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32.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5737" r:id="rId2"/>
    <p:sldMasterId id="2147486650" r:id="rId3"/>
    <p:sldMasterId id="2147486662" r:id="rId4"/>
    <p:sldMasterId id="2147487429" r:id="rId5"/>
    <p:sldMasterId id="2147487548" r:id="rId6"/>
    <p:sldMasterId id="2147487598" r:id="rId7"/>
    <p:sldMasterId id="2147487735" r:id="rId8"/>
    <p:sldMasterId id="2147487746" r:id="rId9"/>
    <p:sldMasterId id="2147488138" r:id="rId10"/>
    <p:sldMasterId id="2147488297" r:id="rId11"/>
    <p:sldMasterId id="2147488321" r:id="rId12"/>
    <p:sldMasterId id="2147488692" r:id="rId13"/>
    <p:sldMasterId id="2147488704" r:id="rId14"/>
    <p:sldMasterId id="2147488730" r:id="rId15"/>
    <p:sldMasterId id="2147488744" r:id="rId16"/>
    <p:sldMasterId id="2147488756" r:id="rId17"/>
    <p:sldMasterId id="2147488768" r:id="rId18"/>
    <p:sldMasterId id="2147488781" r:id="rId19"/>
  </p:sldMasterIdLst>
  <p:notesMasterIdLst>
    <p:notesMasterId r:id="rId69"/>
  </p:notesMasterIdLst>
  <p:handoutMasterIdLst>
    <p:handoutMasterId r:id="rId70"/>
  </p:handoutMasterIdLst>
  <p:sldIdLst>
    <p:sldId id="982" r:id="rId20"/>
    <p:sldId id="2142" r:id="rId21"/>
    <p:sldId id="2179" r:id="rId22"/>
    <p:sldId id="2176" r:id="rId23"/>
    <p:sldId id="2170" r:id="rId24"/>
    <p:sldId id="2171" r:id="rId25"/>
    <p:sldId id="2173" r:id="rId26"/>
    <p:sldId id="2172" r:id="rId27"/>
    <p:sldId id="2175" r:id="rId28"/>
    <p:sldId id="2144" r:id="rId29"/>
    <p:sldId id="2145" r:id="rId30"/>
    <p:sldId id="2146" r:id="rId31"/>
    <p:sldId id="2147" r:id="rId32"/>
    <p:sldId id="2148" r:id="rId33"/>
    <p:sldId id="2149" r:id="rId34"/>
    <p:sldId id="2150" r:id="rId35"/>
    <p:sldId id="2151" r:id="rId36"/>
    <p:sldId id="2152" r:id="rId37"/>
    <p:sldId id="2189" r:id="rId38"/>
    <p:sldId id="2190" r:id="rId39"/>
    <p:sldId id="2077" r:id="rId40"/>
    <p:sldId id="2181" r:id="rId41"/>
    <p:sldId id="2182" r:id="rId42"/>
    <p:sldId id="2183" r:id="rId43"/>
    <p:sldId id="2169" r:id="rId44"/>
    <p:sldId id="2155" r:id="rId45"/>
    <p:sldId id="2156" r:id="rId46"/>
    <p:sldId id="2157" r:id="rId47"/>
    <p:sldId id="2158" r:id="rId48"/>
    <p:sldId id="2159" r:id="rId49"/>
    <p:sldId id="2160" r:id="rId50"/>
    <p:sldId id="2161" r:id="rId51"/>
    <p:sldId id="2162" r:id="rId52"/>
    <p:sldId id="2191" r:id="rId53"/>
    <p:sldId id="2164" r:id="rId54"/>
    <p:sldId id="2192" r:id="rId55"/>
    <p:sldId id="2177" r:id="rId56"/>
    <p:sldId id="2178" r:id="rId57"/>
    <p:sldId id="2185" r:id="rId58"/>
    <p:sldId id="2186" r:id="rId59"/>
    <p:sldId id="2167" r:id="rId60"/>
    <p:sldId id="2188" r:id="rId61"/>
    <p:sldId id="2187" r:id="rId62"/>
    <p:sldId id="1935" r:id="rId63"/>
    <p:sldId id="1997" r:id="rId64"/>
    <p:sldId id="2139" r:id="rId65"/>
    <p:sldId id="2128" r:id="rId66"/>
    <p:sldId id="2003" r:id="rId67"/>
    <p:sldId id="1998" r:id="rId68"/>
  </p:sldIdLst>
  <p:sldSz cx="9144000" cy="6858000" type="screen4x3"/>
  <p:notesSz cx="7099300" cy="10234613"/>
  <p:defaultTextStyle>
    <a:defPPr>
      <a:defRPr lang="ja-JP"/>
    </a:defPPr>
    <a:lvl1pPr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b="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b="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b="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b="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7D00"/>
    <a:srgbClr val="FFFF66"/>
    <a:srgbClr val="4D358F"/>
    <a:srgbClr val="6600FF"/>
    <a:srgbClr val="F7F7C9"/>
    <a:srgbClr val="FDFEC9"/>
    <a:srgbClr val="0000FF"/>
    <a:srgbClr val="0000CC"/>
    <a:srgbClr val="33CC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6" autoAdjust="0"/>
    <p:restoredTop sz="99595" autoAdjust="0"/>
  </p:normalViewPr>
  <p:slideViewPr>
    <p:cSldViewPr snapToGrid="0">
      <p:cViewPr>
        <p:scale>
          <a:sx n="100" d="100"/>
          <a:sy n="100" d="100"/>
        </p:scale>
        <p:origin x="-462" y="-216"/>
      </p:cViewPr>
      <p:guideLst>
        <p:guide orient="horz" pos="2947"/>
        <p:guide orient="horz" pos="4319"/>
        <p:guide orient="horz" pos="1184"/>
        <p:guide orient="horz" pos="2221"/>
        <p:guide pos="1435"/>
        <p:guide pos="2855"/>
        <p:guide pos="57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288" y="2544"/>
      </p:cViewPr>
      <p:guideLst>
        <p:guide orient="horz" pos="3224"/>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Natsuko\Documents\Book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Natsuko\Documents\&#12304;&#30330;&#34920;&#12305;2012.5.19%20&#31958;&#23615;&#30149;&#23398;&#20250;&#32207;&#20250;&#12288;&#12496;&#12452;&#12456;&#12483;&#12479;\Book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Natsuko\Documents\&#12304;&#30330;&#34920;&#12305;2012.5.19%20&#31958;&#23615;&#30149;&#23398;&#20250;&#32207;&#20250;&#12288;&#12496;&#12452;&#12456;&#12483;&#12479;\Book1.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Natsuko\Documents\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[Book1]Sheet1!$A$2:$A$7</c:f>
              <c:strCache>
                <c:ptCount val="6"/>
                <c:pt idx="0">
                  <c:v>Sulfonylureas</c:v>
                </c:pt>
                <c:pt idx="1">
                  <c:v>Metformin</c:v>
                </c:pt>
                <c:pt idx="2">
                  <c:v>DPP-4 inhbitor</c:v>
                </c:pt>
                <c:pt idx="3">
                  <c:v>Thiazolidinedione</c:v>
                </c:pt>
                <c:pt idx="4">
                  <c:v>alpha-glucosidase inhibitor</c:v>
                </c:pt>
                <c:pt idx="5">
                  <c:v>Glinide</c:v>
                </c:pt>
              </c:strCache>
            </c:strRef>
          </c:cat>
          <c:val>
            <c:numRef>
              <c:f>[Book1]Sheet1!$B$2:$B$7</c:f>
              <c:numCache>
                <c:formatCode>General</c:formatCode>
                <c:ptCount val="6"/>
                <c:pt idx="0">
                  <c:v>27.020731423247145</c:v>
                </c:pt>
                <c:pt idx="1">
                  <c:v>35.755881667831353</c:v>
                </c:pt>
                <c:pt idx="2">
                  <c:v>0.51246214768227338</c:v>
                </c:pt>
                <c:pt idx="3">
                  <c:v>12.299091544374562</c:v>
                </c:pt>
                <c:pt idx="4">
                  <c:v>16.026088982063825</c:v>
                </c:pt>
                <c:pt idx="5">
                  <c:v>8.3857442348008391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solidFill>
      <a:srgbClr val="0000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580692996929759E-2"/>
          <c:y val="4.2440318302387266E-2"/>
          <c:w val="0.55331564986737403"/>
          <c:h val="0.92219274977895671"/>
        </c:manualLayout>
      </c:layout>
      <c:pieChart>
        <c:varyColors val="1"/>
        <c:ser>
          <c:idx val="0"/>
          <c:order val="0"/>
          <c:cat>
            <c:strRef>
              <c:f>[Book1]Sheet1!$A$2:$A$7</c:f>
              <c:strCache>
                <c:ptCount val="6"/>
                <c:pt idx="0">
                  <c:v>Sulfonylureas</c:v>
                </c:pt>
                <c:pt idx="1">
                  <c:v>Metformin</c:v>
                </c:pt>
                <c:pt idx="2">
                  <c:v>DPP-4 inhbitor</c:v>
                </c:pt>
                <c:pt idx="3">
                  <c:v>Thiazolidinedione</c:v>
                </c:pt>
                <c:pt idx="4">
                  <c:v>alpha-glucosidase inhibitor</c:v>
                </c:pt>
                <c:pt idx="5">
                  <c:v>Glinide</c:v>
                </c:pt>
              </c:strCache>
            </c:strRef>
          </c:cat>
          <c:val>
            <c:numRef>
              <c:f>[Book1]Sheet1!$E$2:$E$7</c:f>
              <c:numCache>
                <c:formatCode>0.0%</c:formatCode>
                <c:ptCount val="6"/>
                <c:pt idx="0">
                  <c:v>0.54012521343198638</c:v>
                </c:pt>
                <c:pt idx="1">
                  <c:v>0.68867387592487195</c:v>
                </c:pt>
                <c:pt idx="2">
                  <c:v>0.56346044393853156</c:v>
                </c:pt>
                <c:pt idx="3">
                  <c:v>0.20034149117814457</c:v>
                </c:pt>
                <c:pt idx="4">
                  <c:v>0.1616391576550939</c:v>
                </c:pt>
                <c:pt idx="5">
                  <c:v>0.10073989755264656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452428280105724"/>
          <c:y val="7.2248644502112519E-2"/>
          <c:w val="0.32026659475931962"/>
          <c:h val="0.8597271340089172"/>
        </c:manualLayout>
      </c:layout>
      <c:overlay val="0"/>
      <c:txPr>
        <a:bodyPr/>
        <a:lstStyle/>
        <a:p>
          <a:pPr rtl="0">
            <a:defRPr sz="1400" b="1"/>
          </a:pPr>
          <a:endParaRPr lang="ja-JP"/>
        </a:p>
      </c:txPr>
    </c:legend>
    <c:plotVisOnly val="1"/>
    <c:dispBlanksAs val="gap"/>
    <c:showDLblsOverMax val="0"/>
  </c:chart>
  <c:spPr>
    <a:solidFill>
      <a:srgbClr val="0000FF"/>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38909477619808658"/>
          <c:y val="9.1040613106720195E-2"/>
        </c:manualLayout>
      </c:layout>
      <c:overlay val="0"/>
    </c:title>
    <c:autoTitleDeleted val="0"/>
    <c:plotArea>
      <c:layout/>
      <c:pieChart>
        <c:varyColors val="1"/>
        <c:ser>
          <c:idx val="1"/>
          <c:order val="1"/>
          <c:tx>
            <c:strRef>
              <c:f>Sheet1!$B$1</c:f>
              <c:strCache>
                <c:ptCount val="1"/>
                <c:pt idx="0">
                  <c:v>性別</c:v>
                </c:pt>
              </c:strCache>
            </c:strRef>
          </c:tx>
          <c:dLbls>
            <c:dLbl>
              <c:idx val="0"/>
              <c:layout>
                <c:manualLayout>
                  <c:x val="-0.13681721964947571"/>
                  <c:y val="9.0644387675303723E-2"/>
                </c:manualLayout>
              </c:layout>
              <c:tx>
                <c:rich>
                  <a:bodyPr/>
                  <a:lstStyle/>
                  <a:p>
                    <a:r>
                      <a:rPr lang="en-US" altLang="ja-JP" sz="1200" dirty="0"/>
                      <a:t>33%</a:t>
                    </a:r>
                  </a:p>
                </c:rich>
              </c:tx>
              <c:showLegendKey val="0"/>
              <c:showVal val="0"/>
              <c:showCatName val="0"/>
              <c:showSerName val="0"/>
              <c:showPercent val="1"/>
              <c:showBubbleSize val="0"/>
            </c:dLbl>
            <c:dLbl>
              <c:idx val="1"/>
              <c:layout>
                <c:manualLayout>
                  <c:x val="0.13029942985052931"/>
                  <c:y val="-0.17361679526614879"/>
                </c:manualLayout>
              </c:layout>
              <c:tx>
                <c:rich>
                  <a:bodyPr/>
                  <a:lstStyle/>
                  <a:p>
                    <a:r>
                      <a:rPr lang="en-US" altLang="ja-JP" sz="1200" dirty="0"/>
                      <a:t>67%</a:t>
                    </a:r>
                  </a:p>
                </c:rich>
              </c:tx>
              <c:showLegendKey val="0"/>
              <c:showVal val="0"/>
              <c:showCatName val="0"/>
              <c:showSerName val="0"/>
              <c:showPercent val="1"/>
              <c:showBubbleSize val="0"/>
            </c:dLbl>
            <c:showLegendKey val="0"/>
            <c:showVal val="0"/>
            <c:showCatName val="0"/>
            <c:showSerName val="0"/>
            <c:showPercent val="1"/>
            <c:showBubbleSize val="0"/>
            <c:showLeaderLines val="1"/>
          </c:dLbls>
          <c:cat>
            <c:strRef>
              <c:f>Sheet1!$A$2:$A$3</c:f>
              <c:strCache>
                <c:ptCount val="2"/>
                <c:pt idx="0">
                  <c:v>男性</c:v>
                </c:pt>
                <c:pt idx="1">
                  <c:v>女性</c:v>
                </c:pt>
              </c:strCache>
            </c:strRef>
          </c:cat>
          <c:val>
            <c:numRef>
              <c:f>Sheet1!$B$2:$B$3</c:f>
              <c:numCache>
                <c:formatCode>General</c:formatCode>
                <c:ptCount val="2"/>
                <c:pt idx="0">
                  <c:v>33</c:v>
                </c:pt>
                <c:pt idx="1">
                  <c:v>67</c:v>
                </c:pt>
              </c:numCache>
            </c:numRef>
          </c:val>
        </c:ser>
        <c:ser>
          <c:idx val="0"/>
          <c:order val="0"/>
          <c:tx>
            <c:strRef>
              <c:f>Sheet1!$B$1</c:f>
              <c:strCache>
                <c:ptCount val="1"/>
                <c:pt idx="0">
                  <c:v>性別</c:v>
                </c:pt>
              </c:strCache>
            </c:strRef>
          </c:tx>
          <c:dLbls>
            <c:showLegendKey val="0"/>
            <c:showVal val="0"/>
            <c:showCatName val="0"/>
            <c:showSerName val="0"/>
            <c:showPercent val="1"/>
            <c:showBubbleSize val="0"/>
            <c:showLeaderLines val="1"/>
          </c:dLbls>
          <c:cat>
            <c:strRef>
              <c:f>Sheet1!$A$2:$A$3</c:f>
              <c:strCache>
                <c:ptCount val="2"/>
                <c:pt idx="0">
                  <c:v>男性</c:v>
                </c:pt>
                <c:pt idx="1">
                  <c:v>女性</c:v>
                </c:pt>
              </c:strCache>
            </c:strRef>
          </c:cat>
          <c:val>
            <c:numRef>
              <c:f>Sheet1!$B$2:$B$3</c:f>
              <c:numCache>
                <c:formatCode>General</c:formatCode>
                <c:ptCount val="2"/>
                <c:pt idx="0">
                  <c:v>33</c:v>
                </c:pt>
                <c:pt idx="1">
                  <c:v>67</c:v>
                </c:pt>
              </c:numCache>
            </c:numRef>
          </c:val>
        </c:ser>
        <c:dLbls>
          <c:showLegendKey val="0"/>
          <c:showVal val="0"/>
          <c:showCatName val="0"/>
          <c:showSerName val="0"/>
          <c:showPercent val="1"/>
          <c:showBubbleSize val="0"/>
          <c:showLeaderLines val="1"/>
        </c:dLbls>
        <c:firstSliceAng val="0"/>
      </c:pieChart>
    </c:plotArea>
    <c:legend>
      <c:legendPos val="r"/>
      <c:legendEntry>
        <c:idx val="0"/>
        <c:txPr>
          <a:bodyPr/>
          <a:lstStyle/>
          <a:p>
            <a:pPr>
              <a:defRPr sz="1200"/>
            </a:pPr>
            <a:endParaRPr lang="ja-JP"/>
          </a:p>
        </c:txPr>
      </c:legendEntry>
      <c:legendEntry>
        <c:idx val="1"/>
        <c:txPr>
          <a:bodyPr/>
          <a:lstStyle/>
          <a:p>
            <a:pPr>
              <a:defRPr sz="1200"/>
            </a:pPr>
            <a:endParaRPr lang="ja-JP"/>
          </a:p>
        </c:txPr>
      </c:legendEntry>
      <c:layout>
        <c:manualLayout>
          <c:xMode val="edge"/>
          <c:yMode val="edge"/>
          <c:x val="0.57497708858809282"/>
          <c:y val="0.11985069860799748"/>
          <c:w val="0.1881229673725274"/>
          <c:h val="0.23640125645169843"/>
        </c:manualLayout>
      </c:layout>
      <c:overlay val="0"/>
    </c:legend>
    <c:plotVisOnly val="1"/>
    <c:dispBlanksAs val="gap"/>
    <c:showDLblsOverMax val="0"/>
  </c:chart>
  <c:spPr>
    <a:solidFill>
      <a:schemeClr val="bg1">
        <a:lumMod val="50000"/>
      </a:scheme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ja-JP"/>
              <a:t>グリメピリド量</a:t>
            </a:r>
            <a:r>
              <a:rPr lang="en-US"/>
              <a:t>(mg)</a:t>
            </a:r>
            <a:endParaRPr lang="ja-JP"/>
          </a:p>
        </c:rich>
      </c:tx>
      <c:layout>
        <c:manualLayout>
          <c:xMode val="edge"/>
          <c:yMode val="edge"/>
          <c:x val="0.37550000000000172"/>
          <c:y val="6.4814814814815408E-2"/>
        </c:manualLayout>
      </c:layout>
      <c:overlay val="0"/>
    </c:title>
    <c:autoTitleDeleted val="0"/>
    <c:plotArea>
      <c:layout/>
      <c:barChart>
        <c:barDir val="col"/>
        <c:grouping val="clustered"/>
        <c:varyColors val="0"/>
        <c:ser>
          <c:idx val="0"/>
          <c:order val="0"/>
          <c:tx>
            <c:strRef>
              <c:f>Sheet1!$B$26</c:f>
              <c:strCache>
                <c:ptCount val="1"/>
                <c:pt idx="0">
                  <c:v>グリメピリド使用量(mg)</c:v>
                </c:pt>
              </c:strCache>
            </c:strRef>
          </c:tx>
          <c:spPr>
            <a:scene3d>
              <a:camera prst="orthographicFront"/>
              <a:lightRig rig="threePt" dir="t"/>
            </a:scene3d>
            <a:sp3d>
              <a:bevelT/>
              <a:bevelB/>
            </a:sp3d>
          </c:spPr>
          <c:invertIfNegative val="0"/>
          <c:dPt>
            <c:idx val="0"/>
            <c:invertIfNegative val="0"/>
            <c:bubble3D val="0"/>
            <c:spPr>
              <a:solidFill>
                <a:srgbClr val="C00000"/>
              </a:solidFill>
              <a:ln>
                <a:solidFill>
                  <a:srgbClr val="C00000"/>
                </a:solidFill>
              </a:ln>
              <a:scene3d>
                <a:camera prst="orthographicFront"/>
                <a:lightRig rig="threePt" dir="t"/>
              </a:scene3d>
              <a:sp3d>
                <a:bevelT/>
                <a:bevelB/>
              </a:sp3d>
            </c:spPr>
          </c:dPt>
          <c:dPt>
            <c:idx val="1"/>
            <c:invertIfNegative val="0"/>
            <c:bubble3D val="0"/>
            <c:spPr>
              <a:solidFill>
                <a:srgbClr val="C00000"/>
              </a:solidFill>
              <a:ln>
                <a:solidFill>
                  <a:srgbClr val="C00000"/>
                </a:solidFill>
              </a:ln>
              <a:scene3d>
                <a:camera prst="orthographicFront"/>
                <a:lightRig rig="threePt" dir="t"/>
              </a:scene3d>
              <a:sp3d>
                <a:bevelT/>
                <a:bevelB/>
              </a:sp3d>
            </c:spPr>
          </c:dPt>
          <c:dLbls>
            <c:dLbl>
              <c:idx val="0"/>
              <c:layout>
                <c:manualLayout>
                  <c:x val="-2.7777777777777796E-3"/>
                  <c:y val="0.20247823341266186"/>
                </c:manualLayout>
              </c:layout>
              <c:tx>
                <c:rich>
                  <a:bodyPr/>
                  <a:lstStyle/>
                  <a:p>
                    <a:r>
                      <a:rPr lang="en-US" dirty="0">
                        <a:solidFill>
                          <a:schemeClr val="tx1"/>
                        </a:solidFill>
                      </a:rPr>
                      <a:t>1.82</a:t>
                    </a:r>
                  </a:p>
                </c:rich>
              </c:tx>
              <c:dLblPos val="outEnd"/>
              <c:showLegendKey val="0"/>
              <c:showVal val="1"/>
              <c:showCatName val="0"/>
              <c:showSerName val="0"/>
              <c:showPercent val="0"/>
              <c:showBubbleSize val="0"/>
            </c:dLbl>
            <c:dLbl>
              <c:idx val="1"/>
              <c:layout>
                <c:manualLayout>
                  <c:x val="8.3333333333334373E-3"/>
                  <c:y val="0.19321902829510171"/>
                </c:manualLayout>
              </c:layout>
              <c:tx>
                <c:rich>
                  <a:bodyPr/>
                  <a:lstStyle/>
                  <a:p>
                    <a:r>
                      <a:rPr lang="en-US" altLang="en-US" sz="1800" dirty="0">
                        <a:solidFill>
                          <a:schemeClr val="tx1"/>
                        </a:solidFill>
                      </a:rPr>
                      <a:t>1.48</a:t>
                    </a:r>
                  </a:p>
                </c:rich>
              </c:tx>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Sheet1!$A$27:$A$28</c:f>
              <c:strCache>
                <c:ptCount val="2"/>
                <c:pt idx="0">
                  <c:v>前</c:v>
                </c:pt>
                <c:pt idx="1">
                  <c:v>後</c:v>
                </c:pt>
              </c:strCache>
            </c:strRef>
          </c:cat>
          <c:val>
            <c:numRef>
              <c:f>Sheet1!$B$27:$B$28</c:f>
              <c:numCache>
                <c:formatCode>General</c:formatCode>
                <c:ptCount val="2"/>
                <c:pt idx="0">
                  <c:v>1.82</c:v>
                </c:pt>
                <c:pt idx="1">
                  <c:v>1.48</c:v>
                </c:pt>
              </c:numCache>
            </c:numRef>
          </c:val>
        </c:ser>
        <c:dLbls>
          <c:showLegendKey val="0"/>
          <c:showVal val="1"/>
          <c:showCatName val="0"/>
          <c:showSerName val="0"/>
          <c:showPercent val="0"/>
          <c:showBubbleSize val="0"/>
        </c:dLbls>
        <c:gapWidth val="75"/>
        <c:overlap val="40"/>
        <c:axId val="145384192"/>
        <c:axId val="145385344"/>
      </c:barChart>
      <c:catAx>
        <c:axId val="145384192"/>
        <c:scaling>
          <c:orientation val="minMax"/>
        </c:scaling>
        <c:delete val="0"/>
        <c:axPos val="b"/>
        <c:majorTickMark val="none"/>
        <c:minorTickMark val="none"/>
        <c:tickLblPos val="nextTo"/>
        <c:crossAx val="145385344"/>
        <c:crosses val="autoZero"/>
        <c:auto val="1"/>
        <c:lblAlgn val="ctr"/>
        <c:lblOffset val="100"/>
        <c:noMultiLvlLbl val="0"/>
      </c:catAx>
      <c:valAx>
        <c:axId val="145385344"/>
        <c:scaling>
          <c:orientation val="minMax"/>
        </c:scaling>
        <c:delete val="0"/>
        <c:axPos val="l"/>
        <c:numFmt formatCode="General" sourceLinked="1"/>
        <c:majorTickMark val="none"/>
        <c:minorTickMark val="none"/>
        <c:tickLblPos val="nextTo"/>
        <c:crossAx val="145384192"/>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5"/>
    </mc:Choice>
    <mc:Fallback>
      <c:style val="35"/>
    </mc:Fallback>
  </mc:AlternateContent>
  <c:chart>
    <c:title>
      <c:layout/>
      <c:overlay val="0"/>
    </c:title>
    <c:autoTitleDeleted val="0"/>
    <c:plotArea>
      <c:layout/>
      <c:barChart>
        <c:barDir val="col"/>
        <c:grouping val="clustered"/>
        <c:varyColors val="0"/>
        <c:ser>
          <c:idx val="0"/>
          <c:order val="0"/>
          <c:tx>
            <c:strRef>
              <c:f>Sheet1!$B$34</c:f>
              <c:strCache>
                <c:ptCount val="1"/>
                <c:pt idx="0">
                  <c:v>メトホルミン量(mg)</c:v>
                </c:pt>
              </c:strCache>
            </c:strRef>
          </c:tx>
          <c:spPr>
            <a:scene3d>
              <a:camera prst="orthographicFront"/>
              <a:lightRig rig="threePt" dir="t"/>
            </a:scene3d>
            <a:sp3d>
              <a:bevelT/>
              <a:bevelB/>
            </a:sp3d>
          </c:spPr>
          <c:invertIfNegative val="0"/>
          <c:dLbls>
            <c:dLbl>
              <c:idx val="0"/>
              <c:layout>
                <c:manualLayout>
                  <c:x val="0"/>
                  <c:y val="0.16990740740740745"/>
                </c:manualLayout>
              </c:layout>
              <c:tx>
                <c:rich>
                  <a:bodyPr/>
                  <a:lstStyle/>
                  <a:p>
                    <a:r>
                      <a:rPr lang="en-US" altLang="en-US" sz="1800" dirty="0">
                        <a:solidFill>
                          <a:schemeClr val="tx1"/>
                        </a:solidFill>
                      </a:rPr>
                      <a:t>750</a:t>
                    </a:r>
                  </a:p>
                </c:rich>
              </c:tx>
              <c:dLblPos val="outEnd"/>
              <c:showLegendKey val="0"/>
              <c:showVal val="1"/>
              <c:showCatName val="0"/>
              <c:showSerName val="0"/>
              <c:showPercent val="0"/>
              <c:showBubbleSize val="0"/>
            </c:dLbl>
            <c:dLbl>
              <c:idx val="1"/>
              <c:layout>
                <c:manualLayout>
                  <c:x val="0"/>
                  <c:y val="0.35972222222222228"/>
                </c:manualLayout>
              </c:layout>
              <c:tx>
                <c:rich>
                  <a:bodyPr/>
                  <a:lstStyle/>
                  <a:p>
                    <a:r>
                      <a:rPr lang="en-US" altLang="en-US" sz="1800" dirty="0">
                        <a:solidFill>
                          <a:schemeClr val="tx1"/>
                        </a:solidFill>
                      </a:rPr>
                      <a:t>1359</a:t>
                    </a:r>
                  </a:p>
                </c:rich>
              </c:tx>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Sheet1!$A$35:$A$36</c:f>
              <c:strCache>
                <c:ptCount val="2"/>
                <c:pt idx="0">
                  <c:v>前</c:v>
                </c:pt>
                <c:pt idx="1">
                  <c:v>後</c:v>
                </c:pt>
              </c:strCache>
            </c:strRef>
          </c:cat>
          <c:val>
            <c:numRef>
              <c:f>Sheet1!$B$35:$B$36</c:f>
              <c:numCache>
                <c:formatCode>General</c:formatCode>
                <c:ptCount val="2"/>
                <c:pt idx="0">
                  <c:v>750</c:v>
                </c:pt>
                <c:pt idx="1">
                  <c:v>1359</c:v>
                </c:pt>
              </c:numCache>
            </c:numRef>
          </c:val>
        </c:ser>
        <c:dLbls>
          <c:showLegendKey val="0"/>
          <c:showVal val="0"/>
          <c:showCatName val="0"/>
          <c:showSerName val="0"/>
          <c:showPercent val="0"/>
          <c:showBubbleSize val="0"/>
        </c:dLbls>
        <c:gapWidth val="75"/>
        <c:overlap val="40"/>
        <c:axId val="145892864"/>
        <c:axId val="145894400"/>
      </c:barChart>
      <c:catAx>
        <c:axId val="145892864"/>
        <c:scaling>
          <c:orientation val="minMax"/>
        </c:scaling>
        <c:delete val="0"/>
        <c:axPos val="b"/>
        <c:majorTickMark val="none"/>
        <c:minorTickMark val="none"/>
        <c:tickLblPos val="nextTo"/>
        <c:crossAx val="145894400"/>
        <c:crosses val="autoZero"/>
        <c:auto val="1"/>
        <c:lblAlgn val="ctr"/>
        <c:lblOffset val="100"/>
        <c:noMultiLvlLbl val="0"/>
      </c:catAx>
      <c:valAx>
        <c:axId val="145894400"/>
        <c:scaling>
          <c:orientation val="minMax"/>
        </c:scaling>
        <c:delete val="0"/>
        <c:axPos val="l"/>
        <c:numFmt formatCode="General" sourceLinked="1"/>
        <c:majorTickMark val="none"/>
        <c:minorTickMark val="none"/>
        <c:tickLblPos val="nextTo"/>
        <c:crossAx val="145892864"/>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Sheet1!$B$27</c:f>
              <c:strCache>
                <c:ptCount val="1"/>
                <c:pt idx="0">
                  <c:v>割合</c:v>
                </c:pt>
              </c:strCache>
            </c:strRef>
          </c:tx>
          <c:spPr>
            <a:scene3d>
              <a:camera prst="orthographicFront"/>
              <a:lightRig rig="threePt" dir="t"/>
            </a:scene3d>
            <a:sp3d>
              <a:bevelT/>
              <a:bevelB/>
            </a:sp3d>
          </c:spPr>
          <c:dLbls>
            <c:dLbl>
              <c:idx val="0"/>
              <c:layout>
                <c:manualLayout>
                  <c:x val="-8.3816085295375237E-2"/>
                  <c:y val="0.15617980116030494"/>
                </c:manualLayout>
              </c:layout>
              <c:tx>
                <c:rich>
                  <a:bodyPr/>
                  <a:lstStyle/>
                  <a:p>
                    <a:r>
                      <a:rPr lang="en-US" altLang="ja-JP" sz="1200" dirty="0"/>
                      <a:t>20%</a:t>
                    </a:r>
                  </a:p>
                </c:rich>
              </c:tx>
              <c:showLegendKey val="0"/>
              <c:showVal val="0"/>
              <c:showCatName val="0"/>
              <c:showSerName val="0"/>
              <c:showPercent val="1"/>
              <c:showBubbleSize val="0"/>
            </c:dLbl>
            <c:dLbl>
              <c:idx val="1"/>
              <c:layout/>
              <c:tx>
                <c:rich>
                  <a:bodyPr/>
                  <a:lstStyle/>
                  <a:p>
                    <a:r>
                      <a:rPr lang="en-US" altLang="ja-JP" sz="1200" dirty="0"/>
                      <a:t>3%</a:t>
                    </a:r>
                  </a:p>
                </c:rich>
              </c:tx>
              <c:showLegendKey val="0"/>
              <c:showVal val="0"/>
              <c:showCatName val="0"/>
              <c:showSerName val="0"/>
              <c:showPercent val="1"/>
              <c:showBubbleSize val="0"/>
            </c:dLbl>
            <c:dLbl>
              <c:idx val="2"/>
              <c:layout>
                <c:manualLayout>
                  <c:x val="-9.8604387065925544E-2"/>
                  <c:y val="-0.11497367501171991"/>
                </c:manualLayout>
              </c:layout>
              <c:tx>
                <c:rich>
                  <a:bodyPr/>
                  <a:lstStyle/>
                  <a:p>
                    <a:r>
                      <a:rPr lang="en-US" altLang="ja-JP" sz="1200" dirty="0">
                        <a:solidFill>
                          <a:schemeClr val="bg1">
                            <a:lumMod val="50000"/>
                          </a:schemeClr>
                        </a:solidFill>
                      </a:rPr>
                      <a:t>23%</a:t>
                    </a:r>
                  </a:p>
                </c:rich>
              </c:tx>
              <c:showLegendKey val="0"/>
              <c:showVal val="0"/>
              <c:showCatName val="0"/>
              <c:showSerName val="0"/>
              <c:showPercent val="1"/>
              <c:showBubbleSize val="0"/>
            </c:dLbl>
            <c:dLbl>
              <c:idx val="3"/>
              <c:layout>
                <c:manualLayout>
                  <c:x val="0.14548851050330341"/>
                  <c:y val="-4.0070412230619364E-2"/>
                </c:manualLayout>
              </c:layout>
              <c:tx>
                <c:rich>
                  <a:bodyPr/>
                  <a:lstStyle/>
                  <a:p>
                    <a:r>
                      <a:rPr lang="en-US" altLang="ja-JP" sz="1200" dirty="0">
                        <a:solidFill>
                          <a:schemeClr val="bg1">
                            <a:lumMod val="50000"/>
                          </a:schemeClr>
                        </a:solidFill>
                      </a:rPr>
                      <a:t>54%</a:t>
                    </a:r>
                  </a:p>
                </c:rich>
              </c:tx>
              <c:showLegendKey val="0"/>
              <c:showVal val="0"/>
              <c:showCatName val="0"/>
              <c:showSerName val="0"/>
              <c:showPercent val="1"/>
              <c:showBubbleSize val="0"/>
            </c:dLbl>
            <c:showLegendKey val="0"/>
            <c:showVal val="0"/>
            <c:showCatName val="0"/>
            <c:showSerName val="0"/>
            <c:showPercent val="1"/>
            <c:showBubbleSize val="0"/>
            <c:showLeaderLines val="1"/>
          </c:dLbls>
          <c:cat>
            <c:strRef>
              <c:f>Sheet1!$A$28:$A$31</c:f>
              <c:strCache>
                <c:ptCount val="4"/>
                <c:pt idx="0">
                  <c:v>インスリン</c:v>
                </c:pt>
                <c:pt idx="1">
                  <c:v>OHA</c:v>
                </c:pt>
                <c:pt idx="2">
                  <c:v>liraglutide</c:v>
                </c:pt>
                <c:pt idx="3">
                  <c:v>liraglutide+SU</c:v>
                </c:pt>
              </c:strCache>
            </c:strRef>
          </c:cat>
          <c:val>
            <c:numRef>
              <c:f>Sheet1!$B$28:$B$31</c:f>
              <c:numCache>
                <c:formatCode>General</c:formatCode>
                <c:ptCount val="4"/>
                <c:pt idx="0">
                  <c:v>20</c:v>
                </c:pt>
                <c:pt idx="1">
                  <c:v>3</c:v>
                </c:pt>
                <c:pt idx="2">
                  <c:v>23</c:v>
                </c:pt>
                <c:pt idx="3">
                  <c:v>54</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232828705307254"/>
          <c:y val="0.19919805658449874"/>
          <c:w val="0.26803741577733176"/>
          <c:h val="0.40910630526147584"/>
        </c:manualLayout>
      </c:layout>
      <c:overlay val="0"/>
      <c:txPr>
        <a:bodyPr/>
        <a:lstStyle/>
        <a:p>
          <a:pPr>
            <a:defRPr sz="1200"/>
          </a:pPr>
          <a:endParaRPr lang="ja-JP"/>
        </a:p>
      </c:txPr>
    </c:legend>
    <c:plotVisOnly val="1"/>
    <c:dispBlanksAs val="gap"/>
    <c:showDLblsOverMax val="0"/>
  </c:chart>
  <c:spPr>
    <a:solidFill>
      <a:schemeClr val="bg1">
        <a:lumMod val="50000"/>
      </a:schemeClr>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plotArea>
      <c:layout/>
      <c:barChart>
        <c:barDir val="col"/>
        <c:grouping val="clustered"/>
        <c:varyColors val="0"/>
        <c:ser>
          <c:idx val="0"/>
          <c:order val="0"/>
          <c:tx>
            <c:strRef>
              <c:f>Sheet1!$B$6</c:f>
              <c:strCache>
                <c:ptCount val="1"/>
                <c:pt idx="0">
                  <c:v>体重</c:v>
                </c:pt>
              </c:strCache>
            </c:strRef>
          </c:tx>
          <c:spPr>
            <a:scene3d>
              <a:camera prst="orthographicFront"/>
              <a:lightRig rig="threePt" dir="t"/>
            </a:scene3d>
            <a:sp3d>
              <a:bevelT/>
              <a:bevelB/>
            </a:sp3d>
          </c:spPr>
          <c:invertIfNegative val="0"/>
          <c:dLbls>
            <c:dLbl>
              <c:idx val="0"/>
              <c:layout>
                <c:manualLayout>
                  <c:x val="0"/>
                  <c:y val="0.18120522450910476"/>
                </c:manualLayout>
              </c:layout>
              <c:tx>
                <c:rich>
                  <a:bodyPr/>
                  <a:lstStyle/>
                  <a:p>
                    <a:r>
                      <a:rPr lang="en-US" altLang="en-US" dirty="0">
                        <a:solidFill>
                          <a:schemeClr val="tx1"/>
                        </a:solidFill>
                      </a:rPr>
                      <a:t>78.3</a:t>
                    </a:r>
                  </a:p>
                </c:rich>
              </c:tx>
              <c:dLblPos val="outEnd"/>
              <c:showLegendKey val="0"/>
              <c:showVal val="1"/>
              <c:showCatName val="0"/>
              <c:showSerName val="0"/>
              <c:showPercent val="0"/>
              <c:showBubbleSize val="0"/>
            </c:dLbl>
            <c:dLbl>
              <c:idx val="1"/>
              <c:layout>
                <c:manualLayout>
                  <c:x val="-2.5752021475900443E-3"/>
                  <c:y val="0.18404989051395726"/>
                </c:manualLayout>
              </c:layout>
              <c:tx>
                <c:rich>
                  <a:bodyPr/>
                  <a:lstStyle/>
                  <a:p>
                    <a:r>
                      <a:rPr lang="en-US" altLang="en-US" dirty="0">
                        <a:solidFill>
                          <a:schemeClr val="tx1"/>
                        </a:solidFill>
                      </a:rPr>
                      <a:t>75.6</a:t>
                    </a:r>
                  </a:p>
                </c:rich>
              </c:tx>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errBars>
            <c:errBarType val="both"/>
            <c:errValType val="cust"/>
            <c:noEndCap val="0"/>
            <c:plus>
              <c:numLit>
                <c:formatCode>General</c:formatCode>
                <c:ptCount val="1"/>
                <c:pt idx="0">
                  <c:v>1</c:v>
                </c:pt>
              </c:numLit>
            </c:plus>
            <c:minus>
              <c:numLit>
                <c:formatCode>General</c:formatCode>
                <c:ptCount val="1"/>
                <c:pt idx="0">
                  <c:v>1</c:v>
                </c:pt>
              </c:numLit>
            </c:minus>
          </c:errBars>
          <c:cat>
            <c:strRef>
              <c:f>Sheet1!$A$7:$A$8</c:f>
              <c:strCache>
                <c:ptCount val="2"/>
                <c:pt idx="0">
                  <c:v>前</c:v>
                </c:pt>
                <c:pt idx="1">
                  <c:v>後</c:v>
                </c:pt>
              </c:strCache>
            </c:strRef>
          </c:cat>
          <c:val>
            <c:numRef>
              <c:f>Sheet1!$B$7:$B$8</c:f>
              <c:numCache>
                <c:formatCode>General</c:formatCode>
                <c:ptCount val="2"/>
                <c:pt idx="0">
                  <c:v>78.3</c:v>
                </c:pt>
                <c:pt idx="1">
                  <c:v>75.599999999999994</c:v>
                </c:pt>
              </c:numCache>
            </c:numRef>
          </c:val>
        </c:ser>
        <c:dLbls>
          <c:showLegendKey val="0"/>
          <c:showVal val="0"/>
          <c:showCatName val="0"/>
          <c:showSerName val="0"/>
          <c:showPercent val="0"/>
          <c:showBubbleSize val="0"/>
        </c:dLbls>
        <c:gapWidth val="75"/>
        <c:overlap val="40"/>
        <c:axId val="145688064"/>
        <c:axId val="145689600"/>
      </c:barChart>
      <c:catAx>
        <c:axId val="145688064"/>
        <c:scaling>
          <c:orientation val="minMax"/>
        </c:scaling>
        <c:delete val="0"/>
        <c:axPos val="b"/>
        <c:majorTickMark val="none"/>
        <c:minorTickMark val="none"/>
        <c:tickLblPos val="nextTo"/>
        <c:crossAx val="145689600"/>
        <c:crosses val="autoZero"/>
        <c:auto val="1"/>
        <c:lblAlgn val="ctr"/>
        <c:lblOffset val="100"/>
        <c:noMultiLvlLbl val="0"/>
      </c:catAx>
      <c:valAx>
        <c:axId val="145689600"/>
        <c:scaling>
          <c:orientation val="minMax"/>
        </c:scaling>
        <c:delete val="0"/>
        <c:axPos val="l"/>
        <c:numFmt formatCode="General" sourceLinked="1"/>
        <c:majorTickMark val="none"/>
        <c:minorTickMark val="none"/>
        <c:tickLblPos val="nextTo"/>
        <c:crossAx val="145688064"/>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pPr>
            <a:r>
              <a:rPr lang="en-US" dirty="0" smtClean="0"/>
              <a:t>HbA1c(NGSP)</a:t>
            </a:r>
            <a:endParaRPr lang="en-US" dirty="0"/>
          </a:p>
        </c:rich>
      </c:tx>
      <c:layout/>
      <c:overlay val="0"/>
    </c:title>
    <c:autoTitleDeleted val="0"/>
    <c:plotArea>
      <c:layout/>
      <c:barChart>
        <c:barDir val="col"/>
        <c:grouping val="clustered"/>
        <c:varyColors val="0"/>
        <c:ser>
          <c:idx val="0"/>
          <c:order val="0"/>
          <c:tx>
            <c:strRef>
              <c:f>Sheet1!$B$1</c:f>
              <c:strCache>
                <c:ptCount val="1"/>
                <c:pt idx="0">
                  <c:v>HbA1c(NGSP)</c:v>
                </c:pt>
              </c:strCache>
            </c:strRef>
          </c:tx>
          <c:invertIfNegative val="0"/>
          <c:dPt>
            <c:idx val="0"/>
            <c:invertIfNegative val="0"/>
            <c:bubble3D val="0"/>
            <c:spPr>
              <a:solidFill>
                <a:srgbClr val="C00000"/>
              </a:solidFill>
              <a:ln>
                <a:solidFill>
                  <a:srgbClr val="C00000"/>
                </a:solidFill>
              </a:ln>
              <a:scene3d>
                <a:camera prst="orthographicFront"/>
                <a:lightRig rig="threePt" dir="t"/>
              </a:scene3d>
              <a:sp3d>
                <a:bevelT/>
                <a:bevelB/>
              </a:sp3d>
            </c:spPr>
          </c:dPt>
          <c:dPt>
            <c:idx val="1"/>
            <c:invertIfNegative val="0"/>
            <c:bubble3D val="0"/>
            <c:spPr>
              <a:solidFill>
                <a:srgbClr val="C00000"/>
              </a:solidFill>
              <a:ln>
                <a:solidFill>
                  <a:srgbClr val="C00000"/>
                </a:solidFill>
              </a:ln>
              <a:scene3d>
                <a:camera prst="orthographicFront"/>
                <a:lightRig rig="threePt" dir="t"/>
              </a:scene3d>
              <a:sp3d>
                <a:bevelT/>
                <a:bevelB/>
              </a:sp3d>
            </c:spPr>
          </c:dPt>
          <c:errBars>
            <c:errBarType val="both"/>
            <c:errValType val="cust"/>
            <c:noEndCap val="0"/>
            <c:plus>
              <c:numRef>
                <c:f>Sheet1!$B$17</c:f>
                <c:numCache>
                  <c:formatCode>General</c:formatCode>
                  <c:ptCount val="1"/>
                  <c:pt idx="0">
                    <c:v>1.7</c:v>
                  </c:pt>
                </c:numCache>
              </c:numRef>
            </c:plus>
            <c:minus>
              <c:numRef>
                <c:f>Sheet1!$B$17</c:f>
                <c:numCache>
                  <c:formatCode>General</c:formatCode>
                  <c:ptCount val="1"/>
                  <c:pt idx="0">
                    <c:v>1.7</c:v>
                  </c:pt>
                </c:numCache>
              </c:numRef>
            </c:minus>
          </c:errBars>
          <c:cat>
            <c:strRef>
              <c:f>Sheet1!$A$2:$A$3</c:f>
              <c:strCache>
                <c:ptCount val="2"/>
                <c:pt idx="0">
                  <c:v>前</c:v>
                </c:pt>
                <c:pt idx="1">
                  <c:v>後</c:v>
                </c:pt>
              </c:strCache>
            </c:strRef>
          </c:cat>
          <c:val>
            <c:numRef>
              <c:f>Sheet1!$B$2:$B$3</c:f>
              <c:numCache>
                <c:formatCode>General</c:formatCode>
                <c:ptCount val="2"/>
                <c:pt idx="0">
                  <c:v>8.68</c:v>
                </c:pt>
                <c:pt idx="1">
                  <c:v>7.79</c:v>
                </c:pt>
              </c:numCache>
            </c:numRef>
          </c:val>
        </c:ser>
        <c:dLbls>
          <c:showLegendKey val="0"/>
          <c:showVal val="0"/>
          <c:showCatName val="0"/>
          <c:showSerName val="0"/>
          <c:showPercent val="0"/>
          <c:showBubbleSize val="0"/>
        </c:dLbls>
        <c:gapWidth val="150"/>
        <c:axId val="145739776"/>
        <c:axId val="145741312"/>
      </c:barChart>
      <c:catAx>
        <c:axId val="145739776"/>
        <c:scaling>
          <c:orientation val="minMax"/>
        </c:scaling>
        <c:delete val="0"/>
        <c:axPos val="b"/>
        <c:majorTickMark val="out"/>
        <c:minorTickMark val="none"/>
        <c:tickLblPos val="nextTo"/>
        <c:crossAx val="145741312"/>
        <c:crosses val="autoZero"/>
        <c:auto val="1"/>
        <c:lblAlgn val="ctr"/>
        <c:lblOffset val="100"/>
        <c:noMultiLvlLbl val="0"/>
      </c:catAx>
      <c:valAx>
        <c:axId val="145741312"/>
        <c:scaling>
          <c:orientation val="minMax"/>
        </c:scaling>
        <c:delete val="0"/>
        <c:axPos val="l"/>
        <c:numFmt formatCode="General" sourceLinked="1"/>
        <c:majorTickMark val="out"/>
        <c:minorTickMark val="none"/>
        <c:tickLblPos val="nextTo"/>
        <c:crossAx val="145739776"/>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clustered"/>
        <c:varyColors val="0"/>
        <c:ser>
          <c:idx val="0"/>
          <c:order val="0"/>
          <c:tx>
            <c:strRef>
              <c:f>Sheet1!$A$13</c:f>
              <c:strCache>
                <c:ptCount val="1"/>
                <c:pt idx="0">
                  <c:v>前</c:v>
                </c:pt>
              </c:strCache>
            </c:strRef>
          </c:tx>
          <c:spPr>
            <a:scene3d>
              <a:camera prst="orthographicFront"/>
              <a:lightRig rig="threePt" dir="t"/>
            </a:scene3d>
            <a:sp3d>
              <a:bevelT/>
              <a:bevelB/>
            </a:sp3d>
          </c:spPr>
          <c:invertIfNegative val="0"/>
          <c:errBars>
            <c:errBarType val="both"/>
            <c:errValType val="cust"/>
            <c:noEndCap val="0"/>
            <c:plus>
              <c:numRef>
                <c:f>Sheet1!$B$15:$D$15</c:f>
                <c:numCache>
                  <c:formatCode>General</c:formatCode>
                  <c:ptCount val="3"/>
                  <c:pt idx="0">
                    <c:v>4.0999999999999996</c:v>
                  </c:pt>
                  <c:pt idx="1">
                    <c:v>21</c:v>
                  </c:pt>
                  <c:pt idx="2">
                    <c:v>11</c:v>
                  </c:pt>
                </c:numCache>
              </c:numRef>
            </c:plus>
            <c:minus>
              <c:numRef>
                <c:f>Sheet1!$B$15:$D$15</c:f>
                <c:numCache>
                  <c:formatCode>General</c:formatCode>
                  <c:ptCount val="3"/>
                  <c:pt idx="0">
                    <c:v>4.0999999999999996</c:v>
                  </c:pt>
                  <c:pt idx="1">
                    <c:v>21</c:v>
                  </c:pt>
                  <c:pt idx="2">
                    <c:v>11</c:v>
                  </c:pt>
                </c:numCache>
              </c:numRef>
            </c:minus>
          </c:errBars>
          <c:cat>
            <c:strRef>
              <c:f>Sheet1!$B$12:$D$12</c:f>
              <c:strCache>
                <c:ptCount val="3"/>
                <c:pt idx="0">
                  <c:v>BMI</c:v>
                </c:pt>
                <c:pt idx="1">
                  <c:v>SBP</c:v>
                </c:pt>
                <c:pt idx="2">
                  <c:v>DBP</c:v>
                </c:pt>
              </c:strCache>
            </c:strRef>
          </c:cat>
          <c:val>
            <c:numRef>
              <c:f>Sheet1!$B$13:$D$13</c:f>
              <c:numCache>
                <c:formatCode>General</c:formatCode>
                <c:ptCount val="3"/>
                <c:pt idx="0">
                  <c:v>30.8</c:v>
                </c:pt>
                <c:pt idx="1">
                  <c:v>137</c:v>
                </c:pt>
                <c:pt idx="2">
                  <c:v>81</c:v>
                </c:pt>
              </c:numCache>
            </c:numRef>
          </c:val>
        </c:ser>
        <c:ser>
          <c:idx val="1"/>
          <c:order val="1"/>
          <c:tx>
            <c:strRef>
              <c:f>Sheet1!$A$14</c:f>
              <c:strCache>
                <c:ptCount val="1"/>
                <c:pt idx="0">
                  <c:v>後</c:v>
                </c:pt>
              </c:strCache>
            </c:strRef>
          </c:tx>
          <c:spPr>
            <a:scene3d>
              <a:camera prst="orthographicFront"/>
              <a:lightRig rig="threePt" dir="t"/>
            </a:scene3d>
            <a:sp3d>
              <a:bevelT/>
              <a:bevelB/>
            </a:sp3d>
          </c:spPr>
          <c:invertIfNegative val="0"/>
          <c:errBars>
            <c:errBarType val="both"/>
            <c:errValType val="cust"/>
            <c:noEndCap val="0"/>
            <c:plus>
              <c:numRef>
                <c:f>Sheet1!$B$16:$D$16</c:f>
                <c:numCache>
                  <c:formatCode>General</c:formatCode>
                  <c:ptCount val="3"/>
                  <c:pt idx="0">
                    <c:v>3.6</c:v>
                  </c:pt>
                  <c:pt idx="1">
                    <c:v>16</c:v>
                  </c:pt>
                  <c:pt idx="2">
                    <c:v>10</c:v>
                  </c:pt>
                </c:numCache>
              </c:numRef>
            </c:plus>
            <c:minus>
              <c:numRef>
                <c:f>Sheet1!$B$16:$D$16</c:f>
                <c:numCache>
                  <c:formatCode>General</c:formatCode>
                  <c:ptCount val="3"/>
                  <c:pt idx="0">
                    <c:v>3.6</c:v>
                  </c:pt>
                  <c:pt idx="1">
                    <c:v>16</c:v>
                  </c:pt>
                  <c:pt idx="2">
                    <c:v>10</c:v>
                  </c:pt>
                </c:numCache>
              </c:numRef>
            </c:minus>
          </c:errBars>
          <c:cat>
            <c:strRef>
              <c:f>Sheet1!$B$12:$D$12</c:f>
              <c:strCache>
                <c:ptCount val="3"/>
                <c:pt idx="0">
                  <c:v>BMI</c:v>
                </c:pt>
                <c:pt idx="1">
                  <c:v>SBP</c:v>
                </c:pt>
                <c:pt idx="2">
                  <c:v>DBP</c:v>
                </c:pt>
              </c:strCache>
            </c:strRef>
          </c:cat>
          <c:val>
            <c:numRef>
              <c:f>Sheet1!$B$14:$D$14</c:f>
              <c:numCache>
                <c:formatCode>General</c:formatCode>
                <c:ptCount val="3"/>
                <c:pt idx="0">
                  <c:v>29.8</c:v>
                </c:pt>
                <c:pt idx="1">
                  <c:v>136</c:v>
                </c:pt>
                <c:pt idx="2">
                  <c:v>82</c:v>
                </c:pt>
              </c:numCache>
            </c:numRef>
          </c:val>
        </c:ser>
        <c:dLbls>
          <c:showLegendKey val="0"/>
          <c:showVal val="0"/>
          <c:showCatName val="0"/>
          <c:showSerName val="0"/>
          <c:showPercent val="0"/>
          <c:showBubbleSize val="0"/>
        </c:dLbls>
        <c:gapWidth val="150"/>
        <c:axId val="145791232"/>
        <c:axId val="145801216"/>
      </c:barChart>
      <c:catAx>
        <c:axId val="145791232"/>
        <c:scaling>
          <c:orientation val="minMax"/>
        </c:scaling>
        <c:delete val="0"/>
        <c:axPos val="b"/>
        <c:majorTickMark val="out"/>
        <c:minorTickMark val="none"/>
        <c:tickLblPos val="nextTo"/>
        <c:crossAx val="145801216"/>
        <c:crosses val="autoZero"/>
        <c:auto val="1"/>
        <c:lblAlgn val="ctr"/>
        <c:lblOffset val="100"/>
        <c:noMultiLvlLbl val="0"/>
      </c:catAx>
      <c:valAx>
        <c:axId val="145801216"/>
        <c:scaling>
          <c:orientation val="minMax"/>
        </c:scaling>
        <c:delete val="0"/>
        <c:axPos val="l"/>
        <c:numFmt formatCode="General" sourceLinked="1"/>
        <c:majorTickMark val="out"/>
        <c:minorTickMark val="none"/>
        <c:tickLblPos val="nextTo"/>
        <c:crossAx val="145791232"/>
        <c:crosses val="autoZero"/>
        <c:crossBetween val="between"/>
      </c:valAx>
    </c:plotArea>
    <c:legend>
      <c:legendPos val="r"/>
      <c:layout>
        <c:manualLayout>
          <c:xMode val="edge"/>
          <c:yMode val="edge"/>
          <c:x val="0.73377503074371064"/>
          <c:y val="0.11769345253124835"/>
          <c:w val="0.15371352416781281"/>
          <c:h val="0.116398682974619"/>
        </c:manualLayout>
      </c:layout>
      <c:overlay val="0"/>
    </c:legend>
    <c:plotVisOnly val="1"/>
    <c:dispBlanksAs val="gap"/>
    <c:showDLblsOverMax val="0"/>
  </c:chart>
  <c:txPr>
    <a:bodyPr/>
    <a:lstStyle/>
    <a:p>
      <a:pPr>
        <a:defRPr sz="1800"/>
      </a:pPr>
      <a:endParaRPr lang="ja-JP"/>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0.27551</cdr:x>
      <cdr:y>0.42105</cdr:y>
    </cdr:from>
    <cdr:to>
      <cdr:x>0.47551</cdr:x>
      <cdr:y>0.75438</cdr:y>
    </cdr:to>
    <cdr:sp macro="" textlink="">
      <cdr:nvSpPr>
        <cdr:cNvPr id="2" name="テキスト ボックス 1"/>
        <cdr:cNvSpPr txBox="1"/>
      </cdr:nvSpPr>
      <cdr:spPr>
        <a:xfrm xmlns:a="http://schemas.openxmlformats.org/drawingml/2006/main">
          <a:off x="1259632" y="1152128"/>
          <a:ext cx="914400" cy="9120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ltLang="ja-JP" sz="1100" dirty="0" smtClean="0"/>
        </a:p>
        <a:p xmlns:a="http://schemas.openxmlformats.org/drawingml/2006/main">
          <a:endParaRPr lang="en-US" altLang="ja-JP" dirty="0"/>
        </a:p>
        <a:p xmlns:a="http://schemas.openxmlformats.org/drawingml/2006/main">
          <a:endParaRPr lang="en-US" altLang="ja-JP" dirty="0"/>
        </a:p>
        <a:p xmlns:a="http://schemas.openxmlformats.org/drawingml/2006/main">
          <a:r>
            <a:rPr lang="en-US" altLang="ja-JP" sz="1100" b="1" dirty="0" smtClean="0">
              <a:solidFill>
                <a:schemeClr val="tx1"/>
              </a:solidFill>
            </a:rPr>
            <a:t> n= 17</a:t>
          </a:r>
        </a:p>
      </cdr:txBody>
    </cdr:sp>
  </cdr:relSizeAnchor>
  <cdr:relSizeAnchor xmlns:cdr="http://schemas.openxmlformats.org/drawingml/2006/chartDrawing">
    <cdr:from>
      <cdr:x>0.70075</cdr:x>
      <cdr:y>0.44737</cdr:y>
    </cdr:from>
    <cdr:to>
      <cdr:x>0.90075</cdr:x>
      <cdr:y>0.7807</cdr:y>
    </cdr:to>
    <cdr:sp macro="" textlink="">
      <cdr:nvSpPr>
        <cdr:cNvPr id="4" name="テキスト ボックス 1"/>
        <cdr:cNvSpPr txBox="1"/>
      </cdr:nvSpPr>
      <cdr:spPr>
        <a:xfrm xmlns:a="http://schemas.openxmlformats.org/drawingml/2006/main">
          <a:off x="3203848" y="1224136"/>
          <a:ext cx="914400" cy="91209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ea typeface="ＭＳ Ｐゴシック"/>
            </a:defRPr>
          </a:lvl1pPr>
          <a:lvl2pPr marL="457200" indent="0">
            <a:defRPr sz="1100">
              <a:latin typeface="Arial"/>
              <a:ea typeface="ＭＳ Ｐゴシック"/>
            </a:defRPr>
          </a:lvl2pPr>
          <a:lvl3pPr marL="914400" indent="0">
            <a:defRPr sz="1100">
              <a:latin typeface="Arial"/>
              <a:ea typeface="ＭＳ Ｐゴシック"/>
            </a:defRPr>
          </a:lvl3pPr>
          <a:lvl4pPr marL="1371600" indent="0">
            <a:defRPr sz="1100">
              <a:latin typeface="Arial"/>
              <a:ea typeface="ＭＳ Ｐゴシック"/>
            </a:defRPr>
          </a:lvl4pPr>
          <a:lvl5pPr marL="1828800" indent="0">
            <a:defRPr sz="1100">
              <a:latin typeface="Arial"/>
              <a:ea typeface="ＭＳ Ｐゴシック"/>
            </a:defRPr>
          </a:lvl5pPr>
          <a:lvl6pPr marL="2286000" indent="0">
            <a:defRPr sz="1100">
              <a:latin typeface="Arial"/>
              <a:ea typeface="ＭＳ Ｐゴシック"/>
            </a:defRPr>
          </a:lvl6pPr>
          <a:lvl7pPr marL="2743200" indent="0">
            <a:defRPr sz="1100">
              <a:latin typeface="Arial"/>
              <a:ea typeface="ＭＳ Ｐゴシック"/>
            </a:defRPr>
          </a:lvl7pPr>
          <a:lvl8pPr marL="3200400" indent="0">
            <a:defRPr sz="1100">
              <a:latin typeface="Arial"/>
              <a:ea typeface="ＭＳ Ｐゴシック"/>
            </a:defRPr>
          </a:lvl8pPr>
          <a:lvl9pPr marL="3657600" indent="0">
            <a:defRPr sz="1100">
              <a:latin typeface="Arial"/>
              <a:ea typeface="ＭＳ Ｐゴシック"/>
            </a:defRPr>
          </a:lvl9pPr>
        </a:lstStyle>
        <a:p xmlns:a="http://schemas.openxmlformats.org/drawingml/2006/main">
          <a:endParaRPr lang="en-US" altLang="ja-JP" sz="1100" dirty="0" smtClean="0"/>
        </a:p>
        <a:p xmlns:a="http://schemas.openxmlformats.org/drawingml/2006/main">
          <a:endParaRPr lang="en-US" altLang="ja-JP" dirty="0"/>
        </a:p>
        <a:p xmlns:a="http://schemas.openxmlformats.org/drawingml/2006/main">
          <a:endParaRPr lang="en-US" altLang="ja-JP" dirty="0"/>
        </a:p>
        <a:p xmlns:a="http://schemas.openxmlformats.org/drawingml/2006/main">
          <a:r>
            <a:rPr lang="en-US" altLang="ja-JP" sz="1100" dirty="0" smtClean="0">
              <a:solidFill>
                <a:schemeClr val="tx1"/>
              </a:solidFill>
            </a:rPr>
            <a:t> n= </a:t>
          </a:r>
          <a:r>
            <a:rPr lang="en-US" altLang="ja-JP" dirty="0" smtClean="0">
              <a:solidFill>
                <a:schemeClr val="tx1"/>
              </a:solidFill>
            </a:rPr>
            <a:t>19</a:t>
          </a:r>
          <a:endParaRPr lang="en-US" altLang="ja-JP" sz="1100" dirty="0" smtClean="0">
            <a:solidFill>
              <a:schemeClr val="tx1"/>
            </a:solidFill>
          </a:endParaRPr>
        </a:p>
      </cdr:txBody>
    </cdr:sp>
  </cdr:relSizeAnchor>
  <cdr:relSizeAnchor xmlns:cdr="http://schemas.openxmlformats.org/drawingml/2006/chartDrawing">
    <cdr:from>
      <cdr:x>0.33851</cdr:x>
      <cdr:y>0.23684</cdr:y>
    </cdr:from>
    <cdr:to>
      <cdr:x>0.33851</cdr:x>
      <cdr:y>0.34211</cdr:y>
    </cdr:to>
    <cdr:sp macro="" textlink="">
      <cdr:nvSpPr>
        <cdr:cNvPr id="10" name="直線コネクタ 9"/>
        <cdr:cNvSpPr/>
      </cdr:nvSpPr>
      <cdr:spPr>
        <a:xfrm xmlns:a="http://schemas.openxmlformats.org/drawingml/2006/main" rot="5400000">
          <a:off x="1403648" y="792088"/>
          <a:ext cx="288032" cy="0"/>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0.32276</cdr:x>
      <cdr:y>0.34211</cdr:y>
    </cdr:from>
    <cdr:to>
      <cdr:x>0.34638</cdr:x>
      <cdr:y>0.34211</cdr:y>
    </cdr:to>
    <cdr:sp macro="" textlink="">
      <cdr:nvSpPr>
        <cdr:cNvPr id="11" name="直線コネクタ 10"/>
        <cdr:cNvSpPr/>
      </cdr:nvSpPr>
      <cdr:spPr>
        <a:xfrm xmlns:a="http://schemas.openxmlformats.org/drawingml/2006/main">
          <a:off x="1475656" y="936104"/>
          <a:ext cx="10800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0.32276</cdr:x>
      <cdr:y>0.23684</cdr:y>
    </cdr:from>
    <cdr:to>
      <cdr:x>0.34638</cdr:x>
      <cdr:y>0.23684</cdr:y>
    </cdr:to>
    <cdr:sp macro="" textlink="">
      <cdr:nvSpPr>
        <cdr:cNvPr id="13" name="直線コネクタ 12"/>
        <cdr:cNvSpPr/>
      </cdr:nvSpPr>
      <cdr:spPr>
        <a:xfrm xmlns:a="http://schemas.openxmlformats.org/drawingml/2006/main">
          <a:off x="1475656" y="648072"/>
          <a:ext cx="10800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0.33851</cdr:x>
      <cdr:y>0.23684</cdr:y>
    </cdr:from>
    <cdr:to>
      <cdr:x>0.33851</cdr:x>
      <cdr:y>0.34211</cdr:y>
    </cdr:to>
    <cdr:sp macro="" textlink="">
      <cdr:nvSpPr>
        <cdr:cNvPr id="14" name="直線コネクタ 13"/>
        <cdr:cNvSpPr/>
      </cdr:nvSpPr>
      <cdr:spPr>
        <a:xfrm xmlns:a="http://schemas.openxmlformats.org/drawingml/2006/main" rot="5400000">
          <a:off x="1403648" y="792088"/>
          <a:ext cx="288032" cy="0"/>
        </a:xfrm>
        <a:prstGeom xmlns:a="http://schemas.openxmlformats.org/drawingml/2006/main" prst="line">
          <a:avLst/>
        </a:prstGeom>
        <a:noFill xmlns:a="http://schemas.openxmlformats.org/drawingml/2006/main"/>
        <a:ln xmlns:a="http://schemas.openxmlformats.org/drawingml/2006/main" w="9525" cap="flat" cmpd="sng" algn="ctr">
          <a:solidFill>
            <a:srgbClr val="003366">
              <a:shade val="95000"/>
              <a:satMod val="105000"/>
            </a:srgbClr>
          </a:solidFill>
          <a:prstDash val="solid"/>
        </a:ln>
        <a:effec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FFFFFF"/>
              </a:solidFill>
              <a:latin typeface="Arial"/>
              <a:ea typeface="ＭＳ Ｐゴシック"/>
            </a:defRPr>
          </a:lvl1pPr>
          <a:lvl2pPr marL="457200" indent="0">
            <a:defRPr sz="1100">
              <a:solidFill>
                <a:srgbClr val="FFFFFF"/>
              </a:solidFill>
              <a:latin typeface="Arial"/>
              <a:ea typeface="ＭＳ Ｐゴシック"/>
            </a:defRPr>
          </a:lvl2pPr>
          <a:lvl3pPr marL="914400" indent="0">
            <a:defRPr sz="1100">
              <a:solidFill>
                <a:srgbClr val="FFFFFF"/>
              </a:solidFill>
              <a:latin typeface="Arial"/>
              <a:ea typeface="ＭＳ Ｐゴシック"/>
            </a:defRPr>
          </a:lvl3pPr>
          <a:lvl4pPr marL="1371600" indent="0">
            <a:defRPr sz="1100">
              <a:solidFill>
                <a:srgbClr val="FFFFFF"/>
              </a:solidFill>
              <a:latin typeface="Arial"/>
              <a:ea typeface="ＭＳ Ｐゴシック"/>
            </a:defRPr>
          </a:lvl4pPr>
          <a:lvl5pPr marL="1828800" indent="0">
            <a:defRPr sz="1100">
              <a:solidFill>
                <a:srgbClr val="FFFFFF"/>
              </a:solidFill>
              <a:latin typeface="Arial"/>
              <a:ea typeface="ＭＳ Ｐゴシック"/>
            </a:defRPr>
          </a:lvl5pPr>
          <a:lvl6pPr marL="2286000" indent="0">
            <a:defRPr sz="1100">
              <a:solidFill>
                <a:srgbClr val="FFFFFF"/>
              </a:solidFill>
              <a:latin typeface="Arial"/>
              <a:ea typeface="ＭＳ Ｐゴシック"/>
            </a:defRPr>
          </a:lvl6pPr>
          <a:lvl7pPr marL="2743200" indent="0">
            <a:defRPr sz="1100">
              <a:solidFill>
                <a:srgbClr val="FFFFFF"/>
              </a:solidFill>
              <a:latin typeface="Arial"/>
              <a:ea typeface="ＭＳ Ｐゴシック"/>
            </a:defRPr>
          </a:lvl7pPr>
          <a:lvl8pPr marL="3200400" indent="0">
            <a:defRPr sz="1100">
              <a:solidFill>
                <a:srgbClr val="FFFFFF"/>
              </a:solidFill>
              <a:latin typeface="Arial"/>
              <a:ea typeface="ＭＳ Ｐゴシック"/>
            </a:defRPr>
          </a:lvl8pPr>
          <a:lvl9pPr marL="3657600" indent="0">
            <a:defRPr sz="1100">
              <a:solidFill>
                <a:srgbClr val="FFFFFF"/>
              </a:solidFill>
              <a:latin typeface="Arial"/>
              <a:ea typeface="ＭＳ Ｐゴシック"/>
            </a:defRPr>
          </a:lvl9pPr>
        </a:lstStyle>
        <a:p xmlns:a="http://schemas.openxmlformats.org/drawingml/2006/main">
          <a:endParaRPr lang="ja-JP"/>
        </a:p>
      </cdr:txBody>
    </cdr:sp>
  </cdr:relSizeAnchor>
  <cdr:relSizeAnchor xmlns:cdr="http://schemas.openxmlformats.org/drawingml/2006/chartDrawing">
    <cdr:from>
      <cdr:x>0.76375</cdr:x>
      <cdr:y>0.31579</cdr:y>
    </cdr:from>
    <cdr:to>
      <cdr:x>0.76375</cdr:x>
      <cdr:y>0.42105</cdr:y>
    </cdr:to>
    <cdr:sp macro="" textlink="">
      <cdr:nvSpPr>
        <cdr:cNvPr id="15" name="直線コネクタ 14"/>
        <cdr:cNvSpPr/>
      </cdr:nvSpPr>
      <cdr:spPr>
        <a:xfrm xmlns:a="http://schemas.openxmlformats.org/drawingml/2006/main" rot="5400000">
          <a:off x="3347864" y="1008112"/>
          <a:ext cx="288032" cy="0"/>
        </a:xfrm>
        <a:prstGeom xmlns:a="http://schemas.openxmlformats.org/drawingml/2006/main" prst="line">
          <a:avLst/>
        </a:prstGeom>
        <a:noFill xmlns:a="http://schemas.openxmlformats.org/drawingml/2006/main"/>
        <a:ln xmlns:a="http://schemas.openxmlformats.org/drawingml/2006/main" w="9525" cap="flat" cmpd="sng" algn="ctr">
          <a:solidFill>
            <a:srgbClr val="003366">
              <a:shade val="95000"/>
              <a:satMod val="105000"/>
            </a:srgbClr>
          </a:solidFill>
          <a:prstDash val="solid"/>
        </a:ln>
        <a:effec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FFFFFF"/>
              </a:solidFill>
              <a:latin typeface="Arial"/>
              <a:ea typeface="ＭＳ Ｐゴシック"/>
            </a:defRPr>
          </a:lvl1pPr>
          <a:lvl2pPr marL="457200" indent="0">
            <a:defRPr sz="1100">
              <a:solidFill>
                <a:srgbClr val="FFFFFF"/>
              </a:solidFill>
              <a:latin typeface="Arial"/>
              <a:ea typeface="ＭＳ Ｐゴシック"/>
            </a:defRPr>
          </a:lvl2pPr>
          <a:lvl3pPr marL="914400" indent="0">
            <a:defRPr sz="1100">
              <a:solidFill>
                <a:srgbClr val="FFFFFF"/>
              </a:solidFill>
              <a:latin typeface="Arial"/>
              <a:ea typeface="ＭＳ Ｐゴシック"/>
            </a:defRPr>
          </a:lvl3pPr>
          <a:lvl4pPr marL="1371600" indent="0">
            <a:defRPr sz="1100">
              <a:solidFill>
                <a:srgbClr val="FFFFFF"/>
              </a:solidFill>
              <a:latin typeface="Arial"/>
              <a:ea typeface="ＭＳ Ｐゴシック"/>
            </a:defRPr>
          </a:lvl4pPr>
          <a:lvl5pPr marL="1828800" indent="0">
            <a:defRPr sz="1100">
              <a:solidFill>
                <a:srgbClr val="FFFFFF"/>
              </a:solidFill>
              <a:latin typeface="Arial"/>
              <a:ea typeface="ＭＳ Ｐゴシック"/>
            </a:defRPr>
          </a:lvl5pPr>
          <a:lvl6pPr marL="2286000" indent="0">
            <a:defRPr sz="1100">
              <a:solidFill>
                <a:srgbClr val="FFFFFF"/>
              </a:solidFill>
              <a:latin typeface="Arial"/>
              <a:ea typeface="ＭＳ Ｐゴシック"/>
            </a:defRPr>
          </a:lvl6pPr>
          <a:lvl7pPr marL="2743200" indent="0">
            <a:defRPr sz="1100">
              <a:solidFill>
                <a:srgbClr val="FFFFFF"/>
              </a:solidFill>
              <a:latin typeface="Arial"/>
              <a:ea typeface="ＭＳ Ｐゴシック"/>
            </a:defRPr>
          </a:lvl7pPr>
          <a:lvl8pPr marL="3200400" indent="0">
            <a:defRPr sz="1100">
              <a:solidFill>
                <a:srgbClr val="FFFFFF"/>
              </a:solidFill>
              <a:latin typeface="Arial"/>
              <a:ea typeface="ＭＳ Ｐゴシック"/>
            </a:defRPr>
          </a:lvl8pPr>
          <a:lvl9pPr marL="3657600" indent="0">
            <a:defRPr sz="1100">
              <a:solidFill>
                <a:srgbClr val="FFFFFF"/>
              </a:solidFill>
              <a:latin typeface="Arial"/>
              <a:ea typeface="ＭＳ Ｐゴシック"/>
            </a:defRPr>
          </a:lvl9pPr>
        </a:lstStyle>
        <a:p xmlns:a="http://schemas.openxmlformats.org/drawingml/2006/main">
          <a:endParaRPr lang="ja-JP"/>
        </a:p>
      </cdr:txBody>
    </cdr:sp>
  </cdr:relSizeAnchor>
  <cdr:relSizeAnchor xmlns:cdr="http://schemas.openxmlformats.org/drawingml/2006/chartDrawing">
    <cdr:from>
      <cdr:x>0.748</cdr:x>
      <cdr:y>0.31579</cdr:y>
    </cdr:from>
    <cdr:to>
      <cdr:x>0.77163</cdr:x>
      <cdr:y>0.31579</cdr:y>
    </cdr:to>
    <cdr:sp macro="" textlink="">
      <cdr:nvSpPr>
        <cdr:cNvPr id="18" name="直線コネクタ 17"/>
        <cdr:cNvSpPr/>
      </cdr:nvSpPr>
      <cdr:spPr>
        <a:xfrm xmlns:a="http://schemas.openxmlformats.org/drawingml/2006/main">
          <a:off x="3419872" y="864096"/>
          <a:ext cx="10800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ln>
              <a:solidFill>
                <a:sysClr val="windowText" lastClr="000000"/>
              </a:solidFill>
            </a:ln>
          </a:endParaRPr>
        </a:p>
      </cdr:txBody>
    </cdr:sp>
  </cdr:relSizeAnchor>
  <cdr:relSizeAnchor xmlns:cdr="http://schemas.openxmlformats.org/drawingml/2006/chartDrawing">
    <cdr:from>
      <cdr:x>0.748</cdr:x>
      <cdr:y>0.42105</cdr:y>
    </cdr:from>
    <cdr:to>
      <cdr:x>0.77163</cdr:x>
      <cdr:y>0.42105</cdr:y>
    </cdr:to>
    <cdr:sp macro="" textlink="">
      <cdr:nvSpPr>
        <cdr:cNvPr id="20" name="直線コネクタ 19"/>
        <cdr:cNvSpPr/>
      </cdr:nvSpPr>
      <cdr:spPr>
        <a:xfrm xmlns:a="http://schemas.openxmlformats.org/drawingml/2006/main">
          <a:off x="3419872" y="1152128"/>
          <a:ext cx="10800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0.70874</cdr:x>
      <cdr:y>0.62999</cdr:y>
    </cdr:from>
    <cdr:to>
      <cdr:x>0.84345</cdr:x>
      <cdr:y>0.73097</cdr:y>
    </cdr:to>
    <cdr:sp macro="" textlink="">
      <cdr:nvSpPr>
        <cdr:cNvPr id="2" name="正方形/長方形 1"/>
        <cdr:cNvSpPr/>
      </cdr:nvSpPr>
      <cdr:spPr>
        <a:xfrm xmlns:a="http://schemas.openxmlformats.org/drawingml/2006/main">
          <a:off x="3240360" y="1728192"/>
          <a:ext cx="615894" cy="277008"/>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ja-JP"/>
          </a:defPPr>
          <a:lvl1pPr algn="l" rtl="0" fontAlgn="base">
            <a:spcBef>
              <a:spcPct val="0"/>
            </a:spcBef>
            <a:spcAft>
              <a:spcPct val="0"/>
            </a:spcAft>
            <a:defRPr kumimoji="1" kern="1200">
              <a:solidFill>
                <a:srgbClr val="FFFFFF"/>
              </a:solidFill>
              <a:latin typeface="Arial" charset="0"/>
              <a:ea typeface="ＭＳ Ｐゴシック" charset="-128"/>
            </a:defRPr>
          </a:lvl1pPr>
          <a:lvl2pPr marL="457200" algn="l" rtl="0" fontAlgn="base">
            <a:spcBef>
              <a:spcPct val="0"/>
            </a:spcBef>
            <a:spcAft>
              <a:spcPct val="0"/>
            </a:spcAft>
            <a:defRPr kumimoji="1" kern="1200">
              <a:solidFill>
                <a:srgbClr val="FFFFFF"/>
              </a:solidFill>
              <a:latin typeface="Arial" charset="0"/>
              <a:ea typeface="ＭＳ Ｐゴシック" charset="-128"/>
            </a:defRPr>
          </a:lvl2pPr>
          <a:lvl3pPr marL="914400" algn="l" rtl="0" fontAlgn="base">
            <a:spcBef>
              <a:spcPct val="0"/>
            </a:spcBef>
            <a:spcAft>
              <a:spcPct val="0"/>
            </a:spcAft>
            <a:defRPr kumimoji="1" kern="1200">
              <a:solidFill>
                <a:srgbClr val="FFFFFF"/>
              </a:solidFill>
              <a:latin typeface="Arial" charset="0"/>
              <a:ea typeface="ＭＳ Ｐゴシック" charset="-128"/>
            </a:defRPr>
          </a:lvl3pPr>
          <a:lvl4pPr marL="1371600" algn="l" rtl="0" fontAlgn="base">
            <a:spcBef>
              <a:spcPct val="0"/>
            </a:spcBef>
            <a:spcAft>
              <a:spcPct val="0"/>
            </a:spcAft>
            <a:defRPr kumimoji="1" kern="1200">
              <a:solidFill>
                <a:srgbClr val="FFFFFF"/>
              </a:solidFill>
              <a:latin typeface="Arial" charset="0"/>
              <a:ea typeface="ＭＳ Ｐゴシック" charset="-128"/>
            </a:defRPr>
          </a:lvl4pPr>
          <a:lvl5pPr marL="1828800" algn="l" rtl="0" fontAlgn="base">
            <a:spcBef>
              <a:spcPct val="0"/>
            </a:spcBef>
            <a:spcAft>
              <a:spcPct val="0"/>
            </a:spcAft>
            <a:defRPr kumimoji="1" kern="1200">
              <a:solidFill>
                <a:srgbClr val="FFFFFF"/>
              </a:solidFill>
              <a:latin typeface="Arial" charset="0"/>
              <a:ea typeface="ＭＳ Ｐゴシック" charset="-128"/>
            </a:defRPr>
          </a:lvl5pPr>
          <a:lvl6pPr marL="2286000" algn="l" defTabSz="914400" rtl="0" eaLnBrk="1" latinLnBrk="0" hangingPunct="1">
            <a:defRPr kumimoji="1" kern="1200">
              <a:solidFill>
                <a:srgbClr val="FFFFFF"/>
              </a:solidFill>
              <a:latin typeface="Arial" charset="0"/>
              <a:ea typeface="ＭＳ Ｐゴシック" charset="-128"/>
            </a:defRPr>
          </a:lvl6pPr>
          <a:lvl7pPr marL="2743200" algn="l" defTabSz="914400" rtl="0" eaLnBrk="1" latinLnBrk="0" hangingPunct="1">
            <a:defRPr kumimoji="1" kern="1200">
              <a:solidFill>
                <a:srgbClr val="FFFFFF"/>
              </a:solidFill>
              <a:latin typeface="Arial" charset="0"/>
              <a:ea typeface="ＭＳ Ｐゴシック" charset="-128"/>
            </a:defRPr>
          </a:lvl7pPr>
          <a:lvl8pPr marL="3200400" algn="l" defTabSz="914400" rtl="0" eaLnBrk="1" latinLnBrk="0" hangingPunct="1">
            <a:defRPr kumimoji="1" kern="1200">
              <a:solidFill>
                <a:srgbClr val="FFFFFF"/>
              </a:solidFill>
              <a:latin typeface="Arial" charset="0"/>
              <a:ea typeface="ＭＳ Ｐゴシック" charset="-128"/>
            </a:defRPr>
          </a:lvl8pPr>
          <a:lvl9pPr marL="3657600" algn="l" defTabSz="914400" rtl="0" eaLnBrk="1" latinLnBrk="0" hangingPunct="1">
            <a:defRPr kumimoji="1" kern="1200">
              <a:solidFill>
                <a:srgbClr val="FFFFFF"/>
              </a:solidFill>
              <a:latin typeface="Arial" charset="0"/>
              <a:ea typeface="ＭＳ Ｐゴシック" charset="-128"/>
            </a:defRPr>
          </a:lvl9pPr>
        </a:lstStyle>
        <a:p xmlns:a="http://schemas.openxmlformats.org/drawingml/2006/main">
          <a:r>
            <a:rPr lang="en-US" altLang="ja-JP" sz="1200" dirty="0" smtClean="0"/>
            <a:t> n= 23</a:t>
          </a:r>
        </a:p>
      </cdr:txBody>
    </cdr:sp>
  </cdr:relSizeAnchor>
  <cdr:relSizeAnchor xmlns:cdr="http://schemas.openxmlformats.org/drawingml/2006/chartDrawing">
    <cdr:from>
      <cdr:x>0.75599</cdr:x>
      <cdr:y>0.0525</cdr:y>
    </cdr:from>
    <cdr:to>
      <cdr:x>0.78749</cdr:x>
      <cdr:y>0.0525</cdr:y>
    </cdr:to>
    <cdr:sp macro="" textlink="">
      <cdr:nvSpPr>
        <cdr:cNvPr id="11" name="直線コネクタ 10"/>
        <cdr:cNvSpPr/>
      </cdr:nvSpPr>
      <cdr:spPr>
        <a:xfrm xmlns:a="http://schemas.openxmlformats.org/drawingml/2006/main">
          <a:off x="3456384" y="144016"/>
          <a:ext cx="144016"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ln>
              <a:solidFill>
                <a:sysClr val="windowText" lastClr="000000"/>
              </a:solidFill>
            </a:ln>
          </a:endParaRPr>
        </a:p>
      </cdr:txBody>
    </cdr:sp>
  </cdr:relSizeAnchor>
  <cdr:relSizeAnchor xmlns:cdr="http://schemas.openxmlformats.org/drawingml/2006/chartDrawing">
    <cdr:from>
      <cdr:x>0</cdr:x>
      <cdr:y>0</cdr:y>
    </cdr:from>
    <cdr:to>
      <cdr:x>0</cdr:x>
      <cdr:y>0</cdr:y>
    </cdr:to>
    <cdr:sp macro="" textlink="">
      <cdr:nvSpPr>
        <cdr:cNvPr id="12" name="直線コネクタ 11"/>
        <cdr:cNvSpPr/>
      </cdr:nvSpPr>
      <cdr:spPr>
        <a:xfrm xmlns:a="http://schemas.openxmlformats.org/drawingml/2006/main" flipV="1">
          <a:off x="-4572000" y="-3933056"/>
          <a:ext cx="0" cy="0"/>
        </a:xfrm>
        <a:prstGeom xmlns:a="http://schemas.openxmlformats.org/drawingml/2006/main" prst="line">
          <a:avLst/>
        </a:prstGeom>
        <a:noFill xmlns:a="http://schemas.openxmlformats.org/drawingml/2006/main"/>
        <a:ln xmlns:a="http://schemas.openxmlformats.org/drawingml/2006/main" w="9525" cap="flat" cmpd="sng" algn="ctr">
          <a:solidFill>
            <a:srgbClr val="3366CC">
              <a:shade val="95000"/>
              <a:satMod val="105000"/>
            </a:srgb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FFFFFF"/>
              </a:solidFill>
              <a:latin typeface="Arial"/>
              <a:ea typeface="ＭＳ Ｐゴシック"/>
            </a:defRPr>
          </a:lvl1pPr>
          <a:lvl2pPr marL="457200" indent="0">
            <a:defRPr sz="1100">
              <a:solidFill>
                <a:srgbClr val="FFFFFF"/>
              </a:solidFill>
              <a:latin typeface="Arial"/>
              <a:ea typeface="ＭＳ Ｐゴシック"/>
            </a:defRPr>
          </a:lvl2pPr>
          <a:lvl3pPr marL="914400" indent="0">
            <a:defRPr sz="1100">
              <a:solidFill>
                <a:srgbClr val="FFFFFF"/>
              </a:solidFill>
              <a:latin typeface="Arial"/>
              <a:ea typeface="ＭＳ Ｐゴシック"/>
            </a:defRPr>
          </a:lvl3pPr>
          <a:lvl4pPr marL="1371600" indent="0">
            <a:defRPr sz="1100">
              <a:solidFill>
                <a:srgbClr val="FFFFFF"/>
              </a:solidFill>
              <a:latin typeface="Arial"/>
              <a:ea typeface="ＭＳ Ｐゴシック"/>
            </a:defRPr>
          </a:lvl4pPr>
          <a:lvl5pPr marL="1828800" indent="0">
            <a:defRPr sz="1100">
              <a:solidFill>
                <a:srgbClr val="FFFFFF"/>
              </a:solidFill>
              <a:latin typeface="Arial"/>
              <a:ea typeface="ＭＳ Ｐゴシック"/>
            </a:defRPr>
          </a:lvl5pPr>
          <a:lvl6pPr marL="2286000" indent="0">
            <a:defRPr sz="1100">
              <a:solidFill>
                <a:srgbClr val="FFFFFF"/>
              </a:solidFill>
              <a:latin typeface="Arial"/>
              <a:ea typeface="ＭＳ Ｐゴシック"/>
            </a:defRPr>
          </a:lvl6pPr>
          <a:lvl7pPr marL="2743200" indent="0">
            <a:defRPr sz="1100">
              <a:solidFill>
                <a:srgbClr val="FFFFFF"/>
              </a:solidFill>
              <a:latin typeface="Arial"/>
              <a:ea typeface="ＭＳ Ｐゴシック"/>
            </a:defRPr>
          </a:lvl7pPr>
          <a:lvl8pPr marL="3200400" indent="0">
            <a:defRPr sz="1100">
              <a:solidFill>
                <a:srgbClr val="FFFFFF"/>
              </a:solidFill>
              <a:latin typeface="Arial"/>
              <a:ea typeface="ＭＳ Ｐゴシック"/>
            </a:defRPr>
          </a:lvl8pPr>
          <a:lvl9pPr marL="3657600" indent="0">
            <a:defRPr sz="1100">
              <a:solidFill>
                <a:srgbClr val="FFFFFF"/>
              </a:solidFill>
              <a:latin typeface="Arial"/>
              <a:ea typeface="ＭＳ Ｐゴシック"/>
            </a:defRPr>
          </a:lvl9pPr>
        </a:lstStyle>
        <a:p xmlns:a="http://schemas.openxmlformats.org/drawingml/2006/main">
          <a:endParaRPr lang="ja-JP">
            <a:ln>
              <a:solidFill>
                <a:sysClr val="windowText" lastClr="000000"/>
              </a:solidFill>
            </a:ln>
          </a:endParaRPr>
        </a:p>
      </cdr:txBody>
    </cdr:sp>
  </cdr:relSizeAnchor>
  <cdr:relSizeAnchor xmlns:cdr="http://schemas.openxmlformats.org/drawingml/2006/chartDrawing">
    <cdr:from>
      <cdr:x>0.75599</cdr:x>
      <cdr:y>0.52499</cdr:y>
    </cdr:from>
    <cdr:to>
      <cdr:x>0.78749</cdr:x>
      <cdr:y>0.52499</cdr:y>
    </cdr:to>
    <cdr:sp macro="" textlink="">
      <cdr:nvSpPr>
        <cdr:cNvPr id="14" name="直線コネクタ 13"/>
        <cdr:cNvSpPr/>
      </cdr:nvSpPr>
      <cdr:spPr>
        <a:xfrm xmlns:a="http://schemas.openxmlformats.org/drawingml/2006/main">
          <a:off x="3456384" y="1440160"/>
          <a:ext cx="14400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3.xml><?xml version="1.0" encoding="utf-8"?>
<c:userShapes xmlns:c="http://schemas.openxmlformats.org/drawingml/2006/chart">
  <cdr:relSizeAnchor xmlns:cdr="http://schemas.openxmlformats.org/drawingml/2006/chartDrawing">
    <cdr:from>
      <cdr:x>0.25862</cdr:x>
      <cdr:y>0.88312</cdr:y>
    </cdr:from>
    <cdr:to>
      <cdr:x>0.33274</cdr:x>
      <cdr:y>0.93308</cdr:y>
    </cdr:to>
    <cdr:sp macro="" textlink="">
      <cdr:nvSpPr>
        <cdr:cNvPr id="2" name="テキスト ボックス 6"/>
        <cdr:cNvSpPr txBox="1"/>
      </cdr:nvSpPr>
      <cdr:spPr>
        <a:xfrm xmlns:a="http://schemas.openxmlformats.org/drawingml/2006/main">
          <a:off x="2160240" y="4896544"/>
          <a:ext cx="619080"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algn="l" rtl="0" fontAlgn="base">
            <a:spcBef>
              <a:spcPct val="0"/>
            </a:spcBef>
            <a:spcAft>
              <a:spcPct val="0"/>
            </a:spcAft>
            <a:defRPr kumimoji="1" kern="1200">
              <a:solidFill>
                <a:srgbClr val="FFFFFF"/>
              </a:solidFill>
              <a:latin typeface="Arial" charset="0"/>
              <a:ea typeface="ＭＳ Ｐゴシック" charset="-128"/>
            </a:defRPr>
          </a:lvl1pPr>
          <a:lvl2pPr marL="457200" algn="l" rtl="0" fontAlgn="base">
            <a:spcBef>
              <a:spcPct val="0"/>
            </a:spcBef>
            <a:spcAft>
              <a:spcPct val="0"/>
            </a:spcAft>
            <a:defRPr kumimoji="1" kern="1200">
              <a:solidFill>
                <a:srgbClr val="FFFFFF"/>
              </a:solidFill>
              <a:latin typeface="Arial" charset="0"/>
              <a:ea typeface="ＭＳ Ｐゴシック" charset="-128"/>
            </a:defRPr>
          </a:lvl2pPr>
          <a:lvl3pPr marL="914400" algn="l" rtl="0" fontAlgn="base">
            <a:spcBef>
              <a:spcPct val="0"/>
            </a:spcBef>
            <a:spcAft>
              <a:spcPct val="0"/>
            </a:spcAft>
            <a:defRPr kumimoji="1" kern="1200">
              <a:solidFill>
                <a:srgbClr val="FFFFFF"/>
              </a:solidFill>
              <a:latin typeface="Arial" charset="0"/>
              <a:ea typeface="ＭＳ Ｐゴシック" charset="-128"/>
            </a:defRPr>
          </a:lvl3pPr>
          <a:lvl4pPr marL="1371600" algn="l" rtl="0" fontAlgn="base">
            <a:spcBef>
              <a:spcPct val="0"/>
            </a:spcBef>
            <a:spcAft>
              <a:spcPct val="0"/>
            </a:spcAft>
            <a:defRPr kumimoji="1" kern="1200">
              <a:solidFill>
                <a:srgbClr val="FFFFFF"/>
              </a:solidFill>
              <a:latin typeface="Arial" charset="0"/>
              <a:ea typeface="ＭＳ Ｐゴシック" charset="-128"/>
            </a:defRPr>
          </a:lvl4pPr>
          <a:lvl5pPr marL="1828800" algn="l" rtl="0" fontAlgn="base">
            <a:spcBef>
              <a:spcPct val="0"/>
            </a:spcBef>
            <a:spcAft>
              <a:spcPct val="0"/>
            </a:spcAft>
            <a:defRPr kumimoji="1" kern="1200">
              <a:solidFill>
                <a:srgbClr val="FFFFFF"/>
              </a:solidFill>
              <a:latin typeface="Arial" charset="0"/>
              <a:ea typeface="ＭＳ Ｐゴシック" charset="-128"/>
            </a:defRPr>
          </a:lvl5pPr>
          <a:lvl6pPr marL="2286000" algn="l" defTabSz="914400" rtl="0" eaLnBrk="1" latinLnBrk="0" hangingPunct="1">
            <a:defRPr kumimoji="1" kern="1200">
              <a:solidFill>
                <a:srgbClr val="FFFFFF"/>
              </a:solidFill>
              <a:latin typeface="Arial" charset="0"/>
              <a:ea typeface="ＭＳ Ｐゴシック" charset="-128"/>
            </a:defRPr>
          </a:lvl6pPr>
          <a:lvl7pPr marL="2743200" algn="l" defTabSz="914400" rtl="0" eaLnBrk="1" latinLnBrk="0" hangingPunct="1">
            <a:defRPr kumimoji="1" kern="1200">
              <a:solidFill>
                <a:srgbClr val="FFFFFF"/>
              </a:solidFill>
              <a:latin typeface="Arial" charset="0"/>
              <a:ea typeface="ＭＳ Ｐゴシック" charset="-128"/>
            </a:defRPr>
          </a:lvl7pPr>
          <a:lvl8pPr marL="3200400" algn="l" defTabSz="914400" rtl="0" eaLnBrk="1" latinLnBrk="0" hangingPunct="1">
            <a:defRPr kumimoji="1" kern="1200">
              <a:solidFill>
                <a:srgbClr val="FFFFFF"/>
              </a:solidFill>
              <a:latin typeface="Arial" charset="0"/>
              <a:ea typeface="ＭＳ Ｐゴシック" charset="-128"/>
            </a:defRPr>
          </a:lvl8pPr>
          <a:lvl9pPr marL="3657600" algn="l" defTabSz="914400" rtl="0" eaLnBrk="1" latinLnBrk="0" hangingPunct="1">
            <a:defRPr kumimoji="1" kern="1200">
              <a:solidFill>
                <a:srgbClr val="FFFFFF"/>
              </a:solidFill>
              <a:latin typeface="Arial" charset="0"/>
              <a:ea typeface="ＭＳ Ｐゴシック" charset="-128"/>
            </a:defRPr>
          </a:lvl9pPr>
        </a:lstStyle>
        <a:p xmlns:a="http://schemas.openxmlformats.org/drawingml/2006/main">
          <a:r>
            <a:rPr lang="en-US" altLang="ja-JP" sz="1200" dirty="0" smtClean="0">
              <a:solidFill>
                <a:srgbClr val="000099">
                  <a:lumMod val="50000"/>
                </a:srgbClr>
              </a:solidFill>
            </a:rPr>
            <a:t> k</a:t>
          </a:r>
          <a:r>
            <a:rPr kumimoji="1" lang="en-US" altLang="ja-JP" sz="1200" dirty="0" smtClean="0">
              <a:solidFill>
                <a:srgbClr val="000099">
                  <a:lumMod val="50000"/>
                </a:srgbClr>
              </a:solidFill>
            </a:rPr>
            <a:t>g/m</a:t>
          </a:r>
          <a:r>
            <a:rPr kumimoji="1" lang="en-US" altLang="ja-JP" sz="1200" baseline="30000" dirty="0" smtClean="0">
              <a:solidFill>
                <a:srgbClr val="000099">
                  <a:lumMod val="50000"/>
                </a:srgbClr>
              </a:solidFill>
            </a:rPr>
            <a:t>2</a:t>
          </a:r>
          <a:endParaRPr kumimoji="1" lang="ja-JP" altLang="en-US" sz="1200" dirty="0">
            <a:solidFill>
              <a:srgbClr val="000099">
                <a:lumMod val="50000"/>
              </a:srgbClr>
            </a:solidFill>
          </a:endParaRPr>
        </a:p>
      </cdr:txBody>
    </cdr:sp>
  </cdr:relSizeAnchor>
  <cdr:relSizeAnchor xmlns:cdr="http://schemas.openxmlformats.org/drawingml/2006/chartDrawing">
    <cdr:from>
      <cdr:x>0.5431</cdr:x>
      <cdr:y>0.88312</cdr:y>
    </cdr:from>
    <cdr:to>
      <cdr:x>0.61492</cdr:x>
      <cdr:y>0.9303</cdr:y>
    </cdr:to>
    <cdr:sp macro="" textlink="">
      <cdr:nvSpPr>
        <cdr:cNvPr id="3" name="テキスト ボックス 3"/>
        <cdr:cNvSpPr txBox="1"/>
      </cdr:nvSpPr>
      <cdr:spPr>
        <a:xfrm xmlns:a="http://schemas.openxmlformats.org/drawingml/2006/main">
          <a:off x="4536504" y="4896544"/>
          <a:ext cx="599844"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algn="l" rtl="0" fontAlgn="base">
            <a:spcBef>
              <a:spcPct val="0"/>
            </a:spcBef>
            <a:spcAft>
              <a:spcPct val="0"/>
            </a:spcAft>
            <a:defRPr kumimoji="1" kern="1200">
              <a:solidFill>
                <a:srgbClr val="FFFFFF"/>
              </a:solidFill>
              <a:latin typeface="Arial" charset="0"/>
              <a:ea typeface="ＭＳ Ｐゴシック" charset="-128"/>
            </a:defRPr>
          </a:lvl1pPr>
          <a:lvl2pPr marL="457200" algn="l" rtl="0" fontAlgn="base">
            <a:spcBef>
              <a:spcPct val="0"/>
            </a:spcBef>
            <a:spcAft>
              <a:spcPct val="0"/>
            </a:spcAft>
            <a:defRPr kumimoji="1" kern="1200">
              <a:solidFill>
                <a:srgbClr val="FFFFFF"/>
              </a:solidFill>
              <a:latin typeface="Arial" charset="0"/>
              <a:ea typeface="ＭＳ Ｐゴシック" charset="-128"/>
            </a:defRPr>
          </a:lvl2pPr>
          <a:lvl3pPr marL="914400" algn="l" rtl="0" fontAlgn="base">
            <a:spcBef>
              <a:spcPct val="0"/>
            </a:spcBef>
            <a:spcAft>
              <a:spcPct val="0"/>
            </a:spcAft>
            <a:defRPr kumimoji="1" kern="1200">
              <a:solidFill>
                <a:srgbClr val="FFFFFF"/>
              </a:solidFill>
              <a:latin typeface="Arial" charset="0"/>
              <a:ea typeface="ＭＳ Ｐゴシック" charset="-128"/>
            </a:defRPr>
          </a:lvl3pPr>
          <a:lvl4pPr marL="1371600" algn="l" rtl="0" fontAlgn="base">
            <a:spcBef>
              <a:spcPct val="0"/>
            </a:spcBef>
            <a:spcAft>
              <a:spcPct val="0"/>
            </a:spcAft>
            <a:defRPr kumimoji="1" kern="1200">
              <a:solidFill>
                <a:srgbClr val="FFFFFF"/>
              </a:solidFill>
              <a:latin typeface="Arial" charset="0"/>
              <a:ea typeface="ＭＳ Ｐゴシック" charset="-128"/>
            </a:defRPr>
          </a:lvl4pPr>
          <a:lvl5pPr marL="1828800" algn="l" rtl="0" fontAlgn="base">
            <a:spcBef>
              <a:spcPct val="0"/>
            </a:spcBef>
            <a:spcAft>
              <a:spcPct val="0"/>
            </a:spcAft>
            <a:defRPr kumimoji="1" kern="1200">
              <a:solidFill>
                <a:srgbClr val="FFFFFF"/>
              </a:solidFill>
              <a:latin typeface="Arial" charset="0"/>
              <a:ea typeface="ＭＳ Ｐゴシック" charset="-128"/>
            </a:defRPr>
          </a:lvl5pPr>
          <a:lvl6pPr marL="2286000" algn="l" defTabSz="914400" rtl="0" eaLnBrk="1" latinLnBrk="0" hangingPunct="1">
            <a:defRPr kumimoji="1" kern="1200">
              <a:solidFill>
                <a:srgbClr val="FFFFFF"/>
              </a:solidFill>
              <a:latin typeface="Arial" charset="0"/>
              <a:ea typeface="ＭＳ Ｐゴシック" charset="-128"/>
            </a:defRPr>
          </a:lvl6pPr>
          <a:lvl7pPr marL="2743200" algn="l" defTabSz="914400" rtl="0" eaLnBrk="1" latinLnBrk="0" hangingPunct="1">
            <a:defRPr kumimoji="1" kern="1200">
              <a:solidFill>
                <a:srgbClr val="FFFFFF"/>
              </a:solidFill>
              <a:latin typeface="Arial" charset="0"/>
              <a:ea typeface="ＭＳ Ｐゴシック" charset="-128"/>
            </a:defRPr>
          </a:lvl7pPr>
          <a:lvl8pPr marL="3200400" algn="l" defTabSz="914400" rtl="0" eaLnBrk="1" latinLnBrk="0" hangingPunct="1">
            <a:defRPr kumimoji="1" kern="1200">
              <a:solidFill>
                <a:srgbClr val="FFFFFF"/>
              </a:solidFill>
              <a:latin typeface="Arial" charset="0"/>
              <a:ea typeface="ＭＳ Ｐゴシック" charset="-128"/>
            </a:defRPr>
          </a:lvl8pPr>
          <a:lvl9pPr marL="3657600" algn="l" defTabSz="914400" rtl="0" eaLnBrk="1" latinLnBrk="0" hangingPunct="1">
            <a:defRPr kumimoji="1" kern="1200">
              <a:solidFill>
                <a:srgbClr val="FFFFFF"/>
              </a:solidFill>
              <a:latin typeface="Arial" charset="0"/>
              <a:ea typeface="ＭＳ Ｐゴシック" charset="-128"/>
            </a:defRPr>
          </a:lvl9pPr>
        </a:lstStyle>
        <a:p xmlns:a="http://schemas.openxmlformats.org/drawingml/2006/main">
          <a:r>
            <a:rPr kumimoji="1" lang="en-US" altLang="ja-JP" sz="1100" dirty="0" smtClean="0">
              <a:solidFill>
                <a:srgbClr val="000099">
                  <a:lumMod val="50000"/>
                </a:srgbClr>
              </a:solidFill>
            </a:rPr>
            <a:t>mmHg</a:t>
          </a:r>
          <a:endParaRPr kumimoji="1" lang="ja-JP" altLang="en-US" sz="1100" dirty="0">
            <a:solidFill>
              <a:srgbClr val="000099">
                <a:lumMod val="50000"/>
              </a:srgbClr>
            </a:solidFill>
          </a:endParaRPr>
        </a:p>
      </cdr:txBody>
    </cdr:sp>
  </cdr:relSizeAnchor>
  <cdr:relSizeAnchor xmlns:cdr="http://schemas.openxmlformats.org/drawingml/2006/chartDrawing">
    <cdr:from>
      <cdr:x>0.81897</cdr:x>
      <cdr:y>0.88312</cdr:y>
    </cdr:from>
    <cdr:to>
      <cdr:x>0.89078</cdr:x>
      <cdr:y>0.9303</cdr:y>
    </cdr:to>
    <cdr:sp macro="" textlink="">
      <cdr:nvSpPr>
        <cdr:cNvPr id="4" name="テキスト ボックス 4"/>
        <cdr:cNvSpPr txBox="1"/>
      </cdr:nvSpPr>
      <cdr:spPr>
        <a:xfrm xmlns:a="http://schemas.openxmlformats.org/drawingml/2006/main">
          <a:off x="6840760" y="4896544"/>
          <a:ext cx="599844"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algn="l" rtl="0" fontAlgn="base">
            <a:spcBef>
              <a:spcPct val="0"/>
            </a:spcBef>
            <a:spcAft>
              <a:spcPct val="0"/>
            </a:spcAft>
            <a:defRPr kumimoji="1" kern="1200">
              <a:solidFill>
                <a:srgbClr val="FFFFFF"/>
              </a:solidFill>
              <a:latin typeface="Arial" charset="0"/>
              <a:ea typeface="ＭＳ Ｐゴシック" charset="-128"/>
            </a:defRPr>
          </a:lvl1pPr>
          <a:lvl2pPr marL="457200" algn="l" rtl="0" fontAlgn="base">
            <a:spcBef>
              <a:spcPct val="0"/>
            </a:spcBef>
            <a:spcAft>
              <a:spcPct val="0"/>
            </a:spcAft>
            <a:defRPr kumimoji="1" kern="1200">
              <a:solidFill>
                <a:srgbClr val="FFFFFF"/>
              </a:solidFill>
              <a:latin typeface="Arial" charset="0"/>
              <a:ea typeface="ＭＳ Ｐゴシック" charset="-128"/>
            </a:defRPr>
          </a:lvl2pPr>
          <a:lvl3pPr marL="914400" algn="l" rtl="0" fontAlgn="base">
            <a:spcBef>
              <a:spcPct val="0"/>
            </a:spcBef>
            <a:spcAft>
              <a:spcPct val="0"/>
            </a:spcAft>
            <a:defRPr kumimoji="1" kern="1200">
              <a:solidFill>
                <a:srgbClr val="FFFFFF"/>
              </a:solidFill>
              <a:latin typeface="Arial" charset="0"/>
              <a:ea typeface="ＭＳ Ｐゴシック" charset="-128"/>
            </a:defRPr>
          </a:lvl3pPr>
          <a:lvl4pPr marL="1371600" algn="l" rtl="0" fontAlgn="base">
            <a:spcBef>
              <a:spcPct val="0"/>
            </a:spcBef>
            <a:spcAft>
              <a:spcPct val="0"/>
            </a:spcAft>
            <a:defRPr kumimoji="1" kern="1200">
              <a:solidFill>
                <a:srgbClr val="FFFFFF"/>
              </a:solidFill>
              <a:latin typeface="Arial" charset="0"/>
              <a:ea typeface="ＭＳ Ｐゴシック" charset="-128"/>
            </a:defRPr>
          </a:lvl4pPr>
          <a:lvl5pPr marL="1828800" algn="l" rtl="0" fontAlgn="base">
            <a:spcBef>
              <a:spcPct val="0"/>
            </a:spcBef>
            <a:spcAft>
              <a:spcPct val="0"/>
            </a:spcAft>
            <a:defRPr kumimoji="1" kern="1200">
              <a:solidFill>
                <a:srgbClr val="FFFFFF"/>
              </a:solidFill>
              <a:latin typeface="Arial" charset="0"/>
              <a:ea typeface="ＭＳ Ｐゴシック" charset="-128"/>
            </a:defRPr>
          </a:lvl5pPr>
          <a:lvl6pPr marL="2286000" algn="l" defTabSz="914400" rtl="0" eaLnBrk="1" latinLnBrk="0" hangingPunct="1">
            <a:defRPr kumimoji="1" kern="1200">
              <a:solidFill>
                <a:srgbClr val="FFFFFF"/>
              </a:solidFill>
              <a:latin typeface="Arial" charset="0"/>
              <a:ea typeface="ＭＳ Ｐゴシック" charset="-128"/>
            </a:defRPr>
          </a:lvl6pPr>
          <a:lvl7pPr marL="2743200" algn="l" defTabSz="914400" rtl="0" eaLnBrk="1" latinLnBrk="0" hangingPunct="1">
            <a:defRPr kumimoji="1" kern="1200">
              <a:solidFill>
                <a:srgbClr val="FFFFFF"/>
              </a:solidFill>
              <a:latin typeface="Arial" charset="0"/>
              <a:ea typeface="ＭＳ Ｐゴシック" charset="-128"/>
            </a:defRPr>
          </a:lvl7pPr>
          <a:lvl8pPr marL="3200400" algn="l" defTabSz="914400" rtl="0" eaLnBrk="1" latinLnBrk="0" hangingPunct="1">
            <a:defRPr kumimoji="1" kern="1200">
              <a:solidFill>
                <a:srgbClr val="FFFFFF"/>
              </a:solidFill>
              <a:latin typeface="Arial" charset="0"/>
              <a:ea typeface="ＭＳ Ｐゴシック" charset="-128"/>
            </a:defRPr>
          </a:lvl8pPr>
          <a:lvl9pPr marL="3657600" algn="l" defTabSz="914400" rtl="0" eaLnBrk="1" latinLnBrk="0" hangingPunct="1">
            <a:defRPr kumimoji="1" kern="1200">
              <a:solidFill>
                <a:srgbClr val="FFFFFF"/>
              </a:solidFill>
              <a:latin typeface="Arial" charset="0"/>
              <a:ea typeface="ＭＳ Ｐゴシック" charset="-128"/>
            </a:defRPr>
          </a:lvl9pPr>
        </a:lstStyle>
        <a:p xmlns:a="http://schemas.openxmlformats.org/drawingml/2006/main">
          <a:r>
            <a:rPr kumimoji="1" lang="en-US" altLang="ja-JP" sz="1100" dirty="0" smtClean="0">
              <a:solidFill>
                <a:srgbClr val="000099">
                  <a:lumMod val="50000"/>
                </a:srgbClr>
              </a:solidFill>
            </a:rPr>
            <a:t>mmHg</a:t>
          </a:r>
          <a:endParaRPr kumimoji="1" lang="ja-JP" altLang="en-US" sz="1100" dirty="0">
            <a:solidFill>
              <a:srgbClr val="000099">
                <a:lumMod val="50000"/>
              </a:srgbClr>
            </a:solidFill>
          </a:endParaRPr>
        </a:p>
      </cdr:txBody>
    </cdr:sp>
  </cdr:relSizeAnchor>
  <cdr:relSizeAnchor xmlns:cdr="http://schemas.openxmlformats.org/drawingml/2006/chartDrawing">
    <cdr:from>
      <cdr:x>0.42241</cdr:x>
      <cdr:y>0.37662</cdr:y>
    </cdr:from>
    <cdr:to>
      <cdr:x>0.48276</cdr:x>
      <cdr:y>0.45455</cdr:y>
    </cdr:to>
    <cdr:sp macro="" textlink="">
      <cdr:nvSpPr>
        <cdr:cNvPr id="25" name="テキスト ボックス 24"/>
        <cdr:cNvSpPr txBox="1"/>
      </cdr:nvSpPr>
      <cdr:spPr>
        <a:xfrm xmlns:a="http://schemas.openxmlformats.org/drawingml/2006/main">
          <a:off x="3528392" y="2088232"/>
          <a:ext cx="504056"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dirty="0" smtClean="0">
              <a:solidFill>
                <a:schemeClr val="tx1"/>
              </a:solidFill>
            </a:rPr>
            <a:t>137</a:t>
          </a:r>
          <a:endParaRPr lang="ja-JP" altLang="en-US" sz="1800" dirty="0">
            <a:solidFill>
              <a:schemeClr val="tx1"/>
            </a:solidFill>
          </a:endParaRPr>
        </a:p>
      </cdr:txBody>
    </cdr:sp>
  </cdr:relSizeAnchor>
  <cdr:relSizeAnchor xmlns:cdr="http://schemas.openxmlformats.org/drawingml/2006/chartDrawing">
    <cdr:from>
      <cdr:x>0.5</cdr:x>
      <cdr:y>0.37662</cdr:y>
    </cdr:from>
    <cdr:to>
      <cdr:x>0.56034</cdr:x>
      <cdr:y>0.45455</cdr:y>
    </cdr:to>
    <cdr:sp macro="" textlink="">
      <cdr:nvSpPr>
        <cdr:cNvPr id="27" name="テキスト ボックス 1"/>
        <cdr:cNvSpPr txBox="1"/>
      </cdr:nvSpPr>
      <cdr:spPr>
        <a:xfrm xmlns:a="http://schemas.openxmlformats.org/drawingml/2006/main">
          <a:off x="4176464" y="2088232"/>
          <a:ext cx="504056"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ea typeface="ＭＳ Ｐゴシック"/>
            </a:defRPr>
          </a:lvl1pPr>
          <a:lvl2pPr marL="457200" indent="0">
            <a:defRPr sz="1100">
              <a:latin typeface="Arial"/>
              <a:ea typeface="ＭＳ Ｐゴシック"/>
            </a:defRPr>
          </a:lvl2pPr>
          <a:lvl3pPr marL="914400" indent="0">
            <a:defRPr sz="1100">
              <a:latin typeface="Arial"/>
              <a:ea typeface="ＭＳ Ｐゴシック"/>
            </a:defRPr>
          </a:lvl3pPr>
          <a:lvl4pPr marL="1371600" indent="0">
            <a:defRPr sz="1100">
              <a:latin typeface="Arial"/>
              <a:ea typeface="ＭＳ Ｐゴシック"/>
            </a:defRPr>
          </a:lvl4pPr>
          <a:lvl5pPr marL="1828800" indent="0">
            <a:defRPr sz="1100">
              <a:latin typeface="Arial"/>
              <a:ea typeface="ＭＳ Ｐゴシック"/>
            </a:defRPr>
          </a:lvl5pPr>
          <a:lvl6pPr marL="2286000" indent="0">
            <a:defRPr sz="1100">
              <a:latin typeface="Arial"/>
              <a:ea typeface="ＭＳ Ｐゴシック"/>
            </a:defRPr>
          </a:lvl6pPr>
          <a:lvl7pPr marL="2743200" indent="0">
            <a:defRPr sz="1100">
              <a:latin typeface="Arial"/>
              <a:ea typeface="ＭＳ Ｐゴシック"/>
            </a:defRPr>
          </a:lvl7pPr>
          <a:lvl8pPr marL="3200400" indent="0">
            <a:defRPr sz="1100">
              <a:latin typeface="Arial"/>
              <a:ea typeface="ＭＳ Ｐゴシック"/>
            </a:defRPr>
          </a:lvl8pPr>
          <a:lvl9pPr marL="3657600" indent="0">
            <a:defRPr sz="1100">
              <a:latin typeface="Arial"/>
              <a:ea typeface="ＭＳ Ｐゴシック"/>
            </a:defRPr>
          </a:lvl9pPr>
        </a:lstStyle>
        <a:p xmlns:a="http://schemas.openxmlformats.org/drawingml/2006/main">
          <a:r>
            <a:rPr lang="en-US" altLang="ja-JP" sz="1800" dirty="0" smtClean="0">
              <a:solidFill>
                <a:srgbClr val="FFFFFF"/>
              </a:solidFill>
            </a:rPr>
            <a:t>136</a:t>
          </a:r>
          <a:endParaRPr lang="ja-JP" altLang="en-US" sz="1800" dirty="0">
            <a:solidFill>
              <a:srgbClr val="FFFFFF"/>
            </a:solidFill>
          </a:endParaRPr>
        </a:p>
      </cdr:txBody>
    </cdr:sp>
  </cdr:relSizeAnchor>
  <cdr:relSizeAnchor xmlns:cdr="http://schemas.openxmlformats.org/drawingml/2006/chartDrawing">
    <cdr:from>
      <cdr:x>0.7069</cdr:x>
      <cdr:y>0.57143</cdr:y>
    </cdr:from>
    <cdr:to>
      <cdr:x>0.76724</cdr:x>
      <cdr:y>0.64935</cdr:y>
    </cdr:to>
    <cdr:sp macro="" textlink="">
      <cdr:nvSpPr>
        <cdr:cNvPr id="28" name="テキスト ボックス 1"/>
        <cdr:cNvSpPr txBox="1"/>
      </cdr:nvSpPr>
      <cdr:spPr>
        <a:xfrm xmlns:a="http://schemas.openxmlformats.org/drawingml/2006/main">
          <a:off x="5904656" y="3168352"/>
          <a:ext cx="504056"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ea typeface="ＭＳ Ｐゴシック"/>
            </a:defRPr>
          </a:lvl1pPr>
          <a:lvl2pPr marL="457200" indent="0">
            <a:defRPr sz="1100">
              <a:latin typeface="Arial"/>
              <a:ea typeface="ＭＳ Ｐゴシック"/>
            </a:defRPr>
          </a:lvl2pPr>
          <a:lvl3pPr marL="914400" indent="0">
            <a:defRPr sz="1100">
              <a:latin typeface="Arial"/>
              <a:ea typeface="ＭＳ Ｐゴシック"/>
            </a:defRPr>
          </a:lvl3pPr>
          <a:lvl4pPr marL="1371600" indent="0">
            <a:defRPr sz="1100">
              <a:latin typeface="Arial"/>
              <a:ea typeface="ＭＳ Ｐゴシック"/>
            </a:defRPr>
          </a:lvl4pPr>
          <a:lvl5pPr marL="1828800" indent="0">
            <a:defRPr sz="1100">
              <a:latin typeface="Arial"/>
              <a:ea typeface="ＭＳ Ｐゴシック"/>
            </a:defRPr>
          </a:lvl5pPr>
          <a:lvl6pPr marL="2286000" indent="0">
            <a:defRPr sz="1100">
              <a:latin typeface="Arial"/>
              <a:ea typeface="ＭＳ Ｐゴシック"/>
            </a:defRPr>
          </a:lvl6pPr>
          <a:lvl7pPr marL="2743200" indent="0">
            <a:defRPr sz="1100">
              <a:latin typeface="Arial"/>
              <a:ea typeface="ＭＳ Ｐゴシック"/>
            </a:defRPr>
          </a:lvl7pPr>
          <a:lvl8pPr marL="3200400" indent="0">
            <a:defRPr sz="1100">
              <a:latin typeface="Arial"/>
              <a:ea typeface="ＭＳ Ｐゴシック"/>
            </a:defRPr>
          </a:lvl8pPr>
          <a:lvl9pPr marL="3657600" indent="0">
            <a:defRPr sz="1100">
              <a:latin typeface="Arial"/>
              <a:ea typeface="ＭＳ Ｐゴシック"/>
            </a:defRPr>
          </a:lvl9pPr>
        </a:lstStyle>
        <a:p xmlns:a="http://schemas.openxmlformats.org/drawingml/2006/main">
          <a:r>
            <a:rPr lang="en-US" altLang="ja-JP" sz="1800" dirty="0" smtClean="0">
              <a:solidFill>
                <a:srgbClr val="FFFFFF"/>
              </a:solidFill>
            </a:rPr>
            <a:t>81</a:t>
          </a:r>
          <a:endParaRPr lang="ja-JP" altLang="en-US" sz="1800" dirty="0">
            <a:solidFill>
              <a:srgbClr val="FFFFFF"/>
            </a:solidFill>
          </a:endParaRPr>
        </a:p>
      </cdr:txBody>
    </cdr:sp>
  </cdr:relSizeAnchor>
  <cdr:relSizeAnchor xmlns:cdr="http://schemas.openxmlformats.org/drawingml/2006/chartDrawing">
    <cdr:from>
      <cdr:x>0.78448</cdr:x>
      <cdr:y>0.57143</cdr:y>
    </cdr:from>
    <cdr:to>
      <cdr:x>0.84483</cdr:x>
      <cdr:y>0.64935</cdr:y>
    </cdr:to>
    <cdr:sp macro="" textlink="">
      <cdr:nvSpPr>
        <cdr:cNvPr id="29" name="テキスト ボックス 1"/>
        <cdr:cNvSpPr txBox="1"/>
      </cdr:nvSpPr>
      <cdr:spPr>
        <a:xfrm xmlns:a="http://schemas.openxmlformats.org/drawingml/2006/main">
          <a:off x="6552728" y="3168352"/>
          <a:ext cx="504056"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ea typeface="ＭＳ Ｐゴシック"/>
            </a:defRPr>
          </a:lvl1pPr>
          <a:lvl2pPr marL="457200" indent="0">
            <a:defRPr sz="1100">
              <a:latin typeface="Arial"/>
              <a:ea typeface="ＭＳ Ｐゴシック"/>
            </a:defRPr>
          </a:lvl2pPr>
          <a:lvl3pPr marL="914400" indent="0">
            <a:defRPr sz="1100">
              <a:latin typeface="Arial"/>
              <a:ea typeface="ＭＳ Ｐゴシック"/>
            </a:defRPr>
          </a:lvl3pPr>
          <a:lvl4pPr marL="1371600" indent="0">
            <a:defRPr sz="1100">
              <a:latin typeface="Arial"/>
              <a:ea typeface="ＭＳ Ｐゴシック"/>
            </a:defRPr>
          </a:lvl4pPr>
          <a:lvl5pPr marL="1828800" indent="0">
            <a:defRPr sz="1100">
              <a:latin typeface="Arial"/>
              <a:ea typeface="ＭＳ Ｐゴシック"/>
            </a:defRPr>
          </a:lvl5pPr>
          <a:lvl6pPr marL="2286000" indent="0">
            <a:defRPr sz="1100">
              <a:latin typeface="Arial"/>
              <a:ea typeface="ＭＳ Ｐゴシック"/>
            </a:defRPr>
          </a:lvl6pPr>
          <a:lvl7pPr marL="2743200" indent="0">
            <a:defRPr sz="1100">
              <a:latin typeface="Arial"/>
              <a:ea typeface="ＭＳ Ｐゴシック"/>
            </a:defRPr>
          </a:lvl7pPr>
          <a:lvl8pPr marL="3200400" indent="0">
            <a:defRPr sz="1100">
              <a:latin typeface="Arial"/>
              <a:ea typeface="ＭＳ Ｐゴシック"/>
            </a:defRPr>
          </a:lvl8pPr>
          <a:lvl9pPr marL="3657600" indent="0">
            <a:defRPr sz="1100">
              <a:latin typeface="Arial"/>
              <a:ea typeface="ＭＳ Ｐゴシック"/>
            </a:defRPr>
          </a:lvl9pPr>
        </a:lstStyle>
        <a:p xmlns:a="http://schemas.openxmlformats.org/drawingml/2006/main">
          <a:r>
            <a:rPr lang="en-US" altLang="ja-JP" sz="1800" dirty="0" smtClean="0">
              <a:solidFill>
                <a:srgbClr val="FFFFFF"/>
              </a:solidFill>
            </a:rPr>
            <a:t>82</a:t>
          </a:r>
          <a:endParaRPr lang="ja-JP" altLang="en-US" sz="1800" dirty="0">
            <a:solidFill>
              <a:srgbClr val="FFFFFF"/>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76694" cy="512646"/>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31747" name="Rectangle 3"/>
          <p:cNvSpPr>
            <a:spLocks noGrp="1" noChangeArrowheads="1"/>
          </p:cNvSpPr>
          <p:nvPr>
            <p:ph type="dt" sz="quarter" idx="1"/>
          </p:nvPr>
        </p:nvSpPr>
        <p:spPr bwMode="auto">
          <a:xfrm>
            <a:off x="4022607" y="0"/>
            <a:ext cx="3076694" cy="512646"/>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algn="r" defTabSz="954088">
              <a:defRPr sz="1300" b="0">
                <a:latin typeface="Times New Roman" pitchFamily="18" charset="0"/>
              </a:defRPr>
            </a:lvl1pPr>
          </a:lstStyle>
          <a:p>
            <a:pPr>
              <a:defRPr/>
            </a:pPr>
            <a:endParaRPr lang="en-US" altLang="ja-JP"/>
          </a:p>
        </p:txBody>
      </p:sp>
      <p:sp>
        <p:nvSpPr>
          <p:cNvPr id="31748" name="Rectangle 4"/>
          <p:cNvSpPr>
            <a:spLocks noGrp="1" noChangeArrowheads="1"/>
          </p:cNvSpPr>
          <p:nvPr>
            <p:ph type="ftr" sz="quarter" idx="2"/>
          </p:nvPr>
        </p:nvSpPr>
        <p:spPr bwMode="auto">
          <a:xfrm>
            <a:off x="0" y="9721967"/>
            <a:ext cx="3076694" cy="512646"/>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31749" name="Rectangle 5"/>
          <p:cNvSpPr>
            <a:spLocks noGrp="1" noChangeArrowheads="1"/>
          </p:cNvSpPr>
          <p:nvPr>
            <p:ph type="sldNum" sz="quarter" idx="3"/>
          </p:nvPr>
        </p:nvSpPr>
        <p:spPr bwMode="auto">
          <a:xfrm>
            <a:off x="4022607" y="9721967"/>
            <a:ext cx="3076694" cy="512646"/>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algn="r" defTabSz="954088">
              <a:defRPr sz="1300" b="0">
                <a:latin typeface="Times New Roman" pitchFamily="18" charset="0"/>
              </a:defRPr>
            </a:lvl1pPr>
          </a:lstStyle>
          <a:p>
            <a:pPr>
              <a:defRPr/>
            </a:pPr>
            <a:fld id="{BBC22D36-2BEE-4504-B4DC-B0A8692C54C0}" type="slidenum">
              <a:rPr lang="en-US" altLang="ja-JP"/>
              <a:pPr>
                <a:defRPr/>
              </a:pPr>
              <a:t>‹#›</a:t>
            </a:fld>
            <a:endParaRPr lang="en-US" altLang="ja-JP"/>
          </a:p>
        </p:txBody>
      </p:sp>
    </p:spTree>
    <p:extLst>
      <p:ext uri="{BB962C8B-B14F-4D97-AF65-F5344CB8AC3E}">
        <p14:creationId xmlns:p14="http://schemas.microsoft.com/office/powerpoint/2010/main" val="1972859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1"/>
            <a:ext cx="3051367" cy="473741"/>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109571" name="Rectangle 3"/>
          <p:cNvSpPr>
            <a:spLocks noGrp="1" noChangeArrowheads="1"/>
          </p:cNvSpPr>
          <p:nvPr>
            <p:ph type="dt" idx="1"/>
          </p:nvPr>
        </p:nvSpPr>
        <p:spPr bwMode="auto">
          <a:xfrm>
            <a:off x="4015999" y="1"/>
            <a:ext cx="3051366" cy="473741"/>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algn="r" defTabSz="954088">
              <a:defRPr sz="1300" b="0">
                <a:latin typeface="Times New Roman" pitchFamily="18" charset="0"/>
              </a:defRPr>
            </a:lvl1pPr>
          </a:lstStyle>
          <a:p>
            <a:pPr>
              <a:defRPr/>
            </a:pPr>
            <a:endParaRPr lang="en-US" altLang="ja-JP"/>
          </a:p>
        </p:txBody>
      </p:sp>
      <p:sp>
        <p:nvSpPr>
          <p:cNvPr id="123908" name="Rectangle 4"/>
          <p:cNvSpPr>
            <a:spLocks noGrp="1" noRot="1" noChangeAspect="1" noChangeArrowheads="1" noTextEdit="1"/>
          </p:cNvSpPr>
          <p:nvPr>
            <p:ph type="sldImg" idx="2"/>
          </p:nvPr>
        </p:nvSpPr>
        <p:spPr bwMode="auto">
          <a:xfrm>
            <a:off x="1044575" y="788988"/>
            <a:ext cx="5056188" cy="3792537"/>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963532" y="4899891"/>
            <a:ext cx="5219587" cy="4581774"/>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9574" name="Rectangle 6"/>
          <p:cNvSpPr>
            <a:spLocks noGrp="1" noChangeArrowheads="1"/>
          </p:cNvSpPr>
          <p:nvPr>
            <p:ph type="ftr" sz="quarter" idx="4"/>
          </p:nvPr>
        </p:nvSpPr>
        <p:spPr bwMode="auto">
          <a:xfrm>
            <a:off x="0" y="9719680"/>
            <a:ext cx="3051367" cy="553841"/>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109575" name="Rectangle 7"/>
          <p:cNvSpPr>
            <a:spLocks noGrp="1" noChangeArrowheads="1"/>
          </p:cNvSpPr>
          <p:nvPr>
            <p:ph type="sldNum" sz="quarter" idx="5"/>
          </p:nvPr>
        </p:nvSpPr>
        <p:spPr bwMode="auto">
          <a:xfrm>
            <a:off x="4015999" y="9719680"/>
            <a:ext cx="3051366" cy="553841"/>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algn="r" defTabSz="954088">
              <a:defRPr sz="1300" b="0">
                <a:latin typeface="Times New Roman" pitchFamily="18" charset="0"/>
              </a:defRPr>
            </a:lvl1pPr>
          </a:lstStyle>
          <a:p>
            <a:pPr>
              <a:defRPr/>
            </a:pPr>
            <a:fld id="{63A43112-FD0E-454F-AADF-9C42005E1B90}" type="slidenum">
              <a:rPr lang="en-US" altLang="ja-JP"/>
              <a:pPr>
                <a:defRPr/>
              </a:pPr>
              <a:t>‹#›</a:t>
            </a:fld>
            <a:endParaRPr lang="en-US" altLang="ja-JP"/>
          </a:p>
        </p:txBody>
      </p:sp>
    </p:spTree>
    <p:extLst>
      <p:ext uri="{BB962C8B-B14F-4D97-AF65-F5344CB8AC3E}">
        <p14:creationId xmlns:p14="http://schemas.microsoft.com/office/powerpoint/2010/main" val="613229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52500"/>
            <a:fld id="{F56EF0B3-1434-4398-8564-EF14AB93E2AB}" type="slidenum">
              <a:rPr lang="en-US" altLang="ja-JP" smtClean="0"/>
              <a:pPr defTabSz="952500"/>
              <a:t>1</a:t>
            </a:fld>
            <a:endParaRPr lang="en-US" altLang="ja-JP" dirty="0" smtClean="0"/>
          </a:p>
        </p:txBody>
      </p:sp>
      <p:sp>
        <p:nvSpPr>
          <p:cNvPr id="124931" name="Rectangle 2"/>
          <p:cNvSpPr>
            <a:spLocks noGrp="1" noRot="1" noChangeAspect="1" noChangeArrowheads="1" noTextEdit="1"/>
          </p:cNvSpPr>
          <p:nvPr>
            <p:ph type="sldImg"/>
          </p:nvPr>
        </p:nvSpPr>
        <p:spPr>
          <a:xfrm>
            <a:off x="1046163" y="788988"/>
            <a:ext cx="5054600" cy="3792537"/>
          </a:xfrm>
          <a:ln/>
        </p:spPr>
      </p:sp>
      <p:sp>
        <p:nvSpPr>
          <p:cNvPr id="124932"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0650" y="9720989"/>
            <a:ext cx="3076976" cy="511977"/>
          </a:xfrm>
          <a:prstGeom prst="rect">
            <a:avLst/>
          </a:prstGeom>
          <a:noFill/>
          <a:ln w="9525">
            <a:noFill/>
            <a:miter lim="800000"/>
            <a:headEnd/>
            <a:tailEnd/>
          </a:ln>
        </p:spPr>
        <p:txBody>
          <a:bodyPr lIns="99984" tIns="49992" rIns="99984" bIns="49992" anchor="b"/>
          <a:lstStyle/>
          <a:p>
            <a:pPr algn="r" defTabSz="999191"/>
            <a:fld id="{8F6742FB-44D4-44C8-BB88-AF258597D7C7}" type="slidenum">
              <a:rPr lang="en-US" altLang="ja-JP" sz="1400" b="0">
                <a:solidFill>
                  <a:prstClr val="black"/>
                </a:solidFill>
                <a:latin typeface="Arial" charset="0"/>
                <a:ea typeface="ＭＳ Ｐゴシック" charset="-128"/>
              </a:rPr>
              <a:pPr algn="r" defTabSz="999191"/>
              <a:t>10</a:t>
            </a:fld>
            <a:endParaRPr lang="en-US" altLang="ja-JP" sz="1400" b="0">
              <a:solidFill>
                <a:prstClr val="black"/>
              </a:solidFill>
              <a:latin typeface="Arial" charset="0"/>
              <a:ea typeface="ＭＳ Ｐゴシック" charset="-128"/>
            </a:endParaRPr>
          </a:p>
        </p:txBody>
      </p:sp>
      <p:sp>
        <p:nvSpPr>
          <p:cNvPr id="13315" name="Rectangle 5"/>
          <p:cNvSpPr>
            <a:spLocks noGrp="1" noRot="1" noChangeAspect="1" noChangeArrowheads="1" noTextEdit="1"/>
          </p:cNvSpPr>
          <p:nvPr>
            <p:ph type="sldImg"/>
          </p:nvPr>
        </p:nvSpPr>
        <p:spPr bwMode="auto">
          <a:xfrm>
            <a:off x="976313" y="801688"/>
            <a:ext cx="5114925" cy="3836987"/>
          </a:xfrm>
          <a:noFill/>
          <a:ln>
            <a:solidFill>
              <a:srgbClr val="000000"/>
            </a:solidFill>
            <a:miter lim="800000"/>
            <a:headEnd/>
            <a:tailEnd/>
          </a:ln>
        </p:spPr>
      </p:sp>
      <p:sp>
        <p:nvSpPr>
          <p:cNvPr id="13316" name="Rectangle 6"/>
          <p:cNvSpPr>
            <a:spLocks noGrp="1" noChangeArrowheads="1"/>
          </p:cNvSpPr>
          <p:nvPr>
            <p:ph type="body" idx="1"/>
          </p:nvPr>
        </p:nvSpPr>
        <p:spPr bwMode="auto">
          <a:noFill/>
        </p:spPr>
        <p:txBody>
          <a:bodyPr wrap="square" lIns="99984" tIns="49992" rIns="99984" bIns="49992" numCol="1" anchor="t" anchorCtr="0" compatLnSpc="1">
            <a:prstTxWarp prst="textNoShape">
              <a:avLst/>
            </a:prstTxWarp>
          </a:bodyPr>
          <a:lstStyle/>
          <a:p>
            <a:pPr eaLnBrk="1" hangingPunct="1">
              <a:spcBef>
                <a:spcPct val="0"/>
              </a:spcBef>
            </a:pPr>
            <a:endParaRPr lang="ja-JP" altLang="en-US" smtClean="0">
              <a:latin typeface="Arial" charset="0"/>
            </a:endParaRPr>
          </a:p>
          <a:p>
            <a:pPr eaLnBrk="1" hangingPunct="1">
              <a:spcBef>
                <a:spcPct val="0"/>
              </a:spcBef>
            </a:pPr>
            <a:endParaRPr lang="ja-JP"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wrap="square" numCol="1" anchor="t" anchorCtr="0" compatLnSpc="1">
            <a:prstTxWarp prst="textNoShape">
              <a:avLst/>
            </a:prstTxWarp>
          </a:bodyPr>
          <a:lstStyle/>
          <a:p>
            <a:r>
              <a:rPr lang="en-US" altLang="ja-JP" smtClean="0"/>
              <a:t>ITT</a:t>
            </a:r>
            <a:r>
              <a:rPr lang="ja-JP" altLang="en-US" smtClean="0"/>
              <a:t>集団：</a:t>
            </a:r>
            <a:r>
              <a:rPr lang="en-US" altLang="ja-JP" smtClean="0"/>
              <a:t>490</a:t>
            </a:r>
            <a:r>
              <a:rPr lang="ja-JP" altLang="en-US" smtClean="0"/>
              <a:t>例の患者はエキセナチドに無作為に割り付けされた（</a:t>
            </a:r>
            <a:r>
              <a:rPr lang="en-US" altLang="ja-JP" smtClean="0"/>
              <a:t>5</a:t>
            </a:r>
            <a:r>
              <a:rPr lang="ja-JP" altLang="en-US" smtClean="0"/>
              <a:t>例の患者は治験薬が投与されなかった。</a:t>
            </a:r>
          </a:p>
          <a:p>
            <a:r>
              <a:rPr lang="en-US" altLang="ja-JP" smtClean="0"/>
              <a:t>20</a:t>
            </a:r>
            <a:r>
              <a:rPr lang="ja-JP" altLang="en-US" smtClean="0"/>
              <a:t>例の患者は少なくともベースライン時またはベースライン後のいずれかで</a:t>
            </a:r>
            <a:r>
              <a:rPr lang="en-US" altLang="ja-JP" smtClean="0"/>
              <a:t>HbA1c</a:t>
            </a:r>
            <a:r>
              <a:rPr lang="ja-JP" altLang="en-US" smtClean="0"/>
              <a:t>値が測定されなかった）。</a:t>
            </a:r>
          </a:p>
          <a:p>
            <a:r>
              <a:rPr lang="en-US" altLang="ja-JP" smtClean="0"/>
              <a:t>487</a:t>
            </a:r>
            <a:r>
              <a:rPr lang="ja-JP" altLang="en-US" smtClean="0"/>
              <a:t>例の患者はグリメピリドに無作為に割り付けされた（</a:t>
            </a:r>
            <a:r>
              <a:rPr lang="en-US" altLang="ja-JP" smtClean="0"/>
              <a:t>6</a:t>
            </a:r>
            <a:r>
              <a:rPr lang="ja-JP" altLang="en-US" smtClean="0"/>
              <a:t>例の患者は治験薬が投与されなかった。</a:t>
            </a:r>
          </a:p>
          <a:p>
            <a:r>
              <a:rPr lang="en-US" altLang="ja-JP" smtClean="0"/>
              <a:t>21</a:t>
            </a:r>
            <a:r>
              <a:rPr lang="ja-JP" altLang="en-US" smtClean="0"/>
              <a:t>例の患者は少なくともベースライン時またはベースライン後のいずれかで</a:t>
            </a:r>
            <a:r>
              <a:rPr lang="en-US" altLang="ja-JP" smtClean="0"/>
              <a:t>HbA1c</a:t>
            </a:r>
            <a:r>
              <a:rPr lang="ja-JP" altLang="en-US" smtClean="0"/>
              <a:t>値が測定されなかった）。</a:t>
            </a:r>
          </a:p>
          <a:p>
            <a:r>
              <a:rPr lang="ja-JP" altLang="en-US" smtClean="0"/>
              <a:t>*</a:t>
            </a:r>
            <a:r>
              <a:rPr lang="en-US" altLang="ja-JP" smtClean="0"/>
              <a:t>p=0.001</a:t>
            </a:r>
            <a:r>
              <a:rPr lang="ja-JP" altLang="en-US" smtClean="0"/>
              <a:t>：群間較差</a:t>
            </a:r>
          </a:p>
          <a:p>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12</a:t>
            </a:fld>
            <a:endParaRPr lang="ja-JP" altLang="en-US">
              <a:solidFill>
                <a:prstClr val="black"/>
              </a:solidFill>
            </a:endParaRPr>
          </a:p>
        </p:txBody>
      </p:sp>
    </p:spTree>
    <p:extLst>
      <p:ext uri="{BB962C8B-B14F-4D97-AF65-F5344CB8AC3E}">
        <p14:creationId xmlns:p14="http://schemas.microsoft.com/office/powerpoint/2010/main" val="1611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r>
              <a:rPr lang="ja-JP" altLang="en-US" smtClean="0"/>
              <a:t>治療失敗患者のイベント時間曲線</a:t>
            </a:r>
          </a:p>
          <a:p>
            <a:r>
              <a:rPr lang="ja-JP" altLang="en-US" smtClean="0"/>
              <a:t>イベント発生率は、カプラン</a:t>
            </a:r>
            <a:r>
              <a:rPr lang="en-US" altLang="ja-JP" smtClean="0"/>
              <a:t>-</a:t>
            </a:r>
            <a:r>
              <a:rPr lang="ja-JP" altLang="en-US" smtClean="0"/>
              <a:t>マイヤー法による</a:t>
            </a:r>
          </a:p>
          <a:p>
            <a:r>
              <a:rPr lang="en-US" altLang="ja-JP" smtClean="0"/>
              <a:t>9</a:t>
            </a:r>
            <a:r>
              <a:rPr lang="ja-JP" altLang="en-US" smtClean="0"/>
              <a:t>ヵ月後の曲線の急激な低下は、最初の</a:t>
            </a:r>
            <a:r>
              <a:rPr lang="en-US" altLang="ja-JP" smtClean="0"/>
              <a:t>6</a:t>
            </a:r>
            <a:r>
              <a:rPr lang="ja-JP" altLang="en-US" smtClean="0"/>
              <a:t>ヵ月間の治療後の</a:t>
            </a:r>
            <a:r>
              <a:rPr lang="en-US" altLang="ja-JP" smtClean="0"/>
              <a:t>2</a:t>
            </a:r>
            <a:r>
              <a:rPr lang="ja-JP" altLang="en-US" smtClean="0"/>
              <a:t>回目の通院時の</a:t>
            </a:r>
            <a:r>
              <a:rPr lang="en-US" altLang="ja-JP" smtClean="0"/>
              <a:t>HbA1c</a:t>
            </a:r>
            <a:r>
              <a:rPr lang="ja-JP" altLang="en-US" smtClean="0"/>
              <a:t>値が治療失敗判定基準</a:t>
            </a:r>
            <a:r>
              <a:rPr lang="en-US" altLang="ja-JP" smtClean="0"/>
              <a:t>7.0%</a:t>
            </a:r>
            <a:r>
              <a:rPr lang="ja-JP" altLang="en-US" smtClean="0"/>
              <a:t>以上であった患者が多かったため</a:t>
            </a:r>
          </a:p>
          <a:p>
            <a:r>
              <a:rPr lang="en-US" altLang="ja-JP" smtClean="0"/>
              <a:t>HbA1c</a:t>
            </a:r>
            <a:r>
              <a:rPr lang="ja-JP" altLang="en-US" smtClean="0"/>
              <a:t>値は</a:t>
            </a:r>
            <a:r>
              <a:rPr lang="en-US" altLang="ja-JP" smtClean="0"/>
              <a:t>NGSP</a:t>
            </a:r>
            <a:r>
              <a:rPr lang="ja-JP" altLang="en-US" smtClean="0"/>
              <a:t>値</a:t>
            </a:r>
          </a:p>
          <a:p>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14</a:t>
            </a:fld>
            <a:endParaRPr lang="ja-JP" altLang="en-US">
              <a:solidFill>
                <a:prstClr val="black"/>
              </a:solidFill>
            </a:endParaRPr>
          </a:p>
        </p:txBody>
      </p:sp>
    </p:spTree>
    <p:extLst>
      <p:ext uri="{BB962C8B-B14F-4D97-AF65-F5344CB8AC3E}">
        <p14:creationId xmlns:p14="http://schemas.microsoft.com/office/powerpoint/2010/main" val="285619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15</a:t>
            </a:fld>
            <a:endParaRPr lang="ja-JP" altLang="en-US">
              <a:solidFill>
                <a:prstClr val="black"/>
              </a:solidFill>
            </a:endParaRPr>
          </a:p>
        </p:txBody>
      </p:sp>
    </p:spTree>
    <p:extLst>
      <p:ext uri="{BB962C8B-B14F-4D97-AF65-F5344CB8AC3E}">
        <p14:creationId xmlns:p14="http://schemas.microsoft.com/office/powerpoint/2010/main" val="147096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16</a:t>
            </a:fld>
            <a:endParaRPr lang="ja-JP" altLang="en-US">
              <a:solidFill>
                <a:prstClr val="black"/>
              </a:solidFill>
            </a:endParaRPr>
          </a:p>
        </p:txBody>
      </p:sp>
    </p:spTree>
    <p:extLst>
      <p:ext uri="{BB962C8B-B14F-4D97-AF65-F5344CB8AC3E}">
        <p14:creationId xmlns:p14="http://schemas.microsoft.com/office/powerpoint/2010/main" val="1568342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17</a:t>
            </a:fld>
            <a:endParaRPr lang="ja-JP" altLang="en-US">
              <a:solidFill>
                <a:prstClr val="black"/>
              </a:solidFill>
            </a:endParaRPr>
          </a:p>
        </p:txBody>
      </p:sp>
    </p:spTree>
    <p:extLst>
      <p:ext uri="{BB962C8B-B14F-4D97-AF65-F5344CB8AC3E}">
        <p14:creationId xmlns:p14="http://schemas.microsoft.com/office/powerpoint/2010/main" val="560877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18</a:t>
            </a:fld>
            <a:endParaRPr lang="ja-JP" altLang="en-US">
              <a:solidFill>
                <a:prstClr val="black"/>
              </a:solidFill>
            </a:endParaRPr>
          </a:p>
        </p:txBody>
      </p:sp>
    </p:spTree>
    <p:extLst>
      <p:ext uri="{BB962C8B-B14F-4D97-AF65-F5344CB8AC3E}">
        <p14:creationId xmlns:p14="http://schemas.microsoft.com/office/powerpoint/2010/main" val="254795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19</a:t>
            </a:fld>
            <a:endParaRPr lang="en-US" altLang="ja-JP">
              <a:solidFill>
                <a:prstClr val="black"/>
              </a:solidFill>
            </a:endParaRPr>
          </a:p>
        </p:txBody>
      </p:sp>
    </p:spTree>
    <p:extLst>
      <p:ext uri="{BB962C8B-B14F-4D97-AF65-F5344CB8AC3E}">
        <p14:creationId xmlns:p14="http://schemas.microsoft.com/office/powerpoint/2010/main" val="93154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2</a:t>
            </a:fld>
            <a:endParaRPr lang="en-US" altLang="ja-JP">
              <a:solidFill>
                <a:prstClr val="black"/>
              </a:solidFill>
            </a:endParaRPr>
          </a:p>
        </p:txBody>
      </p:sp>
    </p:spTree>
    <p:extLst>
      <p:ext uri="{BB962C8B-B14F-4D97-AF65-F5344CB8AC3E}">
        <p14:creationId xmlns:p14="http://schemas.microsoft.com/office/powerpoint/2010/main" val="747805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7FCB76C-F9C3-4BCE-9270-823D951F7A41}" type="slidenum">
              <a:rPr lang="ja-JP" altLang="en-US" smtClean="0">
                <a:solidFill>
                  <a:prstClr val="black"/>
                </a:solidFill>
              </a:rPr>
              <a:pPr>
                <a:defRPr/>
              </a:pPr>
              <a:t>20</a:t>
            </a:fld>
            <a:endParaRPr lang="ja-JP" altLang="en-US">
              <a:solidFill>
                <a:prstClr val="black"/>
              </a:solidFill>
            </a:endParaRPr>
          </a:p>
        </p:txBody>
      </p:sp>
    </p:spTree>
    <p:extLst>
      <p:ext uri="{BB962C8B-B14F-4D97-AF65-F5344CB8AC3E}">
        <p14:creationId xmlns:p14="http://schemas.microsoft.com/office/powerpoint/2010/main" val="1323697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6163" y="788988"/>
            <a:ext cx="5054600" cy="3792537"/>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21</a:t>
            </a:fld>
            <a:endParaRPr lang="en-US" altLang="ja-JP">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22</a:t>
            </a:fld>
            <a:endParaRPr lang="en-US" altLang="ja-JP">
              <a:solidFill>
                <a:prstClr val="black"/>
              </a:solidFill>
            </a:endParaRPr>
          </a:p>
        </p:txBody>
      </p:sp>
    </p:spTree>
    <p:extLst>
      <p:ext uri="{BB962C8B-B14F-4D97-AF65-F5344CB8AC3E}">
        <p14:creationId xmlns:p14="http://schemas.microsoft.com/office/powerpoint/2010/main" val="2909571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23</a:t>
            </a:fld>
            <a:endParaRPr lang="en-US" altLang="ja-JP">
              <a:solidFill>
                <a:prstClr val="black"/>
              </a:solidFill>
            </a:endParaRPr>
          </a:p>
        </p:txBody>
      </p:sp>
    </p:spTree>
    <p:extLst>
      <p:ext uri="{BB962C8B-B14F-4D97-AF65-F5344CB8AC3E}">
        <p14:creationId xmlns:p14="http://schemas.microsoft.com/office/powerpoint/2010/main" val="2909571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24</a:t>
            </a:fld>
            <a:endParaRPr lang="en-US" altLang="ja-JP">
              <a:solidFill>
                <a:prstClr val="black"/>
              </a:solidFill>
            </a:endParaRPr>
          </a:p>
        </p:txBody>
      </p:sp>
    </p:spTree>
    <p:extLst>
      <p:ext uri="{BB962C8B-B14F-4D97-AF65-F5344CB8AC3E}">
        <p14:creationId xmlns:p14="http://schemas.microsoft.com/office/powerpoint/2010/main" val="290957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2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9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A58B4A-B052-4C75-80E6-C81FB12637F7}" type="slidenum">
              <a:rPr lang="ja-JP" altLang="en-US" smtClean="0">
                <a:solidFill>
                  <a:prstClr val="black"/>
                </a:solidFill>
              </a:rPr>
              <a:pPr/>
              <a:t>25</a:t>
            </a:fld>
            <a:endParaRPr lang="ja-JP" alt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3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71D2D3-441F-4BED-9C0E-D5AEBC2C93ED}" type="slidenum">
              <a:rPr lang="ja-JP" altLang="en-US" smtClean="0">
                <a:solidFill>
                  <a:prstClr val="black"/>
                </a:solidFill>
              </a:rPr>
              <a:pPr/>
              <a:t>26</a:t>
            </a:fld>
            <a:endParaRPr lang="ja-JP" alt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3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3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CF8BE7-CED2-468E-8524-6E779DE0378C}" type="slidenum">
              <a:rPr lang="ja-JP" altLang="en-US" smtClean="0">
                <a:solidFill>
                  <a:prstClr val="black"/>
                </a:solidFill>
              </a:rPr>
              <a:pPr/>
              <a:t>27</a:t>
            </a:fld>
            <a:endParaRPr lang="ja-JP" altLang="en-US"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28</a:t>
            </a:fld>
            <a:endParaRPr lang="en-US" altLang="ja-JP">
              <a:solidFill>
                <a:prstClr val="black"/>
              </a:solidFill>
            </a:endParaRPr>
          </a:p>
        </p:txBody>
      </p:sp>
    </p:spTree>
    <p:extLst>
      <p:ext uri="{BB962C8B-B14F-4D97-AF65-F5344CB8AC3E}">
        <p14:creationId xmlns:p14="http://schemas.microsoft.com/office/powerpoint/2010/main" val="2518614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ただし，ビクトーザのみに限ると，ＳＵ薬は</a:t>
            </a:r>
            <a:r>
              <a:rPr kumimoji="1" lang="en-US" altLang="ja-JP" dirty="0" smtClean="0"/>
              <a:t>26</a:t>
            </a:r>
            <a:r>
              <a:rPr kumimoji="1" lang="ja-JP" altLang="en-US" dirty="0" smtClean="0"/>
              <a:t>例から，</a:t>
            </a:r>
            <a:r>
              <a:rPr kumimoji="1" lang="en-US" altLang="ja-JP" dirty="0" smtClean="0"/>
              <a:t>12</a:t>
            </a:r>
            <a:r>
              <a:rPr kumimoji="1" lang="ja-JP" altLang="en-US" dirty="0" smtClean="0"/>
              <a:t>例へと減少した．</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B40A25E3-4C13-4CA2-A389-3F4CA5B567D9}" type="slidenum">
              <a:rPr lang="ja-JP" altLang="en-US" smtClean="0">
                <a:solidFill>
                  <a:prstClr val="black"/>
                </a:solidFill>
              </a:rPr>
              <a:pPr>
                <a:defRPr/>
              </a:pPr>
              <a:t>29</a:t>
            </a:fld>
            <a:endParaRPr lang="ja-JP"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52500"/>
            <a:fld id="{F56EF0B3-1434-4398-8564-EF14AB93E2AB}" type="slidenum">
              <a:rPr lang="en-US" altLang="ja-JP" smtClean="0"/>
              <a:pPr defTabSz="952500"/>
              <a:t>3</a:t>
            </a:fld>
            <a:endParaRPr lang="en-US" altLang="ja-JP" dirty="0" smtClean="0"/>
          </a:p>
        </p:txBody>
      </p:sp>
      <p:sp>
        <p:nvSpPr>
          <p:cNvPr id="124931" name="Rectangle 2"/>
          <p:cNvSpPr>
            <a:spLocks noGrp="1" noRot="1" noChangeAspect="1" noChangeArrowheads="1" noTextEdit="1"/>
          </p:cNvSpPr>
          <p:nvPr>
            <p:ph type="sldImg"/>
          </p:nvPr>
        </p:nvSpPr>
        <p:spPr>
          <a:xfrm>
            <a:off x="1046163" y="788988"/>
            <a:ext cx="5054600" cy="3792537"/>
          </a:xfrm>
          <a:ln/>
        </p:spPr>
      </p:sp>
      <p:sp>
        <p:nvSpPr>
          <p:cNvPr id="124932"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30</a:t>
            </a:fld>
            <a:endParaRPr lang="en-US" altLang="ja-JP">
              <a:solidFill>
                <a:prstClr val="black"/>
              </a:solidFill>
            </a:endParaRPr>
          </a:p>
        </p:txBody>
      </p:sp>
    </p:spTree>
    <p:extLst>
      <p:ext uri="{BB962C8B-B14F-4D97-AF65-F5344CB8AC3E}">
        <p14:creationId xmlns:p14="http://schemas.microsoft.com/office/powerpoint/2010/main" val="2777899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40A25E3-4C13-4CA2-A389-3F4CA5B567D9}" type="slidenum">
              <a:rPr lang="ja-JP" altLang="en-US" smtClean="0">
                <a:solidFill>
                  <a:prstClr val="black"/>
                </a:solidFill>
              </a:rPr>
              <a:pPr>
                <a:defRPr/>
              </a:pPr>
              <a:t>31</a:t>
            </a:fld>
            <a:endParaRPr lang="ja-JP" altLang="en-US">
              <a:solidFill>
                <a:prstClr val="black"/>
              </a:solidFill>
            </a:endParaRPr>
          </a:p>
        </p:txBody>
      </p:sp>
    </p:spTree>
    <p:extLst>
      <p:ext uri="{BB962C8B-B14F-4D97-AF65-F5344CB8AC3E}">
        <p14:creationId xmlns:p14="http://schemas.microsoft.com/office/powerpoint/2010/main" val="3576038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40A25E3-4C13-4CA2-A389-3F4CA5B567D9}" type="slidenum">
              <a:rPr lang="ja-JP" altLang="en-US" smtClean="0">
                <a:solidFill>
                  <a:prstClr val="black"/>
                </a:solidFill>
              </a:rPr>
              <a:pPr>
                <a:defRPr/>
              </a:pPr>
              <a:t>32</a:t>
            </a:fld>
            <a:endParaRPr lang="ja-JP" altLang="en-US">
              <a:solidFill>
                <a:prstClr val="black"/>
              </a:solidFill>
            </a:endParaRPr>
          </a:p>
        </p:txBody>
      </p:sp>
    </p:spTree>
    <p:extLst>
      <p:ext uri="{BB962C8B-B14F-4D97-AF65-F5344CB8AC3E}">
        <p14:creationId xmlns:p14="http://schemas.microsoft.com/office/powerpoint/2010/main" val="1049140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mn-lt"/>
                <a:ea typeface="+mn-ea"/>
              </a:rPr>
              <a:t>4</a:t>
            </a:r>
            <a:r>
              <a:rPr lang="ja-JP" altLang="ja-JP" dirty="0">
                <a:latin typeface="+mn-lt"/>
                <a:ea typeface="+mn-ea"/>
              </a:rPr>
              <a:t>％以上改善した方は，</a:t>
            </a:r>
            <a:r>
              <a:rPr lang="en-US" altLang="ja-JP" dirty="0">
                <a:latin typeface="+mn-lt"/>
                <a:ea typeface="+mn-ea"/>
              </a:rPr>
              <a:t>39</a:t>
            </a:r>
            <a:r>
              <a:rPr lang="ja-JP" altLang="ja-JP" dirty="0">
                <a:latin typeface="+mn-lt"/>
                <a:ea typeface="+mn-ea"/>
              </a:rPr>
              <a:t>歳男性で糖尿病歴は</a:t>
            </a:r>
            <a:r>
              <a:rPr lang="en-US" altLang="ja-JP" dirty="0">
                <a:latin typeface="+mn-lt"/>
                <a:ea typeface="+mn-ea"/>
              </a:rPr>
              <a:t>8</a:t>
            </a:r>
            <a:r>
              <a:rPr lang="ja-JP" altLang="ja-JP" dirty="0">
                <a:latin typeface="+mn-lt"/>
                <a:ea typeface="+mn-ea"/>
              </a:rPr>
              <a:t>年，</a:t>
            </a:r>
            <a:r>
              <a:rPr lang="en-US" altLang="ja-JP" dirty="0">
                <a:latin typeface="+mn-lt"/>
                <a:ea typeface="+mn-ea"/>
              </a:rPr>
              <a:t>BMI 29.3, </a:t>
            </a:r>
            <a:r>
              <a:rPr lang="ja-JP" altLang="ja-JP" dirty="0">
                <a:latin typeface="+mn-lt"/>
                <a:ea typeface="+mn-ea"/>
              </a:rPr>
              <a:t>前治療は内服薬</a:t>
            </a:r>
            <a:r>
              <a:rPr lang="en-US" altLang="ja-JP" dirty="0">
                <a:latin typeface="+mn-lt"/>
                <a:ea typeface="+mn-ea"/>
              </a:rPr>
              <a:t>(</a:t>
            </a:r>
            <a:r>
              <a:rPr lang="ja-JP" altLang="ja-JP" dirty="0">
                <a:latin typeface="+mn-lt"/>
                <a:ea typeface="+mn-ea"/>
              </a:rPr>
              <a:t>アマリール</a:t>
            </a:r>
            <a:r>
              <a:rPr lang="en-US" altLang="ja-JP" dirty="0">
                <a:latin typeface="+mn-lt"/>
                <a:ea typeface="+mn-ea"/>
              </a:rPr>
              <a:t>4mg, </a:t>
            </a:r>
            <a:r>
              <a:rPr lang="ja-JP" altLang="ja-JP" dirty="0">
                <a:latin typeface="+mn-lt"/>
                <a:ea typeface="+mn-ea"/>
              </a:rPr>
              <a:t>ジャヌビア</a:t>
            </a:r>
            <a:r>
              <a:rPr lang="en-US" altLang="ja-JP" dirty="0">
                <a:latin typeface="+mn-lt"/>
                <a:ea typeface="+mn-ea"/>
              </a:rPr>
              <a:t>100mg)</a:t>
            </a:r>
            <a:r>
              <a:rPr lang="ja-JP" altLang="ja-JP" dirty="0">
                <a:latin typeface="+mn-lt"/>
                <a:ea typeface="+mn-ea"/>
              </a:rPr>
              <a:t>で，バイエッタ</a:t>
            </a:r>
            <a:r>
              <a:rPr lang="en-US" altLang="ja-JP" dirty="0">
                <a:latin typeface="+mn-lt"/>
                <a:ea typeface="+mn-ea"/>
              </a:rPr>
              <a:t>+</a:t>
            </a:r>
            <a:r>
              <a:rPr lang="ja-JP" altLang="ja-JP" dirty="0">
                <a:latin typeface="+mn-lt"/>
                <a:ea typeface="+mn-ea"/>
              </a:rPr>
              <a:t>アマリール</a:t>
            </a:r>
            <a:r>
              <a:rPr lang="en-US" altLang="ja-JP" dirty="0">
                <a:latin typeface="+mn-lt"/>
                <a:ea typeface="+mn-ea"/>
              </a:rPr>
              <a:t>3mg</a:t>
            </a:r>
            <a:r>
              <a:rPr lang="ja-JP" altLang="ja-JP" dirty="0">
                <a:latin typeface="+mn-lt"/>
                <a:ea typeface="+mn-ea"/>
              </a:rPr>
              <a:t>へ変更．現在はバイエッタ</a:t>
            </a:r>
            <a:r>
              <a:rPr lang="en-US" altLang="ja-JP" dirty="0">
                <a:latin typeface="+mn-lt"/>
                <a:ea typeface="+mn-ea"/>
              </a:rPr>
              <a:t>10</a:t>
            </a:r>
            <a:r>
              <a:rPr lang="ja-JP" altLang="ja-JP" dirty="0">
                <a:latin typeface="+mn-lt"/>
                <a:ea typeface="+mn-ea"/>
              </a:rPr>
              <a:t>μ，アクトス</a:t>
            </a:r>
            <a:r>
              <a:rPr lang="en-US" altLang="ja-JP" dirty="0">
                <a:latin typeface="+mn-lt"/>
                <a:ea typeface="+mn-ea"/>
              </a:rPr>
              <a:t>30mg, </a:t>
            </a:r>
            <a:r>
              <a:rPr lang="ja-JP" altLang="ja-JP" dirty="0">
                <a:latin typeface="+mn-lt"/>
                <a:ea typeface="+mn-ea"/>
              </a:rPr>
              <a:t>メトグルコ</a:t>
            </a:r>
            <a:r>
              <a:rPr lang="en-US" altLang="ja-JP" dirty="0">
                <a:latin typeface="+mn-lt"/>
                <a:ea typeface="+mn-ea"/>
              </a:rPr>
              <a:t>2250mg</a:t>
            </a:r>
            <a:r>
              <a:rPr lang="ja-JP" altLang="ja-JP" dirty="0">
                <a:latin typeface="+mn-lt"/>
                <a:ea typeface="+mn-ea"/>
              </a:rPr>
              <a:t>にして</a:t>
            </a:r>
            <a:r>
              <a:rPr lang="en-US" altLang="ja-JP" dirty="0">
                <a:latin typeface="+mn-lt"/>
                <a:ea typeface="+mn-ea"/>
              </a:rPr>
              <a:t>HbA1c 10.9% </a:t>
            </a:r>
            <a:r>
              <a:rPr lang="ja-JP" altLang="ja-JP" dirty="0">
                <a:latin typeface="+mn-lt"/>
                <a:ea typeface="+mn-ea"/>
              </a:rPr>
              <a:t>から</a:t>
            </a:r>
            <a:r>
              <a:rPr lang="en-US" altLang="ja-JP" dirty="0">
                <a:latin typeface="+mn-lt"/>
                <a:ea typeface="+mn-ea"/>
              </a:rPr>
              <a:t>6.6%</a:t>
            </a:r>
            <a:r>
              <a:rPr lang="ja-JP" altLang="ja-JP" dirty="0">
                <a:latin typeface="+mn-lt"/>
                <a:ea typeface="+mn-ea"/>
              </a:rPr>
              <a:t>に改善しました．体重はむしろ</a:t>
            </a:r>
            <a:r>
              <a:rPr lang="en-US" altLang="ja-JP" dirty="0">
                <a:latin typeface="+mn-lt"/>
                <a:ea typeface="+mn-ea"/>
              </a:rPr>
              <a:t>7kg</a:t>
            </a:r>
            <a:r>
              <a:rPr lang="ja-JP" altLang="ja-JP" dirty="0">
                <a:latin typeface="+mn-lt"/>
                <a:ea typeface="+mn-ea"/>
              </a:rPr>
              <a:t>増加してしまいました．</a:t>
            </a:r>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33</a:t>
            </a:fld>
            <a:endParaRPr lang="en-US" altLang="ja-JP">
              <a:solidFill>
                <a:prstClr val="black"/>
              </a:solidFill>
            </a:endParaRPr>
          </a:p>
        </p:txBody>
      </p:sp>
    </p:spTree>
    <p:extLst>
      <p:ext uri="{BB962C8B-B14F-4D97-AF65-F5344CB8AC3E}">
        <p14:creationId xmlns:p14="http://schemas.microsoft.com/office/powerpoint/2010/main" val="1904380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B40A25E3-4C13-4CA2-A389-3F4CA5B567D9}" type="slidenum">
              <a:rPr lang="ja-JP" altLang="en-US" smtClean="0">
                <a:solidFill>
                  <a:prstClr val="black"/>
                </a:solidFill>
              </a:rPr>
              <a:pPr>
                <a:defRPr/>
              </a:pPr>
              <a:t>34</a:t>
            </a:fld>
            <a:endParaRPr lang="ja-JP"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mn-lt"/>
                <a:ea typeface="+mn-ea"/>
              </a:rPr>
              <a:t>4</a:t>
            </a:r>
            <a:r>
              <a:rPr lang="ja-JP" altLang="ja-JP" dirty="0">
                <a:latin typeface="+mn-lt"/>
                <a:ea typeface="+mn-ea"/>
              </a:rPr>
              <a:t>％以上改善した方は，</a:t>
            </a:r>
            <a:r>
              <a:rPr lang="en-US" altLang="ja-JP" dirty="0">
                <a:latin typeface="+mn-lt"/>
                <a:ea typeface="+mn-ea"/>
              </a:rPr>
              <a:t>39</a:t>
            </a:r>
            <a:r>
              <a:rPr lang="ja-JP" altLang="ja-JP" dirty="0">
                <a:latin typeface="+mn-lt"/>
                <a:ea typeface="+mn-ea"/>
              </a:rPr>
              <a:t>歳男性で糖尿病歴は</a:t>
            </a:r>
            <a:r>
              <a:rPr lang="en-US" altLang="ja-JP" dirty="0">
                <a:latin typeface="+mn-lt"/>
                <a:ea typeface="+mn-ea"/>
              </a:rPr>
              <a:t>8</a:t>
            </a:r>
            <a:r>
              <a:rPr lang="ja-JP" altLang="ja-JP" dirty="0">
                <a:latin typeface="+mn-lt"/>
                <a:ea typeface="+mn-ea"/>
              </a:rPr>
              <a:t>年，</a:t>
            </a:r>
            <a:r>
              <a:rPr lang="en-US" altLang="ja-JP" dirty="0">
                <a:latin typeface="+mn-lt"/>
                <a:ea typeface="+mn-ea"/>
              </a:rPr>
              <a:t>BMI 29.3, </a:t>
            </a:r>
            <a:r>
              <a:rPr lang="ja-JP" altLang="ja-JP" dirty="0">
                <a:latin typeface="+mn-lt"/>
                <a:ea typeface="+mn-ea"/>
              </a:rPr>
              <a:t>前治療は内服薬</a:t>
            </a:r>
            <a:r>
              <a:rPr lang="en-US" altLang="ja-JP" dirty="0">
                <a:latin typeface="+mn-lt"/>
                <a:ea typeface="+mn-ea"/>
              </a:rPr>
              <a:t>(</a:t>
            </a:r>
            <a:r>
              <a:rPr lang="ja-JP" altLang="ja-JP" dirty="0">
                <a:latin typeface="+mn-lt"/>
                <a:ea typeface="+mn-ea"/>
              </a:rPr>
              <a:t>アマリール</a:t>
            </a:r>
            <a:r>
              <a:rPr lang="en-US" altLang="ja-JP" dirty="0">
                <a:latin typeface="+mn-lt"/>
                <a:ea typeface="+mn-ea"/>
              </a:rPr>
              <a:t>4mg, </a:t>
            </a:r>
            <a:r>
              <a:rPr lang="ja-JP" altLang="ja-JP" dirty="0">
                <a:latin typeface="+mn-lt"/>
                <a:ea typeface="+mn-ea"/>
              </a:rPr>
              <a:t>ジャヌビア</a:t>
            </a:r>
            <a:r>
              <a:rPr lang="en-US" altLang="ja-JP" dirty="0">
                <a:latin typeface="+mn-lt"/>
                <a:ea typeface="+mn-ea"/>
              </a:rPr>
              <a:t>100mg)</a:t>
            </a:r>
            <a:r>
              <a:rPr lang="ja-JP" altLang="ja-JP" dirty="0">
                <a:latin typeface="+mn-lt"/>
                <a:ea typeface="+mn-ea"/>
              </a:rPr>
              <a:t>で，バイエッタ</a:t>
            </a:r>
            <a:r>
              <a:rPr lang="en-US" altLang="ja-JP" dirty="0">
                <a:latin typeface="+mn-lt"/>
                <a:ea typeface="+mn-ea"/>
              </a:rPr>
              <a:t>+</a:t>
            </a:r>
            <a:r>
              <a:rPr lang="ja-JP" altLang="ja-JP" dirty="0">
                <a:latin typeface="+mn-lt"/>
                <a:ea typeface="+mn-ea"/>
              </a:rPr>
              <a:t>アマリール</a:t>
            </a:r>
            <a:r>
              <a:rPr lang="en-US" altLang="ja-JP" dirty="0">
                <a:latin typeface="+mn-lt"/>
                <a:ea typeface="+mn-ea"/>
              </a:rPr>
              <a:t>3mg</a:t>
            </a:r>
            <a:r>
              <a:rPr lang="ja-JP" altLang="ja-JP" dirty="0">
                <a:latin typeface="+mn-lt"/>
                <a:ea typeface="+mn-ea"/>
              </a:rPr>
              <a:t>へ変更．現在はバイエッタ</a:t>
            </a:r>
            <a:r>
              <a:rPr lang="en-US" altLang="ja-JP" dirty="0">
                <a:latin typeface="+mn-lt"/>
                <a:ea typeface="+mn-ea"/>
              </a:rPr>
              <a:t>10</a:t>
            </a:r>
            <a:r>
              <a:rPr lang="ja-JP" altLang="ja-JP" dirty="0">
                <a:latin typeface="+mn-lt"/>
                <a:ea typeface="+mn-ea"/>
              </a:rPr>
              <a:t>μ，アクトス</a:t>
            </a:r>
            <a:r>
              <a:rPr lang="en-US" altLang="ja-JP" dirty="0">
                <a:latin typeface="+mn-lt"/>
                <a:ea typeface="+mn-ea"/>
              </a:rPr>
              <a:t>30mg, </a:t>
            </a:r>
            <a:r>
              <a:rPr lang="ja-JP" altLang="ja-JP" dirty="0">
                <a:latin typeface="+mn-lt"/>
                <a:ea typeface="+mn-ea"/>
              </a:rPr>
              <a:t>メトグルコ</a:t>
            </a:r>
            <a:r>
              <a:rPr lang="en-US" altLang="ja-JP" dirty="0">
                <a:latin typeface="+mn-lt"/>
                <a:ea typeface="+mn-ea"/>
              </a:rPr>
              <a:t>2250mg</a:t>
            </a:r>
            <a:r>
              <a:rPr lang="ja-JP" altLang="ja-JP" dirty="0">
                <a:latin typeface="+mn-lt"/>
                <a:ea typeface="+mn-ea"/>
              </a:rPr>
              <a:t>にして</a:t>
            </a:r>
            <a:r>
              <a:rPr lang="en-US" altLang="ja-JP" dirty="0">
                <a:latin typeface="+mn-lt"/>
                <a:ea typeface="+mn-ea"/>
              </a:rPr>
              <a:t>HbA1c 10.9% </a:t>
            </a:r>
            <a:r>
              <a:rPr lang="ja-JP" altLang="ja-JP" dirty="0">
                <a:latin typeface="+mn-lt"/>
                <a:ea typeface="+mn-ea"/>
              </a:rPr>
              <a:t>から</a:t>
            </a:r>
            <a:r>
              <a:rPr lang="en-US" altLang="ja-JP" dirty="0">
                <a:latin typeface="+mn-lt"/>
                <a:ea typeface="+mn-ea"/>
              </a:rPr>
              <a:t>6.6%</a:t>
            </a:r>
            <a:r>
              <a:rPr lang="ja-JP" altLang="ja-JP" dirty="0">
                <a:latin typeface="+mn-lt"/>
                <a:ea typeface="+mn-ea"/>
              </a:rPr>
              <a:t>に改善しました．体重はむしろ</a:t>
            </a:r>
            <a:r>
              <a:rPr lang="en-US" altLang="ja-JP" dirty="0">
                <a:latin typeface="+mn-lt"/>
                <a:ea typeface="+mn-ea"/>
              </a:rPr>
              <a:t>7kg</a:t>
            </a:r>
            <a:r>
              <a:rPr lang="ja-JP" altLang="ja-JP" dirty="0">
                <a:latin typeface="+mn-lt"/>
                <a:ea typeface="+mn-ea"/>
              </a:rPr>
              <a:t>増加してしまいました．</a:t>
            </a:r>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35</a:t>
            </a:fld>
            <a:endParaRPr lang="en-US" altLang="ja-JP">
              <a:solidFill>
                <a:prstClr val="black"/>
              </a:solidFill>
            </a:endParaRPr>
          </a:p>
        </p:txBody>
      </p:sp>
    </p:spTree>
    <p:extLst>
      <p:ext uri="{BB962C8B-B14F-4D97-AF65-F5344CB8AC3E}">
        <p14:creationId xmlns:p14="http://schemas.microsoft.com/office/powerpoint/2010/main" val="1904380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B40A25E3-4C13-4CA2-A389-3F4CA5B567D9}" type="slidenum">
              <a:rPr lang="ja-JP" altLang="en-US" smtClean="0">
                <a:solidFill>
                  <a:prstClr val="black"/>
                </a:solidFill>
              </a:rPr>
              <a:pPr>
                <a:defRPr/>
              </a:pPr>
              <a:t>36</a:t>
            </a:fld>
            <a:endParaRPr lang="ja-JP"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6163" y="788988"/>
            <a:ext cx="5054600" cy="379253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37</a:t>
            </a:fld>
            <a:endParaRPr lang="en-US" altLang="ja-JP"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38</a:t>
            </a:fld>
            <a:endParaRPr lang="en-US" altLang="ja-JP">
              <a:solidFill>
                <a:prstClr val="black"/>
              </a:solidFill>
            </a:endParaRPr>
          </a:p>
        </p:txBody>
      </p:sp>
    </p:spTree>
    <p:extLst>
      <p:ext uri="{BB962C8B-B14F-4D97-AF65-F5344CB8AC3E}">
        <p14:creationId xmlns:p14="http://schemas.microsoft.com/office/powerpoint/2010/main" val="2090580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xfrm>
            <a:off x="952040" y="767390"/>
            <a:ext cx="5200241" cy="3838598"/>
          </a:xfrm>
          <a:ln/>
        </p:spPr>
      </p:sp>
      <p:sp>
        <p:nvSpPr>
          <p:cNvPr id="393219" name="Rectangle 3"/>
          <p:cNvSpPr>
            <a:spLocks noGrp="1" noChangeArrowheads="1"/>
          </p:cNvSpPr>
          <p:nvPr>
            <p:ph type="body" idx="1"/>
          </p:nvPr>
        </p:nvSpPr>
        <p:spPr>
          <a:xfrm>
            <a:off x="711102" y="4861235"/>
            <a:ext cx="5677097" cy="4605988"/>
          </a:xfrm>
        </p:spPr>
        <p:txBody>
          <a:bodyPr/>
          <a:lstStyle/>
          <a:p>
            <a:r>
              <a:rPr lang="en-US" altLang="ja-JP" sz="900">
                <a:latin typeface="ＭＳ Ｐゴシック" pitchFamily="50" charset="-128"/>
                <a:ea typeface="ＭＳ Ｐゴシック" pitchFamily="50" charset="-128"/>
              </a:rPr>
              <a:t>CITATION </a:t>
            </a:r>
            <a:br>
              <a:rPr lang="en-US" altLang="ja-JP" sz="900">
                <a:latin typeface="ＭＳ Ｐゴシック" pitchFamily="50" charset="-128"/>
                <a:ea typeface="ＭＳ Ｐゴシック" pitchFamily="50" charset="-128"/>
              </a:rPr>
            </a:br>
            <a:r>
              <a:rPr lang="en-US" altLang="ja-JP" sz="900">
                <a:latin typeface="ＭＳ Ｐゴシック" pitchFamily="50" charset="-128"/>
                <a:ea typeface="ＭＳ Ｐゴシック" pitchFamily="50" charset="-128"/>
              </a:rPr>
              <a:t>Klonoff DC, Buse JB, Nielsen LL, et al. Exenatide effects on diabetes, obesity, cardiovascular risk factors and hepatic biomarkers in patients with type 2 diabetes treated for at least 3 years. Curr Med Res Opin. 2008;24:275-286.</a:t>
            </a:r>
          </a:p>
          <a:p>
            <a:r>
              <a:rPr lang="en-US" altLang="ja-JP" sz="900">
                <a:latin typeface="ＭＳ Ｐゴシック" pitchFamily="50" charset="-128"/>
                <a:ea typeface="ＭＳ Ｐゴシック" pitchFamily="50" charset="-128"/>
              </a:rPr>
              <a:t>SEE</a:t>
            </a:r>
            <a:br>
              <a:rPr lang="en-US" altLang="ja-JP" sz="900">
                <a:latin typeface="ＭＳ Ｐゴシック" pitchFamily="50" charset="-128"/>
                <a:ea typeface="ＭＳ Ｐゴシック" pitchFamily="50" charset="-128"/>
              </a:rPr>
            </a:br>
            <a:r>
              <a:rPr lang="en-US" altLang="ja-JP" sz="900">
                <a:latin typeface="ＭＳ Ｐゴシック" pitchFamily="50" charset="-128"/>
                <a:ea typeface="ＭＳ Ｐゴシック" pitchFamily="50" charset="-128"/>
              </a:rPr>
              <a:t>pg 280 Figure 3-B (for slide data and background information)</a:t>
            </a:r>
          </a:p>
          <a:p>
            <a:endParaRPr lang="en-US" altLang="ja-JP" sz="900">
              <a:latin typeface="ＭＳ Ｐゴシック" pitchFamily="50" charset="-128"/>
              <a:ea typeface="ＭＳ Ｐゴシック" pitchFamily="50" charset="-128"/>
            </a:endParaRPr>
          </a:p>
          <a:p>
            <a:r>
              <a:rPr lang="ja-JP" altLang="en-US" sz="900">
                <a:latin typeface="ＭＳ Ｐゴシック" pitchFamily="50" charset="-128"/>
                <a:ea typeface="ＭＳ Ｐゴシック" pitchFamily="50" charset="-128"/>
              </a:rPr>
              <a:t>考察</a:t>
            </a:r>
          </a:p>
          <a:p>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年間の投与を完遂した集団における</a:t>
            </a:r>
            <a:r>
              <a:rPr lang="en-US" altLang="ja-JP" sz="900">
                <a:latin typeface="ＭＳ Ｐゴシック" pitchFamily="50" charset="-128"/>
                <a:ea typeface="ＭＳ Ｐゴシック" pitchFamily="50" charset="-128"/>
              </a:rPr>
              <a:t>217</a:t>
            </a:r>
            <a:r>
              <a:rPr lang="ja-JP" altLang="en-US" sz="900">
                <a:latin typeface="ＭＳ Ｐゴシック" pitchFamily="50" charset="-128"/>
                <a:ea typeface="ＭＳ Ｐゴシック" pitchFamily="50" charset="-128"/>
              </a:rPr>
              <a:t>例の被験者を対象として、体重変化量および</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値の変化量ごとに解析を行って、下記の結論を得た。</a:t>
            </a:r>
          </a:p>
          <a:p>
            <a:r>
              <a:rPr lang="ja-JP" altLang="en-US" sz="900">
                <a:latin typeface="ＭＳ Ｐゴシック" pitchFamily="50" charset="-128"/>
                <a:ea typeface="ＭＳ Ｐゴシック" pitchFamily="50" charset="-128"/>
              </a:rPr>
              <a:t>大半の被験者で、</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値および体重双方の減少を認めた。</a:t>
            </a:r>
          </a:p>
          <a:p>
            <a:r>
              <a:rPr lang="ja-JP" altLang="en-US" sz="900">
                <a:latin typeface="ＭＳ Ｐゴシック" pitchFamily="50" charset="-128"/>
                <a:ea typeface="ＭＳ Ｐゴシック" pitchFamily="50" charset="-128"/>
              </a:rPr>
              <a:t>被験者の</a:t>
            </a:r>
            <a:r>
              <a:rPr lang="en-US" altLang="ja-JP" sz="900">
                <a:latin typeface="ＭＳ Ｐゴシック" pitchFamily="50" charset="-128"/>
                <a:ea typeface="ＭＳ Ｐゴシック" pitchFamily="50" charset="-128"/>
              </a:rPr>
              <a:t>68</a:t>
            </a:r>
            <a:r>
              <a:rPr lang="ja-JP" altLang="en-US" sz="900">
                <a:latin typeface="ＭＳ Ｐゴシック" pitchFamily="50" charset="-128"/>
                <a:ea typeface="ＭＳ Ｐゴシック" pitchFamily="50" charset="-128"/>
              </a:rPr>
              <a:t>％で、</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値および体重の減少を認めた。</a:t>
            </a:r>
          </a:p>
          <a:p>
            <a:r>
              <a:rPr lang="ja-JP" altLang="en-US" sz="900">
                <a:latin typeface="ＭＳ Ｐゴシック" pitchFamily="50" charset="-128"/>
                <a:ea typeface="ＭＳ Ｐゴシック" pitchFamily="50" charset="-128"/>
              </a:rPr>
              <a:t>被験者の</a:t>
            </a:r>
            <a:r>
              <a:rPr lang="en-US" altLang="ja-JP" sz="900">
                <a:latin typeface="ＭＳ Ｐゴシック" pitchFamily="50" charset="-128"/>
                <a:ea typeface="ＭＳ Ｐゴシック" pitchFamily="50" charset="-128"/>
              </a:rPr>
              <a:t>16</a:t>
            </a:r>
            <a:r>
              <a:rPr lang="ja-JP" altLang="en-US" sz="900">
                <a:latin typeface="ＭＳ Ｐゴシック" pitchFamily="50" charset="-128"/>
                <a:ea typeface="ＭＳ Ｐゴシック" pitchFamily="50" charset="-128"/>
              </a:rPr>
              <a:t>％で、</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値の増加および体重の減少を認めた。</a:t>
            </a:r>
          </a:p>
          <a:p>
            <a:r>
              <a:rPr lang="ja-JP" altLang="en-US" sz="900">
                <a:latin typeface="ＭＳ Ｐゴシック" pitchFamily="50" charset="-128"/>
                <a:ea typeface="ＭＳ Ｐゴシック" pitchFamily="50" charset="-128"/>
              </a:rPr>
              <a:t>被験者の</a:t>
            </a:r>
            <a:r>
              <a:rPr lang="en-US" altLang="ja-JP" sz="900">
                <a:latin typeface="ＭＳ Ｐゴシック" pitchFamily="50" charset="-128"/>
                <a:ea typeface="ＭＳ Ｐゴシック" pitchFamily="50" charset="-128"/>
              </a:rPr>
              <a:t>10</a:t>
            </a:r>
            <a:r>
              <a:rPr lang="ja-JP" altLang="en-US" sz="900">
                <a:latin typeface="ＭＳ Ｐゴシック" pitchFamily="50" charset="-128"/>
                <a:ea typeface="ＭＳ Ｐゴシック" pitchFamily="50" charset="-128"/>
              </a:rPr>
              <a:t>％で、</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値の減少および体重の増加を認めた。</a:t>
            </a:r>
          </a:p>
          <a:p>
            <a:r>
              <a:rPr lang="ja-JP" altLang="en-US" sz="900">
                <a:latin typeface="ＭＳ Ｐゴシック" pitchFamily="50" charset="-128"/>
                <a:ea typeface="ＭＳ Ｐゴシック" pitchFamily="50" charset="-128"/>
              </a:rPr>
              <a:t>被験者の</a:t>
            </a:r>
            <a:r>
              <a:rPr lang="en-US" altLang="ja-JP" sz="900">
                <a:latin typeface="ＭＳ Ｐゴシック" pitchFamily="50" charset="-128"/>
                <a:ea typeface="ＭＳ Ｐゴシック" pitchFamily="50" charset="-128"/>
              </a:rPr>
              <a:t>6</a:t>
            </a:r>
            <a:r>
              <a:rPr lang="ja-JP" altLang="en-US" sz="900">
                <a:latin typeface="ＭＳ Ｐゴシック" pitchFamily="50" charset="-128"/>
                <a:ea typeface="ＭＳ Ｐゴシック" pitchFamily="50" charset="-128"/>
              </a:rPr>
              <a:t>％で、</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値および体重双方の増加を認めた。</a:t>
            </a:r>
          </a:p>
          <a:p>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年間にわたるエキセナチドの投与期間にわたり、被験者では、</a:t>
            </a:r>
            <a:r>
              <a:rPr lang="en-US" altLang="ja-JP" sz="900">
                <a:latin typeface="ＭＳ Ｐゴシック" pitchFamily="50" charset="-128"/>
                <a:ea typeface="ＭＳ Ｐゴシック" pitchFamily="50" charset="-128"/>
              </a:rPr>
              <a:t>30</a:t>
            </a:r>
            <a:r>
              <a:rPr lang="ja-JP" altLang="en-US" sz="900">
                <a:latin typeface="ＭＳ Ｐゴシック" pitchFamily="50" charset="-128"/>
                <a:ea typeface="ＭＳ Ｐゴシック" pitchFamily="50" charset="-128"/>
              </a:rPr>
              <a:t>週間と比較してより顕著な</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値および体重の減少を示す傾向が認められた。</a:t>
            </a:r>
            <a:r>
              <a:rPr lang="en-US" altLang="ja-JP" sz="900">
                <a:latin typeface="ＭＳ Ｐゴシック" pitchFamily="50" charset="-128"/>
                <a:ea typeface="ＭＳ Ｐゴシック" pitchFamily="50" charset="-128"/>
              </a:rPr>
              <a:t>X</a:t>
            </a:r>
            <a:r>
              <a:rPr lang="ja-JP" altLang="en-US" sz="900">
                <a:latin typeface="ＭＳ Ｐゴシック" pitchFamily="50" charset="-128"/>
                <a:ea typeface="ＭＳ Ｐゴシック" pitchFamily="50" charset="-128"/>
              </a:rPr>
              <a:t>軸と</a:t>
            </a:r>
            <a:r>
              <a:rPr lang="en-US" altLang="ja-JP" sz="900">
                <a:latin typeface="ＭＳ Ｐゴシック" pitchFamily="50" charset="-128"/>
                <a:ea typeface="ＭＳ Ｐゴシック" pitchFamily="50" charset="-128"/>
              </a:rPr>
              <a:t>Y</a:t>
            </a:r>
            <a:r>
              <a:rPr lang="ja-JP" altLang="en-US" sz="900">
                <a:latin typeface="ＭＳ Ｐゴシック" pitchFamily="50" charset="-128"/>
                <a:ea typeface="ＭＳ Ｐゴシック" pitchFamily="50" charset="-128"/>
              </a:rPr>
              <a:t>軸との交点の方向に被験者群の座標がシフトしていることからこれは明らかである。</a:t>
            </a:r>
          </a:p>
          <a:p>
            <a:endParaRPr lang="ja-JP" altLang="en-US" sz="900">
              <a:latin typeface="ＭＳ Ｐゴシック" pitchFamily="50" charset="-128"/>
              <a:ea typeface="ＭＳ Ｐゴシック" pitchFamily="50" charset="-128"/>
            </a:endParaRPr>
          </a:p>
          <a:p>
            <a:r>
              <a:rPr lang="ja-JP" altLang="en-US" sz="900">
                <a:latin typeface="ＭＳ Ｐゴシック" pitchFamily="50" charset="-128"/>
                <a:ea typeface="ＭＳ Ｐゴシック" pitchFamily="50" charset="-128"/>
              </a:rPr>
              <a:t>スライド背景 </a:t>
            </a:r>
          </a:p>
          <a:p>
            <a:r>
              <a:rPr lang="ja-JP" altLang="en-US" sz="900">
                <a:latin typeface="ＭＳ Ｐゴシック" pitchFamily="50" charset="-128"/>
                <a:ea typeface="ＭＳ Ｐゴシック" pitchFamily="50" charset="-128"/>
              </a:rPr>
              <a:t>メトホルミン（</a:t>
            </a:r>
            <a:r>
              <a:rPr lang="en-US" altLang="ja-JP" sz="900">
                <a:latin typeface="ＭＳ Ｐゴシック" pitchFamily="50" charset="-128"/>
                <a:ea typeface="ＭＳ Ｐゴシック" pitchFamily="50" charset="-128"/>
              </a:rPr>
              <a:t>MET</a:t>
            </a:r>
            <a:r>
              <a:rPr lang="ja-JP" altLang="en-US" sz="900">
                <a:latin typeface="ＭＳ Ｐゴシック" pitchFamily="50" charset="-128"/>
                <a:ea typeface="ＭＳ Ｐゴシック" pitchFamily="50" charset="-128"/>
              </a:rPr>
              <a:t>）および</a:t>
            </a:r>
            <a:r>
              <a:rPr lang="en-US" altLang="ja-JP" sz="900">
                <a:latin typeface="ＭＳ Ｐゴシック" pitchFamily="50" charset="-128"/>
                <a:ea typeface="ＭＳ Ｐゴシック" pitchFamily="50" charset="-128"/>
              </a:rPr>
              <a:t>/</a:t>
            </a:r>
            <a:r>
              <a:rPr lang="ja-JP" altLang="en-US" sz="900">
                <a:latin typeface="ＭＳ Ｐゴシック" pitchFamily="50" charset="-128"/>
                <a:ea typeface="ＭＳ Ｐゴシック" pitchFamily="50" charset="-128"/>
              </a:rPr>
              <a:t>またはスルホニルウレア系薬剤 （</a:t>
            </a:r>
            <a:r>
              <a:rPr lang="en-US" altLang="ja-JP" sz="900">
                <a:latin typeface="ＭＳ Ｐゴシック" pitchFamily="50" charset="-128"/>
                <a:ea typeface="ＭＳ Ｐゴシック" pitchFamily="50" charset="-128"/>
              </a:rPr>
              <a:t>SU</a:t>
            </a:r>
            <a:r>
              <a:rPr lang="ja-JP" altLang="en-US" sz="900">
                <a:latin typeface="ＭＳ Ｐゴシック" pitchFamily="50" charset="-128"/>
                <a:ea typeface="ＭＳ Ｐゴシック" pitchFamily="50" charset="-128"/>
              </a:rPr>
              <a:t>）投与中の</a:t>
            </a:r>
            <a:r>
              <a:rPr lang="en-US" altLang="ja-JP" sz="900">
                <a:latin typeface="ＭＳ Ｐゴシック" pitchFamily="50" charset="-128"/>
                <a:ea typeface="ＭＳ Ｐゴシック" pitchFamily="50" charset="-128"/>
              </a:rPr>
              <a:t>2</a:t>
            </a:r>
            <a:r>
              <a:rPr lang="ja-JP" altLang="en-US" sz="900">
                <a:latin typeface="ＭＳ Ｐゴシック" pitchFamily="50" charset="-128"/>
                <a:ea typeface="ＭＳ Ｐゴシック" pitchFamily="50" charset="-128"/>
              </a:rPr>
              <a:t>型糖尿病患者を、最初に第</a:t>
            </a:r>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相プラセボ対照二重盲検無作為化比較試験でプラセボ群またはエキセナチド投与群に無作為割り付けし、その後、継続期間はオープン試験としてエキセナチドを投与した。 </a:t>
            </a:r>
          </a:p>
          <a:p>
            <a:r>
              <a:rPr lang="ja-JP" altLang="en-US" sz="900">
                <a:latin typeface="ＭＳ Ｐゴシック" pitchFamily="50" charset="-128"/>
                <a:ea typeface="ＭＳ Ｐゴシック" pitchFamily="50" charset="-128"/>
              </a:rPr>
              <a:t>この解析時には、すべての被験者（</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217</a:t>
            </a:r>
            <a:r>
              <a:rPr lang="ja-JP" altLang="en-US" sz="900">
                <a:latin typeface="ＭＳ Ｐゴシック" pitchFamily="50" charset="-128"/>
                <a:ea typeface="ＭＳ Ｐゴシック" pitchFamily="50" charset="-128"/>
              </a:rPr>
              <a:t>）が、</a:t>
            </a:r>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年間のエキセナチド投与を完遂した。 </a:t>
            </a:r>
          </a:p>
          <a:p>
            <a:r>
              <a:rPr lang="ja-JP" altLang="en-US" sz="900">
                <a:latin typeface="ＭＳ Ｐゴシック" pitchFamily="50" charset="-128"/>
                <a:ea typeface="ＭＳ Ｐゴシック" pitchFamily="50" charset="-128"/>
              </a:rPr>
              <a:t>サブグループ</a:t>
            </a:r>
            <a:r>
              <a:rPr lang="en-US" altLang="ja-JP" sz="900">
                <a:latin typeface="ＭＳ Ｐゴシック" pitchFamily="50" charset="-128"/>
                <a:ea typeface="ＭＳ Ｐゴシック" pitchFamily="50" charset="-128"/>
              </a:rPr>
              <a:t>151</a:t>
            </a:r>
            <a:r>
              <a:rPr lang="ja-JP" altLang="en-US" sz="900">
                <a:latin typeface="ＭＳ Ｐゴシック" pitchFamily="50" charset="-128"/>
                <a:ea typeface="ＭＳ Ｐゴシック" pitchFamily="50" charset="-128"/>
              </a:rPr>
              <a:t>例では、</a:t>
            </a:r>
            <a:r>
              <a:rPr lang="en-US" altLang="ja-JP" sz="900">
                <a:latin typeface="ＭＳ Ｐゴシック" pitchFamily="50" charset="-128"/>
                <a:ea typeface="ＭＳ Ｐゴシック" pitchFamily="50" charset="-128"/>
              </a:rPr>
              <a:t>3.5</a:t>
            </a:r>
            <a:r>
              <a:rPr lang="ja-JP" altLang="en-US" sz="900">
                <a:latin typeface="ＭＳ Ｐゴシック" pitchFamily="50" charset="-128"/>
                <a:ea typeface="ＭＳ Ｐゴシック" pitchFamily="50" charset="-128"/>
              </a:rPr>
              <a:t>年間のエキセナチド投与を完遂しており、血清脂質の測定値が解析可能であった。 </a:t>
            </a:r>
          </a:p>
          <a:p>
            <a:r>
              <a:rPr lang="en-US" altLang="ja-JP" sz="900">
                <a:latin typeface="ＭＳ Ｐゴシック" pitchFamily="50" charset="-128"/>
                <a:ea typeface="ＭＳ Ｐゴシック" pitchFamily="50" charset="-128"/>
              </a:rPr>
              <a:t>ALT</a:t>
            </a:r>
            <a:r>
              <a:rPr lang="ja-JP" altLang="en-US" sz="900">
                <a:latin typeface="ＭＳ Ｐゴシック" pitchFamily="50" charset="-128"/>
                <a:ea typeface="ＭＳ Ｐゴシック" pitchFamily="50" charset="-128"/>
              </a:rPr>
              <a:t>および</a:t>
            </a:r>
            <a:r>
              <a:rPr lang="en-US" altLang="ja-JP" sz="900">
                <a:latin typeface="ＭＳ Ｐゴシック" pitchFamily="50" charset="-128"/>
                <a:ea typeface="ＭＳ Ｐゴシック" pitchFamily="50" charset="-128"/>
              </a:rPr>
              <a:t>AST</a:t>
            </a:r>
            <a:r>
              <a:rPr lang="ja-JP" altLang="en-US" sz="900">
                <a:latin typeface="ＭＳ Ｐゴシック" pitchFamily="50" charset="-128"/>
                <a:ea typeface="ＭＳ Ｐゴシック" pitchFamily="50" charset="-128"/>
              </a:rPr>
              <a:t>は肝障害の程度を知るための指標である。</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AC49540-6D54-4888-84C9-FBAC8332E4C5}" type="slidenum">
              <a:rPr lang="en-US" altLang="ja-JP" smtClean="0">
                <a:solidFill>
                  <a:prstClr val="black"/>
                </a:solidFill>
              </a:rPr>
              <a:pPr>
                <a:defRPr/>
              </a:pPr>
              <a:t>4</a:t>
            </a:fld>
            <a:endParaRPr lang="en-US" altLang="ja-JP">
              <a:solidFill>
                <a:prstClr val="black"/>
              </a:solidFill>
            </a:endParaRPr>
          </a:p>
        </p:txBody>
      </p:sp>
    </p:spTree>
    <p:extLst>
      <p:ext uri="{BB962C8B-B14F-4D97-AF65-F5344CB8AC3E}">
        <p14:creationId xmlns:p14="http://schemas.microsoft.com/office/powerpoint/2010/main" val="2514977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ChangeArrowheads="1" noTextEdit="1"/>
          </p:cNvSpPr>
          <p:nvPr>
            <p:ph type="sldImg"/>
          </p:nvPr>
        </p:nvSpPr>
        <p:spPr>
          <a:xfrm>
            <a:off x="1032352" y="767390"/>
            <a:ext cx="3527062" cy="2603528"/>
          </a:xfrm>
          <a:ln/>
        </p:spPr>
      </p:sp>
      <p:sp>
        <p:nvSpPr>
          <p:cNvPr id="391171" name="Rectangle 3"/>
          <p:cNvSpPr>
            <a:spLocks noGrp="1" noChangeArrowheads="1"/>
          </p:cNvSpPr>
          <p:nvPr>
            <p:ph type="body" idx="1"/>
          </p:nvPr>
        </p:nvSpPr>
        <p:spPr>
          <a:xfrm>
            <a:off x="711102" y="3497718"/>
            <a:ext cx="5677097" cy="6716670"/>
          </a:xfrm>
        </p:spPr>
        <p:txBody>
          <a:bodyPr>
            <a:spAutoFit/>
          </a:bodyPr>
          <a:lstStyle/>
          <a:p>
            <a:pPr eaLnBrk="1" hangingPunct="1">
              <a:lnSpc>
                <a:spcPct val="90000"/>
              </a:lnSpc>
            </a:pPr>
            <a:r>
              <a:rPr lang="en-US" altLang="ja-JP" smtClean="0">
                <a:latin typeface="ＭＳ Ｐゴシック" pitchFamily="50" charset="-128"/>
                <a:ea typeface="ＭＳ Ｐゴシック" pitchFamily="50" charset="-128"/>
              </a:rPr>
              <a:t>CITATION</a:t>
            </a:r>
            <a:br>
              <a:rPr lang="en-US" altLang="ja-JP" smtClean="0">
                <a:latin typeface="ＭＳ Ｐゴシック" pitchFamily="50" charset="-128"/>
                <a:ea typeface="ＭＳ Ｐゴシック" pitchFamily="50" charset="-128"/>
              </a:rPr>
            </a:br>
            <a:r>
              <a:rPr lang="en-US" altLang="ja-JP" smtClean="0">
                <a:latin typeface="ＭＳ Ｐゴシック" pitchFamily="50" charset="-128"/>
                <a:ea typeface="ＭＳ Ｐゴシック" pitchFamily="50" charset="-128"/>
              </a:rPr>
              <a:t>Klonoff DC, BuseJB, Nielsen LL, et al. Exenatide effects on diabetes, obesity, cardiovascular risk factors and hepatic biomarkers in patients with type 2 diabetes treated for at least 3 years. </a:t>
            </a:r>
            <a:r>
              <a:rPr lang="en-US" altLang="ja-JP" i="1" smtClean="0">
                <a:latin typeface="ＭＳ Ｐゴシック" pitchFamily="50" charset="-128"/>
                <a:ea typeface="ＭＳ Ｐゴシック" pitchFamily="50" charset="-128"/>
              </a:rPr>
              <a:t>Curr Med Res Opin.</a:t>
            </a:r>
            <a:r>
              <a:rPr lang="en-US" altLang="ja-JP" smtClean="0">
                <a:latin typeface="ＭＳ Ｐゴシック" pitchFamily="50" charset="-128"/>
                <a:ea typeface="ＭＳ Ｐゴシック" pitchFamily="50" charset="-128"/>
              </a:rPr>
              <a:t> 2008;24:275-286.</a:t>
            </a:r>
          </a:p>
          <a:p>
            <a:pPr eaLnBrk="1" hangingPunct="1">
              <a:lnSpc>
                <a:spcPct val="90000"/>
              </a:lnSpc>
            </a:pPr>
            <a:r>
              <a:rPr lang="en-US" altLang="ja-JP" smtClean="0">
                <a:latin typeface="ＭＳ Ｐゴシック" pitchFamily="50" charset="-128"/>
                <a:ea typeface="ＭＳ Ｐゴシック" pitchFamily="50" charset="-128"/>
              </a:rPr>
              <a:t>SEE</a:t>
            </a:r>
            <a:br>
              <a:rPr lang="en-US" altLang="ja-JP" smtClean="0">
                <a:latin typeface="ＭＳ Ｐゴシック" pitchFamily="50" charset="-128"/>
                <a:ea typeface="ＭＳ Ｐゴシック" pitchFamily="50" charset="-128"/>
              </a:rPr>
            </a:br>
            <a:r>
              <a:rPr lang="en-US" altLang="ja-JP" smtClean="0">
                <a:latin typeface="ＭＳ Ｐゴシック" pitchFamily="50" charset="-128"/>
                <a:ea typeface="ＭＳ Ｐゴシック" pitchFamily="50" charset="-128"/>
              </a:rPr>
              <a:t>pg 279 Figure 2-A,D (for slide data); pg 278 2nd column 1st and 3rd paragraph (for DISCUSSION)</a:t>
            </a:r>
          </a:p>
          <a:p>
            <a:pPr eaLnBrk="1" hangingPunct="1">
              <a:lnSpc>
                <a:spcPct val="90000"/>
              </a:lnSpc>
            </a:pPr>
            <a:endParaRPr lang="en-US" altLang="ja-JP" smtClean="0">
              <a:latin typeface="ＭＳ Ｐゴシック" pitchFamily="50" charset="-128"/>
              <a:ea typeface="ＭＳ Ｐゴシック" pitchFamily="50" charset="-128"/>
            </a:endParaRPr>
          </a:p>
          <a:p>
            <a:pPr eaLnBrk="1" hangingPunct="1">
              <a:lnSpc>
                <a:spcPct val="90000"/>
              </a:lnSpc>
            </a:pPr>
            <a:r>
              <a:rPr lang="ja-JP" altLang="en-US" smtClean="0">
                <a:latin typeface="ＭＳ Ｐゴシック" pitchFamily="50" charset="-128"/>
                <a:ea typeface="ＭＳ Ｐゴシック" pitchFamily="50" charset="-128"/>
              </a:rPr>
              <a:t>考察</a:t>
            </a:r>
          </a:p>
          <a:p>
            <a:pPr lvl="1" eaLnBrk="1" hangingPunct="1">
              <a:lnSpc>
                <a:spcPct val="90000"/>
              </a:lnSpc>
            </a:pPr>
            <a:r>
              <a:rPr lang="ja-JP" altLang="en-US" sz="900">
                <a:latin typeface="ＭＳ Ｐゴシック" pitchFamily="50" charset="-128"/>
                <a:ea typeface="ＭＳ Ｐゴシック" pitchFamily="50" charset="-128"/>
              </a:rPr>
              <a:t>第</a:t>
            </a:r>
            <a:r>
              <a:rPr lang="en-US" altLang="ja-JP" sz="900">
                <a:latin typeface="ＭＳ Ｐゴシック" pitchFamily="50" charset="-128"/>
                <a:ea typeface="ＭＳ Ｐゴシック" pitchFamily="50" charset="-128"/>
              </a:rPr>
              <a:t>156</a:t>
            </a:r>
            <a:r>
              <a:rPr lang="ja-JP" altLang="en-US" sz="900">
                <a:latin typeface="ＭＳ Ｐゴシック" pitchFamily="50" charset="-128"/>
                <a:ea typeface="ＭＳ Ｐゴシック" pitchFamily="50" charset="-128"/>
              </a:rPr>
              <a:t>週に、エキセナチドの</a:t>
            </a:r>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年間の投与を完遂した被験者（</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217</a:t>
            </a:r>
            <a:r>
              <a:rPr lang="ja-JP" altLang="en-US" sz="900">
                <a:latin typeface="ＭＳ Ｐゴシック" pitchFamily="50" charset="-128"/>
                <a:ea typeface="ＭＳ Ｐゴシック" pitchFamily="50" charset="-128"/>
              </a:rPr>
              <a:t>）において、</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a:t>
            </a:r>
            <a:r>
              <a:rPr lang="en-US" altLang="ja-JP" sz="900">
                <a:latin typeface="ＭＳ Ｐゴシック" pitchFamily="50" charset="-128"/>
                <a:ea typeface="ＭＳ Ｐゴシック" pitchFamily="50" charset="-128"/>
              </a:rPr>
              <a:t>-1.0±0.1</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95</a:t>
            </a:r>
            <a:r>
              <a:rPr lang="ja-JP" altLang="en-US" sz="900">
                <a:latin typeface="ＭＳ Ｐゴシック" pitchFamily="50" charset="-128"/>
                <a:ea typeface="ＭＳ Ｐゴシック" pitchFamily="50" charset="-128"/>
              </a:rPr>
              <a:t>％信頼区間（</a:t>
            </a:r>
            <a:r>
              <a:rPr lang="en-US" altLang="ja-JP" sz="900">
                <a:latin typeface="ＭＳ Ｐゴシック" pitchFamily="50" charset="-128"/>
                <a:ea typeface="ＭＳ Ｐゴシック" pitchFamily="50" charset="-128"/>
              </a:rPr>
              <a:t>CI</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-1.1</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0.8</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p&lt;0.0001</a:t>
            </a:r>
            <a:r>
              <a:rPr lang="ja-JP" altLang="en-US" sz="900">
                <a:latin typeface="ＭＳ Ｐゴシック" pitchFamily="50" charset="-128"/>
                <a:ea typeface="ＭＳ Ｐゴシック" pitchFamily="50" charset="-128"/>
              </a:rPr>
              <a:t>）、空腹時血糖（</a:t>
            </a:r>
            <a:r>
              <a:rPr lang="en-US" altLang="ja-JP" sz="900">
                <a:latin typeface="ＭＳ Ｐゴシック" pitchFamily="50" charset="-128"/>
                <a:ea typeface="ＭＳ Ｐゴシック" pitchFamily="50" charset="-128"/>
              </a:rPr>
              <a:t>FPG</a:t>
            </a:r>
            <a:r>
              <a:rPr lang="ja-JP" altLang="en-US" sz="900">
                <a:latin typeface="ＭＳ Ｐゴシック" pitchFamily="50" charset="-128"/>
                <a:ea typeface="ＭＳ Ｐゴシック" pitchFamily="50" charset="-128"/>
              </a:rPr>
              <a:t>）値（</a:t>
            </a:r>
            <a:r>
              <a:rPr lang="en-US" altLang="ja-JP" sz="900">
                <a:latin typeface="ＭＳ Ｐゴシック" pitchFamily="50" charset="-128"/>
                <a:ea typeface="ＭＳ Ｐゴシック" pitchFamily="50" charset="-128"/>
              </a:rPr>
              <a:t>-1.30±0.21 mmol/L</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95</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CI</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-1.73</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-0.89 mmol/L</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p&lt;0.0001</a:t>
            </a:r>
            <a:r>
              <a:rPr lang="ja-JP" altLang="en-US" sz="900">
                <a:latin typeface="ＭＳ Ｐゴシック" pitchFamily="50" charset="-128"/>
                <a:ea typeface="ＭＳ Ｐゴシック" pitchFamily="50" charset="-128"/>
              </a:rPr>
              <a:t>）、および体重（</a:t>
            </a:r>
            <a:r>
              <a:rPr lang="en-US" altLang="ja-JP" sz="900">
                <a:latin typeface="ＭＳ Ｐゴシック" pitchFamily="50" charset="-128"/>
                <a:ea typeface="ＭＳ Ｐゴシック" pitchFamily="50" charset="-128"/>
              </a:rPr>
              <a:t>-5.3±0.4 kg</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95</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CI</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-6.0</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-4.5 kg</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p&lt;0.0001</a:t>
            </a:r>
            <a:r>
              <a:rPr lang="ja-JP" altLang="en-US" sz="900">
                <a:latin typeface="ＭＳ Ｐゴシック" pitchFamily="50" charset="-128"/>
                <a:ea typeface="ＭＳ Ｐゴシック" pitchFamily="50" charset="-128"/>
              </a:rPr>
              <a:t>）の低下が認められた。 </a:t>
            </a:r>
            <a:endParaRPr lang="en-US" altLang="ja-JP" sz="900">
              <a:latin typeface="ＭＳ Ｐゴシック" pitchFamily="50" charset="-128"/>
              <a:ea typeface="ＭＳ Ｐゴシック" pitchFamily="50" charset="-128"/>
            </a:endParaRPr>
          </a:p>
          <a:p>
            <a:pPr lvl="1" eaLnBrk="1" hangingPunct="1">
              <a:lnSpc>
                <a:spcPct val="90000"/>
              </a:lnSpc>
            </a:pP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値および</a:t>
            </a:r>
            <a:r>
              <a:rPr lang="en-US" altLang="ja-JP" sz="900">
                <a:latin typeface="ＭＳ Ｐゴシック" pitchFamily="50" charset="-128"/>
                <a:ea typeface="ＭＳ Ｐゴシック" pitchFamily="50" charset="-128"/>
              </a:rPr>
              <a:t>FPG</a:t>
            </a:r>
            <a:r>
              <a:rPr lang="ja-JP" altLang="en-US" sz="900">
                <a:latin typeface="ＭＳ Ｐゴシック" pitchFamily="50" charset="-128"/>
                <a:ea typeface="ＭＳ Ｐゴシック" pitchFamily="50" charset="-128"/>
              </a:rPr>
              <a:t>の低下は、第</a:t>
            </a:r>
            <a:r>
              <a:rPr lang="en-US" altLang="ja-JP" sz="900">
                <a:latin typeface="ＭＳ Ｐゴシック" pitchFamily="50" charset="-128"/>
                <a:ea typeface="ＭＳ Ｐゴシック" pitchFamily="50" charset="-128"/>
              </a:rPr>
              <a:t>12</a:t>
            </a:r>
            <a:r>
              <a:rPr lang="ja-JP" altLang="en-US" sz="900">
                <a:latin typeface="ＭＳ Ｐゴシック" pitchFamily="50" charset="-128"/>
                <a:ea typeface="ＭＳ Ｐゴシック" pitchFamily="50" charset="-128"/>
              </a:rPr>
              <a:t>週ですでに明らかであった（それぞれ</a:t>
            </a:r>
            <a:r>
              <a:rPr lang="en-US" altLang="ja-JP" sz="900">
                <a:latin typeface="ＭＳ Ｐゴシック" pitchFamily="50" charset="-128"/>
                <a:ea typeface="ＭＳ Ｐゴシック" pitchFamily="50" charset="-128"/>
              </a:rPr>
              <a:t>-1.1±0.1</a:t>
            </a:r>
            <a:r>
              <a:rPr lang="ja-JP" altLang="en-US" sz="900">
                <a:latin typeface="ＭＳ Ｐゴシック" pitchFamily="50" charset="-128"/>
                <a:ea typeface="ＭＳ Ｐゴシック" pitchFamily="50" charset="-128"/>
              </a:rPr>
              <a:t>％および</a:t>
            </a:r>
            <a:r>
              <a:rPr lang="en-US" altLang="ja-JP" sz="900">
                <a:latin typeface="ＭＳ Ｐゴシック" pitchFamily="50" charset="-128"/>
                <a:ea typeface="ＭＳ Ｐゴシック" pitchFamily="50" charset="-128"/>
              </a:rPr>
              <a:t>-1.27±0.15 mmol/L</a:t>
            </a:r>
            <a:r>
              <a:rPr lang="ja-JP" altLang="en-US" sz="900">
                <a:latin typeface="ＭＳ Ｐゴシック" pitchFamily="50" charset="-128"/>
                <a:ea typeface="ＭＳ Ｐゴシック" pitchFamily="50" charset="-128"/>
              </a:rPr>
              <a:t>）ことから、持続的な血糖値上昇抑制効果が示唆された。 </a:t>
            </a:r>
            <a:endParaRPr lang="en-US" altLang="ja-JP" sz="900">
              <a:latin typeface="ＭＳ Ｐゴシック" pitchFamily="50" charset="-128"/>
              <a:ea typeface="ＭＳ Ｐゴシック" pitchFamily="50" charset="-128"/>
            </a:endParaRPr>
          </a:p>
          <a:p>
            <a:pPr lvl="1" eaLnBrk="1" hangingPunct="1">
              <a:lnSpc>
                <a:spcPct val="90000"/>
              </a:lnSpc>
            </a:pPr>
            <a:r>
              <a:rPr lang="en-US" altLang="ja-JP" sz="900">
                <a:latin typeface="ＭＳ Ｐゴシック" pitchFamily="50" charset="-128"/>
                <a:ea typeface="ＭＳ Ｐゴシック" pitchFamily="50" charset="-128"/>
              </a:rPr>
              <a:t>46</a:t>
            </a:r>
            <a:r>
              <a:rPr lang="ja-JP" altLang="en-US" sz="900">
                <a:latin typeface="ＭＳ Ｐゴシック" pitchFamily="50" charset="-128"/>
                <a:ea typeface="ＭＳ Ｐゴシック" pitchFamily="50" charset="-128"/>
              </a:rPr>
              <a:t>％の被験者が</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a:t>
            </a:r>
            <a:r>
              <a:rPr lang="en-US" altLang="ja-JP" sz="900">
                <a:latin typeface="ＭＳ Ｐゴシック" pitchFamily="50" charset="-128"/>
                <a:ea typeface="ＭＳ Ｐゴシック" pitchFamily="50" charset="-128"/>
              </a:rPr>
              <a:t>≤7</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30</a:t>
            </a:r>
            <a:r>
              <a:rPr lang="ja-JP" altLang="en-US" sz="900">
                <a:latin typeface="ＭＳ Ｐゴシック" pitchFamily="50" charset="-128"/>
                <a:ea typeface="ＭＳ Ｐゴシック" pitchFamily="50" charset="-128"/>
              </a:rPr>
              <a:t>％の被験者が</a:t>
            </a:r>
            <a:r>
              <a:rPr lang="en-US" altLang="ja-JP" sz="900">
                <a:latin typeface="ＭＳ Ｐゴシック" pitchFamily="50" charset="-128"/>
                <a:ea typeface="ＭＳ Ｐゴシック" pitchFamily="50" charset="-128"/>
              </a:rPr>
              <a:t>HbA1c≤6.5</a:t>
            </a:r>
            <a:r>
              <a:rPr lang="ja-JP" altLang="en-US" sz="900">
                <a:latin typeface="ＭＳ Ｐゴシック" pitchFamily="50" charset="-128"/>
                <a:ea typeface="ＭＳ Ｐゴシック" pitchFamily="50" charset="-128"/>
              </a:rPr>
              <a:t>％を達成した。 </a:t>
            </a:r>
            <a:endParaRPr lang="en-US" altLang="ja-JP" sz="900">
              <a:latin typeface="ＭＳ Ｐゴシック" pitchFamily="50" charset="-128"/>
              <a:ea typeface="ＭＳ Ｐゴシック" pitchFamily="50" charset="-128"/>
            </a:endParaRPr>
          </a:p>
          <a:p>
            <a:pPr lvl="1" eaLnBrk="1" hangingPunct="1">
              <a:lnSpc>
                <a:spcPct val="90000"/>
              </a:lnSpc>
            </a:pPr>
            <a:r>
              <a:rPr lang="en-US" altLang="ja-JP" sz="900">
                <a:latin typeface="ＭＳ Ｐゴシック" pitchFamily="50" charset="-128"/>
                <a:ea typeface="ＭＳ Ｐゴシック" pitchFamily="50" charset="-128"/>
              </a:rPr>
              <a:t>intent-to-treat</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ITT</a:t>
            </a:r>
            <a:r>
              <a:rPr lang="ja-JP" altLang="en-US" sz="900">
                <a:latin typeface="ＭＳ Ｐゴシック" pitchFamily="50" charset="-128"/>
                <a:ea typeface="ＭＳ Ｐゴシック" pitchFamily="50" charset="-128"/>
              </a:rPr>
              <a:t>）集団を用いた解析においても同様な傾向が認められた。</a:t>
            </a:r>
            <a:r>
              <a:rPr lang="en-US" altLang="ja-JP" sz="900">
                <a:latin typeface="ＭＳ Ｐゴシック" pitchFamily="50" charset="-128"/>
                <a:ea typeface="ＭＳ Ｐゴシック" pitchFamily="50" charset="-128"/>
              </a:rPr>
              <a:t>ITT</a:t>
            </a:r>
            <a:r>
              <a:rPr lang="ja-JP" altLang="en-US" sz="900">
                <a:latin typeface="ＭＳ Ｐゴシック" pitchFamily="50" charset="-128"/>
                <a:ea typeface="ＭＳ Ｐゴシック" pitchFamily="50" charset="-128"/>
              </a:rPr>
              <a:t>集団におけるベースラインから第</a:t>
            </a:r>
            <a:r>
              <a:rPr lang="en-US" altLang="ja-JP" sz="900">
                <a:latin typeface="ＭＳ Ｐゴシック" pitchFamily="50" charset="-128"/>
                <a:ea typeface="ＭＳ Ｐゴシック" pitchFamily="50" charset="-128"/>
              </a:rPr>
              <a:t>156</a:t>
            </a:r>
            <a:r>
              <a:rPr lang="ja-JP" altLang="en-US" sz="900">
                <a:latin typeface="ＭＳ Ｐゴシック" pitchFamily="50" charset="-128"/>
                <a:ea typeface="ＭＳ Ｐゴシック" pitchFamily="50" charset="-128"/>
              </a:rPr>
              <a:t>週までの変化は、</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値が</a:t>
            </a:r>
            <a:r>
              <a:rPr lang="en-US" altLang="ja-JP" sz="900">
                <a:latin typeface="ＭＳ Ｐゴシック" pitchFamily="50" charset="-128"/>
                <a:ea typeface="ＭＳ Ｐゴシック" pitchFamily="50" charset="-128"/>
              </a:rPr>
              <a:t>-0.6±0.1</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FPG</a:t>
            </a:r>
            <a:r>
              <a:rPr lang="ja-JP" altLang="en-US" sz="900">
                <a:latin typeface="ＭＳ Ｐゴシック" pitchFamily="50" charset="-128"/>
                <a:ea typeface="ＭＳ Ｐゴシック" pitchFamily="50" charset="-128"/>
              </a:rPr>
              <a:t>が</a:t>
            </a:r>
            <a:r>
              <a:rPr lang="en-US" altLang="ja-JP" sz="900">
                <a:latin typeface="ＭＳ Ｐゴシック" pitchFamily="50" charset="-128"/>
                <a:ea typeface="ＭＳ Ｐゴシック" pitchFamily="50" charset="-128"/>
              </a:rPr>
              <a:t>‑0.78±0.14 mmol/L</a:t>
            </a:r>
            <a:r>
              <a:rPr lang="ja-JP" altLang="en-US" sz="900">
                <a:latin typeface="ＭＳ Ｐゴシック" pitchFamily="50" charset="-128"/>
                <a:ea typeface="ＭＳ Ｐゴシック" pitchFamily="50" charset="-128"/>
              </a:rPr>
              <a:t>、および体重が</a:t>
            </a:r>
            <a:r>
              <a:rPr lang="en-US" altLang="ja-JP" sz="900">
                <a:latin typeface="ＭＳ Ｐゴシック" pitchFamily="50" charset="-128"/>
                <a:ea typeface="ＭＳ Ｐゴシック" pitchFamily="50" charset="-128"/>
              </a:rPr>
              <a:t>-3.9±0.2 kg</a:t>
            </a:r>
            <a:r>
              <a:rPr lang="ja-JP" altLang="en-US" sz="900">
                <a:latin typeface="ＭＳ Ｐゴシック" pitchFamily="50" charset="-128"/>
                <a:ea typeface="ＭＳ Ｐゴシック" pitchFamily="50" charset="-128"/>
              </a:rPr>
              <a:t>であった。 </a:t>
            </a:r>
            <a:r>
              <a:rPr lang="en-US" altLang="ja-JP" sz="900">
                <a:latin typeface="ＭＳ Ｐゴシック" pitchFamily="50" charset="-128"/>
                <a:ea typeface="ＭＳ Ｐゴシック" pitchFamily="50" charset="-128"/>
              </a:rPr>
              <a:t> </a:t>
            </a:r>
          </a:p>
          <a:p>
            <a:pPr lvl="1" eaLnBrk="1" hangingPunct="1">
              <a:lnSpc>
                <a:spcPct val="90000"/>
              </a:lnSpc>
            </a:pP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値の低下は、ベースラインの肥満度指数（</a:t>
            </a:r>
            <a:r>
              <a:rPr lang="en-US" altLang="ja-JP" sz="900">
                <a:latin typeface="ＭＳ Ｐゴシック" pitchFamily="50" charset="-128"/>
                <a:ea typeface="ＭＳ Ｐゴシック" pitchFamily="50" charset="-128"/>
              </a:rPr>
              <a:t>BMI</a:t>
            </a:r>
            <a:r>
              <a:rPr lang="ja-JP" altLang="en-US" sz="900">
                <a:latin typeface="ＭＳ Ｐゴシック" pitchFamily="50" charset="-128"/>
                <a:ea typeface="ＭＳ Ｐゴシック" pitchFamily="50" charset="-128"/>
              </a:rPr>
              <a:t>）により層別した群間でも同様で、ベースラインの</a:t>
            </a:r>
            <a:r>
              <a:rPr lang="en-US" altLang="ja-JP" sz="900">
                <a:latin typeface="ＭＳ Ｐゴシック" pitchFamily="50" charset="-128"/>
                <a:ea typeface="ＭＳ Ｐゴシック" pitchFamily="50" charset="-128"/>
              </a:rPr>
              <a:t>BMI&lt;30 kg/m2</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63</a:t>
            </a:r>
            <a:r>
              <a:rPr lang="ja-JP" altLang="en-US" sz="900">
                <a:latin typeface="ＭＳ Ｐゴシック" pitchFamily="50" charset="-128"/>
                <a:ea typeface="ＭＳ Ｐゴシック" pitchFamily="50" charset="-128"/>
              </a:rPr>
              <a:t>）で</a:t>
            </a:r>
            <a:r>
              <a:rPr lang="en-US" altLang="ja-JP" sz="900">
                <a:latin typeface="ＭＳ Ｐゴシック" pitchFamily="50" charset="-128"/>
                <a:ea typeface="ＭＳ Ｐゴシック" pitchFamily="50" charset="-128"/>
              </a:rPr>
              <a:t>-0.9±0.2</a:t>
            </a:r>
            <a:r>
              <a:rPr lang="ja-JP" altLang="en-US" sz="900">
                <a:latin typeface="ＭＳ Ｐゴシック" pitchFamily="50" charset="-128"/>
                <a:ea typeface="ＭＳ Ｐゴシック" pitchFamily="50" charset="-128"/>
              </a:rPr>
              <a:t>％、およびベースラインの</a:t>
            </a:r>
            <a:r>
              <a:rPr lang="en-US" altLang="ja-JP" sz="900">
                <a:latin typeface="ＭＳ Ｐゴシック" pitchFamily="50" charset="-128"/>
                <a:ea typeface="ＭＳ Ｐゴシック" pitchFamily="50" charset="-128"/>
              </a:rPr>
              <a:t>BMI≥30 kg/m2</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154</a:t>
            </a:r>
            <a:r>
              <a:rPr lang="ja-JP" altLang="en-US" sz="900">
                <a:latin typeface="ＭＳ Ｐゴシック" pitchFamily="50" charset="-128"/>
                <a:ea typeface="ＭＳ Ｐゴシック" pitchFamily="50" charset="-128"/>
              </a:rPr>
              <a:t>）で</a:t>
            </a:r>
            <a:r>
              <a:rPr lang="en-US" altLang="ja-JP" sz="900">
                <a:latin typeface="ＭＳ Ｐゴシック" pitchFamily="50" charset="-128"/>
                <a:ea typeface="ＭＳ Ｐゴシック" pitchFamily="50" charset="-128"/>
              </a:rPr>
              <a:t>-1.0±0.1</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154</a:t>
            </a:r>
            <a:r>
              <a:rPr lang="ja-JP" altLang="en-US" sz="900">
                <a:latin typeface="ＭＳ Ｐゴシック" pitchFamily="50" charset="-128"/>
                <a:ea typeface="ＭＳ Ｐゴシック" pitchFamily="50" charset="-128"/>
              </a:rPr>
              <a:t>）であった。 </a:t>
            </a:r>
            <a:endParaRPr lang="en-US" altLang="ja-JP" sz="900">
              <a:latin typeface="ＭＳ Ｐゴシック" pitchFamily="50" charset="-128"/>
              <a:ea typeface="ＭＳ Ｐゴシック" pitchFamily="50" charset="-128"/>
            </a:endParaRPr>
          </a:p>
          <a:p>
            <a:pPr lvl="1" eaLnBrk="1" hangingPunct="1">
              <a:lnSpc>
                <a:spcPct val="90000"/>
              </a:lnSpc>
            </a:pPr>
            <a:r>
              <a:rPr lang="ja-JP" altLang="en-US" sz="900">
                <a:latin typeface="ＭＳ Ｐゴシック" pitchFamily="50" charset="-128"/>
                <a:ea typeface="ＭＳ Ｐゴシック" pitchFamily="50" charset="-128"/>
              </a:rPr>
              <a:t>ベースライン</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a:t>
            </a:r>
            <a:r>
              <a:rPr lang="en-US" altLang="ja-JP" sz="900">
                <a:latin typeface="ＭＳ Ｐゴシック" pitchFamily="50" charset="-128"/>
                <a:ea typeface="ＭＳ Ｐゴシック" pitchFamily="50" charset="-128"/>
              </a:rPr>
              <a:t>&lt;9</a:t>
            </a:r>
            <a:r>
              <a:rPr lang="ja-JP" altLang="en-US" sz="900">
                <a:latin typeface="ＭＳ Ｐゴシック" pitchFamily="50" charset="-128"/>
                <a:ea typeface="ＭＳ Ｐゴシック" pitchFamily="50" charset="-128"/>
              </a:rPr>
              <a:t>％（平均</a:t>
            </a:r>
            <a:r>
              <a:rPr lang="en-US" altLang="ja-JP" sz="900">
                <a:latin typeface="ＭＳ Ｐゴシック" pitchFamily="50" charset="-128"/>
                <a:ea typeface="ＭＳ Ｐゴシック" pitchFamily="50" charset="-128"/>
              </a:rPr>
              <a:t>7.8</a:t>
            </a:r>
            <a:r>
              <a:rPr lang="ja-JP" altLang="en-US" sz="900">
                <a:latin typeface="ＭＳ Ｐゴシック" pitchFamily="50" charset="-128"/>
                <a:ea typeface="ＭＳ Ｐゴシック" pitchFamily="50" charset="-128"/>
              </a:rPr>
              <a:t>％）の被験者</a:t>
            </a:r>
            <a:r>
              <a:rPr lang="en-US" altLang="ja-JP" sz="900">
                <a:latin typeface="ＭＳ Ｐゴシック" pitchFamily="50" charset="-128"/>
                <a:ea typeface="ＭＳ Ｐゴシック" pitchFamily="50" charset="-128"/>
              </a:rPr>
              <a:t>170</a:t>
            </a:r>
            <a:r>
              <a:rPr lang="ja-JP" altLang="en-US" sz="900">
                <a:latin typeface="ＭＳ Ｐゴシック" pitchFamily="50" charset="-128"/>
                <a:ea typeface="ＭＳ Ｐゴシック" pitchFamily="50" charset="-128"/>
              </a:rPr>
              <a:t>例において、</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値の変化は</a:t>
            </a:r>
            <a:r>
              <a:rPr lang="en-US" altLang="ja-JP" sz="900">
                <a:latin typeface="ＭＳ Ｐゴシック" pitchFamily="50" charset="-128"/>
                <a:ea typeface="ＭＳ Ｐゴシック" pitchFamily="50" charset="-128"/>
              </a:rPr>
              <a:t>-0.6±0.1</a:t>
            </a:r>
            <a:r>
              <a:rPr lang="ja-JP" altLang="en-US" sz="900">
                <a:latin typeface="ＭＳ Ｐゴシック" pitchFamily="50" charset="-128"/>
                <a:ea typeface="ＭＳ Ｐゴシック" pitchFamily="50" charset="-128"/>
              </a:rPr>
              <a:t>％であった。ベースライン</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a:t>
            </a:r>
            <a:r>
              <a:rPr lang="en-US" altLang="ja-JP" sz="900">
                <a:latin typeface="ＭＳ Ｐゴシック" pitchFamily="50" charset="-128"/>
                <a:ea typeface="ＭＳ Ｐゴシック" pitchFamily="50" charset="-128"/>
              </a:rPr>
              <a:t>≥9</a:t>
            </a:r>
            <a:r>
              <a:rPr lang="ja-JP" altLang="en-US" sz="900">
                <a:latin typeface="ＭＳ Ｐゴシック" pitchFamily="50" charset="-128"/>
                <a:ea typeface="ＭＳ Ｐゴシック" pitchFamily="50" charset="-128"/>
              </a:rPr>
              <a:t>％（平均</a:t>
            </a:r>
            <a:r>
              <a:rPr lang="en-US" altLang="ja-JP" sz="900">
                <a:latin typeface="ＭＳ Ｐゴシック" pitchFamily="50" charset="-128"/>
                <a:ea typeface="ＭＳ Ｐゴシック" pitchFamily="50" charset="-128"/>
              </a:rPr>
              <a:t>9.7</a:t>
            </a:r>
            <a:r>
              <a:rPr lang="ja-JP" altLang="en-US" sz="900">
                <a:latin typeface="ＭＳ Ｐゴシック" pitchFamily="50" charset="-128"/>
                <a:ea typeface="ＭＳ Ｐゴシック" pitchFamily="50" charset="-128"/>
              </a:rPr>
              <a:t>％）の被験者</a:t>
            </a:r>
            <a:r>
              <a:rPr lang="en-US" altLang="ja-JP" sz="900">
                <a:latin typeface="ＭＳ Ｐゴシック" pitchFamily="50" charset="-128"/>
                <a:ea typeface="ＭＳ Ｐゴシック" pitchFamily="50" charset="-128"/>
              </a:rPr>
              <a:t>47</a:t>
            </a:r>
            <a:r>
              <a:rPr lang="ja-JP" altLang="en-US" sz="900">
                <a:latin typeface="ＭＳ Ｐゴシック" pitchFamily="50" charset="-128"/>
                <a:ea typeface="ＭＳ Ｐゴシック" pitchFamily="50" charset="-128"/>
              </a:rPr>
              <a:t>例において、</a:t>
            </a: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値の変化は</a:t>
            </a:r>
            <a:r>
              <a:rPr lang="en-US" altLang="ja-JP" sz="900">
                <a:latin typeface="ＭＳ Ｐゴシック" pitchFamily="50" charset="-128"/>
                <a:ea typeface="ＭＳ Ｐゴシック" pitchFamily="50" charset="-128"/>
              </a:rPr>
              <a:t>-2.1±0.2</a:t>
            </a:r>
            <a:r>
              <a:rPr lang="ja-JP" altLang="en-US" sz="900">
                <a:latin typeface="ＭＳ Ｐゴシック" pitchFamily="50" charset="-128"/>
                <a:ea typeface="ＭＳ Ｐゴシック" pitchFamily="50" charset="-128"/>
              </a:rPr>
              <a:t>％であった。 </a:t>
            </a:r>
            <a:endParaRPr lang="en-US" altLang="ja-JP" sz="900">
              <a:latin typeface="ＭＳ Ｐゴシック" pitchFamily="50" charset="-128"/>
              <a:ea typeface="ＭＳ Ｐゴシック" pitchFamily="50" charset="-128"/>
            </a:endParaRPr>
          </a:p>
          <a:p>
            <a:pPr lvl="1" eaLnBrk="1" hangingPunct="1">
              <a:lnSpc>
                <a:spcPct val="90000"/>
              </a:lnSpc>
            </a:pPr>
            <a:r>
              <a:rPr lang="ja-JP" altLang="en-US" sz="900">
                <a:latin typeface="ＭＳ Ｐゴシック" pitchFamily="50" charset="-128"/>
                <a:ea typeface="ＭＳ Ｐゴシック" pitchFamily="50" charset="-128"/>
              </a:rPr>
              <a:t>アラニンアミノトランスフェラーゼ（</a:t>
            </a:r>
            <a:r>
              <a:rPr lang="en-US" altLang="ja-JP" sz="900">
                <a:latin typeface="ＭＳ Ｐゴシック" pitchFamily="50" charset="-128"/>
                <a:ea typeface="ＭＳ Ｐゴシック" pitchFamily="50" charset="-128"/>
              </a:rPr>
              <a:t>ALT</a:t>
            </a:r>
            <a:r>
              <a:rPr lang="ja-JP" altLang="en-US" sz="900">
                <a:latin typeface="ＭＳ Ｐゴシック" pitchFamily="50" charset="-128"/>
                <a:ea typeface="ＭＳ Ｐゴシック" pitchFamily="50" charset="-128"/>
              </a:rPr>
              <a:t>）は、漸次低下した（ベースライン値と比較し</a:t>
            </a:r>
            <a:r>
              <a:rPr lang="en-US" altLang="ja-JP" sz="900">
                <a:latin typeface="ＭＳ Ｐゴシック" pitchFamily="50" charset="-128"/>
                <a:ea typeface="ＭＳ Ｐゴシック" pitchFamily="50" charset="-128"/>
              </a:rPr>
              <a:t>p&lt;0.0001</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AST</a:t>
            </a:r>
            <a:r>
              <a:rPr lang="ja-JP" altLang="en-US" sz="900">
                <a:latin typeface="ＭＳ Ｐゴシック" pitchFamily="50" charset="-128"/>
                <a:ea typeface="ＭＳ Ｐゴシック" pitchFamily="50" charset="-128"/>
              </a:rPr>
              <a:t>に変化は認められなかった（</a:t>
            </a:r>
            <a:r>
              <a:rPr lang="en-US" altLang="ja-JP" sz="900">
                <a:latin typeface="ＭＳ Ｐゴシック" pitchFamily="50" charset="-128"/>
                <a:ea typeface="ＭＳ Ｐゴシック" pitchFamily="50" charset="-128"/>
              </a:rPr>
              <a:t>p</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0.2029</a:t>
            </a:r>
            <a:r>
              <a:rPr lang="ja-JP" altLang="en-US" sz="900">
                <a:latin typeface="ＭＳ Ｐゴシック" pitchFamily="50" charset="-128"/>
                <a:ea typeface="ＭＳ Ｐゴシック" pitchFamily="50" charset="-128"/>
              </a:rPr>
              <a:t>）。 </a:t>
            </a:r>
            <a:r>
              <a:rPr lang="en-US" altLang="ja-JP" sz="900">
                <a:latin typeface="ＭＳ Ｐゴシック" pitchFamily="50" charset="-128"/>
                <a:ea typeface="ＭＳ Ｐゴシック" pitchFamily="50" charset="-128"/>
              </a:rPr>
              <a:t> </a:t>
            </a:r>
          </a:p>
          <a:p>
            <a:pPr lvl="1" eaLnBrk="1" hangingPunct="1">
              <a:lnSpc>
                <a:spcPct val="90000"/>
              </a:lnSpc>
            </a:pPr>
            <a:r>
              <a:rPr lang="ja-JP" altLang="en-US" sz="900">
                <a:latin typeface="ＭＳ Ｐゴシック" pitchFamily="50" charset="-128"/>
                <a:ea typeface="ＭＳ Ｐゴシック" pitchFamily="50" charset="-128"/>
              </a:rPr>
              <a:t>体重の変化は、ベースラインの</a:t>
            </a:r>
            <a:r>
              <a:rPr lang="en-US" altLang="ja-JP" sz="900">
                <a:latin typeface="ＭＳ Ｐゴシック" pitchFamily="50" charset="-128"/>
                <a:ea typeface="ＭＳ Ｐゴシック" pitchFamily="50" charset="-128"/>
              </a:rPr>
              <a:t>ALT</a:t>
            </a:r>
            <a:r>
              <a:rPr lang="ja-JP" altLang="en-US" sz="900">
                <a:latin typeface="ＭＳ Ｐゴシック" pitchFamily="50" charset="-128"/>
                <a:ea typeface="ＭＳ Ｐゴシック" pitchFamily="50" charset="-128"/>
              </a:rPr>
              <a:t>値（</a:t>
            </a:r>
            <a:r>
              <a:rPr lang="en-US" altLang="ja-JP" sz="900">
                <a:latin typeface="ＭＳ Ｐゴシック" pitchFamily="50" charset="-128"/>
                <a:ea typeface="ＭＳ Ｐゴシック" pitchFamily="50" charset="-128"/>
              </a:rPr>
              <a:t>r</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-0.01</a:t>
            </a:r>
            <a:r>
              <a:rPr lang="ja-JP" altLang="en-US" sz="900">
                <a:latin typeface="ＭＳ Ｐゴシック" pitchFamily="50" charset="-128"/>
                <a:ea typeface="ＭＳ Ｐゴシック" pitchFamily="50" charset="-128"/>
              </a:rPr>
              <a:t>）または</a:t>
            </a:r>
            <a:r>
              <a:rPr lang="en-US" altLang="ja-JP" sz="900">
                <a:latin typeface="ＭＳ Ｐゴシック" pitchFamily="50" charset="-128"/>
                <a:ea typeface="ＭＳ Ｐゴシック" pitchFamily="50" charset="-128"/>
              </a:rPr>
              <a:t>ALT</a:t>
            </a:r>
            <a:r>
              <a:rPr lang="ja-JP" altLang="en-US" sz="900">
                <a:latin typeface="ＭＳ Ｐゴシック" pitchFamily="50" charset="-128"/>
                <a:ea typeface="ＭＳ Ｐゴシック" pitchFamily="50" charset="-128"/>
              </a:rPr>
              <a:t>の変化（</a:t>
            </a:r>
            <a:r>
              <a:rPr lang="en-US" altLang="ja-JP" sz="900">
                <a:latin typeface="ＭＳ Ｐゴシック" pitchFamily="50" charset="-128"/>
                <a:ea typeface="ＭＳ Ｐゴシック" pitchFamily="50" charset="-128"/>
              </a:rPr>
              <a:t>r</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0.31</a:t>
            </a:r>
            <a:r>
              <a:rPr lang="ja-JP" altLang="en-US" sz="900">
                <a:latin typeface="ＭＳ Ｐゴシック" pitchFamily="50" charset="-128"/>
                <a:ea typeface="ＭＳ Ｐゴシック" pitchFamily="50" charset="-128"/>
              </a:rPr>
              <a:t>）とわずかに相関が認められた。 </a:t>
            </a:r>
            <a:endParaRPr lang="en-US" altLang="ja-JP" sz="900">
              <a:latin typeface="ＭＳ Ｐゴシック" pitchFamily="50" charset="-128"/>
              <a:ea typeface="ＭＳ Ｐゴシック" pitchFamily="50" charset="-128"/>
            </a:endParaRPr>
          </a:p>
          <a:p>
            <a:pPr lvl="1" eaLnBrk="1" hangingPunct="1">
              <a:lnSpc>
                <a:spcPct val="90000"/>
              </a:lnSpc>
            </a:pPr>
            <a:r>
              <a:rPr lang="en-US" altLang="ja-JP" sz="900">
                <a:latin typeface="ＭＳ Ｐゴシック" pitchFamily="50" charset="-128"/>
                <a:ea typeface="ＭＳ Ｐゴシック" pitchFamily="50" charset="-128"/>
              </a:rPr>
              <a:t>HbA1c</a:t>
            </a:r>
            <a:r>
              <a:rPr lang="ja-JP" altLang="en-US" sz="900">
                <a:latin typeface="ＭＳ Ｐゴシック" pitchFamily="50" charset="-128"/>
                <a:ea typeface="ＭＳ Ｐゴシック" pitchFamily="50" charset="-128"/>
              </a:rPr>
              <a:t>値の変化と</a:t>
            </a:r>
            <a:r>
              <a:rPr lang="en-US" altLang="ja-JP" sz="900">
                <a:latin typeface="ＭＳ Ｐゴシック" pitchFamily="50" charset="-128"/>
                <a:ea typeface="ＭＳ Ｐゴシック" pitchFamily="50" charset="-128"/>
              </a:rPr>
              <a:t>ALT</a:t>
            </a:r>
            <a:r>
              <a:rPr lang="ja-JP" altLang="en-US" sz="900">
                <a:latin typeface="ＭＳ Ｐゴシック" pitchFamily="50" charset="-128"/>
                <a:ea typeface="ＭＳ Ｐゴシック" pitchFamily="50" charset="-128"/>
              </a:rPr>
              <a:t>の変化との相関（</a:t>
            </a:r>
            <a:r>
              <a:rPr lang="en-US" altLang="ja-JP" sz="900">
                <a:latin typeface="ＭＳ Ｐゴシック" pitchFamily="50" charset="-128"/>
                <a:ea typeface="ＭＳ Ｐゴシック" pitchFamily="50" charset="-128"/>
              </a:rPr>
              <a:t>r</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0.25</a:t>
            </a:r>
            <a:r>
              <a:rPr lang="ja-JP" altLang="en-US" sz="900">
                <a:latin typeface="ＭＳ Ｐゴシック" pitchFamily="50" charset="-128"/>
                <a:ea typeface="ＭＳ Ｐゴシック" pitchFamily="50" charset="-128"/>
              </a:rPr>
              <a:t>）も低かった。 </a:t>
            </a:r>
          </a:p>
          <a:p>
            <a:pPr lvl="1" eaLnBrk="1" hangingPunct="1">
              <a:lnSpc>
                <a:spcPct val="90000"/>
              </a:lnSpc>
            </a:pPr>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年の投与期間を終了し、解析用にデータを回収したサブグループ（</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92</a:t>
            </a:r>
            <a:r>
              <a:rPr lang="ja-JP" altLang="en-US" sz="900">
                <a:latin typeface="ＭＳ Ｐゴシック" pitchFamily="50" charset="-128"/>
                <a:ea typeface="ＭＳ Ｐゴシック" pitchFamily="50" charset="-128"/>
              </a:rPr>
              <a:t>）において、ベースラインの</a:t>
            </a:r>
            <a:r>
              <a:rPr lang="en-US" altLang="ja-JP" sz="900">
                <a:latin typeface="ＭＳ Ｐゴシック" pitchFamily="50" charset="-128"/>
                <a:ea typeface="ＭＳ Ｐゴシック" pitchFamily="50" charset="-128"/>
              </a:rPr>
              <a:t>HOMA-B</a:t>
            </a:r>
            <a:r>
              <a:rPr lang="ja-JP" altLang="en-US" sz="900">
                <a:latin typeface="ＭＳ Ｐゴシック" pitchFamily="50" charset="-128"/>
                <a:ea typeface="ＭＳ Ｐゴシック" pitchFamily="50" charset="-128"/>
              </a:rPr>
              <a:t>は</a:t>
            </a:r>
            <a:r>
              <a:rPr lang="en-US" altLang="ja-JP" sz="900">
                <a:latin typeface="ＭＳ Ｐゴシック" pitchFamily="50" charset="-128"/>
                <a:ea typeface="ＭＳ Ｐゴシック" pitchFamily="50" charset="-128"/>
              </a:rPr>
              <a:t>52.4±3.9</a:t>
            </a:r>
            <a:r>
              <a:rPr lang="ja-JP" altLang="en-US" sz="900">
                <a:latin typeface="ＭＳ Ｐゴシック" pitchFamily="50" charset="-128"/>
                <a:ea typeface="ＭＳ Ｐゴシック" pitchFamily="50" charset="-128"/>
              </a:rPr>
              <a:t>％であった。エキセナチドの投与により、持続性</a:t>
            </a:r>
            <a:r>
              <a:rPr lang="en-US" altLang="ja-JP" sz="900">
                <a:latin typeface="ＭＳ Ｐゴシック" pitchFamily="50" charset="-128"/>
                <a:ea typeface="ＭＳ Ｐゴシック" pitchFamily="50" charset="-128"/>
              </a:rPr>
              <a:t>HOMA-B</a:t>
            </a:r>
            <a:r>
              <a:rPr lang="ja-JP" altLang="en-US" sz="900">
                <a:latin typeface="ＭＳ Ｐゴシック" pitchFamily="50" charset="-128"/>
                <a:ea typeface="ＭＳ Ｐゴシック" pitchFamily="50" charset="-128"/>
              </a:rPr>
              <a:t>の経時的な改善が認められた（</a:t>
            </a:r>
            <a:r>
              <a:rPr lang="en-US" altLang="ja-JP" sz="900">
                <a:latin typeface="ＭＳ Ｐゴシック" pitchFamily="50" charset="-128"/>
                <a:ea typeface="ＭＳ Ｐゴシック" pitchFamily="50" charset="-128"/>
              </a:rPr>
              <a:t>70.1±4.4</a:t>
            </a:r>
            <a:r>
              <a:rPr lang="ja-JP" altLang="en-US" sz="900">
                <a:latin typeface="ＭＳ Ｐゴシック" pitchFamily="50" charset="-128"/>
                <a:ea typeface="ＭＳ Ｐゴシック" pitchFamily="50" charset="-128"/>
              </a:rPr>
              <a:t>％、ベースライン値と比較し</a:t>
            </a:r>
            <a:r>
              <a:rPr lang="en-US" altLang="ja-JP" sz="900">
                <a:latin typeface="ＭＳ Ｐゴシック" pitchFamily="50" charset="-128"/>
                <a:ea typeface="ＭＳ Ｐゴシック" pitchFamily="50" charset="-128"/>
              </a:rPr>
              <a:t>p&lt;0.0001</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HOMA-S</a:t>
            </a:r>
            <a:r>
              <a:rPr lang="ja-JP" altLang="en-US" sz="900">
                <a:latin typeface="ＭＳ Ｐゴシック" pitchFamily="50" charset="-128"/>
                <a:ea typeface="ＭＳ Ｐゴシック" pitchFamily="50" charset="-128"/>
              </a:rPr>
              <a:t>には、一貫性のある変化は認められなかった。 </a:t>
            </a:r>
            <a:r>
              <a:rPr lang="en-US" altLang="ja-JP" sz="900">
                <a:latin typeface="ＭＳ Ｐゴシック" pitchFamily="50" charset="-128"/>
                <a:ea typeface="ＭＳ Ｐゴシック" pitchFamily="50" charset="-128"/>
              </a:rPr>
              <a:t> </a:t>
            </a:r>
          </a:p>
          <a:p>
            <a:pPr lvl="1" eaLnBrk="1" hangingPunct="1">
              <a:lnSpc>
                <a:spcPct val="90000"/>
              </a:lnSpc>
            </a:pPr>
            <a:endParaRPr lang="en-US" altLang="ja-JP" sz="900">
              <a:latin typeface="ＭＳ Ｐゴシック" pitchFamily="50" charset="-128"/>
              <a:ea typeface="ＭＳ Ｐゴシック" pitchFamily="50" charset="-128"/>
            </a:endParaRPr>
          </a:p>
          <a:p>
            <a:pPr eaLnBrk="1" hangingPunct="1">
              <a:lnSpc>
                <a:spcPct val="90000"/>
              </a:lnSpc>
            </a:pPr>
            <a:r>
              <a:rPr lang="ja-JP" altLang="en-US" smtClean="0">
                <a:latin typeface="ＭＳ Ｐゴシック" pitchFamily="50" charset="-128"/>
                <a:ea typeface="ＭＳ Ｐゴシック" pitchFamily="50" charset="-128"/>
              </a:rPr>
              <a:t>スライド背景</a:t>
            </a:r>
            <a:r>
              <a:rPr lang="ja-JP" altLang="en-US" b="1" smtClean="0">
                <a:latin typeface="ＭＳ Ｐゴシック" pitchFamily="50" charset="-128"/>
                <a:ea typeface="ＭＳ Ｐゴシック" pitchFamily="50" charset="-128"/>
              </a:rPr>
              <a:t> </a:t>
            </a:r>
            <a:endParaRPr lang="en-US" altLang="ja-JP" b="1" smtClean="0">
              <a:latin typeface="ＭＳ Ｐゴシック" pitchFamily="50" charset="-128"/>
              <a:ea typeface="ＭＳ Ｐゴシック" pitchFamily="50" charset="-128"/>
            </a:endParaRPr>
          </a:p>
          <a:p>
            <a:pPr lvl="1" eaLnBrk="1" hangingPunct="1">
              <a:lnSpc>
                <a:spcPct val="90000"/>
              </a:lnSpc>
            </a:pPr>
            <a:r>
              <a:rPr lang="ja-JP" altLang="en-US" sz="900">
                <a:latin typeface="ＭＳ Ｐゴシック" pitchFamily="50" charset="-128"/>
                <a:ea typeface="ＭＳ Ｐゴシック" pitchFamily="50" charset="-128"/>
              </a:rPr>
              <a:t>メトホルミン（</a:t>
            </a:r>
            <a:r>
              <a:rPr lang="en-US" altLang="ja-JP" sz="900">
                <a:latin typeface="ＭＳ Ｐゴシック" pitchFamily="50" charset="-128"/>
                <a:ea typeface="ＭＳ Ｐゴシック" pitchFamily="50" charset="-128"/>
              </a:rPr>
              <a:t>MET</a:t>
            </a:r>
            <a:r>
              <a:rPr lang="ja-JP" altLang="en-US" sz="900">
                <a:latin typeface="ＭＳ Ｐゴシック" pitchFamily="50" charset="-128"/>
                <a:ea typeface="ＭＳ Ｐゴシック" pitchFamily="50" charset="-128"/>
              </a:rPr>
              <a:t>）および</a:t>
            </a:r>
            <a:r>
              <a:rPr lang="en-US" altLang="ja-JP" sz="900">
                <a:latin typeface="ＭＳ Ｐゴシック" pitchFamily="50" charset="-128"/>
                <a:ea typeface="ＭＳ Ｐゴシック" pitchFamily="50" charset="-128"/>
              </a:rPr>
              <a:t>/</a:t>
            </a:r>
            <a:r>
              <a:rPr lang="ja-JP" altLang="en-US" sz="900">
                <a:latin typeface="ＭＳ Ｐゴシック" pitchFamily="50" charset="-128"/>
                <a:ea typeface="ＭＳ Ｐゴシック" pitchFamily="50" charset="-128"/>
              </a:rPr>
              <a:t>またはスルホニルウレア系薬剤</a:t>
            </a:r>
            <a:r>
              <a:rPr lang="ja-JP" altLang="ja-JP" sz="900">
                <a:latin typeface="ＭＳ Ｐゴシック" pitchFamily="50" charset="-128"/>
                <a:ea typeface="ＭＳ Ｐゴシック" pitchFamily="50" charset="-128"/>
              </a:rPr>
              <a:t> </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SU</a:t>
            </a:r>
            <a:r>
              <a:rPr lang="ja-JP" altLang="en-US" sz="900">
                <a:latin typeface="ＭＳ Ｐゴシック" pitchFamily="50" charset="-128"/>
                <a:ea typeface="ＭＳ Ｐゴシック" pitchFamily="50" charset="-128"/>
              </a:rPr>
              <a:t>）投与中の</a:t>
            </a:r>
            <a:r>
              <a:rPr lang="en-US" altLang="ja-JP" sz="900">
                <a:latin typeface="ＭＳ Ｐゴシック" pitchFamily="50" charset="-128"/>
                <a:ea typeface="ＭＳ Ｐゴシック" pitchFamily="50" charset="-128"/>
              </a:rPr>
              <a:t>2</a:t>
            </a:r>
            <a:r>
              <a:rPr lang="ja-JP" altLang="en-US" sz="900">
                <a:latin typeface="ＭＳ Ｐゴシック" pitchFamily="50" charset="-128"/>
                <a:ea typeface="ＭＳ Ｐゴシック" pitchFamily="50" charset="-128"/>
              </a:rPr>
              <a:t>型糖尿病患者を、最初に第</a:t>
            </a:r>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相プラセボ対照二重盲検無作為化比較試験でプラセボ群またはエキセナチド投与群に無作為割り付けし、その後、継続期間はオープン試験としてエキセナチドを投与した。 </a:t>
            </a:r>
            <a:endParaRPr lang="en-US" altLang="ja-JP" sz="900">
              <a:latin typeface="ＭＳ Ｐゴシック" pitchFamily="50" charset="-128"/>
              <a:ea typeface="ＭＳ Ｐゴシック" pitchFamily="50" charset="-128"/>
            </a:endParaRPr>
          </a:p>
          <a:p>
            <a:pPr lvl="1" eaLnBrk="1" hangingPunct="1">
              <a:lnSpc>
                <a:spcPct val="90000"/>
              </a:lnSpc>
            </a:pPr>
            <a:r>
              <a:rPr lang="ja-JP" altLang="en-US" sz="900">
                <a:latin typeface="ＭＳ Ｐゴシック" pitchFamily="50" charset="-128"/>
                <a:ea typeface="ＭＳ Ｐゴシック" pitchFamily="50" charset="-128"/>
              </a:rPr>
              <a:t>この解析時には、すべての被験者（</a:t>
            </a:r>
            <a:r>
              <a:rPr lang="en-US" altLang="ja-JP" sz="900">
                <a:latin typeface="ＭＳ Ｐゴシック" pitchFamily="50" charset="-128"/>
                <a:ea typeface="ＭＳ Ｐゴシック" pitchFamily="50" charset="-128"/>
              </a:rPr>
              <a:t>n</a:t>
            </a:r>
            <a:r>
              <a:rPr lang="ja-JP" altLang="en-US" sz="900">
                <a:latin typeface="ＭＳ Ｐゴシック" pitchFamily="50" charset="-128"/>
                <a:ea typeface="ＭＳ Ｐゴシック" pitchFamily="50" charset="-128"/>
              </a:rPr>
              <a:t>＝</a:t>
            </a:r>
            <a:r>
              <a:rPr lang="en-US" altLang="ja-JP" sz="900">
                <a:latin typeface="ＭＳ Ｐゴシック" pitchFamily="50" charset="-128"/>
                <a:ea typeface="ＭＳ Ｐゴシック" pitchFamily="50" charset="-128"/>
              </a:rPr>
              <a:t>217</a:t>
            </a:r>
            <a:r>
              <a:rPr lang="ja-JP" altLang="en-US" sz="900">
                <a:latin typeface="ＭＳ Ｐゴシック" pitchFamily="50" charset="-128"/>
                <a:ea typeface="ＭＳ Ｐゴシック" pitchFamily="50" charset="-128"/>
              </a:rPr>
              <a:t>）が、</a:t>
            </a:r>
            <a:r>
              <a:rPr lang="en-US" altLang="ja-JP" sz="900">
                <a:latin typeface="ＭＳ Ｐゴシック" pitchFamily="50" charset="-128"/>
                <a:ea typeface="ＭＳ Ｐゴシック" pitchFamily="50" charset="-128"/>
              </a:rPr>
              <a:t>3</a:t>
            </a:r>
            <a:r>
              <a:rPr lang="ja-JP" altLang="en-US" sz="900">
                <a:latin typeface="ＭＳ Ｐゴシック" pitchFamily="50" charset="-128"/>
                <a:ea typeface="ＭＳ Ｐゴシック" pitchFamily="50" charset="-128"/>
              </a:rPr>
              <a:t>年間のエキセナチド投与を完遂した。 </a:t>
            </a:r>
            <a:endParaRPr lang="en-US" altLang="ja-JP" sz="900">
              <a:latin typeface="ＭＳ Ｐゴシック" pitchFamily="50" charset="-128"/>
              <a:ea typeface="ＭＳ Ｐゴシック" pitchFamily="50" charset="-128"/>
            </a:endParaRPr>
          </a:p>
          <a:p>
            <a:pPr lvl="2" eaLnBrk="1" hangingPunct="1">
              <a:lnSpc>
                <a:spcPct val="90000"/>
              </a:lnSpc>
            </a:pPr>
            <a:r>
              <a:rPr lang="ja-JP" altLang="en-US" sz="900">
                <a:latin typeface="ＭＳ Ｐゴシック" pitchFamily="50" charset="-128"/>
                <a:ea typeface="ＭＳ Ｐゴシック" pitchFamily="50" charset="-128"/>
              </a:rPr>
              <a:t>サブグループ</a:t>
            </a:r>
            <a:r>
              <a:rPr lang="en-US" altLang="ja-JP" sz="900">
                <a:latin typeface="ＭＳ Ｐゴシック" pitchFamily="50" charset="-128"/>
                <a:ea typeface="ＭＳ Ｐゴシック" pitchFamily="50" charset="-128"/>
              </a:rPr>
              <a:t>151</a:t>
            </a:r>
            <a:r>
              <a:rPr lang="ja-JP" altLang="en-US" sz="900">
                <a:latin typeface="ＭＳ Ｐゴシック" pitchFamily="50" charset="-128"/>
                <a:ea typeface="ＭＳ Ｐゴシック" pitchFamily="50" charset="-128"/>
              </a:rPr>
              <a:t>例では、</a:t>
            </a:r>
            <a:r>
              <a:rPr lang="en-US" altLang="ja-JP" sz="900">
                <a:latin typeface="ＭＳ Ｐゴシック" pitchFamily="50" charset="-128"/>
                <a:ea typeface="ＭＳ Ｐゴシック" pitchFamily="50" charset="-128"/>
              </a:rPr>
              <a:t>3.5</a:t>
            </a:r>
            <a:r>
              <a:rPr lang="ja-JP" altLang="en-US" sz="900">
                <a:latin typeface="ＭＳ Ｐゴシック" pitchFamily="50" charset="-128"/>
                <a:ea typeface="ＭＳ Ｐゴシック" pitchFamily="50" charset="-128"/>
              </a:rPr>
              <a:t>年間のエキセナチド投与を終了しており、血清脂質の測定値が解析可能であった。 </a:t>
            </a:r>
            <a:endParaRPr lang="en-US" altLang="ja-JP" sz="900">
              <a:latin typeface="ＭＳ Ｐゴシック" pitchFamily="50" charset="-128"/>
              <a:ea typeface="ＭＳ Ｐゴシック" pitchFamily="50" charset="-128"/>
            </a:endParaRPr>
          </a:p>
          <a:p>
            <a:pPr lvl="1" eaLnBrk="1" hangingPunct="1">
              <a:lnSpc>
                <a:spcPct val="90000"/>
              </a:lnSpc>
            </a:pPr>
            <a:r>
              <a:rPr lang="en-US" altLang="ja-JP" sz="900">
                <a:latin typeface="ＭＳ Ｐゴシック" pitchFamily="50" charset="-128"/>
                <a:ea typeface="ＭＳ Ｐゴシック" pitchFamily="50" charset="-128"/>
              </a:rPr>
              <a:t>ALT</a:t>
            </a:r>
            <a:r>
              <a:rPr lang="ja-JP" altLang="en-US" sz="900">
                <a:latin typeface="ＭＳ Ｐゴシック" pitchFamily="50" charset="-128"/>
                <a:ea typeface="ＭＳ Ｐゴシック" pitchFamily="50" charset="-128"/>
              </a:rPr>
              <a:t>および</a:t>
            </a:r>
            <a:r>
              <a:rPr lang="en-US" altLang="ja-JP" sz="900">
                <a:latin typeface="ＭＳ Ｐゴシック" pitchFamily="50" charset="-128"/>
                <a:ea typeface="ＭＳ Ｐゴシック" pitchFamily="50" charset="-128"/>
              </a:rPr>
              <a:t>AST</a:t>
            </a:r>
            <a:r>
              <a:rPr lang="ja-JP" altLang="en-US" sz="900">
                <a:latin typeface="ＭＳ Ｐゴシック" pitchFamily="50" charset="-128"/>
                <a:ea typeface="ＭＳ Ｐゴシック" pitchFamily="50" charset="-128"/>
              </a:rPr>
              <a:t>は肝障害の程度を知るための指標である。</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84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BF3126-549E-4E74-92AF-C789225D420A}" type="slidenum">
              <a:rPr lang="ja-JP" altLang="en-US" smtClean="0">
                <a:solidFill>
                  <a:prstClr val="black"/>
                </a:solidFill>
              </a:rPr>
              <a:pPr/>
              <a:t>41</a:t>
            </a:fld>
            <a:endParaRPr lang="ja-JP" alt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pPr>
              <a:lnSpc>
                <a:spcPct val="90000"/>
              </a:lnSpc>
            </a:pPr>
            <a:r>
              <a:rPr lang="en-US" altLang="ja-JP" smtClean="0">
                <a:latin typeface="ＭＳ Ｐゴシック" pitchFamily="50" charset="-128"/>
                <a:ea typeface="ＭＳ Ｐゴシック" pitchFamily="50" charset="-128"/>
              </a:rPr>
              <a:t>CITATION</a:t>
            </a:r>
          </a:p>
          <a:p>
            <a:pPr>
              <a:lnSpc>
                <a:spcPct val="90000"/>
              </a:lnSpc>
            </a:pPr>
            <a:r>
              <a:rPr lang="en-US" altLang="ja-JP" smtClean="0">
                <a:latin typeface="ＭＳ Ｐゴシック" pitchFamily="50" charset="-128"/>
                <a:ea typeface="ＭＳ Ｐゴシック" pitchFamily="50" charset="-128"/>
              </a:rPr>
              <a:t>Heine RJ, Van Gaal LF, Johns D, et al. Exenatide versus insulin glargine in patients with suboptimally controlled type 2 diabetes: a randomized trial. Ann Intern Med. 2005;143:559-569.</a:t>
            </a:r>
          </a:p>
          <a:p>
            <a:pPr>
              <a:lnSpc>
                <a:spcPct val="90000"/>
              </a:lnSpc>
            </a:pPr>
            <a:r>
              <a:rPr lang="en-US" altLang="ja-JP" smtClean="0">
                <a:latin typeface="ＭＳ Ｐゴシック" pitchFamily="50" charset="-128"/>
                <a:ea typeface="ＭＳ Ｐゴシック" pitchFamily="50" charset="-128"/>
              </a:rPr>
              <a:t>SEE</a:t>
            </a:r>
          </a:p>
          <a:p>
            <a:pPr>
              <a:lnSpc>
                <a:spcPct val="90000"/>
              </a:lnSpc>
            </a:pPr>
            <a:r>
              <a:rPr lang="en-US" altLang="ja-JP" smtClean="0">
                <a:latin typeface="ＭＳ Ｐゴシック" pitchFamily="50" charset="-128"/>
                <a:ea typeface="ＭＳ Ｐゴシック" pitchFamily="50" charset="-128"/>
              </a:rPr>
              <a:t>pg 562 2nd column 1st paragraph, and pg 563 “Body weight” (for slide data)</a:t>
            </a:r>
            <a:br>
              <a:rPr lang="en-US" altLang="ja-JP" smtClean="0">
                <a:latin typeface="ＭＳ Ｐゴシック" pitchFamily="50" charset="-128"/>
                <a:ea typeface="ＭＳ Ｐゴシック" pitchFamily="50" charset="-128"/>
              </a:rPr>
            </a:br>
            <a:endParaRPr lang="en-US" altLang="ja-JP" smtClean="0">
              <a:latin typeface="ＭＳ Ｐゴシック" pitchFamily="50" charset="-128"/>
              <a:ea typeface="ＭＳ Ｐゴシック" pitchFamily="50" charset="-128"/>
            </a:endParaRPr>
          </a:p>
          <a:p>
            <a:pPr>
              <a:lnSpc>
                <a:spcPct val="90000"/>
              </a:lnSpc>
            </a:pPr>
            <a:r>
              <a:rPr lang="en-US" altLang="ja-JP" smtClean="0">
                <a:latin typeface="ＭＳ Ｐゴシック" pitchFamily="50" charset="-128"/>
                <a:ea typeface="ＭＳ Ｐゴシック" pitchFamily="50" charset="-128"/>
              </a:rPr>
              <a:t>CITATION</a:t>
            </a:r>
          </a:p>
          <a:p>
            <a:pPr>
              <a:lnSpc>
                <a:spcPct val="90000"/>
              </a:lnSpc>
            </a:pPr>
            <a:r>
              <a:rPr lang="en-US" altLang="ja-JP" smtClean="0">
                <a:latin typeface="ＭＳ Ｐゴシック" pitchFamily="50" charset="-128"/>
                <a:ea typeface="ＭＳ Ｐゴシック" pitchFamily="50" charset="-128"/>
              </a:rPr>
              <a:t>Barnett AH, Burger J, Johns D, et al. Tolerability and efficacy of exenatide and titrated insulin glargine in adult patients with type 2 diabetes previously uncontrolled with metformin or a sulfonylurea: a multinational, randomized, open-label, two-period, crossover noninferiority trial. Clin Ther. 2007;29:2333-2348.</a:t>
            </a:r>
          </a:p>
          <a:p>
            <a:pPr>
              <a:lnSpc>
                <a:spcPct val="90000"/>
              </a:lnSpc>
            </a:pPr>
            <a:r>
              <a:rPr lang="en-US" altLang="ja-JP" smtClean="0">
                <a:latin typeface="ＭＳ Ｐゴシック" pitchFamily="50" charset="-128"/>
                <a:ea typeface="ＭＳ Ｐゴシック" pitchFamily="50" charset="-128"/>
              </a:rPr>
              <a:t>SEE </a:t>
            </a:r>
          </a:p>
          <a:p>
            <a:pPr>
              <a:lnSpc>
                <a:spcPct val="90000"/>
              </a:lnSpc>
            </a:pPr>
            <a:r>
              <a:rPr lang="en-US" altLang="ja-JP" smtClean="0">
                <a:latin typeface="ＭＳ Ｐゴシック" pitchFamily="50" charset="-128"/>
                <a:ea typeface="ＭＳ Ｐゴシック" pitchFamily="50" charset="-128"/>
              </a:rPr>
              <a:t>pg 2337 “Change in Glycosylated Hemoglobin” and pg 2338 “Change in Body Weight” (for slide data) </a:t>
            </a:r>
          </a:p>
          <a:p>
            <a:pPr>
              <a:lnSpc>
                <a:spcPct val="90000"/>
              </a:lnSpc>
            </a:pPr>
            <a:r>
              <a:rPr lang="en-US" altLang="ja-JP" smtClean="0">
                <a:latin typeface="ＭＳ Ｐゴシック" pitchFamily="50" charset="-128"/>
                <a:ea typeface="ＭＳ Ｐゴシック" pitchFamily="50" charset="-128"/>
              </a:rPr>
              <a:t> </a:t>
            </a:r>
          </a:p>
          <a:p>
            <a:pPr>
              <a:lnSpc>
                <a:spcPct val="90000"/>
              </a:lnSpc>
            </a:pPr>
            <a:r>
              <a:rPr lang="en-US" altLang="ja-JP" smtClean="0">
                <a:latin typeface="ＭＳ Ｐゴシック" pitchFamily="50" charset="-128"/>
                <a:ea typeface="ＭＳ Ｐゴシック" pitchFamily="50" charset="-128"/>
              </a:rPr>
              <a:t>CITATION</a:t>
            </a:r>
          </a:p>
          <a:p>
            <a:pPr>
              <a:lnSpc>
                <a:spcPct val="90000"/>
              </a:lnSpc>
            </a:pPr>
            <a:r>
              <a:rPr lang="en-US" altLang="ja-JP" smtClean="0">
                <a:latin typeface="ＭＳ Ｐゴシック" pitchFamily="50" charset="-128"/>
                <a:ea typeface="ＭＳ Ｐゴシック" pitchFamily="50" charset="-128"/>
              </a:rPr>
              <a:t>Nauck MA, Duran S, Kim D, et al. A comparison of twice-daily exenatide and biphasic insulin aspart in patients with type 2 diabetes who were suboptimally controlled with sulfonylurea and metformin: a non-inferiority study. Diabetologia. 2007;50:259-267.</a:t>
            </a:r>
          </a:p>
          <a:p>
            <a:pPr>
              <a:lnSpc>
                <a:spcPct val="90000"/>
              </a:lnSpc>
            </a:pPr>
            <a:r>
              <a:rPr lang="en-US" altLang="ja-JP" smtClean="0">
                <a:latin typeface="ＭＳ Ｐゴシック" pitchFamily="50" charset="-128"/>
                <a:ea typeface="ＭＳ Ｐゴシック" pitchFamily="50" charset="-128"/>
              </a:rPr>
              <a:t>SEE </a:t>
            </a:r>
          </a:p>
          <a:p>
            <a:pPr>
              <a:lnSpc>
                <a:spcPct val="90000"/>
              </a:lnSpc>
            </a:pPr>
            <a:r>
              <a:rPr lang="en-US" altLang="ja-JP" smtClean="0">
                <a:latin typeface="ＭＳ Ｐゴシック" pitchFamily="50" charset="-128"/>
                <a:ea typeface="ＭＳ Ｐゴシック" pitchFamily="50" charset="-128"/>
              </a:rPr>
              <a:t>pg 264 Table 2 (for slide data)</a:t>
            </a:r>
          </a:p>
          <a:p>
            <a:pPr>
              <a:lnSpc>
                <a:spcPct val="90000"/>
              </a:lnSpc>
            </a:pPr>
            <a:endParaRPr lang="en-US" altLang="ja-JP" smtClean="0">
              <a:latin typeface="ＭＳ Ｐゴシック" pitchFamily="50" charset="-128"/>
              <a:ea typeface="ＭＳ Ｐゴシック" pitchFamily="50" charset="-128"/>
            </a:endParaRPr>
          </a:p>
          <a:p>
            <a:pPr>
              <a:lnSpc>
                <a:spcPct val="90000"/>
              </a:lnSpc>
            </a:pPr>
            <a:endParaRPr lang="en-US" altLang="ja-JP" smtClean="0">
              <a:latin typeface="ＭＳ Ｐゴシック" pitchFamily="50" charset="-128"/>
              <a:ea typeface="ＭＳ Ｐゴシック" pitchFamily="50" charset="-128"/>
            </a:endParaRPr>
          </a:p>
          <a:p>
            <a:pPr>
              <a:lnSpc>
                <a:spcPct val="90000"/>
              </a:lnSpc>
            </a:pPr>
            <a:r>
              <a:rPr lang="ja-JP" altLang="en-US" smtClean="0">
                <a:latin typeface="ＭＳ Ｐゴシック" pitchFamily="50" charset="-128"/>
                <a:ea typeface="ＭＳ Ｐゴシック" pitchFamily="50" charset="-128"/>
              </a:rPr>
              <a:t>考察</a:t>
            </a:r>
          </a:p>
          <a:p>
            <a:pPr>
              <a:lnSpc>
                <a:spcPct val="90000"/>
              </a:lnSpc>
            </a:pPr>
            <a:r>
              <a:rPr lang="ja-JP" altLang="en-US" smtClean="0">
                <a:latin typeface="ＭＳ Ｐゴシック" pitchFamily="50" charset="-128"/>
                <a:ea typeface="ＭＳ Ｐゴシック" pitchFamily="50" charset="-128"/>
              </a:rPr>
              <a:t>前述のスライドは、エキセナチドを含まない主要な試験を示した。</a:t>
            </a:r>
          </a:p>
          <a:p>
            <a:pPr>
              <a:lnSpc>
                <a:spcPct val="90000"/>
              </a:lnSpc>
            </a:pPr>
            <a:r>
              <a:rPr lang="ja-JP" altLang="en-US" smtClean="0">
                <a:latin typeface="ＭＳ Ｐゴシック" pitchFamily="50" charset="-128"/>
                <a:ea typeface="ＭＳ Ｐゴシック" pitchFamily="50" charset="-128"/>
              </a:rPr>
              <a:t>それらの試験は、インスリンが</a:t>
            </a:r>
            <a:r>
              <a:rPr lang="en-US" altLang="ja-JP" smtClean="0">
                <a:latin typeface="ＭＳ Ｐゴシック" pitchFamily="50" charset="-128"/>
                <a:ea typeface="ＭＳ Ｐゴシック" pitchFamily="50" charset="-128"/>
              </a:rPr>
              <a:t>HbA1c</a:t>
            </a:r>
            <a:r>
              <a:rPr lang="ja-JP" altLang="en-US" smtClean="0">
                <a:latin typeface="ＭＳ Ｐゴシック" pitchFamily="50" charset="-128"/>
                <a:ea typeface="ＭＳ Ｐゴシック" pitchFamily="50" charset="-128"/>
              </a:rPr>
              <a:t>値を低下させるが、通常、体重増加を伴うことを証明した。</a:t>
            </a:r>
          </a:p>
          <a:p>
            <a:pPr>
              <a:lnSpc>
                <a:spcPct val="90000"/>
              </a:lnSpc>
            </a:pPr>
            <a:r>
              <a:rPr lang="ja-JP" altLang="en-US" smtClean="0">
                <a:latin typeface="ＭＳ Ｐゴシック" pitchFamily="50" charset="-128"/>
                <a:ea typeface="ＭＳ Ｐゴシック" pitchFamily="50" charset="-128"/>
              </a:rPr>
              <a:t>すべてのエキセナチド対インスリン試験において、エキセナチドは</a:t>
            </a:r>
            <a:r>
              <a:rPr lang="en-US" altLang="ja-JP" smtClean="0">
                <a:latin typeface="ＭＳ Ｐゴシック" pitchFamily="50" charset="-128"/>
                <a:ea typeface="ＭＳ Ｐゴシック" pitchFamily="50" charset="-128"/>
              </a:rPr>
              <a:t>HbA1c</a:t>
            </a:r>
            <a:r>
              <a:rPr lang="ja-JP" altLang="en-US" smtClean="0">
                <a:latin typeface="ＭＳ Ｐゴシック" pitchFamily="50" charset="-128"/>
                <a:ea typeface="ＭＳ Ｐゴシック" pitchFamily="50" charset="-128"/>
              </a:rPr>
              <a:t>値の低下に関してインスリンと同程度有効であった。</a:t>
            </a:r>
          </a:p>
          <a:p>
            <a:pPr>
              <a:lnSpc>
                <a:spcPct val="90000"/>
              </a:lnSpc>
            </a:pPr>
            <a:r>
              <a:rPr lang="ja-JP" altLang="en-US" smtClean="0">
                <a:latin typeface="ＭＳ Ｐゴシック" pitchFamily="50" charset="-128"/>
                <a:ea typeface="ＭＳ Ｐゴシック" pitchFamily="50" charset="-128"/>
              </a:rPr>
              <a:t>対照的に、インスリンは一貫して体重増加を引き起こしたが、エキセナチドは体重減少と関係していた。</a:t>
            </a:r>
          </a:p>
          <a:p>
            <a:pPr>
              <a:lnSpc>
                <a:spcPct val="90000"/>
              </a:lnSpc>
            </a:pPr>
            <a:endParaRPr lang="ja-JP" altLang="en-US" sz="1000">
              <a:latin typeface="ＭＳ Ｐゴシック" pitchFamily="50" charset="-128"/>
              <a:ea typeface="ＭＳ Ｐゴシック" pitchFamily="5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952040" y="767390"/>
            <a:ext cx="5200241" cy="3838598"/>
          </a:xfrm>
          <a:ln/>
        </p:spPr>
      </p:sp>
      <p:sp>
        <p:nvSpPr>
          <p:cNvPr id="419843" name="Rectangle 3"/>
          <p:cNvSpPr>
            <a:spLocks noGrp="1" noChangeArrowheads="1"/>
          </p:cNvSpPr>
          <p:nvPr>
            <p:ph type="body" idx="1"/>
          </p:nvPr>
        </p:nvSpPr>
        <p:spPr>
          <a:xfrm>
            <a:off x="711102" y="4861236"/>
            <a:ext cx="5677097" cy="5253164"/>
          </a:xfrm>
        </p:spPr>
        <p:txBody>
          <a:bodyPr>
            <a:spAutoFit/>
          </a:bodyPr>
          <a:lstStyle/>
          <a:p>
            <a:r>
              <a:rPr lang="en-US" altLang="ja-JP" sz="1000">
                <a:latin typeface="ＭＳ Ｐゴシック" pitchFamily="50" charset="-128"/>
                <a:ea typeface="ＭＳ Ｐゴシック" pitchFamily="50" charset="-128"/>
              </a:rPr>
              <a:t>CITATION</a:t>
            </a:r>
            <a:br>
              <a:rPr lang="en-US" altLang="ja-JP" sz="1000">
                <a:latin typeface="ＭＳ Ｐゴシック" pitchFamily="50" charset="-128"/>
                <a:ea typeface="ＭＳ Ｐゴシック" pitchFamily="50" charset="-128"/>
              </a:rPr>
            </a:br>
            <a:r>
              <a:rPr lang="en-US" altLang="ja-JP" sz="1000">
                <a:latin typeface="ＭＳ Ｐゴシック" pitchFamily="50" charset="-128"/>
                <a:ea typeface="ＭＳ Ｐゴシック" pitchFamily="50" charset="-128"/>
              </a:rPr>
              <a:t>Barnett AH, Burger J, Johns D, et al. Tolerability and efficacy of exenatide and titrated insulin glargine in adult patients with type 2 diabetes previously uncontrolled with metformin or a sulfonylurea: a multinational, randomized, open-label, two-period, crossover noninferiority trial. ClinTher. 2007;29:2333-2348.</a:t>
            </a:r>
          </a:p>
          <a:p>
            <a:r>
              <a:rPr lang="en-US" altLang="ja-JP" sz="1000">
                <a:latin typeface="ＭＳ Ｐゴシック" pitchFamily="50" charset="-128"/>
                <a:ea typeface="ＭＳ Ｐゴシック" pitchFamily="50" charset="-128"/>
              </a:rPr>
              <a:t>SEE</a:t>
            </a:r>
            <a:br>
              <a:rPr lang="en-US" altLang="ja-JP" sz="1000">
                <a:latin typeface="ＭＳ Ｐゴシック" pitchFamily="50" charset="-128"/>
                <a:ea typeface="ＭＳ Ｐゴシック" pitchFamily="50" charset="-128"/>
              </a:rPr>
            </a:br>
            <a:r>
              <a:rPr lang="en-US" altLang="ja-JP" sz="1000">
                <a:latin typeface="ＭＳ Ｐゴシック" pitchFamily="50" charset="-128"/>
                <a:ea typeface="ＭＳ Ｐゴシック" pitchFamily="50" charset="-128"/>
              </a:rPr>
              <a:t>pg 2341 Figure 4 (for slide data) pg 2338 “Change in body weight” and pg 2340 1st column </a:t>
            </a:r>
            <a:br>
              <a:rPr lang="en-US" altLang="ja-JP" sz="1000">
                <a:latin typeface="ＭＳ Ｐゴシック" pitchFamily="50" charset="-128"/>
                <a:ea typeface="ＭＳ Ｐゴシック" pitchFamily="50" charset="-128"/>
              </a:rPr>
            </a:br>
            <a:r>
              <a:rPr lang="en-US" altLang="ja-JP" sz="1000">
                <a:latin typeface="ＭＳ Ｐゴシック" pitchFamily="50" charset="-128"/>
                <a:ea typeface="ＭＳ Ｐゴシック" pitchFamily="50" charset="-128"/>
              </a:rPr>
              <a:t>(for DISCUSSION); and pg 2335 “Study design” (for background information) </a:t>
            </a:r>
          </a:p>
          <a:p>
            <a:endParaRPr lang="en-US" altLang="ja-JP" sz="1000">
              <a:latin typeface="ＭＳ Ｐゴシック" pitchFamily="50" charset="-128"/>
              <a:ea typeface="ＭＳ Ｐゴシック" pitchFamily="50" charset="-128"/>
            </a:endParaRPr>
          </a:p>
          <a:p>
            <a:r>
              <a:rPr lang="ja-JP" altLang="en-US" sz="1000">
                <a:latin typeface="ＭＳ Ｐゴシック" pitchFamily="50" charset="-128"/>
                <a:ea typeface="ＭＳ Ｐゴシック" pitchFamily="50" charset="-128"/>
              </a:rPr>
              <a:t>考察</a:t>
            </a:r>
          </a:p>
          <a:p>
            <a:r>
              <a:rPr lang="ja-JP" altLang="en-US" sz="1000">
                <a:latin typeface="ＭＳ Ｐゴシック" pitchFamily="50" charset="-128"/>
                <a:ea typeface="ＭＳ Ｐゴシック" pitchFamily="50" charset="-128"/>
              </a:rPr>
              <a:t>エキセナチド投与群では、第</a:t>
            </a:r>
            <a:r>
              <a:rPr lang="en-US" altLang="ja-JP" sz="1000">
                <a:latin typeface="ＭＳ Ｐゴシック" pitchFamily="50" charset="-128"/>
                <a:ea typeface="ＭＳ Ｐゴシック" pitchFamily="50" charset="-128"/>
              </a:rPr>
              <a:t>1</a:t>
            </a:r>
            <a:r>
              <a:rPr lang="ja-JP" altLang="en-US" sz="1000">
                <a:latin typeface="ＭＳ Ｐゴシック" pitchFamily="50" charset="-128"/>
                <a:ea typeface="ＭＳ Ｐゴシック" pitchFamily="50" charset="-128"/>
              </a:rPr>
              <a:t>期に平均</a:t>
            </a:r>
            <a:r>
              <a:rPr lang="en-US" altLang="ja-JP" sz="1000">
                <a:latin typeface="ＭＳ Ｐゴシック" pitchFamily="50" charset="-128"/>
                <a:ea typeface="ＭＳ Ｐゴシック" pitchFamily="50" charset="-128"/>
              </a:rPr>
              <a:t>-2.0±0.4 kg</a:t>
            </a:r>
            <a:r>
              <a:rPr lang="ja-JP" altLang="en-US" sz="1000">
                <a:latin typeface="ＭＳ Ｐゴシック" pitchFamily="50" charset="-128"/>
                <a:ea typeface="ＭＳ Ｐゴシック" pitchFamily="50" charset="-128"/>
              </a:rPr>
              <a:t>の体重減少が、第</a:t>
            </a:r>
            <a:r>
              <a:rPr lang="en-US" altLang="ja-JP" sz="1000">
                <a:latin typeface="ＭＳ Ｐゴシック" pitchFamily="50" charset="-128"/>
                <a:ea typeface="ＭＳ Ｐゴシック" pitchFamily="50" charset="-128"/>
              </a:rPr>
              <a:t>2</a:t>
            </a:r>
            <a:r>
              <a:rPr lang="ja-JP" altLang="en-US" sz="1000">
                <a:latin typeface="ＭＳ Ｐゴシック" pitchFamily="50" charset="-128"/>
                <a:ea typeface="ＭＳ Ｐゴシック" pitchFamily="50" charset="-128"/>
              </a:rPr>
              <a:t>期に平均</a:t>
            </a:r>
            <a:r>
              <a:rPr lang="en-US" altLang="ja-JP" sz="1000">
                <a:latin typeface="ＭＳ Ｐゴシック" pitchFamily="50" charset="-128"/>
                <a:ea typeface="ＭＳ Ｐゴシック" pitchFamily="50" charset="-128"/>
              </a:rPr>
              <a:t>-2.2±0.4 kg</a:t>
            </a:r>
            <a:r>
              <a:rPr lang="ja-JP" altLang="en-US" sz="1000">
                <a:latin typeface="ＭＳ Ｐゴシック" pitchFamily="50" charset="-128"/>
                <a:ea typeface="ＭＳ Ｐゴシック" pitchFamily="50" charset="-128"/>
              </a:rPr>
              <a:t>の体重減少を認めた。それとは反対に、インスリングラルギン投与群では、平均約</a:t>
            </a:r>
            <a:r>
              <a:rPr lang="en-US" altLang="ja-JP" sz="1000">
                <a:latin typeface="ＭＳ Ｐゴシック" pitchFamily="50" charset="-128"/>
                <a:ea typeface="ＭＳ Ｐゴシック" pitchFamily="50" charset="-128"/>
              </a:rPr>
              <a:t>+1.0±0.4 kg</a:t>
            </a:r>
            <a:r>
              <a:rPr lang="ja-JP" altLang="en-US" sz="1000">
                <a:latin typeface="ＭＳ Ｐゴシック" pitchFamily="50" charset="-128"/>
                <a:ea typeface="ＭＳ Ｐゴシック" pitchFamily="50" charset="-128"/>
              </a:rPr>
              <a:t>（第</a:t>
            </a:r>
            <a:r>
              <a:rPr lang="en-US" altLang="ja-JP" sz="1000">
                <a:latin typeface="ＭＳ Ｐゴシック" pitchFamily="50" charset="-128"/>
                <a:ea typeface="ＭＳ Ｐゴシック" pitchFamily="50" charset="-128"/>
              </a:rPr>
              <a:t>1</a:t>
            </a:r>
            <a:r>
              <a:rPr lang="ja-JP" altLang="en-US" sz="1000">
                <a:latin typeface="ＭＳ Ｐゴシック" pitchFamily="50" charset="-128"/>
                <a:ea typeface="ＭＳ Ｐゴシック" pitchFamily="50" charset="-128"/>
              </a:rPr>
              <a:t>期）および</a:t>
            </a:r>
            <a:r>
              <a:rPr lang="en-US" altLang="ja-JP" sz="1000">
                <a:latin typeface="ＭＳ Ｐゴシック" pitchFamily="50" charset="-128"/>
                <a:ea typeface="ＭＳ Ｐゴシック" pitchFamily="50" charset="-128"/>
              </a:rPr>
              <a:t>+2.3±0.4 kg</a:t>
            </a:r>
            <a:r>
              <a:rPr lang="ja-JP" altLang="en-US" sz="1000">
                <a:latin typeface="ＭＳ Ｐゴシック" pitchFamily="50" charset="-128"/>
                <a:ea typeface="ＭＳ Ｐゴシック" pitchFamily="50" charset="-128"/>
              </a:rPr>
              <a:t>（第</a:t>
            </a:r>
            <a:r>
              <a:rPr lang="en-US" altLang="ja-JP" sz="1000">
                <a:latin typeface="ＭＳ Ｐゴシック" pitchFamily="50" charset="-128"/>
                <a:ea typeface="ＭＳ Ｐゴシック" pitchFamily="50" charset="-128"/>
              </a:rPr>
              <a:t>2</a:t>
            </a:r>
            <a:r>
              <a:rPr lang="ja-JP" altLang="en-US" sz="1000">
                <a:latin typeface="ＭＳ Ｐゴシック" pitchFamily="50" charset="-128"/>
                <a:ea typeface="ＭＳ Ｐゴシック" pitchFamily="50" charset="-128"/>
              </a:rPr>
              <a:t>期）の体重増加が認められた。</a:t>
            </a:r>
          </a:p>
          <a:p>
            <a:r>
              <a:rPr lang="ja-JP" altLang="en-US" sz="1000">
                <a:latin typeface="ＭＳ Ｐゴシック" pitchFamily="50" charset="-128"/>
                <a:ea typeface="ＭＳ Ｐゴシック" pitchFamily="50" charset="-128"/>
              </a:rPr>
              <a:t>ベースラインからエンドポイントまでの体重変化に、治療群間で有意差が認められた（エキセナチド群</a:t>
            </a:r>
            <a:r>
              <a:rPr lang="en-US" altLang="ja-JP" sz="1000">
                <a:latin typeface="ＭＳ Ｐゴシック" pitchFamily="50" charset="-128"/>
                <a:ea typeface="ＭＳ Ｐゴシック" pitchFamily="50" charset="-128"/>
              </a:rPr>
              <a:t>-1.6±0.3 kg</a:t>
            </a:r>
            <a:r>
              <a:rPr lang="ja-JP" altLang="en-US" sz="1000">
                <a:latin typeface="ＭＳ Ｐゴシック" pitchFamily="50" charset="-128"/>
                <a:ea typeface="ＭＳ Ｐゴシック" pitchFamily="50" charset="-128"/>
              </a:rPr>
              <a:t>、インスリングラルギン群</a:t>
            </a:r>
            <a:r>
              <a:rPr lang="en-US" altLang="ja-JP" sz="1000">
                <a:latin typeface="ＭＳ Ｐゴシック" pitchFamily="50" charset="-128"/>
                <a:ea typeface="ＭＳ Ｐゴシック" pitchFamily="50" charset="-128"/>
              </a:rPr>
              <a:t>0.6±0.3 kg</a:t>
            </a:r>
            <a:r>
              <a:rPr lang="ja-JP" altLang="en-US" sz="1000">
                <a:latin typeface="ＭＳ Ｐゴシック" pitchFamily="50" charset="-128"/>
                <a:ea typeface="ＭＳ Ｐゴシック" pitchFamily="50" charset="-128"/>
              </a:rPr>
              <a:t>、</a:t>
            </a:r>
            <a:r>
              <a:rPr lang="en-US" altLang="ja-JP" sz="1000">
                <a:latin typeface="ＭＳ Ｐゴシック" pitchFamily="50" charset="-128"/>
                <a:ea typeface="ＭＳ Ｐゴシック" pitchFamily="50" charset="-128"/>
              </a:rPr>
              <a:t>p&lt;0.001</a:t>
            </a:r>
            <a:r>
              <a:rPr lang="ja-JP" altLang="en-US" sz="1000">
                <a:latin typeface="ＭＳ Ｐゴシック" pitchFamily="50" charset="-128"/>
                <a:ea typeface="ＭＳ Ｐゴシック" pitchFamily="50" charset="-128"/>
              </a:rPr>
              <a:t>）。 </a:t>
            </a:r>
          </a:p>
          <a:p>
            <a:endParaRPr lang="ja-JP" altLang="en-US" sz="1000">
              <a:latin typeface="ＭＳ Ｐゴシック" pitchFamily="50" charset="-128"/>
              <a:ea typeface="ＭＳ Ｐゴシック" pitchFamily="50" charset="-128"/>
            </a:endParaRPr>
          </a:p>
          <a:p>
            <a:r>
              <a:rPr lang="en-US" altLang="ja-JP" sz="1000">
                <a:latin typeface="ＭＳ Ｐゴシック" pitchFamily="50" charset="-128"/>
                <a:ea typeface="ＭＳ Ｐゴシック" pitchFamily="50" charset="-128"/>
              </a:rPr>
              <a:t>STUDY</a:t>
            </a:r>
            <a:br>
              <a:rPr lang="en-US" altLang="ja-JP" sz="1000">
                <a:latin typeface="ＭＳ Ｐゴシック" pitchFamily="50" charset="-128"/>
                <a:ea typeface="ＭＳ Ｐゴシック" pitchFamily="50" charset="-128"/>
              </a:rPr>
            </a:br>
            <a:r>
              <a:rPr lang="en-US" altLang="ja-JP" sz="1000">
                <a:latin typeface="ＭＳ Ｐゴシック" pitchFamily="50" charset="-128"/>
                <a:ea typeface="ＭＳ Ｐゴシック" pitchFamily="50" charset="-128"/>
              </a:rPr>
              <a:t>H8O-MC-GWAO</a:t>
            </a:r>
          </a:p>
          <a:p>
            <a:endParaRPr lang="en-US" altLang="ja-JP" sz="1000">
              <a:latin typeface="ＭＳ Ｐゴシック" pitchFamily="50" charset="-128"/>
              <a:ea typeface="ＭＳ Ｐゴシック" pitchFamily="50" charset="-128"/>
            </a:endParaRPr>
          </a:p>
          <a:p>
            <a:r>
              <a:rPr lang="ja-JP" altLang="en-US" sz="1000">
                <a:latin typeface="ＭＳ Ｐゴシック" pitchFamily="50" charset="-128"/>
                <a:ea typeface="ＭＳ Ｐゴシック" pitchFamily="50" charset="-128"/>
              </a:rPr>
              <a:t>背景</a:t>
            </a:r>
          </a:p>
          <a:p>
            <a:r>
              <a:rPr lang="ja-JP" altLang="en-US" sz="1000">
                <a:latin typeface="ＭＳ Ｐゴシック" pitchFamily="50" charset="-128"/>
                <a:ea typeface="ＭＳ Ｐゴシック" pitchFamily="50" charset="-128"/>
              </a:rPr>
              <a:t>以前に</a:t>
            </a:r>
            <a:r>
              <a:rPr lang="en-US" altLang="ja-JP" sz="1000">
                <a:latin typeface="ＭＳ Ｐゴシック" pitchFamily="50" charset="-128"/>
                <a:ea typeface="ＭＳ Ｐゴシック" pitchFamily="50" charset="-128"/>
              </a:rPr>
              <a:t>MET</a:t>
            </a:r>
            <a:r>
              <a:rPr lang="ja-JP" altLang="en-US" sz="1000">
                <a:latin typeface="ＭＳ Ｐゴシック" pitchFamily="50" charset="-128"/>
                <a:ea typeface="ＭＳ Ｐゴシック" pitchFamily="50" charset="-128"/>
              </a:rPr>
              <a:t>または</a:t>
            </a:r>
            <a:r>
              <a:rPr lang="en-US" altLang="ja-JP" sz="1000">
                <a:latin typeface="ＭＳ Ｐゴシック" pitchFamily="50" charset="-128"/>
                <a:ea typeface="ＭＳ Ｐゴシック" pitchFamily="50" charset="-128"/>
              </a:rPr>
              <a:t>SU</a:t>
            </a:r>
            <a:r>
              <a:rPr lang="ja-JP" altLang="en-US" sz="1000">
                <a:latin typeface="ＭＳ Ｐゴシック" pitchFamily="50" charset="-128"/>
                <a:ea typeface="ＭＳ Ｐゴシック" pitchFamily="50" charset="-128"/>
              </a:rPr>
              <a:t>でコントロールできなかった</a:t>
            </a:r>
            <a:r>
              <a:rPr lang="en-US" altLang="ja-JP" sz="1000">
                <a:latin typeface="ＭＳ Ｐゴシック" pitchFamily="50" charset="-128"/>
                <a:ea typeface="ＭＳ Ｐゴシック" pitchFamily="50" charset="-128"/>
              </a:rPr>
              <a:t>2</a:t>
            </a:r>
            <a:r>
              <a:rPr lang="ja-JP" altLang="en-US" sz="1000">
                <a:latin typeface="ＭＳ Ｐゴシック" pitchFamily="50" charset="-128"/>
                <a:ea typeface="ＭＳ Ｐゴシック" pitchFamily="50" charset="-128"/>
              </a:rPr>
              <a:t>型糖尿病患者を対象とした、オープンラベル無作為</a:t>
            </a:r>
            <a:r>
              <a:rPr lang="en-US" altLang="ja-JP" sz="1000">
                <a:latin typeface="ＭＳ Ｐゴシック" pitchFamily="50" charset="-128"/>
                <a:ea typeface="ＭＳ Ｐゴシック" pitchFamily="50" charset="-128"/>
              </a:rPr>
              <a:t>2</a:t>
            </a:r>
            <a:r>
              <a:rPr lang="ja-JP" altLang="en-US" sz="1000">
                <a:latin typeface="ＭＳ Ｐゴシック" pitchFamily="50" charset="-128"/>
                <a:ea typeface="ＭＳ Ｐゴシック" pitchFamily="50" charset="-128"/>
              </a:rPr>
              <a:t>期クロスオーバー非劣性試験。エキセナチドおよびインスリングラルギンの投与をそれぞれ</a:t>
            </a:r>
            <a:r>
              <a:rPr lang="en-US" altLang="ja-JP" sz="1000">
                <a:latin typeface="ＭＳ Ｐゴシック" pitchFamily="50" charset="-128"/>
                <a:ea typeface="ＭＳ Ｐゴシック" pitchFamily="50" charset="-128"/>
              </a:rPr>
              <a:t>16</a:t>
            </a:r>
            <a:r>
              <a:rPr lang="ja-JP" altLang="en-US" sz="1000">
                <a:latin typeface="ＭＳ Ｐゴシック" pitchFamily="50" charset="-128"/>
                <a:ea typeface="ＭＳ Ｐゴシック" pitchFamily="50" charset="-128"/>
              </a:rPr>
              <a:t>週間行った。試験前に投与されていた</a:t>
            </a:r>
            <a:r>
              <a:rPr lang="en-US" altLang="ja-JP" sz="1000">
                <a:latin typeface="ＭＳ Ｐゴシック" pitchFamily="50" charset="-128"/>
                <a:ea typeface="ＭＳ Ｐゴシック" pitchFamily="50" charset="-128"/>
              </a:rPr>
              <a:t>MET</a:t>
            </a:r>
            <a:r>
              <a:rPr lang="ja-JP" altLang="en-US" sz="1000">
                <a:latin typeface="ＭＳ Ｐゴシック" pitchFamily="50" charset="-128"/>
                <a:ea typeface="ＭＳ Ｐゴシック" pitchFamily="50" charset="-128"/>
              </a:rPr>
              <a:t>または</a:t>
            </a:r>
            <a:r>
              <a:rPr lang="en-US" altLang="ja-JP" sz="1000">
                <a:latin typeface="ＭＳ Ｐゴシック" pitchFamily="50" charset="-128"/>
                <a:ea typeface="ＭＳ Ｐゴシック" pitchFamily="50" charset="-128"/>
              </a:rPr>
              <a:t>SU</a:t>
            </a:r>
            <a:r>
              <a:rPr lang="ja-JP" altLang="en-US" sz="1000">
                <a:latin typeface="ＭＳ Ｐゴシック" pitchFamily="50" charset="-128"/>
                <a:ea typeface="ＭＳ Ｐゴシック" pitchFamily="50" charset="-128"/>
              </a:rPr>
              <a:t>は継続した。 </a:t>
            </a:r>
          </a:p>
          <a:p>
            <a:r>
              <a:rPr lang="ja-JP" altLang="en-US" sz="1000">
                <a:latin typeface="ＭＳ Ｐゴシック" pitchFamily="50" charset="-128"/>
                <a:ea typeface="ＭＳ Ｐゴシック" pitchFamily="50" charset="-128"/>
              </a:rPr>
              <a:t>エキセナチドは、</a:t>
            </a:r>
            <a:r>
              <a:rPr lang="en-US" altLang="ja-JP" sz="1000">
                <a:latin typeface="ＭＳ Ｐゴシック" pitchFamily="50" charset="-128"/>
                <a:ea typeface="ＭＳ Ｐゴシック" pitchFamily="50" charset="-128"/>
              </a:rPr>
              <a:t>1</a:t>
            </a:r>
            <a:r>
              <a:rPr lang="ja-JP" altLang="en-US" sz="1000">
                <a:latin typeface="ＭＳ Ｐゴシック" pitchFamily="50" charset="-128"/>
                <a:ea typeface="ＭＳ Ｐゴシック" pitchFamily="50" charset="-128"/>
              </a:rPr>
              <a:t>日</a:t>
            </a:r>
            <a:r>
              <a:rPr lang="en-US" altLang="ja-JP" sz="1000">
                <a:latin typeface="ＭＳ Ｐゴシック" pitchFamily="50" charset="-128"/>
                <a:ea typeface="ＭＳ Ｐゴシック" pitchFamily="50" charset="-128"/>
              </a:rPr>
              <a:t>2</a:t>
            </a:r>
            <a:r>
              <a:rPr lang="ja-JP" altLang="en-US" sz="1000">
                <a:latin typeface="ＭＳ Ｐゴシック" pitchFamily="50" charset="-128"/>
                <a:ea typeface="ＭＳ Ｐゴシック" pitchFamily="50" charset="-128"/>
              </a:rPr>
              <a:t>回、毎日朝食</a:t>
            </a:r>
            <a:r>
              <a:rPr lang="en-US" altLang="ja-JP" sz="1000">
                <a:latin typeface="ＭＳ Ｐゴシック" pitchFamily="50" charset="-128"/>
                <a:ea typeface="ＭＳ Ｐゴシック" pitchFamily="50" charset="-128"/>
              </a:rPr>
              <a:t>60</a:t>
            </a:r>
            <a:r>
              <a:rPr lang="ja-JP" altLang="en-US" sz="1000">
                <a:latin typeface="ＭＳ Ｐゴシック" pitchFamily="50" charset="-128"/>
                <a:ea typeface="ＭＳ Ｐゴシック" pitchFamily="50" charset="-128"/>
              </a:rPr>
              <a:t>分前および夕食</a:t>
            </a:r>
            <a:r>
              <a:rPr lang="en-US" altLang="ja-JP" sz="1000">
                <a:latin typeface="ＭＳ Ｐゴシック" pitchFamily="50" charset="-128"/>
                <a:ea typeface="ＭＳ Ｐゴシック" pitchFamily="50" charset="-128"/>
              </a:rPr>
              <a:t>60</a:t>
            </a:r>
            <a:r>
              <a:rPr lang="ja-JP" altLang="en-US" sz="1000">
                <a:latin typeface="ＭＳ Ｐゴシック" pitchFamily="50" charset="-128"/>
                <a:ea typeface="ＭＳ Ｐゴシック" pitchFamily="50" charset="-128"/>
              </a:rPr>
              <a:t>分前に皮下注射し、最初の</a:t>
            </a:r>
            <a:r>
              <a:rPr lang="en-US" altLang="ja-JP" sz="1000">
                <a:latin typeface="ＭＳ Ｐゴシック" pitchFamily="50" charset="-128"/>
                <a:ea typeface="ＭＳ Ｐゴシック" pitchFamily="50" charset="-128"/>
              </a:rPr>
              <a:t>4</a:t>
            </a:r>
            <a:r>
              <a:rPr lang="ja-JP" altLang="en-US" sz="1000">
                <a:latin typeface="ＭＳ Ｐゴシック" pitchFamily="50" charset="-128"/>
                <a:ea typeface="ＭＳ Ｐゴシック" pitchFamily="50" charset="-128"/>
              </a:rPr>
              <a:t>週間は</a:t>
            </a:r>
            <a:r>
              <a:rPr lang="en-US" altLang="ja-JP" sz="1000">
                <a:latin typeface="ＭＳ Ｐゴシック" pitchFamily="50" charset="-128"/>
                <a:ea typeface="ＭＳ Ｐゴシック" pitchFamily="50" charset="-128"/>
              </a:rPr>
              <a:t>5 µg</a:t>
            </a:r>
            <a:r>
              <a:rPr lang="ja-JP" altLang="en-US" sz="1000">
                <a:latin typeface="ＭＳ Ｐゴシック" pitchFamily="50" charset="-128"/>
                <a:ea typeface="ＭＳ Ｐゴシック" pitchFamily="50" charset="-128"/>
              </a:rPr>
              <a:t>、その後は</a:t>
            </a:r>
            <a:r>
              <a:rPr lang="en-US" altLang="ja-JP" sz="1000">
                <a:latin typeface="ＭＳ Ｐゴシック" pitchFamily="50" charset="-128"/>
                <a:ea typeface="ＭＳ Ｐゴシック" pitchFamily="50" charset="-128"/>
              </a:rPr>
              <a:t>10 µg</a:t>
            </a:r>
            <a:r>
              <a:rPr lang="ja-JP" altLang="en-US" sz="1000">
                <a:latin typeface="ＭＳ Ｐゴシック" pitchFamily="50" charset="-128"/>
                <a:ea typeface="ＭＳ Ｐゴシック" pitchFamily="50" charset="-128"/>
              </a:rPr>
              <a:t>の用量で投与を行った。 </a:t>
            </a:r>
          </a:p>
          <a:p>
            <a:r>
              <a:rPr lang="ja-JP" altLang="en-US" sz="1000">
                <a:latin typeface="ＭＳ Ｐゴシック" pitchFamily="50" charset="-128"/>
                <a:ea typeface="ＭＳ Ｐゴシック" pitchFamily="50" charset="-128"/>
              </a:rPr>
              <a:t>インスリングラルギン</a:t>
            </a:r>
            <a:r>
              <a:rPr lang="en-US" altLang="ja-JP" sz="1000">
                <a:latin typeface="ＭＳ Ｐゴシック" pitchFamily="50" charset="-128"/>
                <a:ea typeface="ＭＳ Ｐゴシック" pitchFamily="50" charset="-128"/>
              </a:rPr>
              <a:t>1</a:t>
            </a:r>
            <a:r>
              <a:rPr lang="ja-JP" altLang="en-US" sz="1000">
                <a:latin typeface="ＭＳ Ｐゴシック" pitchFamily="50" charset="-128"/>
                <a:ea typeface="ＭＳ Ｐゴシック" pitchFamily="50" charset="-128"/>
              </a:rPr>
              <a:t>日</a:t>
            </a:r>
            <a:r>
              <a:rPr lang="en-US" altLang="ja-JP" sz="1000">
                <a:latin typeface="ＭＳ Ｐゴシック" pitchFamily="50" charset="-128"/>
                <a:ea typeface="ＭＳ Ｐゴシック" pitchFamily="50" charset="-128"/>
              </a:rPr>
              <a:t>1</a:t>
            </a:r>
            <a:r>
              <a:rPr lang="ja-JP" altLang="en-US" sz="1000">
                <a:latin typeface="ＭＳ Ｐゴシック" pitchFamily="50" charset="-128"/>
                <a:ea typeface="ＭＳ Ｐゴシック" pitchFamily="50" charset="-128"/>
              </a:rPr>
              <a:t>回の投与は、</a:t>
            </a:r>
            <a:r>
              <a:rPr lang="en-US" altLang="ja-JP" sz="1000">
                <a:latin typeface="ＭＳ Ｐゴシック" pitchFamily="50" charset="-128"/>
                <a:ea typeface="ＭＳ Ｐゴシック" pitchFamily="50" charset="-128"/>
              </a:rPr>
              <a:t>10 IU</a:t>
            </a:r>
            <a:r>
              <a:rPr lang="ja-JP" altLang="en-US" sz="1000">
                <a:latin typeface="ＭＳ Ｐゴシック" pitchFamily="50" charset="-128"/>
                <a:ea typeface="ＭＳ Ｐゴシック" pitchFamily="50" charset="-128"/>
              </a:rPr>
              <a:t>で開始し、平均空腹時血清血糖（</a:t>
            </a:r>
            <a:r>
              <a:rPr lang="en-US" altLang="ja-JP" sz="1000">
                <a:latin typeface="ＭＳ Ｐゴシック" pitchFamily="50" charset="-128"/>
                <a:ea typeface="ＭＳ Ｐゴシック" pitchFamily="50" charset="-128"/>
              </a:rPr>
              <a:t>FSG</a:t>
            </a:r>
            <a:r>
              <a:rPr lang="ja-JP" altLang="en-US" sz="1000">
                <a:latin typeface="ＭＳ Ｐゴシック" pitchFamily="50" charset="-128"/>
                <a:ea typeface="ＭＳ Ｐゴシック" pitchFamily="50" charset="-128"/>
              </a:rPr>
              <a:t>）値が</a:t>
            </a:r>
            <a:r>
              <a:rPr lang="en-US" altLang="ja-JP" sz="1000">
                <a:latin typeface="ＭＳ Ｐゴシック" pitchFamily="50" charset="-128"/>
                <a:ea typeface="ＭＳ Ｐゴシック" pitchFamily="50" charset="-128"/>
              </a:rPr>
              <a:t>2</a:t>
            </a:r>
            <a:r>
              <a:rPr lang="ja-JP" altLang="en-US" sz="1000">
                <a:latin typeface="ＭＳ Ｐゴシック" pitchFamily="50" charset="-128"/>
                <a:ea typeface="ＭＳ Ｐゴシック" pitchFamily="50" charset="-128"/>
              </a:rPr>
              <a:t>日続けて</a:t>
            </a:r>
            <a:r>
              <a:rPr lang="en-US" altLang="en-US" sz="1000">
                <a:latin typeface="ＭＳ Ｐゴシック" pitchFamily="50" charset="-128"/>
                <a:ea typeface="ＭＳ Ｐゴシック" pitchFamily="50" charset="-128"/>
              </a:rPr>
              <a:t>176.5以上、137.7～176.5、118.3～137.7、98.8～118.3mg/dL</a:t>
            </a:r>
            <a:r>
              <a:rPr lang="ja-JP" altLang="en-US" sz="1000">
                <a:latin typeface="ＭＳ Ｐゴシック" pitchFamily="50" charset="-128"/>
                <a:ea typeface="ＭＳ Ｐゴシック" pitchFamily="50" charset="-128"/>
              </a:rPr>
              <a:t>であった場合、毎週それぞれ用量を</a:t>
            </a:r>
            <a:r>
              <a:rPr lang="en-US" altLang="ja-JP" sz="1000">
                <a:latin typeface="ＭＳ Ｐゴシック" pitchFamily="50" charset="-128"/>
                <a:ea typeface="ＭＳ Ｐゴシック" pitchFamily="50" charset="-128"/>
              </a:rPr>
              <a:t>8</a:t>
            </a:r>
            <a:r>
              <a:rPr lang="ja-JP" altLang="en-US" sz="1000">
                <a:latin typeface="ＭＳ Ｐゴシック" pitchFamily="50" charset="-128"/>
                <a:ea typeface="ＭＳ Ｐゴシック" pitchFamily="50" charset="-128"/>
              </a:rPr>
              <a:t>、</a:t>
            </a:r>
            <a:r>
              <a:rPr lang="en-US" altLang="ja-JP" sz="1000">
                <a:latin typeface="ＭＳ Ｐゴシック" pitchFamily="50" charset="-128"/>
                <a:ea typeface="ＭＳ Ｐゴシック" pitchFamily="50" charset="-128"/>
              </a:rPr>
              <a:t>6</a:t>
            </a:r>
            <a:r>
              <a:rPr lang="ja-JP" altLang="en-US" sz="1000">
                <a:latin typeface="ＭＳ Ｐゴシック" pitchFamily="50" charset="-128"/>
                <a:ea typeface="ＭＳ Ｐゴシック" pitchFamily="50" charset="-128"/>
              </a:rPr>
              <a:t>、</a:t>
            </a:r>
            <a:r>
              <a:rPr lang="en-US" altLang="ja-JP" sz="1000">
                <a:latin typeface="ＭＳ Ｐゴシック" pitchFamily="50" charset="-128"/>
                <a:ea typeface="ＭＳ Ｐゴシック" pitchFamily="50" charset="-128"/>
              </a:rPr>
              <a:t>4</a:t>
            </a:r>
            <a:r>
              <a:rPr lang="ja-JP" altLang="en-US" sz="1000">
                <a:latin typeface="ＭＳ Ｐゴシック" pitchFamily="50" charset="-128"/>
                <a:ea typeface="ＭＳ Ｐゴシック" pitchFamily="50" charset="-128"/>
              </a:rPr>
              <a:t>、</a:t>
            </a:r>
            <a:r>
              <a:rPr lang="en-US" altLang="ja-JP" sz="1000">
                <a:latin typeface="ＭＳ Ｐゴシック" pitchFamily="50" charset="-128"/>
                <a:ea typeface="ＭＳ Ｐゴシック" pitchFamily="50" charset="-128"/>
              </a:rPr>
              <a:t>2 IU/</a:t>
            </a:r>
            <a:r>
              <a:rPr lang="ja-JP" altLang="en-US" sz="1000">
                <a:latin typeface="ＭＳ Ｐゴシック" pitchFamily="50" charset="-128"/>
                <a:ea typeface="ＭＳ Ｐゴシック" pitchFamily="50" charset="-128"/>
              </a:rPr>
              <a:t>日ずつ増量した。しかし、前の週のいずれの時点においても</a:t>
            </a:r>
            <a:r>
              <a:rPr lang="en-US" altLang="ja-JP" sz="1000">
                <a:latin typeface="ＭＳ Ｐゴシック" pitchFamily="50" charset="-128"/>
                <a:ea typeface="ＭＳ Ｐゴシック" pitchFamily="50" charset="-128"/>
              </a:rPr>
              <a:t>FSG</a:t>
            </a:r>
            <a:r>
              <a:rPr lang="ja-JP" altLang="en-US" sz="1000">
                <a:latin typeface="ＭＳ Ｐゴシック" pitchFamily="50" charset="-128"/>
                <a:ea typeface="ＭＳ Ｐゴシック" pitchFamily="50" charset="-128"/>
              </a:rPr>
              <a:t>値が</a:t>
            </a:r>
            <a:r>
              <a:rPr lang="en-US" altLang="ja-JP" sz="1000">
                <a:latin typeface="ＭＳ Ｐゴシック" pitchFamily="50" charset="-128"/>
                <a:ea typeface="ＭＳ Ｐゴシック" pitchFamily="50" charset="-128"/>
              </a:rPr>
              <a:t>70.6 mg/dL</a:t>
            </a:r>
            <a:r>
              <a:rPr lang="ja-JP" altLang="en-US" sz="1000">
                <a:latin typeface="ＭＳ Ｐゴシック" pitchFamily="50" charset="-128"/>
                <a:ea typeface="ＭＳ Ｐゴシック" pitchFamily="50" charset="-128"/>
              </a:rPr>
              <a:t>未満であった場合は、インスリングラルギンの用量は調整しなかった。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スライド イメージ プレースホルダ 1"/>
          <p:cNvSpPr>
            <a:spLocks noGrp="1" noRot="1" noChangeAspect="1" noTextEdit="1"/>
          </p:cNvSpPr>
          <p:nvPr>
            <p:ph type="sldImg"/>
          </p:nvPr>
        </p:nvSpPr>
        <p:spPr>
          <a:xfrm>
            <a:off x="1044575" y="788988"/>
            <a:ext cx="5056188" cy="3792537"/>
          </a:xfrm>
          <a:ln/>
        </p:spPr>
      </p:sp>
      <p:sp>
        <p:nvSpPr>
          <p:cNvPr id="454659" name="ノート プレースホルダ 2"/>
          <p:cNvSpPr>
            <a:spLocks noGrp="1"/>
          </p:cNvSpPr>
          <p:nvPr>
            <p:ph type="body" idx="1"/>
          </p:nvPr>
        </p:nvSpPr>
        <p:spPr>
          <a:noFill/>
          <a:ln/>
        </p:spPr>
        <p:txBody>
          <a:bodyPr/>
          <a:lstStyle/>
          <a:p>
            <a:pPr eaLnBrk="1" hangingPunct="1"/>
            <a:endParaRPr lang="ja-JP" altLang="en-US" smtClean="0"/>
          </a:p>
        </p:txBody>
      </p:sp>
      <p:sp>
        <p:nvSpPr>
          <p:cNvPr id="454660" name="スライド番号プレースホルダ 3"/>
          <p:cNvSpPr>
            <a:spLocks noGrp="1"/>
          </p:cNvSpPr>
          <p:nvPr>
            <p:ph type="sldNum" sz="quarter" idx="5"/>
          </p:nvPr>
        </p:nvSpPr>
        <p:spPr>
          <a:noFill/>
        </p:spPr>
        <p:txBody>
          <a:bodyPr/>
          <a:lstStyle/>
          <a:p>
            <a:pPr defTabSz="952500"/>
            <a:fld id="{00D027AE-4CFA-47AD-AF08-9881335563E5}" type="slidenum">
              <a:rPr lang="en-US" altLang="ja-JP" smtClean="0">
                <a:solidFill>
                  <a:srgbClr val="000000"/>
                </a:solidFill>
              </a:rPr>
              <a:pPr defTabSz="952500"/>
              <a:t>44</a:t>
            </a:fld>
            <a:endParaRPr lang="en-US" altLang="ja-JP"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F2565-92EE-4A8A-89DE-6F59DA687F96}" type="slidenum">
              <a:rPr lang="en-US" altLang="ja-JP">
                <a:solidFill>
                  <a:prstClr val="black"/>
                </a:solidFill>
              </a:rPr>
              <a:pPr/>
              <a:t>45</a:t>
            </a:fld>
            <a:endParaRPr lang="en-US" altLang="ja-JP">
              <a:solidFill>
                <a:prstClr val="black"/>
              </a:solidFill>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ja-JP" altLang="en-US"/>
              <a:t>外因性の</a:t>
            </a:r>
            <a:r>
              <a:rPr lang="en-US" altLang="ja-JP"/>
              <a:t>GLP-1</a:t>
            </a:r>
            <a:r>
              <a:rPr lang="ja-JP" altLang="en-US"/>
              <a:t>アナログは</a:t>
            </a:r>
            <a:r>
              <a:rPr lang="en-US" altLang="ja-JP"/>
              <a:t>GLP-1</a:t>
            </a:r>
            <a:r>
              <a:rPr lang="ja-JP" altLang="en-US"/>
              <a:t>の本来持つ作用として、インスリン分泌促進やグルカゴン分泌抑制により血糖をコントロールするほか、胃内容物排出遅延、食欲抑制などの作用を示すとされる。なお副作用は基本的に治療開始後数週間に現れる一過性のものであるとされる。</a:t>
            </a:r>
          </a:p>
          <a:p>
            <a:endParaRPr lang="ja-JP" altLang="en-US"/>
          </a:p>
          <a:p>
            <a:r>
              <a:rPr lang="ja-JP" altLang="en-US"/>
              <a:t>一方、</a:t>
            </a:r>
            <a:r>
              <a:rPr lang="en-US" altLang="ja-JP"/>
              <a:t>DPP-4</a:t>
            </a:r>
            <a:r>
              <a:rPr lang="ja-JP" altLang="en-US"/>
              <a:t>阻害剤は内因性の</a:t>
            </a:r>
            <a:r>
              <a:rPr lang="en-US" altLang="ja-JP"/>
              <a:t>GLP-1</a:t>
            </a:r>
            <a:r>
              <a:rPr lang="ja-JP" altLang="en-US"/>
              <a:t>の分解を抑制するという作用機序のため血中</a:t>
            </a:r>
            <a:r>
              <a:rPr lang="en-US" altLang="ja-JP"/>
              <a:t>GLP-1</a:t>
            </a:r>
            <a:r>
              <a:rPr lang="ja-JP" altLang="en-US"/>
              <a:t>濃度の上昇は比較的緩やかである結果、血糖コントロールの作用を主に示す。ただし、血糖降下作用は</a:t>
            </a:r>
            <a:r>
              <a:rPr lang="en-US" altLang="ja-JP"/>
              <a:t>GLP-1</a:t>
            </a:r>
            <a:r>
              <a:rPr lang="ja-JP" altLang="en-US"/>
              <a:t>アナログの方が相対的には強いとの報告がある。</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r>
              <a:rPr lang="ja-JP" altLang="en-US" smtClean="0">
                <a:latin typeface="ＭＳ Ｐゴシック" pitchFamily="50" charset="-128"/>
                <a:ea typeface="ＭＳ Ｐゴシック" pitchFamily="50" charset="-128"/>
              </a:rPr>
              <a:t>考察</a:t>
            </a:r>
          </a:p>
          <a:p>
            <a:r>
              <a:rPr lang="ja-JP" altLang="en-US" smtClean="0">
                <a:latin typeface="ＭＳ Ｐゴシック" pitchFamily="50" charset="-128"/>
                <a:ea typeface="ＭＳ Ｐゴシック" pitchFamily="50" charset="-128"/>
              </a:rPr>
              <a:t>・エキセナチド臨床試験で最も頻繁に報告されている有害事象は悪心であった。</a:t>
            </a:r>
          </a:p>
          <a:p>
            <a:r>
              <a:rPr lang="ja-JP" altLang="en-US" smtClean="0">
                <a:latin typeface="ＭＳ Ｐゴシック" pitchFamily="50" charset="-128"/>
                <a:ea typeface="ＭＳ Ｐゴシック" pitchFamily="50" charset="-128"/>
              </a:rPr>
              <a:t>・</a:t>
            </a:r>
            <a:r>
              <a:rPr lang="en-US" altLang="ja-JP" smtClean="0">
                <a:latin typeface="ＭＳ Ｐゴシック" pitchFamily="50" charset="-128"/>
                <a:ea typeface="ＭＳ Ｐゴシック" pitchFamily="50" charset="-128"/>
              </a:rPr>
              <a:t>30</a:t>
            </a:r>
            <a:r>
              <a:rPr lang="ja-JP" altLang="en-US" smtClean="0">
                <a:latin typeface="ＭＳ Ｐゴシック" pitchFamily="50" charset="-128"/>
                <a:ea typeface="ＭＳ Ｐゴシック" pitchFamily="50" charset="-128"/>
              </a:rPr>
              <a:t>週の臨床試験で：</a:t>
            </a:r>
          </a:p>
          <a:p>
            <a:r>
              <a:rPr lang="ja-JP" altLang="en-US" smtClean="0">
                <a:latin typeface="ＭＳ Ｐゴシック" pitchFamily="50" charset="-128"/>
                <a:ea typeface="ＭＳ Ｐゴシック" pitchFamily="50" charset="-128"/>
              </a:rPr>
              <a:t>	・悪心による中断率は</a:t>
            </a:r>
            <a:r>
              <a:rPr lang="en-US" altLang="ja-JP" smtClean="0">
                <a:latin typeface="ＭＳ Ｐゴシック" pitchFamily="50" charset="-128"/>
                <a:ea typeface="ＭＳ Ｐゴシック" pitchFamily="50" charset="-128"/>
              </a:rPr>
              <a:t>3%</a:t>
            </a:r>
            <a:r>
              <a:rPr lang="ja-JP" altLang="en-US" smtClean="0">
                <a:latin typeface="ＭＳ Ｐゴシック" pitchFamily="50" charset="-128"/>
                <a:ea typeface="ＭＳ Ｐゴシック" pitchFamily="50" charset="-128"/>
              </a:rPr>
              <a:t>と低い。</a:t>
            </a:r>
          </a:p>
          <a:p>
            <a:r>
              <a:rPr lang="ja-JP" altLang="en-US" smtClean="0">
                <a:latin typeface="ＭＳ Ｐゴシック" pitchFamily="50" charset="-128"/>
                <a:ea typeface="ＭＳ Ｐゴシック" pitchFamily="50" charset="-128"/>
              </a:rPr>
              <a:t>	・悪心を報告したすべての患者のうち、</a:t>
            </a:r>
            <a:r>
              <a:rPr lang="en-US" altLang="ja-JP" smtClean="0">
                <a:latin typeface="ＭＳ Ｐゴシック" pitchFamily="50" charset="-128"/>
                <a:ea typeface="ＭＳ Ｐゴシック" pitchFamily="50" charset="-128"/>
              </a:rPr>
              <a:t>85%</a:t>
            </a:r>
            <a:r>
              <a:rPr lang="ja-JP" altLang="en-US" smtClean="0">
                <a:latin typeface="ＭＳ Ｐゴシック" pitchFamily="50" charset="-128"/>
                <a:ea typeface="ＭＳ Ｐゴシック" pitchFamily="50" charset="-128"/>
              </a:rPr>
              <a:t>が悪心の治療に薬物を必要としなかった。</a:t>
            </a:r>
          </a:p>
          <a:p>
            <a:r>
              <a:rPr lang="ja-JP" altLang="en-US" smtClean="0">
                <a:latin typeface="ＭＳ Ｐゴシック" pitchFamily="50" charset="-128"/>
                <a:ea typeface="ＭＳ Ｐゴシック" pitchFamily="50" charset="-128"/>
              </a:rPr>
              <a:t>	・ほとんどの悪心は、軽度から中等度で経時的に減少した。</a:t>
            </a:r>
          </a:p>
          <a:p>
            <a:r>
              <a:rPr lang="ja-JP" altLang="en-US" smtClean="0">
                <a:latin typeface="ＭＳ Ｐゴシック" pitchFamily="50" charset="-128"/>
                <a:ea typeface="ＭＳ Ｐゴシック" pitchFamily="50" charset="-128"/>
              </a:rPr>
              <a:t>・エキセナチド治療の開始時に軽度から中等度の悪心を経験する可能性があると予想される。</a:t>
            </a:r>
          </a:p>
          <a:p>
            <a:endParaRPr lang="ja-JP" altLang="en-US" smtClean="0">
              <a:latin typeface="ＭＳ Ｐゴシック" pitchFamily="50" charset="-128"/>
              <a:ea typeface="ＭＳ Ｐゴシック" pitchFamily="50" charset="-128"/>
            </a:endParaRPr>
          </a:p>
          <a:p>
            <a:endParaRPr lang="ja-JP" altLang="en-US" smtClean="0">
              <a:latin typeface="ＭＳ Ｐゴシック" pitchFamily="50" charset="-128"/>
              <a:ea typeface="ＭＳ Ｐゴシック" pitchFamily="50" charset="-128"/>
            </a:endParaRPr>
          </a:p>
          <a:p>
            <a:r>
              <a:rPr lang="en-US" altLang="ja-JP" smtClean="0">
                <a:latin typeface="ＭＳ Ｐゴシック" pitchFamily="50" charset="-128"/>
                <a:ea typeface="ＭＳ Ｐゴシック" pitchFamily="50" charset="-128"/>
              </a:rPr>
              <a:t>Reference:</a:t>
            </a:r>
          </a:p>
          <a:p>
            <a:r>
              <a:rPr lang="en-US" altLang="ja-JP" smtClean="0">
                <a:latin typeface="ＭＳ Ｐゴシック" pitchFamily="50" charset="-128"/>
                <a:ea typeface="ＭＳ Ｐゴシック" pitchFamily="50" charset="-128"/>
              </a:rPr>
              <a:t>Data on file. 2008 Amylin Pharmaceuticals, Inc.</a:t>
            </a:r>
          </a:p>
          <a:p>
            <a:endParaRPr lang="ja-JP" altLang="en-US" smtClean="0">
              <a:latin typeface="ＭＳ Ｐゴシック" pitchFamily="50" charset="-128"/>
              <a:ea typeface="ＭＳ Ｐゴシック" pitchFamily="50"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6163" y="788988"/>
            <a:ext cx="5054600" cy="3792537"/>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47</a:t>
            </a:fld>
            <a:endParaRPr lang="en-US" altLang="ja-JP">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6163" y="788988"/>
            <a:ext cx="5054600" cy="3792537"/>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48</a:t>
            </a:fld>
            <a:endParaRPr lang="en-US" altLang="ja-JP">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49</a:t>
            </a:fld>
            <a:endParaRPr lang="en-US" altLang="ja-JP" dirty="0">
              <a:solidFill>
                <a:prstClr val="black"/>
              </a:solidFill>
            </a:endParaRPr>
          </a:p>
        </p:txBody>
      </p:sp>
    </p:spTree>
    <p:extLst>
      <p:ext uri="{BB962C8B-B14F-4D97-AF65-F5344CB8AC3E}">
        <p14:creationId xmlns:p14="http://schemas.microsoft.com/office/powerpoint/2010/main" val="155686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スライド イメージ プレースホルダ 1"/>
          <p:cNvSpPr>
            <a:spLocks noGrp="1" noRot="1" noChangeAspect="1" noTextEdit="1"/>
          </p:cNvSpPr>
          <p:nvPr>
            <p:ph type="sldImg"/>
          </p:nvPr>
        </p:nvSpPr>
        <p:spPr>
          <a:xfrm>
            <a:off x="1044575" y="788988"/>
            <a:ext cx="5056188" cy="3792537"/>
          </a:xfrm>
          <a:ln/>
        </p:spPr>
      </p:sp>
      <p:sp>
        <p:nvSpPr>
          <p:cNvPr id="419843" name="ノート プレースホルダ 2"/>
          <p:cNvSpPr>
            <a:spLocks noGrp="1"/>
          </p:cNvSpPr>
          <p:nvPr>
            <p:ph type="body" idx="1"/>
          </p:nvPr>
        </p:nvSpPr>
        <p:spPr>
          <a:noFill/>
          <a:ln/>
        </p:spPr>
        <p:txBody>
          <a:bodyPr/>
          <a:lstStyle/>
          <a:p>
            <a:pPr eaLnBrk="1" hangingPunct="1"/>
            <a:endParaRPr lang="ja-JP" altLang="en-US" smtClean="0"/>
          </a:p>
        </p:txBody>
      </p:sp>
      <p:sp>
        <p:nvSpPr>
          <p:cNvPr id="419844" name="スライド番号プレースホルダ 3"/>
          <p:cNvSpPr>
            <a:spLocks noGrp="1"/>
          </p:cNvSpPr>
          <p:nvPr>
            <p:ph type="sldNum" sz="quarter" idx="5"/>
          </p:nvPr>
        </p:nvSpPr>
        <p:spPr>
          <a:noFill/>
        </p:spPr>
        <p:txBody>
          <a:bodyPr/>
          <a:lstStyle/>
          <a:p>
            <a:pPr defTabSz="952500"/>
            <a:fld id="{88205689-5748-4B28-A2A2-8C1A90D84638}" type="slidenum">
              <a:rPr lang="en-US" altLang="ja-JP" smtClean="0">
                <a:solidFill>
                  <a:srgbClr val="000000"/>
                </a:solidFill>
              </a:rPr>
              <a:pPr defTabSz="952500"/>
              <a:t>5</a:t>
            </a:fld>
            <a:endParaRPr lang="en-US" altLang="ja-JP"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a:t>
            </a:fld>
            <a:endParaRPr lang="en-US" altLang="ja-JP">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062038" y="803275"/>
            <a:ext cx="5030787" cy="3773488"/>
          </a:xfrm>
          <a:ln/>
        </p:spPr>
      </p:sp>
      <p:sp>
        <p:nvSpPr>
          <p:cNvPr id="34819" name="Rectangle 3"/>
          <p:cNvSpPr>
            <a:spLocks noGrp="1" noChangeArrowheads="1"/>
          </p:cNvSpPr>
          <p:nvPr>
            <p:ph type="body" idx="1"/>
          </p:nvPr>
        </p:nvSpPr>
        <p:spPr>
          <a:xfrm>
            <a:off x="706008" y="4898689"/>
            <a:ext cx="6002701" cy="4811240"/>
          </a:xfrm>
          <a:noFill/>
          <a:ln/>
        </p:spPr>
        <p:txBody>
          <a:bodyPr lIns="92623" tIns="46311" rIns="92623" bIns="46311"/>
          <a:lstStyle/>
          <a:p>
            <a:pPr marL="209550" indent="-209550" eaLnBrk="1" hangingPunct="1"/>
            <a:r>
              <a:rPr lang="en-US" altLang="ja-JP" smtClean="0">
                <a:latin typeface="ＭＳ Ｐゴシック" pitchFamily="50" charset="-128"/>
                <a:ea typeface="ＭＳ Ｐゴシック" pitchFamily="50" charset="-128"/>
                <a:cs typeface="Arial" pitchFamily="34" charset="0"/>
              </a:rPr>
              <a:t>2</a:t>
            </a:r>
            <a:r>
              <a:rPr lang="ja-JP" altLang="en-US" smtClean="0">
                <a:latin typeface="ＭＳ Ｐゴシック" pitchFamily="50" charset="-128"/>
                <a:ea typeface="ＭＳ Ｐゴシック" pitchFamily="50" charset="-128"/>
                <a:cs typeface="Arial" pitchFamily="34" charset="0"/>
              </a:rPr>
              <a:t>型糖尿病の病態的特徴は、インスリン抵抗性、膵島機能障害（</a:t>
            </a:r>
            <a:r>
              <a:rPr lang="en-US" altLang="ja-JP" smtClean="0">
                <a:latin typeface="ＭＳ Ｐゴシック" pitchFamily="50" charset="-128"/>
                <a:ea typeface="ＭＳ Ｐゴシック" pitchFamily="50" charset="-128"/>
                <a:cs typeface="Arial" pitchFamily="34" charset="0"/>
              </a:rPr>
              <a:t>α</a:t>
            </a:r>
            <a:r>
              <a:rPr lang="ja-JP" altLang="en-US" smtClean="0">
                <a:latin typeface="ＭＳ Ｐゴシック" pitchFamily="50" charset="-128"/>
                <a:ea typeface="ＭＳ Ｐゴシック" pitchFamily="50" charset="-128"/>
                <a:cs typeface="Arial" pitchFamily="34" charset="0"/>
              </a:rPr>
              <a:t>細胞・</a:t>
            </a:r>
            <a:r>
              <a:rPr lang="en-US" altLang="ja-JP" smtClean="0">
                <a:latin typeface="ＭＳ Ｐゴシック" pitchFamily="50" charset="-128"/>
                <a:ea typeface="ＭＳ Ｐゴシック" pitchFamily="50" charset="-128"/>
                <a:cs typeface="Arial" pitchFamily="34" charset="0"/>
              </a:rPr>
              <a:t>β</a:t>
            </a:r>
            <a:r>
              <a:rPr lang="ja-JP" altLang="en-US" smtClean="0">
                <a:latin typeface="ＭＳ Ｐゴシック" pitchFamily="50" charset="-128"/>
                <a:ea typeface="ＭＳ Ｐゴシック" pitchFamily="50" charset="-128"/>
                <a:cs typeface="Arial" pitchFamily="34" charset="0"/>
              </a:rPr>
              <a:t>細胞機能障害）、肝糖産生亢進である。</a:t>
            </a:r>
            <a:r>
              <a:rPr lang="ja-JP" altLang="en-US" baseline="30000" smtClean="0">
                <a:latin typeface="ＭＳ Ｐゴシック" pitchFamily="50" charset="-128"/>
                <a:ea typeface="ＭＳ Ｐゴシック" pitchFamily="50" charset="-128"/>
                <a:cs typeface="Arial" pitchFamily="34" charset="0"/>
              </a:rPr>
              <a:t>1</a:t>
            </a:r>
            <a:endParaRPr lang="ja-JP" altLang="en-US" smtClean="0">
              <a:latin typeface="ＭＳ Ｐゴシック" pitchFamily="50" charset="-128"/>
              <a:ea typeface="ＭＳ Ｐゴシック" pitchFamily="50" charset="-128"/>
              <a:cs typeface="Arial" pitchFamily="34" charset="0"/>
            </a:endParaRPr>
          </a:p>
          <a:p>
            <a:pPr marL="209550" indent="-209550" eaLnBrk="1" hangingPunct="1"/>
            <a:r>
              <a:rPr lang="ja-JP" altLang="en-US" smtClean="0">
                <a:latin typeface="ＭＳ Ｐゴシック" pitchFamily="50" charset="-128"/>
                <a:ea typeface="ＭＳ Ｐゴシック" pitchFamily="50" charset="-128"/>
                <a:cs typeface="Arial" pitchFamily="34" charset="0"/>
              </a:rPr>
              <a:t>図は、</a:t>
            </a:r>
            <a:r>
              <a:rPr lang="en-US" altLang="ja-JP" smtClean="0">
                <a:latin typeface="ＭＳ Ｐゴシック" pitchFamily="50" charset="-128"/>
                <a:ea typeface="ＭＳ Ｐゴシック" pitchFamily="50" charset="-128"/>
                <a:cs typeface="Arial" pitchFamily="34" charset="0"/>
              </a:rPr>
              <a:t>2</a:t>
            </a:r>
            <a:r>
              <a:rPr lang="ja-JP" altLang="en-US" smtClean="0">
                <a:latin typeface="ＭＳ Ｐゴシック" pitchFamily="50" charset="-128"/>
                <a:ea typeface="ＭＳ Ｐゴシック" pitchFamily="50" charset="-128"/>
                <a:cs typeface="Arial" pitchFamily="34" charset="0"/>
              </a:rPr>
              <a:t>型糖尿病おける膵島機能障害（</a:t>
            </a:r>
            <a:r>
              <a:rPr lang="en-US" altLang="ja-JP" smtClean="0">
                <a:latin typeface="ＭＳ Ｐゴシック" pitchFamily="50" charset="-128"/>
                <a:ea typeface="ＭＳ Ｐゴシック" pitchFamily="50" charset="-128"/>
                <a:cs typeface="Arial" pitchFamily="34" charset="0"/>
              </a:rPr>
              <a:t>α</a:t>
            </a:r>
            <a:r>
              <a:rPr lang="ja-JP" altLang="en-US" smtClean="0">
                <a:latin typeface="ＭＳ Ｐゴシック" pitchFamily="50" charset="-128"/>
                <a:ea typeface="ＭＳ Ｐゴシック" pitchFamily="50" charset="-128"/>
                <a:cs typeface="Arial" pitchFamily="34" charset="0"/>
              </a:rPr>
              <a:t>細胞・</a:t>
            </a:r>
            <a:r>
              <a:rPr lang="en-US" altLang="ja-JP" smtClean="0">
                <a:latin typeface="ＭＳ Ｐゴシック" pitchFamily="50" charset="-128"/>
                <a:ea typeface="ＭＳ Ｐゴシック" pitchFamily="50" charset="-128"/>
                <a:cs typeface="Arial" pitchFamily="34" charset="0"/>
              </a:rPr>
              <a:t>β</a:t>
            </a:r>
            <a:r>
              <a:rPr lang="ja-JP" altLang="en-US" smtClean="0">
                <a:latin typeface="ＭＳ Ｐゴシック" pitchFamily="50" charset="-128"/>
                <a:ea typeface="ＭＳ Ｐゴシック" pitchFamily="50" charset="-128"/>
                <a:cs typeface="Arial" pitchFamily="34" charset="0"/>
              </a:rPr>
              <a:t>細胞機能障害）が血糖コントロールへ及ぼす影響を示す。</a:t>
            </a:r>
          </a:p>
          <a:p>
            <a:pPr marL="209550" indent="-209550" eaLnBrk="1" hangingPunct="1"/>
            <a:r>
              <a:rPr lang="en-US" altLang="ja-JP" smtClean="0">
                <a:latin typeface="ＭＳ Ｐゴシック" pitchFamily="50" charset="-128"/>
                <a:ea typeface="ＭＳ Ｐゴシック" pitchFamily="50" charset="-128"/>
                <a:cs typeface="Arial" pitchFamily="34" charset="0"/>
              </a:rPr>
              <a:t>2</a:t>
            </a:r>
            <a:r>
              <a:rPr lang="ja-JP" altLang="en-US" smtClean="0">
                <a:latin typeface="ＭＳ Ｐゴシック" pitchFamily="50" charset="-128"/>
                <a:ea typeface="ＭＳ Ｐゴシック" pitchFamily="50" charset="-128"/>
                <a:cs typeface="Arial" pitchFamily="34" charset="0"/>
              </a:rPr>
              <a:t>型糖尿病においては、 血糖上昇に対する</a:t>
            </a:r>
            <a:r>
              <a:rPr lang="en-US" altLang="ja-JP" smtClean="0">
                <a:latin typeface="ＭＳ Ｐゴシック" pitchFamily="50" charset="-128"/>
                <a:ea typeface="ＭＳ Ｐゴシック" pitchFamily="50" charset="-128"/>
                <a:cs typeface="Arial" pitchFamily="34" charset="0"/>
              </a:rPr>
              <a:t>α</a:t>
            </a:r>
            <a:r>
              <a:rPr lang="ja-JP" altLang="en-US" smtClean="0">
                <a:latin typeface="ＭＳ Ｐゴシック" pitchFamily="50" charset="-128"/>
                <a:ea typeface="ＭＳ Ｐゴシック" pitchFamily="50" charset="-128"/>
                <a:cs typeface="Arial" pitchFamily="34" charset="0"/>
              </a:rPr>
              <a:t>細胞のグルカゴン分泌抑制および</a:t>
            </a:r>
            <a:r>
              <a:rPr lang="en-US" altLang="ja-JP" smtClean="0">
                <a:latin typeface="ＭＳ Ｐゴシック" pitchFamily="50" charset="-128"/>
                <a:ea typeface="ＭＳ Ｐゴシック" pitchFamily="50" charset="-128"/>
                <a:cs typeface="Arial" pitchFamily="34" charset="0"/>
              </a:rPr>
              <a:t>β</a:t>
            </a:r>
            <a:r>
              <a:rPr lang="ja-JP" altLang="en-US" smtClean="0">
                <a:latin typeface="ＭＳ Ｐゴシック" pitchFamily="50" charset="-128"/>
                <a:ea typeface="ＭＳ Ｐゴシック" pitchFamily="50" charset="-128"/>
                <a:cs typeface="Arial" pitchFamily="34" charset="0"/>
              </a:rPr>
              <a:t>細胞のインスリン分泌促進の機能が障害され、グルカゴン過剰分泌およびインスリン分泌低下が認められる。インスリン分泌低下の一因として、</a:t>
            </a:r>
            <a:r>
              <a:rPr lang="en-US" altLang="ja-JP" smtClean="0">
                <a:latin typeface="ＭＳ Ｐゴシック" pitchFamily="50" charset="-128"/>
                <a:ea typeface="ＭＳ Ｐゴシック" pitchFamily="50" charset="-128"/>
                <a:cs typeface="Arial" pitchFamily="34" charset="0"/>
              </a:rPr>
              <a:t>β</a:t>
            </a:r>
            <a:r>
              <a:rPr lang="ja-JP" altLang="en-US" smtClean="0">
                <a:latin typeface="ＭＳ Ｐゴシック" pitchFamily="50" charset="-128"/>
                <a:ea typeface="ＭＳ Ｐゴシック" pitchFamily="50" charset="-128"/>
                <a:cs typeface="Arial" pitchFamily="34" charset="0"/>
              </a:rPr>
              <a:t>細胞量の減少も考えられている。</a:t>
            </a:r>
            <a:r>
              <a:rPr lang="en-US" altLang="ja-JP" baseline="30000" smtClean="0">
                <a:latin typeface="ＭＳ Ｐゴシック" pitchFamily="50" charset="-128"/>
                <a:ea typeface="ＭＳ Ｐゴシック" pitchFamily="50" charset="-128"/>
                <a:cs typeface="Arial" pitchFamily="34" charset="0"/>
              </a:rPr>
              <a:t>2</a:t>
            </a:r>
            <a:endParaRPr lang="ja-JP" altLang="en-US" smtClean="0">
              <a:latin typeface="ＭＳ Ｐゴシック" pitchFamily="50" charset="-128"/>
              <a:ea typeface="ＭＳ Ｐゴシック" pitchFamily="50" charset="-128"/>
              <a:cs typeface="Arial" pitchFamily="34" charset="0"/>
            </a:endParaRPr>
          </a:p>
          <a:p>
            <a:pPr marL="209550" indent="-209550" eaLnBrk="1" hangingPunct="1"/>
            <a:r>
              <a:rPr lang="en-US" altLang="ja-JP" smtClean="0">
                <a:latin typeface="ＭＳ Ｐゴシック" pitchFamily="50" charset="-128"/>
                <a:ea typeface="ＭＳ Ｐゴシック" pitchFamily="50" charset="-128"/>
                <a:cs typeface="Arial" pitchFamily="34" charset="0"/>
              </a:rPr>
              <a:t>α</a:t>
            </a:r>
            <a:r>
              <a:rPr lang="ja-JP" altLang="en-US" smtClean="0">
                <a:latin typeface="ＭＳ Ｐゴシック" pitchFamily="50" charset="-128"/>
                <a:ea typeface="ＭＳ Ｐゴシック" pitchFamily="50" charset="-128"/>
                <a:cs typeface="Arial" pitchFamily="34" charset="0"/>
              </a:rPr>
              <a:t>細胞機能障害によるグルカゴン過剰分泌は、肝糖産生を亢進させる。</a:t>
            </a:r>
          </a:p>
          <a:p>
            <a:pPr marL="209550" indent="-209550" eaLnBrk="1" hangingPunct="1"/>
            <a:r>
              <a:rPr lang="ja-JP" altLang="en-US" smtClean="0">
                <a:latin typeface="ＭＳ Ｐゴシック" pitchFamily="50" charset="-128"/>
                <a:ea typeface="ＭＳ Ｐゴシック" pitchFamily="50" charset="-128"/>
                <a:cs typeface="Arial" pitchFamily="34" charset="0"/>
              </a:rPr>
              <a:t>また、</a:t>
            </a:r>
            <a:r>
              <a:rPr lang="en-US" altLang="ja-JP" smtClean="0">
                <a:latin typeface="ＭＳ Ｐゴシック" pitchFamily="50" charset="-128"/>
                <a:ea typeface="ＭＳ Ｐゴシック" pitchFamily="50" charset="-128"/>
                <a:cs typeface="Arial" pitchFamily="34" charset="0"/>
              </a:rPr>
              <a:t>β</a:t>
            </a:r>
            <a:r>
              <a:rPr lang="ja-JP" altLang="en-US" smtClean="0">
                <a:latin typeface="ＭＳ Ｐゴシック" pitchFamily="50" charset="-128"/>
                <a:ea typeface="ＭＳ Ｐゴシック" pitchFamily="50" charset="-128"/>
                <a:cs typeface="Arial" pitchFamily="34" charset="0"/>
              </a:rPr>
              <a:t>細胞機能障害によるインスリン分泌低下は、血糖上昇における肝糖産生の抑制を減弱させるとともに、筋肉、肝、脂肪組織への糖取り込みを低下させる。これらの結果、高血糖が引き起こされると考えられる。</a:t>
            </a:r>
          </a:p>
          <a:p>
            <a:pPr marL="209550" indent="-209550" eaLnBrk="1" hangingPunct="1"/>
            <a:endParaRPr lang="ja-JP" altLang="en-US" smtClean="0">
              <a:latin typeface="ＭＳ Ｐゴシック" pitchFamily="50" charset="-128"/>
              <a:ea typeface="ＭＳ Ｐゴシック" pitchFamily="50" charset="-128"/>
              <a:cs typeface="Arial" pitchFamily="34" charset="0"/>
            </a:endParaRPr>
          </a:p>
          <a:p>
            <a:pPr marL="209550" indent="-209550" eaLnBrk="1" hangingPunct="1"/>
            <a:endParaRPr lang="ja-JP" altLang="en-US" smtClean="0">
              <a:latin typeface="ＭＳ Ｐゴシック" pitchFamily="50" charset="-128"/>
              <a:ea typeface="ＭＳ Ｐゴシック" pitchFamily="50" charset="-128"/>
              <a:cs typeface="Arial" pitchFamily="34" charset="0"/>
            </a:endParaRPr>
          </a:p>
          <a:p>
            <a:pPr marL="209550" indent="-209550" eaLnBrk="1" hangingPunct="1">
              <a:buFontTx/>
              <a:buNone/>
            </a:pPr>
            <a:r>
              <a:rPr lang="en-US" altLang="ja-JP" sz="1000" b="1" smtClean="0">
                <a:latin typeface="ＭＳ Ｐゴシック" pitchFamily="50" charset="-128"/>
                <a:ea typeface="ＭＳ Ｐゴシック" pitchFamily="50" charset="-128"/>
                <a:cs typeface="Arial" pitchFamily="34" charset="0"/>
              </a:rPr>
              <a:t>References</a:t>
            </a:r>
          </a:p>
          <a:p>
            <a:pPr marL="209550" indent="-209550" eaLnBrk="1" hangingPunct="1">
              <a:buFontTx/>
              <a:buAutoNum type="arabicPeriod"/>
            </a:pPr>
            <a:r>
              <a:rPr lang="en-US" altLang="ja-JP" sz="1000" smtClean="0">
                <a:latin typeface="ＭＳ Ｐゴシック" pitchFamily="50" charset="-128"/>
                <a:ea typeface="ＭＳ Ｐゴシック" pitchFamily="50" charset="-128"/>
                <a:cs typeface="Arial" pitchFamily="34" charset="0"/>
              </a:rPr>
              <a:t>Moneva MH, et al: </a:t>
            </a:r>
            <a:r>
              <a:rPr lang="en-US" altLang="ja-JP" sz="1000" i="1" smtClean="0">
                <a:latin typeface="ＭＳ Ｐゴシック" pitchFamily="50" charset="-128"/>
                <a:ea typeface="ＭＳ Ｐゴシック" pitchFamily="50" charset="-128"/>
                <a:cs typeface="Arial" pitchFamily="34" charset="0"/>
              </a:rPr>
              <a:t>Curr Drug Targets</a:t>
            </a:r>
            <a:r>
              <a:rPr lang="en-US" altLang="ja-JP" sz="1000" smtClean="0">
                <a:latin typeface="ＭＳ Ｐゴシック" pitchFamily="50" charset="-128"/>
                <a:ea typeface="ＭＳ Ｐゴシック" pitchFamily="50" charset="-128"/>
                <a:cs typeface="Arial" pitchFamily="34" charset="0"/>
              </a:rPr>
              <a:t> 3, 203–221, 2002</a:t>
            </a:r>
          </a:p>
          <a:p>
            <a:pPr marL="209550" indent="-209550" eaLnBrk="1" hangingPunct="1">
              <a:buFontTx/>
              <a:buAutoNum type="arabicPeriod"/>
            </a:pPr>
            <a:r>
              <a:rPr kumimoji="0" lang="en-US" altLang="ja-JP" sz="1000" smtClean="0">
                <a:latin typeface="ＭＳ Ｐゴシック" pitchFamily="50" charset="-128"/>
                <a:ea typeface="ＭＳ Ｐゴシック" pitchFamily="50" charset="-128"/>
                <a:cs typeface="Arial" pitchFamily="34" charset="0"/>
              </a:rPr>
              <a:t>Butler AE, et al</a:t>
            </a:r>
            <a:r>
              <a:rPr kumimoji="0" lang="ja-JP" altLang="en-US" sz="1000" smtClean="0">
                <a:latin typeface="ＭＳ Ｐゴシック" pitchFamily="50" charset="-128"/>
                <a:ea typeface="ＭＳ Ｐゴシック" pitchFamily="50" charset="-128"/>
                <a:cs typeface="Arial" pitchFamily="34" charset="0"/>
              </a:rPr>
              <a:t>：</a:t>
            </a:r>
            <a:r>
              <a:rPr kumimoji="0" lang="en-US" altLang="ja-JP" sz="1000" i="1" smtClean="0">
                <a:latin typeface="ＭＳ Ｐゴシック" pitchFamily="50" charset="-128"/>
                <a:ea typeface="ＭＳ Ｐゴシック" pitchFamily="50" charset="-128"/>
                <a:cs typeface="Arial" pitchFamily="34" charset="0"/>
              </a:rPr>
              <a:t>Diabetes</a:t>
            </a:r>
            <a:r>
              <a:rPr kumimoji="0" lang="en-US" altLang="ja-JP" sz="1000" smtClean="0">
                <a:latin typeface="ＭＳ Ｐゴシック" pitchFamily="50" charset="-128"/>
                <a:ea typeface="ＭＳ Ｐゴシック" pitchFamily="50" charset="-128"/>
                <a:cs typeface="Arial" pitchFamily="34" charset="0"/>
              </a:rPr>
              <a:t> 52, 102-110, 2003</a:t>
            </a:r>
            <a:endParaRPr lang="en-US" altLang="ja-JP" sz="1000" smtClean="0">
              <a:latin typeface="ＭＳ Ｐゴシック" pitchFamily="50" charset="-128"/>
              <a:ea typeface="ＭＳ Ｐゴシック" pitchFamily="50" charset="-128"/>
              <a:cs typeface="Arial" pitchFamily="34" charset="0"/>
            </a:endParaRPr>
          </a:p>
          <a:p>
            <a:pPr marL="209550" indent="-209550" eaLnBrk="1" hangingPunct="1">
              <a:buFontTx/>
              <a:buNone/>
            </a:pPr>
            <a:endParaRPr lang="en-US" altLang="en-US" sz="1000" smtClean="0">
              <a:latin typeface="ＭＳ Ｐゴシック" pitchFamily="50" charset="-128"/>
              <a:ea typeface="ＭＳ Ｐゴシック" pitchFamily="50" charset="-128"/>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4020650" y="9720824"/>
            <a:ext cx="3076976" cy="51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r" eaLnBrk="1" hangingPunct="1"/>
            <a:fld id="{19008B5E-743F-4707-B3C9-34FD72648C4E}" type="slidenum">
              <a:rPr kumimoji="0" lang="ja-JP" altLang="en-GB" b="0" smtClean="0">
                <a:solidFill>
                  <a:prstClr val="black"/>
                </a:solidFill>
              </a:rPr>
              <a:pPr algn="r" eaLnBrk="1" hangingPunct="1"/>
              <a:t>8</a:t>
            </a:fld>
            <a:endParaRPr kumimoji="0" lang="en-GB" altLang="ja-JP" b="0" smtClean="0">
              <a:solidFill>
                <a:prstClr val="black"/>
              </a:solidFill>
            </a:endParaRPr>
          </a:p>
        </p:txBody>
      </p:sp>
      <p:sp>
        <p:nvSpPr>
          <p:cNvPr id="102403" name="Rectangle 2"/>
          <p:cNvSpPr>
            <a:spLocks noGrp="1" noRot="1" noChangeAspect="1" noChangeArrowheads="1" noTextEdit="1"/>
          </p:cNvSpPr>
          <p:nvPr>
            <p:ph type="sldImg"/>
          </p:nvPr>
        </p:nvSpPr>
        <p:spPr>
          <a:xfrm>
            <a:off x="990600" y="766763"/>
            <a:ext cx="5119688" cy="3838575"/>
          </a:xfrm>
          <a:ln/>
        </p:spPr>
      </p:sp>
      <p:sp>
        <p:nvSpPr>
          <p:cNvPr id="102404" name="Rectangle 3"/>
          <p:cNvSpPr>
            <a:spLocks noGrp="1" noChangeArrowheads="1"/>
          </p:cNvSpPr>
          <p:nvPr>
            <p:ph type="body" idx="1"/>
          </p:nvPr>
        </p:nvSpPr>
        <p:spPr>
          <a:xfrm>
            <a:off x="709429" y="4861235"/>
            <a:ext cx="5680444" cy="460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AC49540-6D54-4888-84C9-FBAC8332E4C5}" type="slidenum">
              <a:rPr lang="en-US" altLang="ja-JP" smtClean="0">
                <a:solidFill>
                  <a:prstClr val="black"/>
                </a:solidFill>
              </a:rPr>
              <a:pPr>
                <a:defRPr/>
              </a:pPr>
              <a:t>9</a:t>
            </a:fld>
            <a:endParaRPr lang="en-US" altLang="ja-JP">
              <a:solidFill>
                <a:prstClr val="black"/>
              </a:solidFill>
            </a:endParaRPr>
          </a:p>
        </p:txBody>
      </p:sp>
    </p:spTree>
    <p:extLst>
      <p:ext uri="{BB962C8B-B14F-4D97-AF65-F5344CB8AC3E}">
        <p14:creationId xmlns:p14="http://schemas.microsoft.com/office/powerpoint/2010/main" val="1186275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0.xml"/><Relationship Id="rId1" Type="http://schemas.openxmlformats.org/officeDocument/2006/relationships/vmlDrawing" Target="../drawings/vmlDrawing2.vml"/><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C97C87E-D4F7-4E04-8E04-024A2A511628}"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0C4F540-704F-4A25-9DE4-01F3EE5DB9AF}"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8024480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693308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236290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862477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344488"/>
            <a:ext cx="2041525" cy="5543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5938" y="344488"/>
            <a:ext cx="5976937"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6489380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78"/>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EE476A1-1919-4FD6-AA52-D4169CBEC909}" type="slidenum">
              <a:rPr lang="en-US" altLang="ja-JP"/>
              <a:pPr>
                <a:defRPr/>
              </a:pPr>
              <a:t>‹#›</a:t>
            </a:fld>
            <a:endParaRPr lang="en-US" altLang="ja-JP"/>
          </a:p>
        </p:txBody>
      </p:sp>
    </p:spTree>
    <p:extLst>
      <p:ext uri="{BB962C8B-B14F-4D97-AF65-F5344CB8AC3E}">
        <p14:creationId xmlns:p14="http://schemas.microsoft.com/office/powerpoint/2010/main" val="2501072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470B971-A083-4766-AAB0-6590C4E5CCB6}" type="slidenum">
              <a:rPr lang="en-US" altLang="ja-JP"/>
              <a:pPr>
                <a:defRPr/>
              </a:pPr>
              <a:t>‹#›</a:t>
            </a:fld>
            <a:endParaRPr lang="en-US" altLang="ja-JP"/>
          </a:p>
        </p:txBody>
      </p:sp>
    </p:spTree>
    <p:extLst>
      <p:ext uri="{BB962C8B-B14F-4D97-AF65-F5344CB8AC3E}">
        <p14:creationId xmlns:p14="http://schemas.microsoft.com/office/powerpoint/2010/main" val="2242151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53"/>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8209D3A-19E5-4D46-BAD3-FC8FCB3C880C}" type="slidenum">
              <a:rPr lang="en-US" altLang="ja-JP"/>
              <a:pPr>
                <a:defRPr/>
              </a:pPr>
              <a:t>‹#›</a:t>
            </a:fld>
            <a:endParaRPr lang="en-US" altLang="ja-JP"/>
          </a:p>
        </p:txBody>
      </p:sp>
    </p:spTree>
    <p:extLst>
      <p:ext uri="{BB962C8B-B14F-4D97-AF65-F5344CB8AC3E}">
        <p14:creationId xmlns:p14="http://schemas.microsoft.com/office/powerpoint/2010/main" val="31894900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600206"/>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AB53A9D-009A-415D-9FDB-2D6E469CED1B}" type="slidenum">
              <a:rPr lang="en-US" altLang="ja-JP"/>
              <a:pPr>
                <a:defRPr/>
              </a:pPr>
              <a:t>‹#›</a:t>
            </a:fld>
            <a:endParaRPr lang="en-US" altLang="ja-JP"/>
          </a:p>
        </p:txBody>
      </p:sp>
    </p:spTree>
    <p:extLst>
      <p:ext uri="{BB962C8B-B14F-4D97-AF65-F5344CB8AC3E}">
        <p14:creationId xmlns:p14="http://schemas.microsoft.com/office/powerpoint/2010/main" val="30450294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88"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288"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D85DE58-2F6B-4E4B-BF47-685F9B8B21C0}" type="slidenum">
              <a:rPr lang="en-US" altLang="ja-JP"/>
              <a:pPr>
                <a:defRPr/>
              </a:pPr>
              <a:t>‹#›</a:t>
            </a:fld>
            <a:endParaRPr lang="en-US" altLang="ja-JP"/>
          </a:p>
        </p:txBody>
      </p:sp>
    </p:spTree>
    <p:extLst>
      <p:ext uri="{BB962C8B-B14F-4D97-AF65-F5344CB8AC3E}">
        <p14:creationId xmlns:p14="http://schemas.microsoft.com/office/powerpoint/2010/main" val="302889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5"/>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D31D3E6-09CC-4645-8DB5-5044713C8BB8}"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1A1B691-5EDC-42CE-B066-2CE8AD721AEA}" type="slidenum">
              <a:rPr lang="en-US" altLang="ja-JP"/>
              <a:pPr>
                <a:defRPr/>
              </a:pPr>
              <a:t>‹#›</a:t>
            </a:fld>
            <a:endParaRPr lang="en-US" altLang="ja-JP"/>
          </a:p>
        </p:txBody>
      </p:sp>
    </p:spTree>
    <p:extLst>
      <p:ext uri="{BB962C8B-B14F-4D97-AF65-F5344CB8AC3E}">
        <p14:creationId xmlns:p14="http://schemas.microsoft.com/office/powerpoint/2010/main" val="4377428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7"/>
          <p:cNvSpPr>
            <a:spLocks noChangeArrowheads="1"/>
          </p:cNvSpPr>
          <p:nvPr/>
        </p:nvSpPr>
        <p:spPr bwMode="auto">
          <a:xfrm>
            <a:off x="0" y="0"/>
            <a:ext cx="9144000" cy="115888"/>
          </a:xfrm>
          <a:prstGeom prst="rect">
            <a:avLst/>
          </a:prstGeom>
          <a:gradFill rotWithShape="1">
            <a:gsLst>
              <a:gs pos="0">
                <a:srgbClr val="0000FF"/>
              </a:gs>
              <a:gs pos="100000">
                <a:srgbClr val="FFFFFF"/>
              </a:gs>
            </a:gsLst>
            <a:lin ang="5400000" scaled="1"/>
          </a:gradFill>
          <a:ln w="9525">
            <a:noFill/>
            <a:miter lim="800000"/>
            <a:headEnd/>
            <a:tailEnd/>
          </a:ln>
          <a:effectLst/>
        </p:spPr>
        <p:txBody>
          <a:bodyPr wrap="none" anchor="ctr"/>
          <a:lstStyle/>
          <a:p>
            <a:pPr>
              <a:defRPr/>
            </a:pPr>
            <a:endParaRPr lang="ja-JP" altLang="en-US" sz="2000" b="0">
              <a:solidFill>
                <a:srgbClr val="000000"/>
              </a:solidFill>
              <a:latin typeface="Arial" charset="0"/>
            </a:endParaRPr>
          </a:p>
        </p:txBody>
      </p:sp>
      <p:graphicFrame>
        <p:nvGraphicFramePr>
          <p:cNvPr id="3" name="Object 2"/>
          <p:cNvGraphicFramePr>
            <a:graphicFrameLocks noChangeAspect="1"/>
          </p:cNvGraphicFramePr>
          <p:nvPr/>
        </p:nvGraphicFramePr>
        <p:xfrm>
          <a:off x="39691" y="6445256"/>
          <a:ext cx="928687" cy="284163"/>
        </p:xfrm>
        <a:graphic>
          <a:graphicData uri="http://schemas.openxmlformats.org/presentationml/2006/ole">
            <mc:AlternateContent xmlns:mc="http://schemas.openxmlformats.org/markup-compatibility/2006">
              <mc:Choice xmlns:v="urn:schemas-microsoft-com:vml" Requires="v">
                <p:oleObj spid="_x0000_s3427417" name="Photo Editor Photo" r:id="rId3" imgW="7190476" imgH="2029108" progId="">
                  <p:embed/>
                </p:oleObj>
              </mc:Choice>
              <mc:Fallback>
                <p:oleObj name="Photo Editor Photo" r:id="rId3" imgW="7190476" imgH="202910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1" y="6445256"/>
                        <a:ext cx="928687" cy="2841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Rectangle 10"/>
          <p:cNvSpPr>
            <a:spLocks noChangeArrowheads="1"/>
          </p:cNvSpPr>
          <p:nvPr/>
        </p:nvSpPr>
        <p:spPr bwMode="auto">
          <a:xfrm flipV="1">
            <a:off x="0" y="6742119"/>
            <a:ext cx="9144000" cy="115887"/>
          </a:xfrm>
          <a:prstGeom prst="rect">
            <a:avLst/>
          </a:prstGeom>
          <a:gradFill rotWithShape="1">
            <a:gsLst>
              <a:gs pos="0">
                <a:srgbClr val="0000FF"/>
              </a:gs>
              <a:gs pos="100000">
                <a:srgbClr val="FFFFFF"/>
              </a:gs>
            </a:gsLst>
            <a:lin ang="5400000" scaled="1"/>
          </a:gradFill>
          <a:ln w="9525">
            <a:noFill/>
            <a:miter lim="800000"/>
            <a:headEnd/>
            <a:tailEnd/>
          </a:ln>
          <a:effectLst/>
        </p:spPr>
        <p:txBody>
          <a:bodyPr wrap="none" anchor="ctr"/>
          <a:lstStyle/>
          <a:p>
            <a:pPr>
              <a:defRPr/>
            </a:pPr>
            <a:endParaRPr lang="ja-JP" altLang="en-US" sz="2000" b="0">
              <a:solidFill>
                <a:srgbClr val="000000"/>
              </a:solidFill>
              <a:latin typeface="Arial" charset="0"/>
            </a:endParaRPr>
          </a:p>
        </p:txBody>
      </p:sp>
      <p:sp>
        <p:nvSpPr>
          <p:cNvPr id="5" name="正方形/長方形 4"/>
          <p:cNvSpPr/>
          <p:nvPr userDrawn="1"/>
        </p:nvSpPr>
        <p:spPr>
          <a:xfrm>
            <a:off x="0" y="6354763"/>
            <a:ext cx="1143000" cy="381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b="0">
              <a:solidFill>
                <a:srgbClr val="FFFFFF"/>
              </a:solidFill>
            </a:endParaRP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8E4164DB-155E-4EF9-A0CF-1038B6DF8DB3}" type="slidenum">
              <a:rPr lang="en-US" altLang="ja-JP"/>
              <a:pPr>
                <a:defRPr/>
              </a:pPr>
              <a:t>‹#›</a:t>
            </a:fld>
            <a:endParaRPr lang="en-US" altLang="ja-JP"/>
          </a:p>
        </p:txBody>
      </p:sp>
    </p:spTree>
    <p:extLst>
      <p:ext uri="{BB962C8B-B14F-4D97-AF65-F5344CB8AC3E}">
        <p14:creationId xmlns:p14="http://schemas.microsoft.com/office/powerpoint/2010/main" val="2185149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8" y="273050"/>
            <a:ext cx="3008435"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538" y="273099"/>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18"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B81E292-1EF4-4A75-BE7C-95565F220D90}" type="slidenum">
              <a:rPr lang="en-US" altLang="ja-JP"/>
              <a:pPr>
                <a:defRPr/>
              </a:pPr>
              <a:t>‹#›</a:t>
            </a:fld>
            <a:endParaRPr lang="en-US" altLang="ja-JP"/>
          </a:p>
        </p:txBody>
      </p:sp>
    </p:spTree>
    <p:extLst>
      <p:ext uri="{BB962C8B-B14F-4D97-AF65-F5344CB8AC3E}">
        <p14:creationId xmlns:p14="http://schemas.microsoft.com/office/powerpoint/2010/main" val="3281009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8808A3F-632C-4C11-A568-B682DC8C584D}" type="slidenum">
              <a:rPr lang="en-US" altLang="ja-JP"/>
              <a:pPr>
                <a:defRPr/>
              </a:pPr>
              <a:t>‹#›</a:t>
            </a:fld>
            <a:endParaRPr lang="en-US" altLang="ja-JP"/>
          </a:p>
        </p:txBody>
      </p:sp>
    </p:spTree>
    <p:extLst>
      <p:ext uri="{BB962C8B-B14F-4D97-AF65-F5344CB8AC3E}">
        <p14:creationId xmlns:p14="http://schemas.microsoft.com/office/powerpoint/2010/main" val="17831279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27D7F97-80E0-4C10-AAEF-F5AC67EB384A}" type="slidenum">
              <a:rPr lang="en-US" altLang="ja-JP"/>
              <a:pPr>
                <a:defRPr/>
              </a:pPr>
              <a:t>‹#›</a:t>
            </a:fld>
            <a:endParaRPr lang="en-US" altLang="ja-JP"/>
          </a:p>
        </p:txBody>
      </p:sp>
    </p:spTree>
    <p:extLst>
      <p:ext uri="{BB962C8B-B14F-4D97-AF65-F5344CB8AC3E}">
        <p14:creationId xmlns:p14="http://schemas.microsoft.com/office/powerpoint/2010/main" val="4568941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18" y="274685"/>
            <a:ext cx="6031523"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8DD91C-59B4-4F0F-9232-C18E3087D8C4}" type="slidenum">
              <a:rPr lang="en-US" altLang="ja-JP"/>
              <a:pPr>
                <a:defRPr/>
              </a:pPr>
              <a:t>‹#›</a:t>
            </a:fld>
            <a:endParaRPr lang="en-US" altLang="ja-JP"/>
          </a:p>
        </p:txBody>
      </p:sp>
    </p:spTree>
    <p:extLst>
      <p:ext uri="{BB962C8B-B14F-4D97-AF65-F5344CB8AC3E}">
        <p14:creationId xmlns:p14="http://schemas.microsoft.com/office/powerpoint/2010/main" val="9276484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F7F177EF-ADEF-4433-9F1C-7F961EC6970C}"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3976991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45947A5A-8445-44BB-AED5-F0D374F059D6}"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18215960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D31C776A-7AA8-4A40-A104-59341836457D}"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33849904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76250" y="1625600"/>
            <a:ext cx="4016375" cy="3729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5025" y="1625600"/>
            <a:ext cx="4017963" cy="3729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241BA44F-9502-4AE9-8705-4B45432447F8}"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77655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1523D3-B800-4737-8D5E-4675AB33987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CA2E60B8-A5A3-40B6-A262-11695E4D92D5}"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829114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E47149DB-1275-4A90-AF22-0E31985E842C}"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11138329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05501FE4-8646-4F18-B556-447D2BDBDB76}"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6942811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684806C9-8D84-43DC-B778-1F8232444A93}"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15411144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9B070552-C7DF-4A1A-A2B5-948FA835B4F5}"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41336212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AFA3A322-62AA-431C-9761-37EF45E64A6A}"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39689163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18288" y="469900"/>
            <a:ext cx="2046287" cy="488473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76250" y="469900"/>
            <a:ext cx="5989638" cy="48847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GB" altLang="ja-JP" dirty="0">
                <a:solidFill>
                  <a:srgbClr val="E64A0E"/>
                </a:solidFill>
              </a:rPr>
              <a:t>Slide no </a:t>
            </a:r>
            <a:fld id="{BC4B742E-0CB8-4D81-84FE-C4A93F38823A}"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24510098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D69B0F4-4E4A-4EFD-A259-CCBE112FA4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47212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63A8195-F119-44BD-B0AB-0801731DB34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0602397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11EF288-DD88-4197-A396-75651DB6A09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17262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5EEB38-25DC-46D0-A250-3ECB0122CF6B}"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6782FCE7-3EB4-4CCE-809E-1244024560A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305162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dirty="0">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995ACF90-94E1-4004-9A30-4F7F37206B5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468155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dirty="0">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2212E779-29B8-45FD-A5C3-ADBC19D93085}"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864722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dirty="0">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2DEE0750-29C5-461B-9643-A9244B41419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42212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1632A233-3D97-46B8-A15E-809F542E69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742643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6E326F5-CCC7-404C-8473-14662E7126D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100246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1A68810-C968-4773-B558-E37D9BB4030D}"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149959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939C328-C40F-4DBC-838B-F89D10FF9B0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639333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EDC343D7-7D6B-4BE0-B03D-E45E307357AA}"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25535271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34111D89-B8EE-450B-B747-55EBCA9F2CFB}"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24288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A8A387-C7F9-4A1E-89AC-3C5E67B03B7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E13615E9-3721-4B13-993C-683B25C0EDE5}"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6226196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F40F077C-1A0E-4CE5-9140-5C42C31D710F}"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21654167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CEB2C022-FD92-43C8-BAA8-4B6BF64FDDF3}"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5243132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DB5F100C-4664-449E-B483-915590D0269B}"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23497816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305ED1F9-0C60-44CE-82BA-5E485F37863D}"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31545135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F126505E-7B29-4514-AB9C-0ED3A366F74F}"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34107217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2026007C-CCE3-49AF-BF69-E3A3EC6AE894}"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35231504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AD38C8AA-639F-44BD-8E9C-41C175E91C31}"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18733717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5" y="344488"/>
            <a:ext cx="2041525" cy="55435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515938" y="344488"/>
            <a:ext cx="5976937" cy="55435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smtClean="0"/>
            </a:lvl1pPr>
          </a:lstStyle>
          <a:p>
            <a:pPr>
              <a:defRPr/>
            </a:pPr>
            <a:r>
              <a:rPr lang="en-US" altLang="ja-JP">
                <a:solidFill>
                  <a:srgbClr val="001965"/>
                </a:solidFill>
              </a:rPr>
              <a:t>Slide </a:t>
            </a:r>
            <a:fld id="{7E16850A-C4D5-4EE5-B4DB-B460B514AEDF}" type="slidenum">
              <a:rPr lang="en-US" altLang="ja-JP">
                <a:solidFill>
                  <a:srgbClr val="001965"/>
                </a:solidFill>
              </a:rPr>
              <a:pPr>
                <a:defRPr/>
              </a:pPr>
              <a:t>‹#›</a:t>
            </a:fld>
            <a:endParaRPr lang="en-US" altLang="ja-JP">
              <a:solidFill>
                <a:srgbClr val="001965"/>
              </a:solidFill>
            </a:endParaRPr>
          </a:p>
        </p:txBody>
      </p:sp>
    </p:spTree>
    <p:extLst>
      <p:ext uri="{BB962C8B-B14F-4D97-AF65-F5344CB8AC3E}">
        <p14:creationId xmlns:p14="http://schemas.microsoft.com/office/powerpoint/2010/main" val="38863496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25923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81217E-B8E4-42B0-B963-730D138D12CB}"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2365308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38150" y="1287463"/>
            <a:ext cx="4022725" cy="4732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13275" y="1287463"/>
            <a:ext cx="4024313" cy="4732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485134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69163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4327956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248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9165512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3198763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952181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88125" y="73025"/>
            <a:ext cx="2049463" cy="59467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38150" y="73025"/>
            <a:ext cx="5997575" cy="59467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349227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73025"/>
            <a:ext cx="8199438" cy="1004888"/>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38150" y="1287463"/>
            <a:ext cx="8199438" cy="4732337"/>
          </a:xfrm>
        </p:spPr>
        <p:txBody>
          <a:bodyPr vert="horz" wrap="square" lIns="91440" tIns="45720" rIns="91440" bIns="45720" numCol="1" anchor="t" anchorCtr="0" compatLnSpc="1">
            <a:prstTxWarp prst="textNoShape">
              <a:avLst/>
            </a:prstTxWarp>
          </a:bodyPr>
          <a:lstStyle/>
          <a:p>
            <a:pPr lvl="0"/>
            <a:endParaRPr lang="ja-JP" altLang="en-US" noProof="0"/>
          </a:p>
        </p:txBody>
      </p:sp>
    </p:spTree>
    <p:extLst>
      <p:ext uri="{BB962C8B-B14F-4D97-AF65-F5344CB8AC3E}">
        <p14:creationId xmlns:p14="http://schemas.microsoft.com/office/powerpoint/2010/main" val="8406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94B87F-55C8-4B58-90B9-0729742DC7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73025"/>
            <a:ext cx="8199438" cy="1004888"/>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38150" y="1287463"/>
            <a:ext cx="8199438" cy="4732337"/>
          </a:xfrm>
        </p:spPr>
        <p:txBody>
          <a:bodyPr vert="horz" wrap="square" lIns="91440" tIns="45720" rIns="91440" bIns="45720" numCol="1" anchor="t" anchorCtr="0" compatLnSpc="1">
            <a:prstTxWarp prst="textNoShape">
              <a:avLst/>
            </a:prstTxWarp>
          </a:bodyPr>
          <a:lstStyle/>
          <a:p>
            <a:pPr lvl="0"/>
            <a:endParaRPr lang="ja-JP" altLang="en-US" noProof="0"/>
          </a:p>
        </p:txBody>
      </p:sp>
    </p:spTree>
    <p:extLst>
      <p:ext uri="{BB962C8B-B14F-4D97-AF65-F5344CB8AC3E}">
        <p14:creationId xmlns:p14="http://schemas.microsoft.com/office/powerpoint/2010/main" val="22015255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73025"/>
            <a:ext cx="8199438" cy="1004888"/>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38150" y="1287463"/>
            <a:ext cx="4022725" cy="47323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13275" y="1287463"/>
            <a:ext cx="4024313" cy="22891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13275" y="3729038"/>
            <a:ext cx="4024313" cy="22907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055113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9713" y="142875"/>
            <a:ext cx="8199437" cy="519113"/>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957699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5205630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9713" y="142875"/>
            <a:ext cx="8199437" cy="519113"/>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38150" y="1287463"/>
            <a:ext cx="4022725" cy="4732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13275" y="1287463"/>
            <a:ext cx="4024313" cy="4732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186221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655138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39713" y="142875"/>
            <a:ext cx="8199437" cy="519113"/>
          </a:xfrm>
          <a:prstGeom prst="rect">
            <a:avLst/>
          </a:prstGeo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3229638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762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775070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077049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888DB2-01AB-479F-9435-AF994913D0E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239713" y="142875"/>
            <a:ext cx="8199437" cy="519113"/>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713782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88125" y="73025"/>
            <a:ext cx="2049463" cy="594677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38150" y="73025"/>
            <a:ext cx="5997575" cy="59467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926041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73025"/>
            <a:ext cx="8199438" cy="1004888"/>
          </a:xfrm>
          <a:prstGeom prst="rect">
            <a:avLst/>
          </a:prstGeo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38150" y="1287463"/>
            <a:ext cx="8199438" cy="4732337"/>
          </a:xfrm>
        </p:spPr>
        <p:txBody>
          <a:bodyPr vert="horz" wrap="square" lIns="91440" tIns="45720" rIns="91440" bIns="45720" numCol="1" anchor="t" anchorCtr="0" compatLnSpc="1">
            <a:prstTxWarp prst="textNoShape">
              <a:avLst/>
            </a:prstTxWarp>
          </a:bodyPr>
          <a:lstStyle/>
          <a:p>
            <a:pPr lvl="0"/>
            <a:endParaRPr lang="ja-JP" altLang="en-US" noProof="0"/>
          </a:p>
        </p:txBody>
      </p:sp>
    </p:spTree>
    <p:extLst>
      <p:ext uri="{BB962C8B-B14F-4D97-AF65-F5344CB8AC3E}">
        <p14:creationId xmlns:p14="http://schemas.microsoft.com/office/powerpoint/2010/main" val="39143535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73025"/>
            <a:ext cx="8199438" cy="1004888"/>
          </a:xfrm>
          <a:prstGeom prst="rect">
            <a:avLst/>
          </a:prstGeo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38150" y="1287463"/>
            <a:ext cx="8199438" cy="4732337"/>
          </a:xfrm>
        </p:spPr>
        <p:txBody>
          <a:bodyPr vert="horz" wrap="square" lIns="91440" tIns="45720" rIns="91440" bIns="45720" numCol="1" anchor="t" anchorCtr="0" compatLnSpc="1">
            <a:prstTxWarp prst="textNoShape">
              <a:avLst/>
            </a:prstTxWarp>
          </a:bodyPr>
          <a:lstStyle/>
          <a:p>
            <a:pPr lvl="0"/>
            <a:endParaRPr lang="ja-JP" altLang="en-US" noProof="0"/>
          </a:p>
        </p:txBody>
      </p:sp>
    </p:spTree>
    <p:extLst>
      <p:ext uri="{BB962C8B-B14F-4D97-AF65-F5344CB8AC3E}">
        <p14:creationId xmlns:p14="http://schemas.microsoft.com/office/powerpoint/2010/main" val="34709369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73025"/>
            <a:ext cx="8199438" cy="1004888"/>
          </a:xfrm>
          <a:prstGeom prst="rect">
            <a:avLst/>
          </a:prstGeo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38150" y="1287463"/>
            <a:ext cx="4022725" cy="47323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13275" y="1287463"/>
            <a:ext cx="4024313" cy="22891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13275" y="3729038"/>
            <a:ext cx="4024313" cy="22907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572283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627063-C366-49B9-828C-93BDA90A610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0341455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CB1623-A7E2-48E7-9D24-DD585017B59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138605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3E5AE0-9FA2-4AD9-A50C-BC6F1810CB8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327823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31E638-3440-4269-9C13-5900D16AADD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483172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B6919C-2DC1-4BE1-B93E-B95CDCE4B56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6367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D1AF26-5268-48A8-8311-765295D373D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F1B556-C893-4076-B780-65DF5AEE419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514122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BAB91D-211C-498F-A1EE-8B22AD239A4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526624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896A7-708E-450E-BF49-E5AB3E4EA82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034900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CE351-B45B-4E9C-B9E5-3755868699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996902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7A695-C31F-4C3E-8D68-3458B9C8906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259682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EA3B4-0DAA-4BA6-8575-E7D25FBF8AC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582948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627063-C366-49B9-828C-93BDA90A610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8619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CB1623-A7E2-48E7-9D24-DD585017B59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367897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3E5AE0-9FA2-4AD9-A50C-BC6F1810CB8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8137658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31E638-3440-4269-9C13-5900D16AADD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96818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BC86D8-A340-4056-B204-8014859493FA}"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B6919C-2DC1-4BE1-B93E-B95CDCE4B56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2126881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F1B556-C893-4076-B780-65DF5AEE419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920528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BAB91D-211C-498F-A1EE-8B22AD239A4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635129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896A7-708E-450E-BF49-E5AB3E4EA82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14462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CE351-B45B-4E9C-B9E5-3755868699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189344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7A695-C31F-4C3E-8D68-3458B9C8906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248967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EA3B4-0DAA-4BA6-8575-E7D25FBF8AC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693633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4"/>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A9327B-16C1-4878-BCBD-22A00FA3BFC1}" type="slidenum">
              <a:rPr lang="en-US" altLang="ja-JP"/>
              <a:pPr>
                <a:defRPr/>
              </a:pPr>
              <a:t>‹#›</a:t>
            </a:fld>
            <a:endParaRPr lang="en-US" altLang="ja-JP"/>
          </a:p>
        </p:txBody>
      </p:sp>
    </p:spTree>
    <p:extLst>
      <p:ext uri="{BB962C8B-B14F-4D97-AF65-F5344CB8AC3E}">
        <p14:creationId xmlns:p14="http://schemas.microsoft.com/office/powerpoint/2010/main" val="23596729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947BE33-DA5D-4409-AC0A-A3B53D23B482}" type="slidenum">
              <a:rPr lang="en-US" altLang="ja-JP"/>
              <a:pPr>
                <a:defRPr/>
              </a:pPr>
              <a:t>‹#›</a:t>
            </a:fld>
            <a:endParaRPr lang="en-US" altLang="ja-JP"/>
          </a:p>
        </p:txBody>
      </p:sp>
    </p:spTree>
    <p:extLst>
      <p:ext uri="{BB962C8B-B14F-4D97-AF65-F5344CB8AC3E}">
        <p14:creationId xmlns:p14="http://schemas.microsoft.com/office/powerpoint/2010/main" val="26270891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9"/>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09901C-7337-4564-B04C-80E8FA76673C}" type="slidenum">
              <a:rPr lang="en-US" altLang="ja-JP"/>
              <a:pPr>
                <a:defRPr/>
              </a:pPr>
              <a:t>‹#›</a:t>
            </a:fld>
            <a:endParaRPr lang="en-US" altLang="ja-JP"/>
          </a:p>
        </p:txBody>
      </p:sp>
    </p:spTree>
    <p:extLst>
      <p:ext uri="{BB962C8B-B14F-4D97-AF65-F5344CB8AC3E}">
        <p14:creationId xmlns:p14="http://schemas.microsoft.com/office/powerpoint/2010/main" val="158422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3DAA3E-A569-4CBF-8AFA-C1E17AE36908}"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C2C8F6-118D-4E21-B032-4D18B3942F39}"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F46C84-714D-4490-9CFA-97BBF5587DA8}" type="slidenum">
              <a:rPr lang="en-US" altLang="ja-JP"/>
              <a:pPr>
                <a:defRPr/>
              </a:pPr>
              <a:t>‹#›</a:t>
            </a:fld>
            <a:endParaRPr lang="en-US" altLang="ja-JP"/>
          </a:p>
        </p:txBody>
      </p:sp>
    </p:spTree>
    <p:extLst>
      <p:ext uri="{BB962C8B-B14F-4D97-AF65-F5344CB8AC3E}">
        <p14:creationId xmlns:p14="http://schemas.microsoft.com/office/powerpoint/2010/main" val="14212233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E7C2ED4-D5A8-497B-9ACA-BFE13BCAC67B}" type="slidenum">
              <a:rPr lang="en-US" altLang="ja-JP"/>
              <a:pPr>
                <a:defRPr/>
              </a:pPr>
              <a:t>‹#›</a:t>
            </a:fld>
            <a:endParaRPr lang="en-US" altLang="ja-JP"/>
          </a:p>
        </p:txBody>
      </p:sp>
    </p:spTree>
    <p:extLst>
      <p:ext uri="{BB962C8B-B14F-4D97-AF65-F5344CB8AC3E}">
        <p14:creationId xmlns:p14="http://schemas.microsoft.com/office/powerpoint/2010/main" val="17803375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9E49686-519A-46C8-822A-2B6B14484894}" type="slidenum">
              <a:rPr lang="en-US" altLang="ja-JP"/>
              <a:pPr>
                <a:defRPr/>
              </a:pPr>
              <a:t>‹#›</a:t>
            </a:fld>
            <a:endParaRPr lang="en-US" altLang="ja-JP"/>
          </a:p>
        </p:txBody>
      </p:sp>
    </p:spTree>
    <p:extLst>
      <p:ext uri="{BB962C8B-B14F-4D97-AF65-F5344CB8AC3E}">
        <p14:creationId xmlns:p14="http://schemas.microsoft.com/office/powerpoint/2010/main" val="23584924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6A987C3-FBFB-4EA0-95F2-43D37AF9463A}" type="slidenum">
              <a:rPr lang="en-US" altLang="ja-JP"/>
              <a:pPr>
                <a:defRPr/>
              </a:pPr>
              <a:t>‹#›</a:t>
            </a:fld>
            <a:endParaRPr lang="en-US" altLang="ja-JP"/>
          </a:p>
        </p:txBody>
      </p:sp>
    </p:spTree>
    <p:extLst>
      <p:ext uri="{BB962C8B-B14F-4D97-AF65-F5344CB8AC3E}">
        <p14:creationId xmlns:p14="http://schemas.microsoft.com/office/powerpoint/2010/main" val="24124211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6" y="2730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7" y="1435103"/>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9F2E4D0-F420-4043-AA0D-9C0DACD78E5D}" type="slidenum">
              <a:rPr lang="en-US" altLang="ja-JP"/>
              <a:pPr>
                <a:defRPr/>
              </a:pPr>
              <a:t>‹#›</a:t>
            </a:fld>
            <a:endParaRPr lang="en-US" altLang="ja-JP"/>
          </a:p>
        </p:txBody>
      </p:sp>
    </p:spTree>
    <p:extLst>
      <p:ext uri="{BB962C8B-B14F-4D97-AF65-F5344CB8AC3E}">
        <p14:creationId xmlns:p14="http://schemas.microsoft.com/office/powerpoint/2010/main" val="22032502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BF8A265-2CC9-4567-A843-CC381ACEC073}" type="slidenum">
              <a:rPr lang="en-US" altLang="ja-JP"/>
              <a:pPr>
                <a:defRPr/>
              </a:pPr>
              <a:t>‹#›</a:t>
            </a:fld>
            <a:endParaRPr lang="en-US" altLang="ja-JP"/>
          </a:p>
        </p:txBody>
      </p:sp>
    </p:spTree>
    <p:extLst>
      <p:ext uri="{BB962C8B-B14F-4D97-AF65-F5344CB8AC3E}">
        <p14:creationId xmlns:p14="http://schemas.microsoft.com/office/powerpoint/2010/main" val="13101938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1DA955D-E7B7-4EFB-9B3A-7E0CDE4D5013}" type="slidenum">
              <a:rPr lang="en-US" altLang="ja-JP"/>
              <a:pPr>
                <a:defRPr/>
              </a:pPr>
              <a:t>‹#›</a:t>
            </a:fld>
            <a:endParaRPr lang="en-US" altLang="ja-JP"/>
          </a:p>
        </p:txBody>
      </p:sp>
    </p:spTree>
    <p:extLst>
      <p:ext uri="{BB962C8B-B14F-4D97-AF65-F5344CB8AC3E}">
        <p14:creationId xmlns:p14="http://schemas.microsoft.com/office/powerpoint/2010/main" val="2767790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6"/>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6"/>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F3EB93-F259-43C4-AB23-3AF23C3D81E2}" type="slidenum">
              <a:rPr lang="en-US" altLang="ja-JP"/>
              <a:pPr>
                <a:defRPr/>
              </a:pPr>
              <a:t>‹#›</a:t>
            </a:fld>
            <a:endParaRPr lang="en-US" altLang="ja-JP"/>
          </a:p>
        </p:txBody>
      </p:sp>
    </p:spTree>
    <p:extLst>
      <p:ext uri="{BB962C8B-B14F-4D97-AF65-F5344CB8AC3E}">
        <p14:creationId xmlns:p14="http://schemas.microsoft.com/office/powerpoint/2010/main" val="2514155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6"/>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C44A375-39B7-41C6-8499-B019DE37456F}" type="slidenum">
              <a:rPr lang="en-US" altLang="ja-JP"/>
              <a:pPr>
                <a:defRPr/>
              </a:pPr>
              <a:t>‹#›</a:t>
            </a:fld>
            <a:endParaRPr lang="en-US" altLang="ja-JP"/>
          </a:p>
        </p:txBody>
      </p:sp>
    </p:spTree>
    <p:extLst>
      <p:ext uri="{BB962C8B-B14F-4D97-AF65-F5344CB8AC3E}">
        <p14:creationId xmlns:p14="http://schemas.microsoft.com/office/powerpoint/2010/main" val="27597943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E5ACCEC-6E5D-4F04-88F1-0AE8B3F32776}" type="slidenum">
              <a:rPr lang="en-US" altLang="en-US"/>
              <a:pPr>
                <a:defRPr/>
              </a:pPr>
              <a:t>‹#›</a:t>
            </a:fld>
            <a:endParaRPr lang="en-US" altLang="en-US"/>
          </a:p>
        </p:txBody>
      </p:sp>
    </p:spTree>
    <p:extLst>
      <p:ext uri="{BB962C8B-B14F-4D97-AF65-F5344CB8AC3E}">
        <p14:creationId xmlns:p14="http://schemas.microsoft.com/office/powerpoint/2010/main" val="2293867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89EA09-7078-458A-95D0-270A8BBFF0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3E3E83F-4BB7-4AA4-B40C-A90EA61DF83E}" type="slidenum">
              <a:rPr lang="en-US" altLang="en-US"/>
              <a:pPr>
                <a:defRPr/>
              </a:pPr>
              <a:t>‹#›</a:t>
            </a:fld>
            <a:endParaRPr lang="en-US" altLang="en-US"/>
          </a:p>
        </p:txBody>
      </p:sp>
    </p:spTree>
    <p:extLst>
      <p:ext uri="{BB962C8B-B14F-4D97-AF65-F5344CB8AC3E}">
        <p14:creationId xmlns:p14="http://schemas.microsoft.com/office/powerpoint/2010/main" val="38349529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A00D99B-9A9C-4251-BA4A-97B1F6076DB0}" type="slidenum">
              <a:rPr lang="en-US" altLang="en-US"/>
              <a:pPr>
                <a:defRPr/>
              </a:pPr>
              <a:t>‹#›</a:t>
            </a:fld>
            <a:endParaRPr lang="en-US" altLang="en-US"/>
          </a:p>
        </p:txBody>
      </p:sp>
    </p:spTree>
    <p:extLst>
      <p:ext uri="{BB962C8B-B14F-4D97-AF65-F5344CB8AC3E}">
        <p14:creationId xmlns:p14="http://schemas.microsoft.com/office/powerpoint/2010/main" val="41531650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3"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E1C4564A-40D3-40EB-BE46-58191A3EEA0D}" type="slidenum">
              <a:rPr lang="en-US" altLang="en-US"/>
              <a:pPr>
                <a:defRPr/>
              </a:pPr>
              <a:t>‹#›</a:t>
            </a:fld>
            <a:endParaRPr lang="en-US" altLang="en-US"/>
          </a:p>
        </p:txBody>
      </p:sp>
    </p:spTree>
    <p:extLst>
      <p:ext uri="{BB962C8B-B14F-4D97-AF65-F5344CB8AC3E}">
        <p14:creationId xmlns:p14="http://schemas.microsoft.com/office/powerpoint/2010/main" val="31365716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9"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9"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0C73C565-CECE-4E61-A70B-476B83228D6E}" type="slidenum">
              <a:rPr lang="en-US" altLang="en-US"/>
              <a:pPr>
                <a:defRPr/>
              </a:pPr>
              <a:t>‹#›</a:t>
            </a:fld>
            <a:endParaRPr lang="en-US" altLang="en-US"/>
          </a:p>
        </p:txBody>
      </p:sp>
    </p:spTree>
    <p:extLst>
      <p:ext uri="{BB962C8B-B14F-4D97-AF65-F5344CB8AC3E}">
        <p14:creationId xmlns:p14="http://schemas.microsoft.com/office/powerpoint/2010/main" val="18469385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0479FE59-5F08-4E0B-AF5C-ADB6DB074DEA}" type="slidenum">
              <a:rPr lang="en-US" altLang="en-US"/>
              <a:pPr>
                <a:defRPr/>
              </a:pPr>
              <a:t>‹#›</a:t>
            </a:fld>
            <a:endParaRPr lang="en-US" altLang="en-US"/>
          </a:p>
        </p:txBody>
      </p:sp>
    </p:spTree>
    <p:extLst>
      <p:ext uri="{BB962C8B-B14F-4D97-AF65-F5344CB8AC3E}">
        <p14:creationId xmlns:p14="http://schemas.microsoft.com/office/powerpoint/2010/main" val="36336753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4BA45986-E37F-4C3E-83E3-94995313AE2C}" type="slidenum">
              <a:rPr lang="en-US" altLang="en-US"/>
              <a:pPr>
                <a:defRPr/>
              </a:pPr>
              <a:t>‹#›</a:t>
            </a:fld>
            <a:endParaRPr lang="en-US" altLang="en-US"/>
          </a:p>
        </p:txBody>
      </p:sp>
    </p:spTree>
    <p:extLst>
      <p:ext uri="{BB962C8B-B14F-4D97-AF65-F5344CB8AC3E}">
        <p14:creationId xmlns:p14="http://schemas.microsoft.com/office/powerpoint/2010/main" val="40136329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10BC51F7-CB41-4243-BE5D-E988FA560E37}" type="slidenum">
              <a:rPr lang="en-US" altLang="en-US"/>
              <a:pPr>
                <a:defRPr/>
              </a:pPr>
              <a:t>‹#›</a:t>
            </a:fld>
            <a:endParaRPr lang="en-US" altLang="en-US"/>
          </a:p>
        </p:txBody>
      </p:sp>
    </p:spTree>
    <p:extLst>
      <p:ext uri="{BB962C8B-B14F-4D97-AF65-F5344CB8AC3E}">
        <p14:creationId xmlns:p14="http://schemas.microsoft.com/office/powerpoint/2010/main" val="15760106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1F02F45-98CE-4816-B1E8-295A151F5971}" type="slidenum">
              <a:rPr lang="en-US" altLang="en-US"/>
              <a:pPr>
                <a:defRPr/>
              </a:pPr>
              <a:t>‹#›</a:t>
            </a:fld>
            <a:endParaRPr lang="en-US" altLang="en-US"/>
          </a:p>
        </p:txBody>
      </p:sp>
    </p:spTree>
    <p:extLst>
      <p:ext uri="{BB962C8B-B14F-4D97-AF65-F5344CB8AC3E}">
        <p14:creationId xmlns:p14="http://schemas.microsoft.com/office/powerpoint/2010/main" val="14986169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9099444-120D-46BE-8157-CD535786241C}" type="slidenum">
              <a:rPr lang="en-US" altLang="en-US"/>
              <a:pPr>
                <a:defRPr/>
              </a:pPr>
              <a:t>‹#›</a:t>
            </a:fld>
            <a:endParaRPr lang="en-US" altLang="en-US"/>
          </a:p>
        </p:txBody>
      </p:sp>
    </p:spTree>
    <p:extLst>
      <p:ext uri="{BB962C8B-B14F-4D97-AF65-F5344CB8AC3E}">
        <p14:creationId xmlns:p14="http://schemas.microsoft.com/office/powerpoint/2010/main" val="23659154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DBF78D4-408A-46BA-88AD-5BD897D2F1B1}" type="slidenum">
              <a:rPr lang="en-US" altLang="en-US"/>
              <a:pPr>
                <a:defRPr/>
              </a:pPr>
              <a:t>‹#›</a:t>
            </a:fld>
            <a:endParaRPr lang="en-US" altLang="en-US"/>
          </a:p>
        </p:txBody>
      </p:sp>
    </p:spTree>
    <p:extLst>
      <p:ext uri="{BB962C8B-B14F-4D97-AF65-F5344CB8AC3E}">
        <p14:creationId xmlns:p14="http://schemas.microsoft.com/office/powerpoint/2010/main" val="1423726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5"/>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F34DB-053C-40A7-97EE-E3F8B803824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F39313C-6CD1-48A5-98BD-5022C62F2F86}" type="slidenum">
              <a:rPr lang="en-US" altLang="en-US"/>
              <a:pPr>
                <a:defRPr/>
              </a:pPr>
              <a:t>‹#›</a:t>
            </a:fld>
            <a:endParaRPr lang="en-US" altLang="en-US"/>
          </a:p>
        </p:txBody>
      </p:sp>
    </p:spTree>
    <p:extLst>
      <p:ext uri="{BB962C8B-B14F-4D97-AF65-F5344CB8AC3E}">
        <p14:creationId xmlns:p14="http://schemas.microsoft.com/office/powerpoint/2010/main" val="188108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5"/>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C86718-3013-471C-B531-F7E401C1E80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1"/>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95"/>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3DC71D1-64D6-4AB7-83EC-5584F282EFD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7"/>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60A1D-F690-4FB5-A97A-769BDCD666FA}"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title_slid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3"/>
          <p:cNvSpPr>
            <a:spLocks noChangeArrowheads="1"/>
          </p:cNvSpPr>
          <p:nvPr/>
        </p:nvSpPr>
        <p:spPr bwMode="white">
          <a:xfrm>
            <a:off x="6910213" y="5919803"/>
            <a:ext cx="2233788" cy="923925"/>
          </a:xfrm>
          <a:prstGeom prst="rect">
            <a:avLst/>
          </a:prstGeom>
          <a:solidFill>
            <a:schemeClr val="tx1"/>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6" name="Rectangle 4"/>
          <p:cNvSpPr>
            <a:spLocks noChangeArrowheads="1"/>
          </p:cNvSpPr>
          <p:nvPr/>
        </p:nvSpPr>
        <p:spPr bwMode="white">
          <a:xfrm>
            <a:off x="5702308" y="4572016"/>
            <a:ext cx="1159933" cy="1228725"/>
          </a:xfrm>
          <a:prstGeom prst="rect">
            <a:avLst/>
          </a:prstGeom>
          <a:solidFill>
            <a:srgbClr val="FFFFFF"/>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 name="Rectangle 10"/>
          <p:cNvSpPr>
            <a:spLocks noChangeArrowheads="1"/>
          </p:cNvSpPr>
          <p:nvPr/>
        </p:nvSpPr>
        <p:spPr bwMode="white">
          <a:xfrm>
            <a:off x="6853772" y="3360738"/>
            <a:ext cx="1159933" cy="1219200"/>
          </a:xfrm>
          <a:prstGeom prst="rect">
            <a:avLst/>
          </a:prstGeom>
          <a:solidFill>
            <a:srgbClr val="FFFFFF"/>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8" name="Line 11"/>
          <p:cNvSpPr>
            <a:spLocks noChangeShapeType="1"/>
          </p:cNvSpPr>
          <p:nvPr/>
        </p:nvSpPr>
        <p:spPr bwMode="white">
          <a:xfrm>
            <a:off x="8005235" y="3433764"/>
            <a:ext cx="0" cy="1147762"/>
          </a:xfrm>
          <a:prstGeom prst="line">
            <a:avLst/>
          </a:prstGeom>
          <a:noFill/>
          <a:ln w="9525">
            <a:solidFill>
              <a:srgbClr val="FFFFFF"/>
            </a:solidFill>
            <a:round/>
            <a:headEnd/>
            <a:tailEnd/>
          </a:ln>
          <a:effectLst/>
        </p:spPr>
        <p:txBody>
          <a:bodyPr/>
          <a:lstStyle/>
          <a:p>
            <a:pPr algn="ctr" eaLnBrk="0" hangingPunct="0">
              <a:defRPr/>
            </a:pPr>
            <a:endParaRPr kumimoji="0" lang="en-US" sz="2400">
              <a:solidFill>
                <a:srgbClr val="FFFFFF"/>
              </a:solidFill>
              <a:latin typeface="Helvetica" pitchFamily="34" charset="0"/>
            </a:endParaRPr>
          </a:p>
        </p:txBody>
      </p:sp>
      <p:sp>
        <p:nvSpPr>
          <p:cNvPr id="9" name="Line 12"/>
          <p:cNvSpPr>
            <a:spLocks noChangeShapeType="1"/>
          </p:cNvSpPr>
          <p:nvPr/>
        </p:nvSpPr>
        <p:spPr bwMode="white">
          <a:xfrm>
            <a:off x="6862235" y="4572016"/>
            <a:ext cx="0" cy="1147763"/>
          </a:xfrm>
          <a:prstGeom prst="line">
            <a:avLst/>
          </a:prstGeom>
          <a:noFill/>
          <a:ln w="9525">
            <a:solidFill>
              <a:srgbClr val="FFFFFF"/>
            </a:solidFill>
            <a:round/>
            <a:headEnd/>
            <a:tailEnd/>
          </a:ln>
          <a:effectLst/>
        </p:spPr>
        <p:txBody>
          <a:bodyPr/>
          <a:lstStyle/>
          <a:p>
            <a:pPr algn="ctr" eaLnBrk="0" hangingPunct="0">
              <a:defRPr/>
            </a:pPr>
            <a:endParaRPr kumimoji="0" lang="en-US" sz="2400">
              <a:solidFill>
                <a:srgbClr val="FFFFFF"/>
              </a:solidFill>
              <a:latin typeface="Helvetica" pitchFamily="34" charset="0"/>
            </a:endParaRPr>
          </a:p>
        </p:txBody>
      </p:sp>
      <p:sp>
        <p:nvSpPr>
          <p:cNvPr id="10" name="Line 13"/>
          <p:cNvSpPr>
            <a:spLocks noChangeShapeType="1"/>
          </p:cNvSpPr>
          <p:nvPr/>
        </p:nvSpPr>
        <p:spPr bwMode="white">
          <a:xfrm rot="16200000">
            <a:off x="6280856" y="3991332"/>
            <a:ext cx="0" cy="1148644"/>
          </a:xfrm>
          <a:prstGeom prst="line">
            <a:avLst/>
          </a:prstGeom>
          <a:noFill/>
          <a:ln w="12700">
            <a:solidFill>
              <a:srgbClr val="FFFFFF"/>
            </a:solidFill>
            <a:round/>
            <a:headEnd/>
            <a:tailEnd/>
          </a:ln>
          <a:effectLst/>
        </p:spPr>
        <p:txBody>
          <a:bodyPr/>
          <a:lstStyle/>
          <a:p>
            <a:pPr algn="ctr" eaLnBrk="0" hangingPunct="0">
              <a:defRPr/>
            </a:pPr>
            <a:endParaRPr kumimoji="0" lang="en-US" sz="2400">
              <a:solidFill>
                <a:srgbClr val="FFFFFF"/>
              </a:solidFill>
              <a:latin typeface="Helvetica" pitchFamily="34" charset="0"/>
            </a:endParaRPr>
          </a:p>
        </p:txBody>
      </p:sp>
      <p:pic>
        <p:nvPicPr>
          <p:cNvPr id="11" name="Picture 14" descr="logo"/>
          <p:cNvPicPr>
            <a:picLocks noChangeAspect="1" noChangeArrowheads="1"/>
          </p:cNvPicPr>
          <p:nvPr/>
        </p:nvPicPr>
        <p:blipFill>
          <a:blip r:embed="rId3" cstate="print"/>
          <a:srcRect/>
          <a:stretch>
            <a:fillRect/>
          </a:stretch>
        </p:blipFill>
        <p:spPr bwMode="auto">
          <a:xfrm>
            <a:off x="6604009" y="6057900"/>
            <a:ext cx="1662289" cy="488950"/>
          </a:xfrm>
          <a:prstGeom prst="rect">
            <a:avLst/>
          </a:prstGeom>
          <a:solidFill>
            <a:schemeClr val="tx2"/>
          </a:solidFill>
          <a:ln w="9525">
            <a:noFill/>
            <a:miter lim="800000"/>
            <a:headEnd/>
            <a:tailEnd/>
          </a:ln>
        </p:spPr>
      </p:pic>
      <p:pic>
        <p:nvPicPr>
          <p:cNvPr id="12" name="Picture 15"/>
          <p:cNvPicPr>
            <a:picLocks noChangeAspect="1" noChangeArrowheads="1"/>
          </p:cNvPicPr>
          <p:nvPr/>
        </p:nvPicPr>
        <p:blipFill>
          <a:blip r:embed="rId4" cstate="print"/>
          <a:srcRect r="343"/>
          <a:stretch>
            <a:fillRect/>
          </a:stretch>
        </p:blipFill>
        <p:spPr bwMode="auto">
          <a:xfrm>
            <a:off x="8008056" y="2281238"/>
            <a:ext cx="1135944" cy="1162050"/>
          </a:xfrm>
          <a:prstGeom prst="rect">
            <a:avLst/>
          </a:prstGeom>
          <a:noFill/>
          <a:ln w="9525">
            <a:noFill/>
            <a:miter lim="800000"/>
            <a:headEnd/>
            <a:tailEnd/>
          </a:ln>
        </p:spPr>
      </p:pic>
      <p:pic>
        <p:nvPicPr>
          <p:cNvPr id="13" name="Picture 16" descr="Byetta Logo_RT"/>
          <p:cNvPicPr>
            <a:picLocks noChangeAspect="1" noChangeArrowheads="1"/>
          </p:cNvPicPr>
          <p:nvPr/>
        </p:nvPicPr>
        <p:blipFill>
          <a:blip r:embed="rId5" cstate="print"/>
          <a:srcRect/>
          <a:stretch>
            <a:fillRect/>
          </a:stretch>
        </p:blipFill>
        <p:spPr bwMode="auto">
          <a:xfrm>
            <a:off x="6509457" y="4773629"/>
            <a:ext cx="2349500" cy="1076325"/>
          </a:xfrm>
          <a:prstGeom prst="rect">
            <a:avLst/>
          </a:prstGeom>
          <a:noFill/>
          <a:ln w="9525">
            <a:noFill/>
            <a:miter lim="800000"/>
            <a:headEnd/>
            <a:tailEnd/>
          </a:ln>
        </p:spPr>
      </p:pic>
      <p:sp>
        <p:nvSpPr>
          <p:cNvPr id="2104325" name="Rectangle 5"/>
          <p:cNvSpPr>
            <a:spLocks noGrp="1" noChangeArrowheads="1"/>
          </p:cNvSpPr>
          <p:nvPr>
            <p:ph type="ctrTitle"/>
          </p:nvPr>
        </p:nvSpPr>
        <p:spPr>
          <a:xfrm>
            <a:off x="2506135" y="1333500"/>
            <a:ext cx="4131733" cy="1314450"/>
          </a:xfrm>
          <a:effectLst/>
        </p:spPr>
        <p:txBody>
          <a:bodyPr anchor="ctr"/>
          <a:lstStyle>
            <a:lvl1pPr algn="ctr">
              <a:defRPr sz="2600">
                <a:solidFill>
                  <a:srgbClr val="006980"/>
                </a:solidFill>
              </a:defRPr>
            </a:lvl1pPr>
          </a:lstStyle>
          <a:p>
            <a:r>
              <a:rPr lang="en-US"/>
              <a:t>Click to edit Master title style</a:t>
            </a:r>
          </a:p>
        </p:txBody>
      </p:sp>
      <p:sp>
        <p:nvSpPr>
          <p:cNvPr id="2104326" name="Rectangle 6"/>
          <p:cNvSpPr>
            <a:spLocks noGrp="1" noChangeArrowheads="1"/>
          </p:cNvSpPr>
          <p:nvPr>
            <p:ph type="subTitle" idx="1"/>
          </p:nvPr>
        </p:nvSpPr>
        <p:spPr>
          <a:xfrm>
            <a:off x="2516019" y="3305179"/>
            <a:ext cx="4133144" cy="1090613"/>
          </a:xfrm>
          <a:ln/>
        </p:spPr>
        <p:txBody>
          <a:bodyPr/>
          <a:lstStyle>
            <a:lvl1pPr marL="0" indent="0" algn="ctr">
              <a:buFont typeface="Wingdings" pitchFamily="2" charset="2"/>
              <a:buNone/>
              <a:defRPr sz="2000">
                <a:solidFill>
                  <a:srgbClr val="006980"/>
                </a:solidFill>
              </a:defRPr>
            </a:lvl1pPr>
          </a:lstStyle>
          <a:p>
            <a:r>
              <a:rPr lang="en-US"/>
              <a:t>Click to edit Master subtitle style</a:t>
            </a:r>
          </a:p>
        </p:txBody>
      </p:sp>
      <p:sp>
        <p:nvSpPr>
          <p:cNvPr id="14" name="Rectangle 7"/>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endParaRPr kumimoji="0" lang="ja-JP" altLang="ja-JP" smtClean="0">
              <a:solidFill>
                <a:srgbClr val="FFFFFF"/>
              </a:solidFill>
            </a:endParaRPr>
          </a:p>
        </p:txBody>
      </p:sp>
      <p:sp>
        <p:nvSpPr>
          <p:cNvPr id="15" name="Rectangle 8"/>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lgn="ctr"/>
            <a:endParaRPr kumimoji="0" lang="ja-JP" altLang="ja-JP" smtClean="0">
              <a:solidFill>
                <a:srgbClr val="FFFFFF"/>
              </a:solidFill>
            </a:endParaRPr>
          </a:p>
        </p:txBody>
      </p:sp>
      <p:sp>
        <p:nvSpPr>
          <p:cNvPr id="16" name="Rectangle 9"/>
          <p:cNvSpPr>
            <a:spLocks noGrp="1" noChangeArrowheads="1"/>
          </p:cNvSpPr>
          <p:nvPr>
            <p:ph type="sldNum" sz="quarter" idx="12"/>
          </p:nvPr>
        </p:nvSpPr>
        <p:spPr>
          <a:xfrm>
            <a:off x="6553200" y="5930915"/>
            <a:ext cx="2133600" cy="790575"/>
          </a:xfrm>
        </p:spPr>
        <p:txBody>
          <a:bodyPr/>
          <a:lstStyle>
            <a:lvl1pPr>
              <a:defRPr/>
            </a:lvl1pPr>
          </a:lstStyle>
          <a:p>
            <a:fld id="{1D2A3ABF-5E18-4F9A-B38D-35424AA5254C}"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fld id="{086B0E60-436E-4802-B974-B68514DDF809}"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fld id="{41E63815-1A2D-4458-93E4-4A052A1D38DF}"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393" y="1114430"/>
            <a:ext cx="3894667" cy="4837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4527" y="1114430"/>
            <a:ext cx="3894667" cy="4837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sldNum" sz="quarter" idx="10"/>
          </p:nvPr>
        </p:nvSpPr>
        <p:spPr>
          <a:ln/>
        </p:spPr>
        <p:txBody>
          <a:bodyPr/>
          <a:lstStyle>
            <a:lvl1pPr>
              <a:defRPr/>
            </a:lvl1pPr>
          </a:lstStyle>
          <a:p>
            <a:fld id="{87377FE0-D73E-42BD-9903-091F87832452}"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E21D59-23C4-4BD7-A224-C1E7D82DFBC4}"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9" y="1535113"/>
            <a:ext cx="40414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9" y="2174875"/>
            <a:ext cx="4041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sldNum" sz="quarter" idx="10"/>
          </p:nvPr>
        </p:nvSpPr>
        <p:spPr>
          <a:ln/>
        </p:spPr>
        <p:txBody>
          <a:bodyPr/>
          <a:lstStyle>
            <a:lvl1pPr>
              <a:defRPr/>
            </a:lvl1pPr>
          </a:lstStyle>
          <a:p>
            <a:fld id="{742173F4-7501-460E-9C28-4DD6C9BA6C4C}"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sldNum" sz="quarter" idx="10"/>
          </p:nvPr>
        </p:nvSpPr>
        <p:spPr>
          <a:ln/>
        </p:spPr>
        <p:txBody>
          <a:bodyPr/>
          <a:lstStyle>
            <a:lvl1pPr>
              <a:defRPr/>
            </a:lvl1pPr>
          </a:lstStyle>
          <a:p>
            <a:fld id="{406CD5B8-0CC4-4697-BBFD-AA6FB38956E4}"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D9AFD51A-1855-4F1A-AA42-AA9C5EFC54CF}"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7" y="27306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F3967F7B-336A-4C78-83D2-EF997F659422}"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A9149764-0528-4E24-9881-B96693E4F310}"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fld id="{BC8C2417-00AB-4576-AC4F-715F4549E0F3}"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3570" y="76200"/>
            <a:ext cx="2085623" cy="5875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5290" y="76200"/>
            <a:ext cx="6122812" cy="5875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fld id="{A40D2614-4B2B-4499-8A6D-3C390FAAA32B}"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title_slid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3"/>
          <p:cNvSpPr>
            <a:spLocks noChangeArrowheads="1"/>
          </p:cNvSpPr>
          <p:nvPr/>
        </p:nvSpPr>
        <p:spPr bwMode="white">
          <a:xfrm>
            <a:off x="6910213" y="5919808"/>
            <a:ext cx="2233788" cy="923925"/>
          </a:xfrm>
          <a:prstGeom prst="rect">
            <a:avLst/>
          </a:prstGeom>
          <a:solidFill>
            <a:schemeClr val="tx1"/>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6" name="Rectangle 4"/>
          <p:cNvSpPr>
            <a:spLocks noChangeArrowheads="1"/>
          </p:cNvSpPr>
          <p:nvPr/>
        </p:nvSpPr>
        <p:spPr bwMode="white">
          <a:xfrm>
            <a:off x="5702311" y="4572020"/>
            <a:ext cx="1159933" cy="1228725"/>
          </a:xfrm>
          <a:prstGeom prst="rect">
            <a:avLst/>
          </a:prstGeom>
          <a:solidFill>
            <a:srgbClr val="FFFFFF"/>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 name="Rectangle 10"/>
          <p:cNvSpPr>
            <a:spLocks noChangeArrowheads="1"/>
          </p:cNvSpPr>
          <p:nvPr/>
        </p:nvSpPr>
        <p:spPr bwMode="white">
          <a:xfrm>
            <a:off x="6853775" y="3360738"/>
            <a:ext cx="1159933" cy="1219200"/>
          </a:xfrm>
          <a:prstGeom prst="rect">
            <a:avLst/>
          </a:prstGeom>
          <a:solidFill>
            <a:srgbClr val="FFFFFF"/>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8" name="Line 11"/>
          <p:cNvSpPr>
            <a:spLocks noChangeShapeType="1"/>
          </p:cNvSpPr>
          <p:nvPr/>
        </p:nvSpPr>
        <p:spPr bwMode="white">
          <a:xfrm>
            <a:off x="8005235" y="3433764"/>
            <a:ext cx="0" cy="1147762"/>
          </a:xfrm>
          <a:prstGeom prst="line">
            <a:avLst/>
          </a:prstGeom>
          <a:noFill/>
          <a:ln w="9525">
            <a:solidFill>
              <a:srgbClr val="FFFFFF"/>
            </a:solidFill>
            <a:round/>
            <a:headEnd/>
            <a:tailEnd/>
          </a:ln>
          <a:effectLst/>
        </p:spPr>
        <p:txBody>
          <a:bodyPr/>
          <a:lstStyle/>
          <a:p>
            <a:pPr algn="ctr" eaLnBrk="0" hangingPunct="0">
              <a:defRPr/>
            </a:pPr>
            <a:endParaRPr kumimoji="0" lang="en-US" sz="2400">
              <a:solidFill>
                <a:srgbClr val="FFFFFF"/>
              </a:solidFill>
              <a:latin typeface="Helvetica" pitchFamily="34" charset="0"/>
            </a:endParaRPr>
          </a:p>
        </p:txBody>
      </p:sp>
      <p:sp>
        <p:nvSpPr>
          <p:cNvPr id="9" name="Line 12"/>
          <p:cNvSpPr>
            <a:spLocks noChangeShapeType="1"/>
          </p:cNvSpPr>
          <p:nvPr/>
        </p:nvSpPr>
        <p:spPr bwMode="white">
          <a:xfrm>
            <a:off x="6862235" y="4572020"/>
            <a:ext cx="0" cy="1147763"/>
          </a:xfrm>
          <a:prstGeom prst="line">
            <a:avLst/>
          </a:prstGeom>
          <a:noFill/>
          <a:ln w="9525">
            <a:solidFill>
              <a:srgbClr val="FFFFFF"/>
            </a:solidFill>
            <a:round/>
            <a:headEnd/>
            <a:tailEnd/>
          </a:ln>
          <a:effectLst/>
        </p:spPr>
        <p:txBody>
          <a:bodyPr/>
          <a:lstStyle/>
          <a:p>
            <a:pPr algn="ctr" eaLnBrk="0" hangingPunct="0">
              <a:defRPr/>
            </a:pPr>
            <a:endParaRPr kumimoji="0" lang="en-US" sz="2400">
              <a:solidFill>
                <a:srgbClr val="FFFFFF"/>
              </a:solidFill>
              <a:latin typeface="Helvetica" pitchFamily="34" charset="0"/>
            </a:endParaRPr>
          </a:p>
        </p:txBody>
      </p:sp>
      <p:sp>
        <p:nvSpPr>
          <p:cNvPr id="10" name="Line 13"/>
          <p:cNvSpPr>
            <a:spLocks noChangeShapeType="1"/>
          </p:cNvSpPr>
          <p:nvPr/>
        </p:nvSpPr>
        <p:spPr bwMode="white">
          <a:xfrm rot="16200000">
            <a:off x="6280856" y="3991335"/>
            <a:ext cx="0" cy="1148644"/>
          </a:xfrm>
          <a:prstGeom prst="line">
            <a:avLst/>
          </a:prstGeom>
          <a:noFill/>
          <a:ln w="12700">
            <a:solidFill>
              <a:srgbClr val="FFFFFF"/>
            </a:solidFill>
            <a:round/>
            <a:headEnd/>
            <a:tailEnd/>
          </a:ln>
          <a:effectLst/>
        </p:spPr>
        <p:txBody>
          <a:bodyPr/>
          <a:lstStyle/>
          <a:p>
            <a:pPr algn="ctr" eaLnBrk="0" hangingPunct="0">
              <a:defRPr/>
            </a:pPr>
            <a:endParaRPr kumimoji="0" lang="en-US" sz="2400">
              <a:solidFill>
                <a:srgbClr val="FFFFFF"/>
              </a:solidFill>
              <a:latin typeface="Helvetica" pitchFamily="34" charset="0"/>
            </a:endParaRPr>
          </a:p>
        </p:txBody>
      </p:sp>
      <p:pic>
        <p:nvPicPr>
          <p:cNvPr id="11" name="Picture 14" descr="logo"/>
          <p:cNvPicPr>
            <a:picLocks noChangeAspect="1" noChangeArrowheads="1"/>
          </p:cNvPicPr>
          <p:nvPr/>
        </p:nvPicPr>
        <p:blipFill>
          <a:blip r:embed="rId3" cstate="print"/>
          <a:srcRect/>
          <a:stretch>
            <a:fillRect/>
          </a:stretch>
        </p:blipFill>
        <p:spPr bwMode="auto">
          <a:xfrm>
            <a:off x="6604010" y="6057900"/>
            <a:ext cx="1662289" cy="488950"/>
          </a:xfrm>
          <a:prstGeom prst="rect">
            <a:avLst/>
          </a:prstGeom>
          <a:solidFill>
            <a:schemeClr val="tx2"/>
          </a:solidFill>
          <a:ln w="9525">
            <a:noFill/>
            <a:miter lim="800000"/>
            <a:headEnd/>
            <a:tailEnd/>
          </a:ln>
        </p:spPr>
      </p:pic>
      <p:pic>
        <p:nvPicPr>
          <p:cNvPr id="12" name="Picture 15"/>
          <p:cNvPicPr>
            <a:picLocks noChangeAspect="1" noChangeArrowheads="1"/>
          </p:cNvPicPr>
          <p:nvPr/>
        </p:nvPicPr>
        <p:blipFill>
          <a:blip r:embed="rId4" cstate="print"/>
          <a:srcRect r="343"/>
          <a:stretch>
            <a:fillRect/>
          </a:stretch>
        </p:blipFill>
        <p:spPr bwMode="auto">
          <a:xfrm>
            <a:off x="8008056" y="2281238"/>
            <a:ext cx="1135944" cy="1162050"/>
          </a:xfrm>
          <a:prstGeom prst="rect">
            <a:avLst/>
          </a:prstGeom>
          <a:noFill/>
          <a:ln w="9525">
            <a:noFill/>
            <a:miter lim="800000"/>
            <a:headEnd/>
            <a:tailEnd/>
          </a:ln>
        </p:spPr>
      </p:pic>
      <p:pic>
        <p:nvPicPr>
          <p:cNvPr id="13" name="Picture 16" descr="Byetta Logo_RT"/>
          <p:cNvPicPr>
            <a:picLocks noChangeAspect="1" noChangeArrowheads="1"/>
          </p:cNvPicPr>
          <p:nvPr/>
        </p:nvPicPr>
        <p:blipFill>
          <a:blip r:embed="rId5" cstate="print"/>
          <a:srcRect/>
          <a:stretch>
            <a:fillRect/>
          </a:stretch>
        </p:blipFill>
        <p:spPr bwMode="auto">
          <a:xfrm>
            <a:off x="6509457" y="4773632"/>
            <a:ext cx="2349500" cy="1076325"/>
          </a:xfrm>
          <a:prstGeom prst="rect">
            <a:avLst/>
          </a:prstGeom>
          <a:noFill/>
          <a:ln w="9525">
            <a:noFill/>
            <a:miter lim="800000"/>
            <a:headEnd/>
            <a:tailEnd/>
          </a:ln>
        </p:spPr>
      </p:pic>
      <p:sp>
        <p:nvSpPr>
          <p:cNvPr id="712709" name="Rectangle 5"/>
          <p:cNvSpPr>
            <a:spLocks noGrp="1" noChangeArrowheads="1"/>
          </p:cNvSpPr>
          <p:nvPr>
            <p:ph type="ctrTitle"/>
          </p:nvPr>
        </p:nvSpPr>
        <p:spPr>
          <a:xfrm>
            <a:off x="2506135" y="1333500"/>
            <a:ext cx="4131733" cy="1314450"/>
          </a:xfrm>
          <a:effectLst/>
        </p:spPr>
        <p:txBody>
          <a:bodyPr anchor="ctr"/>
          <a:lstStyle>
            <a:lvl1pPr algn="ctr">
              <a:defRPr sz="2600">
                <a:solidFill>
                  <a:srgbClr val="006980"/>
                </a:solidFill>
              </a:defRPr>
            </a:lvl1pPr>
          </a:lstStyle>
          <a:p>
            <a:r>
              <a:rPr lang="en-US"/>
              <a:t>Click to edit Master title style</a:t>
            </a:r>
          </a:p>
        </p:txBody>
      </p:sp>
      <p:sp>
        <p:nvSpPr>
          <p:cNvPr id="712710" name="Rectangle 6"/>
          <p:cNvSpPr>
            <a:spLocks noGrp="1" noChangeArrowheads="1"/>
          </p:cNvSpPr>
          <p:nvPr>
            <p:ph type="subTitle" idx="1"/>
          </p:nvPr>
        </p:nvSpPr>
        <p:spPr>
          <a:xfrm>
            <a:off x="2516019" y="3305179"/>
            <a:ext cx="4133144" cy="1090613"/>
          </a:xfrm>
          <a:ln/>
        </p:spPr>
        <p:txBody>
          <a:bodyPr/>
          <a:lstStyle>
            <a:lvl1pPr marL="0" indent="0" algn="ctr">
              <a:buFont typeface="Wingdings" pitchFamily="2" charset="2"/>
              <a:buNone/>
              <a:defRPr sz="2000">
                <a:solidFill>
                  <a:srgbClr val="006980"/>
                </a:solidFill>
              </a:defRPr>
            </a:lvl1pPr>
          </a:lstStyle>
          <a:p>
            <a:r>
              <a:rPr lang="en-US"/>
              <a:t>Click to edit Master subtitle style</a:t>
            </a:r>
          </a:p>
        </p:txBody>
      </p:sp>
      <p:sp>
        <p:nvSpPr>
          <p:cNvPr id="14" name="Rectangle 7"/>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0">
                <a:latin typeface="Arial" charset="0"/>
              </a:defRPr>
            </a:lvl1pPr>
          </a:lstStyle>
          <a:p>
            <a:endParaRPr kumimoji="0" lang="ja-JP" altLang="ja-JP" smtClean="0">
              <a:solidFill>
                <a:srgbClr val="FFFFFF"/>
              </a:solidFill>
            </a:endParaRPr>
          </a:p>
        </p:txBody>
      </p:sp>
      <p:sp>
        <p:nvSpPr>
          <p:cNvPr id="15" name="Rectangle 8"/>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lgn="ctr"/>
            <a:endParaRPr kumimoji="0" lang="ja-JP" altLang="ja-JP" smtClean="0">
              <a:solidFill>
                <a:srgbClr val="FFFFFF"/>
              </a:solidFill>
            </a:endParaRPr>
          </a:p>
        </p:txBody>
      </p:sp>
      <p:sp>
        <p:nvSpPr>
          <p:cNvPr id="16" name="Rectangle 9"/>
          <p:cNvSpPr>
            <a:spLocks noGrp="1" noChangeArrowheads="1"/>
          </p:cNvSpPr>
          <p:nvPr>
            <p:ph type="sldNum" sz="quarter" idx="12"/>
          </p:nvPr>
        </p:nvSpPr>
        <p:spPr>
          <a:xfrm>
            <a:off x="6553200" y="5930920"/>
            <a:ext cx="2133600" cy="790575"/>
          </a:xfrm>
        </p:spPr>
        <p:txBody>
          <a:bodyPr/>
          <a:lstStyle>
            <a:lvl1pPr>
              <a:defRPr/>
            </a:lvl1pPr>
          </a:lstStyle>
          <a:p>
            <a:fld id="{89DADE2B-8428-4917-A00C-4038F6BB6471}"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fld id="{8F4E6017-0971-4A98-BF93-E98A91460326}"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fld id="{00FC8B85-5416-45A0-9BD3-00054BDE0D1D}"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26AE03D-4852-4E23-8469-58698B97FE96}"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393" y="1114430"/>
            <a:ext cx="3894667" cy="4837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4527" y="1114430"/>
            <a:ext cx="3894667" cy="4837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sldNum" sz="quarter" idx="10"/>
          </p:nvPr>
        </p:nvSpPr>
        <p:spPr>
          <a:ln/>
        </p:spPr>
        <p:txBody>
          <a:bodyPr/>
          <a:lstStyle>
            <a:lvl1pPr>
              <a:defRPr/>
            </a:lvl1pPr>
          </a:lstStyle>
          <a:p>
            <a:fld id="{DDED45E8-B299-431A-9A48-0CB81EDC0B64}"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9" y="1535113"/>
            <a:ext cx="40414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9" y="2174875"/>
            <a:ext cx="4041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sldNum" sz="quarter" idx="10"/>
          </p:nvPr>
        </p:nvSpPr>
        <p:spPr>
          <a:ln/>
        </p:spPr>
        <p:txBody>
          <a:bodyPr/>
          <a:lstStyle>
            <a:lvl1pPr>
              <a:defRPr/>
            </a:lvl1pPr>
          </a:lstStyle>
          <a:p>
            <a:fld id="{D6B1CD82-6D42-493C-942C-F28C6B80F6D9}"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sldNum" sz="quarter" idx="10"/>
          </p:nvPr>
        </p:nvSpPr>
        <p:spPr>
          <a:ln/>
        </p:spPr>
        <p:txBody>
          <a:bodyPr/>
          <a:lstStyle>
            <a:lvl1pPr>
              <a:defRPr/>
            </a:lvl1pPr>
          </a:lstStyle>
          <a:p>
            <a:fld id="{6B14AF72-9037-4874-965F-F61B03909B80}"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8ECE3531-A876-4191-9127-F5427DCA96AC}"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7" y="273070"/>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05FFBF8E-7E65-4028-A90F-D0B5D697EDB5}"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fld id="{91FDAA51-55E6-4CAF-85C5-90D437FE2E07}"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fld id="{69789CB7-0F7A-4C4D-9DB3-8984835602F5}"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3570" y="76200"/>
            <a:ext cx="2085623" cy="5875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5290" y="76200"/>
            <a:ext cx="6122812" cy="5875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fld id="{25447CC6-7C26-4FDD-B80F-8C16B6F98C40}" type="slidenum">
              <a:rPr lang="en-US" altLang="ja-JP">
                <a:solidFill>
                  <a:srgbClr val="FFFFFF"/>
                </a:solidFill>
              </a:rPr>
              <a:pPr/>
              <a:t>‹#›</a:t>
            </a:fld>
            <a:endParaRPr lang="en-US" altLang="ja-JP">
              <a:solidFill>
                <a:srgbClr val="FFFFF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pic>
        <p:nvPicPr>
          <p:cNvPr id="4" name="Picture 5" descr="EQUA_slidekit_temp_B_omote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208CC3F5-ACB3-481D-82A9-2F2E1B69796B}"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90115" name="Rectangle 4"/>
          <p:cNvSpPr>
            <a:spLocks noGrp="1" noChangeArrowheads="1"/>
          </p:cNvSpPr>
          <p:nvPr>
            <p:ph type="subTitle" idx="1"/>
          </p:nvPr>
        </p:nvSpPr>
        <p:spPr>
          <a:xfrm>
            <a:off x="1371600" y="4649788"/>
            <a:ext cx="6400800" cy="989012"/>
          </a:xfrm>
        </p:spPr>
        <p:txBody>
          <a:bodyPr/>
          <a:lstStyle>
            <a:lvl1pPr marL="0" indent="0" algn="ctr">
              <a:defRPr smtClean="0"/>
            </a:lvl1pPr>
          </a:lstStyle>
          <a:p>
            <a:r>
              <a:rPr lang="ja-JP" altLang="en-US" smtClean="0"/>
              <a:t>マスタ サブタイトルの書式設定</a:t>
            </a:r>
          </a:p>
        </p:txBody>
      </p:sp>
      <p:sp>
        <p:nvSpPr>
          <p:cNvPr id="90116" name="Rectangle 5"/>
          <p:cNvSpPr>
            <a:spLocks noGrp="1" noChangeArrowheads="1"/>
          </p:cNvSpPr>
          <p:nvPr>
            <p:ph type="ctrTitle"/>
          </p:nvPr>
        </p:nvSpPr>
        <p:spPr>
          <a:xfrm>
            <a:off x="685800" y="2130425"/>
            <a:ext cx="7772400" cy="2266950"/>
          </a:xfrm>
        </p:spPr>
        <p:txBody>
          <a:bodyPr/>
          <a:lstStyle>
            <a:lvl1pPr>
              <a:defRPr smtClean="0">
                <a:solidFill>
                  <a:schemeClr val="tx1"/>
                </a:solidFill>
              </a:defRPr>
            </a:lvl1pPr>
          </a:lstStyle>
          <a:p>
            <a:r>
              <a:rPr lang="ja-JP" altLang="en-US" smtClean="0"/>
              <a:t>マスタ タイトルの書式設定</a:t>
            </a:r>
          </a:p>
        </p:txBody>
      </p:sp>
    </p:spTree>
    <p:extLst>
      <p:ext uri="{BB962C8B-B14F-4D97-AF65-F5344CB8AC3E}">
        <p14:creationId xmlns:p14="http://schemas.microsoft.com/office/powerpoint/2010/main" val="28175608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2_タイトル スライド">
    <p:spTree>
      <p:nvGrpSpPr>
        <p:cNvPr id="1" name=""/>
        <p:cNvGrpSpPr/>
        <p:nvPr/>
      </p:nvGrpSpPr>
      <p:grpSpPr>
        <a:xfrm>
          <a:off x="0" y="0"/>
          <a:ext cx="0" cy="0"/>
          <a:chOff x="0" y="0"/>
          <a:chExt cx="0" cy="0"/>
        </a:xfrm>
      </p:grpSpPr>
      <p:pic>
        <p:nvPicPr>
          <p:cNvPr id="4" name="Picture 6" descr="EQUA_slidekit_temp_B_omote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567A2950-3869-47F7-81A2-D5A8F6E25A18}"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89092" name="Rectangle 4"/>
          <p:cNvSpPr>
            <a:spLocks noGrp="1" noChangeArrowheads="1"/>
          </p:cNvSpPr>
          <p:nvPr>
            <p:ph type="subTitle" idx="1"/>
          </p:nvPr>
        </p:nvSpPr>
        <p:spPr>
          <a:xfrm>
            <a:off x="1371600" y="4649788"/>
            <a:ext cx="6400800" cy="989012"/>
          </a:xfrm>
        </p:spPr>
        <p:txBody>
          <a:bodyPr/>
          <a:lstStyle>
            <a:lvl1pPr marL="0" indent="0" algn="ctr">
              <a:defRPr smtClean="0"/>
            </a:lvl1pPr>
          </a:lstStyle>
          <a:p>
            <a:r>
              <a:rPr lang="ja-JP" altLang="en-US" smtClean="0"/>
              <a:t>マスタ サブタイトルの書式設定</a:t>
            </a:r>
          </a:p>
        </p:txBody>
      </p:sp>
      <p:sp>
        <p:nvSpPr>
          <p:cNvPr id="89093" name="Rectangle 5"/>
          <p:cNvSpPr>
            <a:spLocks noGrp="1" noChangeArrowheads="1"/>
          </p:cNvSpPr>
          <p:nvPr>
            <p:ph type="ctrTitle"/>
          </p:nvPr>
        </p:nvSpPr>
        <p:spPr>
          <a:xfrm>
            <a:off x="685800" y="2130425"/>
            <a:ext cx="7772400" cy="2266950"/>
          </a:xfrm>
        </p:spPr>
        <p:txBody>
          <a:bodyPr/>
          <a:lstStyle>
            <a:lvl1pPr>
              <a:defRPr smtClean="0">
                <a:solidFill>
                  <a:schemeClr val="tx1"/>
                </a:solidFill>
              </a:defRPr>
            </a:lvl1pPr>
          </a:lstStyle>
          <a:p>
            <a:r>
              <a:rPr lang="ja-JP" altLang="en-US" smtClean="0"/>
              <a:t>マスタ タイトルの書式設定</a:t>
            </a:r>
          </a:p>
        </p:txBody>
      </p:sp>
    </p:spTree>
    <p:extLst>
      <p:ext uri="{BB962C8B-B14F-4D97-AF65-F5344CB8AC3E}">
        <p14:creationId xmlns:p14="http://schemas.microsoft.com/office/powerpoint/2010/main" val="9243931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F1738BE-561A-4064-8355-40967DD7C88A}"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 name="Picture 5" descr="EQUA_slidekit_temp_B_naka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18C57999-FB8C-4EDE-8D21-133E4A517FE0}"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705538" name="Rectangle 2"/>
          <p:cNvSpPr>
            <a:spLocks noGrp="1" noChangeArrowheads="1"/>
          </p:cNvSpPr>
          <p:nvPr>
            <p:ph type="ctrTitle"/>
          </p:nvPr>
        </p:nvSpPr>
        <p:spPr>
          <a:xfrm>
            <a:off x="685800" y="2697163"/>
            <a:ext cx="7772400" cy="1470025"/>
          </a:xfrm>
        </p:spPr>
        <p:txBody>
          <a:bodyPr/>
          <a:lstStyle>
            <a:lvl1pPr algn="ctr">
              <a:defRPr sz="3900"/>
            </a:lvl1pPr>
          </a:lstStyle>
          <a:p>
            <a:r>
              <a:rPr lang="ja-JP" altLang="en-US"/>
              <a:t>マスタ タイトルの書式設定</a:t>
            </a:r>
          </a:p>
        </p:txBody>
      </p:sp>
    </p:spTree>
    <p:extLst>
      <p:ext uri="{BB962C8B-B14F-4D97-AF65-F5344CB8AC3E}">
        <p14:creationId xmlns:p14="http://schemas.microsoft.com/office/powerpoint/2010/main" val="328344419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426625796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178313518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308945059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199222385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Tree>
    <p:extLst>
      <p:ext uri="{BB962C8B-B14F-4D97-AF65-F5344CB8AC3E}">
        <p14:creationId xmlns:p14="http://schemas.microsoft.com/office/powerpoint/2010/main" val="321176378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17703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73029002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8555392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11657238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1D82B5A-F51D-48F0-8676-581369BC28A7}"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2588" y="0"/>
            <a:ext cx="2160587" cy="6126163"/>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250825" y="0"/>
            <a:ext cx="6329363"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160237978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0"/>
            <a:ext cx="8642350" cy="1123950"/>
          </a:xfrm>
        </p:spPr>
        <p:txBody>
          <a:bodyPr/>
          <a:lstStyle/>
          <a:p>
            <a:r>
              <a:rPr lang="ja-JP" altLang="en-US" smtClean="0"/>
              <a:t>マスタ タイトルの書式設定</a:t>
            </a:r>
            <a:endParaRPr lang="en-US"/>
          </a:p>
        </p:txBody>
      </p:sp>
      <p:sp>
        <p:nvSpPr>
          <p:cNvPr id="3" name="表プレースホルダ 2"/>
          <p:cNvSpPr>
            <a:spLocks noGrp="1"/>
          </p:cNvSpPr>
          <p:nvPr>
            <p:ph type="tbl" idx="1"/>
          </p:nvPr>
        </p:nvSpPr>
        <p:spPr>
          <a:xfrm>
            <a:off x="457200" y="1600200"/>
            <a:ext cx="8229600" cy="4525963"/>
          </a:xfrm>
        </p:spPr>
        <p:txBody>
          <a:bodyPr/>
          <a:lstStyle/>
          <a:p>
            <a:pPr lvl="0"/>
            <a:endParaRPr lang="en-US" noProof="0" smtClean="0"/>
          </a:p>
        </p:txBody>
      </p:sp>
    </p:spTree>
    <p:extLst>
      <p:ext uri="{BB962C8B-B14F-4D97-AF65-F5344CB8AC3E}">
        <p14:creationId xmlns:p14="http://schemas.microsoft.com/office/powerpoint/2010/main" val="274179396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658617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33817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75221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16956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93525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830373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56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79799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88676E6-0668-46F0-9A30-619AFE3C5C88}"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329133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04452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5" y="344488"/>
            <a:ext cx="2049463" cy="55435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344488"/>
            <a:ext cx="5997575" cy="55435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56364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292400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46989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532904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88144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26800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255708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7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A8D3307-244D-4CCA-AB11-B92EC17D9C47}"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478937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812628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286113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5" y="344488"/>
            <a:ext cx="2041525" cy="55435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515938" y="344488"/>
            <a:ext cx="5976937" cy="55435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9829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416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8474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515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802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437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8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D83128E-F657-49E7-B091-2B995BED1427}"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9150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14984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3396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344488"/>
            <a:ext cx="2041525" cy="5543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5938" y="344488"/>
            <a:ext cx="5976937"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6983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7" name="Rectangle 3"/>
          <p:cNvSpPr>
            <a:spLocks noGrp="1" noChangeArrowheads="1"/>
          </p:cNvSpPr>
          <p:nvPr>
            <p:ph type="ctrTitle"/>
          </p:nvPr>
        </p:nvSpPr>
        <p:spPr>
          <a:xfrm>
            <a:off x="530225" y="225425"/>
            <a:ext cx="7772400" cy="1470025"/>
          </a:xfrm>
        </p:spPr>
        <p:txBody>
          <a:bodyPr/>
          <a:lstStyle>
            <a:lvl1pPr>
              <a:defRPr sz="3600" b="1"/>
            </a:lvl1pPr>
          </a:lstStyle>
          <a:p>
            <a:r>
              <a:rPr lang="en-GB"/>
              <a:t>Click to edit Master title style</a:t>
            </a:r>
          </a:p>
        </p:txBody>
      </p:sp>
      <p:sp>
        <p:nvSpPr>
          <p:cNvPr id="93188" name="Rectangle 4"/>
          <p:cNvSpPr>
            <a:spLocks noGrp="1" noChangeArrowheads="1"/>
          </p:cNvSpPr>
          <p:nvPr>
            <p:ph type="subTitle" idx="1"/>
          </p:nvPr>
        </p:nvSpPr>
        <p:spPr>
          <a:xfrm>
            <a:off x="530225" y="2659063"/>
            <a:ext cx="6400800" cy="1752600"/>
          </a:xfrm>
        </p:spPr>
        <p:txBody>
          <a:bodyPr/>
          <a:lstStyle>
            <a:lvl1pPr marL="0" indent="0">
              <a:buFontTx/>
              <a:buNone/>
              <a:defRPr/>
            </a:lvl1pPr>
          </a:lstStyle>
          <a:p>
            <a:r>
              <a:rPr lang="en-GB"/>
              <a:t>Click to edit Master subtitle style</a:t>
            </a:r>
          </a:p>
        </p:txBody>
      </p:sp>
    </p:spTree>
    <p:extLst>
      <p:ext uri="{BB962C8B-B14F-4D97-AF65-F5344CB8AC3E}">
        <p14:creationId xmlns:p14="http://schemas.microsoft.com/office/powerpoint/2010/main" val="3283469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7907052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8787738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0964057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9988717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74691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vmlDrawing" Target="../drawings/vmlDrawing1.v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8.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7.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8.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9.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5.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7.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69918891-FB71-4060-9820-41C544BB3A2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ltLang="ja-JP" b="0"/>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ltLang="ja-JP" b="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E873CAC2-B770-41DE-9818-BB498616E693}" type="slidenum">
              <a:rPr lang="en-US" altLang="ja-JP" b="0"/>
              <a:pPr>
                <a:defRPr/>
              </a:pPr>
              <a:t>‹#›</a:t>
            </a:fld>
            <a:endParaRPr lang="en-US" altLang="ja-JP" b="0"/>
          </a:p>
        </p:txBody>
      </p:sp>
      <p:sp>
        <p:nvSpPr>
          <p:cNvPr id="1031" name="Rectangle 7"/>
          <p:cNvSpPr>
            <a:spLocks noChangeArrowheads="1"/>
          </p:cNvSpPr>
          <p:nvPr/>
        </p:nvSpPr>
        <p:spPr bwMode="auto">
          <a:xfrm>
            <a:off x="0" y="0"/>
            <a:ext cx="9144000" cy="115888"/>
          </a:xfrm>
          <a:prstGeom prst="rect">
            <a:avLst/>
          </a:prstGeom>
          <a:gradFill rotWithShape="1">
            <a:gsLst>
              <a:gs pos="0">
                <a:srgbClr val="0000FF"/>
              </a:gs>
              <a:gs pos="100000">
                <a:srgbClr val="FFFFFF"/>
              </a:gs>
            </a:gsLst>
            <a:lin ang="5400000" scaled="1"/>
          </a:gradFill>
          <a:ln w="9525">
            <a:noFill/>
            <a:miter lim="800000"/>
            <a:headEnd/>
            <a:tailEnd/>
          </a:ln>
          <a:effectLst/>
        </p:spPr>
        <p:txBody>
          <a:bodyPr wrap="none" anchor="ctr"/>
          <a:lstStyle/>
          <a:p>
            <a:pPr>
              <a:defRPr/>
            </a:pPr>
            <a:endParaRPr lang="ja-JP" altLang="en-US" sz="2000" b="0">
              <a:solidFill>
                <a:srgbClr val="000000"/>
              </a:solidFill>
              <a:latin typeface="Arial" charset="0"/>
            </a:endParaRPr>
          </a:p>
        </p:txBody>
      </p:sp>
      <p:graphicFrame>
        <p:nvGraphicFramePr>
          <p:cNvPr id="1026" name="Object 2"/>
          <p:cNvGraphicFramePr>
            <a:graphicFrameLocks noChangeAspect="1"/>
          </p:cNvGraphicFramePr>
          <p:nvPr/>
        </p:nvGraphicFramePr>
        <p:xfrm>
          <a:off x="39691" y="6445256"/>
          <a:ext cx="928687" cy="284163"/>
        </p:xfrm>
        <a:graphic>
          <a:graphicData uri="http://schemas.openxmlformats.org/presentationml/2006/ole">
            <mc:AlternateContent xmlns:mc="http://schemas.openxmlformats.org/markup-compatibility/2006">
              <mc:Choice xmlns:v="urn:schemas-microsoft-com:vml" Requires="v">
                <p:oleObj spid="_x0000_s3426393" name="Photo Editor Photo" r:id="rId14" imgW="7190476" imgH="2029108" progId="">
                  <p:embed/>
                </p:oleObj>
              </mc:Choice>
              <mc:Fallback>
                <p:oleObj name="Photo Editor Photo" r:id="rId14" imgW="7190476" imgH="2029108"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691" y="6445256"/>
                        <a:ext cx="928687" cy="2841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4" name="Rectangle 10"/>
          <p:cNvSpPr>
            <a:spLocks noChangeArrowheads="1"/>
          </p:cNvSpPr>
          <p:nvPr/>
        </p:nvSpPr>
        <p:spPr bwMode="auto">
          <a:xfrm flipV="1">
            <a:off x="0" y="6742119"/>
            <a:ext cx="9144000" cy="115887"/>
          </a:xfrm>
          <a:prstGeom prst="rect">
            <a:avLst/>
          </a:prstGeom>
          <a:gradFill rotWithShape="1">
            <a:gsLst>
              <a:gs pos="0">
                <a:srgbClr val="0000FF"/>
              </a:gs>
              <a:gs pos="100000">
                <a:srgbClr val="FFFFFF"/>
              </a:gs>
            </a:gsLst>
            <a:lin ang="5400000" scaled="1"/>
          </a:gradFill>
          <a:ln w="9525">
            <a:noFill/>
            <a:miter lim="800000"/>
            <a:headEnd/>
            <a:tailEnd/>
          </a:ln>
          <a:effectLst/>
        </p:spPr>
        <p:txBody>
          <a:bodyPr wrap="none" anchor="ctr"/>
          <a:lstStyle/>
          <a:p>
            <a:pPr>
              <a:defRPr/>
            </a:pPr>
            <a:endParaRPr lang="ja-JP" altLang="en-US" sz="2000" b="0">
              <a:solidFill>
                <a:srgbClr val="000000"/>
              </a:solidFill>
              <a:latin typeface="Arial" charset="0"/>
            </a:endParaRPr>
          </a:p>
        </p:txBody>
      </p:sp>
    </p:spTree>
    <p:extLst>
      <p:ext uri="{BB962C8B-B14F-4D97-AF65-F5344CB8AC3E}">
        <p14:creationId xmlns:p14="http://schemas.microsoft.com/office/powerpoint/2010/main" val="491855451"/>
      </p:ext>
    </p:extLst>
  </p:cSld>
  <p:clrMap bg1="lt1" tx1="dk1" bg2="lt2" tx2="dk2" accent1="accent1" accent2="accent2" accent3="accent3" accent4="accent4" accent5="accent5" accent6="accent6" hlink="hlink" folHlink="folHlink"/>
  <p:sldLayoutIdLst>
    <p:sldLayoutId id="2147488139" r:id="rId1"/>
    <p:sldLayoutId id="2147488140" r:id="rId2"/>
    <p:sldLayoutId id="2147488141" r:id="rId3"/>
    <p:sldLayoutId id="2147488142" r:id="rId4"/>
    <p:sldLayoutId id="2147488143" r:id="rId5"/>
    <p:sldLayoutId id="2147488144" r:id="rId6"/>
    <p:sldLayoutId id="2147488145" r:id="rId7"/>
    <p:sldLayoutId id="2147488146" r:id="rId8"/>
    <p:sldLayoutId id="2147488147" r:id="rId9"/>
    <p:sldLayoutId id="2147488148" r:id="rId10"/>
    <p:sldLayoutId id="214748814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0" name="Freeform 36"/>
          <p:cNvSpPr>
            <a:spLocks/>
          </p:cNvSpPr>
          <p:nvPr/>
        </p:nvSpPr>
        <p:spPr bwMode="auto">
          <a:xfrm>
            <a:off x="0" y="1460500"/>
            <a:ext cx="8832850" cy="4049713"/>
          </a:xfrm>
          <a:custGeom>
            <a:avLst/>
            <a:gdLst/>
            <a:ahLst/>
            <a:cxnLst>
              <a:cxn ang="0">
                <a:pos x="11838" y="0"/>
              </a:cxn>
              <a:cxn ang="0">
                <a:pos x="12019" y="182"/>
              </a:cxn>
              <a:cxn ang="0">
                <a:pos x="12019" y="182"/>
              </a:cxn>
              <a:cxn ang="0">
                <a:pos x="12019" y="182"/>
              </a:cxn>
              <a:cxn ang="0">
                <a:pos x="12019" y="5503"/>
              </a:cxn>
              <a:cxn ang="0">
                <a:pos x="11838" y="5685"/>
              </a:cxn>
              <a:cxn ang="0">
                <a:pos x="11838" y="5685"/>
              </a:cxn>
              <a:cxn ang="0">
                <a:pos x="0" y="5685"/>
              </a:cxn>
              <a:cxn ang="0">
                <a:pos x="0" y="0"/>
              </a:cxn>
              <a:cxn ang="0">
                <a:pos x="11838" y="0"/>
              </a:cxn>
            </a:cxnLst>
            <a:rect l="0" t="0" r="r" b="b"/>
            <a:pathLst>
              <a:path w="12019" h="5685">
                <a:moveTo>
                  <a:pt x="11838" y="0"/>
                </a:moveTo>
                <a:cubicBezTo>
                  <a:pt x="11938" y="0"/>
                  <a:pt x="12019" y="81"/>
                  <a:pt x="12019" y="182"/>
                </a:cubicBezTo>
                <a:cubicBezTo>
                  <a:pt x="12019" y="182"/>
                  <a:pt x="12019" y="182"/>
                  <a:pt x="12019" y="182"/>
                </a:cubicBezTo>
                <a:lnTo>
                  <a:pt x="12019" y="182"/>
                </a:lnTo>
                <a:lnTo>
                  <a:pt x="12019" y="5503"/>
                </a:lnTo>
                <a:cubicBezTo>
                  <a:pt x="12019" y="5603"/>
                  <a:pt x="11938" y="5685"/>
                  <a:pt x="11838" y="5685"/>
                </a:cubicBezTo>
                <a:lnTo>
                  <a:pt x="11838" y="5685"/>
                </a:lnTo>
                <a:lnTo>
                  <a:pt x="0" y="5685"/>
                </a:lnTo>
                <a:lnTo>
                  <a:pt x="0" y="0"/>
                </a:lnTo>
                <a:lnTo>
                  <a:pt x="11838" y="0"/>
                </a:lnTo>
                <a:close/>
              </a:path>
            </a:pathLst>
          </a:custGeom>
          <a:noFill/>
          <a:ln w="3175" cap="rnd" cmpd="sng">
            <a:noFill/>
            <a:prstDash val="solid"/>
            <a:round/>
            <a:headEnd/>
            <a:tailEnd/>
          </a:ln>
        </p:spPr>
        <p:txBody>
          <a:bodyPr/>
          <a:lstStyle/>
          <a:p>
            <a:pPr algn="ctr">
              <a:spcBef>
                <a:spcPct val="50000"/>
              </a:spcBef>
              <a:defRPr/>
            </a:pPr>
            <a:endParaRPr kumimoji="0" lang="ja-JP" altLang="en-US" sz="1800" dirty="0">
              <a:solidFill>
                <a:srgbClr val="001965"/>
              </a:solidFill>
              <a:latin typeface="Verdana" pitchFamily="34" charset="0"/>
            </a:endParaRPr>
          </a:p>
        </p:txBody>
      </p:sp>
      <p:sp>
        <p:nvSpPr>
          <p:cNvPr id="11267" name="Rectangle 2"/>
          <p:cNvSpPr>
            <a:spLocks noGrp="1" noChangeArrowheads="1"/>
          </p:cNvSpPr>
          <p:nvPr>
            <p:ph type="title"/>
          </p:nvPr>
        </p:nvSpPr>
        <p:spPr bwMode="auto">
          <a:xfrm>
            <a:off x="476250" y="469900"/>
            <a:ext cx="81883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ja-JP" altLang="en-GB" smtClean="0"/>
              <a:t>マスタ</a:t>
            </a:r>
            <a:r>
              <a:rPr lang="en-GB" altLang="ja-JP" smtClean="0"/>
              <a:t> </a:t>
            </a:r>
            <a:r>
              <a:rPr lang="ja-JP" altLang="en-GB" smtClean="0"/>
              <a:t>タイトルの書式設定</a:t>
            </a:r>
            <a:endParaRPr lang="en-GB" smtClean="0"/>
          </a:p>
        </p:txBody>
      </p:sp>
      <p:sp>
        <p:nvSpPr>
          <p:cNvPr id="11268" name="Rectangle 3"/>
          <p:cNvSpPr>
            <a:spLocks noGrp="1" noChangeArrowheads="1"/>
          </p:cNvSpPr>
          <p:nvPr>
            <p:ph type="body" idx="1"/>
          </p:nvPr>
        </p:nvSpPr>
        <p:spPr bwMode="auto">
          <a:xfrm>
            <a:off x="476250" y="1625600"/>
            <a:ext cx="8186738"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GB" smtClean="0"/>
              <a:t>マスタ</a:t>
            </a:r>
            <a:r>
              <a:rPr lang="en-GB" altLang="ja-JP" smtClean="0"/>
              <a:t> </a:t>
            </a:r>
            <a:r>
              <a:rPr lang="ja-JP" altLang="en-GB" smtClean="0"/>
              <a:t>テキストの書式設定</a:t>
            </a:r>
            <a:endParaRPr lang="en-GB" altLang="ja-JP" smtClean="0"/>
          </a:p>
          <a:p>
            <a:pPr lvl="1"/>
            <a:r>
              <a:rPr lang="ja-JP" altLang="en-GB" smtClean="0"/>
              <a:t>第</a:t>
            </a:r>
            <a:r>
              <a:rPr lang="en-GB" altLang="ja-JP" smtClean="0"/>
              <a:t> 2 </a:t>
            </a:r>
            <a:r>
              <a:rPr lang="ja-JP" altLang="en-GB" smtClean="0"/>
              <a:t>レベル</a:t>
            </a:r>
            <a:endParaRPr lang="en-GB" altLang="ja-JP" smtClean="0"/>
          </a:p>
          <a:p>
            <a:pPr lvl="2"/>
            <a:r>
              <a:rPr lang="ja-JP" altLang="en-GB" smtClean="0"/>
              <a:t>第</a:t>
            </a:r>
            <a:r>
              <a:rPr lang="en-GB" altLang="ja-JP" smtClean="0"/>
              <a:t> 3 </a:t>
            </a:r>
            <a:r>
              <a:rPr lang="ja-JP" altLang="en-GB" smtClean="0"/>
              <a:t>レベル</a:t>
            </a:r>
            <a:endParaRPr lang="en-GB" altLang="ja-JP" smtClean="0"/>
          </a:p>
          <a:p>
            <a:pPr lvl="3"/>
            <a:r>
              <a:rPr lang="ja-JP" altLang="en-GB" smtClean="0"/>
              <a:t>第</a:t>
            </a:r>
            <a:r>
              <a:rPr lang="en-GB" altLang="ja-JP" smtClean="0"/>
              <a:t> 4 </a:t>
            </a:r>
            <a:r>
              <a:rPr lang="ja-JP" altLang="en-GB" smtClean="0"/>
              <a:t>レベル</a:t>
            </a:r>
            <a:endParaRPr lang="en-GB" altLang="ja-JP" smtClean="0"/>
          </a:p>
          <a:p>
            <a:pPr lvl="4"/>
            <a:r>
              <a:rPr lang="ja-JP" altLang="en-GB" smtClean="0"/>
              <a:t>第</a:t>
            </a:r>
            <a:r>
              <a:rPr lang="en-GB" altLang="ja-JP" smtClean="0"/>
              <a:t> 5 </a:t>
            </a:r>
            <a:r>
              <a:rPr lang="ja-JP" altLang="en-GB" smtClean="0"/>
              <a:t>レベル</a:t>
            </a:r>
            <a:endParaRPr lang="en-GB" smtClean="0"/>
          </a:p>
        </p:txBody>
      </p:sp>
      <p:sp>
        <p:nvSpPr>
          <p:cNvPr id="1047" name="Rectangle 23"/>
          <p:cNvSpPr>
            <a:spLocks noGrp="1" noChangeArrowheads="1"/>
          </p:cNvSpPr>
          <p:nvPr>
            <p:ph type="sldNum" sz="quarter" idx="4"/>
          </p:nvPr>
        </p:nvSpPr>
        <p:spPr bwMode="auto">
          <a:xfrm>
            <a:off x="7761288" y="0"/>
            <a:ext cx="901700"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defRPr kumimoji="0" sz="800" b="0">
                <a:solidFill>
                  <a:schemeClr val="hlink"/>
                </a:solidFill>
                <a:latin typeface="+mn-lt"/>
                <a:ea typeface="+mn-ea"/>
              </a:defRPr>
            </a:lvl1pPr>
          </a:lstStyle>
          <a:p>
            <a:pPr>
              <a:defRPr/>
            </a:pPr>
            <a:r>
              <a:rPr lang="en-GB" altLang="ja-JP" dirty="0">
                <a:solidFill>
                  <a:srgbClr val="E64A0E"/>
                </a:solidFill>
              </a:rPr>
              <a:t>Slide no </a:t>
            </a:r>
            <a:fld id="{CF05EFFA-F910-4878-96AA-D14EB5B1139D}" type="slidenum">
              <a:rPr lang="en-GB" altLang="ja-JP">
                <a:solidFill>
                  <a:srgbClr val="E64A0E"/>
                </a:solidFill>
              </a:rPr>
              <a:pPr>
                <a:defRPr/>
              </a:pPr>
              <a:t>‹#›</a:t>
            </a:fld>
            <a:endParaRPr lang="en-GB" altLang="ja-JP" dirty="0">
              <a:solidFill>
                <a:srgbClr val="E64A0E"/>
              </a:solidFill>
            </a:endParaRPr>
          </a:p>
        </p:txBody>
      </p:sp>
    </p:spTree>
    <p:extLst>
      <p:ext uri="{BB962C8B-B14F-4D97-AF65-F5344CB8AC3E}">
        <p14:creationId xmlns:p14="http://schemas.microsoft.com/office/powerpoint/2010/main" val="1945237852"/>
      </p:ext>
    </p:extLst>
  </p:cSld>
  <p:clrMap bg1="lt1" tx1="dk1" bg2="lt2" tx2="dk2" accent1="accent1" accent2="accent2" accent3="accent3" accent4="accent4" accent5="accent5" accent6="accent6" hlink="hlink" folHlink="folHlink"/>
  <p:sldLayoutIdLst>
    <p:sldLayoutId id="2147488298" r:id="rId1"/>
    <p:sldLayoutId id="2147488299" r:id="rId2"/>
    <p:sldLayoutId id="2147488300" r:id="rId3"/>
    <p:sldLayoutId id="2147488301" r:id="rId4"/>
    <p:sldLayoutId id="2147488302" r:id="rId5"/>
    <p:sldLayoutId id="2147488303" r:id="rId6"/>
    <p:sldLayoutId id="2147488304" r:id="rId7"/>
    <p:sldLayoutId id="2147488305" r:id="rId8"/>
    <p:sldLayoutId id="2147488306" r:id="rId9"/>
    <p:sldLayoutId id="2147488307" r:id="rId10"/>
    <p:sldLayoutId id="2147488308" r:id="rId11"/>
  </p:sldLayoutIdLst>
  <p:timing>
    <p:tnLst>
      <p:par>
        <p:cTn id="1" dur="indefinite" restart="never" nodeType="tmRoot"/>
      </p:par>
    </p:tnLst>
  </p:timing>
  <p:hf hdr="0"/>
  <p:txStyles>
    <p:titleStyle>
      <a:lvl1pPr algn="l" rtl="0" eaLnBrk="0" fontAlgn="base" hangingPunct="0">
        <a:spcBef>
          <a:spcPct val="0"/>
        </a:spcBef>
        <a:spcAft>
          <a:spcPct val="0"/>
        </a:spcAft>
        <a:defRPr kumimoji="1" sz="2800" b="1">
          <a:solidFill>
            <a:srgbClr val="001965"/>
          </a:solidFill>
          <a:latin typeface="+mj-lt"/>
          <a:ea typeface="+mj-ea"/>
          <a:cs typeface="+mj-cs"/>
        </a:defRPr>
      </a:lvl1pPr>
      <a:lvl2pPr algn="l" rtl="0" eaLnBrk="0" fontAlgn="base" hangingPunct="0">
        <a:spcBef>
          <a:spcPct val="0"/>
        </a:spcBef>
        <a:spcAft>
          <a:spcPct val="0"/>
        </a:spcAft>
        <a:defRPr kumimoji="1" sz="2800" b="1">
          <a:solidFill>
            <a:srgbClr val="001965"/>
          </a:solidFill>
          <a:latin typeface="Verdana" pitchFamily="34" charset="0"/>
          <a:ea typeface="ＭＳ Ｐゴシック" charset="-128"/>
        </a:defRPr>
      </a:lvl2pPr>
      <a:lvl3pPr algn="l" rtl="0" eaLnBrk="0" fontAlgn="base" hangingPunct="0">
        <a:spcBef>
          <a:spcPct val="0"/>
        </a:spcBef>
        <a:spcAft>
          <a:spcPct val="0"/>
        </a:spcAft>
        <a:defRPr kumimoji="1" sz="2800" b="1">
          <a:solidFill>
            <a:srgbClr val="001965"/>
          </a:solidFill>
          <a:latin typeface="Verdana" pitchFamily="34" charset="0"/>
          <a:ea typeface="ＭＳ Ｐゴシック" charset="-128"/>
        </a:defRPr>
      </a:lvl3pPr>
      <a:lvl4pPr algn="l" rtl="0" eaLnBrk="0" fontAlgn="base" hangingPunct="0">
        <a:spcBef>
          <a:spcPct val="0"/>
        </a:spcBef>
        <a:spcAft>
          <a:spcPct val="0"/>
        </a:spcAft>
        <a:defRPr kumimoji="1" sz="2800" b="1">
          <a:solidFill>
            <a:srgbClr val="001965"/>
          </a:solidFill>
          <a:latin typeface="Verdana" pitchFamily="34" charset="0"/>
          <a:ea typeface="ＭＳ Ｐゴシック" charset="-128"/>
        </a:defRPr>
      </a:lvl4pPr>
      <a:lvl5pPr algn="l" rtl="0" eaLnBrk="0" fontAlgn="base" hangingPunct="0">
        <a:spcBef>
          <a:spcPct val="0"/>
        </a:spcBef>
        <a:spcAft>
          <a:spcPct val="0"/>
        </a:spcAft>
        <a:defRPr kumimoji="1" sz="2800" b="1">
          <a:solidFill>
            <a:srgbClr val="001965"/>
          </a:solidFill>
          <a:latin typeface="Verdana" pitchFamily="34" charset="0"/>
          <a:ea typeface="ＭＳ Ｐゴシック" charset="-128"/>
        </a:defRPr>
      </a:lvl5pPr>
      <a:lvl6pPr marL="457200" algn="l" rtl="0" eaLnBrk="0" fontAlgn="base" hangingPunct="0">
        <a:spcBef>
          <a:spcPct val="0"/>
        </a:spcBef>
        <a:spcAft>
          <a:spcPct val="0"/>
        </a:spcAft>
        <a:defRPr kumimoji="1" sz="2800" b="1">
          <a:solidFill>
            <a:srgbClr val="001965"/>
          </a:solidFill>
          <a:latin typeface="Verdana" pitchFamily="34" charset="0"/>
          <a:ea typeface="ＭＳ Ｐゴシック" charset="-128"/>
        </a:defRPr>
      </a:lvl6pPr>
      <a:lvl7pPr marL="914400" algn="l" rtl="0" eaLnBrk="0" fontAlgn="base" hangingPunct="0">
        <a:spcBef>
          <a:spcPct val="0"/>
        </a:spcBef>
        <a:spcAft>
          <a:spcPct val="0"/>
        </a:spcAft>
        <a:defRPr kumimoji="1" sz="2800" b="1">
          <a:solidFill>
            <a:srgbClr val="001965"/>
          </a:solidFill>
          <a:latin typeface="Verdana" pitchFamily="34" charset="0"/>
          <a:ea typeface="ＭＳ Ｐゴシック" charset="-128"/>
        </a:defRPr>
      </a:lvl7pPr>
      <a:lvl8pPr marL="1371600" algn="l" rtl="0" eaLnBrk="0" fontAlgn="base" hangingPunct="0">
        <a:spcBef>
          <a:spcPct val="0"/>
        </a:spcBef>
        <a:spcAft>
          <a:spcPct val="0"/>
        </a:spcAft>
        <a:defRPr kumimoji="1" sz="2800" b="1">
          <a:solidFill>
            <a:srgbClr val="001965"/>
          </a:solidFill>
          <a:latin typeface="Verdana" pitchFamily="34" charset="0"/>
          <a:ea typeface="ＭＳ Ｐゴシック" charset="-128"/>
        </a:defRPr>
      </a:lvl8pPr>
      <a:lvl9pPr marL="1828800" algn="l" rtl="0" eaLnBrk="0" fontAlgn="base" hangingPunct="0">
        <a:spcBef>
          <a:spcPct val="0"/>
        </a:spcBef>
        <a:spcAft>
          <a:spcPct val="0"/>
        </a:spcAft>
        <a:defRPr kumimoji="1" sz="2800" b="1">
          <a:solidFill>
            <a:srgbClr val="001965"/>
          </a:solidFill>
          <a:latin typeface="Verdana" pitchFamily="34" charset="0"/>
          <a:ea typeface="ＭＳ Ｐゴシック" charset="-128"/>
        </a:defRPr>
      </a:lvl9pPr>
    </p:titleStyle>
    <p:bodyStyle>
      <a:lvl1pPr marL="263525" indent="-263525" algn="l" rtl="0" eaLnBrk="0" fontAlgn="base" hangingPunct="0">
        <a:spcBef>
          <a:spcPct val="20000"/>
        </a:spcBef>
        <a:spcAft>
          <a:spcPct val="0"/>
        </a:spcAft>
        <a:buClr>
          <a:schemeClr val="accent1"/>
        </a:buClr>
        <a:buChar char="•"/>
        <a:defRPr kumimoji="1" sz="2200">
          <a:solidFill>
            <a:schemeClr val="accent2"/>
          </a:solidFill>
          <a:latin typeface="+mn-lt"/>
          <a:ea typeface="+mn-ea"/>
          <a:cs typeface="+mn-cs"/>
        </a:defRPr>
      </a:lvl1pPr>
      <a:lvl2pPr marL="803275" indent="-263525" algn="l" rtl="0" eaLnBrk="0" fontAlgn="base" hangingPunct="0">
        <a:spcBef>
          <a:spcPct val="20000"/>
        </a:spcBef>
        <a:spcAft>
          <a:spcPct val="0"/>
        </a:spcAft>
        <a:buClr>
          <a:schemeClr val="hlink"/>
        </a:buClr>
        <a:buChar char="•"/>
        <a:defRPr kumimoji="1" sz="2000">
          <a:solidFill>
            <a:schemeClr val="accent2"/>
          </a:solidFill>
          <a:latin typeface="+mn-lt"/>
          <a:ea typeface="+mn-ea"/>
        </a:defRPr>
      </a:lvl2pPr>
      <a:lvl3pPr marL="1344613" indent="-268288" algn="l" rtl="0" eaLnBrk="0" fontAlgn="base" hangingPunct="0">
        <a:spcBef>
          <a:spcPct val="20000"/>
        </a:spcBef>
        <a:spcAft>
          <a:spcPct val="0"/>
        </a:spcAft>
        <a:buClr>
          <a:schemeClr val="accent2"/>
        </a:buClr>
        <a:buChar char="•"/>
        <a:defRPr kumimoji="1" sz="2400">
          <a:solidFill>
            <a:schemeClr val="accent2"/>
          </a:solidFill>
          <a:latin typeface="+mn-lt"/>
          <a:ea typeface="+mn-ea"/>
        </a:defRPr>
      </a:lvl3pPr>
      <a:lvl4pPr marL="1884363" indent="-263525" algn="l" rtl="0" eaLnBrk="0" fontAlgn="base" hangingPunct="0">
        <a:spcBef>
          <a:spcPct val="20000"/>
        </a:spcBef>
        <a:spcAft>
          <a:spcPct val="0"/>
        </a:spcAft>
        <a:buClr>
          <a:schemeClr val="folHlink"/>
        </a:buClr>
        <a:buChar char="•"/>
        <a:defRPr kumimoji="1" sz="1600">
          <a:solidFill>
            <a:schemeClr val="accent2"/>
          </a:solidFill>
          <a:latin typeface="+mn-lt"/>
          <a:ea typeface="+mn-ea"/>
        </a:defRPr>
      </a:lvl4pPr>
      <a:lvl5pPr marL="2424113" indent="-277813" algn="l" rtl="0" eaLnBrk="0" fontAlgn="base" hangingPunct="0">
        <a:spcBef>
          <a:spcPct val="20000"/>
        </a:spcBef>
        <a:spcAft>
          <a:spcPct val="0"/>
        </a:spcAft>
        <a:buClr>
          <a:schemeClr val="tx1"/>
        </a:buClr>
        <a:buChar char="•"/>
        <a:defRPr kumimoji="1" sz="1400">
          <a:solidFill>
            <a:schemeClr val="accent2"/>
          </a:solidFill>
          <a:latin typeface="+mn-lt"/>
          <a:ea typeface="+mn-ea"/>
        </a:defRPr>
      </a:lvl5pPr>
      <a:lvl6pPr marL="2881313" indent="-277813" algn="l" rtl="0" eaLnBrk="0" fontAlgn="base" hangingPunct="0">
        <a:spcBef>
          <a:spcPct val="20000"/>
        </a:spcBef>
        <a:spcAft>
          <a:spcPct val="0"/>
        </a:spcAft>
        <a:buClr>
          <a:schemeClr val="tx1"/>
        </a:buClr>
        <a:buChar char="•"/>
        <a:defRPr kumimoji="1" sz="1400">
          <a:solidFill>
            <a:schemeClr val="accent2"/>
          </a:solidFill>
          <a:latin typeface="+mn-lt"/>
          <a:ea typeface="+mn-ea"/>
        </a:defRPr>
      </a:lvl6pPr>
      <a:lvl7pPr marL="3338513" indent="-277813" algn="l" rtl="0" eaLnBrk="0" fontAlgn="base" hangingPunct="0">
        <a:spcBef>
          <a:spcPct val="20000"/>
        </a:spcBef>
        <a:spcAft>
          <a:spcPct val="0"/>
        </a:spcAft>
        <a:buClr>
          <a:schemeClr val="tx1"/>
        </a:buClr>
        <a:buChar char="•"/>
        <a:defRPr kumimoji="1" sz="1400">
          <a:solidFill>
            <a:schemeClr val="accent2"/>
          </a:solidFill>
          <a:latin typeface="+mn-lt"/>
          <a:ea typeface="+mn-ea"/>
        </a:defRPr>
      </a:lvl7pPr>
      <a:lvl8pPr marL="3795713" indent="-277813" algn="l" rtl="0" eaLnBrk="0" fontAlgn="base" hangingPunct="0">
        <a:spcBef>
          <a:spcPct val="20000"/>
        </a:spcBef>
        <a:spcAft>
          <a:spcPct val="0"/>
        </a:spcAft>
        <a:buClr>
          <a:schemeClr val="tx1"/>
        </a:buClr>
        <a:buChar char="•"/>
        <a:defRPr kumimoji="1" sz="1400">
          <a:solidFill>
            <a:schemeClr val="accent2"/>
          </a:solidFill>
          <a:latin typeface="+mn-lt"/>
          <a:ea typeface="+mn-ea"/>
        </a:defRPr>
      </a:lvl8pPr>
      <a:lvl9pPr marL="4252913" indent="-277813" algn="l" rtl="0" eaLnBrk="0" fontAlgn="base" hangingPunct="0">
        <a:spcBef>
          <a:spcPct val="20000"/>
        </a:spcBef>
        <a:spcAft>
          <a:spcPct val="0"/>
        </a:spcAft>
        <a:buClr>
          <a:schemeClr val="tx1"/>
        </a:buClr>
        <a:buChar char="•"/>
        <a:defRPr kumimoji="1" sz="1400">
          <a:solidFill>
            <a:schemeClr val="accent2"/>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b="0" dirty="0" smtClean="0">
              <a:solidFill>
                <a:srgbClr val="000000"/>
              </a:solidFill>
              <a:latin typeface="Arial" charset="0"/>
              <a:ea typeface="ＭＳ Ｐゴシック"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b="0" dirty="0" smtClean="0">
              <a:solidFill>
                <a:srgbClr val="000000"/>
              </a:solidFill>
              <a:latin typeface="Arial" charset="0"/>
              <a:ea typeface="ＭＳ Ｐゴシック"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40A3C08-EC0A-4B63-B286-2F682108A680}" type="slidenum">
              <a:rPr lang="en-US" altLang="ja-JP" b="0" smtClean="0">
                <a:solidFill>
                  <a:srgbClr val="000000"/>
                </a:solidFill>
                <a:latin typeface="Arial" charset="0"/>
                <a:ea typeface="ＭＳ Ｐゴシック" charset="-128"/>
              </a:rPr>
              <a:pPr/>
              <a:t>‹#›</a:t>
            </a:fld>
            <a:endParaRPr lang="en-US" altLang="ja-JP" b="0" dirty="0" smtClean="0">
              <a:solidFill>
                <a:srgbClr val="000000"/>
              </a:solidFill>
              <a:latin typeface="Arial" charset="0"/>
              <a:ea typeface="ＭＳ Ｐゴシック" charset="-128"/>
            </a:endParaRPr>
          </a:p>
        </p:txBody>
      </p:sp>
    </p:spTree>
    <p:extLst>
      <p:ext uri="{BB962C8B-B14F-4D97-AF65-F5344CB8AC3E}">
        <p14:creationId xmlns:p14="http://schemas.microsoft.com/office/powerpoint/2010/main" val="2345570466"/>
      </p:ext>
    </p:extLst>
  </p:cSld>
  <p:clrMap bg1="lt1" tx1="dk1" bg2="lt2" tx2="dk2" accent1="accent1" accent2="accent2" accent3="accent3" accent4="accent4" accent5="accent5" accent6="accent6" hlink="hlink" folHlink="folHlink"/>
  <p:sldLayoutIdLst>
    <p:sldLayoutId id="2147488322" r:id="rId1"/>
    <p:sldLayoutId id="2147488323" r:id="rId2"/>
    <p:sldLayoutId id="2147488324" r:id="rId3"/>
    <p:sldLayoutId id="2147488325" r:id="rId4"/>
    <p:sldLayoutId id="2147488326" r:id="rId5"/>
    <p:sldLayoutId id="2147488327" r:id="rId6"/>
    <p:sldLayoutId id="2147488328" r:id="rId7"/>
    <p:sldLayoutId id="2147488329" r:id="rId8"/>
    <p:sldLayoutId id="2147488330" r:id="rId9"/>
    <p:sldLayoutId id="2147488331" r:id="rId10"/>
    <p:sldLayoutId id="2147488332" r:id="rId11"/>
  </p:sldLayoutIdLst>
  <p:txStyles>
    <p:title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2pPr>
      <a:lvl3pPr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3pPr>
      <a:lvl4pPr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4pPr>
      <a:lvl5pPr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5pPr>
      <a:lvl6pPr marL="457200"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6pPr>
      <a:lvl7pPr marL="914400"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7pPr>
      <a:lvl8pPr marL="1371600"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8pPr>
      <a:lvl9pPr marL="1828800" algn="ctr" rtl="0" fontAlgn="base">
        <a:spcBef>
          <a:spcPct val="0"/>
        </a:spcBef>
        <a:spcAft>
          <a:spcPct val="0"/>
        </a:spcAft>
        <a:defRPr kumimoji="1" sz="3200">
          <a:solidFill>
            <a:schemeClr val="tx2"/>
          </a:solidFill>
          <a:latin typeface="HG丸ｺﾞｼｯｸM-PRO" pitchFamily="50" charset="-128"/>
          <a:ea typeface="HG丸ｺﾞｼｯｸM-PRO" pitchFamily="50" charset="-128"/>
        </a:defRPr>
      </a:lvl9pPr>
    </p:titleStyle>
    <p:bodyStyle>
      <a:lvl1pPr marL="342900" indent="-342900" algn="l" rtl="0" fontAlgn="base">
        <a:spcBef>
          <a:spcPct val="20000"/>
        </a:spcBef>
        <a:spcAft>
          <a:spcPct val="0"/>
        </a:spcAft>
        <a:buChar char="•"/>
        <a:defRPr kumimoji="1" sz="2800">
          <a:solidFill>
            <a:schemeClr val="tx1"/>
          </a:solidFill>
          <a:latin typeface="+mn-lt"/>
          <a:ea typeface="+mn-ea"/>
          <a:cs typeface="+mn-cs"/>
        </a:defRPr>
      </a:lvl1pPr>
      <a:lvl2pPr marL="742950" indent="-285750" algn="l" rtl="0" fontAlgn="base">
        <a:spcBef>
          <a:spcPct val="20000"/>
        </a:spcBef>
        <a:spcAft>
          <a:spcPct val="0"/>
        </a:spcAft>
        <a:buChar char="–"/>
        <a:defRPr kumimoji="1" sz="2400">
          <a:solidFill>
            <a:schemeClr val="tx1"/>
          </a:solidFill>
          <a:latin typeface="+mn-lt"/>
          <a:ea typeface="+mn-ea"/>
        </a:defRPr>
      </a:lvl2pPr>
      <a:lvl3pPr marL="1143000" indent="-228600" algn="l" rtl="0" fontAlgn="base">
        <a:spcBef>
          <a:spcPct val="20000"/>
        </a:spcBef>
        <a:spcAft>
          <a:spcPct val="0"/>
        </a:spcAft>
        <a:buChar char="•"/>
        <a:defRPr kumimoji="1" sz="2000">
          <a:solidFill>
            <a:schemeClr val="tx1"/>
          </a:solidFill>
          <a:latin typeface="+mn-lt"/>
          <a:ea typeface="+mn-ea"/>
        </a:defRPr>
      </a:lvl3pPr>
      <a:lvl4pPr marL="1600200" indent="-228600" algn="l" rtl="0" fontAlgn="base">
        <a:spcBef>
          <a:spcPct val="20000"/>
        </a:spcBef>
        <a:spcAft>
          <a:spcPct val="0"/>
        </a:spcAft>
        <a:buChar char="–"/>
        <a:defRPr kumimoji="1">
          <a:solidFill>
            <a:schemeClr val="tx1"/>
          </a:solidFill>
          <a:latin typeface="+mn-lt"/>
          <a:ea typeface="+mn-ea"/>
        </a:defRPr>
      </a:lvl4pPr>
      <a:lvl5pPr marL="2057400" indent="-228600" algn="l" rtl="0" fontAlgn="base">
        <a:spcBef>
          <a:spcPct val="20000"/>
        </a:spcBef>
        <a:spcAft>
          <a:spcPct val="0"/>
        </a:spcAft>
        <a:buChar char="»"/>
        <a:defRPr kumimoji="1">
          <a:solidFill>
            <a:schemeClr val="tx1"/>
          </a:solidFill>
          <a:latin typeface="+mn-lt"/>
          <a:ea typeface="+mn-ea"/>
        </a:defRPr>
      </a:lvl5pPr>
      <a:lvl6pPr marL="2514600" indent="-228600" algn="l" rtl="0" fontAlgn="base">
        <a:spcBef>
          <a:spcPct val="20000"/>
        </a:spcBef>
        <a:spcAft>
          <a:spcPct val="0"/>
        </a:spcAft>
        <a:buChar char="»"/>
        <a:defRPr kumimoji="1">
          <a:solidFill>
            <a:schemeClr val="tx1"/>
          </a:solidFill>
          <a:latin typeface="+mn-lt"/>
          <a:ea typeface="+mn-ea"/>
        </a:defRPr>
      </a:lvl6pPr>
      <a:lvl7pPr marL="2971800" indent="-228600" algn="l" rtl="0" fontAlgn="base">
        <a:spcBef>
          <a:spcPct val="20000"/>
        </a:spcBef>
        <a:spcAft>
          <a:spcPct val="0"/>
        </a:spcAft>
        <a:buChar char="»"/>
        <a:defRPr kumimoji="1">
          <a:solidFill>
            <a:schemeClr val="tx1"/>
          </a:solidFill>
          <a:latin typeface="+mn-lt"/>
          <a:ea typeface="+mn-ea"/>
        </a:defRPr>
      </a:lvl7pPr>
      <a:lvl8pPr marL="3429000" indent="-228600" algn="l" rtl="0" fontAlgn="base">
        <a:spcBef>
          <a:spcPct val="20000"/>
        </a:spcBef>
        <a:spcAft>
          <a:spcPct val="0"/>
        </a:spcAft>
        <a:buChar char="»"/>
        <a:defRPr kumimoji="1">
          <a:solidFill>
            <a:schemeClr val="tx1"/>
          </a:solidFill>
          <a:latin typeface="+mn-lt"/>
          <a:ea typeface="+mn-ea"/>
        </a:defRPr>
      </a:lvl8pPr>
      <a:lvl9pPr marL="3886200" indent="-228600" algn="l" rtl="0" fontAlgn="base">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0354" name="Picture 17" descr="Lira_Blue_KLin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7050" y="258763"/>
            <a:ext cx="81422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2"/>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100356" name="Rectangle 3"/>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
        <p:nvSpPr>
          <p:cNvPr id="1294342" name="Rectangle 6"/>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b="1">
                <a:ea typeface="+mn-ea"/>
              </a:defRPr>
            </a:lvl1pPr>
          </a:lstStyle>
          <a:p>
            <a:pPr>
              <a:defRPr/>
            </a:pPr>
            <a:r>
              <a:rPr lang="en-US" altLang="ja-JP" sz="1200">
                <a:solidFill>
                  <a:srgbClr val="001965"/>
                </a:solidFill>
                <a:latin typeface="Verdana" pitchFamily="34" charset="0"/>
              </a:rPr>
              <a:t>Slide </a:t>
            </a:r>
            <a:fld id="{8114DEF2-12B1-4188-BD9A-5F484F3E0FC4}" type="slidenum">
              <a:rPr lang="en-US" altLang="ja-JP" sz="1200">
                <a:solidFill>
                  <a:srgbClr val="001965"/>
                </a:solidFill>
                <a:latin typeface="Verdana" pitchFamily="34" charset="0"/>
              </a:rPr>
              <a:pPr>
                <a:defRPr/>
              </a:pPr>
              <a:t>‹#›</a:t>
            </a:fld>
            <a:endParaRPr lang="en-US" altLang="ja-JP" sz="1200">
              <a:solidFill>
                <a:srgbClr val="001965"/>
              </a:solidFill>
              <a:latin typeface="Verdana" pitchFamily="34" charset="0"/>
            </a:endParaRPr>
          </a:p>
        </p:txBody>
      </p:sp>
    </p:spTree>
    <p:extLst>
      <p:ext uri="{BB962C8B-B14F-4D97-AF65-F5344CB8AC3E}">
        <p14:creationId xmlns:p14="http://schemas.microsoft.com/office/powerpoint/2010/main" val="1477173107"/>
      </p:ext>
    </p:extLst>
  </p:cSld>
  <p:clrMap bg1="lt1" tx1="dk1" bg2="lt2" tx2="dk2" accent1="accent1" accent2="accent2" accent3="accent3" accent4="accent4" accent5="accent5" accent6="accent6" hlink="hlink" folHlink="folHlink"/>
  <p:sldLayoutIdLst>
    <p:sldLayoutId id="2147488693" r:id="rId1"/>
    <p:sldLayoutId id="2147488694" r:id="rId2"/>
    <p:sldLayoutId id="2147488695" r:id="rId3"/>
    <p:sldLayoutId id="2147488696" r:id="rId4"/>
    <p:sldLayoutId id="2147488697" r:id="rId5"/>
    <p:sldLayoutId id="2147488698" r:id="rId6"/>
    <p:sldLayoutId id="2147488699" r:id="rId7"/>
    <p:sldLayoutId id="2147488700" r:id="rId8"/>
    <p:sldLayoutId id="2147488701" r:id="rId9"/>
    <p:sldLayoutId id="2147488702" r:id="rId10"/>
    <p:sldLayoutId id="2147488703" r:id="rId11"/>
  </p:sldLayoutIdLst>
  <p:hf hdr="0" ftr="0" dt="0"/>
  <p:txStyles>
    <p:titleStyle>
      <a:lvl1pPr algn="ctr" rtl="0" fontAlgn="base">
        <a:lnSpc>
          <a:spcPct val="90000"/>
        </a:lnSpc>
        <a:spcBef>
          <a:spcPct val="0"/>
        </a:spcBef>
        <a:spcAft>
          <a:spcPct val="0"/>
        </a:spcAft>
        <a:defRPr kumimoji="1" sz="3200">
          <a:solidFill>
            <a:schemeClr val="tx1"/>
          </a:solidFill>
          <a:latin typeface="+mj-lt"/>
          <a:ea typeface="+mj-ea"/>
          <a:cs typeface="+mj-cs"/>
        </a:defRPr>
      </a:lvl1pPr>
      <a:lvl2pPr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2pPr>
      <a:lvl3pPr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3pPr>
      <a:lvl4pPr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4pPr>
      <a:lvl5pPr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5pPr>
      <a:lvl6pPr marL="457200"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6pPr>
      <a:lvl7pPr marL="914400"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7pPr>
      <a:lvl8pPr marL="1371600"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8pPr>
      <a:lvl9pPr marL="1828800" algn="ctr" rtl="0" fontAlgn="base">
        <a:lnSpc>
          <a:spcPct val="90000"/>
        </a:lnSpc>
        <a:spcBef>
          <a:spcPct val="0"/>
        </a:spcBef>
        <a:spcAft>
          <a:spcPct val="0"/>
        </a:spcAft>
        <a:defRPr kumimoji="1" sz="3200">
          <a:solidFill>
            <a:schemeClr val="tx1"/>
          </a:solidFill>
          <a:latin typeface="Verdana" pitchFamily="34" charset="0"/>
          <a:ea typeface="ＭＳ Ｐゴシック" charset="-128"/>
        </a:defRPr>
      </a:lvl9pPr>
    </p:titleStyle>
    <p:bodyStyle>
      <a:lvl1pPr marL="342900" indent="-342900" algn="l" rtl="0" fontAlgn="base">
        <a:spcBef>
          <a:spcPct val="20000"/>
        </a:spcBef>
        <a:spcAft>
          <a:spcPct val="0"/>
        </a:spcAft>
        <a:buClr>
          <a:srgbClr val="880038"/>
        </a:buClr>
        <a:buChar char="•"/>
        <a:defRPr kumimoji="1" sz="2000">
          <a:solidFill>
            <a:srgbClr val="001965"/>
          </a:solidFill>
          <a:latin typeface="+mn-lt"/>
          <a:ea typeface="+mn-ea"/>
          <a:cs typeface="+mn-cs"/>
        </a:defRPr>
      </a:lvl1pPr>
      <a:lvl2pPr marL="742950" indent="-285750" algn="l" rtl="0" fontAlgn="base">
        <a:spcBef>
          <a:spcPct val="20000"/>
        </a:spcBef>
        <a:spcAft>
          <a:spcPct val="0"/>
        </a:spcAft>
        <a:buClr>
          <a:schemeClr val="tx1"/>
        </a:buClr>
        <a:buChar char="•"/>
        <a:defRPr kumimoji="1" sz="2800">
          <a:solidFill>
            <a:srgbClr val="001965"/>
          </a:solidFill>
          <a:latin typeface="+mn-lt"/>
          <a:ea typeface="+mn-ea"/>
        </a:defRPr>
      </a:lvl2pPr>
      <a:lvl3pPr marL="1143000" indent="-228600" algn="l" rtl="0" fontAlgn="base">
        <a:spcBef>
          <a:spcPct val="20000"/>
        </a:spcBef>
        <a:spcAft>
          <a:spcPct val="0"/>
        </a:spcAft>
        <a:buClr>
          <a:schemeClr val="hlink"/>
        </a:buClr>
        <a:buChar char="•"/>
        <a:defRPr kumimoji="1" sz="1600">
          <a:solidFill>
            <a:srgbClr val="001965"/>
          </a:solidFill>
          <a:latin typeface="+mn-lt"/>
          <a:ea typeface="+mn-ea"/>
        </a:defRPr>
      </a:lvl3pPr>
      <a:lvl4pPr marL="1600200" indent="-228600" algn="l" rtl="0" fontAlgn="base">
        <a:spcBef>
          <a:spcPct val="20000"/>
        </a:spcBef>
        <a:spcAft>
          <a:spcPct val="0"/>
        </a:spcAft>
        <a:buClr>
          <a:srgbClr val="8DA2CC"/>
        </a:buClr>
        <a:buChar char="•"/>
        <a:defRPr kumimoji="1" sz="1400">
          <a:solidFill>
            <a:srgbClr val="001965"/>
          </a:solidFill>
          <a:latin typeface="+mn-lt"/>
          <a:ea typeface="+mn-ea"/>
        </a:defRPr>
      </a:lvl4pPr>
      <a:lvl5pPr marL="2057400" indent="-228600" algn="l" rtl="0" fontAlgn="base">
        <a:spcBef>
          <a:spcPct val="20000"/>
        </a:spcBef>
        <a:spcAft>
          <a:spcPct val="0"/>
        </a:spcAft>
        <a:buClr>
          <a:srgbClr val="ECCCDA"/>
        </a:buClr>
        <a:buChar char="•"/>
        <a:defRPr kumimoji="1" sz="1400">
          <a:solidFill>
            <a:srgbClr val="001965"/>
          </a:solidFill>
          <a:latin typeface="+mn-lt"/>
          <a:ea typeface="+mn-ea"/>
        </a:defRPr>
      </a:lvl5pPr>
      <a:lvl6pPr marL="2514600" indent="-228600" algn="l" rtl="0" fontAlgn="base">
        <a:spcBef>
          <a:spcPct val="20000"/>
        </a:spcBef>
        <a:spcAft>
          <a:spcPct val="0"/>
        </a:spcAft>
        <a:buClr>
          <a:srgbClr val="ECCCDA"/>
        </a:buClr>
        <a:buChar char="•"/>
        <a:defRPr kumimoji="1" sz="1400">
          <a:solidFill>
            <a:srgbClr val="001965"/>
          </a:solidFill>
          <a:latin typeface="+mn-lt"/>
          <a:ea typeface="+mn-ea"/>
        </a:defRPr>
      </a:lvl6pPr>
      <a:lvl7pPr marL="2971800" indent="-228600" algn="l" rtl="0" fontAlgn="base">
        <a:spcBef>
          <a:spcPct val="20000"/>
        </a:spcBef>
        <a:spcAft>
          <a:spcPct val="0"/>
        </a:spcAft>
        <a:buClr>
          <a:srgbClr val="ECCCDA"/>
        </a:buClr>
        <a:buChar char="•"/>
        <a:defRPr kumimoji="1" sz="1400">
          <a:solidFill>
            <a:srgbClr val="001965"/>
          </a:solidFill>
          <a:latin typeface="+mn-lt"/>
          <a:ea typeface="+mn-ea"/>
        </a:defRPr>
      </a:lvl7pPr>
      <a:lvl8pPr marL="3429000" indent="-228600" algn="l" rtl="0" fontAlgn="base">
        <a:spcBef>
          <a:spcPct val="20000"/>
        </a:spcBef>
        <a:spcAft>
          <a:spcPct val="0"/>
        </a:spcAft>
        <a:buClr>
          <a:srgbClr val="ECCCDA"/>
        </a:buClr>
        <a:buChar char="•"/>
        <a:defRPr kumimoji="1" sz="1400">
          <a:solidFill>
            <a:srgbClr val="001965"/>
          </a:solidFill>
          <a:latin typeface="+mn-lt"/>
          <a:ea typeface="+mn-ea"/>
        </a:defRPr>
      </a:lvl8pPr>
      <a:lvl9pPr marL="3886200" indent="-228600" algn="l" rtl="0" fontAlgn="base">
        <a:spcBef>
          <a:spcPct val="20000"/>
        </a:spcBef>
        <a:spcAft>
          <a:spcPct val="0"/>
        </a:spcAft>
        <a:buClr>
          <a:srgbClr val="ECCCDA"/>
        </a:buClr>
        <a:buChar char="•"/>
        <a:defRPr kumimoji="1" sz="1400">
          <a:solidFill>
            <a:srgbClr val="001965"/>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239713" y="142875"/>
            <a:ext cx="8199437" cy="519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ltLang="ja-JP" smtClean="0"/>
              <a:t>Click to edit Master Title style</a:t>
            </a:r>
          </a:p>
        </p:txBody>
      </p:sp>
      <p:sp>
        <p:nvSpPr>
          <p:cNvPr id="2" name="Line 2"/>
          <p:cNvSpPr>
            <a:spLocks noChangeShapeType="1"/>
          </p:cNvSpPr>
          <p:nvPr userDrawn="1"/>
        </p:nvSpPr>
        <p:spPr bwMode="auto">
          <a:xfrm>
            <a:off x="0" y="6335713"/>
            <a:ext cx="9144000" cy="0"/>
          </a:xfrm>
          <a:prstGeom prst="line">
            <a:avLst/>
          </a:prstGeom>
          <a:noFill/>
          <a:ln w="28575">
            <a:solidFill>
              <a:srgbClr val="C0C0C0"/>
            </a:solidFill>
            <a:round/>
            <a:headEnd/>
            <a:tailEnd/>
          </a:ln>
          <a:effectLst/>
        </p:spPr>
        <p:txBody>
          <a:bodyPr/>
          <a:lstStyle/>
          <a:p>
            <a:pPr>
              <a:defRPr/>
            </a:pPr>
            <a:endParaRPr kumimoji="0" lang="ja-JP" altLang="en-US" sz="1000">
              <a:solidFill>
                <a:srgbClr val="000000"/>
              </a:solidFill>
              <a:latin typeface="Arial Narrow" pitchFamily="34" charset="0"/>
            </a:endParaRPr>
          </a:p>
        </p:txBody>
      </p:sp>
      <p:sp>
        <p:nvSpPr>
          <p:cNvPr id="3" name="Rectangle 3"/>
          <p:cNvSpPr>
            <a:spLocks noChangeArrowheads="1"/>
          </p:cNvSpPr>
          <p:nvPr userDrawn="1"/>
        </p:nvSpPr>
        <p:spPr bwMode="auto">
          <a:xfrm>
            <a:off x="0" y="0"/>
            <a:ext cx="9144000" cy="785813"/>
          </a:xfrm>
          <a:prstGeom prst="rect">
            <a:avLst/>
          </a:prstGeom>
          <a:solidFill>
            <a:srgbClr val="0088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kumimoji="0" lang="ja-JP" altLang="en-US" sz="1000" b="0">
              <a:solidFill>
                <a:srgbClr val="FFFFFF"/>
              </a:solidFill>
              <a:latin typeface="Arial Narrow" pitchFamily="34" charset="0"/>
              <a:ea typeface="ＭＳ Ｐゴシック" charset="-128"/>
            </a:endParaRPr>
          </a:p>
        </p:txBody>
      </p:sp>
      <p:sp>
        <p:nvSpPr>
          <p:cNvPr id="1030" name="Text Box 6"/>
          <p:cNvSpPr txBox="1">
            <a:spLocks noChangeArrowheads="1"/>
          </p:cNvSpPr>
          <p:nvPr userDrawn="1"/>
        </p:nvSpPr>
        <p:spPr bwMode="auto">
          <a:xfrm>
            <a:off x="8731250" y="0"/>
            <a:ext cx="412750" cy="274638"/>
          </a:xfrm>
          <a:prstGeom prst="rect">
            <a:avLst/>
          </a:prstGeom>
          <a:noFill/>
          <a:ln w="9525">
            <a:noFill/>
            <a:miter lim="800000"/>
            <a:headEnd/>
            <a:tailEnd/>
          </a:ln>
          <a:effectLst/>
        </p:spPr>
        <p:txBody>
          <a:bodyPr wrap="none">
            <a:spAutoFit/>
          </a:bodyPr>
          <a:lstStyle/>
          <a:p>
            <a:pPr>
              <a:defRPr/>
            </a:pPr>
            <a:fld id="{6D16BBBF-DCF8-4D76-B7C1-BF67D4CA1F6C}" type="slidenum">
              <a:rPr kumimoji="0" lang="ja-JP" altLang="en-US" sz="1200" b="0">
                <a:solidFill>
                  <a:srgbClr val="DDDDDD"/>
                </a:solidFill>
                <a:latin typeface="ＭＳ Ｐゴシック" charset="-128"/>
                <a:ea typeface="ＭＳ Ｐゴシック" charset="-128"/>
              </a:rPr>
              <a:pPr>
                <a:defRPr/>
              </a:pPr>
              <a:t>‹#›</a:t>
            </a:fld>
            <a:endParaRPr kumimoji="0" lang="en-US" altLang="ja-JP" sz="1200" b="0">
              <a:solidFill>
                <a:srgbClr val="DDDDDD"/>
              </a:solidFill>
              <a:latin typeface="ＭＳ Ｐゴシック" charset="-128"/>
              <a:ea typeface="ＭＳ Ｐゴシック" charset="-128"/>
            </a:endParaRPr>
          </a:p>
        </p:txBody>
      </p:sp>
      <p:sp>
        <p:nvSpPr>
          <p:cNvPr id="4103" name="Line 7"/>
          <p:cNvSpPr>
            <a:spLocks noChangeShapeType="1"/>
          </p:cNvSpPr>
          <p:nvPr userDrawn="1"/>
        </p:nvSpPr>
        <p:spPr bwMode="auto">
          <a:xfrm>
            <a:off x="0" y="815975"/>
            <a:ext cx="9144000" cy="0"/>
          </a:xfrm>
          <a:prstGeom prst="line">
            <a:avLst/>
          </a:prstGeom>
          <a:noFill/>
          <a:ln w="63500">
            <a:solidFill>
              <a:srgbClr val="F8E400"/>
            </a:solidFill>
            <a:round/>
            <a:headEnd/>
            <a:tailEnd/>
          </a:ln>
          <a:effectLst/>
        </p:spPr>
        <p:txBody>
          <a:bodyPr/>
          <a:lstStyle/>
          <a:p>
            <a:pPr>
              <a:defRPr/>
            </a:pPr>
            <a:endParaRPr lang="ja-JP" altLang="en-US" sz="1400" b="0">
              <a:solidFill>
                <a:srgbClr val="000000"/>
              </a:solidFill>
              <a:latin typeface="HGPｺﾞｼｯｸE" pitchFamily="50" charset="-128"/>
              <a:ea typeface="HGPｺﾞｼｯｸE" pitchFamily="50" charset="-128"/>
            </a:endParaRPr>
          </a:p>
        </p:txBody>
      </p:sp>
      <p:sp>
        <p:nvSpPr>
          <p:cNvPr id="4104" name="Line 8"/>
          <p:cNvSpPr>
            <a:spLocks noChangeShapeType="1"/>
          </p:cNvSpPr>
          <p:nvPr userDrawn="1"/>
        </p:nvSpPr>
        <p:spPr bwMode="auto">
          <a:xfrm>
            <a:off x="0" y="874713"/>
            <a:ext cx="9144000" cy="0"/>
          </a:xfrm>
          <a:prstGeom prst="line">
            <a:avLst/>
          </a:prstGeom>
          <a:noFill/>
          <a:ln w="63500">
            <a:solidFill>
              <a:srgbClr val="F8B62C"/>
            </a:solidFill>
            <a:round/>
            <a:headEnd/>
            <a:tailEnd/>
          </a:ln>
          <a:effectLst/>
        </p:spPr>
        <p:txBody>
          <a:bodyPr/>
          <a:lstStyle/>
          <a:p>
            <a:pPr>
              <a:defRPr/>
            </a:pPr>
            <a:endParaRPr lang="ja-JP" altLang="en-US" sz="1400" b="0">
              <a:solidFill>
                <a:srgbClr val="000000"/>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936413503"/>
      </p:ext>
    </p:extLst>
  </p:cSld>
  <p:clrMap bg1="lt1" tx1="dk1" bg2="lt2" tx2="dk2" accent1="accent1" accent2="accent2" accent3="accent3" accent4="accent4" accent5="accent5" accent6="accent6" hlink="hlink" folHlink="folHlink"/>
  <p:sldLayoutIdLst>
    <p:sldLayoutId id="2147488705" r:id="rId1"/>
    <p:sldLayoutId id="2147488706" r:id="rId2"/>
    <p:sldLayoutId id="2147488707" r:id="rId3"/>
    <p:sldLayoutId id="2147488708" r:id="rId4"/>
    <p:sldLayoutId id="2147488709" r:id="rId5"/>
    <p:sldLayoutId id="2147488710" r:id="rId6"/>
    <p:sldLayoutId id="2147488711" r:id="rId7"/>
    <p:sldLayoutId id="2147488712" r:id="rId8"/>
    <p:sldLayoutId id="2147488713" r:id="rId9"/>
    <p:sldLayoutId id="2147488714" r:id="rId10"/>
    <p:sldLayoutId id="2147488715" r:id="rId11"/>
    <p:sldLayoutId id="2147488716" r:id="rId12"/>
    <p:sldLayoutId id="2147488717" r:id="rId13"/>
  </p:sldLayoutIdLst>
  <p:timing>
    <p:tnLst>
      <p:par>
        <p:cTn id="1" dur="indefinite" restart="never" nodeType="tmRoot"/>
      </p:par>
    </p:tnLst>
  </p:timing>
  <p:txStyles>
    <p:titleStyle>
      <a:lvl1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cs typeface="+mj-cs"/>
        </a:defRPr>
      </a:lvl1pPr>
      <a:lvl2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2pPr>
      <a:lvl3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3pPr>
      <a:lvl4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4pPr>
      <a:lvl5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5pPr>
      <a:lvl6pPr marL="457200" algn="l" rtl="0" fontAlgn="base">
        <a:spcBef>
          <a:spcPct val="0"/>
        </a:spcBef>
        <a:spcAft>
          <a:spcPct val="0"/>
        </a:spcAft>
        <a:defRPr sz="2800" b="1">
          <a:solidFill>
            <a:srgbClr val="FFFF00"/>
          </a:solidFill>
          <a:latin typeface="Arial" pitchFamily="34" charset="0"/>
        </a:defRPr>
      </a:lvl6pPr>
      <a:lvl7pPr marL="914400" algn="l" rtl="0" fontAlgn="base">
        <a:spcBef>
          <a:spcPct val="0"/>
        </a:spcBef>
        <a:spcAft>
          <a:spcPct val="0"/>
        </a:spcAft>
        <a:defRPr sz="2800" b="1">
          <a:solidFill>
            <a:srgbClr val="FFFF00"/>
          </a:solidFill>
          <a:latin typeface="Arial" pitchFamily="34" charset="0"/>
        </a:defRPr>
      </a:lvl7pPr>
      <a:lvl8pPr marL="1371600" algn="l" rtl="0" fontAlgn="base">
        <a:spcBef>
          <a:spcPct val="0"/>
        </a:spcBef>
        <a:spcAft>
          <a:spcPct val="0"/>
        </a:spcAft>
        <a:defRPr sz="2800" b="1">
          <a:solidFill>
            <a:srgbClr val="FFFF00"/>
          </a:solidFill>
          <a:latin typeface="Arial" pitchFamily="34" charset="0"/>
        </a:defRPr>
      </a:lvl8pPr>
      <a:lvl9pPr marL="1828800" algn="l" rtl="0" fontAlgn="base">
        <a:spcBef>
          <a:spcPct val="0"/>
        </a:spcBef>
        <a:spcAft>
          <a:spcPct val="0"/>
        </a:spcAft>
        <a:defRPr sz="2800" b="1">
          <a:solidFill>
            <a:srgbClr val="FFFF00"/>
          </a:solidFill>
          <a:latin typeface="Arial" pitchFamily="34" charset="0"/>
        </a:defRPr>
      </a:lvl9pPr>
    </p:titleStyle>
    <p:bodyStyle>
      <a:lvl1pPr marL="234950" indent="-234950" algn="l" rtl="0" eaLnBrk="0" fontAlgn="base" hangingPunct="0">
        <a:spcBef>
          <a:spcPct val="20000"/>
        </a:spcBef>
        <a:spcAft>
          <a:spcPct val="0"/>
        </a:spcAft>
        <a:buClr>
          <a:srgbClr val="FFFF00"/>
        </a:buClr>
        <a:buSzPct val="85000"/>
        <a:buFont typeface="Arial" charset="0"/>
        <a:buChar char="♦"/>
        <a:defRPr sz="2200">
          <a:solidFill>
            <a:schemeClr val="bg1"/>
          </a:solidFill>
          <a:latin typeface="+mn-lt"/>
          <a:ea typeface="+mn-ea"/>
          <a:cs typeface="+mn-cs"/>
        </a:defRPr>
      </a:lvl1pPr>
      <a:lvl2pPr marL="511175" indent="-161925" algn="l" rtl="0" eaLnBrk="0" fontAlgn="base" hangingPunct="0">
        <a:spcBef>
          <a:spcPct val="20000"/>
        </a:spcBef>
        <a:spcAft>
          <a:spcPct val="0"/>
        </a:spcAft>
        <a:buClr>
          <a:srgbClr val="FFFF00"/>
        </a:buClr>
        <a:buChar char="•"/>
        <a:defRPr sz="1900">
          <a:solidFill>
            <a:schemeClr val="bg1"/>
          </a:solidFill>
          <a:latin typeface="+mn-lt"/>
        </a:defRPr>
      </a:lvl2pPr>
      <a:lvl3pPr marL="858838" indent="-169863" algn="l" rtl="0" eaLnBrk="0" fontAlgn="base" hangingPunct="0">
        <a:spcBef>
          <a:spcPct val="20000"/>
        </a:spcBef>
        <a:spcAft>
          <a:spcPct val="0"/>
        </a:spcAft>
        <a:buClr>
          <a:srgbClr val="FFFF00"/>
        </a:buClr>
        <a:buFont typeface="Arial" charset="0"/>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solidFill>
          <a:schemeClr val="bg1"/>
        </a:solidFill>
        <a:effectLst/>
      </p:bgPr>
    </p:bg>
    <p:spTree>
      <p:nvGrpSpPr>
        <p:cNvPr id="1" name=""/>
        <p:cNvGrpSpPr/>
        <p:nvPr/>
      </p:nvGrpSpPr>
      <p:grpSpPr>
        <a:xfrm>
          <a:off x="0" y="0"/>
          <a:ext cx="0" cy="0"/>
          <a:chOff x="0" y="0"/>
          <a:chExt cx="0" cy="0"/>
        </a:xfrm>
      </p:grpSpPr>
      <p:sp>
        <p:nvSpPr>
          <p:cNvPr id="2" name="Line 2"/>
          <p:cNvSpPr>
            <a:spLocks noChangeShapeType="1"/>
          </p:cNvSpPr>
          <p:nvPr userDrawn="1"/>
        </p:nvSpPr>
        <p:spPr bwMode="auto">
          <a:xfrm>
            <a:off x="0" y="6491288"/>
            <a:ext cx="9144000" cy="0"/>
          </a:xfrm>
          <a:prstGeom prst="line">
            <a:avLst/>
          </a:prstGeom>
          <a:noFill/>
          <a:ln w="28575">
            <a:solidFill>
              <a:srgbClr val="C0C0C0"/>
            </a:solidFill>
            <a:round/>
            <a:headEnd/>
            <a:tailEnd/>
          </a:ln>
          <a:effectLst/>
        </p:spPr>
        <p:txBody>
          <a:bodyPr/>
          <a:lstStyle/>
          <a:p>
            <a:pPr>
              <a:defRPr/>
            </a:pPr>
            <a:endParaRPr kumimoji="0" lang="ja-JP" altLang="en-US" sz="1000">
              <a:solidFill>
                <a:srgbClr val="000000"/>
              </a:solidFill>
              <a:latin typeface="Arial Narrow" pitchFamily="34" charset="0"/>
            </a:endParaRPr>
          </a:p>
        </p:txBody>
      </p:sp>
    </p:spTree>
    <p:extLst>
      <p:ext uri="{BB962C8B-B14F-4D97-AF65-F5344CB8AC3E}">
        <p14:creationId xmlns:p14="http://schemas.microsoft.com/office/powerpoint/2010/main" val="292071811"/>
      </p:ext>
    </p:extLst>
  </p:cSld>
  <p:clrMap bg1="lt1" tx1="dk1" bg2="lt2" tx2="dk2" accent1="accent1" accent2="accent2" accent3="accent3" accent4="accent4" accent5="accent5" accent6="accent6" hlink="hlink" folHlink="folHlink"/>
  <p:sldLayoutIdLst>
    <p:sldLayoutId id="2147488731" r:id="rId1"/>
    <p:sldLayoutId id="2147488732" r:id="rId2"/>
    <p:sldLayoutId id="2147488733" r:id="rId3"/>
    <p:sldLayoutId id="2147488734" r:id="rId4"/>
    <p:sldLayoutId id="2147488735" r:id="rId5"/>
    <p:sldLayoutId id="2147488736" r:id="rId6"/>
    <p:sldLayoutId id="2147488737" r:id="rId7"/>
    <p:sldLayoutId id="2147488738" r:id="rId8"/>
    <p:sldLayoutId id="2147488739" r:id="rId9"/>
    <p:sldLayoutId id="2147488740" r:id="rId10"/>
    <p:sldLayoutId id="2147488741" r:id="rId11"/>
    <p:sldLayoutId id="2147488742" r:id="rId12"/>
    <p:sldLayoutId id="2147488743" r:id="rId13"/>
  </p:sldLayoutIdLst>
  <p:timing>
    <p:tnLst>
      <p:par>
        <p:cTn id="1" dur="indefinite" restart="never" nodeType="tmRoot"/>
      </p:par>
    </p:tnLst>
  </p:timing>
  <p:txStyles>
    <p:titleStyle>
      <a:lvl1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cs typeface="+mj-cs"/>
        </a:defRPr>
      </a:lvl1pPr>
      <a:lvl2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2pPr>
      <a:lvl3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3pPr>
      <a:lvl4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4pPr>
      <a:lvl5pPr algn="l" rtl="0" eaLnBrk="0" fontAlgn="base" hangingPunct="0">
        <a:spcBef>
          <a:spcPct val="0"/>
        </a:spcBef>
        <a:spcAft>
          <a:spcPct val="0"/>
        </a:spcAft>
        <a:defRPr sz="2800">
          <a:solidFill>
            <a:srgbClr val="FFFF00"/>
          </a:solidFill>
          <a:effectLst>
            <a:outerShdw blurRad="38100" dist="38100" dir="2700000" algn="tl">
              <a:srgbClr val="C0C0C0"/>
            </a:outerShdw>
          </a:effectLst>
          <a:latin typeface="HGPｺﾞｼｯｸE" pitchFamily="50" charset="-128"/>
          <a:ea typeface="HGPｺﾞｼｯｸE" pitchFamily="50" charset="-128"/>
        </a:defRPr>
      </a:lvl5pPr>
      <a:lvl6pPr marL="457200" algn="l" rtl="0" fontAlgn="base">
        <a:spcBef>
          <a:spcPct val="0"/>
        </a:spcBef>
        <a:spcAft>
          <a:spcPct val="0"/>
        </a:spcAft>
        <a:defRPr sz="2800" b="1">
          <a:solidFill>
            <a:srgbClr val="FFFF00"/>
          </a:solidFill>
          <a:latin typeface="Arial" pitchFamily="34" charset="0"/>
        </a:defRPr>
      </a:lvl6pPr>
      <a:lvl7pPr marL="914400" algn="l" rtl="0" fontAlgn="base">
        <a:spcBef>
          <a:spcPct val="0"/>
        </a:spcBef>
        <a:spcAft>
          <a:spcPct val="0"/>
        </a:spcAft>
        <a:defRPr sz="2800" b="1">
          <a:solidFill>
            <a:srgbClr val="FFFF00"/>
          </a:solidFill>
          <a:latin typeface="Arial" pitchFamily="34" charset="0"/>
        </a:defRPr>
      </a:lvl7pPr>
      <a:lvl8pPr marL="1371600" algn="l" rtl="0" fontAlgn="base">
        <a:spcBef>
          <a:spcPct val="0"/>
        </a:spcBef>
        <a:spcAft>
          <a:spcPct val="0"/>
        </a:spcAft>
        <a:defRPr sz="2800" b="1">
          <a:solidFill>
            <a:srgbClr val="FFFF00"/>
          </a:solidFill>
          <a:latin typeface="Arial" pitchFamily="34" charset="0"/>
        </a:defRPr>
      </a:lvl8pPr>
      <a:lvl9pPr marL="1828800" algn="l" rtl="0" fontAlgn="base">
        <a:spcBef>
          <a:spcPct val="0"/>
        </a:spcBef>
        <a:spcAft>
          <a:spcPct val="0"/>
        </a:spcAft>
        <a:defRPr sz="2800" b="1">
          <a:solidFill>
            <a:srgbClr val="FFFF00"/>
          </a:solidFill>
          <a:latin typeface="Arial" pitchFamily="34" charset="0"/>
        </a:defRPr>
      </a:lvl9pPr>
    </p:titleStyle>
    <p:bodyStyle>
      <a:lvl1pPr marL="234950" indent="-234950" algn="l" rtl="0" eaLnBrk="0" fontAlgn="base" hangingPunct="0">
        <a:spcBef>
          <a:spcPct val="20000"/>
        </a:spcBef>
        <a:spcAft>
          <a:spcPct val="0"/>
        </a:spcAft>
        <a:buClr>
          <a:srgbClr val="FFFF00"/>
        </a:buClr>
        <a:buSzPct val="85000"/>
        <a:buFont typeface="Arial" charset="0"/>
        <a:buChar char="♦"/>
        <a:defRPr sz="2200">
          <a:solidFill>
            <a:schemeClr val="bg1"/>
          </a:solidFill>
          <a:latin typeface="+mn-lt"/>
          <a:ea typeface="+mn-ea"/>
          <a:cs typeface="+mn-cs"/>
        </a:defRPr>
      </a:lvl1pPr>
      <a:lvl2pPr marL="511175" indent="-161925" algn="l" rtl="0" eaLnBrk="0" fontAlgn="base" hangingPunct="0">
        <a:spcBef>
          <a:spcPct val="20000"/>
        </a:spcBef>
        <a:spcAft>
          <a:spcPct val="0"/>
        </a:spcAft>
        <a:buClr>
          <a:srgbClr val="FFFF00"/>
        </a:buClr>
        <a:buChar char="•"/>
        <a:defRPr sz="1900">
          <a:solidFill>
            <a:schemeClr val="bg1"/>
          </a:solidFill>
          <a:latin typeface="+mn-lt"/>
        </a:defRPr>
      </a:lvl2pPr>
      <a:lvl3pPr marL="858838" indent="-169863" algn="l" rtl="0" eaLnBrk="0" fontAlgn="base" hangingPunct="0">
        <a:spcBef>
          <a:spcPct val="20000"/>
        </a:spcBef>
        <a:spcAft>
          <a:spcPct val="0"/>
        </a:spcAft>
        <a:buClr>
          <a:srgbClr val="FFFF00"/>
        </a:buClr>
        <a:buFont typeface="Arial" charset="0"/>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8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b="0">
              <a:solidFill>
                <a:srgbClr val="FFFFFF"/>
              </a:solidFill>
              <a:latin typeface="Arial" charset="0"/>
            </a:endParaRPr>
          </a:p>
        </p:txBody>
      </p:sp>
      <p:sp>
        <p:nvSpPr>
          <p:cNvPr id="28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b="0">
              <a:solidFill>
                <a:srgbClr val="FFFFFF"/>
              </a:solidFill>
              <a:latin typeface="Arial" charset="0"/>
            </a:endParaRPr>
          </a:p>
        </p:txBody>
      </p:sp>
      <p:sp>
        <p:nvSpPr>
          <p:cNvPr id="28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A300FB69-5BD1-4D72-B81B-D368EFAD3E58}" type="slidenum">
              <a:rPr lang="en-US" altLang="ja-JP" b="0">
                <a:solidFill>
                  <a:srgbClr val="FFFFFF"/>
                </a:solidFill>
                <a:latin typeface="Arial" charset="0"/>
              </a:rPr>
              <a:pPr>
                <a:defRPr/>
              </a:pPr>
              <a:t>‹#›</a:t>
            </a:fld>
            <a:endParaRPr lang="en-US" altLang="ja-JP" b="0">
              <a:solidFill>
                <a:srgbClr val="FFFFFF"/>
              </a:solidFill>
              <a:latin typeface="Arial" charset="0"/>
            </a:endParaRPr>
          </a:p>
        </p:txBody>
      </p:sp>
    </p:spTree>
    <p:extLst>
      <p:ext uri="{BB962C8B-B14F-4D97-AF65-F5344CB8AC3E}">
        <p14:creationId xmlns:p14="http://schemas.microsoft.com/office/powerpoint/2010/main" val="2520581524"/>
      </p:ext>
    </p:extLst>
  </p:cSld>
  <p:clrMap bg1="dk2" tx1="lt1" bg2="dk1" tx2="lt2" accent1="accent1" accent2="accent2" accent3="accent3" accent4="accent4" accent5="accent5" accent6="accent6" hlink="hlink" folHlink="folHlink"/>
  <p:sldLayoutIdLst>
    <p:sldLayoutId id="2147488745" r:id="rId1"/>
    <p:sldLayoutId id="2147488746" r:id="rId2"/>
    <p:sldLayoutId id="2147488747" r:id="rId3"/>
    <p:sldLayoutId id="2147488748" r:id="rId4"/>
    <p:sldLayoutId id="2147488749" r:id="rId5"/>
    <p:sldLayoutId id="2147488750" r:id="rId6"/>
    <p:sldLayoutId id="2147488751" r:id="rId7"/>
    <p:sldLayoutId id="2147488752" r:id="rId8"/>
    <p:sldLayoutId id="2147488753" r:id="rId9"/>
    <p:sldLayoutId id="2147488754" r:id="rId10"/>
    <p:sldLayoutId id="214748875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8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b="0">
              <a:solidFill>
                <a:srgbClr val="FFFFFF"/>
              </a:solidFill>
              <a:latin typeface="Arial" charset="0"/>
            </a:endParaRPr>
          </a:p>
        </p:txBody>
      </p:sp>
      <p:sp>
        <p:nvSpPr>
          <p:cNvPr id="28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b="0">
              <a:solidFill>
                <a:srgbClr val="FFFFFF"/>
              </a:solidFill>
              <a:latin typeface="Arial" charset="0"/>
            </a:endParaRPr>
          </a:p>
        </p:txBody>
      </p:sp>
      <p:sp>
        <p:nvSpPr>
          <p:cNvPr id="28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A300FB69-5BD1-4D72-B81B-D368EFAD3E58}" type="slidenum">
              <a:rPr lang="en-US" altLang="ja-JP" b="0">
                <a:solidFill>
                  <a:srgbClr val="FFFFFF"/>
                </a:solidFill>
                <a:latin typeface="Arial" charset="0"/>
              </a:rPr>
              <a:pPr>
                <a:defRPr/>
              </a:pPr>
              <a:t>‹#›</a:t>
            </a:fld>
            <a:endParaRPr lang="en-US" altLang="ja-JP" b="0">
              <a:solidFill>
                <a:srgbClr val="FFFFFF"/>
              </a:solidFill>
              <a:latin typeface="Arial" charset="0"/>
            </a:endParaRPr>
          </a:p>
        </p:txBody>
      </p:sp>
    </p:spTree>
    <p:extLst>
      <p:ext uri="{BB962C8B-B14F-4D97-AF65-F5344CB8AC3E}">
        <p14:creationId xmlns:p14="http://schemas.microsoft.com/office/powerpoint/2010/main" val="1297491848"/>
      </p:ext>
    </p:extLst>
  </p:cSld>
  <p:clrMap bg1="dk2" tx1="lt1" bg2="dk1" tx2="lt2" accent1="accent1" accent2="accent2" accent3="accent3" accent4="accent4" accent5="accent5" accent6="accent6" hlink="hlink" folHlink="folHlink"/>
  <p:sldLayoutIdLst>
    <p:sldLayoutId id="2147488757" r:id="rId1"/>
    <p:sldLayoutId id="2147488758" r:id="rId2"/>
    <p:sldLayoutId id="2147488759" r:id="rId3"/>
    <p:sldLayoutId id="2147488760" r:id="rId4"/>
    <p:sldLayoutId id="2147488761" r:id="rId5"/>
    <p:sldLayoutId id="2147488762" r:id="rId6"/>
    <p:sldLayoutId id="2147488763" r:id="rId7"/>
    <p:sldLayoutId id="2147488764" r:id="rId8"/>
    <p:sldLayoutId id="2147488765" r:id="rId9"/>
    <p:sldLayoutId id="2147488766" r:id="rId10"/>
    <p:sldLayoutId id="2147488767"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ja-JP" altLang="en-US" smtClean="0"/>
              <a:t>マスタ タイトルの書式設定</a:t>
            </a:r>
          </a:p>
        </p:txBody>
      </p:sp>
      <p:sp>
        <p:nvSpPr>
          <p:cNvPr id="296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b="0">
                <a:solidFill>
                  <a:srgbClr val="000000"/>
                </a:solidFill>
                <a:latin typeface="Arial" pitchFamily="34" charset="0"/>
                <a:ea typeface="ＭＳ Ｐゴシック" pitchFamily="50" charset="-128"/>
              </a:defRPr>
            </a:lvl1pPr>
          </a:lstStyle>
          <a:p>
            <a:pPr>
              <a:defRPr/>
            </a:pPr>
            <a:fld id="{C7651A87-3590-4A40-9DCD-EA9780DBC326}" type="slidenum">
              <a:rPr lang="en-US" altLang="ja-JP"/>
              <a:pPr>
                <a:defRPr/>
              </a:pPr>
              <a:t>‹#›</a:t>
            </a:fld>
            <a:endParaRPr lang="en-US" altLang="ja-JP"/>
          </a:p>
        </p:txBody>
      </p:sp>
    </p:spTree>
    <p:extLst>
      <p:ext uri="{BB962C8B-B14F-4D97-AF65-F5344CB8AC3E}">
        <p14:creationId xmlns:p14="http://schemas.microsoft.com/office/powerpoint/2010/main" val="220738713"/>
      </p:ext>
    </p:extLst>
  </p:cSld>
  <p:clrMap bg1="lt1" tx1="dk1" bg2="lt2" tx2="dk2" accent1="accent1" accent2="accent2" accent3="accent3" accent4="accent4" accent5="accent5" accent6="accent6" hlink="hlink" folHlink="folHlink"/>
  <p:sldLayoutIdLst>
    <p:sldLayoutId id="2147488769"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 id="214748878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06"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21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316"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421"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39725" indent="-339725" algn="l" rtl="0" eaLnBrk="0" fontAlgn="base" hangingPunct="0">
        <a:spcBef>
          <a:spcPct val="20000"/>
        </a:spcBef>
        <a:spcAft>
          <a:spcPct val="0"/>
        </a:spcAft>
        <a:buChar char="•"/>
        <a:defRPr kumimoji="1"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kumimoji="1" sz="2800">
          <a:solidFill>
            <a:schemeClr val="tx1"/>
          </a:solidFill>
          <a:latin typeface="+mn-lt"/>
          <a:ea typeface="+mn-ea"/>
        </a:defRPr>
      </a:lvl2pPr>
      <a:lvl3pPr marL="1139825" indent="-225425" algn="l" rtl="0" eaLnBrk="0" fontAlgn="base" hangingPunct="0">
        <a:spcBef>
          <a:spcPct val="20000"/>
        </a:spcBef>
        <a:spcAft>
          <a:spcPct val="0"/>
        </a:spcAft>
        <a:buChar char="•"/>
        <a:defRPr kumimoji="1" sz="2400">
          <a:solidFill>
            <a:schemeClr val="tx1"/>
          </a:solidFill>
          <a:latin typeface="+mn-lt"/>
          <a:ea typeface="+mn-ea"/>
        </a:defRPr>
      </a:lvl3pPr>
      <a:lvl4pPr marL="1597025" indent="-225425" algn="l" rtl="0" eaLnBrk="0" fontAlgn="base" hangingPunct="0">
        <a:spcBef>
          <a:spcPct val="20000"/>
        </a:spcBef>
        <a:spcAft>
          <a:spcPct val="0"/>
        </a:spcAft>
        <a:buChar char="–"/>
        <a:defRPr kumimoji="1" sz="2000">
          <a:solidFill>
            <a:schemeClr val="tx1"/>
          </a:solidFill>
          <a:latin typeface="+mn-lt"/>
          <a:ea typeface="+mn-ea"/>
        </a:defRPr>
      </a:lvl4pPr>
      <a:lvl5pPr marL="2054225" indent="-225425" algn="l" rtl="0" eaLnBrk="0" fontAlgn="base" hangingPunct="0">
        <a:spcBef>
          <a:spcPct val="20000"/>
        </a:spcBef>
        <a:spcAft>
          <a:spcPct val="0"/>
        </a:spcAft>
        <a:buChar char="»"/>
        <a:defRPr kumimoji="1" sz="2000">
          <a:solidFill>
            <a:schemeClr val="tx1"/>
          </a:solidFill>
          <a:latin typeface="+mn-lt"/>
          <a:ea typeface="+mn-ea"/>
        </a:defRPr>
      </a:lvl5pPr>
      <a:lvl6pPr marL="2514079" indent="-228553" algn="l" rtl="0" fontAlgn="base">
        <a:spcBef>
          <a:spcPct val="20000"/>
        </a:spcBef>
        <a:spcAft>
          <a:spcPct val="0"/>
        </a:spcAft>
        <a:buChar char="»"/>
        <a:defRPr kumimoji="1" sz="2000">
          <a:solidFill>
            <a:schemeClr val="tx1"/>
          </a:solidFill>
          <a:latin typeface="+mn-lt"/>
          <a:ea typeface="+mn-ea"/>
        </a:defRPr>
      </a:lvl6pPr>
      <a:lvl7pPr marL="2971184" indent="-228553" algn="l" rtl="0" fontAlgn="base">
        <a:spcBef>
          <a:spcPct val="20000"/>
        </a:spcBef>
        <a:spcAft>
          <a:spcPct val="0"/>
        </a:spcAft>
        <a:buChar char="»"/>
        <a:defRPr kumimoji="1" sz="2000">
          <a:solidFill>
            <a:schemeClr val="tx1"/>
          </a:solidFill>
          <a:latin typeface="+mn-lt"/>
          <a:ea typeface="+mn-ea"/>
        </a:defRPr>
      </a:lvl7pPr>
      <a:lvl8pPr marL="3428289" indent="-228553" algn="l" rtl="0" fontAlgn="base">
        <a:spcBef>
          <a:spcPct val="20000"/>
        </a:spcBef>
        <a:spcAft>
          <a:spcPct val="0"/>
        </a:spcAft>
        <a:buChar char="»"/>
        <a:defRPr kumimoji="1" sz="2000">
          <a:solidFill>
            <a:schemeClr val="tx1"/>
          </a:solidFill>
          <a:latin typeface="+mn-lt"/>
          <a:ea typeface="+mn-ea"/>
        </a:defRPr>
      </a:lvl8pPr>
      <a:lvl9pPr marL="3885394" indent="-22855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0" rtl="0" eaLnBrk="1" latinLnBrk="0" hangingPunct="1">
        <a:defRPr kumimoji="1" sz="1800" kern="1200">
          <a:solidFill>
            <a:schemeClr val="tx1"/>
          </a:solidFill>
          <a:latin typeface="+mn-lt"/>
          <a:ea typeface="+mn-ea"/>
          <a:cs typeface="+mn-cs"/>
        </a:defRPr>
      </a:lvl1pPr>
      <a:lvl2pPr marL="457106" algn="l" defTabSz="914210" rtl="0" eaLnBrk="1" latinLnBrk="0" hangingPunct="1">
        <a:defRPr kumimoji="1" sz="1800" kern="1200">
          <a:solidFill>
            <a:schemeClr val="tx1"/>
          </a:solidFill>
          <a:latin typeface="+mn-lt"/>
          <a:ea typeface="+mn-ea"/>
          <a:cs typeface="+mn-cs"/>
        </a:defRPr>
      </a:lvl2pPr>
      <a:lvl3pPr marL="914210" algn="l" defTabSz="914210" rtl="0" eaLnBrk="1" latinLnBrk="0" hangingPunct="1">
        <a:defRPr kumimoji="1" sz="1800" kern="1200">
          <a:solidFill>
            <a:schemeClr val="tx1"/>
          </a:solidFill>
          <a:latin typeface="+mn-lt"/>
          <a:ea typeface="+mn-ea"/>
          <a:cs typeface="+mn-cs"/>
        </a:defRPr>
      </a:lvl3pPr>
      <a:lvl4pPr marL="1371316" algn="l" defTabSz="914210" rtl="0" eaLnBrk="1" latinLnBrk="0" hangingPunct="1">
        <a:defRPr kumimoji="1" sz="1800" kern="1200">
          <a:solidFill>
            <a:schemeClr val="tx1"/>
          </a:solidFill>
          <a:latin typeface="+mn-lt"/>
          <a:ea typeface="+mn-ea"/>
          <a:cs typeface="+mn-cs"/>
        </a:defRPr>
      </a:lvl4pPr>
      <a:lvl5pPr marL="1828421" algn="l" defTabSz="914210" rtl="0" eaLnBrk="1" latinLnBrk="0" hangingPunct="1">
        <a:defRPr kumimoji="1" sz="1800" kern="1200">
          <a:solidFill>
            <a:schemeClr val="tx1"/>
          </a:solidFill>
          <a:latin typeface="+mn-lt"/>
          <a:ea typeface="+mn-ea"/>
          <a:cs typeface="+mn-cs"/>
        </a:defRPr>
      </a:lvl5pPr>
      <a:lvl6pPr marL="2285526" algn="l" defTabSz="914210" rtl="0" eaLnBrk="1" latinLnBrk="0" hangingPunct="1">
        <a:defRPr kumimoji="1" sz="1800" kern="1200">
          <a:solidFill>
            <a:schemeClr val="tx1"/>
          </a:solidFill>
          <a:latin typeface="+mn-lt"/>
          <a:ea typeface="+mn-ea"/>
          <a:cs typeface="+mn-cs"/>
        </a:defRPr>
      </a:lvl6pPr>
      <a:lvl7pPr marL="2742630" algn="l" defTabSz="914210" rtl="0" eaLnBrk="1" latinLnBrk="0" hangingPunct="1">
        <a:defRPr kumimoji="1" sz="1800" kern="1200">
          <a:solidFill>
            <a:schemeClr val="tx1"/>
          </a:solidFill>
          <a:latin typeface="+mn-lt"/>
          <a:ea typeface="+mn-ea"/>
          <a:cs typeface="+mn-cs"/>
        </a:defRPr>
      </a:lvl7pPr>
      <a:lvl8pPr marL="3199736" algn="l" defTabSz="914210" rtl="0" eaLnBrk="1" latinLnBrk="0" hangingPunct="1">
        <a:defRPr kumimoji="1" sz="1800" kern="1200">
          <a:solidFill>
            <a:schemeClr val="tx1"/>
          </a:solidFill>
          <a:latin typeface="+mn-lt"/>
          <a:ea typeface="+mn-ea"/>
          <a:cs typeface="+mn-cs"/>
        </a:defRPr>
      </a:lvl8pPr>
      <a:lvl9pPr marL="3656841" algn="l" defTabSz="91421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59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charset="0"/>
              </a:defRPr>
            </a:lvl1pPr>
          </a:lstStyle>
          <a:p>
            <a:pPr>
              <a:defRPr/>
            </a:pPr>
            <a:endParaRPr lang="en-US" altLang="en-US"/>
          </a:p>
        </p:txBody>
      </p:sp>
      <p:sp>
        <p:nvSpPr>
          <p:cNvPr id="1159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charset="0"/>
              </a:defRPr>
            </a:lvl1pPr>
          </a:lstStyle>
          <a:p>
            <a:pPr>
              <a:defRPr/>
            </a:pPr>
            <a:fld id="{4942F231-DC1F-4300-9611-3E9B64E867A1}" type="slidenum">
              <a:rPr lang="en-US" altLang="en-US"/>
              <a:pPr>
                <a:defRPr/>
              </a:pPr>
              <a:t>‹#›</a:t>
            </a:fld>
            <a:endParaRPr lang="en-US" altLang="en-US"/>
          </a:p>
        </p:txBody>
      </p:sp>
    </p:spTree>
    <p:extLst>
      <p:ext uri="{BB962C8B-B14F-4D97-AF65-F5344CB8AC3E}">
        <p14:creationId xmlns:p14="http://schemas.microsoft.com/office/powerpoint/2010/main" val="991473936"/>
      </p:ext>
    </p:extLst>
  </p:cSld>
  <p:clrMap bg1="lt1" tx1="dk1" bg2="lt2" tx2="dk2" accent1="accent1" accent2="accent2" accent3="accent3" accent4="accent4" accent5="accent5" accent6="accent6" hlink="hlink" folHlink="folHlink"/>
  <p:sldLayoutIdLst>
    <p:sldLayoutId id="2147488782" r:id="rId1"/>
    <p:sldLayoutId id="2147488783" r:id="rId2"/>
    <p:sldLayoutId id="2147488784" r:id="rId3"/>
    <p:sldLayoutId id="2147488785" r:id="rId4"/>
    <p:sldLayoutId id="2147488786" r:id="rId5"/>
    <p:sldLayoutId id="2147488787" r:id="rId6"/>
    <p:sldLayoutId id="2147488788" r:id="rId7"/>
    <p:sldLayoutId id="2147488789" r:id="rId8"/>
    <p:sldLayoutId id="2147488790" r:id="rId9"/>
    <p:sldLayoutId id="2147488791" r:id="rId10"/>
    <p:sldLayoutId id="2147488792" r:id="rId11"/>
    <p:sldLayoutId id="2147488793" r:id="rId12"/>
  </p:sldLayoutIdLst>
  <p:txStyles>
    <p:titleStyle>
      <a:lvl1pPr algn="ctr" rtl="0" eaLnBrk="0" fontAlgn="base" hangingPunct="0">
        <a:spcBef>
          <a:spcPct val="0"/>
        </a:spcBef>
        <a:spcAft>
          <a:spcPct val="0"/>
        </a:spcAft>
        <a:defRPr sz="4400" b="1">
          <a:solidFill>
            <a:srgbClr val="FF7F00"/>
          </a:solidFill>
          <a:latin typeface="+mj-lt"/>
          <a:ea typeface="+mj-ea"/>
          <a:cs typeface="+mj-cs"/>
        </a:defRPr>
      </a:lvl1pPr>
      <a:lvl2pPr algn="ctr" rtl="0" eaLnBrk="0" fontAlgn="base" hangingPunct="0">
        <a:spcBef>
          <a:spcPct val="0"/>
        </a:spcBef>
        <a:spcAft>
          <a:spcPct val="0"/>
        </a:spcAft>
        <a:defRPr sz="4400" b="1">
          <a:solidFill>
            <a:srgbClr val="FF7F00"/>
          </a:solidFill>
          <a:latin typeface="Arial" charset="0"/>
        </a:defRPr>
      </a:lvl2pPr>
      <a:lvl3pPr algn="ctr" rtl="0" eaLnBrk="0" fontAlgn="base" hangingPunct="0">
        <a:spcBef>
          <a:spcPct val="0"/>
        </a:spcBef>
        <a:spcAft>
          <a:spcPct val="0"/>
        </a:spcAft>
        <a:defRPr sz="4400" b="1">
          <a:solidFill>
            <a:srgbClr val="FF7F00"/>
          </a:solidFill>
          <a:latin typeface="Arial" charset="0"/>
        </a:defRPr>
      </a:lvl3pPr>
      <a:lvl4pPr algn="ctr" rtl="0" eaLnBrk="0" fontAlgn="base" hangingPunct="0">
        <a:spcBef>
          <a:spcPct val="0"/>
        </a:spcBef>
        <a:spcAft>
          <a:spcPct val="0"/>
        </a:spcAft>
        <a:defRPr sz="4400" b="1">
          <a:solidFill>
            <a:srgbClr val="FF7F00"/>
          </a:solidFill>
          <a:latin typeface="Arial" charset="0"/>
        </a:defRPr>
      </a:lvl4pPr>
      <a:lvl5pPr algn="ctr" rtl="0" eaLnBrk="0" fontAlgn="base" hangingPunct="0">
        <a:spcBef>
          <a:spcPct val="0"/>
        </a:spcBef>
        <a:spcAft>
          <a:spcPct val="0"/>
        </a:spcAft>
        <a:defRPr sz="4400" b="1">
          <a:solidFill>
            <a:srgbClr val="FF7F00"/>
          </a:solidFill>
          <a:latin typeface="Arial" charset="0"/>
        </a:defRPr>
      </a:lvl5pPr>
      <a:lvl6pPr marL="457200" algn="ctr" rtl="0" eaLnBrk="0" fontAlgn="base" hangingPunct="0">
        <a:spcBef>
          <a:spcPct val="0"/>
        </a:spcBef>
        <a:spcAft>
          <a:spcPct val="0"/>
        </a:spcAft>
        <a:defRPr sz="4400" b="1">
          <a:solidFill>
            <a:srgbClr val="FF7F00"/>
          </a:solidFill>
          <a:latin typeface="Arial" charset="0"/>
        </a:defRPr>
      </a:lvl6pPr>
      <a:lvl7pPr marL="914400" algn="ctr" rtl="0" eaLnBrk="0" fontAlgn="base" hangingPunct="0">
        <a:spcBef>
          <a:spcPct val="0"/>
        </a:spcBef>
        <a:spcAft>
          <a:spcPct val="0"/>
        </a:spcAft>
        <a:defRPr sz="4400" b="1">
          <a:solidFill>
            <a:srgbClr val="FF7F00"/>
          </a:solidFill>
          <a:latin typeface="Arial" charset="0"/>
        </a:defRPr>
      </a:lvl7pPr>
      <a:lvl8pPr marL="1371600" algn="ctr" rtl="0" eaLnBrk="0" fontAlgn="base" hangingPunct="0">
        <a:spcBef>
          <a:spcPct val="0"/>
        </a:spcBef>
        <a:spcAft>
          <a:spcPct val="0"/>
        </a:spcAft>
        <a:defRPr sz="4400" b="1">
          <a:solidFill>
            <a:srgbClr val="FF7F00"/>
          </a:solidFill>
          <a:latin typeface="Arial" charset="0"/>
        </a:defRPr>
      </a:lvl8pPr>
      <a:lvl9pPr marL="1828800" algn="ctr" rtl="0" eaLnBrk="0" fontAlgn="base" hangingPunct="0">
        <a:spcBef>
          <a:spcPct val="0"/>
        </a:spcBef>
        <a:spcAft>
          <a:spcPct val="0"/>
        </a:spcAft>
        <a:defRPr sz="4400" b="1">
          <a:solidFill>
            <a:srgbClr val="FF7F00"/>
          </a:solidFill>
          <a:latin typeface="Arial" charset="0"/>
        </a:defRPr>
      </a:lvl9pPr>
    </p:titleStyle>
    <p:bodyStyle>
      <a:lvl1pPr marL="342900" indent="-342900" algn="l" rtl="0" eaLnBrk="0" fontAlgn="base" hangingPunct="0">
        <a:spcBef>
          <a:spcPct val="20000"/>
        </a:spcBef>
        <a:spcAft>
          <a:spcPct val="0"/>
        </a:spcAft>
        <a:buChar char="•"/>
        <a:defRPr sz="3200" b="1">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FFFF"/>
          </a:solidFill>
          <a:latin typeface="+mn-lt"/>
        </a:defRPr>
      </a:lvl2pPr>
      <a:lvl3pPr marL="1143000" indent="-228600" algn="l" rtl="0" eaLnBrk="0" fontAlgn="base" hangingPunct="0">
        <a:spcBef>
          <a:spcPct val="20000"/>
        </a:spcBef>
        <a:spcAft>
          <a:spcPct val="0"/>
        </a:spcAft>
        <a:buChar char="•"/>
        <a:defRPr sz="2400" b="1">
          <a:solidFill>
            <a:srgbClr val="99FF00"/>
          </a:solidFill>
          <a:latin typeface="+mn-lt"/>
        </a:defRPr>
      </a:lvl3pPr>
      <a:lvl4pPr marL="1600200" indent="-228600" algn="l" rtl="0" eaLnBrk="0" fontAlgn="base" hangingPunct="0">
        <a:spcBef>
          <a:spcPct val="20000"/>
        </a:spcBef>
        <a:spcAft>
          <a:spcPct val="0"/>
        </a:spcAft>
        <a:buChar char="–"/>
        <a:defRPr sz="2000" b="1">
          <a:solidFill>
            <a:srgbClr val="33CC33"/>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38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51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ltLang="ja-JP" b="0">
              <a:solidFill>
                <a:srgbClr val="000000"/>
              </a:solidFill>
            </a:endParaRPr>
          </a:p>
        </p:txBody>
      </p:sp>
      <p:sp>
        <p:nvSpPr>
          <p:cNvPr id="451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ltLang="ja-JP" b="0">
              <a:solidFill>
                <a:srgbClr val="000000"/>
              </a:solidFill>
            </a:endParaRPr>
          </a:p>
        </p:txBody>
      </p:sp>
      <p:sp>
        <p:nvSpPr>
          <p:cNvPr id="451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4F5F4346-4CB5-4C8B-8C89-7B7820662FF1}" type="slidenum">
              <a:rPr lang="en-US" altLang="ja-JP" b="0">
                <a:solidFill>
                  <a:srgbClr val="000000"/>
                </a:solidFill>
              </a:rPr>
              <a:pPr>
                <a:defRPr/>
              </a:pPr>
              <a:t>‹#›</a:t>
            </a:fld>
            <a:endParaRPr lang="en-US" altLang="ja-JP" b="0">
              <a:solidFill>
                <a:srgbClr val="000000"/>
              </a:solidFill>
            </a:endParaRPr>
          </a:p>
        </p:txBody>
      </p:sp>
    </p:spTree>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 id="2147485749" r:id="rId12"/>
    <p:sldLayoutId id="2147485750" r:id="rId13"/>
    <p:sldLayoutId id="2147485751"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03298" name="Rectangle 2"/>
          <p:cNvSpPr>
            <a:spLocks noChangeArrowheads="1"/>
          </p:cNvSpPr>
          <p:nvPr/>
        </p:nvSpPr>
        <p:spPr bwMode="white">
          <a:xfrm>
            <a:off x="0" y="0"/>
            <a:ext cx="9144000" cy="6858000"/>
          </a:xfrm>
          <a:prstGeom prst="rect">
            <a:avLst/>
          </a:prstGeom>
          <a:solidFill>
            <a:srgbClr val="006980"/>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299" name="Rectangle 3"/>
          <p:cNvSpPr>
            <a:spLocks noChangeArrowheads="1"/>
          </p:cNvSpPr>
          <p:nvPr/>
        </p:nvSpPr>
        <p:spPr bwMode="auto">
          <a:xfrm>
            <a:off x="0" y="1"/>
            <a:ext cx="9144000" cy="912813"/>
          </a:xfrm>
          <a:prstGeom prst="rect">
            <a:avLst/>
          </a:prstGeom>
          <a:solidFill>
            <a:srgbClr val="62B2C4"/>
          </a:solidFill>
          <a:ln w="9525" algn="ctr">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300" name="Rectangle 4"/>
          <p:cNvSpPr>
            <a:spLocks noChangeArrowheads="1"/>
          </p:cNvSpPr>
          <p:nvPr/>
        </p:nvSpPr>
        <p:spPr bwMode="auto">
          <a:xfrm>
            <a:off x="8957739" y="914400"/>
            <a:ext cx="183444" cy="5943600"/>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301" name="Rectangle 5"/>
          <p:cNvSpPr>
            <a:spLocks noChangeArrowheads="1"/>
          </p:cNvSpPr>
          <p:nvPr/>
        </p:nvSpPr>
        <p:spPr bwMode="auto">
          <a:xfrm>
            <a:off x="0" y="0"/>
            <a:ext cx="182035" cy="6858000"/>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302" name="Rectangle 6"/>
          <p:cNvSpPr>
            <a:spLocks noChangeArrowheads="1"/>
          </p:cNvSpPr>
          <p:nvPr/>
        </p:nvSpPr>
        <p:spPr bwMode="auto">
          <a:xfrm rot="5400000">
            <a:off x="4480728" y="2202657"/>
            <a:ext cx="182563" cy="9144000"/>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grpSp>
        <p:nvGrpSpPr>
          <p:cNvPr id="2" name="Group 7"/>
          <p:cNvGrpSpPr>
            <a:grpSpLocks/>
          </p:cNvGrpSpPr>
          <p:nvPr/>
        </p:nvGrpSpPr>
        <p:grpSpPr bwMode="auto">
          <a:xfrm>
            <a:off x="8231012" y="0"/>
            <a:ext cx="914400" cy="914400"/>
            <a:chOff x="5169" y="0"/>
            <a:chExt cx="576" cy="576"/>
          </a:xfrm>
        </p:grpSpPr>
        <p:sp>
          <p:nvSpPr>
            <p:cNvPr id="2103304" name="Rectangle 8"/>
            <p:cNvSpPr>
              <a:spLocks noChangeArrowheads="1"/>
            </p:cNvSpPr>
            <p:nvPr/>
          </p:nvSpPr>
          <p:spPr bwMode="auto">
            <a:xfrm>
              <a:off x="5457" y="0"/>
              <a:ext cx="288" cy="288"/>
            </a:xfrm>
            <a:prstGeom prst="rect">
              <a:avLst/>
            </a:prstGeom>
            <a:solidFill>
              <a:srgbClr val="309AB2"/>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305" name="Rectangle 9"/>
            <p:cNvSpPr>
              <a:spLocks noChangeArrowheads="1"/>
            </p:cNvSpPr>
            <p:nvPr/>
          </p:nvSpPr>
          <p:spPr bwMode="auto">
            <a:xfrm>
              <a:off x="5457" y="288"/>
              <a:ext cx="288" cy="288"/>
            </a:xfrm>
            <a:prstGeom prst="rect">
              <a:avLst/>
            </a:prstGeom>
            <a:solidFill>
              <a:srgbClr val="E5F2F5"/>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306" name="Rectangle 10"/>
            <p:cNvSpPr>
              <a:spLocks noChangeArrowheads="1"/>
            </p:cNvSpPr>
            <p:nvPr/>
          </p:nvSpPr>
          <p:spPr bwMode="auto">
            <a:xfrm>
              <a:off x="5169" y="0"/>
              <a:ext cx="295" cy="288"/>
            </a:xfrm>
            <a:prstGeom prst="rect">
              <a:avLst/>
            </a:prstGeom>
            <a:solidFill>
              <a:srgbClr val="00839F"/>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2103307" name="Rectangle 11"/>
            <p:cNvSpPr>
              <a:spLocks noChangeArrowheads="1"/>
            </p:cNvSpPr>
            <p:nvPr/>
          </p:nvSpPr>
          <p:spPr bwMode="auto">
            <a:xfrm>
              <a:off x="5169" y="288"/>
              <a:ext cx="295" cy="288"/>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grpSp>
      <p:sp>
        <p:nvSpPr>
          <p:cNvPr id="2103308" name="Rectangle 12"/>
          <p:cNvSpPr>
            <a:spLocks noGrp="1" noChangeArrowheads="1"/>
          </p:cNvSpPr>
          <p:nvPr>
            <p:ph type="title"/>
          </p:nvPr>
        </p:nvSpPr>
        <p:spPr bwMode="auto">
          <a:xfrm>
            <a:off x="265290" y="76200"/>
            <a:ext cx="8029223" cy="839788"/>
          </a:xfrm>
          <a:prstGeom prst="rect">
            <a:avLst/>
          </a:prstGeom>
          <a:noFill/>
          <a:ln w="9525">
            <a:noFill/>
            <a:miter lim="800000"/>
            <a:headEnd/>
            <a:tailEnd/>
          </a:ln>
          <a:effectLst>
            <a:outerShdw dist="17961" dir="2700000" algn="ctr" rotWithShape="0">
              <a:srgbClr val="000000"/>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9465" name="Rectangle 13"/>
          <p:cNvSpPr>
            <a:spLocks noGrp="1" noChangeArrowheads="1"/>
          </p:cNvSpPr>
          <p:nvPr>
            <p:ph type="body" idx="1"/>
          </p:nvPr>
        </p:nvSpPr>
        <p:spPr bwMode="auto">
          <a:xfrm>
            <a:off x="684389" y="1114430"/>
            <a:ext cx="7924800" cy="483711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103310" name="Rectangle 14"/>
          <p:cNvSpPr>
            <a:spLocks noGrp="1" noChangeArrowheads="1"/>
          </p:cNvSpPr>
          <p:nvPr>
            <p:ph type="sldNum" sz="quarter" idx="4"/>
          </p:nvPr>
        </p:nvSpPr>
        <p:spPr bwMode="auto">
          <a:xfrm>
            <a:off x="6553200" y="6245225"/>
            <a:ext cx="2133600" cy="476250"/>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ea typeface="ＭＳ Ｐゴシック" charset="-128"/>
              </a:defRPr>
            </a:lvl1pPr>
          </a:lstStyle>
          <a:p>
            <a:fld id="{6FB7DA13-01EB-4C6D-82F0-8265027C946A}" type="slidenum">
              <a:rPr kumimoji="0" lang="en-US" altLang="ja-JP" smtClean="0">
                <a:solidFill>
                  <a:srgbClr val="FFFFFF"/>
                </a:solidFill>
              </a:rPr>
              <a:pPr/>
              <a:t>‹#›</a:t>
            </a:fld>
            <a:endParaRPr kumimoji="0" lang="en-US" altLang="ja-JP" smtClean="0">
              <a:solidFill>
                <a:srgbClr val="FFFFFF"/>
              </a:solidFill>
            </a:endParaRPr>
          </a:p>
        </p:txBody>
      </p:sp>
      <p:sp>
        <p:nvSpPr>
          <p:cNvPr id="2103311" name="Rectangle 15"/>
          <p:cNvSpPr>
            <a:spLocks noChangeArrowheads="1"/>
          </p:cNvSpPr>
          <p:nvPr/>
        </p:nvSpPr>
        <p:spPr bwMode="auto">
          <a:xfrm>
            <a:off x="169336" y="6227763"/>
            <a:ext cx="482600" cy="457200"/>
          </a:xfrm>
          <a:prstGeom prst="rect">
            <a:avLst/>
          </a:prstGeom>
          <a:solidFill>
            <a:srgbClr val="62B2C4"/>
          </a:solidFill>
          <a:ln w="9525" algn="ctr">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Tree>
  </p:cSld>
  <p:clrMap bg1="dk2" tx1="lt1" bg2="dk1" tx2="lt2" accent1="accent1" accent2="accent2" accent3="accent3" accent4="accent4" accent5="accent5" accent6="accent6" hlink="hlink" folHlink="folHlink"/>
  <p:sldLayoutIdLst>
    <p:sldLayoutId id="2147486651" r:id="rId1"/>
    <p:sldLayoutId id="2147486652" r:id="rId2"/>
    <p:sldLayoutId id="2147486653" r:id="rId3"/>
    <p:sldLayoutId id="2147486654" r:id="rId4"/>
    <p:sldLayoutId id="2147486655" r:id="rId5"/>
    <p:sldLayoutId id="2147486656" r:id="rId6"/>
    <p:sldLayoutId id="2147486657" r:id="rId7"/>
    <p:sldLayoutId id="2147486658" r:id="rId8"/>
    <p:sldLayoutId id="2147486659" r:id="rId9"/>
    <p:sldLayoutId id="2147486660" r:id="rId10"/>
    <p:sldLayoutId id="2147486661" r:id="rId11"/>
  </p:sldLayoutIdLst>
  <p:timing>
    <p:tnLst>
      <p:par>
        <p:cTn id="1" dur="indefinite" restart="never" nodeType="tmRoot"/>
      </p:par>
    </p:tnLst>
  </p:timing>
  <p:txStyles>
    <p:titleStyle>
      <a:lvl1pPr algn="l" rtl="0" eaLnBrk="0" fontAlgn="base" hangingPunct="0">
        <a:spcBef>
          <a:spcPct val="0"/>
        </a:spcBef>
        <a:spcAft>
          <a:spcPct val="0"/>
        </a:spcAft>
        <a:defRPr sz="2400" b="1">
          <a:solidFill>
            <a:srgbClr val="FFFFFF"/>
          </a:solidFill>
          <a:latin typeface="+mj-lt"/>
          <a:ea typeface="+mj-ea"/>
          <a:cs typeface="+mj-cs"/>
        </a:defRPr>
      </a:lvl1pPr>
      <a:lvl2pPr algn="l" rtl="0" eaLnBrk="0" fontAlgn="base" hangingPunct="0">
        <a:spcBef>
          <a:spcPct val="0"/>
        </a:spcBef>
        <a:spcAft>
          <a:spcPct val="0"/>
        </a:spcAft>
        <a:defRPr sz="2400" b="1">
          <a:solidFill>
            <a:srgbClr val="FFFFFF"/>
          </a:solidFill>
          <a:latin typeface="Arial" charset="0"/>
        </a:defRPr>
      </a:lvl2pPr>
      <a:lvl3pPr algn="l" rtl="0" eaLnBrk="0" fontAlgn="base" hangingPunct="0">
        <a:spcBef>
          <a:spcPct val="0"/>
        </a:spcBef>
        <a:spcAft>
          <a:spcPct val="0"/>
        </a:spcAft>
        <a:defRPr sz="2400" b="1">
          <a:solidFill>
            <a:srgbClr val="FFFFFF"/>
          </a:solidFill>
          <a:latin typeface="Arial" charset="0"/>
        </a:defRPr>
      </a:lvl3pPr>
      <a:lvl4pPr algn="l" rtl="0" eaLnBrk="0" fontAlgn="base" hangingPunct="0">
        <a:spcBef>
          <a:spcPct val="0"/>
        </a:spcBef>
        <a:spcAft>
          <a:spcPct val="0"/>
        </a:spcAft>
        <a:defRPr sz="2400" b="1">
          <a:solidFill>
            <a:srgbClr val="FFFFFF"/>
          </a:solidFill>
          <a:latin typeface="Arial" charset="0"/>
        </a:defRPr>
      </a:lvl4pPr>
      <a:lvl5pPr algn="l" rtl="0" eaLnBrk="0" fontAlgn="base" hangingPunct="0">
        <a:spcBef>
          <a:spcPct val="0"/>
        </a:spcBef>
        <a:spcAft>
          <a:spcPct val="0"/>
        </a:spcAft>
        <a:defRPr sz="2400" b="1">
          <a:solidFill>
            <a:srgbClr val="FFFFFF"/>
          </a:solidFill>
          <a:latin typeface="Arial" charset="0"/>
        </a:defRPr>
      </a:lvl5pPr>
      <a:lvl6pPr marL="457200" algn="l" rtl="0" fontAlgn="base">
        <a:spcBef>
          <a:spcPct val="0"/>
        </a:spcBef>
        <a:spcAft>
          <a:spcPct val="0"/>
        </a:spcAft>
        <a:defRPr sz="2400" b="1">
          <a:solidFill>
            <a:srgbClr val="FFFFFF"/>
          </a:solidFill>
          <a:latin typeface="Arial" charset="0"/>
        </a:defRPr>
      </a:lvl6pPr>
      <a:lvl7pPr marL="914400" algn="l" rtl="0" fontAlgn="base">
        <a:spcBef>
          <a:spcPct val="0"/>
        </a:spcBef>
        <a:spcAft>
          <a:spcPct val="0"/>
        </a:spcAft>
        <a:defRPr sz="2400" b="1">
          <a:solidFill>
            <a:srgbClr val="FFFFFF"/>
          </a:solidFill>
          <a:latin typeface="Arial" charset="0"/>
        </a:defRPr>
      </a:lvl7pPr>
      <a:lvl8pPr marL="1371600" algn="l" rtl="0" fontAlgn="base">
        <a:spcBef>
          <a:spcPct val="0"/>
        </a:spcBef>
        <a:spcAft>
          <a:spcPct val="0"/>
        </a:spcAft>
        <a:defRPr sz="2400" b="1">
          <a:solidFill>
            <a:srgbClr val="FFFFFF"/>
          </a:solidFill>
          <a:latin typeface="Arial" charset="0"/>
        </a:defRPr>
      </a:lvl8pPr>
      <a:lvl9pPr marL="1828800" algn="l" rtl="0" fontAlgn="base">
        <a:spcBef>
          <a:spcPct val="0"/>
        </a:spcBef>
        <a:spcAft>
          <a:spcPct val="0"/>
        </a:spcAft>
        <a:defRPr sz="2400" b="1">
          <a:solidFill>
            <a:srgbClr val="FFFFFF"/>
          </a:solidFill>
          <a:latin typeface="Arial" charset="0"/>
        </a:defRPr>
      </a:lvl9pPr>
    </p:titleStyle>
    <p:bodyStyle>
      <a:lvl1pPr marL="295275" indent="-295275" algn="l" rtl="0" eaLnBrk="0" fontAlgn="base" hangingPunct="0">
        <a:lnSpc>
          <a:spcPct val="85000"/>
        </a:lnSpc>
        <a:spcBef>
          <a:spcPct val="70000"/>
        </a:spcBef>
        <a:spcAft>
          <a:spcPct val="0"/>
        </a:spcAft>
        <a:buClr>
          <a:srgbClr val="AAC98C"/>
        </a:buClr>
        <a:buSzPct val="120000"/>
        <a:buFont typeface="Wingdings" pitchFamily="2" charset="2"/>
        <a:buChar char="§"/>
        <a:defRPr sz="2200">
          <a:solidFill>
            <a:srgbClr val="FFFFFF"/>
          </a:solidFill>
          <a:latin typeface="+mn-lt"/>
          <a:ea typeface="+mn-ea"/>
          <a:cs typeface="+mn-cs"/>
        </a:defRPr>
      </a:lvl1pPr>
      <a:lvl2pPr marL="546100" indent="-249238" algn="l" rtl="0" eaLnBrk="0" fontAlgn="base" hangingPunct="0">
        <a:lnSpc>
          <a:spcPct val="85000"/>
        </a:lnSpc>
        <a:spcBef>
          <a:spcPct val="40000"/>
        </a:spcBef>
        <a:spcAft>
          <a:spcPct val="0"/>
        </a:spcAft>
        <a:buClr>
          <a:srgbClr val="003D66"/>
        </a:buClr>
        <a:buSzPct val="90000"/>
        <a:buFont typeface="Arial" charset="0"/>
        <a:buChar char="■"/>
        <a:defRPr sz="1900">
          <a:solidFill>
            <a:srgbClr val="FFFFFF"/>
          </a:solidFill>
          <a:latin typeface="+mn-lt"/>
        </a:defRPr>
      </a:lvl2pPr>
      <a:lvl3pPr marL="749300" indent="-201613" algn="l" rtl="0" eaLnBrk="0" fontAlgn="base" hangingPunct="0">
        <a:lnSpc>
          <a:spcPct val="85000"/>
        </a:lnSpc>
        <a:spcBef>
          <a:spcPct val="40000"/>
        </a:spcBef>
        <a:spcAft>
          <a:spcPct val="0"/>
        </a:spcAft>
        <a:buClr>
          <a:schemeClr val="accent2"/>
        </a:buClr>
        <a:buSzPct val="90000"/>
        <a:buFont typeface="Arial" charset="0"/>
        <a:buChar char="■"/>
        <a:defRPr>
          <a:solidFill>
            <a:srgbClr val="FFFFFF"/>
          </a:solidFill>
          <a:latin typeface="+mn-lt"/>
        </a:defRPr>
      </a:lvl3pPr>
      <a:lvl4pPr marL="960438" indent="-209550" algn="l" rtl="0" eaLnBrk="0" fontAlgn="base" hangingPunct="0">
        <a:lnSpc>
          <a:spcPct val="85000"/>
        </a:lnSpc>
        <a:spcBef>
          <a:spcPct val="40000"/>
        </a:spcBef>
        <a:spcAft>
          <a:spcPct val="0"/>
        </a:spcAft>
        <a:buClr>
          <a:schemeClr val="accent2"/>
        </a:buClr>
        <a:buSzPct val="90000"/>
        <a:buFont typeface="Arial" charset="0"/>
        <a:buChar char="■"/>
        <a:defRPr>
          <a:solidFill>
            <a:srgbClr val="FFFFFF"/>
          </a:solidFill>
          <a:latin typeface="+mn-lt"/>
        </a:defRPr>
      </a:lvl4pPr>
      <a:lvl5pPr marL="1173163" indent="-211138" algn="l" rtl="0" eaLnBrk="0" fontAlgn="base" hangingPunct="0">
        <a:lnSpc>
          <a:spcPct val="85000"/>
        </a:lnSpc>
        <a:spcBef>
          <a:spcPct val="40000"/>
        </a:spcBef>
        <a:spcAft>
          <a:spcPct val="0"/>
        </a:spcAft>
        <a:buClr>
          <a:schemeClr val="accent2"/>
        </a:buClr>
        <a:buSzPct val="90000"/>
        <a:buFont typeface="Arial" charset="0"/>
        <a:buChar char="■"/>
        <a:defRPr>
          <a:solidFill>
            <a:srgbClr val="FFFFFF"/>
          </a:solidFill>
          <a:latin typeface="+mn-lt"/>
        </a:defRPr>
      </a:lvl5pPr>
      <a:lvl6pPr marL="16303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6pPr>
      <a:lvl7pPr marL="20875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7pPr>
      <a:lvl8pPr marL="25447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8pPr>
      <a:lvl9pPr marL="30019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711682" name="Rectangle 2"/>
          <p:cNvSpPr>
            <a:spLocks noChangeArrowheads="1"/>
          </p:cNvSpPr>
          <p:nvPr/>
        </p:nvSpPr>
        <p:spPr bwMode="white">
          <a:xfrm>
            <a:off x="0" y="0"/>
            <a:ext cx="9144000" cy="6858000"/>
          </a:xfrm>
          <a:prstGeom prst="rect">
            <a:avLst/>
          </a:prstGeom>
          <a:solidFill>
            <a:srgbClr val="006980"/>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83" name="Rectangle 3"/>
          <p:cNvSpPr>
            <a:spLocks noChangeArrowheads="1"/>
          </p:cNvSpPr>
          <p:nvPr/>
        </p:nvSpPr>
        <p:spPr bwMode="auto">
          <a:xfrm>
            <a:off x="0" y="1"/>
            <a:ext cx="9144000" cy="912813"/>
          </a:xfrm>
          <a:prstGeom prst="rect">
            <a:avLst/>
          </a:prstGeom>
          <a:solidFill>
            <a:srgbClr val="62B2C4"/>
          </a:solidFill>
          <a:ln w="9525" algn="ctr">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84" name="Rectangle 4"/>
          <p:cNvSpPr>
            <a:spLocks noChangeArrowheads="1"/>
          </p:cNvSpPr>
          <p:nvPr/>
        </p:nvSpPr>
        <p:spPr bwMode="auto">
          <a:xfrm>
            <a:off x="8957739" y="914400"/>
            <a:ext cx="183444" cy="5943600"/>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85" name="Rectangle 5"/>
          <p:cNvSpPr>
            <a:spLocks noChangeArrowheads="1"/>
          </p:cNvSpPr>
          <p:nvPr/>
        </p:nvSpPr>
        <p:spPr bwMode="auto">
          <a:xfrm>
            <a:off x="0" y="0"/>
            <a:ext cx="182035" cy="6858000"/>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86" name="Rectangle 6"/>
          <p:cNvSpPr>
            <a:spLocks noChangeArrowheads="1"/>
          </p:cNvSpPr>
          <p:nvPr/>
        </p:nvSpPr>
        <p:spPr bwMode="auto">
          <a:xfrm rot="5400000">
            <a:off x="4480729" y="2202657"/>
            <a:ext cx="182563" cy="9144000"/>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grpSp>
        <p:nvGrpSpPr>
          <p:cNvPr id="2" name="Group 7"/>
          <p:cNvGrpSpPr>
            <a:grpSpLocks/>
          </p:cNvGrpSpPr>
          <p:nvPr/>
        </p:nvGrpSpPr>
        <p:grpSpPr bwMode="auto">
          <a:xfrm>
            <a:off x="8231012" y="0"/>
            <a:ext cx="914400" cy="914400"/>
            <a:chOff x="5169" y="0"/>
            <a:chExt cx="576" cy="576"/>
          </a:xfrm>
        </p:grpSpPr>
        <p:sp>
          <p:nvSpPr>
            <p:cNvPr id="711688" name="Rectangle 8"/>
            <p:cNvSpPr>
              <a:spLocks noChangeArrowheads="1"/>
            </p:cNvSpPr>
            <p:nvPr/>
          </p:nvSpPr>
          <p:spPr bwMode="auto">
            <a:xfrm>
              <a:off x="5457" y="0"/>
              <a:ext cx="288" cy="288"/>
            </a:xfrm>
            <a:prstGeom prst="rect">
              <a:avLst/>
            </a:prstGeom>
            <a:solidFill>
              <a:srgbClr val="309AB2"/>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89" name="Rectangle 9"/>
            <p:cNvSpPr>
              <a:spLocks noChangeArrowheads="1"/>
            </p:cNvSpPr>
            <p:nvPr/>
          </p:nvSpPr>
          <p:spPr bwMode="auto">
            <a:xfrm>
              <a:off x="5457" y="288"/>
              <a:ext cx="288" cy="288"/>
            </a:xfrm>
            <a:prstGeom prst="rect">
              <a:avLst/>
            </a:prstGeom>
            <a:solidFill>
              <a:srgbClr val="E5F2F5"/>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90" name="Rectangle 10"/>
            <p:cNvSpPr>
              <a:spLocks noChangeArrowheads="1"/>
            </p:cNvSpPr>
            <p:nvPr/>
          </p:nvSpPr>
          <p:spPr bwMode="auto">
            <a:xfrm>
              <a:off x="5169" y="0"/>
              <a:ext cx="295" cy="288"/>
            </a:xfrm>
            <a:prstGeom prst="rect">
              <a:avLst/>
            </a:prstGeom>
            <a:solidFill>
              <a:srgbClr val="00839F"/>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
          <p:nvSpPr>
            <p:cNvPr id="711691" name="Rectangle 11"/>
            <p:cNvSpPr>
              <a:spLocks noChangeArrowheads="1"/>
            </p:cNvSpPr>
            <p:nvPr/>
          </p:nvSpPr>
          <p:spPr bwMode="auto">
            <a:xfrm>
              <a:off x="5169" y="288"/>
              <a:ext cx="295" cy="288"/>
            </a:xfrm>
            <a:prstGeom prst="rect">
              <a:avLst/>
            </a:prstGeom>
            <a:solidFill>
              <a:srgbClr val="97CCD8"/>
            </a:solidFill>
            <a:ln w="9525">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grpSp>
      <p:sp>
        <p:nvSpPr>
          <p:cNvPr id="711692" name="Rectangle 12"/>
          <p:cNvSpPr>
            <a:spLocks noGrp="1" noChangeArrowheads="1"/>
          </p:cNvSpPr>
          <p:nvPr>
            <p:ph type="title"/>
          </p:nvPr>
        </p:nvSpPr>
        <p:spPr bwMode="auto">
          <a:xfrm>
            <a:off x="265290" y="76200"/>
            <a:ext cx="8029223" cy="839788"/>
          </a:xfrm>
          <a:prstGeom prst="rect">
            <a:avLst/>
          </a:prstGeom>
          <a:noFill/>
          <a:ln w="9525">
            <a:noFill/>
            <a:miter lim="800000"/>
            <a:headEnd/>
            <a:tailEnd/>
          </a:ln>
          <a:effectLst>
            <a:outerShdw dist="17961" dir="2700000" algn="ctr" rotWithShape="0">
              <a:srgbClr val="000000"/>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105" name="Rectangle 13"/>
          <p:cNvSpPr>
            <a:spLocks noGrp="1" noChangeArrowheads="1"/>
          </p:cNvSpPr>
          <p:nvPr>
            <p:ph type="body" idx="1"/>
          </p:nvPr>
        </p:nvSpPr>
        <p:spPr bwMode="auto">
          <a:xfrm>
            <a:off x="684389" y="1114430"/>
            <a:ext cx="7924800" cy="483711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711694" name="Rectangle 14"/>
          <p:cNvSpPr>
            <a:spLocks noGrp="1" noChangeArrowheads="1"/>
          </p:cNvSpPr>
          <p:nvPr>
            <p:ph type="sldNum" sz="quarter" idx="4"/>
          </p:nvPr>
        </p:nvSpPr>
        <p:spPr bwMode="auto">
          <a:xfrm>
            <a:off x="6553200" y="6245225"/>
            <a:ext cx="2133600" cy="476250"/>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ea typeface="ＭＳ Ｐゴシック" charset="-128"/>
              </a:defRPr>
            </a:lvl1pPr>
          </a:lstStyle>
          <a:p>
            <a:fld id="{7F66BB43-8B24-4B86-AC0F-6CE508106A06}" type="slidenum">
              <a:rPr kumimoji="0" lang="en-US" altLang="ja-JP" smtClean="0">
                <a:solidFill>
                  <a:srgbClr val="FFFFFF"/>
                </a:solidFill>
              </a:rPr>
              <a:pPr/>
              <a:t>‹#›</a:t>
            </a:fld>
            <a:endParaRPr kumimoji="0" lang="en-US" altLang="ja-JP" smtClean="0">
              <a:solidFill>
                <a:srgbClr val="FFFFFF"/>
              </a:solidFill>
            </a:endParaRPr>
          </a:p>
        </p:txBody>
      </p:sp>
      <p:sp>
        <p:nvSpPr>
          <p:cNvPr id="711695" name="Rectangle 15"/>
          <p:cNvSpPr>
            <a:spLocks noChangeArrowheads="1"/>
          </p:cNvSpPr>
          <p:nvPr/>
        </p:nvSpPr>
        <p:spPr bwMode="auto">
          <a:xfrm>
            <a:off x="169336" y="6227763"/>
            <a:ext cx="482600" cy="457200"/>
          </a:xfrm>
          <a:prstGeom prst="rect">
            <a:avLst/>
          </a:prstGeom>
          <a:solidFill>
            <a:srgbClr val="62B2C4"/>
          </a:solidFill>
          <a:ln w="9525" algn="ctr">
            <a:noFill/>
            <a:miter lim="800000"/>
            <a:headEnd/>
            <a:tailEnd/>
          </a:ln>
          <a:effectLst/>
        </p:spPr>
        <p:txBody>
          <a:bodyPr wrap="none" anchor="ctr"/>
          <a:lstStyle/>
          <a:p>
            <a:pPr algn="ctr" eaLnBrk="0" hangingPunct="0"/>
            <a:endParaRPr kumimoji="0" lang="ja-JP" altLang="ja-JP" sz="2400" smtClean="0">
              <a:solidFill>
                <a:srgbClr val="FFFFFF"/>
              </a:solidFill>
              <a:latin typeface="Helvetica" charset="0"/>
            </a:endParaRPr>
          </a:p>
        </p:txBody>
      </p:sp>
    </p:spTree>
  </p:cSld>
  <p:clrMap bg1="dk2" tx1="lt1" bg2="dk1" tx2="lt2" accent1="accent1" accent2="accent2" accent3="accent3" accent4="accent4" accent5="accent5" accent6="accent6" hlink="hlink" folHlink="folHlink"/>
  <p:sldLayoutIdLst>
    <p:sldLayoutId id="2147486663" r:id="rId1"/>
    <p:sldLayoutId id="2147486664" r:id="rId2"/>
    <p:sldLayoutId id="2147486665" r:id="rId3"/>
    <p:sldLayoutId id="2147486666" r:id="rId4"/>
    <p:sldLayoutId id="2147486667" r:id="rId5"/>
    <p:sldLayoutId id="2147486668" r:id="rId6"/>
    <p:sldLayoutId id="2147486669" r:id="rId7"/>
    <p:sldLayoutId id="2147486670" r:id="rId8"/>
    <p:sldLayoutId id="2147486671" r:id="rId9"/>
    <p:sldLayoutId id="2147486672" r:id="rId10"/>
    <p:sldLayoutId id="2147486673" r:id="rId11"/>
  </p:sldLayoutIdLst>
  <p:timing>
    <p:tnLst>
      <p:par>
        <p:cTn id="1" dur="indefinite" restart="never" nodeType="tmRoot"/>
      </p:par>
    </p:tnLst>
  </p:timing>
  <p:txStyles>
    <p:titleStyle>
      <a:lvl1pPr algn="l" rtl="0" eaLnBrk="0" fontAlgn="base" hangingPunct="0">
        <a:spcBef>
          <a:spcPct val="0"/>
        </a:spcBef>
        <a:spcAft>
          <a:spcPct val="0"/>
        </a:spcAft>
        <a:defRPr sz="2400" b="1">
          <a:solidFill>
            <a:srgbClr val="FFFFFF"/>
          </a:solidFill>
          <a:latin typeface="+mj-lt"/>
          <a:ea typeface="+mj-ea"/>
          <a:cs typeface="+mj-cs"/>
        </a:defRPr>
      </a:lvl1pPr>
      <a:lvl2pPr algn="l" rtl="0" eaLnBrk="0" fontAlgn="base" hangingPunct="0">
        <a:spcBef>
          <a:spcPct val="0"/>
        </a:spcBef>
        <a:spcAft>
          <a:spcPct val="0"/>
        </a:spcAft>
        <a:defRPr sz="2400" b="1">
          <a:solidFill>
            <a:srgbClr val="FFFFFF"/>
          </a:solidFill>
          <a:latin typeface="Arial" charset="0"/>
        </a:defRPr>
      </a:lvl2pPr>
      <a:lvl3pPr algn="l" rtl="0" eaLnBrk="0" fontAlgn="base" hangingPunct="0">
        <a:spcBef>
          <a:spcPct val="0"/>
        </a:spcBef>
        <a:spcAft>
          <a:spcPct val="0"/>
        </a:spcAft>
        <a:defRPr sz="2400" b="1">
          <a:solidFill>
            <a:srgbClr val="FFFFFF"/>
          </a:solidFill>
          <a:latin typeface="Arial" charset="0"/>
        </a:defRPr>
      </a:lvl3pPr>
      <a:lvl4pPr algn="l" rtl="0" eaLnBrk="0" fontAlgn="base" hangingPunct="0">
        <a:spcBef>
          <a:spcPct val="0"/>
        </a:spcBef>
        <a:spcAft>
          <a:spcPct val="0"/>
        </a:spcAft>
        <a:defRPr sz="2400" b="1">
          <a:solidFill>
            <a:srgbClr val="FFFFFF"/>
          </a:solidFill>
          <a:latin typeface="Arial" charset="0"/>
        </a:defRPr>
      </a:lvl4pPr>
      <a:lvl5pPr algn="l" rtl="0" eaLnBrk="0" fontAlgn="base" hangingPunct="0">
        <a:spcBef>
          <a:spcPct val="0"/>
        </a:spcBef>
        <a:spcAft>
          <a:spcPct val="0"/>
        </a:spcAft>
        <a:defRPr sz="2400" b="1">
          <a:solidFill>
            <a:srgbClr val="FFFFFF"/>
          </a:solidFill>
          <a:latin typeface="Arial" charset="0"/>
        </a:defRPr>
      </a:lvl5pPr>
      <a:lvl6pPr marL="457200" algn="l" rtl="0" fontAlgn="base">
        <a:spcBef>
          <a:spcPct val="0"/>
        </a:spcBef>
        <a:spcAft>
          <a:spcPct val="0"/>
        </a:spcAft>
        <a:defRPr sz="2400" b="1">
          <a:solidFill>
            <a:srgbClr val="FFFFFF"/>
          </a:solidFill>
          <a:latin typeface="Arial" charset="0"/>
        </a:defRPr>
      </a:lvl6pPr>
      <a:lvl7pPr marL="914400" algn="l" rtl="0" fontAlgn="base">
        <a:spcBef>
          <a:spcPct val="0"/>
        </a:spcBef>
        <a:spcAft>
          <a:spcPct val="0"/>
        </a:spcAft>
        <a:defRPr sz="2400" b="1">
          <a:solidFill>
            <a:srgbClr val="FFFFFF"/>
          </a:solidFill>
          <a:latin typeface="Arial" charset="0"/>
        </a:defRPr>
      </a:lvl7pPr>
      <a:lvl8pPr marL="1371600" algn="l" rtl="0" fontAlgn="base">
        <a:spcBef>
          <a:spcPct val="0"/>
        </a:spcBef>
        <a:spcAft>
          <a:spcPct val="0"/>
        </a:spcAft>
        <a:defRPr sz="2400" b="1">
          <a:solidFill>
            <a:srgbClr val="FFFFFF"/>
          </a:solidFill>
          <a:latin typeface="Arial" charset="0"/>
        </a:defRPr>
      </a:lvl8pPr>
      <a:lvl9pPr marL="1828800" algn="l" rtl="0" fontAlgn="base">
        <a:spcBef>
          <a:spcPct val="0"/>
        </a:spcBef>
        <a:spcAft>
          <a:spcPct val="0"/>
        </a:spcAft>
        <a:defRPr sz="2400" b="1">
          <a:solidFill>
            <a:srgbClr val="FFFFFF"/>
          </a:solidFill>
          <a:latin typeface="Arial" charset="0"/>
        </a:defRPr>
      </a:lvl9pPr>
    </p:titleStyle>
    <p:bodyStyle>
      <a:lvl1pPr marL="295275" indent="-295275" algn="l" rtl="0" eaLnBrk="0" fontAlgn="base" hangingPunct="0">
        <a:lnSpc>
          <a:spcPct val="85000"/>
        </a:lnSpc>
        <a:spcBef>
          <a:spcPct val="70000"/>
        </a:spcBef>
        <a:spcAft>
          <a:spcPct val="0"/>
        </a:spcAft>
        <a:buClr>
          <a:srgbClr val="AAC98C"/>
        </a:buClr>
        <a:buSzPct val="120000"/>
        <a:buFont typeface="Wingdings" pitchFamily="2" charset="2"/>
        <a:buChar char="§"/>
        <a:defRPr sz="2200">
          <a:solidFill>
            <a:srgbClr val="FFFFFF"/>
          </a:solidFill>
          <a:latin typeface="+mn-lt"/>
          <a:ea typeface="+mn-ea"/>
          <a:cs typeface="+mn-cs"/>
        </a:defRPr>
      </a:lvl1pPr>
      <a:lvl2pPr marL="546100" indent="-249238" algn="l" rtl="0" eaLnBrk="0" fontAlgn="base" hangingPunct="0">
        <a:lnSpc>
          <a:spcPct val="85000"/>
        </a:lnSpc>
        <a:spcBef>
          <a:spcPct val="40000"/>
        </a:spcBef>
        <a:spcAft>
          <a:spcPct val="0"/>
        </a:spcAft>
        <a:buClr>
          <a:srgbClr val="003D66"/>
        </a:buClr>
        <a:buSzPct val="90000"/>
        <a:buFont typeface="Arial" charset="0"/>
        <a:buChar char="■"/>
        <a:defRPr sz="1900">
          <a:solidFill>
            <a:srgbClr val="FFFFFF"/>
          </a:solidFill>
          <a:latin typeface="+mn-lt"/>
        </a:defRPr>
      </a:lvl2pPr>
      <a:lvl3pPr marL="749300" indent="-201613" algn="l" rtl="0" eaLnBrk="0" fontAlgn="base" hangingPunct="0">
        <a:lnSpc>
          <a:spcPct val="85000"/>
        </a:lnSpc>
        <a:spcBef>
          <a:spcPct val="40000"/>
        </a:spcBef>
        <a:spcAft>
          <a:spcPct val="0"/>
        </a:spcAft>
        <a:buClr>
          <a:schemeClr val="accent2"/>
        </a:buClr>
        <a:buSzPct val="90000"/>
        <a:buFont typeface="Arial" charset="0"/>
        <a:buChar char="■"/>
        <a:defRPr>
          <a:solidFill>
            <a:srgbClr val="FFFFFF"/>
          </a:solidFill>
          <a:latin typeface="+mn-lt"/>
        </a:defRPr>
      </a:lvl3pPr>
      <a:lvl4pPr marL="960438" indent="-209550" algn="l" rtl="0" eaLnBrk="0" fontAlgn="base" hangingPunct="0">
        <a:lnSpc>
          <a:spcPct val="85000"/>
        </a:lnSpc>
        <a:spcBef>
          <a:spcPct val="40000"/>
        </a:spcBef>
        <a:spcAft>
          <a:spcPct val="0"/>
        </a:spcAft>
        <a:buClr>
          <a:schemeClr val="accent2"/>
        </a:buClr>
        <a:buSzPct val="90000"/>
        <a:buFont typeface="Arial" charset="0"/>
        <a:buChar char="■"/>
        <a:defRPr>
          <a:solidFill>
            <a:srgbClr val="FFFFFF"/>
          </a:solidFill>
          <a:latin typeface="+mn-lt"/>
        </a:defRPr>
      </a:lvl4pPr>
      <a:lvl5pPr marL="1173163" indent="-211138" algn="l" rtl="0" eaLnBrk="0" fontAlgn="base" hangingPunct="0">
        <a:lnSpc>
          <a:spcPct val="85000"/>
        </a:lnSpc>
        <a:spcBef>
          <a:spcPct val="40000"/>
        </a:spcBef>
        <a:spcAft>
          <a:spcPct val="0"/>
        </a:spcAft>
        <a:buClr>
          <a:schemeClr val="accent2"/>
        </a:buClr>
        <a:buSzPct val="90000"/>
        <a:buFont typeface="Arial" charset="0"/>
        <a:buChar char="■"/>
        <a:defRPr>
          <a:solidFill>
            <a:srgbClr val="FFFFFF"/>
          </a:solidFill>
          <a:latin typeface="+mn-lt"/>
        </a:defRPr>
      </a:lvl5pPr>
      <a:lvl6pPr marL="16303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6pPr>
      <a:lvl7pPr marL="20875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7pPr>
      <a:lvl8pPr marL="25447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8pPr>
      <a:lvl9pPr marL="3001963" indent="-211138" algn="l" rtl="0" fontAlgn="base">
        <a:lnSpc>
          <a:spcPct val="85000"/>
        </a:lnSpc>
        <a:spcBef>
          <a:spcPct val="40000"/>
        </a:spcBef>
        <a:spcAft>
          <a:spcPct val="0"/>
        </a:spcAft>
        <a:buClr>
          <a:schemeClr val="accent2"/>
        </a:buClr>
        <a:buSzPct val="90000"/>
        <a:buFont typeface="Arial" charset="0"/>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6" descr="EQUA_slidekit_temp_B_naka_2"/>
          <p:cNvPicPr>
            <a:picLocks noChangeAspect="1" noChangeArrowheads="1"/>
          </p:cNvPicPr>
          <p:nvPr userDrawn="1"/>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6155"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90111076-F578-47B9-AB26-0DD49EE8C086}" type="slidenum">
              <a:rPr kumimoji="0" lang="ja-JP" altLang="en-US" sz="1000" b="0">
                <a:solidFill>
                  <a:srgbClr val="000000"/>
                </a:solidFill>
                <a:latin typeface="Arial" charset="0"/>
                <a:ea typeface="ＭＳ Ｐゴシック" charset="-128"/>
              </a:rPr>
              <a:pPr algn="r" eaLnBrk="0" hangingPunct="0">
                <a:defRPr/>
              </a:pPr>
              <a:t>‹#›</a:t>
            </a:fld>
            <a:endParaRPr kumimoji="0" lang="en-US" altLang="ja-JP" sz="1000" b="0">
              <a:solidFill>
                <a:srgbClr val="000000"/>
              </a:solidFill>
              <a:latin typeface="News Gothic MT" pitchFamily="34" charset="0"/>
              <a:ea typeface="ＭＳ Ｐゴシック" charset="-128"/>
            </a:endParaRPr>
          </a:p>
        </p:txBody>
      </p:sp>
      <p:sp>
        <p:nvSpPr>
          <p:cNvPr id="3076"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7" name="Rectangle 5"/>
          <p:cNvSpPr>
            <a:spLocks noGrp="1" noChangeArrowheads="1"/>
          </p:cNvSpPr>
          <p:nvPr>
            <p:ph type="title"/>
          </p:nvPr>
        </p:nvSpPr>
        <p:spPr bwMode="auto">
          <a:xfrm>
            <a:off x="250825" y="0"/>
            <a:ext cx="8642350" cy="1123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ja-JP" altLang="en-US" smtClean="0"/>
          </a:p>
        </p:txBody>
      </p:sp>
    </p:spTree>
    <p:extLst>
      <p:ext uri="{BB962C8B-B14F-4D97-AF65-F5344CB8AC3E}">
        <p14:creationId xmlns:p14="http://schemas.microsoft.com/office/powerpoint/2010/main" val="2023809494"/>
      </p:ext>
    </p:extLst>
  </p:cSld>
  <p:clrMap bg1="dk2" tx1="lt1" bg2="dk1" tx2="lt2" accent1="accent1" accent2="accent2" accent3="accent3" accent4="accent4" accent5="accent5" accent6="accent6" hlink="hlink" folHlink="folHlink"/>
  <p:sldLayoutIdLst>
    <p:sldLayoutId id="2147487430" r:id="rId1"/>
    <p:sldLayoutId id="2147487431" r:id="rId2"/>
    <p:sldLayoutId id="2147487432" r:id="rId3"/>
    <p:sldLayoutId id="2147487433" r:id="rId4"/>
    <p:sldLayoutId id="2147487434" r:id="rId5"/>
    <p:sldLayoutId id="2147487435" r:id="rId6"/>
    <p:sldLayoutId id="2147487436" r:id="rId7"/>
    <p:sldLayoutId id="2147487437" r:id="rId8"/>
    <p:sldLayoutId id="2147487438" r:id="rId9"/>
    <p:sldLayoutId id="2147487439" r:id="rId10"/>
    <p:sldLayoutId id="2147487440" r:id="rId11"/>
    <p:sldLayoutId id="2147487441" r:id="rId12"/>
    <p:sldLayoutId id="2147487442" r:id="rId13"/>
    <p:sldLayoutId id="2147487443" r:id="rId14"/>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b="1">
          <a:solidFill>
            <a:schemeClr val="bg2"/>
          </a:solidFill>
          <a:latin typeface="+mj-lt"/>
          <a:ea typeface="+mj-ea"/>
          <a:cs typeface="+mj-cs"/>
        </a:defRPr>
      </a:lvl1pPr>
      <a:lvl2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2pPr>
      <a:lvl3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3pPr>
      <a:lvl4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4pPr>
      <a:lvl5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5pPr>
      <a:lvl6pPr marL="457200" algn="l" rtl="0" fontAlgn="base">
        <a:spcBef>
          <a:spcPct val="0"/>
        </a:spcBef>
        <a:spcAft>
          <a:spcPct val="0"/>
        </a:spcAft>
        <a:defRPr kumimoji="1" sz="2800" b="1">
          <a:solidFill>
            <a:schemeClr val="bg2"/>
          </a:solidFill>
          <a:latin typeface="Arial" charset="0"/>
          <a:ea typeface="ＭＳ Ｐゴシック" charset="-128"/>
          <a:cs typeface="Arial" charset="0"/>
        </a:defRPr>
      </a:lvl6pPr>
      <a:lvl7pPr marL="914400" algn="l" rtl="0" fontAlgn="base">
        <a:spcBef>
          <a:spcPct val="0"/>
        </a:spcBef>
        <a:spcAft>
          <a:spcPct val="0"/>
        </a:spcAft>
        <a:defRPr kumimoji="1" sz="2800" b="1">
          <a:solidFill>
            <a:schemeClr val="bg2"/>
          </a:solidFill>
          <a:latin typeface="Arial" charset="0"/>
          <a:ea typeface="ＭＳ Ｐゴシック" charset="-128"/>
          <a:cs typeface="Arial" charset="0"/>
        </a:defRPr>
      </a:lvl7pPr>
      <a:lvl8pPr marL="1371600" algn="l" rtl="0" fontAlgn="base">
        <a:spcBef>
          <a:spcPct val="0"/>
        </a:spcBef>
        <a:spcAft>
          <a:spcPct val="0"/>
        </a:spcAft>
        <a:defRPr kumimoji="1" sz="2800" b="1">
          <a:solidFill>
            <a:schemeClr val="bg2"/>
          </a:solidFill>
          <a:latin typeface="Arial" charset="0"/>
          <a:ea typeface="ＭＳ Ｐゴシック" charset="-128"/>
          <a:cs typeface="Arial" charset="0"/>
        </a:defRPr>
      </a:lvl8pPr>
      <a:lvl9pPr marL="1828800" algn="l" rtl="0" fontAlgn="base">
        <a:spcBef>
          <a:spcPct val="0"/>
        </a:spcBef>
        <a:spcAft>
          <a:spcPct val="0"/>
        </a:spcAft>
        <a:defRPr kumimoji="1" sz="2800" b="1">
          <a:solidFill>
            <a:schemeClr val="bg2"/>
          </a:solidFill>
          <a:latin typeface="Arial" charset="0"/>
          <a:ea typeface="ＭＳ Ｐゴシック" charset="-128"/>
          <a:cs typeface="Arial" charset="0"/>
        </a:defRPr>
      </a:lvl9pPr>
    </p:titleStyle>
    <p:bodyStyle>
      <a:lvl1pPr marL="342900" indent="-342900" algn="l" rtl="0" eaLnBrk="0" fontAlgn="base" hangingPunct="0">
        <a:spcBef>
          <a:spcPct val="0"/>
        </a:spcBef>
        <a:spcAft>
          <a:spcPct val="40000"/>
        </a:spcAft>
        <a:buFont typeface="Symbol" pitchFamily="18" charset="2"/>
        <a:defRPr kumimoji="1" sz="2000" b="1">
          <a:solidFill>
            <a:schemeClr val="bg2"/>
          </a:solidFill>
          <a:latin typeface="+mn-lt"/>
          <a:ea typeface="+mn-ea"/>
          <a:cs typeface="+mn-cs"/>
        </a:defRPr>
      </a:lvl1pPr>
      <a:lvl2pPr marL="287338" indent="-285750" algn="l" rtl="0" eaLnBrk="0" fontAlgn="base" hangingPunct="0">
        <a:spcBef>
          <a:spcPct val="0"/>
        </a:spcBef>
        <a:spcAft>
          <a:spcPct val="40000"/>
        </a:spcAft>
        <a:buFont typeface="Symbol" pitchFamily="18" charset="2"/>
        <a:buChar char="·"/>
        <a:defRPr kumimoji="1" b="1">
          <a:solidFill>
            <a:schemeClr val="bg2"/>
          </a:solidFill>
          <a:latin typeface="+mn-lt"/>
          <a:ea typeface="+mn-ea"/>
          <a:cs typeface="+mn-cs"/>
        </a:defRPr>
      </a:lvl2pPr>
      <a:lvl3pPr marL="566738" indent="-277813" algn="l" rtl="0" eaLnBrk="0" fontAlgn="base" hangingPunct="0">
        <a:spcBef>
          <a:spcPct val="0"/>
        </a:spcBef>
        <a:spcAft>
          <a:spcPct val="40000"/>
        </a:spcAft>
        <a:buFont typeface="Symbol" pitchFamily="18" charset="2"/>
        <a:buChar char="-"/>
        <a:defRPr kumimoji="1" b="1">
          <a:solidFill>
            <a:schemeClr val="bg2"/>
          </a:solidFill>
          <a:latin typeface="+mn-lt"/>
          <a:ea typeface="+mn-ea"/>
          <a:cs typeface="+mn-cs"/>
        </a:defRPr>
      </a:lvl3pPr>
      <a:lvl4pPr marL="854075" indent="-285750" algn="l" rtl="0" eaLnBrk="0" fontAlgn="base" hangingPunct="0">
        <a:spcBef>
          <a:spcPct val="0"/>
        </a:spcBef>
        <a:spcAft>
          <a:spcPct val="40000"/>
        </a:spcAft>
        <a:buChar char="•"/>
        <a:defRPr kumimoji="1" sz="1600" b="1">
          <a:solidFill>
            <a:schemeClr val="bg2"/>
          </a:solidFill>
          <a:latin typeface="+mn-lt"/>
          <a:ea typeface="+mn-ea"/>
          <a:cs typeface="+mn-cs"/>
        </a:defRPr>
      </a:lvl4pPr>
      <a:lvl5pPr marL="2455863" indent="-284163" algn="l" rtl="0" eaLnBrk="0" fontAlgn="base" hangingPunct="0">
        <a:spcBef>
          <a:spcPct val="0"/>
        </a:spcBef>
        <a:spcAft>
          <a:spcPct val="50000"/>
        </a:spcAft>
        <a:buFont typeface="Symbol" pitchFamily="18" charset="2"/>
        <a:buChar char="·"/>
        <a:defRPr kumimoji="1" sz="2200" b="1">
          <a:solidFill>
            <a:schemeClr val="bg2"/>
          </a:solidFill>
          <a:latin typeface="+mn-lt"/>
          <a:ea typeface="+mn-ea"/>
          <a:cs typeface="+mn-cs"/>
        </a:defRPr>
      </a:lvl5pPr>
      <a:lvl6pPr marL="29130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6pPr>
      <a:lvl7pPr marL="33702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7pPr>
      <a:lvl8pPr marL="38274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8pPr>
      <a:lvl9pPr marL="42846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495300" y="344488"/>
            <a:ext cx="81994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8195"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Tree>
    <p:extLst>
      <p:ext uri="{BB962C8B-B14F-4D97-AF65-F5344CB8AC3E}">
        <p14:creationId xmlns:p14="http://schemas.microsoft.com/office/powerpoint/2010/main" val="1597215463"/>
      </p:ext>
    </p:extLst>
  </p:cSld>
  <p:clrMap bg1="lt1" tx1="dk1" bg2="lt2" tx2="dk2" accent1="accent1" accent2="accent2" accent3="accent3" accent4="accent4" accent5="accent5" accent6="accent6" hlink="hlink" folHlink="folHlink"/>
  <p:sldLayoutIdLst>
    <p:sldLayoutId id="2147487549" r:id="rId1"/>
    <p:sldLayoutId id="2147487550" r:id="rId2"/>
    <p:sldLayoutId id="2147487551" r:id="rId3"/>
    <p:sldLayoutId id="2147487552" r:id="rId4"/>
    <p:sldLayoutId id="2147487553" r:id="rId5"/>
    <p:sldLayoutId id="2147487554" r:id="rId6"/>
    <p:sldLayoutId id="2147487555" r:id="rId7"/>
    <p:sldLayoutId id="2147487556" r:id="rId8"/>
    <p:sldLayoutId id="2147487557" r:id="rId9"/>
    <p:sldLayoutId id="2147487558" r:id="rId10"/>
    <p:sldLayoutId id="2147487559" r:id="rId11"/>
  </p:sldLayoutIdLst>
  <p:txStyles>
    <p:titleStyle>
      <a:lvl1pPr algn="l" rtl="0" fontAlgn="base">
        <a:lnSpc>
          <a:spcPct val="90000"/>
        </a:lnSpc>
        <a:spcBef>
          <a:spcPct val="0"/>
        </a:spcBef>
        <a:spcAft>
          <a:spcPct val="0"/>
        </a:spcAft>
        <a:defRPr kumimoji="1" sz="3200">
          <a:solidFill>
            <a:schemeClr val="tx1"/>
          </a:solidFill>
          <a:latin typeface="+mj-lt"/>
          <a:ea typeface="+mj-ea"/>
          <a:cs typeface="+mj-cs"/>
        </a:defRPr>
      </a:lvl1pPr>
      <a:lvl2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2pPr>
      <a:lvl3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3pPr>
      <a:lvl4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4pPr>
      <a:lvl5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5pPr>
      <a:lvl6pPr marL="4572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6pPr>
      <a:lvl7pPr marL="9144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7pPr>
      <a:lvl8pPr marL="13716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8pPr>
      <a:lvl9pPr marL="18288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9pPr>
    </p:titleStyle>
    <p:bodyStyle>
      <a:lvl1pPr marL="342900" indent="-342900" algn="l" rtl="0" fontAlgn="base">
        <a:spcBef>
          <a:spcPct val="20000"/>
        </a:spcBef>
        <a:spcAft>
          <a:spcPct val="0"/>
        </a:spcAft>
        <a:buClr>
          <a:srgbClr val="880038"/>
        </a:buClr>
        <a:buChar char="•"/>
        <a:defRPr kumimoji="1" sz="2000">
          <a:solidFill>
            <a:srgbClr val="001965"/>
          </a:solidFill>
          <a:latin typeface="+mn-lt"/>
          <a:ea typeface="+mn-ea"/>
          <a:cs typeface="+mn-cs"/>
        </a:defRPr>
      </a:lvl1pPr>
      <a:lvl2pPr marL="742950" indent="-285750" algn="l" rtl="0" fontAlgn="base">
        <a:spcBef>
          <a:spcPct val="20000"/>
        </a:spcBef>
        <a:spcAft>
          <a:spcPct val="0"/>
        </a:spcAft>
        <a:buClr>
          <a:schemeClr val="tx1"/>
        </a:buClr>
        <a:buChar char="•"/>
        <a:defRPr kumimoji="1" sz="2800">
          <a:solidFill>
            <a:srgbClr val="001965"/>
          </a:solidFill>
          <a:latin typeface="+mn-lt"/>
          <a:ea typeface="+mn-ea"/>
        </a:defRPr>
      </a:lvl2pPr>
      <a:lvl3pPr marL="1143000" indent="-228600" algn="l" rtl="0" fontAlgn="base">
        <a:spcBef>
          <a:spcPct val="20000"/>
        </a:spcBef>
        <a:spcAft>
          <a:spcPct val="0"/>
        </a:spcAft>
        <a:buClr>
          <a:schemeClr val="hlink"/>
        </a:buClr>
        <a:buChar char="•"/>
        <a:defRPr kumimoji="1" sz="1600">
          <a:solidFill>
            <a:srgbClr val="001965"/>
          </a:solidFill>
          <a:latin typeface="+mn-lt"/>
          <a:ea typeface="+mn-ea"/>
        </a:defRPr>
      </a:lvl3pPr>
      <a:lvl4pPr marL="1600200" indent="-228600" algn="l" rtl="0" fontAlgn="base">
        <a:spcBef>
          <a:spcPct val="20000"/>
        </a:spcBef>
        <a:spcAft>
          <a:spcPct val="0"/>
        </a:spcAft>
        <a:buClr>
          <a:srgbClr val="8DA2CC"/>
        </a:buClr>
        <a:buChar char="•"/>
        <a:defRPr kumimoji="1" sz="1400">
          <a:solidFill>
            <a:srgbClr val="001965"/>
          </a:solidFill>
          <a:latin typeface="+mn-lt"/>
          <a:ea typeface="+mn-ea"/>
        </a:defRPr>
      </a:lvl4pPr>
      <a:lvl5pPr marL="2057400" indent="-228600" algn="l" rtl="0" fontAlgn="base">
        <a:spcBef>
          <a:spcPct val="20000"/>
        </a:spcBef>
        <a:spcAft>
          <a:spcPct val="0"/>
        </a:spcAft>
        <a:buClr>
          <a:srgbClr val="ECCCDA"/>
        </a:buClr>
        <a:buChar char="•"/>
        <a:defRPr kumimoji="1" sz="1400">
          <a:solidFill>
            <a:srgbClr val="001965"/>
          </a:solidFill>
          <a:latin typeface="+mn-lt"/>
          <a:ea typeface="+mn-ea"/>
        </a:defRPr>
      </a:lvl5pPr>
      <a:lvl6pPr marL="2514600" indent="-228600" algn="l" rtl="0" fontAlgn="base">
        <a:spcBef>
          <a:spcPct val="20000"/>
        </a:spcBef>
        <a:spcAft>
          <a:spcPct val="0"/>
        </a:spcAft>
        <a:buClr>
          <a:srgbClr val="ECCCDA"/>
        </a:buClr>
        <a:buChar char="•"/>
        <a:defRPr kumimoji="1" sz="1400">
          <a:solidFill>
            <a:srgbClr val="001965"/>
          </a:solidFill>
          <a:latin typeface="+mn-lt"/>
          <a:ea typeface="+mn-ea"/>
        </a:defRPr>
      </a:lvl6pPr>
      <a:lvl7pPr marL="2971800" indent="-228600" algn="l" rtl="0" fontAlgn="base">
        <a:spcBef>
          <a:spcPct val="20000"/>
        </a:spcBef>
        <a:spcAft>
          <a:spcPct val="0"/>
        </a:spcAft>
        <a:buClr>
          <a:srgbClr val="ECCCDA"/>
        </a:buClr>
        <a:buChar char="•"/>
        <a:defRPr kumimoji="1" sz="1400">
          <a:solidFill>
            <a:srgbClr val="001965"/>
          </a:solidFill>
          <a:latin typeface="+mn-lt"/>
          <a:ea typeface="+mn-ea"/>
        </a:defRPr>
      </a:lvl7pPr>
      <a:lvl8pPr marL="3429000" indent="-228600" algn="l" rtl="0" fontAlgn="base">
        <a:spcBef>
          <a:spcPct val="20000"/>
        </a:spcBef>
        <a:spcAft>
          <a:spcPct val="0"/>
        </a:spcAft>
        <a:buClr>
          <a:srgbClr val="ECCCDA"/>
        </a:buClr>
        <a:buChar char="•"/>
        <a:defRPr kumimoji="1" sz="1400">
          <a:solidFill>
            <a:srgbClr val="001965"/>
          </a:solidFill>
          <a:latin typeface="+mn-lt"/>
          <a:ea typeface="+mn-ea"/>
        </a:defRPr>
      </a:lvl8pPr>
      <a:lvl9pPr marL="3886200" indent="-228600" algn="l" rtl="0" fontAlgn="base">
        <a:spcBef>
          <a:spcPct val="20000"/>
        </a:spcBef>
        <a:spcAft>
          <a:spcPct val="0"/>
        </a:spcAft>
        <a:buClr>
          <a:srgbClr val="ECCCDA"/>
        </a:buClr>
        <a:buChar char="•"/>
        <a:defRPr kumimoji="1" sz="1400">
          <a:solidFill>
            <a:srgbClr val="001965"/>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7" descr="Lira_Blue_KLin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050" y="258763"/>
            <a:ext cx="81422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2052" name="Rectangle 3"/>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Tree>
    <p:extLst>
      <p:ext uri="{BB962C8B-B14F-4D97-AF65-F5344CB8AC3E}">
        <p14:creationId xmlns:p14="http://schemas.microsoft.com/office/powerpoint/2010/main" val="3659459002"/>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p:hf hdr="0" ftr="0" dt="0"/>
  <p:txStyles>
    <p:titleStyle>
      <a:lvl1pPr algn="l" rtl="0" eaLnBrk="0" fontAlgn="base" hangingPunct="0">
        <a:lnSpc>
          <a:spcPct val="90000"/>
        </a:lnSpc>
        <a:spcBef>
          <a:spcPct val="0"/>
        </a:spcBef>
        <a:spcAft>
          <a:spcPct val="0"/>
        </a:spcAft>
        <a:defRPr kumimoji="1" sz="3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3200">
          <a:solidFill>
            <a:schemeClr val="tx1"/>
          </a:solidFill>
          <a:latin typeface="Verdana" pitchFamily="34" charset="0"/>
          <a:ea typeface="ＭＳ Ｐゴシック" pitchFamily="50" charset="-128"/>
        </a:defRPr>
      </a:lvl2pPr>
      <a:lvl3pPr algn="l" rtl="0" eaLnBrk="0" fontAlgn="base" hangingPunct="0">
        <a:lnSpc>
          <a:spcPct val="90000"/>
        </a:lnSpc>
        <a:spcBef>
          <a:spcPct val="0"/>
        </a:spcBef>
        <a:spcAft>
          <a:spcPct val="0"/>
        </a:spcAft>
        <a:defRPr kumimoji="1" sz="3200">
          <a:solidFill>
            <a:schemeClr val="tx1"/>
          </a:solidFill>
          <a:latin typeface="Verdana" pitchFamily="34" charset="0"/>
          <a:ea typeface="ＭＳ Ｐゴシック" pitchFamily="50" charset="-128"/>
        </a:defRPr>
      </a:lvl3pPr>
      <a:lvl4pPr algn="l" rtl="0" eaLnBrk="0" fontAlgn="base" hangingPunct="0">
        <a:lnSpc>
          <a:spcPct val="90000"/>
        </a:lnSpc>
        <a:spcBef>
          <a:spcPct val="0"/>
        </a:spcBef>
        <a:spcAft>
          <a:spcPct val="0"/>
        </a:spcAft>
        <a:defRPr kumimoji="1" sz="3200">
          <a:solidFill>
            <a:schemeClr val="tx1"/>
          </a:solidFill>
          <a:latin typeface="Verdana" pitchFamily="34" charset="0"/>
          <a:ea typeface="ＭＳ Ｐゴシック" pitchFamily="50" charset="-128"/>
        </a:defRPr>
      </a:lvl4pPr>
      <a:lvl5pPr algn="l" rtl="0" eaLnBrk="0" fontAlgn="base" hangingPunct="0">
        <a:lnSpc>
          <a:spcPct val="90000"/>
        </a:lnSpc>
        <a:spcBef>
          <a:spcPct val="0"/>
        </a:spcBef>
        <a:spcAft>
          <a:spcPct val="0"/>
        </a:spcAft>
        <a:defRPr kumimoji="1" sz="3200">
          <a:solidFill>
            <a:schemeClr val="tx1"/>
          </a:solidFill>
          <a:latin typeface="Verdana" pitchFamily="34" charset="0"/>
          <a:ea typeface="ＭＳ Ｐゴシック" pitchFamily="50" charset="-128"/>
        </a:defRPr>
      </a:lvl5pPr>
      <a:lvl6pPr marL="457200" algn="l" rtl="0" fontAlgn="base">
        <a:lnSpc>
          <a:spcPct val="90000"/>
        </a:lnSpc>
        <a:spcBef>
          <a:spcPct val="0"/>
        </a:spcBef>
        <a:spcAft>
          <a:spcPct val="0"/>
        </a:spcAft>
        <a:defRPr kumimoji="1" sz="3200">
          <a:solidFill>
            <a:schemeClr val="tx1"/>
          </a:solidFill>
          <a:latin typeface="Verdana" pitchFamily="34" charset="0"/>
          <a:ea typeface="ＭＳ Ｐゴシック" pitchFamily="50" charset="-128"/>
        </a:defRPr>
      </a:lvl6pPr>
      <a:lvl7pPr marL="914400" algn="l" rtl="0" fontAlgn="base">
        <a:lnSpc>
          <a:spcPct val="90000"/>
        </a:lnSpc>
        <a:spcBef>
          <a:spcPct val="0"/>
        </a:spcBef>
        <a:spcAft>
          <a:spcPct val="0"/>
        </a:spcAft>
        <a:defRPr kumimoji="1" sz="3200">
          <a:solidFill>
            <a:schemeClr val="tx1"/>
          </a:solidFill>
          <a:latin typeface="Verdana" pitchFamily="34" charset="0"/>
          <a:ea typeface="ＭＳ Ｐゴシック" pitchFamily="50" charset="-128"/>
        </a:defRPr>
      </a:lvl7pPr>
      <a:lvl8pPr marL="1371600" algn="l" rtl="0" fontAlgn="base">
        <a:lnSpc>
          <a:spcPct val="90000"/>
        </a:lnSpc>
        <a:spcBef>
          <a:spcPct val="0"/>
        </a:spcBef>
        <a:spcAft>
          <a:spcPct val="0"/>
        </a:spcAft>
        <a:defRPr kumimoji="1" sz="3200">
          <a:solidFill>
            <a:schemeClr val="tx1"/>
          </a:solidFill>
          <a:latin typeface="Verdana" pitchFamily="34" charset="0"/>
          <a:ea typeface="ＭＳ Ｐゴシック" pitchFamily="50" charset="-128"/>
        </a:defRPr>
      </a:lvl8pPr>
      <a:lvl9pPr marL="1828800" algn="l" rtl="0" fontAlgn="base">
        <a:lnSpc>
          <a:spcPct val="90000"/>
        </a:lnSpc>
        <a:spcBef>
          <a:spcPct val="0"/>
        </a:spcBef>
        <a:spcAft>
          <a:spcPct val="0"/>
        </a:spcAft>
        <a:defRPr kumimoji="1" sz="3200">
          <a:solidFill>
            <a:schemeClr val="tx1"/>
          </a:solidFill>
          <a:latin typeface="Verdana" pitchFamily="34" charset="0"/>
          <a:ea typeface="ＭＳ Ｐゴシック" pitchFamily="50" charset="-128"/>
        </a:defRPr>
      </a:lvl9pPr>
    </p:titleStyle>
    <p:bodyStyle>
      <a:lvl1pPr marL="342900" indent="-342900" algn="l" rtl="0" eaLnBrk="0" fontAlgn="base" hangingPunct="0">
        <a:spcBef>
          <a:spcPct val="20000"/>
        </a:spcBef>
        <a:spcAft>
          <a:spcPct val="0"/>
        </a:spcAft>
        <a:buClr>
          <a:srgbClr val="880038"/>
        </a:buClr>
        <a:buChar char="•"/>
        <a:defRPr kumimoji="1" sz="2000">
          <a:solidFill>
            <a:srgbClr val="001965"/>
          </a:solidFill>
          <a:latin typeface="+mn-lt"/>
          <a:ea typeface="+mn-ea"/>
          <a:cs typeface="+mn-cs"/>
        </a:defRPr>
      </a:lvl1pPr>
      <a:lvl2pPr marL="742950" indent="-285750" algn="l" rtl="0" eaLnBrk="0" fontAlgn="base" hangingPunct="0">
        <a:spcBef>
          <a:spcPct val="20000"/>
        </a:spcBef>
        <a:spcAft>
          <a:spcPct val="0"/>
        </a:spcAft>
        <a:buClr>
          <a:schemeClr val="tx1"/>
        </a:buClr>
        <a:buChar char="•"/>
        <a:defRPr kumimoji="1">
          <a:solidFill>
            <a:srgbClr val="001965"/>
          </a:solidFill>
          <a:latin typeface="+mn-lt"/>
          <a:ea typeface="+mn-ea"/>
        </a:defRPr>
      </a:lvl2pPr>
      <a:lvl3pPr marL="1143000" indent="-228600" algn="l" rtl="0" eaLnBrk="0" fontAlgn="base" hangingPunct="0">
        <a:spcBef>
          <a:spcPct val="20000"/>
        </a:spcBef>
        <a:spcAft>
          <a:spcPct val="0"/>
        </a:spcAft>
        <a:buClr>
          <a:schemeClr val="hlink"/>
        </a:buClr>
        <a:buChar char="•"/>
        <a:defRPr kumimoji="1" sz="1600">
          <a:solidFill>
            <a:srgbClr val="001965"/>
          </a:solidFill>
          <a:latin typeface="+mn-lt"/>
          <a:ea typeface="+mn-ea"/>
        </a:defRPr>
      </a:lvl3pPr>
      <a:lvl4pPr marL="1600200" indent="-228600" algn="l" rtl="0" eaLnBrk="0" fontAlgn="base" hangingPunct="0">
        <a:spcBef>
          <a:spcPct val="20000"/>
        </a:spcBef>
        <a:spcAft>
          <a:spcPct val="0"/>
        </a:spcAft>
        <a:buClr>
          <a:srgbClr val="8DA2CC"/>
        </a:buClr>
        <a:buChar char="•"/>
        <a:defRPr kumimoji="1" sz="1400">
          <a:solidFill>
            <a:srgbClr val="001965"/>
          </a:solidFill>
          <a:latin typeface="+mn-lt"/>
          <a:ea typeface="+mn-ea"/>
        </a:defRPr>
      </a:lvl4pPr>
      <a:lvl5pPr marL="2057400" indent="-228600" algn="l" rtl="0" eaLnBrk="0" fontAlgn="base" hangingPunct="0">
        <a:spcBef>
          <a:spcPct val="20000"/>
        </a:spcBef>
        <a:spcAft>
          <a:spcPct val="0"/>
        </a:spcAft>
        <a:buClr>
          <a:srgbClr val="ECCCDA"/>
        </a:buClr>
        <a:buChar char="•"/>
        <a:defRPr kumimoji="1" sz="1400">
          <a:solidFill>
            <a:srgbClr val="001965"/>
          </a:solidFill>
          <a:latin typeface="+mn-lt"/>
          <a:ea typeface="+mn-ea"/>
        </a:defRPr>
      </a:lvl5pPr>
      <a:lvl6pPr marL="2514600" indent="-228600" algn="l" rtl="0" fontAlgn="base">
        <a:spcBef>
          <a:spcPct val="20000"/>
        </a:spcBef>
        <a:spcAft>
          <a:spcPct val="0"/>
        </a:spcAft>
        <a:buClr>
          <a:srgbClr val="ECCCDA"/>
        </a:buClr>
        <a:buChar char="•"/>
        <a:defRPr kumimoji="1" sz="1400">
          <a:solidFill>
            <a:srgbClr val="001965"/>
          </a:solidFill>
          <a:latin typeface="+mn-lt"/>
          <a:ea typeface="+mn-ea"/>
        </a:defRPr>
      </a:lvl6pPr>
      <a:lvl7pPr marL="2971800" indent="-228600" algn="l" rtl="0" fontAlgn="base">
        <a:spcBef>
          <a:spcPct val="20000"/>
        </a:spcBef>
        <a:spcAft>
          <a:spcPct val="0"/>
        </a:spcAft>
        <a:buClr>
          <a:srgbClr val="ECCCDA"/>
        </a:buClr>
        <a:buChar char="•"/>
        <a:defRPr kumimoji="1" sz="1400">
          <a:solidFill>
            <a:srgbClr val="001965"/>
          </a:solidFill>
          <a:latin typeface="+mn-lt"/>
          <a:ea typeface="+mn-ea"/>
        </a:defRPr>
      </a:lvl7pPr>
      <a:lvl8pPr marL="3429000" indent="-228600" algn="l" rtl="0" fontAlgn="base">
        <a:spcBef>
          <a:spcPct val="20000"/>
        </a:spcBef>
        <a:spcAft>
          <a:spcPct val="0"/>
        </a:spcAft>
        <a:buClr>
          <a:srgbClr val="ECCCDA"/>
        </a:buClr>
        <a:buChar char="•"/>
        <a:defRPr kumimoji="1" sz="1400">
          <a:solidFill>
            <a:srgbClr val="001965"/>
          </a:solidFill>
          <a:latin typeface="+mn-lt"/>
          <a:ea typeface="+mn-ea"/>
        </a:defRPr>
      </a:lvl8pPr>
      <a:lvl9pPr marL="3886200" indent="-228600" algn="l" rtl="0" fontAlgn="base">
        <a:spcBef>
          <a:spcPct val="20000"/>
        </a:spcBef>
        <a:spcAft>
          <a:spcPct val="0"/>
        </a:spcAft>
        <a:buClr>
          <a:srgbClr val="ECCCDA"/>
        </a:buClr>
        <a:buChar char="•"/>
        <a:defRPr kumimoji="1" sz="1400">
          <a:solidFill>
            <a:srgbClr val="001965"/>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2812408992"/>
      </p:ext>
    </p:extLst>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Lst>
  <p:txStyles>
    <p:titleStyle>
      <a:lvl1pPr algn="l" rtl="0" eaLnBrk="0" fontAlgn="base" hangingPunct="0">
        <a:lnSpc>
          <a:spcPct val="90000"/>
        </a:lnSpc>
        <a:spcBef>
          <a:spcPct val="0"/>
        </a:spcBef>
        <a:spcAft>
          <a:spcPct val="0"/>
        </a:spcAft>
        <a:defRPr sz="3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Verdana" pitchFamily="34" charset="0"/>
        </a:defRPr>
      </a:lvl2pPr>
      <a:lvl3pPr algn="l" rtl="0" eaLnBrk="0" fontAlgn="base" hangingPunct="0">
        <a:lnSpc>
          <a:spcPct val="90000"/>
        </a:lnSpc>
        <a:spcBef>
          <a:spcPct val="0"/>
        </a:spcBef>
        <a:spcAft>
          <a:spcPct val="0"/>
        </a:spcAft>
        <a:defRPr sz="3200">
          <a:solidFill>
            <a:schemeClr val="tx1"/>
          </a:solidFill>
          <a:latin typeface="Verdana" pitchFamily="34" charset="0"/>
        </a:defRPr>
      </a:lvl3pPr>
      <a:lvl4pPr algn="l" rtl="0" eaLnBrk="0" fontAlgn="base" hangingPunct="0">
        <a:lnSpc>
          <a:spcPct val="90000"/>
        </a:lnSpc>
        <a:spcBef>
          <a:spcPct val="0"/>
        </a:spcBef>
        <a:spcAft>
          <a:spcPct val="0"/>
        </a:spcAft>
        <a:defRPr sz="3200">
          <a:solidFill>
            <a:schemeClr val="tx1"/>
          </a:solidFill>
          <a:latin typeface="Verdana" pitchFamily="34" charset="0"/>
        </a:defRPr>
      </a:lvl4pPr>
      <a:lvl5pPr algn="l" rtl="0" eaLnBrk="0" fontAlgn="base" hangingPunct="0">
        <a:lnSpc>
          <a:spcPct val="90000"/>
        </a:lnSpc>
        <a:spcBef>
          <a:spcPct val="0"/>
        </a:spcBef>
        <a:spcAft>
          <a:spcPct val="0"/>
        </a:spcAft>
        <a:defRPr sz="3200">
          <a:solidFill>
            <a:schemeClr val="tx1"/>
          </a:solidFill>
          <a:latin typeface="Verdana" pitchFamily="34" charset="0"/>
        </a:defRPr>
      </a:lvl5pPr>
      <a:lvl6pPr marL="457200" algn="l" rtl="0" fontAlgn="base">
        <a:lnSpc>
          <a:spcPct val="90000"/>
        </a:lnSpc>
        <a:spcBef>
          <a:spcPct val="0"/>
        </a:spcBef>
        <a:spcAft>
          <a:spcPct val="0"/>
        </a:spcAft>
        <a:defRPr sz="3200">
          <a:solidFill>
            <a:schemeClr val="tx1"/>
          </a:solidFill>
          <a:latin typeface="Verdana" pitchFamily="34" charset="0"/>
        </a:defRPr>
      </a:lvl6pPr>
      <a:lvl7pPr marL="914400" algn="l" rtl="0" fontAlgn="base">
        <a:lnSpc>
          <a:spcPct val="90000"/>
        </a:lnSpc>
        <a:spcBef>
          <a:spcPct val="0"/>
        </a:spcBef>
        <a:spcAft>
          <a:spcPct val="0"/>
        </a:spcAft>
        <a:defRPr sz="3200">
          <a:solidFill>
            <a:schemeClr val="tx1"/>
          </a:solidFill>
          <a:latin typeface="Verdana" pitchFamily="34" charset="0"/>
        </a:defRPr>
      </a:lvl7pPr>
      <a:lvl8pPr marL="1371600" algn="l" rtl="0" fontAlgn="base">
        <a:lnSpc>
          <a:spcPct val="90000"/>
        </a:lnSpc>
        <a:spcBef>
          <a:spcPct val="0"/>
        </a:spcBef>
        <a:spcAft>
          <a:spcPct val="0"/>
        </a:spcAft>
        <a:defRPr sz="3200">
          <a:solidFill>
            <a:schemeClr val="tx1"/>
          </a:solidFill>
          <a:latin typeface="Verdana" pitchFamily="34" charset="0"/>
        </a:defRPr>
      </a:lvl8pPr>
      <a:lvl9pPr marL="1828800" algn="l" rtl="0" fontAlgn="base">
        <a:lnSpc>
          <a:spcPct val="90000"/>
        </a:lnSpc>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rgbClr val="001965"/>
          </a:solidFill>
          <a:latin typeface="+mn-lt"/>
        </a:defRPr>
      </a:lvl2pPr>
      <a:lvl3pPr marL="1143000" indent="-228600" algn="l" rtl="0" eaLnBrk="0" fontAlgn="base" hangingPunct="0">
        <a:spcBef>
          <a:spcPct val="20000"/>
        </a:spcBef>
        <a:spcAft>
          <a:spcPct val="0"/>
        </a:spcAft>
        <a:buClr>
          <a:schemeClr val="hlink"/>
        </a:buClr>
        <a:buChar char="•"/>
        <a:defRPr sz="1600">
          <a:solidFill>
            <a:srgbClr val="001965"/>
          </a:solidFill>
          <a:latin typeface="+mn-lt"/>
        </a:defRPr>
      </a:lvl3pPr>
      <a:lvl4pPr marL="1600200" indent="-228600" algn="l" rtl="0" eaLnBrk="0" fontAlgn="base" hangingPunct="0">
        <a:spcBef>
          <a:spcPct val="20000"/>
        </a:spcBef>
        <a:spcAft>
          <a:spcPct val="0"/>
        </a:spcAft>
        <a:buClr>
          <a:srgbClr val="8DA2CC"/>
        </a:buClr>
        <a:buChar char="•"/>
        <a:defRPr sz="1400">
          <a:solidFill>
            <a:srgbClr val="001965"/>
          </a:solidFill>
          <a:latin typeface="+mn-lt"/>
        </a:defRPr>
      </a:lvl4pPr>
      <a:lvl5pPr marL="2057400" indent="-228600" algn="l" rtl="0" eaLnBrk="0" fontAlgn="base" hangingPunct="0">
        <a:spcBef>
          <a:spcPct val="20000"/>
        </a:spcBef>
        <a:spcAft>
          <a:spcPct val="0"/>
        </a:spcAft>
        <a:buClr>
          <a:srgbClr val="ECCCDA"/>
        </a:buClr>
        <a:buChar char="•"/>
        <a:defRPr sz="1400">
          <a:solidFill>
            <a:srgbClr val="001965"/>
          </a:solidFill>
          <a:latin typeface="+mn-lt"/>
        </a:defRPr>
      </a:lvl5pPr>
      <a:lvl6pPr marL="2514600" indent="-228600" algn="l" rtl="0" fontAlgn="base">
        <a:spcBef>
          <a:spcPct val="20000"/>
        </a:spcBef>
        <a:spcAft>
          <a:spcPct val="0"/>
        </a:spcAft>
        <a:buClr>
          <a:srgbClr val="ECCCDA"/>
        </a:buClr>
        <a:buChar char="•"/>
        <a:defRPr sz="1400">
          <a:solidFill>
            <a:srgbClr val="001965"/>
          </a:solidFill>
          <a:latin typeface="+mn-lt"/>
        </a:defRPr>
      </a:lvl6pPr>
      <a:lvl7pPr marL="2971800" indent="-228600" algn="l" rtl="0" fontAlgn="base">
        <a:spcBef>
          <a:spcPct val="20000"/>
        </a:spcBef>
        <a:spcAft>
          <a:spcPct val="0"/>
        </a:spcAft>
        <a:buClr>
          <a:srgbClr val="ECCCDA"/>
        </a:buClr>
        <a:buChar char="•"/>
        <a:defRPr sz="1400">
          <a:solidFill>
            <a:srgbClr val="001965"/>
          </a:solidFill>
          <a:latin typeface="+mn-lt"/>
        </a:defRPr>
      </a:lvl7pPr>
      <a:lvl8pPr marL="3429000" indent="-228600" algn="l" rtl="0" fontAlgn="base">
        <a:spcBef>
          <a:spcPct val="20000"/>
        </a:spcBef>
        <a:spcAft>
          <a:spcPct val="0"/>
        </a:spcAft>
        <a:buClr>
          <a:srgbClr val="ECCCDA"/>
        </a:buClr>
        <a:buChar char="•"/>
        <a:defRPr sz="1400">
          <a:solidFill>
            <a:srgbClr val="001965"/>
          </a:solidFill>
          <a:latin typeface="+mn-lt"/>
        </a:defRPr>
      </a:lvl8pPr>
      <a:lvl9pPr marL="3886200" indent="-228600"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
        <p:nvSpPr>
          <p:cNvPr id="92166" name="Rectangle 6"/>
          <p:cNvSpPr>
            <a:spLocks noGrp="1" noChangeArrowheads="1"/>
          </p:cNvSpPr>
          <p:nvPr>
            <p:ph type="ftr" sz="quarter" idx="3"/>
          </p:nvPr>
        </p:nvSpPr>
        <p:spPr bwMode="auto">
          <a:xfrm>
            <a:off x="469900" y="-127000"/>
            <a:ext cx="5843588"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smtClean="0">
                <a:solidFill>
                  <a:srgbClr val="BDB2A4"/>
                </a:solidFill>
                <a:ea typeface="ＭＳ Ｐゴシック" pitchFamily="50" charset="-128"/>
              </a:defRPr>
            </a:lvl1pPr>
          </a:lstStyle>
          <a:p>
            <a:pPr>
              <a:defRPr/>
            </a:pPr>
            <a:endParaRPr kumimoji="0" lang="ja-JP" altLang="en-US" b="0" dirty="0">
              <a:latin typeface="Verdana" pitchFamily="34" charset="0"/>
            </a:endParaRPr>
          </a:p>
        </p:txBody>
      </p:sp>
    </p:spTree>
    <p:extLst>
      <p:ext uri="{BB962C8B-B14F-4D97-AF65-F5344CB8AC3E}">
        <p14:creationId xmlns:p14="http://schemas.microsoft.com/office/powerpoint/2010/main" val="501117386"/>
      </p:ext>
    </p:extLst>
  </p:cSld>
  <p:clrMap bg1="lt1" tx1="dk1" bg2="lt2" tx2="dk2" accent1="accent1" accent2="accent2" accent3="accent3" accent4="accent4" accent5="accent5" accent6="accent6" hlink="hlink" folHlink="folHlink"/>
  <p:sldLayoutIdLst>
    <p:sldLayoutId id="2147487747" r:id="rId1"/>
    <p:sldLayoutId id="2147487748" r:id="rId2"/>
    <p:sldLayoutId id="2147487749" r:id="rId3"/>
    <p:sldLayoutId id="2147487750" r:id="rId4"/>
    <p:sldLayoutId id="2147487751" r:id="rId5"/>
    <p:sldLayoutId id="2147487752" r:id="rId6"/>
    <p:sldLayoutId id="2147487753" r:id="rId7"/>
    <p:sldLayoutId id="2147487754" r:id="rId8"/>
    <p:sldLayoutId id="2147487755" r:id="rId9"/>
    <p:sldLayoutId id="2147487756" r:id="rId10"/>
    <p:sldLayoutId id="2147487757" r:id="rId11"/>
  </p:sldLayoutIdLst>
  <p:txStyles>
    <p:titleStyle>
      <a:lvl1pPr algn="l" rtl="0" eaLnBrk="0" fontAlgn="base" hangingPunct="0">
        <a:lnSpc>
          <a:spcPct val="90000"/>
        </a:lnSpc>
        <a:spcBef>
          <a:spcPct val="0"/>
        </a:spcBef>
        <a:spcAft>
          <a:spcPct val="0"/>
        </a:spcAft>
        <a:defRPr sz="3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Verdana" pitchFamily="34" charset="0"/>
        </a:defRPr>
      </a:lvl2pPr>
      <a:lvl3pPr algn="l" rtl="0" eaLnBrk="0" fontAlgn="base" hangingPunct="0">
        <a:lnSpc>
          <a:spcPct val="90000"/>
        </a:lnSpc>
        <a:spcBef>
          <a:spcPct val="0"/>
        </a:spcBef>
        <a:spcAft>
          <a:spcPct val="0"/>
        </a:spcAft>
        <a:defRPr sz="3200">
          <a:solidFill>
            <a:schemeClr val="tx1"/>
          </a:solidFill>
          <a:latin typeface="Verdana" pitchFamily="34" charset="0"/>
        </a:defRPr>
      </a:lvl3pPr>
      <a:lvl4pPr algn="l" rtl="0" eaLnBrk="0" fontAlgn="base" hangingPunct="0">
        <a:lnSpc>
          <a:spcPct val="90000"/>
        </a:lnSpc>
        <a:spcBef>
          <a:spcPct val="0"/>
        </a:spcBef>
        <a:spcAft>
          <a:spcPct val="0"/>
        </a:spcAft>
        <a:defRPr sz="3200">
          <a:solidFill>
            <a:schemeClr val="tx1"/>
          </a:solidFill>
          <a:latin typeface="Verdana" pitchFamily="34" charset="0"/>
        </a:defRPr>
      </a:lvl4pPr>
      <a:lvl5pPr algn="l" rtl="0" eaLnBrk="0" fontAlgn="base" hangingPunct="0">
        <a:lnSpc>
          <a:spcPct val="90000"/>
        </a:lnSpc>
        <a:spcBef>
          <a:spcPct val="0"/>
        </a:spcBef>
        <a:spcAft>
          <a:spcPct val="0"/>
        </a:spcAft>
        <a:defRPr sz="3200">
          <a:solidFill>
            <a:schemeClr val="tx1"/>
          </a:solidFill>
          <a:latin typeface="Verdana" pitchFamily="34" charset="0"/>
        </a:defRPr>
      </a:lvl5pPr>
      <a:lvl6pPr marL="457200" algn="l" rtl="0" fontAlgn="base">
        <a:lnSpc>
          <a:spcPct val="90000"/>
        </a:lnSpc>
        <a:spcBef>
          <a:spcPct val="0"/>
        </a:spcBef>
        <a:spcAft>
          <a:spcPct val="0"/>
        </a:spcAft>
        <a:defRPr sz="3200">
          <a:solidFill>
            <a:schemeClr val="tx1"/>
          </a:solidFill>
          <a:latin typeface="Verdana" pitchFamily="34" charset="0"/>
        </a:defRPr>
      </a:lvl6pPr>
      <a:lvl7pPr marL="914400" algn="l" rtl="0" fontAlgn="base">
        <a:lnSpc>
          <a:spcPct val="90000"/>
        </a:lnSpc>
        <a:spcBef>
          <a:spcPct val="0"/>
        </a:spcBef>
        <a:spcAft>
          <a:spcPct val="0"/>
        </a:spcAft>
        <a:defRPr sz="3200">
          <a:solidFill>
            <a:schemeClr val="tx1"/>
          </a:solidFill>
          <a:latin typeface="Verdana" pitchFamily="34" charset="0"/>
        </a:defRPr>
      </a:lvl7pPr>
      <a:lvl8pPr marL="1371600" algn="l" rtl="0" fontAlgn="base">
        <a:lnSpc>
          <a:spcPct val="90000"/>
        </a:lnSpc>
        <a:spcBef>
          <a:spcPct val="0"/>
        </a:spcBef>
        <a:spcAft>
          <a:spcPct val="0"/>
        </a:spcAft>
        <a:defRPr sz="3200">
          <a:solidFill>
            <a:schemeClr val="tx1"/>
          </a:solidFill>
          <a:latin typeface="Verdana" pitchFamily="34" charset="0"/>
        </a:defRPr>
      </a:lvl8pPr>
      <a:lvl9pPr marL="1828800" algn="l" rtl="0" fontAlgn="base">
        <a:lnSpc>
          <a:spcPct val="90000"/>
        </a:lnSpc>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rgbClr val="001965"/>
          </a:solidFill>
          <a:latin typeface="+mn-lt"/>
        </a:defRPr>
      </a:lvl2pPr>
      <a:lvl3pPr marL="1143000" indent="-228600" algn="l" rtl="0" eaLnBrk="0" fontAlgn="base" hangingPunct="0">
        <a:spcBef>
          <a:spcPct val="20000"/>
        </a:spcBef>
        <a:spcAft>
          <a:spcPct val="0"/>
        </a:spcAft>
        <a:buClr>
          <a:schemeClr val="hlink"/>
        </a:buClr>
        <a:buChar char="•"/>
        <a:defRPr sz="1600">
          <a:solidFill>
            <a:srgbClr val="001965"/>
          </a:solidFill>
          <a:latin typeface="+mn-lt"/>
        </a:defRPr>
      </a:lvl3pPr>
      <a:lvl4pPr marL="1600200" indent="-228600" algn="l" rtl="0" eaLnBrk="0" fontAlgn="base" hangingPunct="0">
        <a:spcBef>
          <a:spcPct val="20000"/>
        </a:spcBef>
        <a:spcAft>
          <a:spcPct val="0"/>
        </a:spcAft>
        <a:buClr>
          <a:srgbClr val="8DA2CC"/>
        </a:buClr>
        <a:buChar char="•"/>
        <a:defRPr sz="1400">
          <a:solidFill>
            <a:srgbClr val="001965"/>
          </a:solidFill>
          <a:latin typeface="+mn-lt"/>
        </a:defRPr>
      </a:lvl4pPr>
      <a:lvl5pPr marL="2057400" indent="-228600" algn="l" rtl="0" eaLnBrk="0" fontAlgn="base" hangingPunct="0">
        <a:spcBef>
          <a:spcPct val="20000"/>
        </a:spcBef>
        <a:spcAft>
          <a:spcPct val="0"/>
        </a:spcAft>
        <a:buClr>
          <a:srgbClr val="ECCCDA"/>
        </a:buClr>
        <a:buChar char="•"/>
        <a:defRPr sz="1400">
          <a:solidFill>
            <a:srgbClr val="001965"/>
          </a:solidFill>
          <a:latin typeface="+mn-lt"/>
        </a:defRPr>
      </a:lvl5pPr>
      <a:lvl6pPr marL="2514600" indent="-228600" algn="l" rtl="0" fontAlgn="base">
        <a:spcBef>
          <a:spcPct val="20000"/>
        </a:spcBef>
        <a:spcAft>
          <a:spcPct val="0"/>
        </a:spcAft>
        <a:buClr>
          <a:srgbClr val="ECCCDA"/>
        </a:buClr>
        <a:buChar char="•"/>
        <a:defRPr sz="1400">
          <a:solidFill>
            <a:srgbClr val="001965"/>
          </a:solidFill>
          <a:latin typeface="+mn-lt"/>
        </a:defRPr>
      </a:lvl6pPr>
      <a:lvl7pPr marL="2971800" indent="-228600" algn="l" rtl="0" fontAlgn="base">
        <a:spcBef>
          <a:spcPct val="20000"/>
        </a:spcBef>
        <a:spcAft>
          <a:spcPct val="0"/>
        </a:spcAft>
        <a:buClr>
          <a:srgbClr val="ECCCDA"/>
        </a:buClr>
        <a:buChar char="•"/>
        <a:defRPr sz="1400">
          <a:solidFill>
            <a:srgbClr val="001965"/>
          </a:solidFill>
          <a:latin typeface="+mn-lt"/>
        </a:defRPr>
      </a:lvl7pPr>
      <a:lvl8pPr marL="3429000" indent="-228600" algn="l" rtl="0" fontAlgn="base">
        <a:spcBef>
          <a:spcPct val="20000"/>
        </a:spcBef>
        <a:spcAft>
          <a:spcPct val="0"/>
        </a:spcAft>
        <a:buClr>
          <a:srgbClr val="ECCCDA"/>
        </a:buClr>
        <a:buChar char="•"/>
        <a:defRPr sz="1400">
          <a:solidFill>
            <a:srgbClr val="001965"/>
          </a:solidFill>
          <a:latin typeface="+mn-lt"/>
        </a:defRPr>
      </a:lvl8pPr>
      <a:lvl9pPr marL="3886200" indent="-228600"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oleObject" Target="../embeddings/oleObject3.bin"/><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180.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81.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181.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18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8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8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36.emf"/><Relationship Id="rId4" Type="http://schemas.openxmlformats.org/officeDocument/2006/relationships/package" Target="../embeddings/Microsoft_Excel____________1.xlsm"/></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15.xml"/><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55.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44.xml"/><Relationship Id="rId6" Type="http://schemas.openxmlformats.org/officeDocument/2006/relationships/image" Target="../media/image25.png"/><Relationship Id="rId5" Type="http://schemas.openxmlformats.org/officeDocument/2006/relationships/hyperlink" Target="http://en.wikipedia.org/wiki/File:Alogliptin.svg" TargetMode="Externa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a:spLocks noChangeArrowheads="1"/>
          </p:cNvSpPr>
          <p:nvPr/>
        </p:nvSpPr>
        <p:spPr bwMode="auto">
          <a:xfrm>
            <a:off x="558801" y="5054601"/>
            <a:ext cx="7912100" cy="1625600"/>
          </a:xfrm>
          <a:prstGeom prst="roundRect">
            <a:avLst>
              <a:gd name="adj" fmla="val 16667"/>
            </a:avLst>
          </a:prstGeom>
          <a:gradFill flip="none" rotWithShape="1">
            <a:gsLst>
              <a:gs pos="0">
                <a:schemeClr val="accent2">
                  <a:lumMod val="20000"/>
                  <a:lumOff val="80000"/>
                </a:schemeClr>
              </a:gs>
              <a:gs pos="25000">
                <a:srgbClr val="21D6E0"/>
              </a:gs>
              <a:gs pos="75000">
                <a:srgbClr val="0087E6"/>
              </a:gs>
              <a:gs pos="100000">
                <a:srgbClr val="005CBF"/>
              </a:gs>
            </a:gsLst>
            <a:lin ang="2700000" scaled="1"/>
            <a:tileRect/>
          </a:gradFill>
          <a:ln w="9525" algn="ctr">
            <a:solidFill>
              <a:schemeClr val="tx1"/>
            </a:solidFill>
            <a:round/>
            <a:headEnd/>
            <a:tailEnd/>
          </a:ln>
          <a:effectLst>
            <a:outerShdw blurRad="50800" dist="38100" dir="5400000" algn="t" rotWithShape="0">
              <a:prstClr val="black">
                <a:alpha val="40000"/>
              </a:prstClr>
            </a:outerShdw>
          </a:effectLst>
        </p:spPr>
        <p:txBody>
          <a:bodyPr/>
          <a:lstStyle/>
          <a:p>
            <a:pPr>
              <a:defRPr/>
            </a:pPr>
            <a:endParaRPr lang="ja-JP" altLang="en-US" dirty="0">
              <a:solidFill>
                <a:srgbClr val="000000"/>
              </a:solidFill>
            </a:endParaRPr>
          </a:p>
        </p:txBody>
      </p:sp>
      <p:sp>
        <p:nvSpPr>
          <p:cNvPr id="65538" name="AutoShape 2"/>
          <p:cNvSpPr>
            <a:spLocks noChangeArrowheads="1"/>
          </p:cNvSpPr>
          <p:nvPr/>
        </p:nvSpPr>
        <p:spPr bwMode="invGray">
          <a:xfrm>
            <a:off x="161925" y="465826"/>
            <a:ext cx="8782050" cy="1705874"/>
          </a:xfrm>
          <a:prstGeom prst="roundRect">
            <a:avLst>
              <a:gd name="adj" fmla="val 16667"/>
            </a:avLst>
          </a:prstGeom>
          <a:solidFill>
            <a:srgbClr val="000080"/>
          </a:solidFill>
          <a:ln w="12700">
            <a:solidFill>
              <a:schemeClr val="accent1"/>
            </a:solidFill>
            <a:round/>
            <a:headEnd/>
            <a:tailEnd/>
          </a:ln>
        </p:spPr>
        <p:txBody>
          <a:bodyPr wrap="none" anchor="ctr"/>
          <a:lstStyle/>
          <a:p>
            <a:pPr algn="ctr"/>
            <a:endParaRPr lang="ja-JP" altLang="ja-JP" dirty="0"/>
          </a:p>
        </p:txBody>
      </p:sp>
      <p:sp>
        <p:nvSpPr>
          <p:cNvPr id="1417219" name="Rectangle 3"/>
          <p:cNvSpPr>
            <a:spLocks noGrp="1" noChangeArrowheads="1"/>
          </p:cNvSpPr>
          <p:nvPr>
            <p:ph type="title"/>
          </p:nvPr>
        </p:nvSpPr>
        <p:spPr>
          <a:xfrm>
            <a:off x="191295" y="444546"/>
            <a:ext cx="8761413" cy="1727154"/>
          </a:xfrm>
        </p:spPr>
        <p:txBody>
          <a:bodyPr/>
          <a:lstStyle/>
          <a:p>
            <a:pPr eaLnBrk="1" hangingPunct="1">
              <a:defRPr/>
            </a:pPr>
            <a:r>
              <a:rPr lang="en-US" altLang="ja-JP" sz="4000" b="1" dirty="0" err="1" smtClean="0">
                <a:solidFill>
                  <a:srgbClr val="FFFF00"/>
                </a:solidFill>
                <a:effectLst>
                  <a:outerShdw blurRad="38100" dist="38100" dir="2700000" algn="tl">
                    <a:srgbClr val="000000"/>
                  </a:outerShdw>
                </a:effectLst>
              </a:rPr>
              <a:t>Exenatide</a:t>
            </a:r>
            <a:r>
              <a:rPr lang="en-US" altLang="ja-JP" sz="4000" b="1" dirty="0" smtClean="0">
                <a:solidFill>
                  <a:srgbClr val="FFFF00"/>
                </a:solidFill>
                <a:effectLst>
                  <a:outerShdw blurRad="38100" dist="38100" dir="2700000" algn="tl">
                    <a:srgbClr val="000000"/>
                  </a:outerShdw>
                </a:effectLst>
              </a:rPr>
              <a:t> Update</a:t>
            </a:r>
            <a:br>
              <a:rPr lang="en-US" altLang="ja-JP" sz="4000" b="1" dirty="0" smtClean="0">
                <a:solidFill>
                  <a:srgbClr val="FFFF00"/>
                </a:solidFill>
                <a:effectLst>
                  <a:outerShdw blurRad="38100" dist="38100" dir="2700000" algn="tl">
                    <a:srgbClr val="000000"/>
                  </a:outerShdw>
                </a:effectLst>
              </a:rPr>
            </a:br>
            <a:r>
              <a:rPr lang="ja-JP" altLang="en-US" sz="3200" b="1" dirty="0" smtClean="0">
                <a:solidFill>
                  <a:srgbClr val="FFFF00"/>
                </a:solidFill>
                <a:effectLst>
                  <a:outerShdw blurRad="38100" dist="38100" dir="2700000" algn="tl">
                    <a:srgbClr val="000000"/>
                  </a:outerShdw>
                </a:effectLst>
              </a:rPr>
              <a:t>～海外最新報告及び</a:t>
            </a:r>
            <a:r>
              <a:rPr lang="en-US" altLang="ja-JP" sz="3200" b="1" dirty="0" smtClean="0">
                <a:solidFill>
                  <a:srgbClr val="FFFF00"/>
                </a:solidFill>
                <a:effectLst>
                  <a:outerShdw blurRad="38100" dist="38100" dir="2700000" algn="tl">
                    <a:srgbClr val="000000"/>
                  </a:outerShdw>
                </a:effectLst>
              </a:rPr>
              <a:t/>
            </a:r>
            <a:br>
              <a:rPr lang="en-US" altLang="ja-JP" sz="3200" b="1" dirty="0" smtClean="0">
                <a:solidFill>
                  <a:srgbClr val="FFFF00"/>
                </a:solidFill>
                <a:effectLst>
                  <a:outerShdw blurRad="38100" dist="38100" dir="2700000" algn="tl">
                    <a:srgbClr val="000000"/>
                  </a:outerShdw>
                </a:effectLst>
              </a:rPr>
            </a:br>
            <a:r>
              <a:rPr lang="ja-JP" altLang="en-US" sz="3200" b="1" dirty="0" smtClean="0">
                <a:solidFill>
                  <a:srgbClr val="FFFF00"/>
                </a:solidFill>
                <a:effectLst>
                  <a:outerShdw blurRad="38100" dist="38100" dir="2700000" algn="tl">
                    <a:srgbClr val="000000"/>
                  </a:outerShdw>
                </a:effectLst>
              </a:rPr>
              <a:t>当院での臨床報告を含めて～</a:t>
            </a:r>
            <a:endParaRPr lang="en-US" altLang="ja-JP" sz="3200" b="1" dirty="0">
              <a:solidFill>
                <a:srgbClr val="FFFF00"/>
              </a:solidFill>
              <a:effectLst>
                <a:outerShdw blurRad="38100" dist="38100" dir="2700000" algn="tl">
                  <a:srgbClr val="000000"/>
                </a:outerShdw>
              </a:effectLst>
            </a:endParaRPr>
          </a:p>
        </p:txBody>
      </p:sp>
      <p:sp>
        <p:nvSpPr>
          <p:cNvPr id="1417221" name="Rectangle 5"/>
          <p:cNvSpPr>
            <a:spLocks noChangeArrowheads="1"/>
          </p:cNvSpPr>
          <p:nvPr/>
        </p:nvSpPr>
        <p:spPr bwMode="auto">
          <a:xfrm>
            <a:off x="70205" y="3477090"/>
            <a:ext cx="8952931" cy="965036"/>
          </a:xfrm>
          <a:prstGeom prst="rect">
            <a:avLst/>
          </a:prstGeom>
          <a:noFill/>
          <a:ln w="9525">
            <a:noFill/>
            <a:miter lim="800000"/>
            <a:headEnd/>
            <a:tailEnd/>
          </a:ln>
          <a:effectLst/>
        </p:spPr>
        <p:txBody>
          <a:bodyPr/>
          <a:lstStyle/>
          <a:p>
            <a:pPr marL="342900" indent="-342900" algn="ctr">
              <a:lnSpc>
                <a:spcPct val="90000"/>
              </a:lnSpc>
              <a:spcBef>
                <a:spcPct val="20000"/>
              </a:spcBef>
              <a:defRPr/>
            </a:pPr>
            <a:r>
              <a:rPr lang="en-US" altLang="ja-JP" sz="3200" dirty="0" smtClean="0">
                <a:solidFill>
                  <a:srgbClr val="FFC000"/>
                </a:solidFill>
                <a:effectLst>
                  <a:outerShdw blurRad="38100" dist="38100" dir="2700000" algn="tl">
                    <a:srgbClr val="000000">
                      <a:alpha val="43137"/>
                    </a:srgbClr>
                  </a:outerShdw>
                </a:effectLst>
                <a:latin typeface="ＭＳ Ｐゴシック" pitchFamily="50" charset="-128"/>
              </a:rPr>
              <a:t>2012</a:t>
            </a:r>
            <a:r>
              <a:rPr lang="ja-JP" altLang="en-US" sz="3200" dirty="0" smtClean="0">
                <a:solidFill>
                  <a:srgbClr val="FFC000"/>
                </a:solidFill>
                <a:effectLst>
                  <a:outerShdw blurRad="38100" dist="38100" dir="2700000" algn="tl">
                    <a:srgbClr val="000000">
                      <a:alpha val="43137"/>
                    </a:srgbClr>
                  </a:outerShdw>
                </a:effectLst>
                <a:latin typeface="ＭＳ Ｐゴシック" pitchFamily="50" charset="-128"/>
              </a:rPr>
              <a:t>年</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7</a:t>
            </a:r>
            <a:r>
              <a:rPr lang="ja-JP" altLang="en-US" sz="3200" dirty="0" smtClean="0">
                <a:solidFill>
                  <a:srgbClr val="FFC000"/>
                </a:solidFill>
                <a:effectLst>
                  <a:outerShdw blurRad="38100" dist="38100" dir="2700000" algn="tl">
                    <a:srgbClr val="000000">
                      <a:alpha val="43137"/>
                    </a:srgbClr>
                  </a:outerShdw>
                </a:effectLst>
                <a:latin typeface="ＭＳ Ｐゴシック" pitchFamily="50" charset="-128"/>
              </a:rPr>
              <a:t>月</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31</a:t>
            </a:r>
            <a:r>
              <a:rPr lang="ja-JP" altLang="en-US" sz="3200" dirty="0" smtClean="0">
                <a:solidFill>
                  <a:srgbClr val="FFC000"/>
                </a:solidFill>
                <a:effectLst>
                  <a:outerShdw blurRad="38100" dist="38100" dir="2700000" algn="tl">
                    <a:srgbClr val="000000">
                      <a:alpha val="43137"/>
                    </a:srgbClr>
                  </a:outerShdw>
                </a:effectLst>
                <a:latin typeface="ＭＳ Ｐゴシック" pitchFamily="50" charset="-128"/>
              </a:rPr>
              <a:t>日（火曜日）　</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19</a:t>
            </a:r>
            <a:r>
              <a:rPr lang="ja-JP" altLang="en-US" sz="3200" dirty="0">
                <a:solidFill>
                  <a:srgbClr val="FFC000"/>
                </a:solidFill>
                <a:effectLst>
                  <a:outerShdw blurRad="38100" dist="38100" dir="2700000" algn="tl">
                    <a:srgbClr val="000000">
                      <a:alpha val="43137"/>
                    </a:srgbClr>
                  </a:outerShdw>
                </a:effectLst>
                <a:latin typeface="ＭＳ Ｐゴシック" pitchFamily="50" charset="-128"/>
              </a:rPr>
              <a:t>：</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00</a:t>
            </a:r>
            <a:r>
              <a:rPr lang="ja-JP" altLang="en-US" sz="3200" dirty="0">
                <a:solidFill>
                  <a:srgbClr val="FFC000"/>
                </a:solidFill>
                <a:effectLst>
                  <a:outerShdw blurRad="38100" dist="38100" dir="2700000" algn="tl">
                    <a:srgbClr val="000000">
                      <a:alpha val="43137"/>
                    </a:srgbClr>
                  </a:outerShdw>
                </a:effectLst>
                <a:latin typeface="ＭＳ Ｐゴシック" pitchFamily="50" charset="-128"/>
              </a:rPr>
              <a:t>～</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20</a:t>
            </a:r>
            <a:r>
              <a:rPr lang="ja-JP" altLang="en-US" sz="3200" dirty="0">
                <a:solidFill>
                  <a:srgbClr val="FFC000"/>
                </a:solidFill>
                <a:effectLst>
                  <a:outerShdw blurRad="38100" dist="38100" dir="2700000" algn="tl">
                    <a:srgbClr val="000000">
                      <a:alpha val="43137"/>
                    </a:srgbClr>
                  </a:outerShdw>
                </a:effectLst>
                <a:latin typeface="ＭＳ Ｐゴシック" pitchFamily="50" charset="-128"/>
              </a:rPr>
              <a:t>：</a:t>
            </a:r>
            <a:r>
              <a:rPr lang="en-US" altLang="ja-JP" sz="3200" dirty="0" smtClean="0">
                <a:solidFill>
                  <a:srgbClr val="FFC000"/>
                </a:solidFill>
                <a:effectLst>
                  <a:outerShdw blurRad="38100" dist="38100" dir="2700000" algn="tl">
                    <a:srgbClr val="000000">
                      <a:alpha val="43137"/>
                    </a:srgbClr>
                  </a:outerShdw>
                </a:effectLst>
                <a:latin typeface="ＭＳ Ｐゴシック" pitchFamily="50" charset="-128"/>
              </a:rPr>
              <a:t>00</a:t>
            </a:r>
            <a:endParaRPr lang="en-US" altLang="ja-JP" sz="1800" dirty="0" smtClean="0">
              <a:solidFill>
                <a:srgbClr val="FFC000"/>
              </a:solidFill>
              <a:effectLst>
                <a:outerShdw blurRad="38100" dist="38100" dir="2700000" algn="tl">
                  <a:srgbClr val="000000">
                    <a:alpha val="43137"/>
                  </a:srgbClr>
                </a:outerShdw>
              </a:effectLst>
              <a:latin typeface="ＭＳ Ｐゴシック" pitchFamily="50" charset="-128"/>
            </a:endParaRPr>
          </a:p>
          <a:p>
            <a:pPr marL="342900" indent="-342900" algn="ctr">
              <a:lnSpc>
                <a:spcPct val="90000"/>
              </a:lnSpc>
              <a:spcBef>
                <a:spcPct val="20000"/>
              </a:spcBef>
              <a:defRPr/>
            </a:pPr>
            <a:r>
              <a:rPr lang="en-US" altLang="ja-JP" sz="2400" dirty="0" smtClean="0">
                <a:solidFill>
                  <a:srgbClr val="FFC000"/>
                </a:solidFill>
                <a:effectLst>
                  <a:outerShdw blurRad="38100" dist="38100" dir="2700000" algn="tl">
                    <a:srgbClr val="000000">
                      <a:alpha val="43137"/>
                    </a:srgbClr>
                  </a:outerShdw>
                </a:effectLst>
                <a:latin typeface="ＭＳ Ｐゴシック" pitchFamily="50" charset="-128"/>
              </a:rPr>
              <a:t>WEB</a:t>
            </a:r>
            <a:r>
              <a:rPr lang="ja-JP" altLang="en-US" sz="2400" dirty="0" smtClean="0">
                <a:solidFill>
                  <a:srgbClr val="FFC000"/>
                </a:solidFill>
                <a:effectLst>
                  <a:outerShdw blurRad="38100" dist="38100" dir="2700000" algn="tl">
                    <a:srgbClr val="000000">
                      <a:alpha val="43137"/>
                    </a:srgbClr>
                  </a:outerShdw>
                </a:effectLst>
                <a:latin typeface="ＭＳ Ｐゴシック" pitchFamily="50" charset="-128"/>
              </a:rPr>
              <a:t>ストリーミング講演会</a:t>
            </a:r>
            <a:endParaRPr lang="en-US" altLang="ja-JP" sz="2400" dirty="0">
              <a:solidFill>
                <a:srgbClr val="FFC000"/>
              </a:solidFill>
              <a:effectLst>
                <a:outerShdw blurRad="38100" dist="38100" dir="2700000" algn="tl">
                  <a:srgbClr val="000000">
                    <a:alpha val="43137"/>
                  </a:srgbClr>
                </a:outerShdw>
              </a:effectLst>
              <a:latin typeface="ＭＳ Ｐゴシック" pitchFamily="50" charset="-128"/>
            </a:endParaRPr>
          </a:p>
        </p:txBody>
      </p:sp>
      <p:sp>
        <p:nvSpPr>
          <p:cNvPr id="8" name="正方形/長方形 7"/>
          <p:cNvSpPr/>
          <p:nvPr/>
        </p:nvSpPr>
        <p:spPr>
          <a:xfrm>
            <a:off x="-25329" y="2271337"/>
            <a:ext cx="9144000" cy="646331"/>
          </a:xfrm>
          <a:prstGeom prst="rect">
            <a:avLst/>
          </a:prstGeom>
        </p:spPr>
        <p:txBody>
          <a:bodyPr wrap="square">
            <a:spAutoFit/>
          </a:bodyPr>
          <a:lstStyle/>
          <a:p>
            <a:pPr marL="342900" indent="-342900" algn="ctr">
              <a:spcBef>
                <a:spcPct val="20000"/>
              </a:spcBef>
              <a:defRPr/>
            </a:pPr>
            <a:r>
              <a:rPr lang="en-US" altLang="ja-JP" sz="2800" kern="0" dirty="0" err="1" smtClean="0">
                <a:solidFill>
                  <a:srgbClr val="FFFF00"/>
                </a:solidFill>
                <a:effectLst>
                  <a:outerShdw blurRad="38100" dist="38100" dir="2700000" algn="tl">
                    <a:srgbClr val="000000"/>
                  </a:outerShdw>
                </a:effectLst>
                <a:latin typeface="Arial"/>
                <a:ea typeface="ＭＳ Ｐゴシック"/>
                <a:cs typeface="+mj-cs"/>
              </a:rPr>
              <a:t>Byetta</a:t>
            </a:r>
            <a:r>
              <a:rPr lang="en-US" altLang="ja-JP" sz="2800" kern="0" dirty="0" smtClean="0">
                <a:solidFill>
                  <a:srgbClr val="FFFF00"/>
                </a:solidFill>
                <a:effectLst>
                  <a:outerShdw blurRad="38100" dist="38100" dir="2700000" algn="tl">
                    <a:srgbClr val="000000"/>
                  </a:outerShdw>
                </a:effectLst>
                <a:latin typeface="Arial"/>
                <a:ea typeface="ＭＳ Ｐゴシック"/>
                <a:cs typeface="+mj-cs"/>
              </a:rPr>
              <a:t> </a:t>
            </a:r>
            <a:r>
              <a:rPr lang="en-US" altLang="ja-JP" sz="2800" kern="0" dirty="0">
                <a:solidFill>
                  <a:srgbClr val="FFFF00"/>
                </a:solidFill>
                <a:effectLst>
                  <a:outerShdw blurRad="38100" dist="38100" dir="2700000" algn="tl">
                    <a:srgbClr val="000000"/>
                  </a:outerShdw>
                </a:effectLst>
                <a:latin typeface="Arial"/>
                <a:ea typeface="ＭＳ Ｐゴシック"/>
                <a:cs typeface="+mj-cs"/>
              </a:rPr>
              <a:t>Web Conference </a:t>
            </a:r>
            <a:r>
              <a:rPr lang="en-US" altLang="ja-JP" sz="2800" kern="0" dirty="0" smtClean="0">
                <a:solidFill>
                  <a:srgbClr val="FFFF00"/>
                </a:solidFill>
                <a:effectLst>
                  <a:outerShdw blurRad="38100" dist="38100" dir="2700000" algn="tl">
                    <a:srgbClr val="000000"/>
                  </a:outerShdw>
                </a:effectLst>
                <a:latin typeface="Arial"/>
                <a:ea typeface="ＭＳ Ｐゴシック"/>
                <a:cs typeface="+mj-cs"/>
              </a:rPr>
              <a:t>Week</a:t>
            </a:r>
            <a:r>
              <a:rPr lang="ja-JP" altLang="en-US" sz="3600" kern="0" dirty="0" smtClean="0">
                <a:solidFill>
                  <a:srgbClr val="FFFF00"/>
                </a:solidFill>
                <a:effectLst>
                  <a:outerShdw blurRad="38100" dist="38100" dir="2700000" algn="tl">
                    <a:srgbClr val="000000"/>
                  </a:outerShdw>
                </a:effectLst>
                <a:latin typeface="Arial"/>
                <a:ea typeface="ＭＳ Ｐゴシック"/>
                <a:cs typeface="+mj-cs"/>
              </a:rPr>
              <a:t>　　　</a:t>
            </a:r>
            <a:endParaRPr lang="en-US" altLang="ja-JP" sz="3200"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13" name="Rectangle 3"/>
          <p:cNvSpPr txBox="1">
            <a:spLocks noChangeArrowheads="1"/>
          </p:cNvSpPr>
          <p:nvPr/>
        </p:nvSpPr>
        <p:spPr bwMode="auto">
          <a:xfrm>
            <a:off x="428626" y="5100638"/>
            <a:ext cx="8342313" cy="1552575"/>
          </a:xfrm>
          <a:prstGeom prst="rect">
            <a:avLst/>
          </a:prstGeom>
          <a:noFill/>
          <a:ln w="9525">
            <a:noFill/>
            <a:miter lim="800000"/>
            <a:headEnd/>
            <a:tailEnd/>
          </a:ln>
          <a:effectLst/>
        </p:spPr>
        <p:txBody>
          <a:bodyPr/>
          <a:lstStyle/>
          <a:p>
            <a:pPr marL="342829" indent="-342829" algn="ctr">
              <a:lnSpc>
                <a:spcPct val="80000"/>
              </a:lnSpc>
              <a:spcBef>
                <a:spcPct val="20000"/>
              </a:spcBef>
              <a:defRPr/>
            </a:pPr>
            <a:r>
              <a:rPr lang="ja-JP" altLang="en-US" sz="2000" dirty="0">
                <a:solidFill>
                  <a:srgbClr val="FF9900"/>
                </a:solidFill>
                <a:effectLst>
                  <a:outerShdw blurRad="38100" dist="38100" dir="2700000" algn="tl">
                    <a:srgbClr val="000000"/>
                  </a:outerShdw>
                </a:effectLst>
                <a:latin typeface="Arial"/>
                <a:ea typeface="ＭＳ Ｐゴシック"/>
              </a:rPr>
              <a:t>埼玉医科大学　総合医療センター　内分泌・糖尿病内科</a:t>
            </a:r>
          </a:p>
          <a:p>
            <a:pPr marL="342829" indent="-342829" algn="ctr">
              <a:lnSpc>
                <a:spcPct val="80000"/>
              </a:lnSpc>
              <a:spcBef>
                <a:spcPct val="20000"/>
              </a:spcBef>
              <a:defRPr/>
            </a:pPr>
            <a:r>
              <a:rPr lang="en-US" altLang="ja-JP" dirty="0">
                <a:solidFill>
                  <a:srgbClr val="FF9900"/>
                </a:solidFill>
                <a:effectLst>
                  <a:outerShdw blurRad="38100" dist="38100" dir="2700000" algn="tl">
                    <a:srgbClr val="000000"/>
                  </a:outerShdw>
                </a:effectLst>
                <a:latin typeface="Arial"/>
                <a:ea typeface="ＭＳ Ｐゴシック"/>
              </a:rPr>
              <a:t>Department of Endocrinology and Diabetes, </a:t>
            </a:r>
          </a:p>
          <a:p>
            <a:pPr marL="342829" indent="-342829" algn="ctr">
              <a:lnSpc>
                <a:spcPct val="80000"/>
              </a:lnSpc>
              <a:spcBef>
                <a:spcPct val="20000"/>
              </a:spcBef>
              <a:defRPr/>
            </a:pPr>
            <a:r>
              <a:rPr lang="en-US" altLang="ja-JP" dirty="0">
                <a:solidFill>
                  <a:srgbClr val="FF9900"/>
                </a:solidFill>
                <a:effectLst>
                  <a:outerShdw blurRad="38100" dist="38100" dir="2700000" algn="tl">
                    <a:srgbClr val="000000"/>
                  </a:outerShdw>
                </a:effectLst>
                <a:latin typeface="Arial"/>
                <a:ea typeface="ＭＳ Ｐゴシック"/>
              </a:rPr>
              <a:t>Saitama Medical Center, Saitama Medical University</a:t>
            </a:r>
          </a:p>
          <a:p>
            <a:pPr marL="342829" indent="-342829" algn="ctr">
              <a:lnSpc>
                <a:spcPct val="80000"/>
              </a:lnSpc>
              <a:spcBef>
                <a:spcPct val="20000"/>
              </a:spcBef>
              <a:defRPr/>
            </a:pPr>
            <a:endParaRPr lang="en-US" altLang="ja-JP" sz="900" dirty="0">
              <a:solidFill>
                <a:srgbClr val="FF9900"/>
              </a:solidFill>
              <a:effectLst>
                <a:outerShdw blurRad="38100" dist="38100" dir="2700000" algn="tl">
                  <a:srgbClr val="000000"/>
                </a:outerShdw>
              </a:effectLst>
              <a:latin typeface="Arial"/>
              <a:ea typeface="ＭＳ Ｐゴシック"/>
            </a:endParaRPr>
          </a:p>
          <a:p>
            <a:pPr marL="342829" indent="-342829" algn="ctr">
              <a:lnSpc>
                <a:spcPct val="80000"/>
              </a:lnSpc>
              <a:spcBef>
                <a:spcPct val="20000"/>
              </a:spcBef>
              <a:defRPr/>
            </a:pPr>
            <a:endParaRPr lang="en-US" altLang="ja-JP" sz="100" dirty="0">
              <a:solidFill>
                <a:srgbClr val="FF9900"/>
              </a:solidFill>
              <a:effectLst>
                <a:outerShdw blurRad="38100" dist="38100" dir="2700000" algn="tl">
                  <a:srgbClr val="000000"/>
                </a:outerShdw>
              </a:effectLst>
              <a:latin typeface="Arial"/>
              <a:ea typeface="ＭＳ Ｐゴシック"/>
            </a:endParaRPr>
          </a:p>
          <a:p>
            <a:pPr marL="342829" indent="-342829" algn="ctr">
              <a:lnSpc>
                <a:spcPct val="80000"/>
              </a:lnSpc>
              <a:spcBef>
                <a:spcPct val="20000"/>
              </a:spcBef>
              <a:defRPr/>
            </a:pPr>
            <a:r>
              <a:rPr lang="ja-JP" altLang="en-US" sz="2000" dirty="0">
                <a:solidFill>
                  <a:srgbClr val="FF9900"/>
                </a:solidFill>
                <a:effectLst>
                  <a:outerShdw blurRad="38100" dist="38100" dir="2700000" algn="tl">
                    <a:srgbClr val="000000"/>
                  </a:outerShdw>
                </a:effectLst>
                <a:latin typeface="Arial"/>
                <a:ea typeface="ＭＳ Ｐゴシック"/>
              </a:rPr>
              <a:t>松田　昌文</a:t>
            </a:r>
          </a:p>
          <a:p>
            <a:pPr marL="342829" indent="-342829" algn="ctr">
              <a:lnSpc>
                <a:spcPct val="80000"/>
              </a:lnSpc>
              <a:spcBef>
                <a:spcPct val="20000"/>
              </a:spcBef>
              <a:defRPr/>
            </a:pPr>
            <a:r>
              <a:rPr lang="en-US" altLang="ja-JP" dirty="0">
                <a:solidFill>
                  <a:srgbClr val="FF9900"/>
                </a:solidFill>
                <a:effectLst>
                  <a:outerShdw blurRad="38100" dist="38100" dir="2700000" algn="tl">
                    <a:srgbClr val="000000"/>
                  </a:outerShdw>
                </a:effectLst>
                <a:latin typeface="Arial"/>
                <a:ea typeface="ＭＳ Ｐゴシック"/>
              </a:rPr>
              <a:t>Matsuda, Masafumi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415925" y="578135"/>
            <a:ext cx="8286750" cy="2554545"/>
          </a:xfrm>
          <a:prstGeom prst="rect">
            <a:avLst/>
          </a:prstGeom>
          <a:noFill/>
          <a:ln w="9525">
            <a:noFill/>
            <a:miter lim="800000"/>
            <a:headEnd/>
            <a:tailEnd/>
          </a:ln>
          <a:effectLst/>
        </p:spPr>
        <p:txBody>
          <a:bodyPr>
            <a:spAutoFit/>
          </a:bodyPr>
          <a:lstStyle/>
          <a:p>
            <a:pPr algn="ctr"/>
            <a:r>
              <a:rPr lang="ja-JP" altLang="en-US" sz="3200" b="0" dirty="0">
                <a:solidFill>
                  <a:srgbClr val="000000"/>
                </a:solidFill>
                <a:latin typeface="Arial" charset="0"/>
                <a:ea typeface="ＭＳ Ｐゴシック" charset="-128"/>
              </a:rPr>
              <a:t>メトホルミン治療で効果不十分</a:t>
            </a:r>
            <a:r>
              <a:rPr lang="ja-JP" altLang="en-US" sz="3200" b="0" dirty="0" smtClean="0">
                <a:solidFill>
                  <a:srgbClr val="000000"/>
                </a:solidFill>
                <a:latin typeface="Arial" charset="0"/>
                <a:ea typeface="ＭＳ Ｐゴシック" charset="-128"/>
              </a:rPr>
              <a:t>の</a:t>
            </a:r>
            <a:endParaRPr lang="en-US" altLang="ja-JP" sz="3200" b="0" dirty="0" smtClean="0">
              <a:solidFill>
                <a:srgbClr val="000000"/>
              </a:solidFill>
              <a:latin typeface="Arial" charset="0"/>
              <a:ea typeface="ＭＳ Ｐゴシック" charset="-128"/>
            </a:endParaRPr>
          </a:p>
          <a:p>
            <a:pPr algn="ctr"/>
            <a:r>
              <a:rPr lang="ja-JP" altLang="en-US" sz="3200" b="0" dirty="0" smtClean="0">
                <a:solidFill>
                  <a:srgbClr val="000000"/>
                </a:solidFill>
                <a:latin typeface="Arial" charset="0"/>
                <a:ea typeface="ＭＳ Ｐゴシック" charset="-128"/>
              </a:rPr>
              <a:t>２</a:t>
            </a:r>
            <a:r>
              <a:rPr lang="ja-JP" altLang="en-US" sz="3200" b="0" dirty="0">
                <a:solidFill>
                  <a:srgbClr val="000000"/>
                </a:solidFill>
                <a:latin typeface="Arial" charset="0"/>
                <a:ea typeface="ＭＳ Ｐゴシック" charset="-128"/>
              </a:rPr>
              <a:t>型糖尿病患者に</a:t>
            </a:r>
            <a:r>
              <a:rPr lang="ja-JP" altLang="en-US" sz="3200" b="0" dirty="0" smtClean="0">
                <a:solidFill>
                  <a:srgbClr val="000000"/>
                </a:solidFill>
                <a:latin typeface="Arial" charset="0"/>
                <a:ea typeface="ＭＳ Ｐゴシック" charset="-128"/>
              </a:rPr>
              <a:t>おけるグリメピリドと</a:t>
            </a:r>
            <a:endParaRPr lang="en-US" altLang="ja-JP" sz="3200" b="0" dirty="0" smtClean="0">
              <a:solidFill>
                <a:srgbClr val="000000"/>
              </a:solidFill>
              <a:latin typeface="Arial" charset="0"/>
              <a:ea typeface="ＭＳ Ｐゴシック" charset="-128"/>
            </a:endParaRPr>
          </a:p>
          <a:p>
            <a:pPr algn="ctr"/>
            <a:r>
              <a:rPr lang="ja-JP" altLang="en-US" sz="3200" b="0" dirty="0" smtClean="0">
                <a:solidFill>
                  <a:srgbClr val="000000"/>
                </a:solidFill>
                <a:latin typeface="Arial" charset="0"/>
                <a:ea typeface="ＭＳ Ｐゴシック" charset="-128"/>
              </a:rPr>
              <a:t>エキセナチド</a:t>
            </a:r>
            <a:r>
              <a:rPr lang="en-US" altLang="ja-JP" sz="3200" b="0" dirty="0" smtClean="0">
                <a:solidFill>
                  <a:srgbClr val="000000"/>
                </a:solidFill>
                <a:latin typeface="Arial" charset="0"/>
                <a:ea typeface="ＭＳ Ｐゴシック" charset="-128"/>
              </a:rPr>
              <a:t>1</a:t>
            </a:r>
            <a:r>
              <a:rPr lang="ja-JP" altLang="en-US" sz="3200" b="0" dirty="0" smtClean="0">
                <a:solidFill>
                  <a:srgbClr val="000000"/>
                </a:solidFill>
                <a:latin typeface="Arial" charset="0"/>
                <a:ea typeface="ＭＳ Ｐゴシック" charset="-128"/>
              </a:rPr>
              <a:t>日</a:t>
            </a:r>
            <a:r>
              <a:rPr lang="en-US" altLang="ja-JP" sz="3200" b="0" dirty="0" smtClean="0">
                <a:solidFill>
                  <a:srgbClr val="000000"/>
                </a:solidFill>
                <a:latin typeface="Arial" charset="0"/>
                <a:ea typeface="ＭＳ Ｐゴシック" charset="-128"/>
              </a:rPr>
              <a:t>2</a:t>
            </a:r>
            <a:r>
              <a:rPr lang="ja-JP" altLang="en-US" sz="3200" b="0" dirty="0" smtClean="0">
                <a:solidFill>
                  <a:srgbClr val="000000"/>
                </a:solidFill>
                <a:latin typeface="Arial" charset="0"/>
                <a:ea typeface="ＭＳ Ｐゴシック" charset="-128"/>
              </a:rPr>
              <a:t>回投与の血糖コントロール</a:t>
            </a:r>
            <a:endParaRPr lang="en-US" altLang="ja-JP" sz="3200" b="0" dirty="0" smtClean="0">
              <a:solidFill>
                <a:srgbClr val="000000"/>
              </a:solidFill>
              <a:latin typeface="Arial" charset="0"/>
              <a:ea typeface="ＭＳ Ｐゴシック" charset="-128"/>
            </a:endParaRPr>
          </a:p>
          <a:p>
            <a:pPr algn="ctr"/>
            <a:r>
              <a:rPr lang="ja-JP" altLang="en-US" sz="3200" b="0" dirty="0" smtClean="0">
                <a:solidFill>
                  <a:srgbClr val="000000"/>
                </a:solidFill>
                <a:latin typeface="Arial" charset="0"/>
                <a:ea typeface="ＭＳ Ｐゴシック" charset="-128"/>
              </a:rPr>
              <a:t>悪化予防効果の比較</a:t>
            </a:r>
            <a:r>
              <a:rPr lang="ja-JP" altLang="en-US" sz="3200" b="0" dirty="0">
                <a:solidFill>
                  <a:srgbClr val="000000"/>
                </a:solidFill>
                <a:latin typeface="Arial" charset="0"/>
                <a:ea typeface="ＭＳ Ｐゴシック" charset="-128"/>
              </a:rPr>
              <a:t>（</a:t>
            </a:r>
            <a:r>
              <a:rPr lang="en-US" altLang="ja-JP" sz="3200" b="0" dirty="0">
                <a:solidFill>
                  <a:srgbClr val="000000"/>
                </a:solidFill>
                <a:latin typeface="Arial" charset="0"/>
                <a:ea typeface="ＭＳ Ｐゴシック" charset="-128"/>
              </a:rPr>
              <a:t>EUREXA</a:t>
            </a:r>
            <a:r>
              <a:rPr lang="ja-JP" altLang="en-US" sz="3200" b="0" dirty="0" smtClean="0">
                <a:solidFill>
                  <a:srgbClr val="000000"/>
                </a:solidFill>
                <a:latin typeface="Arial" charset="0"/>
                <a:ea typeface="ＭＳ Ｐゴシック" charset="-128"/>
              </a:rPr>
              <a:t>）</a:t>
            </a:r>
            <a:endParaRPr lang="en-US" altLang="ja-JP" sz="3200" b="0" dirty="0" smtClean="0">
              <a:solidFill>
                <a:srgbClr val="000000"/>
              </a:solidFill>
              <a:latin typeface="Arial" charset="0"/>
              <a:ea typeface="ＭＳ Ｐゴシック" charset="-128"/>
            </a:endParaRPr>
          </a:p>
          <a:p>
            <a:pPr algn="ctr"/>
            <a:r>
              <a:rPr lang="ja-JP" altLang="en-US" sz="3200" b="0" dirty="0" smtClean="0">
                <a:solidFill>
                  <a:srgbClr val="000000"/>
                </a:solidFill>
                <a:latin typeface="Arial" charset="0"/>
                <a:ea typeface="ＭＳ Ｐゴシック" charset="-128"/>
              </a:rPr>
              <a:t>：</a:t>
            </a:r>
            <a:r>
              <a:rPr lang="ja-JP" altLang="en-US" sz="3200" b="0" dirty="0">
                <a:solidFill>
                  <a:srgbClr val="000000"/>
                </a:solidFill>
                <a:latin typeface="Arial" charset="0"/>
                <a:ea typeface="ＭＳ Ｐゴシック" charset="-128"/>
              </a:rPr>
              <a:t>非盲検無作為対照試験</a:t>
            </a:r>
          </a:p>
        </p:txBody>
      </p:sp>
      <p:sp>
        <p:nvSpPr>
          <p:cNvPr id="9"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pic>
        <p:nvPicPr>
          <p:cNvPr id="2058" name="Picture 10"/>
          <p:cNvPicPr>
            <a:picLocks noChangeAspect="1" noChangeArrowheads="1"/>
          </p:cNvPicPr>
          <p:nvPr/>
        </p:nvPicPr>
        <p:blipFill>
          <a:blip r:embed="rId3" cstate="print"/>
          <a:srcRect/>
          <a:stretch>
            <a:fillRect/>
          </a:stretch>
        </p:blipFill>
        <p:spPr bwMode="auto">
          <a:xfrm>
            <a:off x="2148873" y="3467101"/>
            <a:ext cx="6995128" cy="2968624"/>
          </a:xfrm>
          <a:prstGeom prst="rect">
            <a:avLst/>
          </a:prstGeom>
          <a:noFill/>
          <a:ln w="9525">
            <a:noFill/>
            <a:miter lim="800000"/>
            <a:headEnd/>
            <a:tailEnd/>
          </a:ln>
        </p:spPr>
      </p:pic>
      <p:sp>
        <p:nvSpPr>
          <p:cNvPr id="2" name="正方形/長方形 1"/>
          <p:cNvSpPr/>
          <p:nvPr/>
        </p:nvSpPr>
        <p:spPr>
          <a:xfrm>
            <a:off x="-6350" y="0"/>
            <a:ext cx="3812647" cy="338554"/>
          </a:xfrm>
          <a:prstGeom prst="rect">
            <a:avLst/>
          </a:prstGeom>
        </p:spPr>
        <p:txBody>
          <a:bodyPr wrap="none">
            <a:spAutoFit/>
          </a:bodyPr>
          <a:lstStyle/>
          <a:p>
            <a:r>
              <a:rPr lang="en-US" altLang="ja-JP" dirty="0"/>
              <a:t>Special ADA/ The Lancet Symposium</a:t>
            </a:r>
            <a:endParaRPr lang="ja-JP" altLang="en-US" dirty="0"/>
          </a:p>
        </p:txBody>
      </p:sp>
      <p:sp>
        <p:nvSpPr>
          <p:cNvPr id="2056" name="Text Box 8"/>
          <p:cNvSpPr txBox="1">
            <a:spLocks noChangeArrowheads="1"/>
          </p:cNvSpPr>
          <p:nvPr/>
        </p:nvSpPr>
        <p:spPr bwMode="auto">
          <a:xfrm>
            <a:off x="446088" y="3238785"/>
            <a:ext cx="8301037" cy="350865"/>
          </a:xfrm>
          <a:prstGeom prst="rect">
            <a:avLst/>
          </a:prstGeom>
          <a:noFill/>
          <a:ln w="9525">
            <a:noFill/>
            <a:miter lim="800000"/>
            <a:headEnd/>
            <a:tailEnd/>
          </a:ln>
          <a:effectLst/>
        </p:spPr>
        <p:txBody>
          <a:bodyPr>
            <a:spAutoFit/>
          </a:bodyPr>
          <a:lstStyle/>
          <a:p>
            <a:pPr algn="ctr">
              <a:lnSpc>
                <a:spcPct val="120000"/>
              </a:lnSpc>
            </a:pPr>
            <a:r>
              <a:rPr lang="en-US" altLang="en-US" sz="1400" b="0" dirty="0">
                <a:solidFill>
                  <a:srgbClr val="000000"/>
                </a:solidFill>
                <a:latin typeface="Arial" charset="0"/>
                <a:ea typeface="ＭＳ Ｐゴシック" charset="-128"/>
              </a:rPr>
              <a:t>Baptist </a:t>
            </a:r>
            <a:r>
              <a:rPr lang="en-US" altLang="en-US" sz="1400" b="0" dirty="0" err="1">
                <a:solidFill>
                  <a:srgbClr val="000000"/>
                </a:solidFill>
                <a:latin typeface="Arial" charset="0"/>
                <a:ea typeface="ＭＳ Ｐゴシック" charset="-128"/>
              </a:rPr>
              <a:t>Gallwitz</a:t>
            </a:r>
            <a:r>
              <a:rPr lang="en-US" altLang="en-US" sz="1400" b="0" dirty="0">
                <a:solidFill>
                  <a:srgbClr val="000000"/>
                </a:solidFill>
                <a:latin typeface="Arial" charset="0"/>
                <a:ea typeface="ＭＳ Ｐゴシック" charset="-128"/>
              </a:rPr>
              <a:t>, Juan Guzman, Francesco, </a:t>
            </a:r>
            <a:r>
              <a:rPr lang="en-US" altLang="en-US" sz="1400" b="0" dirty="0" err="1">
                <a:solidFill>
                  <a:srgbClr val="000000"/>
                </a:solidFill>
                <a:latin typeface="Arial" charset="0"/>
                <a:ea typeface="ＭＳ Ｐゴシック" charset="-128"/>
              </a:rPr>
              <a:t>Dotta</a:t>
            </a:r>
            <a:r>
              <a:rPr lang="en-US" altLang="en-US" sz="1400" b="0" dirty="0">
                <a:solidFill>
                  <a:srgbClr val="000000"/>
                </a:solidFill>
                <a:latin typeface="Arial" charset="0"/>
                <a:ea typeface="ＭＳ Ｐゴシック" charset="-128"/>
              </a:rPr>
              <a:t> et al.</a:t>
            </a:r>
            <a:r>
              <a:rPr lang="en-US" altLang="ja-JP" sz="1400" b="0" dirty="0">
                <a:solidFill>
                  <a:srgbClr val="000000"/>
                </a:solidFill>
                <a:latin typeface="Arial" charset="0"/>
                <a:ea typeface="ＭＳ Ｐゴシック" charset="-128"/>
              </a:rPr>
              <a:t> </a:t>
            </a:r>
            <a:r>
              <a:rPr lang="en-US" altLang="ja-JP" sz="1400" i="1" dirty="0"/>
              <a:t>Lancet </a:t>
            </a:r>
            <a:r>
              <a:rPr lang="en-US" altLang="ja-JP" sz="1400" dirty="0"/>
              <a:t>2012; 379: 2270–78</a:t>
            </a:r>
            <a:endParaRPr lang="en-US" altLang="en-US" sz="14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601846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11" name="AutoShape 67"/>
          <p:cNvCxnSpPr>
            <a:cxnSpLocks noChangeShapeType="1"/>
          </p:cNvCxnSpPr>
          <p:nvPr/>
        </p:nvCxnSpPr>
        <p:spPr bwMode="auto">
          <a:xfrm>
            <a:off x="5359400" y="3309938"/>
            <a:ext cx="1588" cy="2392362"/>
          </a:xfrm>
          <a:prstGeom prst="straightConnector1">
            <a:avLst/>
          </a:prstGeom>
          <a:noFill/>
          <a:ln w="12700">
            <a:solidFill>
              <a:schemeClr val="tx1"/>
            </a:solidFill>
            <a:round/>
            <a:headEnd/>
            <a:tailEnd type="triangle" w="med" len="med"/>
          </a:ln>
          <a:effectLst/>
        </p:spPr>
      </p:cxnSp>
      <p:sp>
        <p:nvSpPr>
          <p:cNvPr id="6217" name="Line 73"/>
          <p:cNvSpPr>
            <a:spLocks noChangeShapeType="1"/>
          </p:cNvSpPr>
          <p:nvPr/>
        </p:nvSpPr>
        <p:spPr bwMode="auto">
          <a:xfrm>
            <a:off x="5362575" y="3636963"/>
            <a:ext cx="401638" cy="0"/>
          </a:xfrm>
          <a:prstGeom prst="line">
            <a:avLst/>
          </a:prstGeom>
          <a:noFill/>
          <a:ln w="12700">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sp>
        <p:nvSpPr>
          <p:cNvPr id="6218" name="Line 74"/>
          <p:cNvSpPr>
            <a:spLocks noChangeShapeType="1"/>
          </p:cNvSpPr>
          <p:nvPr/>
        </p:nvSpPr>
        <p:spPr bwMode="auto">
          <a:xfrm>
            <a:off x="5359400" y="4710113"/>
            <a:ext cx="411163" cy="0"/>
          </a:xfrm>
          <a:prstGeom prst="line">
            <a:avLst/>
          </a:prstGeom>
          <a:noFill/>
          <a:ln w="12700">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sp>
        <p:nvSpPr>
          <p:cNvPr id="6219" name="Line 75"/>
          <p:cNvSpPr>
            <a:spLocks noChangeShapeType="1"/>
          </p:cNvSpPr>
          <p:nvPr/>
        </p:nvSpPr>
        <p:spPr bwMode="auto">
          <a:xfrm flipH="1">
            <a:off x="3471863" y="3636963"/>
            <a:ext cx="377825" cy="0"/>
          </a:xfrm>
          <a:prstGeom prst="line">
            <a:avLst/>
          </a:prstGeom>
          <a:noFill/>
          <a:ln w="12700">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sp>
        <p:nvSpPr>
          <p:cNvPr id="6225" name="Line 81"/>
          <p:cNvSpPr>
            <a:spLocks noChangeShapeType="1"/>
          </p:cNvSpPr>
          <p:nvPr/>
        </p:nvSpPr>
        <p:spPr bwMode="auto">
          <a:xfrm>
            <a:off x="3854450" y="3336925"/>
            <a:ext cx="0" cy="2398713"/>
          </a:xfrm>
          <a:prstGeom prst="line">
            <a:avLst/>
          </a:prstGeom>
          <a:noFill/>
          <a:ln w="9525">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cxnSp>
        <p:nvCxnSpPr>
          <p:cNvPr id="6214" name="AutoShape 70"/>
          <p:cNvCxnSpPr>
            <a:cxnSpLocks noChangeShapeType="1"/>
          </p:cNvCxnSpPr>
          <p:nvPr/>
        </p:nvCxnSpPr>
        <p:spPr bwMode="auto">
          <a:xfrm rot="5400000" flipV="1">
            <a:off x="4590256" y="1835944"/>
            <a:ext cx="1588" cy="2692400"/>
          </a:xfrm>
          <a:prstGeom prst="bentConnector3">
            <a:avLst>
              <a:gd name="adj1" fmla="val -14400000"/>
            </a:avLst>
          </a:prstGeom>
          <a:noFill/>
          <a:ln w="12700">
            <a:solidFill>
              <a:schemeClr val="tx1"/>
            </a:solidFill>
            <a:miter lim="800000"/>
            <a:headEnd type="triangle" w="med" len="med"/>
            <a:tailEnd type="triangle" w="med" len="med"/>
          </a:ln>
          <a:effectLst/>
        </p:spPr>
      </p:cxnSp>
      <p:sp>
        <p:nvSpPr>
          <p:cNvPr id="6216" name="Line 72"/>
          <p:cNvSpPr>
            <a:spLocks noChangeShapeType="1"/>
          </p:cNvSpPr>
          <p:nvPr/>
        </p:nvSpPr>
        <p:spPr bwMode="auto">
          <a:xfrm>
            <a:off x="4572000" y="2805113"/>
            <a:ext cx="0" cy="150812"/>
          </a:xfrm>
          <a:prstGeom prst="line">
            <a:avLst/>
          </a:prstGeom>
          <a:noFill/>
          <a:ln w="12700">
            <a:solidFill>
              <a:schemeClr val="tx1"/>
            </a:solidFill>
            <a:round/>
            <a:headEnd/>
            <a:tailEnd/>
          </a:ln>
          <a:effectLst/>
        </p:spPr>
        <p:txBody>
          <a:bodyPr/>
          <a:lstStyle/>
          <a:p>
            <a:endParaRPr lang="ja-JP" altLang="en-US" sz="1400" b="0">
              <a:solidFill>
                <a:srgbClr val="000000"/>
              </a:solidFill>
              <a:latin typeface="Arial" charset="0"/>
              <a:ea typeface="ＭＳ Ｐゴシック" charset="-128"/>
            </a:endParaRPr>
          </a:p>
        </p:txBody>
      </p:sp>
      <p:sp>
        <p:nvSpPr>
          <p:cNvPr id="6209" name="Line 65"/>
          <p:cNvSpPr>
            <a:spLocks noChangeShapeType="1"/>
          </p:cNvSpPr>
          <p:nvPr/>
        </p:nvSpPr>
        <p:spPr bwMode="auto">
          <a:xfrm>
            <a:off x="4564063" y="1117600"/>
            <a:ext cx="0" cy="1503363"/>
          </a:xfrm>
          <a:prstGeom prst="line">
            <a:avLst/>
          </a:prstGeom>
          <a:noFill/>
          <a:ln w="12700">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sp>
        <p:nvSpPr>
          <p:cNvPr id="6198" name="Text Box 54"/>
          <p:cNvSpPr txBox="1">
            <a:spLocks noChangeArrowheads="1"/>
          </p:cNvSpPr>
          <p:nvPr/>
        </p:nvSpPr>
        <p:spPr bwMode="auto">
          <a:xfrm>
            <a:off x="3729038" y="987425"/>
            <a:ext cx="1664238" cy="206477"/>
          </a:xfrm>
          <a:prstGeom prst="rect">
            <a:avLst/>
          </a:prstGeom>
          <a:solidFill>
            <a:srgbClr val="FFFFBD"/>
          </a:solidFill>
          <a:ln w="12700">
            <a:solidFill>
              <a:schemeClr val="tx1"/>
            </a:solidFill>
            <a:miter lim="800000"/>
            <a:headEnd/>
            <a:tailEnd/>
          </a:ln>
          <a:effectLst/>
        </p:spPr>
        <p:txBody>
          <a:bodyPr wrap="none" tIns="10800" bIns="10800">
            <a:spAutoFit/>
          </a:bodyPr>
          <a:lstStyle/>
          <a:p>
            <a:r>
              <a:rPr lang="ja-JP" altLang="en-US" sz="1200" b="0" dirty="0" smtClean="0">
                <a:solidFill>
                  <a:srgbClr val="000000"/>
                </a:solidFill>
                <a:latin typeface="Arial" charset="0"/>
                <a:ea typeface="ＭＳ Ｐゴシック" charset="-128"/>
              </a:rPr>
              <a:t>スクリーニング </a:t>
            </a:r>
            <a:r>
              <a:rPr lang="en-US" altLang="ja-JP" sz="1200" b="0" dirty="0">
                <a:solidFill>
                  <a:srgbClr val="000000"/>
                </a:solidFill>
                <a:latin typeface="Arial" charset="0"/>
                <a:ea typeface="ＭＳ Ｐゴシック" charset="-128"/>
              </a:rPr>
              <a:t>1404</a:t>
            </a:r>
            <a:r>
              <a:rPr lang="ja-JP" altLang="en-US" sz="1200" b="0" dirty="0">
                <a:solidFill>
                  <a:srgbClr val="000000"/>
                </a:solidFill>
                <a:latin typeface="Arial" charset="0"/>
                <a:ea typeface="ＭＳ Ｐゴシック" charset="-128"/>
              </a:rPr>
              <a:t>例</a:t>
            </a:r>
          </a:p>
        </p:txBody>
      </p:sp>
      <p:sp>
        <p:nvSpPr>
          <p:cNvPr id="6199" name="Text Box 55"/>
          <p:cNvSpPr txBox="1">
            <a:spLocks noChangeArrowheads="1"/>
          </p:cNvSpPr>
          <p:nvPr/>
        </p:nvSpPr>
        <p:spPr bwMode="auto">
          <a:xfrm>
            <a:off x="5459413" y="1262063"/>
            <a:ext cx="3522662" cy="1312862"/>
          </a:xfrm>
          <a:prstGeom prst="rect">
            <a:avLst/>
          </a:prstGeom>
          <a:solidFill>
            <a:srgbClr val="F5FBEF"/>
          </a:solidFill>
          <a:ln w="12700">
            <a:solidFill>
              <a:schemeClr val="tx1"/>
            </a:solidFill>
            <a:miter lim="800000"/>
            <a:headEnd/>
            <a:tailEnd/>
          </a:ln>
          <a:effectLst/>
        </p:spPr>
        <p:txBody>
          <a:bodyPr tIns="10800" bIns="10800">
            <a:spAutoFit/>
          </a:bodyPr>
          <a:lstStyle/>
          <a:p>
            <a:pPr marL="179388" indent="-179388"/>
            <a:r>
              <a:rPr lang="ja-JP" altLang="en-US" sz="1200" b="0">
                <a:solidFill>
                  <a:srgbClr val="000000"/>
                </a:solidFill>
                <a:latin typeface="Arial" charset="0"/>
                <a:ea typeface="ＭＳ Ｐゴシック" charset="-128"/>
              </a:rPr>
              <a:t>除外 </a:t>
            </a:r>
            <a:r>
              <a:rPr lang="en-US" altLang="ja-JP" sz="1200" b="0">
                <a:solidFill>
                  <a:srgbClr val="000000"/>
                </a:solidFill>
                <a:latin typeface="Arial" charset="0"/>
                <a:ea typeface="ＭＳ Ｐゴシック" charset="-128"/>
              </a:rPr>
              <a:t>375</a:t>
            </a:r>
            <a:r>
              <a:rPr lang="ja-JP" altLang="en-US" sz="1200" b="0">
                <a:solidFill>
                  <a:srgbClr val="000000"/>
                </a:solidFill>
                <a:latin typeface="Arial" charset="0"/>
                <a:ea typeface="ＭＳ Ｐゴシック" charset="-128"/>
              </a:rPr>
              <a:t>例</a:t>
            </a:r>
          </a:p>
          <a:p>
            <a:pPr marL="179388" indent="-179388"/>
            <a:r>
              <a:rPr lang="en-US" altLang="ja-JP" sz="1200" b="0">
                <a:solidFill>
                  <a:srgbClr val="000000"/>
                </a:solidFill>
                <a:latin typeface="Arial" charset="0"/>
                <a:ea typeface="ＭＳ Ｐゴシック" charset="-128"/>
              </a:rPr>
              <a:t>	1</a:t>
            </a:r>
            <a:r>
              <a:rPr lang="ja-JP" altLang="en-US" sz="1200" b="0">
                <a:solidFill>
                  <a:srgbClr val="000000"/>
                </a:solidFill>
                <a:latin typeface="Arial" charset="0"/>
                <a:ea typeface="ＭＳ Ｐゴシック" charset="-128"/>
              </a:rPr>
              <a:t>施設除外のため </a:t>
            </a:r>
            <a:r>
              <a:rPr lang="en-US" altLang="ja-JP" sz="1200" b="0">
                <a:solidFill>
                  <a:srgbClr val="000000"/>
                </a:solidFill>
                <a:latin typeface="Arial" charset="0"/>
                <a:ea typeface="ＭＳ Ｐゴシック" charset="-128"/>
              </a:rPr>
              <a:t>13</a:t>
            </a:r>
            <a:r>
              <a:rPr lang="ja-JP" altLang="en-US" sz="1200" b="0">
                <a:solidFill>
                  <a:srgbClr val="000000"/>
                </a:solidFill>
                <a:latin typeface="Arial" charset="0"/>
                <a:ea typeface="ＭＳ Ｐゴシック" charset="-128"/>
              </a:rPr>
              <a:t>例</a:t>
            </a:r>
          </a:p>
          <a:p>
            <a:pPr marL="179388" indent="-179388"/>
            <a:r>
              <a:rPr lang="ja-JP" altLang="en-US" sz="1200" b="0">
                <a:solidFill>
                  <a:srgbClr val="000000"/>
                </a:solidFill>
                <a:latin typeface="Arial" charset="0"/>
                <a:ea typeface="ＭＳ Ｐゴシック" charset="-128"/>
              </a:rPr>
              <a:t>	有害事象 </a:t>
            </a:r>
            <a:r>
              <a:rPr lang="en-US" altLang="ja-JP" sz="1200" b="0">
                <a:solidFill>
                  <a:srgbClr val="000000"/>
                </a:solidFill>
                <a:latin typeface="Arial" charset="0"/>
                <a:ea typeface="ＭＳ Ｐゴシック" charset="-128"/>
              </a:rPr>
              <a:t>1</a:t>
            </a:r>
            <a:r>
              <a:rPr lang="ja-JP" altLang="en-US" sz="1200" b="0">
                <a:solidFill>
                  <a:srgbClr val="000000"/>
                </a:solidFill>
                <a:latin typeface="Arial" charset="0"/>
                <a:ea typeface="ＭＳ Ｐゴシック" charset="-128"/>
              </a:rPr>
              <a:t>例</a:t>
            </a:r>
          </a:p>
          <a:p>
            <a:pPr marL="179388" indent="-179388"/>
            <a:r>
              <a:rPr lang="ja-JP" altLang="en-US" sz="1200" b="0">
                <a:solidFill>
                  <a:srgbClr val="000000"/>
                </a:solidFill>
                <a:latin typeface="Arial" charset="0"/>
                <a:ea typeface="ＭＳ Ｐゴシック" charset="-128"/>
              </a:rPr>
              <a:t>	治験参加判定基準を満たさなかった患者 </a:t>
            </a:r>
            <a:r>
              <a:rPr lang="en-US" altLang="ja-JP" sz="1200" b="0">
                <a:solidFill>
                  <a:srgbClr val="000000"/>
                </a:solidFill>
                <a:latin typeface="Arial" charset="0"/>
                <a:ea typeface="ＭＳ Ｐゴシック" charset="-128"/>
              </a:rPr>
              <a:t>312</a:t>
            </a:r>
            <a:r>
              <a:rPr lang="ja-JP" altLang="en-US" sz="1200" b="0">
                <a:solidFill>
                  <a:srgbClr val="000000"/>
                </a:solidFill>
                <a:latin typeface="Arial" charset="0"/>
                <a:ea typeface="ＭＳ Ｐゴシック" charset="-128"/>
              </a:rPr>
              <a:t>例</a:t>
            </a:r>
          </a:p>
          <a:p>
            <a:pPr marL="179388" indent="-179388"/>
            <a:r>
              <a:rPr lang="ja-JP" altLang="en-US" sz="1200" b="0">
                <a:solidFill>
                  <a:srgbClr val="000000"/>
                </a:solidFill>
                <a:latin typeface="Arial" charset="0"/>
                <a:ea typeface="ＭＳ Ｐゴシック" charset="-128"/>
              </a:rPr>
              <a:t>	患者の判断 </a:t>
            </a:r>
            <a:r>
              <a:rPr lang="en-US" altLang="ja-JP" sz="1200" b="0">
                <a:solidFill>
                  <a:srgbClr val="000000"/>
                </a:solidFill>
                <a:latin typeface="Arial" charset="0"/>
                <a:ea typeface="ＭＳ Ｐゴシック" charset="-128"/>
              </a:rPr>
              <a:t>45</a:t>
            </a:r>
            <a:r>
              <a:rPr lang="ja-JP" altLang="en-US" sz="1200" b="0">
                <a:solidFill>
                  <a:srgbClr val="000000"/>
                </a:solidFill>
                <a:latin typeface="Arial" charset="0"/>
                <a:ea typeface="ＭＳ Ｐゴシック" charset="-128"/>
              </a:rPr>
              <a:t>例</a:t>
            </a:r>
          </a:p>
          <a:p>
            <a:pPr marL="179388" indent="-179388"/>
            <a:r>
              <a:rPr lang="ja-JP" altLang="en-US" sz="1200" b="0">
                <a:solidFill>
                  <a:srgbClr val="000000"/>
                </a:solidFill>
                <a:latin typeface="Arial" charset="0"/>
                <a:ea typeface="ＭＳ Ｐゴシック" charset="-128"/>
              </a:rPr>
              <a:t>	治験担当医師の判断 </a:t>
            </a:r>
            <a:r>
              <a:rPr lang="en-US" altLang="ja-JP" sz="1200" b="0">
                <a:solidFill>
                  <a:srgbClr val="000000"/>
                </a:solidFill>
                <a:latin typeface="Arial" charset="0"/>
                <a:ea typeface="ＭＳ Ｐゴシック" charset="-128"/>
              </a:rPr>
              <a:t>3</a:t>
            </a:r>
            <a:r>
              <a:rPr lang="ja-JP" altLang="en-US" sz="1200" b="0">
                <a:solidFill>
                  <a:srgbClr val="000000"/>
                </a:solidFill>
                <a:latin typeface="Arial" charset="0"/>
                <a:ea typeface="ＭＳ Ｐゴシック" charset="-128"/>
              </a:rPr>
              <a:t>例</a:t>
            </a:r>
          </a:p>
          <a:p>
            <a:pPr marL="179388" indent="-179388"/>
            <a:r>
              <a:rPr lang="en-US" altLang="ja-JP" sz="1200" b="0">
                <a:solidFill>
                  <a:srgbClr val="000000"/>
                </a:solidFill>
                <a:latin typeface="Arial" charset="0"/>
                <a:ea typeface="ＭＳ Ｐゴシック" charset="-128"/>
              </a:rPr>
              <a:t>	</a:t>
            </a:r>
            <a:r>
              <a:rPr lang="en-US" altLang="en-US" sz="1200" b="0">
                <a:solidFill>
                  <a:srgbClr val="000000"/>
                </a:solidFill>
                <a:latin typeface="Arial" charset="0"/>
                <a:ea typeface="ＭＳ Ｐゴシック" charset="-128"/>
              </a:rPr>
              <a:t>追跡不能</a:t>
            </a:r>
            <a:r>
              <a:rPr lang="en-US" altLang="ja-JP" sz="1200" b="0">
                <a:solidFill>
                  <a:srgbClr val="000000"/>
                </a:solidFill>
                <a:latin typeface="Arial" charset="0"/>
                <a:ea typeface="ＭＳ Ｐゴシック" charset="-128"/>
              </a:rPr>
              <a:t> </a:t>
            </a:r>
            <a:r>
              <a:rPr lang="en-US" altLang="en-US" sz="1200" b="0">
                <a:solidFill>
                  <a:srgbClr val="000000"/>
                </a:solidFill>
                <a:latin typeface="Arial" charset="0"/>
                <a:ea typeface="ＭＳ Ｐゴシック" charset="-128"/>
              </a:rPr>
              <a:t>1例</a:t>
            </a:r>
            <a:endParaRPr lang="ja-JP" altLang="en-US" sz="1200" b="0">
              <a:solidFill>
                <a:srgbClr val="000000"/>
              </a:solidFill>
              <a:latin typeface="Arial" charset="0"/>
              <a:ea typeface="ＭＳ Ｐゴシック" charset="-128"/>
            </a:endParaRPr>
          </a:p>
        </p:txBody>
      </p:sp>
      <p:sp>
        <p:nvSpPr>
          <p:cNvPr id="6200" name="Text Box 56"/>
          <p:cNvSpPr txBox="1">
            <a:spLocks noChangeArrowheads="1"/>
          </p:cNvSpPr>
          <p:nvPr/>
        </p:nvSpPr>
        <p:spPr bwMode="auto">
          <a:xfrm>
            <a:off x="3390900" y="2636838"/>
            <a:ext cx="2379663" cy="206477"/>
          </a:xfrm>
          <a:prstGeom prst="rect">
            <a:avLst/>
          </a:prstGeom>
          <a:solidFill>
            <a:srgbClr val="FFFFBD"/>
          </a:solidFill>
          <a:ln w="12700">
            <a:solidFill>
              <a:schemeClr val="tx1"/>
            </a:solidFill>
            <a:miter lim="800000"/>
            <a:headEnd/>
            <a:tailEnd/>
          </a:ln>
          <a:effectLst/>
        </p:spPr>
        <p:txBody>
          <a:bodyPr tIns="10800" bIns="10800">
            <a:spAutoFit/>
          </a:bodyPr>
          <a:lstStyle/>
          <a:p>
            <a:pPr algn="ctr"/>
            <a:r>
              <a:rPr lang="en-US" altLang="ja-JP" sz="1200" b="0" dirty="0" err="1" smtClean="0">
                <a:solidFill>
                  <a:srgbClr val="000000"/>
                </a:solidFill>
                <a:latin typeface="Arial" charset="0"/>
                <a:ea typeface="ＭＳ Ｐゴシック" charset="-128"/>
              </a:rPr>
              <a:t>無作為割付</a:t>
            </a:r>
            <a:r>
              <a:rPr lang="en-US" altLang="ja-JP" sz="1200" b="0" dirty="0" smtClean="0">
                <a:solidFill>
                  <a:srgbClr val="000000"/>
                </a:solidFill>
                <a:latin typeface="Arial" charset="0"/>
                <a:ea typeface="ＭＳ Ｐゴシック" charset="-128"/>
              </a:rPr>
              <a:t> </a:t>
            </a:r>
            <a:r>
              <a:rPr lang="en-US" altLang="ja-JP" sz="1200" b="0" dirty="0">
                <a:solidFill>
                  <a:srgbClr val="000000"/>
                </a:solidFill>
                <a:latin typeface="Arial" charset="0"/>
                <a:ea typeface="ＭＳ Ｐゴシック" charset="-128"/>
              </a:rPr>
              <a:t>1029例</a:t>
            </a:r>
            <a:endParaRPr lang="ja-JP" altLang="en-US" sz="1200" b="0" dirty="0">
              <a:solidFill>
                <a:srgbClr val="000000"/>
              </a:solidFill>
              <a:latin typeface="Arial" charset="0"/>
              <a:ea typeface="ＭＳ Ｐゴシック" charset="-128"/>
            </a:endParaRPr>
          </a:p>
        </p:txBody>
      </p:sp>
      <p:sp>
        <p:nvSpPr>
          <p:cNvPr id="6201" name="Text Box 57"/>
          <p:cNvSpPr txBox="1">
            <a:spLocks noChangeArrowheads="1"/>
          </p:cNvSpPr>
          <p:nvPr/>
        </p:nvSpPr>
        <p:spPr bwMode="auto">
          <a:xfrm>
            <a:off x="2263775" y="3182938"/>
            <a:ext cx="1960563" cy="217487"/>
          </a:xfrm>
          <a:prstGeom prst="rect">
            <a:avLst/>
          </a:prstGeom>
          <a:solidFill>
            <a:srgbClr val="0089AE"/>
          </a:solidFill>
          <a:ln w="12700">
            <a:solidFill>
              <a:schemeClr val="tx1"/>
            </a:solidFill>
            <a:miter lim="800000"/>
            <a:headEnd/>
            <a:tailEnd/>
          </a:ln>
          <a:effectLst/>
        </p:spPr>
        <p:txBody>
          <a:bodyPr tIns="10800" bIns="10800">
            <a:spAutoFit/>
          </a:bodyPr>
          <a:lstStyle/>
          <a:p>
            <a:pPr algn="ctr"/>
            <a:r>
              <a:rPr lang="ja-JP" altLang="en-US" sz="1200" b="0">
                <a:solidFill>
                  <a:srgbClr val="FFFFFF"/>
                </a:solidFill>
                <a:latin typeface="Arial" charset="0"/>
                <a:ea typeface="ＭＳ Ｐゴシック" charset="-128"/>
              </a:rPr>
              <a:t>エキセナチド </a:t>
            </a:r>
            <a:r>
              <a:rPr lang="en-US" altLang="ja-JP" sz="1200" b="0">
                <a:solidFill>
                  <a:srgbClr val="FFFFFF"/>
                </a:solidFill>
                <a:latin typeface="Arial" charset="0"/>
                <a:ea typeface="ＭＳ Ｐゴシック" charset="-128"/>
              </a:rPr>
              <a:t>515</a:t>
            </a:r>
            <a:r>
              <a:rPr lang="ja-JP" altLang="en-US" sz="1200" b="0">
                <a:solidFill>
                  <a:srgbClr val="FFFFFF"/>
                </a:solidFill>
                <a:latin typeface="Arial" charset="0"/>
                <a:ea typeface="ＭＳ Ｐゴシック" charset="-128"/>
              </a:rPr>
              <a:t>例</a:t>
            </a:r>
          </a:p>
        </p:txBody>
      </p:sp>
      <p:sp>
        <p:nvSpPr>
          <p:cNvPr id="6202" name="Text Box 58"/>
          <p:cNvSpPr txBox="1">
            <a:spLocks noChangeArrowheads="1"/>
          </p:cNvSpPr>
          <p:nvPr/>
        </p:nvSpPr>
        <p:spPr bwMode="auto">
          <a:xfrm>
            <a:off x="4916488" y="3182938"/>
            <a:ext cx="2041525" cy="217487"/>
          </a:xfrm>
          <a:prstGeom prst="rect">
            <a:avLst/>
          </a:prstGeom>
          <a:solidFill>
            <a:srgbClr val="993366"/>
          </a:solidFill>
          <a:ln w="12700">
            <a:solidFill>
              <a:schemeClr val="tx1"/>
            </a:solidFill>
            <a:miter lim="800000"/>
            <a:headEnd/>
            <a:tailEnd/>
          </a:ln>
          <a:effectLst/>
        </p:spPr>
        <p:txBody>
          <a:bodyPr tIns="10800" bIns="10800">
            <a:spAutoFit/>
          </a:bodyPr>
          <a:lstStyle/>
          <a:p>
            <a:pPr algn="ctr"/>
            <a:r>
              <a:rPr lang="ja-JP" altLang="en-US" sz="1200" b="0">
                <a:solidFill>
                  <a:srgbClr val="FFFFFF"/>
                </a:solidFill>
                <a:latin typeface="Arial" charset="0"/>
                <a:ea typeface="ＭＳ Ｐゴシック" charset="-128"/>
              </a:rPr>
              <a:t>グリメピリド </a:t>
            </a:r>
            <a:r>
              <a:rPr lang="en-US" altLang="ja-JP" sz="1200" b="0">
                <a:solidFill>
                  <a:srgbClr val="FFFFFF"/>
                </a:solidFill>
                <a:latin typeface="Arial" charset="0"/>
                <a:ea typeface="ＭＳ Ｐゴシック" charset="-128"/>
              </a:rPr>
              <a:t>514</a:t>
            </a:r>
            <a:r>
              <a:rPr lang="ja-JP" altLang="en-US" sz="1200" b="0">
                <a:solidFill>
                  <a:srgbClr val="FFFFFF"/>
                </a:solidFill>
                <a:latin typeface="Arial" charset="0"/>
                <a:ea typeface="ＭＳ Ｐゴシック" charset="-128"/>
              </a:rPr>
              <a:t>例</a:t>
            </a:r>
          </a:p>
        </p:txBody>
      </p:sp>
      <p:sp>
        <p:nvSpPr>
          <p:cNvPr id="6203" name="Text Box 59"/>
          <p:cNvSpPr txBox="1">
            <a:spLocks noChangeArrowheads="1"/>
          </p:cNvSpPr>
          <p:nvPr/>
        </p:nvSpPr>
        <p:spPr bwMode="auto">
          <a:xfrm>
            <a:off x="5773738" y="3530600"/>
            <a:ext cx="1254125" cy="217488"/>
          </a:xfrm>
          <a:prstGeom prst="rect">
            <a:avLst/>
          </a:prstGeom>
          <a:solidFill>
            <a:srgbClr val="E9BDD3"/>
          </a:solidFill>
          <a:ln w="12700">
            <a:solidFill>
              <a:schemeClr val="tx1"/>
            </a:solidFill>
            <a:miter lim="800000"/>
            <a:headEnd/>
            <a:tailEnd/>
          </a:ln>
          <a:effectLst/>
        </p:spPr>
        <p:txBody>
          <a:bodyPr wrap="none" tIns="10800" bIns="10800">
            <a:spAutoFit/>
          </a:bodyPr>
          <a:lstStyle/>
          <a:p>
            <a:r>
              <a:rPr lang="ja-JP" altLang="en-US" sz="1200" b="0">
                <a:solidFill>
                  <a:srgbClr val="000000"/>
                </a:solidFill>
                <a:latin typeface="Arial" charset="0"/>
                <a:ea typeface="ＭＳ Ｐゴシック" charset="-128"/>
              </a:rPr>
              <a:t>治療失敗 </a:t>
            </a:r>
            <a:r>
              <a:rPr lang="en-US" altLang="ja-JP" sz="1200" b="0">
                <a:solidFill>
                  <a:srgbClr val="000000"/>
                </a:solidFill>
                <a:latin typeface="Arial" charset="0"/>
                <a:ea typeface="ＭＳ Ｐゴシック" charset="-128"/>
              </a:rPr>
              <a:t>262</a:t>
            </a:r>
            <a:r>
              <a:rPr lang="ja-JP" altLang="en-US" sz="1200" b="0">
                <a:solidFill>
                  <a:srgbClr val="000000"/>
                </a:solidFill>
                <a:latin typeface="Arial" charset="0"/>
                <a:ea typeface="ＭＳ Ｐゴシック" charset="-128"/>
              </a:rPr>
              <a:t>例</a:t>
            </a:r>
          </a:p>
        </p:txBody>
      </p:sp>
      <p:sp>
        <p:nvSpPr>
          <p:cNvPr id="6204" name="Text Box 60"/>
          <p:cNvSpPr txBox="1">
            <a:spLocks noChangeArrowheads="1"/>
          </p:cNvSpPr>
          <p:nvPr/>
        </p:nvSpPr>
        <p:spPr bwMode="auto">
          <a:xfrm>
            <a:off x="5773738" y="3879850"/>
            <a:ext cx="3278187" cy="1677988"/>
          </a:xfrm>
          <a:prstGeom prst="rect">
            <a:avLst/>
          </a:prstGeom>
          <a:solidFill>
            <a:srgbClr val="E9BDD3"/>
          </a:solidFill>
          <a:ln w="12700">
            <a:solidFill>
              <a:schemeClr val="tx1"/>
            </a:solidFill>
            <a:miter lim="800000"/>
            <a:headEnd/>
            <a:tailEnd/>
          </a:ln>
          <a:effectLst/>
        </p:spPr>
        <p:txBody>
          <a:bodyPr wrap="none" tIns="10800" bIns="10800">
            <a:spAutoFit/>
          </a:bodyPr>
          <a:lstStyle/>
          <a:p>
            <a:pPr marL="182563" indent="-182563"/>
            <a:r>
              <a:rPr lang="ja-JP" altLang="en-US" sz="1200" b="0">
                <a:solidFill>
                  <a:srgbClr val="000000"/>
                </a:solidFill>
                <a:latin typeface="Arial" charset="0"/>
                <a:ea typeface="ＭＳ Ｐゴシック" charset="-128"/>
              </a:rPr>
              <a:t>試験中止 </a:t>
            </a:r>
            <a:r>
              <a:rPr lang="en-US" altLang="ja-JP" sz="1200" b="0">
                <a:solidFill>
                  <a:srgbClr val="000000"/>
                </a:solidFill>
                <a:latin typeface="Arial" charset="0"/>
                <a:ea typeface="ＭＳ Ｐゴシック" charset="-128"/>
              </a:rPr>
              <a:t>128</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有害事象</a:t>
            </a:r>
            <a:r>
              <a:rPr lang="ja-JP" altLang="en-US" sz="1200" b="0" baseline="30000">
                <a:solidFill>
                  <a:srgbClr val="000000"/>
                </a:solidFill>
                <a:latin typeface="Arial" charset="0"/>
                <a:ea typeface="ＭＳ Ｐゴシック" charset="-128"/>
              </a:rPr>
              <a:t>＊ </a:t>
            </a:r>
            <a:r>
              <a:rPr lang="en-US" altLang="ja-JP" sz="1200" b="0">
                <a:solidFill>
                  <a:srgbClr val="000000"/>
                </a:solidFill>
                <a:latin typeface="Arial" charset="0"/>
                <a:ea typeface="ＭＳ Ｐゴシック" charset="-128"/>
              </a:rPr>
              <a:t>17</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死亡 </a:t>
            </a:r>
            <a:r>
              <a:rPr lang="en-US" altLang="ja-JP" sz="1200" b="0">
                <a:solidFill>
                  <a:srgbClr val="000000"/>
                </a:solidFill>
                <a:latin typeface="Arial" charset="0"/>
                <a:ea typeface="ＭＳ Ｐゴシック" charset="-128"/>
              </a:rPr>
              <a:t>2</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治験参加判定基準を満たさなかった患者 </a:t>
            </a:r>
            <a:r>
              <a:rPr lang="en-US" altLang="ja-JP" sz="1200" b="0">
                <a:solidFill>
                  <a:srgbClr val="000000"/>
                </a:solidFill>
                <a:latin typeface="Arial" charset="0"/>
                <a:ea typeface="ＭＳ Ｐゴシック" charset="-128"/>
              </a:rPr>
              <a:t>8</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効果不十分 </a:t>
            </a:r>
            <a:r>
              <a:rPr lang="en-US" altLang="ja-JP" sz="1200" b="0">
                <a:solidFill>
                  <a:srgbClr val="000000"/>
                </a:solidFill>
                <a:latin typeface="Arial" charset="0"/>
                <a:ea typeface="ＭＳ Ｐゴシック" charset="-128"/>
              </a:rPr>
              <a:t>11</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追跡不能 </a:t>
            </a:r>
            <a:r>
              <a:rPr lang="en-US" altLang="ja-JP" sz="1200" b="0">
                <a:solidFill>
                  <a:srgbClr val="000000"/>
                </a:solidFill>
                <a:latin typeface="Arial" charset="0"/>
                <a:ea typeface="ＭＳ Ｐゴシック" charset="-128"/>
              </a:rPr>
              <a:t>5</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患者の判断 </a:t>
            </a:r>
            <a:r>
              <a:rPr lang="en-US" altLang="ja-JP" sz="1200" b="0">
                <a:solidFill>
                  <a:srgbClr val="000000"/>
                </a:solidFill>
                <a:latin typeface="Arial" charset="0"/>
                <a:ea typeface="ＭＳ Ｐゴシック" charset="-128"/>
              </a:rPr>
              <a:t>50</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治験医師の判断 </a:t>
            </a:r>
            <a:r>
              <a:rPr lang="en-US" altLang="ja-JP" sz="1200" b="0">
                <a:solidFill>
                  <a:srgbClr val="000000"/>
                </a:solidFill>
                <a:latin typeface="Arial" charset="0"/>
                <a:ea typeface="ＭＳ Ｐゴシック" charset="-128"/>
              </a:rPr>
              <a:t>17</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治験実験計画書逸脱 </a:t>
            </a:r>
            <a:r>
              <a:rPr lang="en-US" altLang="ja-JP" sz="1200" b="0">
                <a:solidFill>
                  <a:srgbClr val="000000"/>
                </a:solidFill>
                <a:latin typeface="Arial" charset="0"/>
                <a:ea typeface="ＭＳ Ｐゴシック" charset="-128"/>
              </a:rPr>
              <a:t>18</a:t>
            </a:r>
            <a:r>
              <a:rPr lang="ja-JP" altLang="en-US" sz="1200" b="0">
                <a:solidFill>
                  <a:srgbClr val="000000"/>
                </a:solidFill>
                <a:latin typeface="Arial" charset="0"/>
                <a:ea typeface="ＭＳ Ｐゴシック" charset="-128"/>
              </a:rPr>
              <a:t>例</a:t>
            </a:r>
          </a:p>
        </p:txBody>
      </p:sp>
      <p:sp>
        <p:nvSpPr>
          <p:cNvPr id="6205" name="Text Box 61"/>
          <p:cNvSpPr txBox="1">
            <a:spLocks noChangeArrowheads="1"/>
          </p:cNvSpPr>
          <p:nvPr/>
        </p:nvSpPr>
        <p:spPr bwMode="auto">
          <a:xfrm>
            <a:off x="4916488" y="5729288"/>
            <a:ext cx="1254125" cy="217487"/>
          </a:xfrm>
          <a:prstGeom prst="rect">
            <a:avLst/>
          </a:prstGeom>
          <a:solidFill>
            <a:schemeClr val="tx2"/>
          </a:solidFill>
          <a:ln w="12700">
            <a:solidFill>
              <a:schemeClr val="tx1"/>
            </a:solidFill>
            <a:miter lim="800000"/>
            <a:headEnd/>
            <a:tailEnd/>
          </a:ln>
          <a:effectLst/>
        </p:spPr>
        <p:txBody>
          <a:bodyPr wrap="none" tIns="10800" bIns="10800">
            <a:spAutoFit/>
          </a:bodyPr>
          <a:lstStyle/>
          <a:p>
            <a:r>
              <a:rPr lang="ja-JP" altLang="en-US" sz="1200" b="0">
                <a:solidFill>
                  <a:srgbClr val="000000"/>
                </a:solidFill>
                <a:latin typeface="Arial" charset="0"/>
                <a:ea typeface="ＭＳ Ｐゴシック" charset="-128"/>
              </a:rPr>
              <a:t>試験完遂 </a:t>
            </a:r>
            <a:r>
              <a:rPr lang="en-US" altLang="ja-JP" sz="1200" b="0">
                <a:solidFill>
                  <a:srgbClr val="000000"/>
                </a:solidFill>
                <a:latin typeface="Arial" charset="0"/>
                <a:ea typeface="ＭＳ Ｐゴシック" charset="-128"/>
              </a:rPr>
              <a:t>124</a:t>
            </a:r>
            <a:r>
              <a:rPr lang="ja-JP" altLang="en-US" sz="1200" b="0">
                <a:solidFill>
                  <a:srgbClr val="000000"/>
                </a:solidFill>
                <a:latin typeface="Arial" charset="0"/>
                <a:ea typeface="ＭＳ Ｐゴシック" charset="-128"/>
              </a:rPr>
              <a:t>例</a:t>
            </a:r>
          </a:p>
        </p:txBody>
      </p:sp>
      <p:sp>
        <p:nvSpPr>
          <p:cNvPr id="6206" name="Text Box 62"/>
          <p:cNvSpPr txBox="1">
            <a:spLocks noChangeArrowheads="1"/>
          </p:cNvSpPr>
          <p:nvPr/>
        </p:nvSpPr>
        <p:spPr bwMode="auto">
          <a:xfrm>
            <a:off x="2208213" y="3530600"/>
            <a:ext cx="1254125" cy="217488"/>
          </a:xfrm>
          <a:prstGeom prst="rect">
            <a:avLst/>
          </a:prstGeom>
          <a:solidFill>
            <a:srgbClr val="DDF8FF"/>
          </a:solidFill>
          <a:ln w="12700">
            <a:solidFill>
              <a:schemeClr val="tx1"/>
            </a:solidFill>
            <a:miter lim="800000"/>
            <a:headEnd/>
            <a:tailEnd/>
          </a:ln>
          <a:effectLst/>
        </p:spPr>
        <p:txBody>
          <a:bodyPr wrap="none" tIns="10800" bIns="10800">
            <a:spAutoFit/>
          </a:bodyPr>
          <a:lstStyle/>
          <a:p>
            <a:r>
              <a:rPr lang="ja-JP" altLang="en-US" sz="1200" b="0">
                <a:solidFill>
                  <a:srgbClr val="000000"/>
                </a:solidFill>
                <a:latin typeface="Arial" charset="0"/>
                <a:ea typeface="ＭＳ Ｐゴシック" charset="-128"/>
              </a:rPr>
              <a:t>治療失敗 </a:t>
            </a:r>
            <a:r>
              <a:rPr lang="en-US" altLang="ja-JP" sz="1200" b="0">
                <a:solidFill>
                  <a:srgbClr val="000000"/>
                </a:solidFill>
                <a:latin typeface="Arial" charset="0"/>
                <a:ea typeface="ＭＳ Ｐゴシック" charset="-128"/>
              </a:rPr>
              <a:t>203</a:t>
            </a:r>
            <a:r>
              <a:rPr lang="ja-JP" altLang="en-US" sz="1200" b="0">
                <a:solidFill>
                  <a:srgbClr val="000000"/>
                </a:solidFill>
                <a:latin typeface="Arial" charset="0"/>
                <a:ea typeface="ＭＳ Ｐゴシック" charset="-128"/>
              </a:rPr>
              <a:t>例</a:t>
            </a:r>
          </a:p>
        </p:txBody>
      </p:sp>
      <p:sp>
        <p:nvSpPr>
          <p:cNvPr id="6207" name="Text Box 63"/>
          <p:cNvSpPr txBox="1">
            <a:spLocks noChangeArrowheads="1"/>
          </p:cNvSpPr>
          <p:nvPr/>
        </p:nvSpPr>
        <p:spPr bwMode="auto">
          <a:xfrm>
            <a:off x="184150" y="3879850"/>
            <a:ext cx="3278188" cy="1677988"/>
          </a:xfrm>
          <a:prstGeom prst="rect">
            <a:avLst/>
          </a:prstGeom>
          <a:solidFill>
            <a:srgbClr val="DDF8FF"/>
          </a:solidFill>
          <a:ln w="12700">
            <a:solidFill>
              <a:schemeClr val="tx1"/>
            </a:solidFill>
            <a:miter lim="800000"/>
            <a:headEnd/>
            <a:tailEnd/>
          </a:ln>
          <a:effectLst/>
        </p:spPr>
        <p:txBody>
          <a:bodyPr wrap="none" tIns="10800" bIns="10800">
            <a:spAutoFit/>
          </a:bodyPr>
          <a:lstStyle/>
          <a:p>
            <a:pPr marL="182563" indent="-182563"/>
            <a:r>
              <a:rPr lang="ja-JP" altLang="en-US" sz="1200" b="0">
                <a:solidFill>
                  <a:srgbClr val="000000"/>
                </a:solidFill>
                <a:latin typeface="Arial" charset="0"/>
                <a:ea typeface="ＭＳ Ｐゴシック" charset="-128"/>
              </a:rPr>
              <a:t>試験中止 </a:t>
            </a:r>
            <a:r>
              <a:rPr lang="en-US" altLang="ja-JP" sz="1200" b="0">
                <a:solidFill>
                  <a:srgbClr val="000000"/>
                </a:solidFill>
                <a:latin typeface="Arial" charset="0"/>
                <a:ea typeface="ＭＳ Ｐゴシック" charset="-128"/>
              </a:rPr>
              <a:t>174</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有害事象</a:t>
            </a:r>
            <a:r>
              <a:rPr lang="ja-JP" altLang="en-US" sz="1200" b="0" baseline="30000">
                <a:solidFill>
                  <a:srgbClr val="000000"/>
                </a:solidFill>
                <a:latin typeface="Arial" charset="0"/>
                <a:ea typeface="ＭＳ Ｐゴシック" charset="-128"/>
              </a:rPr>
              <a:t>＊ </a:t>
            </a:r>
            <a:r>
              <a:rPr lang="en-US" altLang="ja-JP" sz="1200" b="0">
                <a:solidFill>
                  <a:srgbClr val="000000"/>
                </a:solidFill>
                <a:latin typeface="Arial" charset="0"/>
                <a:ea typeface="ＭＳ Ｐゴシック" charset="-128"/>
              </a:rPr>
              <a:t>49</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死亡 </a:t>
            </a:r>
            <a:r>
              <a:rPr lang="en-US" altLang="ja-JP" sz="1200" b="0">
                <a:solidFill>
                  <a:srgbClr val="000000"/>
                </a:solidFill>
                <a:latin typeface="Arial" charset="0"/>
                <a:ea typeface="ＭＳ Ｐゴシック" charset="-128"/>
              </a:rPr>
              <a:t>4</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治験参加判定基準を満たさなかった患者 </a:t>
            </a:r>
            <a:r>
              <a:rPr lang="en-US" altLang="ja-JP" sz="1200" b="0">
                <a:solidFill>
                  <a:srgbClr val="000000"/>
                </a:solidFill>
                <a:latin typeface="Arial" charset="0"/>
                <a:ea typeface="ＭＳ Ｐゴシック" charset="-128"/>
              </a:rPr>
              <a:t>4</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効果不十分 </a:t>
            </a:r>
            <a:r>
              <a:rPr lang="en-US" altLang="ja-JP" sz="1200" b="0">
                <a:solidFill>
                  <a:srgbClr val="000000"/>
                </a:solidFill>
                <a:latin typeface="Arial" charset="0"/>
                <a:ea typeface="ＭＳ Ｐゴシック" charset="-128"/>
              </a:rPr>
              <a:t>8</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追跡不能 </a:t>
            </a:r>
            <a:r>
              <a:rPr lang="en-US" altLang="ja-JP" sz="1200" b="0">
                <a:solidFill>
                  <a:srgbClr val="000000"/>
                </a:solidFill>
                <a:latin typeface="Arial" charset="0"/>
                <a:ea typeface="ＭＳ Ｐゴシック" charset="-128"/>
              </a:rPr>
              <a:t>5</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患者の判断 </a:t>
            </a:r>
            <a:r>
              <a:rPr lang="en-US" altLang="ja-JP" sz="1200" b="0">
                <a:solidFill>
                  <a:srgbClr val="000000"/>
                </a:solidFill>
                <a:latin typeface="Arial" charset="0"/>
                <a:ea typeface="ＭＳ Ｐゴシック" charset="-128"/>
              </a:rPr>
              <a:t>70</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治験医師の判断 </a:t>
            </a:r>
            <a:r>
              <a:rPr lang="en-US" altLang="ja-JP" sz="1200" b="0">
                <a:solidFill>
                  <a:srgbClr val="000000"/>
                </a:solidFill>
                <a:latin typeface="Arial" charset="0"/>
                <a:ea typeface="ＭＳ Ｐゴシック" charset="-128"/>
              </a:rPr>
              <a:t>23</a:t>
            </a:r>
            <a:r>
              <a:rPr lang="ja-JP" altLang="en-US" sz="1200" b="0">
                <a:solidFill>
                  <a:srgbClr val="000000"/>
                </a:solidFill>
                <a:latin typeface="Arial" charset="0"/>
                <a:ea typeface="ＭＳ Ｐゴシック" charset="-128"/>
              </a:rPr>
              <a:t>例</a:t>
            </a:r>
          </a:p>
          <a:p>
            <a:pPr marL="182563" indent="-182563"/>
            <a:r>
              <a:rPr lang="ja-JP" altLang="en-US" sz="1200" b="0">
                <a:solidFill>
                  <a:srgbClr val="000000"/>
                </a:solidFill>
                <a:latin typeface="Arial" charset="0"/>
                <a:ea typeface="ＭＳ Ｐゴシック" charset="-128"/>
              </a:rPr>
              <a:t>	実験計画書逸脱 </a:t>
            </a:r>
            <a:r>
              <a:rPr lang="en-US" altLang="ja-JP" sz="1200" b="0">
                <a:solidFill>
                  <a:srgbClr val="000000"/>
                </a:solidFill>
                <a:latin typeface="Arial" charset="0"/>
                <a:ea typeface="ＭＳ Ｐゴシック" charset="-128"/>
              </a:rPr>
              <a:t>11</a:t>
            </a:r>
            <a:r>
              <a:rPr lang="ja-JP" altLang="en-US" sz="1200" b="0">
                <a:solidFill>
                  <a:srgbClr val="000000"/>
                </a:solidFill>
                <a:latin typeface="Arial" charset="0"/>
                <a:ea typeface="ＭＳ Ｐゴシック" charset="-128"/>
              </a:rPr>
              <a:t>例</a:t>
            </a:r>
          </a:p>
        </p:txBody>
      </p:sp>
      <p:sp>
        <p:nvSpPr>
          <p:cNvPr id="6208" name="Text Box 64"/>
          <p:cNvSpPr txBox="1">
            <a:spLocks noChangeArrowheads="1"/>
          </p:cNvSpPr>
          <p:nvPr/>
        </p:nvSpPr>
        <p:spPr bwMode="auto">
          <a:xfrm>
            <a:off x="2970213" y="5729288"/>
            <a:ext cx="1254125" cy="217487"/>
          </a:xfrm>
          <a:prstGeom prst="rect">
            <a:avLst/>
          </a:prstGeom>
          <a:solidFill>
            <a:schemeClr val="tx2"/>
          </a:solidFill>
          <a:ln w="12700">
            <a:solidFill>
              <a:schemeClr val="tx1"/>
            </a:solidFill>
            <a:miter lim="800000"/>
            <a:headEnd/>
            <a:tailEnd/>
          </a:ln>
          <a:effectLst/>
        </p:spPr>
        <p:txBody>
          <a:bodyPr wrap="none" tIns="10800" bIns="10800">
            <a:spAutoFit/>
          </a:bodyPr>
          <a:lstStyle/>
          <a:p>
            <a:r>
              <a:rPr lang="ja-JP" altLang="en-US" sz="1200" b="0">
                <a:solidFill>
                  <a:srgbClr val="000000"/>
                </a:solidFill>
                <a:latin typeface="Arial" charset="0"/>
                <a:ea typeface="ＭＳ Ｐゴシック" charset="-128"/>
              </a:rPr>
              <a:t>試験完遂 </a:t>
            </a:r>
            <a:r>
              <a:rPr lang="en-US" altLang="ja-JP" sz="1200" b="0">
                <a:solidFill>
                  <a:srgbClr val="000000"/>
                </a:solidFill>
                <a:latin typeface="Arial" charset="0"/>
                <a:ea typeface="ＭＳ Ｐゴシック" charset="-128"/>
              </a:rPr>
              <a:t>138</a:t>
            </a:r>
            <a:r>
              <a:rPr lang="ja-JP" altLang="en-US" sz="1200" b="0">
                <a:solidFill>
                  <a:srgbClr val="000000"/>
                </a:solidFill>
                <a:latin typeface="Arial" charset="0"/>
                <a:ea typeface="ＭＳ Ｐゴシック" charset="-128"/>
              </a:rPr>
              <a:t>例</a:t>
            </a:r>
          </a:p>
        </p:txBody>
      </p:sp>
      <p:sp>
        <p:nvSpPr>
          <p:cNvPr id="6210" name="Line 66"/>
          <p:cNvSpPr>
            <a:spLocks noChangeShapeType="1"/>
          </p:cNvSpPr>
          <p:nvPr/>
        </p:nvSpPr>
        <p:spPr bwMode="auto">
          <a:xfrm>
            <a:off x="4572000" y="1930400"/>
            <a:ext cx="871538" cy="0"/>
          </a:xfrm>
          <a:prstGeom prst="line">
            <a:avLst/>
          </a:prstGeom>
          <a:noFill/>
          <a:ln w="12700">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sp>
        <p:nvSpPr>
          <p:cNvPr id="6220" name="Line 76"/>
          <p:cNvSpPr>
            <a:spLocks noChangeShapeType="1"/>
          </p:cNvSpPr>
          <p:nvPr/>
        </p:nvSpPr>
        <p:spPr bwMode="auto">
          <a:xfrm flipH="1">
            <a:off x="3478213" y="4710113"/>
            <a:ext cx="376237" cy="0"/>
          </a:xfrm>
          <a:prstGeom prst="line">
            <a:avLst/>
          </a:prstGeom>
          <a:noFill/>
          <a:ln w="12700">
            <a:solidFill>
              <a:schemeClr val="tx1"/>
            </a:solidFill>
            <a:round/>
            <a:headEnd/>
            <a:tailEnd type="triangle" w="med" len="med"/>
          </a:ln>
          <a:effectLst/>
        </p:spPr>
        <p:txBody>
          <a:bodyPr/>
          <a:lstStyle/>
          <a:p>
            <a:endParaRPr lang="ja-JP" altLang="en-US" sz="1400" b="0">
              <a:solidFill>
                <a:srgbClr val="000000"/>
              </a:solidFill>
              <a:latin typeface="Arial" charset="0"/>
              <a:ea typeface="ＭＳ Ｐゴシック" charset="-128"/>
            </a:endParaRPr>
          </a:p>
        </p:txBody>
      </p:sp>
      <p:sp>
        <p:nvSpPr>
          <p:cNvPr id="6224" name="Rectangle 80"/>
          <p:cNvSpPr>
            <a:spLocks noGrp="1" noChangeArrowheads="1"/>
          </p:cNvSpPr>
          <p:nvPr>
            <p:ph type="title" idx="4294967295"/>
          </p:nvPr>
        </p:nvSpPr>
        <p:spPr>
          <a:xfrm>
            <a:off x="468313" y="104775"/>
            <a:ext cx="8199437" cy="519113"/>
          </a:xfrm>
          <a:prstGeom prst="rect">
            <a:avLst/>
          </a:prstGeom>
          <a:noFill/>
        </p:spPr>
        <p:txBody>
          <a:bodyPr/>
          <a:lstStyle/>
          <a:p>
            <a:r>
              <a:rPr lang="ja-JP" altLang="en-US" dirty="0" smtClean="0">
                <a:solidFill>
                  <a:schemeClr val="tx1"/>
                </a:solidFill>
                <a:effectLst/>
                <a:latin typeface="ＭＳ Ｐゴシック" charset="-128"/>
                <a:ea typeface="ＭＳ Ｐゴシック" charset="-128"/>
              </a:rPr>
              <a:t>被験者の内訳</a:t>
            </a:r>
          </a:p>
        </p:txBody>
      </p:sp>
      <p:sp>
        <p:nvSpPr>
          <p:cNvPr id="6226" name="Text Box 82"/>
          <p:cNvSpPr txBox="1">
            <a:spLocks noChangeArrowheads="1"/>
          </p:cNvSpPr>
          <p:nvPr/>
        </p:nvSpPr>
        <p:spPr bwMode="auto">
          <a:xfrm>
            <a:off x="153988" y="6010275"/>
            <a:ext cx="8893175" cy="458788"/>
          </a:xfrm>
          <a:prstGeom prst="rect">
            <a:avLst/>
          </a:prstGeom>
          <a:noFill/>
          <a:ln w="9525">
            <a:noFill/>
            <a:miter lim="800000"/>
            <a:headEnd/>
            <a:tailEnd/>
          </a:ln>
          <a:effectLst/>
        </p:spPr>
        <p:txBody>
          <a:bodyPr>
            <a:spAutoFit/>
          </a:bodyPr>
          <a:lstStyle/>
          <a:p>
            <a:r>
              <a:rPr lang="en-US" altLang="ja-JP" sz="800" b="0" dirty="0">
                <a:solidFill>
                  <a:srgbClr val="000000"/>
                </a:solidFill>
                <a:latin typeface="Arial" charset="0"/>
                <a:ea typeface="ＭＳ Ｐゴシック" charset="-128"/>
              </a:rPr>
              <a:t>ITT</a:t>
            </a:r>
            <a:r>
              <a:rPr lang="ja-JP" altLang="en-US" sz="800" b="0" dirty="0">
                <a:solidFill>
                  <a:srgbClr val="000000"/>
                </a:solidFill>
                <a:latin typeface="Arial" charset="0"/>
                <a:ea typeface="ＭＳ Ｐゴシック" charset="-128"/>
              </a:rPr>
              <a:t>集団：</a:t>
            </a:r>
            <a:r>
              <a:rPr lang="en-US" altLang="ja-JP" sz="800" b="0" dirty="0">
                <a:solidFill>
                  <a:srgbClr val="000000"/>
                </a:solidFill>
                <a:latin typeface="Arial" charset="0"/>
                <a:ea typeface="ＭＳ Ｐゴシック" charset="-128"/>
              </a:rPr>
              <a:t>490</a:t>
            </a:r>
            <a:r>
              <a:rPr lang="ja-JP" altLang="en-US" sz="800" b="0" dirty="0">
                <a:solidFill>
                  <a:srgbClr val="000000"/>
                </a:solidFill>
                <a:latin typeface="Arial" charset="0"/>
                <a:ea typeface="ＭＳ Ｐゴシック" charset="-128"/>
              </a:rPr>
              <a:t>例の患者はエキセナチド</a:t>
            </a:r>
            <a:r>
              <a:rPr lang="en-US" altLang="ja-JP" sz="800" b="0" dirty="0">
                <a:solidFill>
                  <a:srgbClr val="000000"/>
                </a:solidFill>
                <a:latin typeface="Arial" charset="0"/>
                <a:ea typeface="ＭＳ Ｐゴシック" charset="-128"/>
              </a:rPr>
              <a:t>BID</a:t>
            </a:r>
            <a:r>
              <a:rPr lang="ja-JP" altLang="en-US" sz="800" b="0" dirty="0">
                <a:solidFill>
                  <a:srgbClr val="000000"/>
                </a:solidFill>
                <a:latin typeface="Arial" charset="0"/>
                <a:ea typeface="ＭＳ Ｐゴシック" charset="-128"/>
              </a:rPr>
              <a:t>に無作為に割り付けされた（</a:t>
            </a:r>
            <a:r>
              <a:rPr lang="en-US" altLang="ja-JP" sz="800" b="0" dirty="0">
                <a:solidFill>
                  <a:srgbClr val="000000"/>
                </a:solidFill>
                <a:latin typeface="Arial" charset="0"/>
                <a:ea typeface="ＭＳ Ｐゴシック" charset="-128"/>
              </a:rPr>
              <a:t>5</a:t>
            </a:r>
            <a:r>
              <a:rPr lang="ja-JP" altLang="en-US" sz="800" b="0" dirty="0">
                <a:solidFill>
                  <a:srgbClr val="000000"/>
                </a:solidFill>
                <a:latin typeface="Arial" charset="0"/>
                <a:ea typeface="ＭＳ Ｐゴシック" charset="-128"/>
              </a:rPr>
              <a:t>例の患者は治験薬が投与されなかった。</a:t>
            </a:r>
            <a:r>
              <a:rPr lang="en-US" altLang="ja-JP" sz="800" b="0" dirty="0">
                <a:solidFill>
                  <a:srgbClr val="000000"/>
                </a:solidFill>
                <a:latin typeface="Arial" charset="0"/>
                <a:ea typeface="ＭＳ Ｐゴシック" charset="-128"/>
              </a:rPr>
              <a:t>20</a:t>
            </a:r>
            <a:r>
              <a:rPr lang="ja-JP" altLang="en-US" sz="800" b="0" dirty="0">
                <a:solidFill>
                  <a:srgbClr val="000000"/>
                </a:solidFill>
                <a:latin typeface="Arial" charset="0"/>
                <a:ea typeface="ＭＳ Ｐゴシック" charset="-128"/>
              </a:rPr>
              <a:t>例の患者は少なくともベースライン時またはベースライン後のいずれかで</a:t>
            </a:r>
            <a:r>
              <a:rPr lang="en-US" altLang="ja-JP" sz="800" b="0" dirty="0">
                <a:solidFill>
                  <a:srgbClr val="000000"/>
                </a:solidFill>
                <a:latin typeface="Arial" charset="0"/>
                <a:ea typeface="ＭＳ Ｐゴシック" charset="-128"/>
              </a:rPr>
              <a:t>HbA1c</a:t>
            </a:r>
            <a:r>
              <a:rPr lang="ja-JP" altLang="en-US" sz="800" b="0" dirty="0">
                <a:solidFill>
                  <a:srgbClr val="000000"/>
                </a:solidFill>
                <a:latin typeface="Arial" charset="0"/>
                <a:ea typeface="ＭＳ Ｐゴシック" charset="-128"/>
              </a:rPr>
              <a:t>値が測定されなかった）。</a:t>
            </a:r>
            <a:r>
              <a:rPr lang="en-US" altLang="ja-JP" sz="800" b="0" dirty="0">
                <a:solidFill>
                  <a:srgbClr val="000000"/>
                </a:solidFill>
                <a:latin typeface="Arial" charset="0"/>
                <a:ea typeface="ＭＳ Ｐゴシック" charset="-128"/>
              </a:rPr>
              <a:t>487</a:t>
            </a:r>
            <a:r>
              <a:rPr lang="ja-JP" altLang="en-US" sz="800" b="0" dirty="0">
                <a:solidFill>
                  <a:srgbClr val="000000"/>
                </a:solidFill>
                <a:latin typeface="Arial" charset="0"/>
                <a:ea typeface="ＭＳ Ｐゴシック" charset="-128"/>
              </a:rPr>
              <a:t>例の患者はグリメピリドに無作為に割り付けされた（</a:t>
            </a:r>
            <a:r>
              <a:rPr lang="en-US" altLang="ja-JP" sz="800" b="0" dirty="0">
                <a:solidFill>
                  <a:srgbClr val="000000"/>
                </a:solidFill>
                <a:latin typeface="Arial" charset="0"/>
                <a:ea typeface="ＭＳ Ｐゴシック" charset="-128"/>
              </a:rPr>
              <a:t>6</a:t>
            </a:r>
            <a:r>
              <a:rPr lang="ja-JP" altLang="en-US" sz="800" b="0" dirty="0">
                <a:solidFill>
                  <a:srgbClr val="000000"/>
                </a:solidFill>
                <a:latin typeface="Arial" charset="0"/>
                <a:ea typeface="ＭＳ Ｐゴシック" charset="-128"/>
              </a:rPr>
              <a:t>例の患者は治験薬が投与されなかった。</a:t>
            </a:r>
            <a:r>
              <a:rPr lang="en-US" altLang="ja-JP" sz="800" b="0" dirty="0">
                <a:solidFill>
                  <a:srgbClr val="000000"/>
                </a:solidFill>
                <a:latin typeface="Arial" charset="0"/>
                <a:ea typeface="ＭＳ Ｐゴシック" charset="-128"/>
              </a:rPr>
              <a:t>21</a:t>
            </a:r>
            <a:r>
              <a:rPr lang="ja-JP" altLang="en-US" sz="800" b="0" dirty="0">
                <a:solidFill>
                  <a:srgbClr val="000000"/>
                </a:solidFill>
                <a:latin typeface="Arial" charset="0"/>
                <a:ea typeface="ＭＳ Ｐゴシック" charset="-128"/>
              </a:rPr>
              <a:t>例の患者は少なくともベースライン時またはベースライン後のいずれかで</a:t>
            </a:r>
            <a:r>
              <a:rPr lang="en-US" altLang="ja-JP" sz="800" b="0" dirty="0">
                <a:solidFill>
                  <a:srgbClr val="000000"/>
                </a:solidFill>
                <a:latin typeface="Arial" charset="0"/>
                <a:ea typeface="ＭＳ Ｐゴシック" charset="-128"/>
              </a:rPr>
              <a:t>HbA1c</a:t>
            </a:r>
            <a:r>
              <a:rPr lang="ja-JP" altLang="en-US" sz="800" b="0" dirty="0">
                <a:solidFill>
                  <a:srgbClr val="000000"/>
                </a:solidFill>
                <a:latin typeface="Arial" charset="0"/>
                <a:ea typeface="ＭＳ Ｐゴシック" charset="-128"/>
              </a:rPr>
              <a:t>値が測定されなかった）。*</a:t>
            </a:r>
            <a:r>
              <a:rPr lang="en-US" altLang="ja-JP" sz="800" b="0" dirty="0">
                <a:solidFill>
                  <a:srgbClr val="000000"/>
                </a:solidFill>
                <a:latin typeface="Arial" charset="0"/>
                <a:ea typeface="ＭＳ Ｐゴシック" charset="-128"/>
              </a:rPr>
              <a:t>p=0.001</a:t>
            </a:r>
            <a:r>
              <a:rPr lang="ja-JP" altLang="en-US" sz="800" b="0" dirty="0">
                <a:solidFill>
                  <a:srgbClr val="000000"/>
                </a:solidFill>
                <a:latin typeface="Arial" charset="0"/>
                <a:ea typeface="ＭＳ Ｐゴシック" charset="-128"/>
              </a:rPr>
              <a:t>：</a:t>
            </a:r>
            <a:r>
              <a:rPr lang="ja-JP" altLang="en-US" sz="800" b="0" dirty="0" smtClean="0">
                <a:solidFill>
                  <a:srgbClr val="000000"/>
                </a:solidFill>
                <a:latin typeface="Arial" charset="0"/>
                <a:ea typeface="ＭＳ Ｐゴシック" charset="-128"/>
              </a:rPr>
              <a:t>エキセナチド</a:t>
            </a:r>
            <a:r>
              <a:rPr lang="en-US" altLang="ja-JP" sz="800" b="0" dirty="0" smtClean="0">
                <a:solidFill>
                  <a:srgbClr val="000000"/>
                </a:solidFill>
                <a:latin typeface="Arial" charset="0"/>
                <a:ea typeface="ＭＳ Ｐゴシック" charset="-128"/>
              </a:rPr>
              <a:t> </a:t>
            </a:r>
            <a:r>
              <a:rPr lang="en-US" altLang="ja-JP" sz="800" b="0" dirty="0">
                <a:solidFill>
                  <a:srgbClr val="000000"/>
                </a:solidFill>
                <a:latin typeface="Arial" charset="0"/>
                <a:ea typeface="ＭＳ Ｐゴシック" charset="-128"/>
              </a:rPr>
              <a:t>vs. </a:t>
            </a:r>
            <a:r>
              <a:rPr lang="ja-JP" altLang="en-US" sz="800" b="0" dirty="0">
                <a:solidFill>
                  <a:srgbClr val="000000"/>
                </a:solidFill>
                <a:latin typeface="Arial" charset="0"/>
                <a:ea typeface="ＭＳ Ｐゴシック" charset="-128"/>
              </a:rPr>
              <a:t>グリメピリド</a:t>
            </a:r>
          </a:p>
        </p:txBody>
      </p:sp>
      <p:sp>
        <p:nvSpPr>
          <p:cNvPr id="25" name="正方形/長方形 24"/>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28"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841226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112" name="Group 296"/>
          <p:cNvGraphicFramePr>
            <a:graphicFrameLocks noGrp="1"/>
          </p:cNvGraphicFramePr>
          <p:nvPr/>
        </p:nvGraphicFramePr>
        <p:xfrm>
          <a:off x="466725" y="1065213"/>
          <a:ext cx="8289925" cy="5020560"/>
        </p:xfrm>
        <a:graphic>
          <a:graphicData uri="http://schemas.openxmlformats.org/drawingml/2006/table">
            <a:tbl>
              <a:tblPr/>
              <a:tblGrid>
                <a:gridCol w="3536950"/>
                <a:gridCol w="2376488"/>
                <a:gridCol w="2376487"/>
              </a:tblGrid>
              <a:tr h="23018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400" b="0" i="0" u="none" strike="noStrike" cap="none" normalizeH="0" baseline="0" smtClean="0">
                        <a:ln>
                          <a:noFill/>
                        </a:ln>
                        <a:solidFill>
                          <a:schemeClr val="bg1"/>
                        </a:solidFill>
                        <a:effectLst/>
                        <a:latin typeface="Arial" charset="0"/>
                        <a:ea typeface="ＭＳ Ｐゴシック" charset="-128"/>
                      </a:endParaRPr>
                    </a:p>
                  </a:txBody>
                  <a:tcPr marL="90000" marR="90000" marT="18000" marB="18000" anchor="ct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bg1"/>
                          </a:solidFill>
                          <a:effectLst/>
                          <a:latin typeface="Arial" charset="0"/>
                          <a:ea typeface="ＭＳ Ｐゴシック" charset="-128"/>
                        </a:rPr>
                        <a:t>エキセナチド （</a:t>
                      </a:r>
                      <a:r>
                        <a:rPr kumimoji="0" lang="en-US" altLang="ja-JP" sz="1400" b="0" i="0" u="none" strike="noStrike" cap="none" normalizeH="0" baseline="0" smtClean="0">
                          <a:ln>
                            <a:noFill/>
                          </a:ln>
                          <a:solidFill>
                            <a:schemeClr val="bg1"/>
                          </a:solidFill>
                          <a:effectLst/>
                          <a:latin typeface="Arial" charset="0"/>
                          <a:ea typeface="ＭＳ Ｐゴシック" charset="-128"/>
                        </a:rPr>
                        <a:t>n=490</a:t>
                      </a:r>
                      <a:r>
                        <a:rPr kumimoji="0" lang="ja-JP" altLang="en-US" sz="1400" b="0" i="0" u="none" strike="noStrike" cap="none" normalizeH="0" baseline="0" smtClean="0">
                          <a:ln>
                            <a:noFill/>
                          </a:ln>
                          <a:solidFill>
                            <a:schemeClr val="bg1"/>
                          </a:solidFill>
                          <a:effectLst/>
                          <a:latin typeface="Arial" charset="0"/>
                          <a:ea typeface="ＭＳ Ｐゴシック" charset="-128"/>
                        </a:rPr>
                        <a:t>）</a:t>
                      </a:r>
                    </a:p>
                  </a:txBody>
                  <a:tcPr marL="90000" marR="90000" marT="18000" marB="180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bg1"/>
                          </a:solidFill>
                          <a:effectLst/>
                          <a:latin typeface="ＭＳ Ｐゴシック" charset="-128"/>
                          <a:ea typeface="ＭＳ Ｐゴシック" charset="-128"/>
                        </a:rPr>
                        <a:t>グリメ</a:t>
                      </a:r>
                      <a:r>
                        <a:rPr kumimoji="0" lang="ja-JP" altLang="en-US" sz="1400" b="0" i="0" u="none" strike="noStrike" cap="none" normalizeH="0" baseline="0" smtClean="0">
                          <a:ln>
                            <a:noFill/>
                          </a:ln>
                          <a:solidFill>
                            <a:schemeClr val="bg1"/>
                          </a:solidFill>
                          <a:effectLst/>
                          <a:latin typeface="ＭＳ Ｐゴシック" charset="-128"/>
                          <a:ea typeface="ＭＳ Ｐゴシック" charset="-128"/>
                        </a:rPr>
                        <a:t>ピリド</a:t>
                      </a:r>
                      <a:r>
                        <a:rPr kumimoji="0" lang="ja-JP" altLang="en-US" sz="1400" b="0" i="0" u="none" strike="noStrike" cap="none" normalizeH="0" baseline="0" smtClean="0">
                          <a:ln>
                            <a:noFill/>
                          </a:ln>
                          <a:solidFill>
                            <a:schemeClr val="bg1"/>
                          </a:solidFill>
                          <a:effectLst/>
                          <a:latin typeface="Arial" charset="0"/>
                          <a:ea typeface="ＭＳ Ｐゴシック" charset="-128"/>
                        </a:rPr>
                        <a:t> （</a:t>
                      </a:r>
                      <a:r>
                        <a:rPr kumimoji="0" lang="en-US" altLang="ja-JP" sz="1400" b="0" i="0" u="none" strike="noStrike" cap="none" normalizeH="0" baseline="0" smtClean="0">
                          <a:ln>
                            <a:noFill/>
                          </a:ln>
                          <a:solidFill>
                            <a:schemeClr val="bg1"/>
                          </a:solidFill>
                          <a:effectLst/>
                          <a:latin typeface="Arial" charset="0"/>
                          <a:ea typeface="ＭＳ Ｐゴシック" charset="-128"/>
                        </a:rPr>
                        <a:t>n=487</a:t>
                      </a:r>
                      <a:r>
                        <a:rPr kumimoji="0" lang="ja-JP" altLang="en-US" sz="1400" b="0" i="0" u="none" strike="noStrike" cap="none" normalizeH="0" baseline="0" smtClean="0">
                          <a:ln>
                            <a:noFill/>
                          </a:ln>
                          <a:solidFill>
                            <a:schemeClr val="bg1"/>
                          </a:solidFill>
                          <a:effectLst/>
                          <a:latin typeface="Arial" charset="0"/>
                          <a:ea typeface="ＭＳ Ｐゴシック" charset="-128"/>
                        </a:rPr>
                        <a:t>）</a:t>
                      </a:r>
                    </a:p>
                  </a:txBody>
                  <a:tcPr marL="90000" marR="90000" marT="18000" marB="18000" anchor="ctr" anchorCtr="1"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r>
              <a:tr h="2317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年齢（歳）</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56</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10.0</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56</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3018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65</a:t>
                      </a:r>
                      <a:r>
                        <a:rPr kumimoji="0" lang="ja-JP" altLang="en-US" sz="1400" b="0" i="0" u="none" strike="noStrike" cap="none" normalizeH="0" baseline="0" smtClean="0">
                          <a:ln>
                            <a:noFill/>
                          </a:ln>
                          <a:solidFill>
                            <a:schemeClr val="tx1"/>
                          </a:solidFill>
                          <a:effectLst/>
                          <a:latin typeface="Arial" charset="0"/>
                          <a:ea typeface="ＭＳ Ｐゴシック" charset="-128"/>
                        </a:rPr>
                        <a:t>歳以上の患者</a:t>
                      </a:r>
                    </a:p>
                  </a:txBody>
                  <a:tcPr marL="90000" marR="90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102</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21%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98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20%</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noFill/>
                  </a:tcPr>
                </a:tc>
              </a:tr>
              <a:tr h="28892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性別</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男性</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女性</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400" b="0" i="0" u="none" strike="noStrike" cap="none" normalizeH="0" baseline="0" smtClean="0">
                        <a:ln>
                          <a:noFill/>
                        </a:ln>
                        <a:solidFill>
                          <a:schemeClr val="tx1"/>
                        </a:solidFill>
                        <a:effectLst/>
                        <a:latin typeface="Arial" charset="0"/>
                        <a:ea typeface="ＭＳ Ｐゴシック" charset="-128"/>
                      </a:endParaRP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272</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56%</a:t>
                      </a:r>
                      <a:r>
                        <a:rPr kumimoji="0" lang="ja-JP" altLang="en-US" sz="14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218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400" b="0" i="0" u="none" strike="noStrike" cap="none" normalizeH="0" baseline="0" smtClean="0">
                        <a:ln>
                          <a:noFill/>
                        </a:ln>
                        <a:solidFill>
                          <a:schemeClr val="tx1"/>
                        </a:solidFill>
                        <a:effectLst/>
                        <a:latin typeface="Arial" charset="0"/>
                        <a:ea typeface="ＭＳ Ｐゴシック" charset="-128"/>
                      </a:endParaRP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252</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52%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235</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48%</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9051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人種</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白人</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ヒスパニック</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黒人あるいはアジア人</a:t>
                      </a:r>
                    </a:p>
                  </a:txBody>
                  <a:tcPr marL="90000" marR="90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400" b="0" i="0" u="none" strike="noStrike" cap="none" normalizeH="0" baseline="0" smtClean="0">
                        <a:ln>
                          <a:noFill/>
                        </a:ln>
                        <a:solidFill>
                          <a:schemeClr val="tx1"/>
                        </a:solidFill>
                        <a:effectLst/>
                        <a:latin typeface="Arial" charset="0"/>
                        <a:ea typeface="ＭＳ Ｐゴシック" charset="-128"/>
                      </a:endParaRP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450</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36</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4</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&lt;1%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400" b="0" i="0" u="none" strike="noStrike" cap="none" normalizeH="0" baseline="0" smtClean="0">
                        <a:ln>
                          <a:noFill/>
                        </a:ln>
                        <a:solidFill>
                          <a:schemeClr val="tx1"/>
                        </a:solidFill>
                        <a:effectLst/>
                        <a:latin typeface="Arial" charset="0"/>
                        <a:ea typeface="ＭＳ Ｐゴシック" charset="-128"/>
                      </a:endParaRP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444</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35</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noFill/>
                  </a:tcPr>
                </a:tc>
              </a:tr>
              <a:tr h="2317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体重（</a:t>
                      </a:r>
                      <a:r>
                        <a:rPr kumimoji="0" lang="en-US" altLang="ja-JP" sz="1400" b="0" i="0" u="none" strike="noStrike" cap="none" normalizeH="0" baseline="0" smtClean="0">
                          <a:ln>
                            <a:noFill/>
                          </a:ln>
                          <a:solidFill>
                            <a:schemeClr val="tx1"/>
                          </a:solidFill>
                          <a:effectLst/>
                          <a:latin typeface="Arial" charset="0"/>
                          <a:ea typeface="ＭＳ Ｐゴシック" charset="-128"/>
                        </a:rPr>
                        <a:t>kg</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92.8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16.7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91.1</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14.8</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3018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BMI</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kg/m</a:t>
                      </a:r>
                      <a:r>
                        <a:rPr kumimoji="0" lang="en-US" altLang="ja-JP" sz="1400" b="0" i="0" u="none" strike="noStrike" cap="none" normalizeH="0" baseline="30000" smtClean="0">
                          <a:ln>
                            <a:noFill/>
                          </a:ln>
                          <a:solidFill>
                            <a:schemeClr val="tx1"/>
                          </a:solidFill>
                          <a:effectLst/>
                          <a:latin typeface="Arial" charset="0"/>
                          <a:ea typeface="ＭＳ Ｐゴシック" charset="-128"/>
                        </a:rPr>
                        <a:t>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32.6</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32.3</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3.9</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noFill/>
                  </a:tcPr>
                </a:tc>
              </a:tr>
              <a:tr h="2317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収縮期血圧 （</a:t>
                      </a:r>
                      <a:r>
                        <a:rPr kumimoji="0" lang="en-US" altLang="ja-JP" sz="1400" b="0" i="0" u="none" strike="noStrike" cap="none" normalizeH="0" baseline="0" smtClean="0">
                          <a:ln>
                            <a:noFill/>
                          </a:ln>
                          <a:solidFill>
                            <a:schemeClr val="tx1"/>
                          </a:solidFill>
                          <a:effectLst/>
                          <a:latin typeface="Arial" charset="0"/>
                          <a:ea typeface="ＭＳ Ｐゴシック" charset="-128"/>
                        </a:rPr>
                        <a:t>mmHg</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132.8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15.7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133.4</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15.1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3018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拡張期血圧（</a:t>
                      </a:r>
                      <a:r>
                        <a:rPr kumimoji="0" lang="en-US" altLang="ja-JP" sz="1400" b="0" i="0" u="none" strike="noStrike" cap="none" normalizeH="0" baseline="0" smtClean="0">
                          <a:ln>
                            <a:noFill/>
                          </a:ln>
                          <a:solidFill>
                            <a:schemeClr val="tx1"/>
                          </a:solidFill>
                          <a:effectLst/>
                          <a:latin typeface="Arial" charset="0"/>
                          <a:ea typeface="ＭＳ Ｐゴシック" charset="-128"/>
                        </a:rPr>
                        <a:t>mmHg</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80.4</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79.8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9.9</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noFill/>
                  </a:tcPr>
                </a:tc>
              </a:tr>
              <a:tr h="2317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心拍数 （拍</a:t>
                      </a:r>
                      <a:r>
                        <a:rPr kumimoji="0" lang="en-US" altLang="ja-JP" sz="1400" b="0" i="0" u="none" strike="noStrike" cap="none" normalizeH="0" baseline="0" smtClean="0">
                          <a:ln>
                            <a:noFill/>
                          </a:ln>
                          <a:solidFill>
                            <a:schemeClr val="tx1"/>
                          </a:solidFill>
                          <a:effectLst/>
                          <a:latin typeface="Arial" charset="0"/>
                          <a:ea typeface="ＭＳ Ｐゴシック" charset="-128"/>
                        </a:rPr>
                        <a:t>/</a:t>
                      </a:r>
                      <a:r>
                        <a:rPr kumimoji="0" lang="ja-JP" altLang="en-US" sz="1400" b="0" i="0" u="none" strike="noStrike" cap="none" normalizeH="0" baseline="0" smtClean="0">
                          <a:ln>
                            <a:noFill/>
                          </a:ln>
                          <a:solidFill>
                            <a:schemeClr val="tx1"/>
                          </a:solidFill>
                          <a:effectLst/>
                          <a:latin typeface="Arial" charset="0"/>
                          <a:ea typeface="ＭＳ Ｐゴシック" charset="-128"/>
                        </a:rPr>
                        <a:t>分）</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74.1</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9.3</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74.0</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10.1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28600">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糖尿病罹病期間（年）</a:t>
                      </a:r>
                    </a:p>
                  </a:txBody>
                  <a:tcPr marL="90000" marR="90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5.8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4.8</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5.5</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4.3</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noFill/>
                  </a:tcPr>
                </a:tc>
              </a:tr>
              <a:tr h="2317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メトホルミン用量 （</a:t>
                      </a:r>
                      <a:r>
                        <a:rPr kumimoji="0" lang="en-US" altLang="ja-JP" sz="1400" b="0" i="0" u="none" strike="noStrike" cap="none" normalizeH="0" baseline="0" smtClean="0">
                          <a:ln>
                            <a:noFill/>
                          </a:ln>
                          <a:solidFill>
                            <a:schemeClr val="tx1"/>
                          </a:solidFill>
                          <a:effectLst/>
                          <a:latin typeface="Arial" charset="0"/>
                          <a:ea typeface="ＭＳ Ｐゴシック" charset="-128"/>
                        </a:rPr>
                        <a:t>mg/</a:t>
                      </a:r>
                      <a:r>
                        <a:rPr kumimoji="0" lang="ja-JP" altLang="en-US" sz="1400" b="0" i="0" u="none" strike="noStrike" cap="none" normalizeH="0" baseline="0" smtClean="0">
                          <a:ln>
                            <a:noFill/>
                          </a:ln>
                          <a:solidFill>
                            <a:schemeClr val="tx1"/>
                          </a:solidFill>
                          <a:effectLst/>
                          <a:latin typeface="Arial" charset="0"/>
                          <a:ea typeface="ＭＳ Ｐゴシック" charset="-128"/>
                        </a:rPr>
                        <a:t>日）</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1956</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596</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1989</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634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3018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HbA1c </a:t>
                      </a:r>
                      <a:r>
                        <a:rPr kumimoji="0" lang="ja-JP" altLang="en-US" sz="1400" b="0" i="0" u="none" strike="noStrike" cap="none" normalizeH="0" baseline="0" smtClean="0">
                          <a:ln>
                            <a:noFill/>
                          </a:ln>
                          <a:solidFill>
                            <a:schemeClr val="tx1"/>
                          </a:solidFill>
                          <a:effectLst/>
                          <a:latin typeface="Arial" charset="0"/>
                          <a:ea typeface="ＭＳ Ｐゴシック" charset="-128"/>
                        </a:rPr>
                        <a:t>値</a:t>
                      </a:r>
                      <a:r>
                        <a:rPr kumimoji="0" lang="ja-JP" altLang="en-US" sz="1400" b="0" i="0" u="none" strike="noStrike" cap="none" normalizeH="0" baseline="30000" smtClean="0">
                          <a:ln>
                            <a:noFill/>
                          </a:ln>
                          <a:solidFill>
                            <a:schemeClr val="tx1"/>
                          </a:solidFill>
                          <a:effectLst/>
                          <a:latin typeface="Arial" charset="0"/>
                          <a:ea typeface="ＭＳ Ｐゴシック" charset="-128"/>
                        </a:rPr>
                        <a:t>＊</a:t>
                      </a:r>
                      <a:r>
                        <a:rPr kumimoji="0" lang="ja-JP" altLang="en-US" sz="1400" b="0" i="0" u="none" strike="noStrike" cap="none" normalizeH="0" baseline="0" smtClean="0">
                          <a:ln>
                            <a:noFill/>
                          </a:ln>
                          <a:solidFill>
                            <a:schemeClr val="tx1"/>
                          </a:solidFill>
                          <a:effectLst/>
                          <a:latin typeface="Arial" charset="0"/>
                          <a:ea typeface="ＭＳ Ｐゴシック" charset="-128"/>
                        </a:rPr>
                        <a:t> （</a:t>
                      </a:r>
                      <a:r>
                        <a:rPr kumimoji="0" lang="en-US" altLang="ja-JP" sz="1400" b="0" i="0" u="none" strike="noStrike" cap="none" normalizeH="0" baseline="0" smtClean="0">
                          <a:ln>
                            <a:noFill/>
                          </a:ln>
                          <a:solidFill>
                            <a:schemeClr val="tx1"/>
                          </a:solidFill>
                          <a:effectLst/>
                          <a:latin typeface="Arial" charset="0"/>
                          <a:ea typeface="ＭＳ Ｐゴシック" charset="-128"/>
                        </a:rPr>
                        <a:t>%</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7.5%</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0.7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7.4%</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0.7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noFill/>
                  </a:tcPr>
                </a:tc>
              </a:tr>
              <a:tr h="2317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空腹時血糖値 （</a:t>
                      </a:r>
                      <a:r>
                        <a:rPr kumimoji="0" lang="en-US" altLang="ja-JP" sz="1400" b="0" i="0" u="none" strike="noStrike" cap="none" normalizeH="0" baseline="0" smtClean="0">
                          <a:ln>
                            <a:noFill/>
                          </a:ln>
                          <a:solidFill>
                            <a:schemeClr val="tx1"/>
                          </a:solidFill>
                          <a:effectLst/>
                          <a:latin typeface="Arial" charset="0"/>
                          <a:ea typeface="ＭＳ Ｐゴシック" charset="-128"/>
                        </a:rPr>
                        <a:t>mg/dL</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horzOverflow="overflow">
                    <a:lnL cap="flat">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160.2</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41.4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a:noFill/>
                    </a:lnB>
                    <a:lnTlToBr>
                      <a:noFill/>
                    </a:lnTlToBr>
                    <a:lnBlToTr>
                      <a:noFill/>
                    </a:lnBlToTr>
                    <a:solidFill>
                      <a:srgbClr val="C5E2FF"/>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154.8</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34.2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a:noFill/>
                    </a:lnB>
                    <a:lnTlToBr>
                      <a:noFill/>
                    </a:lnTlToBr>
                    <a:lnBlToTr>
                      <a:noFill/>
                    </a:lnBlToTr>
                    <a:solidFill>
                      <a:srgbClr val="C5E2FF"/>
                    </a:solidFill>
                  </a:tcPr>
                </a:tc>
              </a:tr>
              <a:tr h="23018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ＭＳ Ｐゴシック" charset="-128"/>
                          <a:ea typeface="ＭＳ Ｐゴシック" charset="-128"/>
                        </a:rPr>
                        <a:t>降圧薬の服用</a:t>
                      </a:r>
                      <a:endParaRPr kumimoji="0" lang="ja-JP" altLang="en-US" sz="1400" b="0" i="0" u="none" strike="noStrike" cap="none" normalizeH="0" baseline="0" smtClean="0">
                        <a:ln>
                          <a:noFill/>
                        </a:ln>
                        <a:solidFill>
                          <a:schemeClr val="tx1"/>
                        </a:solidFill>
                        <a:effectLst/>
                        <a:latin typeface="ＭＳ Ｐゴシック" charset="-128"/>
                        <a:ea typeface="ＭＳ Ｐゴシック" charset="-128"/>
                      </a:endParaRPr>
                    </a:p>
                  </a:txBody>
                  <a:tcPr marL="90000" marR="90000" marT="18000" marB="18000" anchor="ct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340</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69%</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367</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75%</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marL="90000" marR="90000" marT="18000" marB="18000" anchor="ctr" anchorCtr="1"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902" name="Text Box 86"/>
          <p:cNvSpPr txBox="1">
            <a:spLocks noChangeArrowheads="1"/>
          </p:cNvSpPr>
          <p:nvPr/>
        </p:nvSpPr>
        <p:spPr bwMode="auto">
          <a:xfrm>
            <a:off x="363538" y="6046788"/>
            <a:ext cx="51181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ITT</a:t>
            </a:r>
            <a:r>
              <a:rPr lang="en-US" altLang="ja-JP" sz="1400" b="0">
                <a:solidFill>
                  <a:srgbClr val="000000"/>
                </a:solidFill>
                <a:latin typeface="ＭＳ Ｐゴシック" charset="-128"/>
                <a:ea typeface="ＭＳ Ｐゴシック" charset="-128"/>
              </a:rPr>
              <a:t>集団、データは平均値（</a:t>
            </a:r>
            <a:r>
              <a:rPr lang="en-US" altLang="ja-JP" sz="1400" b="0">
                <a:solidFill>
                  <a:srgbClr val="000000"/>
                </a:solidFill>
                <a:latin typeface="Arial" charset="0"/>
                <a:ea typeface="ＭＳ Ｐゴシック" charset="-128"/>
              </a:rPr>
              <a:t>SD</a:t>
            </a:r>
            <a:r>
              <a:rPr lang="en-US" altLang="ja-JP" sz="1400" b="0">
                <a:solidFill>
                  <a:srgbClr val="000000"/>
                </a:solidFill>
                <a:latin typeface="ＭＳ Ｐゴシック" charset="-128"/>
                <a:ea typeface="ＭＳ Ｐゴシック" charset="-128"/>
              </a:rPr>
              <a:t>）または</a:t>
            </a:r>
            <a:r>
              <a:rPr lang="en-US" altLang="ja-JP" sz="1400" b="0">
                <a:solidFill>
                  <a:srgbClr val="000000"/>
                </a:solidFill>
                <a:latin typeface="Arial" charset="0"/>
                <a:ea typeface="ＭＳ Ｐゴシック" charset="-128"/>
              </a:rPr>
              <a:t>n（%）</a:t>
            </a:r>
            <a:r>
              <a:rPr lang="ja-JP" altLang="en-US" sz="1400" b="0">
                <a:solidFill>
                  <a:srgbClr val="000000"/>
                </a:solidFill>
                <a:latin typeface="Arial" charset="0"/>
                <a:ea typeface="ＭＳ Ｐゴシック" charset="-128"/>
              </a:rPr>
              <a:t>。 </a:t>
            </a:r>
            <a:r>
              <a:rPr lang="en-US" altLang="ja-JP" sz="1400" b="0">
                <a:solidFill>
                  <a:srgbClr val="000000"/>
                </a:solidFill>
                <a:latin typeface="ＭＳ Ｐゴシック" charset="-128"/>
                <a:ea typeface="ＭＳ Ｐゴシック" charset="-128"/>
              </a:rPr>
              <a:t>HbA1c</a:t>
            </a:r>
            <a:r>
              <a:rPr lang="ja-JP" altLang="en-US" sz="1400" b="0">
                <a:solidFill>
                  <a:srgbClr val="000000"/>
                </a:solidFill>
                <a:latin typeface="ＭＳ Ｐゴシック" charset="-128"/>
                <a:ea typeface="ＭＳ Ｐゴシック" charset="-128"/>
              </a:rPr>
              <a:t>値は</a:t>
            </a:r>
            <a:r>
              <a:rPr lang="en-US" altLang="ja-JP" sz="1400" b="0">
                <a:solidFill>
                  <a:srgbClr val="000000"/>
                </a:solidFill>
                <a:latin typeface="ＭＳ Ｐゴシック" charset="-128"/>
                <a:ea typeface="ＭＳ Ｐゴシック" charset="-128"/>
              </a:rPr>
              <a:t>NGSP</a:t>
            </a:r>
            <a:r>
              <a:rPr lang="ja-JP" altLang="en-US" sz="1400" b="0">
                <a:solidFill>
                  <a:srgbClr val="000000"/>
                </a:solidFill>
                <a:latin typeface="ＭＳ Ｐゴシック" charset="-128"/>
                <a:ea typeface="ＭＳ Ｐゴシック" charset="-128"/>
              </a:rPr>
              <a:t>値</a:t>
            </a:r>
          </a:p>
        </p:txBody>
      </p:sp>
      <p:sp>
        <p:nvSpPr>
          <p:cNvPr id="35108" name="Rectangle 292"/>
          <p:cNvSpPr>
            <a:spLocks noGrp="1" noChangeArrowheads="1"/>
          </p:cNvSpPr>
          <p:nvPr>
            <p:ph type="title" idx="4294967295"/>
          </p:nvPr>
        </p:nvSpPr>
        <p:spPr>
          <a:xfrm>
            <a:off x="455613" y="104775"/>
            <a:ext cx="8199437" cy="519113"/>
          </a:xfrm>
          <a:prstGeom prst="rect">
            <a:avLst/>
          </a:prstGeom>
          <a:noFill/>
          <a:ln/>
        </p:spPr>
        <p:txBody>
          <a:bodyPr/>
          <a:lstStyle/>
          <a:p>
            <a:r>
              <a:rPr lang="ja-JP" altLang="en-US" dirty="0" smtClean="0">
                <a:solidFill>
                  <a:schemeClr val="tx1"/>
                </a:solidFill>
                <a:effectLst/>
                <a:latin typeface="ＭＳ Ｐゴシック" charset="-128"/>
                <a:ea typeface="ＭＳ Ｐゴシック" charset="-128"/>
              </a:rPr>
              <a:t>ベースライン時の人口統計学的および臨床的特性</a:t>
            </a:r>
          </a:p>
        </p:txBody>
      </p:sp>
      <p:sp>
        <p:nvSpPr>
          <p:cNvPr id="82" name="正方形/長方形 81"/>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84"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883193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489075" y="1333500"/>
            <a:ext cx="501650" cy="3357563"/>
          </a:xfrm>
          <a:prstGeom prst="rect">
            <a:avLst/>
          </a:prstGeom>
          <a:noFill/>
          <a:ln w="9525">
            <a:noFill/>
            <a:miter lim="800000"/>
            <a:headEnd/>
            <a:tailEnd/>
          </a:ln>
          <a:effectLst/>
        </p:spPr>
        <p:txBody>
          <a:bodyPr wrap="none">
            <a:spAutoFit/>
          </a:bodyPr>
          <a:lstStyle/>
          <a:p>
            <a:pPr algn="r">
              <a:lnSpc>
                <a:spcPct val="108000"/>
              </a:lnSpc>
            </a:pPr>
            <a:r>
              <a:rPr lang="en-US" altLang="ja-JP" sz="1800" b="0">
                <a:solidFill>
                  <a:srgbClr val="000000"/>
                </a:solidFill>
                <a:latin typeface="Arial" charset="0"/>
                <a:ea typeface="ＭＳ Ｐゴシック" charset="-128"/>
              </a:rPr>
              <a:t>1.0</a:t>
            </a:r>
          </a:p>
          <a:p>
            <a:pPr algn="r">
              <a:lnSpc>
                <a:spcPct val="108000"/>
              </a:lnSpc>
            </a:pPr>
            <a:r>
              <a:rPr lang="en-US" altLang="ja-JP" sz="1800" b="0">
                <a:solidFill>
                  <a:srgbClr val="000000"/>
                </a:solidFill>
                <a:latin typeface="Arial" charset="0"/>
                <a:ea typeface="ＭＳ Ｐゴシック" charset="-128"/>
              </a:rPr>
              <a:t>0.9</a:t>
            </a:r>
          </a:p>
          <a:p>
            <a:pPr algn="r">
              <a:lnSpc>
                <a:spcPct val="108000"/>
              </a:lnSpc>
            </a:pPr>
            <a:r>
              <a:rPr lang="en-US" altLang="ja-JP" sz="1800" b="0">
                <a:solidFill>
                  <a:srgbClr val="000000"/>
                </a:solidFill>
                <a:latin typeface="Arial" charset="0"/>
                <a:ea typeface="ＭＳ Ｐゴシック" charset="-128"/>
              </a:rPr>
              <a:t>0.8</a:t>
            </a:r>
          </a:p>
          <a:p>
            <a:pPr algn="r">
              <a:lnSpc>
                <a:spcPct val="108000"/>
              </a:lnSpc>
            </a:pPr>
            <a:r>
              <a:rPr lang="en-US" altLang="ja-JP" sz="1800" b="0">
                <a:solidFill>
                  <a:srgbClr val="000000"/>
                </a:solidFill>
                <a:latin typeface="Arial" charset="0"/>
                <a:ea typeface="ＭＳ Ｐゴシック" charset="-128"/>
              </a:rPr>
              <a:t>0.7</a:t>
            </a:r>
          </a:p>
          <a:p>
            <a:pPr algn="r">
              <a:lnSpc>
                <a:spcPct val="108000"/>
              </a:lnSpc>
            </a:pPr>
            <a:r>
              <a:rPr lang="en-US" altLang="ja-JP" sz="1800" b="0">
                <a:solidFill>
                  <a:srgbClr val="000000"/>
                </a:solidFill>
                <a:latin typeface="Arial" charset="0"/>
                <a:ea typeface="ＭＳ Ｐゴシック" charset="-128"/>
              </a:rPr>
              <a:t>0.6</a:t>
            </a:r>
          </a:p>
          <a:p>
            <a:pPr algn="r">
              <a:lnSpc>
                <a:spcPct val="108000"/>
              </a:lnSpc>
            </a:pPr>
            <a:r>
              <a:rPr lang="en-US" altLang="ja-JP" sz="1800" b="0">
                <a:solidFill>
                  <a:srgbClr val="000000"/>
                </a:solidFill>
                <a:latin typeface="Arial" charset="0"/>
                <a:ea typeface="ＭＳ Ｐゴシック" charset="-128"/>
              </a:rPr>
              <a:t>0.5</a:t>
            </a:r>
          </a:p>
          <a:p>
            <a:pPr algn="r">
              <a:lnSpc>
                <a:spcPct val="108000"/>
              </a:lnSpc>
            </a:pPr>
            <a:r>
              <a:rPr lang="en-US" altLang="ja-JP" sz="1800" b="0">
                <a:solidFill>
                  <a:srgbClr val="000000"/>
                </a:solidFill>
                <a:latin typeface="Arial" charset="0"/>
                <a:ea typeface="ＭＳ Ｐゴシック" charset="-128"/>
              </a:rPr>
              <a:t>0.4</a:t>
            </a:r>
          </a:p>
          <a:p>
            <a:pPr algn="r">
              <a:lnSpc>
                <a:spcPct val="108000"/>
              </a:lnSpc>
            </a:pPr>
            <a:r>
              <a:rPr lang="en-US" altLang="ja-JP" sz="1800" b="0">
                <a:solidFill>
                  <a:srgbClr val="000000"/>
                </a:solidFill>
                <a:latin typeface="Arial" charset="0"/>
                <a:ea typeface="ＭＳ Ｐゴシック" charset="-128"/>
              </a:rPr>
              <a:t>0.3</a:t>
            </a:r>
          </a:p>
          <a:p>
            <a:pPr algn="r">
              <a:lnSpc>
                <a:spcPct val="108000"/>
              </a:lnSpc>
            </a:pPr>
            <a:r>
              <a:rPr lang="en-US" altLang="ja-JP" sz="1800" b="0">
                <a:solidFill>
                  <a:srgbClr val="000000"/>
                </a:solidFill>
                <a:latin typeface="Arial" charset="0"/>
                <a:ea typeface="ＭＳ Ｐゴシック" charset="-128"/>
              </a:rPr>
              <a:t>0.2</a:t>
            </a:r>
          </a:p>
          <a:p>
            <a:pPr algn="r">
              <a:lnSpc>
                <a:spcPct val="108000"/>
              </a:lnSpc>
            </a:pPr>
            <a:r>
              <a:rPr lang="en-US" altLang="ja-JP" sz="1800" b="0">
                <a:solidFill>
                  <a:srgbClr val="000000"/>
                </a:solidFill>
                <a:latin typeface="Arial" charset="0"/>
                <a:ea typeface="ＭＳ Ｐゴシック" charset="-128"/>
              </a:rPr>
              <a:t>0.1</a:t>
            </a:r>
          </a:p>
          <a:p>
            <a:pPr algn="r">
              <a:lnSpc>
                <a:spcPct val="108000"/>
              </a:lnSpc>
            </a:pPr>
            <a:r>
              <a:rPr lang="en-US" altLang="ja-JP" sz="1800" b="0">
                <a:solidFill>
                  <a:srgbClr val="000000"/>
                </a:solidFill>
                <a:latin typeface="Arial" charset="0"/>
                <a:ea typeface="ＭＳ Ｐゴシック" charset="-128"/>
              </a:rPr>
              <a:t>0</a:t>
            </a:r>
          </a:p>
        </p:txBody>
      </p:sp>
      <p:sp>
        <p:nvSpPr>
          <p:cNvPr id="35844" name="Text Box 4"/>
          <p:cNvSpPr txBox="1">
            <a:spLocks noChangeArrowheads="1"/>
          </p:cNvSpPr>
          <p:nvPr/>
        </p:nvSpPr>
        <p:spPr bwMode="auto">
          <a:xfrm>
            <a:off x="1878013" y="4560888"/>
            <a:ext cx="311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0</a:t>
            </a:r>
          </a:p>
        </p:txBody>
      </p:sp>
      <p:sp>
        <p:nvSpPr>
          <p:cNvPr id="35845" name="Text Box 5"/>
          <p:cNvSpPr txBox="1">
            <a:spLocks noChangeArrowheads="1"/>
          </p:cNvSpPr>
          <p:nvPr/>
        </p:nvSpPr>
        <p:spPr bwMode="auto">
          <a:xfrm>
            <a:off x="2495550" y="4560888"/>
            <a:ext cx="311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6</a:t>
            </a:r>
          </a:p>
        </p:txBody>
      </p:sp>
      <p:sp>
        <p:nvSpPr>
          <p:cNvPr id="35846" name="Text Box 6"/>
          <p:cNvSpPr txBox="1">
            <a:spLocks noChangeArrowheads="1"/>
          </p:cNvSpPr>
          <p:nvPr/>
        </p:nvSpPr>
        <p:spPr bwMode="auto">
          <a:xfrm>
            <a:off x="760413" y="5126038"/>
            <a:ext cx="1474787" cy="517525"/>
          </a:xfrm>
          <a:prstGeom prst="rect">
            <a:avLst/>
          </a:prstGeom>
          <a:noFill/>
          <a:ln w="9525">
            <a:noFill/>
            <a:miter lim="800000"/>
            <a:headEnd/>
            <a:tailEnd/>
          </a:ln>
          <a:effectLst/>
        </p:spPr>
        <p:txBody>
          <a:bodyPr wrap="none">
            <a:spAutoFit/>
          </a:bodyPr>
          <a:lstStyle/>
          <a:p>
            <a:pPr algn="r"/>
            <a:r>
              <a:rPr lang="ja-JP" altLang="en-US" sz="1400" b="0">
                <a:solidFill>
                  <a:srgbClr val="000000"/>
                </a:solidFill>
                <a:latin typeface="Arial" charset="0"/>
                <a:ea typeface="ＭＳ Ｐゴシック" charset="-128"/>
              </a:rPr>
              <a:t>エキセナチド </a:t>
            </a:r>
            <a:r>
              <a:rPr lang="en-US" altLang="ja-JP" sz="1400" b="0">
                <a:solidFill>
                  <a:srgbClr val="000000"/>
                </a:solidFill>
                <a:latin typeface="Arial" charset="0"/>
                <a:ea typeface="ＭＳ Ｐゴシック" charset="-128"/>
              </a:rPr>
              <a:t>490</a:t>
            </a:r>
          </a:p>
          <a:p>
            <a:pPr algn="r"/>
            <a:r>
              <a:rPr lang="ja-JP" altLang="en-US" sz="1400" b="0">
                <a:solidFill>
                  <a:srgbClr val="000000"/>
                </a:solidFill>
                <a:latin typeface="Arial" charset="0"/>
                <a:ea typeface="ＭＳ Ｐゴシック" charset="-128"/>
              </a:rPr>
              <a:t>グリメピリド </a:t>
            </a:r>
            <a:r>
              <a:rPr lang="en-US" altLang="ja-JP" sz="1400" b="0">
                <a:solidFill>
                  <a:srgbClr val="000000"/>
                </a:solidFill>
                <a:latin typeface="Arial" charset="0"/>
                <a:ea typeface="ＭＳ Ｐゴシック" charset="-128"/>
              </a:rPr>
              <a:t>487</a:t>
            </a:r>
          </a:p>
        </p:txBody>
      </p:sp>
      <p:sp>
        <p:nvSpPr>
          <p:cNvPr id="35847" name="Text Box 7"/>
          <p:cNvSpPr txBox="1">
            <a:spLocks noChangeArrowheads="1"/>
          </p:cNvSpPr>
          <p:nvPr/>
        </p:nvSpPr>
        <p:spPr bwMode="auto">
          <a:xfrm>
            <a:off x="101600" y="4897438"/>
            <a:ext cx="1250950" cy="304800"/>
          </a:xfrm>
          <a:prstGeom prst="rect">
            <a:avLst/>
          </a:prstGeom>
          <a:noFill/>
          <a:ln w="9525">
            <a:noFill/>
            <a:miter lim="800000"/>
            <a:headEnd/>
            <a:tailEnd/>
          </a:ln>
          <a:effectLst/>
        </p:spPr>
        <p:txBody>
          <a:bodyPr wrap="none">
            <a:spAutoFit/>
          </a:bodyPr>
          <a:lstStyle/>
          <a:p>
            <a:r>
              <a:rPr lang="ja-JP" altLang="en-US" sz="1400" b="0">
                <a:solidFill>
                  <a:srgbClr val="000000"/>
                </a:solidFill>
                <a:latin typeface="Arial" charset="0"/>
                <a:ea typeface="ＭＳ Ｐゴシック" charset="-128"/>
              </a:rPr>
              <a:t>患者数の推移</a:t>
            </a:r>
          </a:p>
        </p:txBody>
      </p:sp>
      <p:sp>
        <p:nvSpPr>
          <p:cNvPr id="35848" name="Text Box 8"/>
          <p:cNvSpPr txBox="1">
            <a:spLocks noChangeArrowheads="1"/>
          </p:cNvSpPr>
          <p:nvPr/>
        </p:nvSpPr>
        <p:spPr bwMode="auto">
          <a:xfrm>
            <a:off x="2411413" y="512603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437</a:t>
            </a:r>
          </a:p>
          <a:p>
            <a:r>
              <a:rPr lang="en-US" altLang="ja-JP" sz="1400" b="0">
                <a:solidFill>
                  <a:srgbClr val="000000"/>
                </a:solidFill>
                <a:latin typeface="Arial" charset="0"/>
                <a:ea typeface="ＭＳ Ｐゴシック" charset="-128"/>
              </a:rPr>
              <a:t>466</a:t>
            </a:r>
          </a:p>
        </p:txBody>
      </p:sp>
      <p:sp>
        <p:nvSpPr>
          <p:cNvPr id="35849" name="Text Box 9"/>
          <p:cNvSpPr txBox="1">
            <a:spLocks noChangeArrowheads="1"/>
          </p:cNvSpPr>
          <p:nvPr/>
        </p:nvSpPr>
        <p:spPr bwMode="auto">
          <a:xfrm>
            <a:off x="3049588" y="4560888"/>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12</a:t>
            </a:r>
          </a:p>
        </p:txBody>
      </p:sp>
      <p:sp>
        <p:nvSpPr>
          <p:cNvPr id="35850" name="Text Box 10"/>
          <p:cNvSpPr txBox="1">
            <a:spLocks noChangeArrowheads="1"/>
          </p:cNvSpPr>
          <p:nvPr/>
        </p:nvSpPr>
        <p:spPr bwMode="auto">
          <a:xfrm>
            <a:off x="3657600" y="4560888"/>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18</a:t>
            </a:r>
          </a:p>
        </p:txBody>
      </p:sp>
      <p:sp>
        <p:nvSpPr>
          <p:cNvPr id="35851" name="Text Box 11"/>
          <p:cNvSpPr txBox="1">
            <a:spLocks noChangeArrowheads="1"/>
          </p:cNvSpPr>
          <p:nvPr/>
        </p:nvSpPr>
        <p:spPr bwMode="auto">
          <a:xfrm>
            <a:off x="4249738" y="4560888"/>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24</a:t>
            </a:r>
          </a:p>
        </p:txBody>
      </p:sp>
      <p:sp>
        <p:nvSpPr>
          <p:cNvPr id="35852" name="Text Box 12"/>
          <p:cNvSpPr txBox="1">
            <a:spLocks noChangeArrowheads="1"/>
          </p:cNvSpPr>
          <p:nvPr/>
        </p:nvSpPr>
        <p:spPr bwMode="auto">
          <a:xfrm>
            <a:off x="4873625" y="4560888"/>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30</a:t>
            </a:r>
          </a:p>
        </p:txBody>
      </p:sp>
      <p:sp>
        <p:nvSpPr>
          <p:cNvPr id="35853" name="Text Box 13"/>
          <p:cNvSpPr txBox="1">
            <a:spLocks noChangeArrowheads="1"/>
          </p:cNvSpPr>
          <p:nvPr/>
        </p:nvSpPr>
        <p:spPr bwMode="auto">
          <a:xfrm>
            <a:off x="5487988" y="4560888"/>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36</a:t>
            </a:r>
          </a:p>
        </p:txBody>
      </p:sp>
      <p:sp>
        <p:nvSpPr>
          <p:cNvPr id="35854" name="Text Box 14"/>
          <p:cNvSpPr txBox="1">
            <a:spLocks noChangeArrowheads="1"/>
          </p:cNvSpPr>
          <p:nvPr/>
        </p:nvSpPr>
        <p:spPr bwMode="auto">
          <a:xfrm>
            <a:off x="6092825" y="4560888"/>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42</a:t>
            </a:r>
          </a:p>
        </p:txBody>
      </p:sp>
      <p:sp>
        <p:nvSpPr>
          <p:cNvPr id="35855" name="Text Box 15"/>
          <p:cNvSpPr txBox="1">
            <a:spLocks noChangeArrowheads="1"/>
          </p:cNvSpPr>
          <p:nvPr/>
        </p:nvSpPr>
        <p:spPr bwMode="auto">
          <a:xfrm>
            <a:off x="6692900" y="4560888"/>
            <a:ext cx="11112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48</a:t>
            </a:r>
            <a:r>
              <a:rPr lang="ja-JP" altLang="en-US" sz="1800" b="0">
                <a:solidFill>
                  <a:srgbClr val="000000"/>
                </a:solidFill>
                <a:latin typeface="Arial" charset="0"/>
                <a:ea typeface="ＭＳ Ｐゴシック" charset="-128"/>
              </a:rPr>
              <a:t>　（月） </a:t>
            </a:r>
          </a:p>
        </p:txBody>
      </p:sp>
      <p:sp>
        <p:nvSpPr>
          <p:cNvPr id="35856" name="Text Box 16"/>
          <p:cNvSpPr txBox="1">
            <a:spLocks noChangeArrowheads="1"/>
          </p:cNvSpPr>
          <p:nvPr/>
        </p:nvSpPr>
        <p:spPr bwMode="auto">
          <a:xfrm>
            <a:off x="3044825" y="512603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310</a:t>
            </a:r>
          </a:p>
          <a:p>
            <a:r>
              <a:rPr lang="en-US" altLang="ja-JP" sz="1400" b="0">
                <a:solidFill>
                  <a:srgbClr val="000000"/>
                </a:solidFill>
                <a:latin typeface="Arial" charset="0"/>
                <a:ea typeface="ＭＳ Ｐゴシック" charset="-128"/>
              </a:rPr>
              <a:t>336</a:t>
            </a:r>
          </a:p>
        </p:txBody>
      </p:sp>
      <p:sp>
        <p:nvSpPr>
          <p:cNvPr id="35857" name="Text Box 17"/>
          <p:cNvSpPr txBox="1">
            <a:spLocks noChangeArrowheads="1"/>
          </p:cNvSpPr>
          <p:nvPr/>
        </p:nvSpPr>
        <p:spPr bwMode="auto">
          <a:xfrm>
            <a:off x="4237038" y="512603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220</a:t>
            </a:r>
          </a:p>
          <a:p>
            <a:r>
              <a:rPr lang="en-US" altLang="ja-JP" sz="1400" b="0">
                <a:solidFill>
                  <a:srgbClr val="000000"/>
                </a:solidFill>
                <a:latin typeface="Arial" charset="0"/>
                <a:ea typeface="ＭＳ Ｐゴシック" charset="-128"/>
              </a:rPr>
              <a:t>236</a:t>
            </a:r>
          </a:p>
        </p:txBody>
      </p:sp>
      <p:sp>
        <p:nvSpPr>
          <p:cNvPr id="35858" name="Text Box 18"/>
          <p:cNvSpPr txBox="1">
            <a:spLocks noChangeArrowheads="1"/>
          </p:cNvSpPr>
          <p:nvPr/>
        </p:nvSpPr>
        <p:spPr bwMode="auto">
          <a:xfrm>
            <a:off x="5507038" y="512603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168</a:t>
            </a:r>
          </a:p>
          <a:p>
            <a:r>
              <a:rPr lang="en-US" altLang="ja-JP" sz="1400" b="0">
                <a:solidFill>
                  <a:srgbClr val="000000"/>
                </a:solidFill>
                <a:latin typeface="Arial" charset="0"/>
                <a:ea typeface="ＭＳ Ｐゴシック" charset="-128"/>
              </a:rPr>
              <a:t>170</a:t>
            </a:r>
          </a:p>
        </p:txBody>
      </p:sp>
      <p:sp>
        <p:nvSpPr>
          <p:cNvPr id="35859" name="Text Box 19"/>
          <p:cNvSpPr txBox="1">
            <a:spLocks noChangeArrowheads="1"/>
          </p:cNvSpPr>
          <p:nvPr/>
        </p:nvSpPr>
        <p:spPr bwMode="auto">
          <a:xfrm>
            <a:off x="6767513" y="5126038"/>
            <a:ext cx="381000"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32</a:t>
            </a:r>
          </a:p>
          <a:p>
            <a:r>
              <a:rPr lang="en-US" altLang="ja-JP" sz="1400" b="0">
                <a:solidFill>
                  <a:srgbClr val="000000"/>
                </a:solidFill>
                <a:latin typeface="Arial" charset="0"/>
                <a:ea typeface="ＭＳ Ｐゴシック" charset="-128"/>
              </a:rPr>
              <a:t>41</a:t>
            </a:r>
          </a:p>
        </p:txBody>
      </p:sp>
      <p:sp>
        <p:nvSpPr>
          <p:cNvPr id="35860" name="Text Box 20"/>
          <p:cNvSpPr txBox="1">
            <a:spLocks noChangeArrowheads="1"/>
          </p:cNvSpPr>
          <p:nvPr/>
        </p:nvSpPr>
        <p:spPr bwMode="auto">
          <a:xfrm>
            <a:off x="504825" y="912813"/>
            <a:ext cx="387350" cy="457200"/>
          </a:xfrm>
          <a:prstGeom prst="rect">
            <a:avLst/>
          </a:prstGeom>
          <a:noFill/>
          <a:ln w="9525">
            <a:noFill/>
            <a:miter lim="800000"/>
            <a:headEnd/>
            <a:tailEnd/>
          </a:ln>
          <a:effectLst/>
        </p:spPr>
        <p:txBody>
          <a:bodyPr wrap="none">
            <a:spAutoFit/>
          </a:bodyPr>
          <a:lstStyle/>
          <a:p>
            <a:r>
              <a:rPr lang="en-US" altLang="ja-JP" sz="2400" b="0">
                <a:solidFill>
                  <a:srgbClr val="000000"/>
                </a:solidFill>
                <a:latin typeface="Arial" charset="0"/>
                <a:ea typeface="ＭＳ Ｐゴシック" charset="-128"/>
              </a:rPr>
              <a:t>A</a:t>
            </a:r>
          </a:p>
        </p:txBody>
      </p:sp>
      <p:sp>
        <p:nvSpPr>
          <p:cNvPr id="35862" name="Rectangle 22"/>
          <p:cNvSpPr>
            <a:spLocks noGrp="1" noChangeArrowheads="1"/>
          </p:cNvSpPr>
          <p:nvPr>
            <p:ph type="title" idx="4294967295"/>
          </p:nvPr>
        </p:nvSpPr>
        <p:spPr>
          <a:xfrm>
            <a:off x="468313" y="107950"/>
            <a:ext cx="8199437" cy="519113"/>
          </a:xfrm>
          <a:prstGeom prst="rect">
            <a:avLst/>
          </a:prstGeom>
          <a:noFill/>
          <a:ln/>
        </p:spPr>
        <p:txBody>
          <a:bodyPr/>
          <a:lstStyle/>
          <a:p>
            <a:r>
              <a:rPr lang="ja-JP" altLang="en-US" dirty="0" smtClean="0">
                <a:solidFill>
                  <a:schemeClr val="tx1"/>
                </a:solidFill>
                <a:effectLst/>
                <a:latin typeface="ＭＳ Ｐゴシック" charset="-128"/>
                <a:ea typeface="ＭＳ Ｐゴシック" charset="-128"/>
              </a:rPr>
              <a:t>ベースラインから</a:t>
            </a:r>
            <a:r>
              <a:rPr lang="en-US" altLang="ja-JP" dirty="0" smtClean="0">
                <a:solidFill>
                  <a:schemeClr val="tx1"/>
                </a:solidFill>
                <a:effectLst/>
                <a:latin typeface="Arial" charset="0"/>
                <a:ea typeface="ＭＳ Ｐゴシック" charset="-128"/>
              </a:rPr>
              <a:t>48</a:t>
            </a:r>
            <a:r>
              <a:rPr lang="ja-JP" altLang="en-US" dirty="0" smtClean="0">
                <a:solidFill>
                  <a:schemeClr val="tx1"/>
                </a:solidFill>
                <a:effectLst/>
                <a:latin typeface="ＭＳ Ｐゴシック" charset="-128"/>
                <a:ea typeface="ＭＳ Ｐゴシック" charset="-128"/>
              </a:rPr>
              <a:t>ヵ月までの治療成功患者の割合</a:t>
            </a:r>
          </a:p>
        </p:txBody>
      </p:sp>
      <p:sp>
        <p:nvSpPr>
          <p:cNvPr id="35890" name="Text Box 50"/>
          <p:cNvSpPr txBox="1">
            <a:spLocks noChangeArrowheads="1"/>
          </p:cNvSpPr>
          <p:nvPr/>
        </p:nvSpPr>
        <p:spPr bwMode="auto">
          <a:xfrm>
            <a:off x="4473575" y="4797425"/>
            <a:ext cx="641350" cy="366713"/>
          </a:xfrm>
          <a:prstGeom prst="rect">
            <a:avLst/>
          </a:prstGeom>
          <a:noFill/>
          <a:ln w="9525">
            <a:noFill/>
            <a:miter lim="800000"/>
            <a:headEnd/>
            <a:tailEnd/>
          </a:ln>
          <a:effectLst/>
        </p:spPr>
        <p:txBody>
          <a:bodyPr wrap="none">
            <a:spAutoFit/>
          </a:bodyPr>
          <a:lstStyle/>
          <a:p>
            <a:r>
              <a:rPr lang="ja-JP" altLang="en-US" sz="1800" b="0">
                <a:solidFill>
                  <a:srgbClr val="000000"/>
                </a:solidFill>
                <a:latin typeface="Arial" charset="0"/>
                <a:ea typeface="ＭＳ Ｐゴシック" charset="-128"/>
              </a:rPr>
              <a:t>期間</a:t>
            </a:r>
          </a:p>
        </p:txBody>
      </p:sp>
      <p:sp>
        <p:nvSpPr>
          <p:cNvPr id="35892" name="Text Box 52"/>
          <p:cNvSpPr txBox="1">
            <a:spLocks noChangeArrowheads="1"/>
          </p:cNvSpPr>
          <p:nvPr/>
        </p:nvSpPr>
        <p:spPr bwMode="auto">
          <a:xfrm>
            <a:off x="7189788" y="1365250"/>
            <a:ext cx="1140056" cy="523220"/>
          </a:xfrm>
          <a:prstGeom prst="rect">
            <a:avLst/>
          </a:prstGeom>
          <a:noFill/>
          <a:ln w="9525">
            <a:noFill/>
            <a:miter lim="800000"/>
            <a:headEnd/>
            <a:tailEnd/>
          </a:ln>
          <a:effectLst/>
        </p:spPr>
        <p:txBody>
          <a:bodyPr wrap="none">
            <a:spAutoFit/>
          </a:bodyPr>
          <a:lstStyle/>
          <a:p>
            <a:r>
              <a:rPr lang="ja-JP" altLang="en-US" sz="1400" b="0" dirty="0" smtClean="0">
                <a:solidFill>
                  <a:srgbClr val="000000"/>
                </a:solidFill>
                <a:latin typeface="Arial" charset="0"/>
                <a:ea typeface="ＭＳ Ｐゴシック" charset="-128"/>
              </a:rPr>
              <a:t>エキセナチド</a:t>
            </a:r>
            <a:endParaRPr lang="en-US" altLang="ja-JP" sz="1400" b="0" dirty="0" smtClean="0">
              <a:solidFill>
                <a:srgbClr val="000000"/>
              </a:solidFill>
              <a:latin typeface="Arial" charset="0"/>
              <a:ea typeface="ＭＳ Ｐゴシック" charset="-128"/>
            </a:endParaRPr>
          </a:p>
          <a:p>
            <a:r>
              <a:rPr lang="ja-JP" altLang="en-US" sz="1400" b="0" dirty="0" smtClean="0">
                <a:solidFill>
                  <a:srgbClr val="000000"/>
                </a:solidFill>
                <a:latin typeface="Arial" charset="0"/>
                <a:ea typeface="ＭＳ Ｐゴシック" charset="-128"/>
              </a:rPr>
              <a:t>グリメピリド</a:t>
            </a:r>
            <a:endParaRPr lang="ja-JP" altLang="en-US" sz="1400" b="0" dirty="0">
              <a:solidFill>
                <a:srgbClr val="000000"/>
              </a:solidFill>
              <a:latin typeface="Arial" charset="0"/>
              <a:ea typeface="ＭＳ Ｐゴシック" charset="-128"/>
            </a:endParaRPr>
          </a:p>
        </p:txBody>
      </p:sp>
      <p:sp>
        <p:nvSpPr>
          <p:cNvPr id="35893" name="Text Box 53"/>
          <p:cNvSpPr txBox="1">
            <a:spLocks noChangeArrowheads="1"/>
          </p:cNvSpPr>
          <p:nvPr/>
        </p:nvSpPr>
        <p:spPr bwMode="auto">
          <a:xfrm>
            <a:off x="1006475" y="1838325"/>
            <a:ext cx="458788" cy="2127250"/>
          </a:xfrm>
          <a:prstGeom prst="rect">
            <a:avLst/>
          </a:prstGeom>
          <a:noFill/>
          <a:ln w="9525">
            <a:noFill/>
            <a:miter lim="800000"/>
            <a:headEnd/>
            <a:tailEnd/>
          </a:ln>
          <a:effectLst/>
        </p:spPr>
        <p:txBody>
          <a:bodyPr vert="eaVert" wrap="none">
            <a:spAutoFit/>
          </a:bodyPr>
          <a:lstStyle/>
          <a:p>
            <a:r>
              <a:rPr lang="ja-JP" altLang="en-US" sz="1800" b="0">
                <a:solidFill>
                  <a:srgbClr val="000000"/>
                </a:solidFill>
                <a:latin typeface="ＭＳ Ｐゴシック" charset="-128"/>
                <a:ea typeface="ＭＳ Ｐゴシック" charset="-128"/>
              </a:rPr>
              <a:t>治療成功患者の割合</a:t>
            </a:r>
          </a:p>
        </p:txBody>
      </p:sp>
      <p:grpSp>
        <p:nvGrpSpPr>
          <p:cNvPr id="35926" name="Group 86"/>
          <p:cNvGrpSpPr>
            <a:grpSpLocks/>
          </p:cNvGrpSpPr>
          <p:nvPr/>
        </p:nvGrpSpPr>
        <p:grpSpPr bwMode="auto">
          <a:xfrm>
            <a:off x="1965325" y="1522413"/>
            <a:ext cx="5226050" cy="3054350"/>
            <a:chOff x="1238" y="959"/>
            <a:chExt cx="3292" cy="1924"/>
          </a:xfrm>
        </p:grpSpPr>
        <p:sp>
          <p:nvSpPr>
            <p:cNvPr id="35898" name="Freeform 58"/>
            <p:cNvSpPr>
              <a:spLocks/>
            </p:cNvSpPr>
            <p:nvPr/>
          </p:nvSpPr>
          <p:spPr bwMode="auto">
            <a:xfrm>
              <a:off x="1242" y="959"/>
              <a:ext cx="3276" cy="1878"/>
            </a:xfrm>
            <a:custGeom>
              <a:avLst/>
              <a:gdLst/>
              <a:ahLst/>
              <a:cxnLst>
                <a:cxn ang="0">
                  <a:pos x="0" y="0"/>
                </a:cxn>
                <a:cxn ang="0">
                  <a:pos x="38" y="0"/>
                </a:cxn>
                <a:cxn ang="0">
                  <a:pos x="38" y="1878"/>
                </a:cxn>
                <a:cxn ang="0">
                  <a:pos x="3276" y="1878"/>
                </a:cxn>
              </a:cxnLst>
              <a:rect l="0" t="0" r="r" b="b"/>
              <a:pathLst>
                <a:path w="3276" h="1878">
                  <a:moveTo>
                    <a:pt x="0" y="0"/>
                  </a:moveTo>
                  <a:lnTo>
                    <a:pt x="38" y="0"/>
                  </a:lnTo>
                  <a:lnTo>
                    <a:pt x="38" y="1878"/>
                  </a:lnTo>
                  <a:lnTo>
                    <a:pt x="3276" y="1878"/>
                  </a:lnTo>
                </a:path>
              </a:pathLst>
            </a:custGeom>
            <a:noFill/>
            <a:ln w="25400">
              <a:solidFill>
                <a:srgbClr val="251E1C"/>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35899" name="Line 59"/>
            <p:cNvSpPr>
              <a:spLocks noChangeShapeType="1"/>
            </p:cNvSpPr>
            <p:nvPr/>
          </p:nvSpPr>
          <p:spPr bwMode="auto">
            <a:xfrm>
              <a:off x="1238" y="1143"/>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0" name="Line 60"/>
            <p:cNvSpPr>
              <a:spLocks noChangeShapeType="1"/>
            </p:cNvSpPr>
            <p:nvPr/>
          </p:nvSpPr>
          <p:spPr bwMode="auto">
            <a:xfrm>
              <a:off x="1238" y="1333"/>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1" name="Line 61"/>
            <p:cNvSpPr>
              <a:spLocks noChangeShapeType="1"/>
            </p:cNvSpPr>
            <p:nvPr/>
          </p:nvSpPr>
          <p:spPr bwMode="auto">
            <a:xfrm>
              <a:off x="1238" y="1525"/>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2" name="Line 62"/>
            <p:cNvSpPr>
              <a:spLocks noChangeShapeType="1"/>
            </p:cNvSpPr>
            <p:nvPr/>
          </p:nvSpPr>
          <p:spPr bwMode="auto">
            <a:xfrm>
              <a:off x="1238" y="1715"/>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3" name="Line 63"/>
            <p:cNvSpPr>
              <a:spLocks noChangeShapeType="1"/>
            </p:cNvSpPr>
            <p:nvPr/>
          </p:nvSpPr>
          <p:spPr bwMode="auto">
            <a:xfrm>
              <a:off x="1238" y="1905"/>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4" name="Line 64"/>
            <p:cNvSpPr>
              <a:spLocks noChangeShapeType="1"/>
            </p:cNvSpPr>
            <p:nvPr/>
          </p:nvSpPr>
          <p:spPr bwMode="auto">
            <a:xfrm>
              <a:off x="1238" y="2085"/>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5" name="Line 65"/>
            <p:cNvSpPr>
              <a:spLocks noChangeShapeType="1"/>
            </p:cNvSpPr>
            <p:nvPr/>
          </p:nvSpPr>
          <p:spPr bwMode="auto">
            <a:xfrm>
              <a:off x="1238" y="2273"/>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6" name="Line 66"/>
            <p:cNvSpPr>
              <a:spLocks noChangeShapeType="1"/>
            </p:cNvSpPr>
            <p:nvPr/>
          </p:nvSpPr>
          <p:spPr bwMode="auto">
            <a:xfrm>
              <a:off x="1238" y="2463"/>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7" name="Line 67"/>
            <p:cNvSpPr>
              <a:spLocks noChangeShapeType="1"/>
            </p:cNvSpPr>
            <p:nvPr/>
          </p:nvSpPr>
          <p:spPr bwMode="auto">
            <a:xfrm>
              <a:off x="1238" y="2653"/>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8" name="Line 68"/>
            <p:cNvSpPr>
              <a:spLocks noChangeShapeType="1"/>
            </p:cNvSpPr>
            <p:nvPr/>
          </p:nvSpPr>
          <p:spPr bwMode="auto">
            <a:xfrm>
              <a:off x="1238" y="2837"/>
              <a:ext cx="3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09" name="Line 69"/>
            <p:cNvSpPr>
              <a:spLocks noChangeShapeType="1"/>
            </p:cNvSpPr>
            <p:nvPr/>
          </p:nvSpPr>
          <p:spPr bwMode="auto">
            <a:xfrm flipV="1">
              <a:off x="2054"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0" name="Line 70"/>
            <p:cNvSpPr>
              <a:spLocks noChangeShapeType="1"/>
            </p:cNvSpPr>
            <p:nvPr/>
          </p:nvSpPr>
          <p:spPr bwMode="auto">
            <a:xfrm flipV="1">
              <a:off x="2822"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1" name="Line 71"/>
            <p:cNvSpPr>
              <a:spLocks noChangeShapeType="1"/>
            </p:cNvSpPr>
            <p:nvPr/>
          </p:nvSpPr>
          <p:spPr bwMode="auto">
            <a:xfrm flipV="1">
              <a:off x="3206"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2" name="Line 72"/>
            <p:cNvSpPr>
              <a:spLocks noChangeShapeType="1"/>
            </p:cNvSpPr>
            <p:nvPr/>
          </p:nvSpPr>
          <p:spPr bwMode="auto">
            <a:xfrm flipV="1">
              <a:off x="3590"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3" name="Line 73"/>
            <p:cNvSpPr>
              <a:spLocks noChangeShapeType="1"/>
            </p:cNvSpPr>
            <p:nvPr/>
          </p:nvSpPr>
          <p:spPr bwMode="auto">
            <a:xfrm flipV="1">
              <a:off x="3974"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4" name="Line 74"/>
            <p:cNvSpPr>
              <a:spLocks noChangeShapeType="1"/>
            </p:cNvSpPr>
            <p:nvPr/>
          </p:nvSpPr>
          <p:spPr bwMode="auto">
            <a:xfrm flipV="1">
              <a:off x="4358"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5" name="Line 75"/>
            <p:cNvSpPr>
              <a:spLocks noChangeShapeType="1"/>
            </p:cNvSpPr>
            <p:nvPr/>
          </p:nvSpPr>
          <p:spPr bwMode="auto">
            <a:xfrm flipV="1">
              <a:off x="2436"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6" name="Line 76"/>
            <p:cNvSpPr>
              <a:spLocks noChangeShapeType="1"/>
            </p:cNvSpPr>
            <p:nvPr/>
          </p:nvSpPr>
          <p:spPr bwMode="auto">
            <a:xfrm flipV="1">
              <a:off x="1668"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7" name="Line 77"/>
            <p:cNvSpPr>
              <a:spLocks noChangeShapeType="1"/>
            </p:cNvSpPr>
            <p:nvPr/>
          </p:nvSpPr>
          <p:spPr bwMode="auto">
            <a:xfrm flipV="1">
              <a:off x="1284" y="2839"/>
              <a:ext cx="0" cy="44"/>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18" name="Freeform 78"/>
            <p:cNvSpPr>
              <a:spLocks/>
            </p:cNvSpPr>
            <p:nvPr/>
          </p:nvSpPr>
          <p:spPr bwMode="auto">
            <a:xfrm>
              <a:off x="1280" y="959"/>
              <a:ext cx="3122" cy="1294"/>
            </a:xfrm>
            <a:custGeom>
              <a:avLst/>
              <a:gdLst/>
              <a:ahLst/>
              <a:cxnLst>
                <a:cxn ang="0">
                  <a:pos x="216" y="2"/>
                </a:cxn>
                <a:cxn ang="0">
                  <a:pos x="384" y="6"/>
                </a:cxn>
                <a:cxn ang="0">
                  <a:pos x="402" y="28"/>
                </a:cxn>
                <a:cxn ang="0">
                  <a:pos x="526" y="32"/>
                </a:cxn>
                <a:cxn ang="0">
                  <a:pos x="536" y="46"/>
                </a:cxn>
                <a:cxn ang="0">
                  <a:pos x="556" y="58"/>
                </a:cxn>
                <a:cxn ang="0">
                  <a:pos x="570" y="98"/>
                </a:cxn>
                <a:cxn ang="0">
                  <a:pos x="578" y="338"/>
                </a:cxn>
                <a:cxn ang="0">
                  <a:pos x="594" y="348"/>
                </a:cxn>
                <a:cxn ang="0">
                  <a:pos x="602" y="374"/>
                </a:cxn>
                <a:cxn ang="0">
                  <a:pos x="636" y="386"/>
                </a:cxn>
                <a:cxn ang="0">
                  <a:pos x="648" y="400"/>
                </a:cxn>
                <a:cxn ang="0">
                  <a:pos x="752" y="406"/>
                </a:cxn>
                <a:cxn ang="0">
                  <a:pos x="758" y="442"/>
                </a:cxn>
                <a:cxn ang="0">
                  <a:pos x="772" y="466"/>
                </a:cxn>
                <a:cxn ang="0">
                  <a:pos x="782" y="488"/>
                </a:cxn>
                <a:cxn ang="0">
                  <a:pos x="796" y="506"/>
                </a:cxn>
                <a:cxn ang="0">
                  <a:pos x="860" y="518"/>
                </a:cxn>
                <a:cxn ang="0">
                  <a:pos x="922" y="532"/>
                </a:cxn>
                <a:cxn ang="0">
                  <a:pos x="940" y="550"/>
                </a:cxn>
                <a:cxn ang="0">
                  <a:pos x="946" y="600"/>
                </a:cxn>
                <a:cxn ang="0">
                  <a:pos x="986" y="616"/>
                </a:cxn>
                <a:cxn ang="0">
                  <a:pos x="994" y="628"/>
                </a:cxn>
                <a:cxn ang="0">
                  <a:pos x="1140" y="634"/>
                </a:cxn>
                <a:cxn ang="0">
                  <a:pos x="1162" y="650"/>
                </a:cxn>
                <a:cxn ang="0">
                  <a:pos x="1198" y="660"/>
                </a:cxn>
                <a:cxn ang="0">
                  <a:pos x="1288" y="666"/>
                </a:cxn>
                <a:cxn ang="0">
                  <a:pos x="1302" y="682"/>
                </a:cxn>
                <a:cxn ang="0">
                  <a:pos x="1346" y="694"/>
                </a:cxn>
                <a:cxn ang="0">
                  <a:pos x="1358" y="722"/>
                </a:cxn>
                <a:cxn ang="0">
                  <a:pos x="1520" y="726"/>
                </a:cxn>
                <a:cxn ang="0">
                  <a:pos x="1534" y="744"/>
                </a:cxn>
                <a:cxn ang="0">
                  <a:pos x="1548" y="766"/>
                </a:cxn>
                <a:cxn ang="0">
                  <a:pos x="1566" y="784"/>
                </a:cxn>
                <a:cxn ang="0">
                  <a:pos x="1586" y="790"/>
                </a:cxn>
                <a:cxn ang="0">
                  <a:pos x="1668" y="802"/>
                </a:cxn>
                <a:cxn ang="0">
                  <a:pos x="1716" y="814"/>
                </a:cxn>
                <a:cxn ang="0">
                  <a:pos x="1728" y="840"/>
                </a:cxn>
                <a:cxn ang="0">
                  <a:pos x="1818" y="854"/>
                </a:cxn>
                <a:cxn ang="0">
                  <a:pos x="1890" y="868"/>
                </a:cxn>
                <a:cxn ang="0">
                  <a:pos x="1916" y="878"/>
                </a:cxn>
                <a:cxn ang="0">
                  <a:pos x="1928" y="918"/>
                </a:cxn>
                <a:cxn ang="0">
                  <a:pos x="2088" y="928"/>
                </a:cxn>
                <a:cxn ang="0">
                  <a:pos x="2098" y="950"/>
                </a:cxn>
                <a:cxn ang="0">
                  <a:pos x="2150" y="960"/>
                </a:cxn>
                <a:cxn ang="0">
                  <a:pos x="2250" y="972"/>
                </a:cxn>
                <a:cxn ang="0">
                  <a:pos x="2288" y="980"/>
                </a:cxn>
                <a:cxn ang="0">
                  <a:pos x="2296" y="994"/>
                </a:cxn>
                <a:cxn ang="0">
                  <a:pos x="2316" y="1016"/>
                </a:cxn>
                <a:cxn ang="0">
                  <a:pos x="2372" y="1036"/>
                </a:cxn>
                <a:cxn ang="0">
                  <a:pos x="2424" y="1040"/>
                </a:cxn>
                <a:cxn ang="0">
                  <a:pos x="2446" y="1060"/>
                </a:cxn>
                <a:cxn ang="0">
                  <a:pos x="2474" y="1068"/>
                </a:cxn>
                <a:cxn ang="0">
                  <a:pos x="2496" y="1084"/>
                </a:cxn>
                <a:cxn ang="0">
                  <a:pos x="2612" y="1092"/>
                </a:cxn>
                <a:cxn ang="0">
                  <a:pos x="2664" y="1124"/>
                </a:cxn>
                <a:cxn ang="0">
                  <a:pos x="2694" y="1130"/>
                </a:cxn>
                <a:cxn ang="0">
                  <a:pos x="2810" y="1148"/>
                </a:cxn>
                <a:cxn ang="0">
                  <a:pos x="2926" y="1166"/>
                </a:cxn>
                <a:cxn ang="0">
                  <a:pos x="3008" y="1192"/>
                </a:cxn>
                <a:cxn ang="0">
                  <a:pos x="3046" y="1202"/>
                </a:cxn>
                <a:cxn ang="0">
                  <a:pos x="3052" y="1246"/>
                </a:cxn>
                <a:cxn ang="0">
                  <a:pos x="3122" y="1280"/>
                </a:cxn>
              </a:cxnLst>
              <a:rect l="0" t="0" r="r" b="b"/>
              <a:pathLst>
                <a:path w="3122" h="1294">
                  <a:moveTo>
                    <a:pt x="0" y="0"/>
                  </a:moveTo>
                  <a:lnTo>
                    <a:pt x="216" y="0"/>
                  </a:lnTo>
                  <a:lnTo>
                    <a:pt x="216" y="2"/>
                  </a:lnTo>
                  <a:lnTo>
                    <a:pt x="368" y="2"/>
                  </a:lnTo>
                  <a:lnTo>
                    <a:pt x="368" y="6"/>
                  </a:lnTo>
                  <a:lnTo>
                    <a:pt x="384" y="6"/>
                  </a:lnTo>
                  <a:lnTo>
                    <a:pt x="384" y="16"/>
                  </a:lnTo>
                  <a:lnTo>
                    <a:pt x="402" y="16"/>
                  </a:lnTo>
                  <a:lnTo>
                    <a:pt x="402" y="28"/>
                  </a:lnTo>
                  <a:lnTo>
                    <a:pt x="502" y="28"/>
                  </a:lnTo>
                  <a:lnTo>
                    <a:pt x="502" y="32"/>
                  </a:lnTo>
                  <a:lnTo>
                    <a:pt x="526" y="32"/>
                  </a:lnTo>
                  <a:lnTo>
                    <a:pt x="526" y="38"/>
                  </a:lnTo>
                  <a:lnTo>
                    <a:pt x="536" y="38"/>
                  </a:lnTo>
                  <a:lnTo>
                    <a:pt x="536" y="46"/>
                  </a:lnTo>
                  <a:lnTo>
                    <a:pt x="548" y="46"/>
                  </a:lnTo>
                  <a:lnTo>
                    <a:pt x="546" y="58"/>
                  </a:lnTo>
                  <a:lnTo>
                    <a:pt x="556" y="58"/>
                  </a:lnTo>
                  <a:lnTo>
                    <a:pt x="556" y="88"/>
                  </a:lnTo>
                  <a:lnTo>
                    <a:pt x="556" y="98"/>
                  </a:lnTo>
                  <a:lnTo>
                    <a:pt x="570" y="98"/>
                  </a:lnTo>
                  <a:lnTo>
                    <a:pt x="570" y="276"/>
                  </a:lnTo>
                  <a:lnTo>
                    <a:pt x="578" y="276"/>
                  </a:lnTo>
                  <a:lnTo>
                    <a:pt x="578" y="338"/>
                  </a:lnTo>
                  <a:lnTo>
                    <a:pt x="584" y="338"/>
                  </a:lnTo>
                  <a:lnTo>
                    <a:pt x="584" y="348"/>
                  </a:lnTo>
                  <a:lnTo>
                    <a:pt x="594" y="348"/>
                  </a:lnTo>
                  <a:lnTo>
                    <a:pt x="594" y="362"/>
                  </a:lnTo>
                  <a:lnTo>
                    <a:pt x="602" y="362"/>
                  </a:lnTo>
                  <a:lnTo>
                    <a:pt x="602" y="374"/>
                  </a:lnTo>
                  <a:lnTo>
                    <a:pt x="612" y="374"/>
                  </a:lnTo>
                  <a:lnTo>
                    <a:pt x="612" y="386"/>
                  </a:lnTo>
                  <a:lnTo>
                    <a:pt x="636" y="386"/>
                  </a:lnTo>
                  <a:lnTo>
                    <a:pt x="636" y="396"/>
                  </a:lnTo>
                  <a:lnTo>
                    <a:pt x="648" y="396"/>
                  </a:lnTo>
                  <a:lnTo>
                    <a:pt x="648" y="400"/>
                  </a:lnTo>
                  <a:lnTo>
                    <a:pt x="744" y="400"/>
                  </a:lnTo>
                  <a:lnTo>
                    <a:pt x="744" y="406"/>
                  </a:lnTo>
                  <a:lnTo>
                    <a:pt x="752" y="406"/>
                  </a:lnTo>
                  <a:lnTo>
                    <a:pt x="752" y="418"/>
                  </a:lnTo>
                  <a:lnTo>
                    <a:pt x="758" y="418"/>
                  </a:lnTo>
                  <a:lnTo>
                    <a:pt x="758" y="442"/>
                  </a:lnTo>
                  <a:lnTo>
                    <a:pt x="764" y="442"/>
                  </a:lnTo>
                  <a:lnTo>
                    <a:pt x="764" y="466"/>
                  </a:lnTo>
                  <a:lnTo>
                    <a:pt x="772" y="466"/>
                  </a:lnTo>
                  <a:lnTo>
                    <a:pt x="776" y="466"/>
                  </a:lnTo>
                  <a:lnTo>
                    <a:pt x="776" y="488"/>
                  </a:lnTo>
                  <a:lnTo>
                    <a:pt x="782" y="488"/>
                  </a:lnTo>
                  <a:lnTo>
                    <a:pt x="782" y="496"/>
                  </a:lnTo>
                  <a:lnTo>
                    <a:pt x="796" y="496"/>
                  </a:lnTo>
                  <a:lnTo>
                    <a:pt x="796" y="506"/>
                  </a:lnTo>
                  <a:lnTo>
                    <a:pt x="810" y="506"/>
                  </a:lnTo>
                  <a:lnTo>
                    <a:pt x="810" y="518"/>
                  </a:lnTo>
                  <a:lnTo>
                    <a:pt x="860" y="518"/>
                  </a:lnTo>
                  <a:lnTo>
                    <a:pt x="860" y="526"/>
                  </a:lnTo>
                  <a:lnTo>
                    <a:pt x="922" y="526"/>
                  </a:lnTo>
                  <a:lnTo>
                    <a:pt x="922" y="532"/>
                  </a:lnTo>
                  <a:lnTo>
                    <a:pt x="934" y="532"/>
                  </a:lnTo>
                  <a:lnTo>
                    <a:pt x="934" y="550"/>
                  </a:lnTo>
                  <a:lnTo>
                    <a:pt x="940" y="550"/>
                  </a:lnTo>
                  <a:lnTo>
                    <a:pt x="940" y="572"/>
                  </a:lnTo>
                  <a:lnTo>
                    <a:pt x="946" y="572"/>
                  </a:lnTo>
                  <a:lnTo>
                    <a:pt x="946" y="600"/>
                  </a:lnTo>
                  <a:lnTo>
                    <a:pt x="964" y="600"/>
                  </a:lnTo>
                  <a:lnTo>
                    <a:pt x="964" y="616"/>
                  </a:lnTo>
                  <a:lnTo>
                    <a:pt x="986" y="616"/>
                  </a:lnTo>
                  <a:lnTo>
                    <a:pt x="986" y="624"/>
                  </a:lnTo>
                  <a:lnTo>
                    <a:pt x="994" y="624"/>
                  </a:lnTo>
                  <a:lnTo>
                    <a:pt x="994" y="628"/>
                  </a:lnTo>
                  <a:lnTo>
                    <a:pt x="1086" y="628"/>
                  </a:lnTo>
                  <a:lnTo>
                    <a:pt x="1086" y="634"/>
                  </a:lnTo>
                  <a:lnTo>
                    <a:pt x="1140" y="634"/>
                  </a:lnTo>
                  <a:lnTo>
                    <a:pt x="1140" y="640"/>
                  </a:lnTo>
                  <a:lnTo>
                    <a:pt x="1162" y="640"/>
                  </a:lnTo>
                  <a:lnTo>
                    <a:pt x="1162" y="650"/>
                  </a:lnTo>
                  <a:lnTo>
                    <a:pt x="1162" y="656"/>
                  </a:lnTo>
                  <a:lnTo>
                    <a:pt x="1198" y="656"/>
                  </a:lnTo>
                  <a:lnTo>
                    <a:pt x="1198" y="660"/>
                  </a:lnTo>
                  <a:lnTo>
                    <a:pt x="1228" y="660"/>
                  </a:lnTo>
                  <a:lnTo>
                    <a:pt x="1228" y="666"/>
                  </a:lnTo>
                  <a:lnTo>
                    <a:pt x="1288" y="666"/>
                  </a:lnTo>
                  <a:lnTo>
                    <a:pt x="1288" y="670"/>
                  </a:lnTo>
                  <a:lnTo>
                    <a:pt x="1302" y="670"/>
                  </a:lnTo>
                  <a:lnTo>
                    <a:pt x="1302" y="682"/>
                  </a:lnTo>
                  <a:lnTo>
                    <a:pt x="1330" y="682"/>
                  </a:lnTo>
                  <a:lnTo>
                    <a:pt x="1330" y="694"/>
                  </a:lnTo>
                  <a:lnTo>
                    <a:pt x="1346" y="694"/>
                  </a:lnTo>
                  <a:lnTo>
                    <a:pt x="1346" y="706"/>
                  </a:lnTo>
                  <a:lnTo>
                    <a:pt x="1358" y="706"/>
                  </a:lnTo>
                  <a:lnTo>
                    <a:pt x="1358" y="722"/>
                  </a:lnTo>
                  <a:lnTo>
                    <a:pt x="1506" y="722"/>
                  </a:lnTo>
                  <a:lnTo>
                    <a:pt x="1506" y="726"/>
                  </a:lnTo>
                  <a:lnTo>
                    <a:pt x="1520" y="726"/>
                  </a:lnTo>
                  <a:lnTo>
                    <a:pt x="1520" y="734"/>
                  </a:lnTo>
                  <a:lnTo>
                    <a:pt x="1534" y="734"/>
                  </a:lnTo>
                  <a:lnTo>
                    <a:pt x="1534" y="744"/>
                  </a:lnTo>
                  <a:lnTo>
                    <a:pt x="1540" y="744"/>
                  </a:lnTo>
                  <a:lnTo>
                    <a:pt x="1540" y="766"/>
                  </a:lnTo>
                  <a:lnTo>
                    <a:pt x="1548" y="766"/>
                  </a:lnTo>
                  <a:lnTo>
                    <a:pt x="1548" y="776"/>
                  </a:lnTo>
                  <a:lnTo>
                    <a:pt x="1566" y="776"/>
                  </a:lnTo>
                  <a:lnTo>
                    <a:pt x="1566" y="784"/>
                  </a:lnTo>
                  <a:lnTo>
                    <a:pt x="1572" y="784"/>
                  </a:lnTo>
                  <a:lnTo>
                    <a:pt x="1572" y="790"/>
                  </a:lnTo>
                  <a:lnTo>
                    <a:pt x="1586" y="790"/>
                  </a:lnTo>
                  <a:lnTo>
                    <a:pt x="1586" y="794"/>
                  </a:lnTo>
                  <a:lnTo>
                    <a:pt x="1668" y="794"/>
                  </a:lnTo>
                  <a:lnTo>
                    <a:pt x="1668" y="802"/>
                  </a:lnTo>
                  <a:lnTo>
                    <a:pt x="1692" y="802"/>
                  </a:lnTo>
                  <a:lnTo>
                    <a:pt x="1692" y="814"/>
                  </a:lnTo>
                  <a:lnTo>
                    <a:pt x="1716" y="814"/>
                  </a:lnTo>
                  <a:lnTo>
                    <a:pt x="1716" y="834"/>
                  </a:lnTo>
                  <a:lnTo>
                    <a:pt x="1728" y="834"/>
                  </a:lnTo>
                  <a:lnTo>
                    <a:pt x="1728" y="840"/>
                  </a:lnTo>
                  <a:lnTo>
                    <a:pt x="1750" y="840"/>
                  </a:lnTo>
                  <a:lnTo>
                    <a:pt x="1750" y="854"/>
                  </a:lnTo>
                  <a:lnTo>
                    <a:pt x="1818" y="854"/>
                  </a:lnTo>
                  <a:lnTo>
                    <a:pt x="1818" y="860"/>
                  </a:lnTo>
                  <a:lnTo>
                    <a:pt x="1890" y="860"/>
                  </a:lnTo>
                  <a:lnTo>
                    <a:pt x="1890" y="868"/>
                  </a:lnTo>
                  <a:lnTo>
                    <a:pt x="1900" y="868"/>
                  </a:lnTo>
                  <a:lnTo>
                    <a:pt x="1900" y="878"/>
                  </a:lnTo>
                  <a:lnTo>
                    <a:pt x="1916" y="878"/>
                  </a:lnTo>
                  <a:lnTo>
                    <a:pt x="1916" y="908"/>
                  </a:lnTo>
                  <a:lnTo>
                    <a:pt x="1928" y="908"/>
                  </a:lnTo>
                  <a:lnTo>
                    <a:pt x="1928" y="918"/>
                  </a:lnTo>
                  <a:lnTo>
                    <a:pt x="2056" y="918"/>
                  </a:lnTo>
                  <a:lnTo>
                    <a:pt x="2056" y="928"/>
                  </a:lnTo>
                  <a:lnTo>
                    <a:pt x="2088" y="928"/>
                  </a:lnTo>
                  <a:lnTo>
                    <a:pt x="2088" y="938"/>
                  </a:lnTo>
                  <a:lnTo>
                    <a:pt x="2098" y="938"/>
                  </a:lnTo>
                  <a:lnTo>
                    <a:pt x="2098" y="950"/>
                  </a:lnTo>
                  <a:lnTo>
                    <a:pt x="2130" y="950"/>
                  </a:lnTo>
                  <a:lnTo>
                    <a:pt x="2130" y="960"/>
                  </a:lnTo>
                  <a:lnTo>
                    <a:pt x="2150" y="960"/>
                  </a:lnTo>
                  <a:lnTo>
                    <a:pt x="2150" y="966"/>
                  </a:lnTo>
                  <a:lnTo>
                    <a:pt x="2250" y="966"/>
                  </a:lnTo>
                  <a:lnTo>
                    <a:pt x="2250" y="972"/>
                  </a:lnTo>
                  <a:lnTo>
                    <a:pt x="2276" y="972"/>
                  </a:lnTo>
                  <a:lnTo>
                    <a:pt x="2276" y="980"/>
                  </a:lnTo>
                  <a:lnTo>
                    <a:pt x="2288" y="980"/>
                  </a:lnTo>
                  <a:lnTo>
                    <a:pt x="2288" y="986"/>
                  </a:lnTo>
                  <a:lnTo>
                    <a:pt x="2296" y="986"/>
                  </a:lnTo>
                  <a:lnTo>
                    <a:pt x="2296" y="994"/>
                  </a:lnTo>
                  <a:lnTo>
                    <a:pt x="2310" y="994"/>
                  </a:lnTo>
                  <a:lnTo>
                    <a:pt x="2310" y="1016"/>
                  </a:lnTo>
                  <a:lnTo>
                    <a:pt x="2316" y="1016"/>
                  </a:lnTo>
                  <a:lnTo>
                    <a:pt x="2316" y="1028"/>
                  </a:lnTo>
                  <a:lnTo>
                    <a:pt x="2372" y="1028"/>
                  </a:lnTo>
                  <a:lnTo>
                    <a:pt x="2372" y="1036"/>
                  </a:lnTo>
                  <a:lnTo>
                    <a:pt x="2394" y="1036"/>
                  </a:lnTo>
                  <a:lnTo>
                    <a:pt x="2394" y="1040"/>
                  </a:lnTo>
                  <a:lnTo>
                    <a:pt x="2424" y="1040"/>
                  </a:lnTo>
                  <a:lnTo>
                    <a:pt x="2424" y="1044"/>
                  </a:lnTo>
                  <a:lnTo>
                    <a:pt x="2446" y="1044"/>
                  </a:lnTo>
                  <a:lnTo>
                    <a:pt x="2446" y="1060"/>
                  </a:lnTo>
                  <a:lnTo>
                    <a:pt x="2466" y="1060"/>
                  </a:lnTo>
                  <a:lnTo>
                    <a:pt x="2466" y="1068"/>
                  </a:lnTo>
                  <a:lnTo>
                    <a:pt x="2474" y="1068"/>
                  </a:lnTo>
                  <a:lnTo>
                    <a:pt x="2474" y="1076"/>
                  </a:lnTo>
                  <a:lnTo>
                    <a:pt x="2496" y="1076"/>
                  </a:lnTo>
                  <a:lnTo>
                    <a:pt x="2496" y="1084"/>
                  </a:lnTo>
                  <a:lnTo>
                    <a:pt x="2518" y="1084"/>
                  </a:lnTo>
                  <a:lnTo>
                    <a:pt x="2518" y="1092"/>
                  </a:lnTo>
                  <a:lnTo>
                    <a:pt x="2612" y="1092"/>
                  </a:lnTo>
                  <a:lnTo>
                    <a:pt x="2612" y="1102"/>
                  </a:lnTo>
                  <a:lnTo>
                    <a:pt x="2664" y="1102"/>
                  </a:lnTo>
                  <a:lnTo>
                    <a:pt x="2664" y="1124"/>
                  </a:lnTo>
                  <a:lnTo>
                    <a:pt x="2690" y="1124"/>
                  </a:lnTo>
                  <a:lnTo>
                    <a:pt x="2690" y="1130"/>
                  </a:lnTo>
                  <a:lnTo>
                    <a:pt x="2694" y="1130"/>
                  </a:lnTo>
                  <a:lnTo>
                    <a:pt x="2694" y="1142"/>
                  </a:lnTo>
                  <a:lnTo>
                    <a:pt x="2810" y="1142"/>
                  </a:lnTo>
                  <a:lnTo>
                    <a:pt x="2810" y="1148"/>
                  </a:lnTo>
                  <a:lnTo>
                    <a:pt x="2868" y="1148"/>
                  </a:lnTo>
                  <a:lnTo>
                    <a:pt x="2868" y="1166"/>
                  </a:lnTo>
                  <a:lnTo>
                    <a:pt x="2926" y="1166"/>
                  </a:lnTo>
                  <a:lnTo>
                    <a:pt x="2926" y="1178"/>
                  </a:lnTo>
                  <a:lnTo>
                    <a:pt x="3008" y="1178"/>
                  </a:lnTo>
                  <a:lnTo>
                    <a:pt x="3008" y="1192"/>
                  </a:lnTo>
                  <a:lnTo>
                    <a:pt x="3020" y="1192"/>
                  </a:lnTo>
                  <a:lnTo>
                    <a:pt x="3020" y="1202"/>
                  </a:lnTo>
                  <a:lnTo>
                    <a:pt x="3046" y="1202"/>
                  </a:lnTo>
                  <a:lnTo>
                    <a:pt x="3046" y="1232"/>
                  </a:lnTo>
                  <a:lnTo>
                    <a:pt x="3052" y="1232"/>
                  </a:lnTo>
                  <a:lnTo>
                    <a:pt x="3052" y="1246"/>
                  </a:lnTo>
                  <a:lnTo>
                    <a:pt x="3076" y="1246"/>
                  </a:lnTo>
                  <a:lnTo>
                    <a:pt x="3076" y="1280"/>
                  </a:lnTo>
                  <a:lnTo>
                    <a:pt x="3122" y="1280"/>
                  </a:lnTo>
                  <a:lnTo>
                    <a:pt x="3122" y="1294"/>
                  </a:lnTo>
                </a:path>
              </a:pathLst>
            </a:custGeom>
            <a:noFill/>
            <a:ln w="381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35919" name="Line 79"/>
            <p:cNvSpPr>
              <a:spLocks noChangeShapeType="1"/>
            </p:cNvSpPr>
            <p:nvPr/>
          </p:nvSpPr>
          <p:spPr bwMode="auto">
            <a:xfrm>
              <a:off x="4398" y="1104"/>
              <a:ext cx="132" cy="0"/>
            </a:xfrm>
            <a:prstGeom prst="line">
              <a:avLst/>
            </a:prstGeom>
            <a:noFill/>
            <a:ln w="381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20" name="Line 80"/>
            <p:cNvSpPr>
              <a:spLocks noChangeShapeType="1"/>
            </p:cNvSpPr>
            <p:nvPr/>
          </p:nvSpPr>
          <p:spPr bwMode="auto">
            <a:xfrm>
              <a:off x="4398" y="965"/>
              <a:ext cx="132" cy="0"/>
            </a:xfrm>
            <a:prstGeom prst="line">
              <a:avLst/>
            </a:prstGeom>
            <a:noFill/>
            <a:ln w="381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35921" name="Freeform 81"/>
            <p:cNvSpPr>
              <a:spLocks/>
            </p:cNvSpPr>
            <p:nvPr/>
          </p:nvSpPr>
          <p:spPr bwMode="auto">
            <a:xfrm>
              <a:off x="1284" y="961"/>
              <a:ext cx="3074" cy="1034"/>
            </a:xfrm>
            <a:custGeom>
              <a:avLst/>
              <a:gdLst/>
              <a:ahLst/>
              <a:cxnLst>
                <a:cxn ang="0">
                  <a:pos x="216" y="4"/>
                </a:cxn>
                <a:cxn ang="0">
                  <a:pos x="382" y="12"/>
                </a:cxn>
                <a:cxn ang="0">
                  <a:pos x="400" y="22"/>
                </a:cxn>
                <a:cxn ang="0">
                  <a:pos x="520" y="26"/>
                </a:cxn>
                <a:cxn ang="0">
                  <a:pos x="532" y="42"/>
                </a:cxn>
                <a:cxn ang="0">
                  <a:pos x="544" y="50"/>
                </a:cxn>
                <a:cxn ang="0">
                  <a:pos x="552" y="94"/>
                </a:cxn>
                <a:cxn ang="0">
                  <a:pos x="558" y="186"/>
                </a:cxn>
                <a:cxn ang="0">
                  <a:pos x="574" y="244"/>
                </a:cxn>
                <a:cxn ang="0">
                  <a:pos x="578" y="336"/>
                </a:cxn>
                <a:cxn ang="0">
                  <a:pos x="590" y="344"/>
                </a:cxn>
                <a:cxn ang="0">
                  <a:pos x="598" y="376"/>
                </a:cxn>
                <a:cxn ang="0">
                  <a:pos x="618" y="380"/>
                </a:cxn>
                <a:cxn ang="0">
                  <a:pos x="634" y="406"/>
                </a:cxn>
                <a:cxn ang="0">
                  <a:pos x="722" y="416"/>
                </a:cxn>
                <a:cxn ang="0">
                  <a:pos x="738" y="438"/>
                </a:cxn>
                <a:cxn ang="0">
                  <a:pos x="754" y="446"/>
                </a:cxn>
                <a:cxn ang="0">
                  <a:pos x="768" y="472"/>
                </a:cxn>
                <a:cxn ang="0">
                  <a:pos x="794" y="480"/>
                </a:cxn>
                <a:cxn ang="0">
                  <a:pos x="798" y="502"/>
                </a:cxn>
                <a:cxn ang="0">
                  <a:pos x="916" y="508"/>
                </a:cxn>
                <a:cxn ang="0">
                  <a:pos x="920" y="524"/>
                </a:cxn>
                <a:cxn ang="0">
                  <a:pos x="934" y="540"/>
                </a:cxn>
                <a:cxn ang="0">
                  <a:pos x="946" y="560"/>
                </a:cxn>
                <a:cxn ang="0">
                  <a:pos x="960" y="572"/>
                </a:cxn>
                <a:cxn ang="0">
                  <a:pos x="992" y="592"/>
                </a:cxn>
                <a:cxn ang="0">
                  <a:pos x="1030" y="602"/>
                </a:cxn>
                <a:cxn ang="0">
                  <a:pos x="1136" y="608"/>
                </a:cxn>
                <a:cxn ang="0">
                  <a:pos x="1150" y="666"/>
                </a:cxn>
                <a:cxn ang="0">
                  <a:pos x="1254" y="674"/>
                </a:cxn>
                <a:cxn ang="0">
                  <a:pos x="1324" y="680"/>
                </a:cxn>
                <a:cxn ang="0">
                  <a:pos x="1342" y="702"/>
                </a:cxn>
                <a:cxn ang="0">
                  <a:pos x="1510" y="708"/>
                </a:cxn>
                <a:cxn ang="0">
                  <a:pos x="1540" y="722"/>
                </a:cxn>
                <a:cxn ang="0">
                  <a:pos x="1642" y="732"/>
                </a:cxn>
                <a:cxn ang="0">
                  <a:pos x="1696" y="742"/>
                </a:cxn>
                <a:cxn ang="0">
                  <a:pos x="1706" y="768"/>
                </a:cxn>
                <a:cxn ang="0">
                  <a:pos x="1718" y="776"/>
                </a:cxn>
                <a:cxn ang="0">
                  <a:pos x="1724" y="796"/>
                </a:cxn>
                <a:cxn ang="0">
                  <a:pos x="1828" y="804"/>
                </a:cxn>
                <a:cxn ang="0">
                  <a:pos x="1838" y="814"/>
                </a:cxn>
                <a:cxn ang="0">
                  <a:pos x="1894" y="818"/>
                </a:cxn>
                <a:cxn ang="0">
                  <a:pos x="1902" y="830"/>
                </a:cxn>
                <a:cxn ang="0">
                  <a:pos x="1988" y="836"/>
                </a:cxn>
                <a:cxn ang="0">
                  <a:pos x="2070" y="850"/>
                </a:cxn>
                <a:cxn ang="0">
                  <a:pos x="2288" y="856"/>
                </a:cxn>
                <a:cxn ang="0">
                  <a:pos x="2296" y="870"/>
                </a:cxn>
                <a:cxn ang="0">
                  <a:pos x="2326" y="876"/>
                </a:cxn>
                <a:cxn ang="0">
                  <a:pos x="2426" y="894"/>
                </a:cxn>
                <a:cxn ang="0">
                  <a:pos x="2462" y="900"/>
                </a:cxn>
                <a:cxn ang="0">
                  <a:pos x="2480" y="914"/>
                </a:cxn>
                <a:cxn ang="0">
                  <a:pos x="2592" y="926"/>
                </a:cxn>
                <a:cxn ang="0">
                  <a:pos x="2644" y="950"/>
                </a:cxn>
                <a:cxn ang="0">
                  <a:pos x="2850" y="958"/>
                </a:cxn>
                <a:cxn ang="0">
                  <a:pos x="2916" y="1002"/>
                </a:cxn>
              </a:cxnLst>
              <a:rect l="0" t="0" r="r" b="b"/>
              <a:pathLst>
                <a:path w="3074" h="1034">
                  <a:moveTo>
                    <a:pt x="0" y="0"/>
                  </a:moveTo>
                  <a:lnTo>
                    <a:pt x="216" y="0"/>
                  </a:lnTo>
                  <a:lnTo>
                    <a:pt x="216" y="4"/>
                  </a:lnTo>
                  <a:lnTo>
                    <a:pt x="344" y="4"/>
                  </a:lnTo>
                  <a:lnTo>
                    <a:pt x="344" y="12"/>
                  </a:lnTo>
                  <a:lnTo>
                    <a:pt x="382" y="12"/>
                  </a:lnTo>
                  <a:lnTo>
                    <a:pt x="382" y="16"/>
                  </a:lnTo>
                  <a:lnTo>
                    <a:pt x="400" y="16"/>
                  </a:lnTo>
                  <a:lnTo>
                    <a:pt x="400" y="22"/>
                  </a:lnTo>
                  <a:lnTo>
                    <a:pt x="510" y="22"/>
                  </a:lnTo>
                  <a:lnTo>
                    <a:pt x="510" y="26"/>
                  </a:lnTo>
                  <a:lnTo>
                    <a:pt x="520" y="26"/>
                  </a:lnTo>
                  <a:lnTo>
                    <a:pt x="520" y="32"/>
                  </a:lnTo>
                  <a:lnTo>
                    <a:pt x="532" y="32"/>
                  </a:lnTo>
                  <a:lnTo>
                    <a:pt x="532" y="42"/>
                  </a:lnTo>
                  <a:lnTo>
                    <a:pt x="536" y="42"/>
                  </a:lnTo>
                  <a:lnTo>
                    <a:pt x="536" y="50"/>
                  </a:lnTo>
                  <a:lnTo>
                    <a:pt x="544" y="50"/>
                  </a:lnTo>
                  <a:lnTo>
                    <a:pt x="544" y="78"/>
                  </a:lnTo>
                  <a:lnTo>
                    <a:pt x="552" y="78"/>
                  </a:lnTo>
                  <a:lnTo>
                    <a:pt x="552" y="94"/>
                  </a:lnTo>
                  <a:lnTo>
                    <a:pt x="556" y="94"/>
                  </a:lnTo>
                  <a:lnTo>
                    <a:pt x="558" y="104"/>
                  </a:lnTo>
                  <a:lnTo>
                    <a:pt x="558" y="186"/>
                  </a:lnTo>
                  <a:lnTo>
                    <a:pt x="564" y="186"/>
                  </a:lnTo>
                  <a:lnTo>
                    <a:pt x="564" y="244"/>
                  </a:lnTo>
                  <a:lnTo>
                    <a:pt x="574" y="244"/>
                  </a:lnTo>
                  <a:lnTo>
                    <a:pt x="574" y="262"/>
                  </a:lnTo>
                  <a:lnTo>
                    <a:pt x="578" y="262"/>
                  </a:lnTo>
                  <a:lnTo>
                    <a:pt x="578" y="336"/>
                  </a:lnTo>
                  <a:lnTo>
                    <a:pt x="582" y="336"/>
                  </a:lnTo>
                  <a:lnTo>
                    <a:pt x="582" y="344"/>
                  </a:lnTo>
                  <a:lnTo>
                    <a:pt x="590" y="344"/>
                  </a:lnTo>
                  <a:lnTo>
                    <a:pt x="590" y="370"/>
                  </a:lnTo>
                  <a:lnTo>
                    <a:pt x="598" y="370"/>
                  </a:lnTo>
                  <a:lnTo>
                    <a:pt x="598" y="376"/>
                  </a:lnTo>
                  <a:lnTo>
                    <a:pt x="608" y="376"/>
                  </a:lnTo>
                  <a:lnTo>
                    <a:pt x="608" y="380"/>
                  </a:lnTo>
                  <a:lnTo>
                    <a:pt x="618" y="380"/>
                  </a:lnTo>
                  <a:lnTo>
                    <a:pt x="618" y="392"/>
                  </a:lnTo>
                  <a:lnTo>
                    <a:pt x="634" y="392"/>
                  </a:lnTo>
                  <a:lnTo>
                    <a:pt x="634" y="406"/>
                  </a:lnTo>
                  <a:lnTo>
                    <a:pt x="668" y="406"/>
                  </a:lnTo>
                  <a:lnTo>
                    <a:pt x="668" y="416"/>
                  </a:lnTo>
                  <a:lnTo>
                    <a:pt x="722" y="416"/>
                  </a:lnTo>
                  <a:lnTo>
                    <a:pt x="722" y="422"/>
                  </a:lnTo>
                  <a:lnTo>
                    <a:pt x="738" y="422"/>
                  </a:lnTo>
                  <a:lnTo>
                    <a:pt x="738" y="438"/>
                  </a:lnTo>
                  <a:lnTo>
                    <a:pt x="748" y="438"/>
                  </a:lnTo>
                  <a:lnTo>
                    <a:pt x="748" y="446"/>
                  </a:lnTo>
                  <a:lnTo>
                    <a:pt x="754" y="446"/>
                  </a:lnTo>
                  <a:lnTo>
                    <a:pt x="754" y="456"/>
                  </a:lnTo>
                  <a:lnTo>
                    <a:pt x="768" y="456"/>
                  </a:lnTo>
                  <a:lnTo>
                    <a:pt x="768" y="472"/>
                  </a:lnTo>
                  <a:lnTo>
                    <a:pt x="782" y="472"/>
                  </a:lnTo>
                  <a:lnTo>
                    <a:pt x="782" y="480"/>
                  </a:lnTo>
                  <a:lnTo>
                    <a:pt x="794" y="480"/>
                  </a:lnTo>
                  <a:lnTo>
                    <a:pt x="794" y="488"/>
                  </a:lnTo>
                  <a:lnTo>
                    <a:pt x="798" y="488"/>
                  </a:lnTo>
                  <a:lnTo>
                    <a:pt x="798" y="502"/>
                  </a:lnTo>
                  <a:lnTo>
                    <a:pt x="810" y="502"/>
                  </a:lnTo>
                  <a:lnTo>
                    <a:pt x="810" y="508"/>
                  </a:lnTo>
                  <a:lnTo>
                    <a:pt x="916" y="508"/>
                  </a:lnTo>
                  <a:lnTo>
                    <a:pt x="916" y="514"/>
                  </a:lnTo>
                  <a:lnTo>
                    <a:pt x="920" y="514"/>
                  </a:lnTo>
                  <a:lnTo>
                    <a:pt x="920" y="524"/>
                  </a:lnTo>
                  <a:lnTo>
                    <a:pt x="930" y="524"/>
                  </a:lnTo>
                  <a:lnTo>
                    <a:pt x="930" y="540"/>
                  </a:lnTo>
                  <a:lnTo>
                    <a:pt x="934" y="540"/>
                  </a:lnTo>
                  <a:lnTo>
                    <a:pt x="934" y="552"/>
                  </a:lnTo>
                  <a:lnTo>
                    <a:pt x="946" y="552"/>
                  </a:lnTo>
                  <a:lnTo>
                    <a:pt x="946" y="560"/>
                  </a:lnTo>
                  <a:lnTo>
                    <a:pt x="950" y="560"/>
                  </a:lnTo>
                  <a:lnTo>
                    <a:pt x="950" y="572"/>
                  </a:lnTo>
                  <a:lnTo>
                    <a:pt x="960" y="572"/>
                  </a:lnTo>
                  <a:lnTo>
                    <a:pt x="960" y="592"/>
                  </a:lnTo>
                  <a:lnTo>
                    <a:pt x="976" y="592"/>
                  </a:lnTo>
                  <a:lnTo>
                    <a:pt x="992" y="592"/>
                  </a:lnTo>
                  <a:lnTo>
                    <a:pt x="992" y="598"/>
                  </a:lnTo>
                  <a:lnTo>
                    <a:pt x="1030" y="598"/>
                  </a:lnTo>
                  <a:lnTo>
                    <a:pt x="1030" y="602"/>
                  </a:lnTo>
                  <a:lnTo>
                    <a:pt x="1120" y="602"/>
                  </a:lnTo>
                  <a:lnTo>
                    <a:pt x="1120" y="608"/>
                  </a:lnTo>
                  <a:lnTo>
                    <a:pt x="1136" y="608"/>
                  </a:lnTo>
                  <a:lnTo>
                    <a:pt x="1136" y="624"/>
                  </a:lnTo>
                  <a:lnTo>
                    <a:pt x="1150" y="624"/>
                  </a:lnTo>
                  <a:lnTo>
                    <a:pt x="1150" y="666"/>
                  </a:lnTo>
                  <a:lnTo>
                    <a:pt x="1160" y="666"/>
                  </a:lnTo>
                  <a:lnTo>
                    <a:pt x="1160" y="674"/>
                  </a:lnTo>
                  <a:lnTo>
                    <a:pt x="1254" y="674"/>
                  </a:lnTo>
                  <a:lnTo>
                    <a:pt x="1254" y="680"/>
                  </a:lnTo>
                  <a:lnTo>
                    <a:pt x="1284" y="680"/>
                  </a:lnTo>
                  <a:lnTo>
                    <a:pt x="1324" y="680"/>
                  </a:lnTo>
                  <a:lnTo>
                    <a:pt x="1324" y="692"/>
                  </a:lnTo>
                  <a:lnTo>
                    <a:pt x="1342" y="692"/>
                  </a:lnTo>
                  <a:lnTo>
                    <a:pt x="1342" y="702"/>
                  </a:lnTo>
                  <a:lnTo>
                    <a:pt x="1458" y="702"/>
                  </a:lnTo>
                  <a:lnTo>
                    <a:pt x="1458" y="708"/>
                  </a:lnTo>
                  <a:lnTo>
                    <a:pt x="1510" y="708"/>
                  </a:lnTo>
                  <a:lnTo>
                    <a:pt x="1516" y="714"/>
                  </a:lnTo>
                  <a:lnTo>
                    <a:pt x="1540" y="714"/>
                  </a:lnTo>
                  <a:lnTo>
                    <a:pt x="1540" y="722"/>
                  </a:lnTo>
                  <a:lnTo>
                    <a:pt x="1570" y="722"/>
                  </a:lnTo>
                  <a:lnTo>
                    <a:pt x="1642" y="722"/>
                  </a:lnTo>
                  <a:lnTo>
                    <a:pt x="1642" y="732"/>
                  </a:lnTo>
                  <a:lnTo>
                    <a:pt x="1686" y="732"/>
                  </a:lnTo>
                  <a:lnTo>
                    <a:pt x="1686" y="742"/>
                  </a:lnTo>
                  <a:lnTo>
                    <a:pt x="1696" y="742"/>
                  </a:lnTo>
                  <a:lnTo>
                    <a:pt x="1696" y="748"/>
                  </a:lnTo>
                  <a:lnTo>
                    <a:pt x="1706" y="748"/>
                  </a:lnTo>
                  <a:lnTo>
                    <a:pt x="1706" y="768"/>
                  </a:lnTo>
                  <a:lnTo>
                    <a:pt x="1712" y="768"/>
                  </a:lnTo>
                  <a:lnTo>
                    <a:pt x="1712" y="776"/>
                  </a:lnTo>
                  <a:lnTo>
                    <a:pt x="1718" y="776"/>
                  </a:lnTo>
                  <a:lnTo>
                    <a:pt x="1718" y="784"/>
                  </a:lnTo>
                  <a:lnTo>
                    <a:pt x="1724" y="784"/>
                  </a:lnTo>
                  <a:lnTo>
                    <a:pt x="1724" y="796"/>
                  </a:lnTo>
                  <a:lnTo>
                    <a:pt x="1758" y="796"/>
                  </a:lnTo>
                  <a:lnTo>
                    <a:pt x="1758" y="804"/>
                  </a:lnTo>
                  <a:lnTo>
                    <a:pt x="1828" y="804"/>
                  </a:lnTo>
                  <a:lnTo>
                    <a:pt x="1828" y="808"/>
                  </a:lnTo>
                  <a:lnTo>
                    <a:pt x="1838" y="808"/>
                  </a:lnTo>
                  <a:lnTo>
                    <a:pt x="1838" y="814"/>
                  </a:lnTo>
                  <a:lnTo>
                    <a:pt x="1864" y="814"/>
                  </a:lnTo>
                  <a:lnTo>
                    <a:pt x="1864" y="818"/>
                  </a:lnTo>
                  <a:lnTo>
                    <a:pt x="1894" y="818"/>
                  </a:lnTo>
                  <a:lnTo>
                    <a:pt x="1894" y="826"/>
                  </a:lnTo>
                  <a:lnTo>
                    <a:pt x="1902" y="826"/>
                  </a:lnTo>
                  <a:lnTo>
                    <a:pt x="1902" y="830"/>
                  </a:lnTo>
                  <a:lnTo>
                    <a:pt x="1940" y="830"/>
                  </a:lnTo>
                  <a:lnTo>
                    <a:pt x="1940" y="836"/>
                  </a:lnTo>
                  <a:lnTo>
                    <a:pt x="1988" y="836"/>
                  </a:lnTo>
                  <a:lnTo>
                    <a:pt x="1990" y="838"/>
                  </a:lnTo>
                  <a:lnTo>
                    <a:pt x="2070" y="838"/>
                  </a:lnTo>
                  <a:lnTo>
                    <a:pt x="2070" y="850"/>
                  </a:lnTo>
                  <a:lnTo>
                    <a:pt x="2218" y="850"/>
                  </a:lnTo>
                  <a:lnTo>
                    <a:pt x="2218" y="856"/>
                  </a:lnTo>
                  <a:lnTo>
                    <a:pt x="2288" y="856"/>
                  </a:lnTo>
                  <a:lnTo>
                    <a:pt x="2288" y="862"/>
                  </a:lnTo>
                  <a:lnTo>
                    <a:pt x="2296" y="862"/>
                  </a:lnTo>
                  <a:lnTo>
                    <a:pt x="2296" y="870"/>
                  </a:lnTo>
                  <a:lnTo>
                    <a:pt x="2308" y="870"/>
                  </a:lnTo>
                  <a:lnTo>
                    <a:pt x="2308" y="876"/>
                  </a:lnTo>
                  <a:lnTo>
                    <a:pt x="2326" y="876"/>
                  </a:lnTo>
                  <a:lnTo>
                    <a:pt x="2326" y="888"/>
                  </a:lnTo>
                  <a:lnTo>
                    <a:pt x="2426" y="888"/>
                  </a:lnTo>
                  <a:lnTo>
                    <a:pt x="2426" y="894"/>
                  </a:lnTo>
                  <a:lnTo>
                    <a:pt x="2450" y="894"/>
                  </a:lnTo>
                  <a:lnTo>
                    <a:pt x="2450" y="900"/>
                  </a:lnTo>
                  <a:lnTo>
                    <a:pt x="2462" y="900"/>
                  </a:lnTo>
                  <a:lnTo>
                    <a:pt x="2462" y="908"/>
                  </a:lnTo>
                  <a:lnTo>
                    <a:pt x="2480" y="908"/>
                  </a:lnTo>
                  <a:lnTo>
                    <a:pt x="2480" y="914"/>
                  </a:lnTo>
                  <a:lnTo>
                    <a:pt x="2488" y="914"/>
                  </a:lnTo>
                  <a:lnTo>
                    <a:pt x="2488" y="926"/>
                  </a:lnTo>
                  <a:lnTo>
                    <a:pt x="2592" y="926"/>
                  </a:lnTo>
                  <a:lnTo>
                    <a:pt x="2592" y="934"/>
                  </a:lnTo>
                  <a:lnTo>
                    <a:pt x="2644" y="934"/>
                  </a:lnTo>
                  <a:lnTo>
                    <a:pt x="2644" y="950"/>
                  </a:lnTo>
                  <a:lnTo>
                    <a:pt x="2762" y="950"/>
                  </a:lnTo>
                  <a:lnTo>
                    <a:pt x="2762" y="958"/>
                  </a:lnTo>
                  <a:lnTo>
                    <a:pt x="2850" y="958"/>
                  </a:lnTo>
                  <a:lnTo>
                    <a:pt x="2850" y="992"/>
                  </a:lnTo>
                  <a:lnTo>
                    <a:pt x="2916" y="992"/>
                  </a:lnTo>
                  <a:lnTo>
                    <a:pt x="2916" y="1002"/>
                  </a:lnTo>
                  <a:lnTo>
                    <a:pt x="3074" y="1002"/>
                  </a:lnTo>
                  <a:lnTo>
                    <a:pt x="3074" y="1034"/>
                  </a:lnTo>
                </a:path>
              </a:pathLst>
            </a:custGeom>
            <a:noFill/>
            <a:ln w="38100">
              <a:solidFill>
                <a:srgbClr val="0089AE"/>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grpSp>
      <p:sp>
        <p:nvSpPr>
          <p:cNvPr id="35925" name="Text Box 85"/>
          <p:cNvSpPr txBox="1">
            <a:spLocks noChangeArrowheads="1"/>
          </p:cNvSpPr>
          <p:nvPr/>
        </p:nvSpPr>
        <p:spPr bwMode="auto">
          <a:xfrm>
            <a:off x="388938" y="5748338"/>
            <a:ext cx="8583612" cy="738664"/>
          </a:xfrm>
          <a:prstGeom prst="rect">
            <a:avLst/>
          </a:prstGeom>
          <a:noFill/>
          <a:ln w="9525">
            <a:noFill/>
            <a:miter lim="800000"/>
            <a:headEnd/>
            <a:tailEnd/>
          </a:ln>
          <a:effectLst/>
        </p:spPr>
        <p:txBody>
          <a:bodyPr>
            <a:spAutoFit/>
          </a:bodyPr>
          <a:lstStyle/>
          <a:p>
            <a:r>
              <a:rPr lang="ja-JP" altLang="en-US" sz="1400" b="0" dirty="0" smtClean="0">
                <a:solidFill>
                  <a:srgbClr val="000000"/>
                </a:solidFill>
                <a:latin typeface="Arial" charset="0"/>
                <a:ea typeface="ＭＳ Ｐゴシック" charset="-128"/>
              </a:rPr>
              <a:t>カプラン</a:t>
            </a:r>
            <a:r>
              <a:rPr lang="en-US" altLang="ja-JP" sz="1400" b="0" dirty="0">
                <a:solidFill>
                  <a:srgbClr val="000000"/>
                </a:solidFill>
                <a:latin typeface="Arial" charset="0"/>
                <a:ea typeface="ＭＳ Ｐゴシック" charset="-128"/>
              </a:rPr>
              <a:t>-</a:t>
            </a:r>
            <a:r>
              <a:rPr lang="ja-JP" altLang="en-US" sz="1400" b="0" dirty="0" smtClean="0">
                <a:solidFill>
                  <a:srgbClr val="000000"/>
                </a:solidFill>
                <a:latin typeface="Arial" charset="0"/>
                <a:ea typeface="ＭＳ Ｐゴシック" charset="-128"/>
              </a:rPr>
              <a:t>マイヤー法</a:t>
            </a:r>
            <a:endParaRPr lang="ja-JP" altLang="en-US" sz="1400" b="0" dirty="0">
              <a:solidFill>
                <a:srgbClr val="000000"/>
              </a:solidFill>
              <a:latin typeface="Arial" charset="0"/>
              <a:ea typeface="ＭＳ Ｐゴシック" charset="-128"/>
            </a:endParaRPr>
          </a:p>
          <a:p>
            <a:r>
              <a:rPr lang="en-US" altLang="ja-JP" sz="1400" b="0" dirty="0">
                <a:solidFill>
                  <a:srgbClr val="000000"/>
                </a:solidFill>
                <a:latin typeface="Arial" charset="0"/>
                <a:ea typeface="ＭＳ Ｐゴシック" charset="-128"/>
              </a:rPr>
              <a:t>9</a:t>
            </a:r>
            <a:r>
              <a:rPr lang="ja-JP" altLang="en-US" sz="1400" b="0" dirty="0">
                <a:solidFill>
                  <a:srgbClr val="000000"/>
                </a:solidFill>
                <a:latin typeface="Arial" charset="0"/>
                <a:ea typeface="ＭＳ Ｐゴシック" charset="-128"/>
              </a:rPr>
              <a:t>ヵ月後の曲線の急激な低下は、最初の</a:t>
            </a:r>
            <a:r>
              <a:rPr lang="en-US" altLang="ja-JP" sz="1400" b="0" dirty="0">
                <a:solidFill>
                  <a:srgbClr val="000000"/>
                </a:solidFill>
                <a:latin typeface="Arial" charset="0"/>
                <a:ea typeface="ＭＳ Ｐゴシック" charset="-128"/>
              </a:rPr>
              <a:t>6</a:t>
            </a:r>
            <a:r>
              <a:rPr lang="ja-JP" altLang="en-US" sz="1400" b="0" dirty="0">
                <a:solidFill>
                  <a:srgbClr val="000000"/>
                </a:solidFill>
                <a:latin typeface="Arial" charset="0"/>
                <a:ea typeface="ＭＳ Ｐゴシック" charset="-128"/>
              </a:rPr>
              <a:t>ヵ月間の治療後の</a:t>
            </a:r>
            <a:r>
              <a:rPr lang="en-US" altLang="ja-JP" sz="1400" b="0" dirty="0">
                <a:solidFill>
                  <a:srgbClr val="000000"/>
                </a:solidFill>
                <a:latin typeface="Arial" charset="0"/>
                <a:ea typeface="ＭＳ Ｐゴシック" charset="-128"/>
              </a:rPr>
              <a:t>2</a:t>
            </a:r>
            <a:r>
              <a:rPr lang="ja-JP" altLang="en-US" sz="1400" b="0" dirty="0">
                <a:solidFill>
                  <a:srgbClr val="000000"/>
                </a:solidFill>
                <a:latin typeface="Arial" charset="0"/>
                <a:ea typeface="ＭＳ Ｐゴシック" charset="-128"/>
              </a:rPr>
              <a:t>回目の通院時における</a:t>
            </a:r>
            <a:r>
              <a:rPr lang="en-US" altLang="ja-JP" sz="1400" b="0" dirty="0">
                <a:solidFill>
                  <a:srgbClr val="000000"/>
                </a:solidFill>
                <a:latin typeface="Arial" charset="0"/>
                <a:ea typeface="ＭＳ Ｐゴシック" charset="-128"/>
              </a:rPr>
              <a:t>HbA1c</a:t>
            </a:r>
            <a:r>
              <a:rPr lang="ja-JP" altLang="en-US" sz="1400" b="0" dirty="0">
                <a:solidFill>
                  <a:srgbClr val="000000"/>
                </a:solidFill>
                <a:latin typeface="Arial" charset="0"/>
                <a:ea typeface="ＭＳ Ｐゴシック" charset="-128"/>
              </a:rPr>
              <a:t>値が</a:t>
            </a:r>
            <a:r>
              <a:rPr lang="en-US" altLang="ja-JP" sz="1400" b="0" dirty="0">
                <a:solidFill>
                  <a:srgbClr val="000000"/>
                </a:solidFill>
                <a:latin typeface="Arial" charset="0"/>
                <a:ea typeface="ＭＳ Ｐゴシック" charset="-128"/>
              </a:rPr>
              <a:t>7.0%</a:t>
            </a:r>
            <a:r>
              <a:rPr lang="ja-JP" altLang="en-US" sz="1400" b="0" dirty="0">
                <a:solidFill>
                  <a:srgbClr val="000000"/>
                </a:solidFill>
                <a:latin typeface="Arial" charset="0"/>
                <a:ea typeface="ＭＳ Ｐゴシック" charset="-128"/>
              </a:rPr>
              <a:t>以上（治療失敗判定基準）であった患者が多かったため。</a:t>
            </a:r>
            <a:r>
              <a:rPr lang="en-US" altLang="ja-JP" sz="1400" b="0" dirty="0">
                <a:solidFill>
                  <a:srgbClr val="000000"/>
                </a:solidFill>
                <a:latin typeface="Arial" charset="0"/>
                <a:ea typeface="ＭＳ Ｐゴシック" charset="-128"/>
              </a:rPr>
              <a:t>HbA1c</a:t>
            </a:r>
            <a:r>
              <a:rPr lang="ja-JP" altLang="en-US" sz="1400" b="0" dirty="0">
                <a:solidFill>
                  <a:srgbClr val="000000"/>
                </a:solidFill>
                <a:latin typeface="Arial" charset="0"/>
                <a:ea typeface="ＭＳ Ｐゴシック" charset="-128"/>
              </a:rPr>
              <a:t>値は</a:t>
            </a:r>
            <a:r>
              <a:rPr lang="en-US" altLang="ja-JP" sz="1400" b="0" dirty="0">
                <a:solidFill>
                  <a:srgbClr val="000000"/>
                </a:solidFill>
                <a:latin typeface="Arial" charset="0"/>
                <a:ea typeface="ＭＳ Ｐゴシック" charset="-128"/>
              </a:rPr>
              <a:t>NGSP</a:t>
            </a:r>
            <a:r>
              <a:rPr lang="ja-JP" altLang="en-US" sz="1400" b="0" dirty="0">
                <a:solidFill>
                  <a:srgbClr val="000000"/>
                </a:solidFill>
                <a:latin typeface="Arial" charset="0"/>
                <a:ea typeface="ＭＳ Ｐゴシック" charset="-128"/>
              </a:rPr>
              <a:t>値。</a:t>
            </a:r>
          </a:p>
        </p:txBody>
      </p:sp>
      <p:sp>
        <p:nvSpPr>
          <p:cNvPr id="50" name="正方形/長方形 49"/>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51"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2164292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574800" y="1377950"/>
            <a:ext cx="430213" cy="2659063"/>
          </a:xfrm>
          <a:prstGeom prst="rect">
            <a:avLst/>
          </a:prstGeom>
          <a:noFill/>
          <a:ln w="9525">
            <a:noFill/>
            <a:miter lim="800000"/>
            <a:headEnd/>
            <a:tailEnd/>
          </a:ln>
          <a:effectLst/>
        </p:spPr>
        <p:txBody>
          <a:bodyPr wrap="none">
            <a:spAutoFit/>
          </a:bodyPr>
          <a:lstStyle/>
          <a:p>
            <a:pPr algn="r">
              <a:lnSpc>
                <a:spcPct val="110000"/>
              </a:lnSpc>
            </a:pPr>
            <a:r>
              <a:rPr lang="en-US" altLang="ja-JP" sz="1400" b="0">
                <a:solidFill>
                  <a:srgbClr val="000000"/>
                </a:solidFill>
                <a:latin typeface="Arial" charset="0"/>
                <a:ea typeface="ＭＳ Ｐゴシック" charset="-128"/>
              </a:rPr>
              <a:t>1.0</a:t>
            </a:r>
          </a:p>
          <a:p>
            <a:pPr algn="r">
              <a:lnSpc>
                <a:spcPct val="110000"/>
              </a:lnSpc>
            </a:pPr>
            <a:r>
              <a:rPr lang="en-US" altLang="ja-JP" sz="1400" b="0">
                <a:solidFill>
                  <a:srgbClr val="000000"/>
                </a:solidFill>
                <a:latin typeface="Arial" charset="0"/>
                <a:ea typeface="ＭＳ Ｐゴシック" charset="-128"/>
              </a:rPr>
              <a:t>0.9</a:t>
            </a:r>
          </a:p>
          <a:p>
            <a:pPr algn="r">
              <a:lnSpc>
                <a:spcPct val="110000"/>
              </a:lnSpc>
            </a:pPr>
            <a:r>
              <a:rPr lang="en-US" altLang="ja-JP" sz="1400" b="0">
                <a:solidFill>
                  <a:srgbClr val="000000"/>
                </a:solidFill>
                <a:latin typeface="Arial" charset="0"/>
                <a:ea typeface="ＭＳ Ｐゴシック" charset="-128"/>
              </a:rPr>
              <a:t>0.8</a:t>
            </a:r>
          </a:p>
          <a:p>
            <a:pPr algn="r">
              <a:lnSpc>
                <a:spcPct val="110000"/>
              </a:lnSpc>
            </a:pPr>
            <a:r>
              <a:rPr lang="en-US" altLang="ja-JP" sz="1400" b="0">
                <a:solidFill>
                  <a:srgbClr val="000000"/>
                </a:solidFill>
                <a:latin typeface="Arial" charset="0"/>
                <a:ea typeface="ＭＳ Ｐゴシック" charset="-128"/>
              </a:rPr>
              <a:t>0.7</a:t>
            </a:r>
          </a:p>
          <a:p>
            <a:pPr algn="r">
              <a:lnSpc>
                <a:spcPct val="110000"/>
              </a:lnSpc>
            </a:pPr>
            <a:r>
              <a:rPr lang="en-US" altLang="ja-JP" sz="1400" b="0">
                <a:solidFill>
                  <a:srgbClr val="000000"/>
                </a:solidFill>
                <a:latin typeface="Arial" charset="0"/>
                <a:ea typeface="ＭＳ Ｐゴシック" charset="-128"/>
              </a:rPr>
              <a:t>0.6</a:t>
            </a:r>
          </a:p>
          <a:p>
            <a:pPr algn="r">
              <a:lnSpc>
                <a:spcPct val="110000"/>
              </a:lnSpc>
            </a:pPr>
            <a:r>
              <a:rPr lang="en-US" altLang="ja-JP" sz="1400" b="0">
                <a:solidFill>
                  <a:srgbClr val="000000"/>
                </a:solidFill>
                <a:latin typeface="Arial" charset="0"/>
                <a:ea typeface="ＭＳ Ｐゴシック" charset="-128"/>
              </a:rPr>
              <a:t>0.5</a:t>
            </a:r>
          </a:p>
          <a:p>
            <a:pPr algn="r">
              <a:lnSpc>
                <a:spcPct val="110000"/>
              </a:lnSpc>
            </a:pPr>
            <a:r>
              <a:rPr lang="en-US" altLang="ja-JP" sz="1400" b="0">
                <a:solidFill>
                  <a:srgbClr val="000000"/>
                </a:solidFill>
                <a:latin typeface="Arial" charset="0"/>
                <a:ea typeface="ＭＳ Ｐゴシック" charset="-128"/>
              </a:rPr>
              <a:t>0.4</a:t>
            </a:r>
          </a:p>
          <a:p>
            <a:pPr algn="r">
              <a:lnSpc>
                <a:spcPct val="110000"/>
              </a:lnSpc>
            </a:pPr>
            <a:r>
              <a:rPr lang="en-US" altLang="ja-JP" sz="1400" b="0">
                <a:solidFill>
                  <a:srgbClr val="000000"/>
                </a:solidFill>
                <a:latin typeface="Arial" charset="0"/>
                <a:ea typeface="ＭＳ Ｐゴシック" charset="-128"/>
              </a:rPr>
              <a:t>0.3</a:t>
            </a:r>
          </a:p>
          <a:p>
            <a:pPr algn="r">
              <a:lnSpc>
                <a:spcPct val="110000"/>
              </a:lnSpc>
            </a:pPr>
            <a:r>
              <a:rPr lang="en-US" altLang="ja-JP" sz="1400" b="0">
                <a:solidFill>
                  <a:srgbClr val="000000"/>
                </a:solidFill>
                <a:latin typeface="Arial" charset="0"/>
                <a:ea typeface="ＭＳ Ｐゴシック" charset="-128"/>
              </a:rPr>
              <a:t>0.2</a:t>
            </a:r>
          </a:p>
          <a:p>
            <a:pPr algn="r">
              <a:lnSpc>
                <a:spcPct val="110000"/>
              </a:lnSpc>
            </a:pPr>
            <a:r>
              <a:rPr lang="en-US" altLang="ja-JP" sz="1400" b="0">
                <a:solidFill>
                  <a:srgbClr val="000000"/>
                </a:solidFill>
                <a:latin typeface="Arial" charset="0"/>
                <a:ea typeface="ＭＳ Ｐゴシック" charset="-128"/>
              </a:rPr>
              <a:t>0.1</a:t>
            </a:r>
          </a:p>
          <a:p>
            <a:pPr algn="r">
              <a:lnSpc>
                <a:spcPct val="110000"/>
              </a:lnSpc>
            </a:pPr>
            <a:r>
              <a:rPr lang="en-US" altLang="ja-JP" sz="1400" b="0">
                <a:solidFill>
                  <a:srgbClr val="000000"/>
                </a:solidFill>
                <a:latin typeface="Arial" charset="0"/>
                <a:ea typeface="ＭＳ Ｐゴシック" charset="-128"/>
              </a:rPr>
              <a:t>0</a:t>
            </a:r>
          </a:p>
        </p:txBody>
      </p:sp>
      <p:sp>
        <p:nvSpPr>
          <p:cNvPr id="36868" name="Text Box 4"/>
          <p:cNvSpPr txBox="1">
            <a:spLocks noChangeArrowheads="1"/>
          </p:cNvSpPr>
          <p:nvPr/>
        </p:nvSpPr>
        <p:spPr bwMode="auto">
          <a:xfrm>
            <a:off x="1887538" y="3917950"/>
            <a:ext cx="282575"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0</a:t>
            </a:r>
          </a:p>
        </p:txBody>
      </p:sp>
      <p:sp>
        <p:nvSpPr>
          <p:cNvPr id="36869" name="Text Box 5"/>
          <p:cNvSpPr txBox="1">
            <a:spLocks noChangeArrowheads="1"/>
          </p:cNvSpPr>
          <p:nvPr/>
        </p:nvSpPr>
        <p:spPr bwMode="auto">
          <a:xfrm>
            <a:off x="2393950" y="3917950"/>
            <a:ext cx="282575"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6</a:t>
            </a:r>
          </a:p>
        </p:txBody>
      </p:sp>
      <p:sp>
        <p:nvSpPr>
          <p:cNvPr id="36870" name="Text Box 6"/>
          <p:cNvSpPr txBox="1">
            <a:spLocks noChangeArrowheads="1"/>
          </p:cNvSpPr>
          <p:nvPr/>
        </p:nvSpPr>
        <p:spPr bwMode="auto">
          <a:xfrm>
            <a:off x="2836863" y="3917950"/>
            <a:ext cx="3810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12</a:t>
            </a:r>
          </a:p>
        </p:txBody>
      </p:sp>
      <p:sp>
        <p:nvSpPr>
          <p:cNvPr id="36871" name="Text Box 7"/>
          <p:cNvSpPr txBox="1">
            <a:spLocks noChangeArrowheads="1"/>
          </p:cNvSpPr>
          <p:nvPr/>
        </p:nvSpPr>
        <p:spPr bwMode="auto">
          <a:xfrm>
            <a:off x="3349625" y="3917950"/>
            <a:ext cx="3810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18</a:t>
            </a:r>
          </a:p>
        </p:txBody>
      </p:sp>
      <p:sp>
        <p:nvSpPr>
          <p:cNvPr id="36872" name="Text Box 8"/>
          <p:cNvSpPr txBox="1">
            <a:spLocks noChangeArrowheads="1"/>
          </p:cNvSpPr>
          <p:nvPr/>
        </p:nvSpPr>
        <p:spPr bwMode="auto">
          <a:xfrm>
            <a:off x="3840163" y="3917950"/>
            <a:ext cx="3810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24</a:t>
            </a:r>
          </a:p>
        </p:txBody>
      </p:sp>
      <p:sp>
        <p:nvSpPr>
          <p:cNvPr id="36873" name="Text Box 9"/>
          <p:cNvSpPr txBox="1">
            <a:spLocks noChangeArrowheads="1"/>
          </p:cNvSpPr>
          <p:nvPr/>
        </p:nvSpPr>
        <p:spPr bwMode="auto">
          <a:xfrm>
            <a:off x="4341813" y="3917950"/>
            <a:ext cx="3810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30</a:t>
            </a:r>
          </a:p>
        </p:txBody>
      </p:sp>
      <p:sp>
        <p:nvSpPr>
          <p:cNvPr id="36874" name="Text Box 10"/>
          <p:cNvSpPr txBox="1">
            <a:spLocks noChangeArrowheads="1"/>
          </p:cNvSpPr>
          <p:nvPr/>
        </p:nvSpPr>
        <p:spPr bwMode="auto">
          <a:xfrm>
            <a:off x="4841875" y="3917950"/>
            <a:ext cx="3810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36</a:t>
            </a:r>
          </a:p>
        </p:txBody>
      </p:sp>
      <p:sp>
        <p:nvSpPr>
          <p:cNvPr id="36875" name="Text Box 11"/>
          <p:cNvSpPr txBox="1">
            <a:spLocks noChangeArrowheads="1"/>
          </p:cNvSpPr>
          <p:nvPr/>
        </p:nvSpPr>
        <p:spPr bwMode="auto">
          <a:xfrm>
            <a:off x="5343525" y="3917950"/>
            <a:ext cx="381000"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42</a:t>
            </a:r>
          </a:p>
        </p:txBody>
      </p:sp>
      <p:sp>
        <p:nvSpPr>
          <p:cNvPr id="36876" name="Text Box 12"/>
          <p:cNvSpPr txBox="1">
            <a:spLocks noChangeArrowheads="1"/>
          </p:cNvSpPr>
          <p:nvPr/>
        </p:nvSpPr>
        <p:spPr bwMode="auto">
          <a:xfrm>
            <a:off x="5824538" y="3917950"/>
            <a:ext cx="854075"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48</a:t>
            </a:r>
            <a:r>
              <a:rPr lang="ja-JP" altLang="en-US" sz="1400" b="0">
                <a:solidFill>
                  <a:srgbClr val="000000"/>
                </a:solidFill>
                <a:latin typeface="Arial" charset="0"/>
                <a:ea typeface="ＭＳ Ｐゴシック" charset="-128"/>
              </a:rPr>
              <a:t>　（月）</a:t>
            </a:r>
          </a:p>
        </p:txBody>
      </p:sp>
      <p:sp>
        <p:nvSpPr>
          <p:cNvPr id="36877" name="Text Box 13"/>
          <p:cNvSpPr txBox="1">
            <a:spLocks noChangeArrowheads="1"/>
          </p:cNvSpPr>
          <p:nvPr/>
        </p:nvSpPr>
        <p:spPr bwMode="auto">
          <a:xfrm>
            <a:off x="5648325" y="1084263"/>
            <a:ext cx="2904962" cy="1200329"/>
          </a:xfrm>
          <a:prstGeom prst="rect">
            <a:avLst/>
          </a:prstGeom>
          <a:noFill/>
          <a:ln w="9525">
            <a:noFill/>
            <a:miter lim="800000"/>
            <a:headEnd/>
            <a:tailEnd/>
          </a:ln>
          <a:effectLst/>
        </p:spPr>
        <p:txBody>
          <a:bodyPr wrap="none">
            <a:spAutoFit/>
          </a:bodyPr>
          <a:lstStyle/>
          <a:p>
            <a:r>
              <a:rPr lang="en-US" altLang="ja-JP" sz="1200" b="0" dirty="0">
                <a:solidFill>
                  <a:srgbClr val="000000"/>
                </a:solidFill>
                <a:latin typeface="Arial" charset="0"/>
                <a:ea typeface="ＭＳ Ｐゴシック" charset="-128"/>
              </a:rPr>
              <a:t>HbA1c</a:t>
            </a:r>
            <a:r>
              <a:rPr lang="ja-JP" altLang="en-US" sz="1200" b="0" dirty="0">
                <a:solidFill>
                  <a:srgbClr val="000000"/>
                </a:solidFill>
                <a:latin typeface="Arial" charset="0"/>
                <a:ea typeface="ＭＳ Ｐゴシック" charset="-128"/>
              </a:rPr>
              <a:t>値 ≤ </a:t>
            </a:r>
            <a:r>
              <a:rPr lang="en-US" altLang="ja-JP" sz="1200" b="0" dirty="0">
                <a:solidFill>
                  <a:srgbClr val="000000"/>
                </a:solidFill>
                <a:latin typeface="Arial" charset="0"/>
                <a:ea typeface="ＭＳ Ｐゴシック" charset="-128"/>
              </a:rPr>
              <a:t>7.3% </a:t>
            </a:r>
            <a:r>
              <a:rPr lang="ja-JP" altLang="en-US" sz="1200" b="0" dirty="0">
                <a:solidFill>
                  <a:srgbClr val="000000"/>
                </a:solidFill>
                <a:latin typeface="Arial" charset="0"/>
                <a:ea typeface="ＭＳ Ｐゴシック" charset="-128"/>
              </a:rPr>
              <a:t>グリメピリド</a:t>
            </a:r>
          </a:p>
          <a:p>
            <a:r>
              <a:rPr lang="en-US" altLang="ja-JP" sz="1200" b="0" dirty="0">
                <a:solidFill>
                  <a:srgbClr val="000000"/>
                </a:solidFill>
                <a:latin typeface="Arial" charset="0"/>
                <a:ea typeface="ＭＳ Ｐゴシック" charset="-128"/>
              </a:rPr>
              <a:t>HbA1c</a:t>
            </a:r>
            <a:r>
              <a:rPr lang="ja-JP" altLang="en-US" sz="1200" b="0" dirty="0">
                <a:solidFill>
                  <a:srgbClr val="000000"/>
                </a:solidFill>
                <a:latin typeface="Arial" charset="0"/>
                <a:ea typeface="ＭＳ Ｐゴシック" charset="-128"/>
              </a:rPr>
              <a:t>値 </a:t>
            </a:r>
            <a:r>
              <a:rPr lang="en-US" altLang="ja-JP" sz="1200" b="0" dirty="0">
                <a:solidFill>
                  <a:srgbClr val="000000"/>
                </a:solidFill>
                <a:latin typeface="Arial" charset="0"/>
                <a:ea typeface="ＭＳ Ｐゴシック" charset="-128"/>
              </a:rPr>
              <a:t>&gt; 7.3% </a:t>
            </a:r>
            <a:r>
              <a:rPr lang="ja-JP" altLang="en-US" sz="1200" b="0" dirty="0">
                <a:solidFill>
                  <a:srgbClr val="000000"/>
                </a:solidFill>
                <a:latin typeface="Arial" charset="0"/>
                <a:ea typeface="ＭＳ Ｐゴシック" charset="-128"/>
              </a:rPr>
              <a:t>～ ≤ </a:t>
            </a:r>
            <a:r>
              <a:rPr lang="en-US" altLang="ja-JP" sz="1200" b="0" dirty="0">
                <a:solidFill>
                  <a:srgbClr val="000000"/>
                </a:solidFill>
                <a:latin typeface="Arial" charset="0"/>
                <a:ea typeface="ＭＳ Ｐゴシック" charset="-128"/>
              </a:rPr>
              <a:t>8.2% </a:t>
            </a:r>
            <a:r>
              <a:rPr lang="ja-JP" altLang="en-US" sz="1200" b="0" dirty="0">
                <a:solidFill>
                  <a:srgbClr val="000000"/>
                </a:solidFill>
                <a:latin typeface="Arial" charset="0"/>
                <a:ea typeface="ＭＳ Ｐゴシック" charset="-128"/>
              </a:rPr>
              <a:t>グリメピリド</a:t>
            </a:r>
            <a:endParaRPr lang="en-US" altLang="ja-JP" sz="1200" b="0" dirty="0">
              <a:solidFill>
                <a:srgbClr val="000000"/>
              </a:solidFill>
              <a:latin typeface="Arial" charset="0"/>
              <a:ea typeface="ＭＳ Ｐゴシック" charset="-128"/>
            </a:endParaRPr>
          </a:p>
          <a:p>
            <a:r>
              <a:rPr lang="en-US" altLang="ja-JP" sz="1200" b="0" dirty="0">
                <a:solidFill>
                  <a:srgbClr val="000000"/>
                </a:solidFill>
                <a:latin typeface="Arial" charset="0"/>
                <a:ea typeface="ＭＳ Ｐゴシック" charset="-128"/>
              </a:rPr>
              <a:t>HbA1c</a:t>
            </a:r>
            <a:r>
              <a:rPr lang="ja-JP" altLang="en-US" sz="1200" b="0" dirty="0">
                <a:solidFill>
                  <a:srgbClr val="000000"/>
                </a:solidFill>
                <a:latin typeface="Arial" charset="0"/>
                <a:ea typeface="ＭＳ Ｐゴシック" charset="-128"/>
              </a:rPr>
              <a:t>値 </a:t>
            </a:r>
            <a:r>
              <a:rPr lang="en-US" altLang="ja-JP" sz="1200" b="0" dirty="0">
                <a:solidFill>
                  <a:srgbClr val="000000"/>
                </a:solidFill>
                <a:latin typeface="Arial" charset="0"/>
                <a:ea typeface="ＭＳ Ｐゴシック" charset="-128"/>
              </a:rPr>
              <a:t>&gt; 8.2% </a:t>
            </a:r>
            <a:r>
              <a:rPr lang="ja-JP" altLang="en-US" sz="1200" b="0" dirty="0">
                <a:solidFill>
                  <a:srgbClr val="000000"/>
                </a:solidFill>
                <a:latin typeface="Arial" charset="0"/>
                <a:ea typeface="ＭＳ Ｐゴシック" charset="-128"/>
              </a:rPr>
              <a:t>グリメピリド</a:t>
            </a:r>
            <a:endParaRPr lang="en-US" altLang="ja-JP" sz="1200" b="0" dirty="0">
              <a:solidFill>
                <a:srgbClr val="000000"/>
              </a:solidFill>
              <a:latin typeface="Arial" charset="0"/>
              <a:ea typeface="ＭＳ Ｐゴシック" charset="-128"/>
            </a:endParaRPr>
          </a:p>
          <a:p>
            <a:r>
              <a:rPr lang="en-US" altLang="ja-JP" sz="1200" b="0" dirty="0">
                <a:solidFill>
                  <a:srgbClr val="000000"/>
                </a:solidFill>
                <a:latin typeface="Arial" charset="0"/>
                <a:ea typeface="ＭＳ Ｐゴシック" charset="-128"/>
              </a:rPr>
              <a:t>HbA1c</a:t>
            </a:r>
            <a:r>
              <a:rPr lang="ja-JP" altLang="en-US" sz="1200" b="0" dirty="0">
                <a:solidFill>
                  <a:srgbClr val="000000"/>
                </a:solidFill>
                <a:latin typeface="Arial" charset="0"/>
                <a:ea typeface="ＭＳ Ｐゴシック" charset="-128"/>
              </a:rPr>
              <a:t>値 ≤ </a:t>
            </a:r>
            <a:r>
              <a:rPr lang="en-US" altLang="ja-JP" sz="1200" b="0" dirty="0">
                <a:solidFill>
                  <a:srgbClr val="000000"/>
                </a:solidFill>
                <a:latin typeface="Arial" charset="0"/>
                <a:ea typeface="ＭＳ Ｐゴシック" charset="-128"/>
              </a:rPr>
              <a:t>7.3% </a:t>
            </a:r>
            <a:r>
              <a:rPr lang="ja-JP" altLang="en-US" sz="1200" b="0" dirty="0" smtClean="0">
                <a:solidFill>
                  <a:srgbClr val="000000"/>
                </a:solidFill>
                <a:latin typeface="Arial" charset="0"/>
                <a:ea typeface="ＭＳ Ｐゴシック" charset="-128"/>
              </a:rPr>
              <a:t>エキセナチド</a:t>
            </a:r>
            <a:endParaRPr lang="en-US" altLang="ja-JP" sz="1200" b="0" dirty="0">
              <a:solidFill>
                <a:srgbClr val="000000"/>
              </a:solidFill>
              <a:latin typeface="Arial" charset="0"/>
              <a:ea typeface="ＭＳ Ｐゴシック" charset="-128"/>
            </a:endParaRPr>
          </a:p>
          <a:p>
            <a:r>
              <a:rPr lang="en-US" altLang="ja-JP" sz="1200" b="0" dirty="0">
                <a:solidFill>
                  <a:srgbClr val="000000"/>
                </a:solidFill>
                <a:latin typeface="Arial" charset="0"/>
                <a:ea typeface="ＭＳ Ｐゴシック" charset="-128"/>
              </a:rPr>
              <a:t>HbA1c</a:t>
            </a:r>
            <a:r>
              <a:rPr lang="ja-JP" altLang="en-US" sz="1200" b="0" dirty="0">
                <a:solidFill>
                  <a:srgbClr val="000000"/>
                </a:solidFill>
                <a:latin typeface="Arial" charset="0"/>
                <a:ea typeface="ＭＳ Ｐゴシック" charset="-128"/>
              </a:rPr>
              <a:t>値 </a:t>
            </a:r>
            <a:r>
              <a:rPr lang="en-US" altLang="ja-JP" sz="1200" b="0" dirty="0">
                <a:solidFill>
                  <a:srgbClr val="000000"/>
                </a:solidFill>
                <a:latin typeface="Arial" charset="0"/>
                <a:ea typeface="ＭＳ Ｐゴシック" charset="-128"/>
              </a:rPr>
              <a:t>&gt; 7.3% </a:t>
            </a:r>
            <a:r>
              <a:rPr lang="ja-JP" altLang="en-US" sz="1200" b="0" dirty="0">
                <a:solidFill>
                  <a:srgbClr val="000000"/>
                </a:solidFill>
                <a:latin typeface="Arial" charset="0"/>
                <a:ea typeface="ＭＳ Ｐゴシック" charset="-128"/>
              </a:rPr>
              <a:t>～ ≤ </a:t>
            </a:r>
            <a:r>
              <a:rPr lang="en-US" altLang="ja-JP" sz="1200" b="0" dirty="0">
                <a:solidFill>
                  <a:srgbClr val="000000"/>
                </a:solidFill>
                <a:latin typeface="Arial" charset="0"/>
                <a:ea typeface="ＭＳ Ｐゴシック" charset="-128"/>
              </a:rPr>
              <a:t>8.2% </a:t>
            </a:r>
            <a:r>
              <a:rPr lang="ja-JP" altLang="en-US" sz="1200" b="0" dirty="0" smtClean="0">
                <a:solidFill>
                  <a:srgbClr val="000000"/>
                </a:solidFill>
                <a:latin typeface="Arial" charset="0"/>
                <a:ea typeface="ＭＳ Ｐゴシック" charset="-128"/>
              </a:rPr>
              <a:t>エキセナチド</a:t>
            </a:r>
            <a:endParaRPr lang="en-US" altLang="ja-JP" sz="1200" b="0" dirty="0">
              <a:solidFill>
                <a:srgbClr val="000000"/>
              </a:solidFill>
              <a:latin typeface="Arial" charset="0"/>
              <a:ea typeface="ＭＳ Ｐゴシック" charset="-128"/>
            </a:endParaRPr>
          </a:p>
          <a:p>
            <a:r>
              <a:rPr lang="en-US" altLang="ja-JP" sz="1200" b="0" dirty="0">
                <a:solidFill>
                  <a:srgbClr val="000000"/>
                </a:solidFill>
                <a:latin typeface="Arial" charset="0"/>
                <a:ea typeface="ＭＳ Ｐゴシック" charset="-128"/>
              </a:rPr>
              <a:t>HbA1c</a:t>
            </a:r>
            <a:r>
              <a:rPr lang="ja-JP" altLang="en-US" sz="1200" b="0" dirty="0">
                <a:solidFill>
                  <a:srgbClr val="000000"/>
                </a:solidFill>
                <a:latin typeface="Arial" charset="0"/>
                <a:ea typeface="ＭＳ Ｐゴシック" charset="-128"/>
              </a:rPr>
              <a:t>値 </a:t>
            </a:r>
            <a:r>
              <a:rPr lang="en-US" altLang="ja-JP" sz="1200" b="0" dirty="0">
                <a:solidFill>
                  <a:srgbClr val="000000"/>
                </a:solidFill>
                <a:latin typeface="Arial" charset="0"/>
                <a:ea typeface="ＭＳ Ｐゴシック" charset="-128"/>
              </a:rPr>
              <a:t>&gt; 8.2% </a:t>
            </a:r>
            <a:r>
              <a:rPr lang="ja-JP" altLang="en-US" sz="1200" b="0" dirty="0" smtClean="0">
                <a:solidFill>
                  <a:srgbClr val="000000"/>
                </a:solidFill>
                <a:latin typeface="Arial" charset="0"/>
                <a:ea typeface="ＭＳ Ｐゴシック" charset="-128"/>
              </a:rPr>
              <a:t>エキセナチド</a:t>
            </a:r>
            <a:endParaRPr lang="en-US" altLang="ja-JP" sz="1200" b="0" dirty="0">
              <a:solidFill>
                <a:srgbClr val="000000"/>
              </a:solidFill>
              <a:latin typeface="Arial" charset="0"/>
              <a:ea typeface="ＭＳ Ｐゴシック" charset="-128"/>
            </a:endParaRPr>
          </a:p>
        </p:txBody>
      </p:sp>
      <p:sp>
        <p:nvSpPr>
          <p:cNvPr id="36879" name="Text Box 15"/>
          <p:cNvSpPr txBox="1">
            <a:spLocks noChangeArrowheads="1"/>
          </p:cNvSpPr>
          <p:nvPr/>
        </p:nvSpPr>
        <p:spPr bwMode="auto">
          <a:xfrm>
            <a:off x="0" y="4440238"/>
            <a:ext cx="3617913" cy="304800"/>
          </a:xfrm>
          <a:prstGeom prst="rect">
            <a:avLst/>
          </a:prstGeom>
          <a:noFill/>
          <a:ln w="9525">
            <a:noFill/>
            <a:miter lim="800000"/>
            <a:headEnd/>
            <a:tailEnd/>
          </a:ln>
          <a:effectLst/>
        </p:spPr>
        <p:txBody>
          <a:bodyPr wrap="none">
            <a:spAutoFit/>
          </a:bodyPr>
          <a:lstStyle/>
          <a:p>
            <a:r>
              <a:rPr lang="ja-JP" altLang="en-US" sz="1400" b="0">
                <a:solidFill>
                  <a:srgbClr val="000000"/>
                </a:solidFill>
                <a:latin typeface="Arial" charset="0"/>
                <a:ea typeface="ＭＳ Ｐゴシック" charset="-128"/>
              </a:rPr>
              <a:t>ベースライン時の</a:t>
            </a:r>
            <a:r>
              <a:rPr lang="en-US" altLang="ja-JP" sz="1400" b="0">
                <a:solidFill>
                  <a:srgbClr val="000000"/>
                </a:solidFill>
                <a:latin typeface="Arial" charset="0"/>
                <a:ea typeface="ＭＳ Ｐゴシック" charset="-128"/>
              </a:rPr>
              <a:t>HbA1c</a:t>
            </a:r>
            <a:r>
              <a:rPr lang="ja-JP" altLang="en-US" sz="1400" b="0">
                <a:solidFill>
                  <a:srgbClr val="000000"/>
                </a:solidFill>
                <a:latin typeface="Arial" charset="0"/>
                <a:ea typeface="ＭＳ Ｐゴシック" charset="-128"/>
              </a:rPr>
              <a:t>値毎の患者数の推移</a:t>
            </a:r>
            <a:endParaRPr lang="en-US" altLang="ja-JP" sz="1400" b="0">
              <a:solidFill>
                <a:srgbClr val="000000"/>
              </a:solidFill>
              <a:latin typeface="Arial" charset="0"/>
              <a:ea typeface="ＭＳ Ｐゴシック" charset="-128"/>
            </a:endParaRPr>
          </a:p>
        </p:txBody>
      </p:sp>
      <p:sp>
        <p:nvSpPr>
          <p:cNvPr id="36880" name="Text Box 16"/>
          <p:cNvSpPr txBox="1">
            <a:spLocks noChangeArrowheads="1"/>
          </p:cNvSpPr>
          <p:nvPr/>
        </p:nvSpPr>
        <p:spPr bwMode="auto">
          <a:xfrm>
            <a:off x="1039813" y="4654550"/>
            <a:ext cx="1312862" cy="1735138"/>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HbA1c</a:t>
            </a:r>
            <a:r>
              <a:rPr lang="ja-JP" altLang="en-US" sz="1200" b="0">
                <a:solidFill>
                  <a:srgbClr val="000000"/>
                </a:solidFill>
                <a:latin typeface="Arial" charset="0"/>
                <a:ea typeface="ＭＳ Ｐゴシック" charset="-128"/>
              </a:rPr>
              <a:t>値 ≤ </a:t>
            </a:r>
            <a:r>
              <a:rPr lang="en-US" altLang="ja-JP" sz="1200" b="0">
                <a:solidFill>
                  <a:srgbClr val="000000"/>
                </a:solidFill>
                <a:latin typeface="Arial" charset="0"/>
                <a:ea typeface="ＭＳ Ｐゴシック" charset="-128"/>
              </a:rPr>
              <a:t>7.3%</a:t>
            </a:r>
          </a:p>
          <a:p>
            <a:pPr algn="r"/>
            <a:r>
              <a:rPr lang="ja-JP" altLang="en-US" sz="1200" b="0">
                <a:solidFill>
                  <a:srgbClr val="000000"/>
                </a:solidFill>
                <a:latin typeface="Arial" charset="0"/>
                <a:ea typeface="ＭＳ Ｐゴシック" charset="-128"/>
              </a:rPr>
              <a:t>エキセナチド</a:t>
            </a:r>
          </a:p>
          <a:p>
            <a:pPr algn="r"/>
            <a:r>
              <a:rPr lang="ja-JP" altLang="en-US" sz="1200" b="0">
                <a:solidFill>
                  <a:srgbClr val="000000"/>
                </a:solidFill>
                <a:latin typeface="Arial" charset="0"/>
                <a:ea typeface="ＭＳ Ｐゴシック" charset="-128"/>
              </a:rPr>
              <a:t>グリメピリド</a:t>
            </a:r>
          </a:p>
          <a:p>
            <a:pPr algn="r"/>
            <a:endParaRPr lang="en-US" altLang="ja-JP" sz="1200" b="0">
              <a:solidFill>
                <a:srgbClr val="000000"/>
              </a:solidFill>
              <a:latin typeface="Arial" charset="0"/>
              <a:ea typeface="ＭＳ Ｐゴシック" charset="-128"/>
            </a:endParaRPr>
          </a:p>
          <a:p>
            <a:pPr algn="r"/>
            <a:r>
              <a:rPr lang="ja-JP" altLang="en-US" sz="1200" b="0">
                <a:solidFill>
                  <a:srgbClr val="000000"/>
                </a:solidFill>
                <a:latin typeface="Arial" charset="0"/>
                <a:ea typeface="ＭＳ Ｐゴシック" charset="-128"/>
              </a:rPr>
              <a:t>エキセナチド</a:t>
            </a:r>
          </a:p>
          <a:p>
            <a:pPr algn="r"/>
            <a:r>
              <a:rPr lang="ja-JP" altLang="en-US" sz="1200" b="0">
                <a:solidFill>
                  <a:srgbClr val="000000"/>
                </a:solidFill>
                <a:latin typeface="Arial" charset="0"/>
                <a:ea typeface="ＭＳ Ｐゴシック" charset="-128"/>
              </a:rPr>
              <a:t>グリメピリド</a:t>
            </a:r>
          </a:p>
          <a:p>
            <a:pPr algn="r"/>
            <a:r>
              <a:rPr lang="en-US" altLang="ja-JP" sz="1200" b="0">
                <a:solidFill>
                  <a:srgbClr val="000000"/>
                </a:solidFill>
                <a:latin typeface="Arial" charset="0"/>
                <a:ea typeface="ＭＳ Ｐゴシック" charset="-128"/>
              </a:rPr>
              <a:t>HbA1c</a:t>
            </a:r>
            <a:r>
              <a:rPr lang="ja-JP" altLang="en-US" sz="1200" b="0">
                <a:solidFill>
                  <a:srgbClr val="000000"/>
                </a:solidFill>
                <a:latin typeface="Arial" charset="0"/>
                <a:ea typeface="ＭＳ Ｐゴシック" charset="-128"/>
              </a:rPr>
              <a:t>値 </a:t>
            </a:r>
            <a:r>
              <a:rPr lang="en-US" altLang="ja-JP" sz="1200" b="0">
                <a:solidFill>
                  <a:srgbClr val="000000"/>
                </a:solidFill>
                <a:latin typeface="Arial" charset="0"/>
                <a:ea typeface="ＭＳ Ｐゴシック" charset="-128"/>
              </a:rPr>
              <a:t>&gt; 8.2%</a:t>
            </a:r>
          </a:p>
          <a:p>
            <a:pPr algn="r"/>
            <a:r>
              <a:rPr lang="ja-JP" altLang="en-US" sz="1200" b="0">
                <a:solidFill>
                  <a:srgbClr val="000000"/>
                </a:solidFill>
                <a:latin typeface="Arial" charset="0"/>
                <a:ea typeface="ＭＳ Ｐゴシック" charset="-128"/>
              </a:rPr>
              <a:t>エキセナチド</a:t>
            </a:r>
          </a:p>
          <a:p>
            <a:pPr algn="r"/>
            <a:r>
              <a:rPr lang="ja-JP" altLang="en-US" sz="1200" b="0">
                <a:solidFill>
                  <a:srgbClr val="000000"/>
                </a:solidFill>
                <a:latin typeface="Arial" charset="0"/>
                <a:ea typeface="ＭＳ Ｐゴシック" charset="-128"/>
              </a:rPr>
              <a:t>グリメピリド</a:t>
            </a:r>
          </a:p>
        </p:txBody>
      </p:sp>
      <p:sp>
        <p:nvSpPr>
          <p:cNvPr id="36884" name="Text Box 20"/>
          <p:cNvSpPr txBox="1">
            <a:spLocks noChangeArrowheads="1"/>
          </p:cNvSpPr>
          <p:nvPr/>
        </p:nvSpPr>
        <p:spPr bwMode="auto">
          <a:xfrm>
            <a:off x="2344738" y="4841875"/>
            <a:ext cx="436562" cy="1552575"/>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235</a:t>
            </a:r>
          </a:p>
          <a:p>
            <a:pPr algn="r"/>
            <a:r>
              <a:rPr lang="en-US" altLang="ja-JP" sz="1200" b="0">
                <a:solidFill>
                  <a:srgbClr val="000000"/>
                </a:solidFill>
                <a:latin typeface="Arial" charset="0"/>
                <a:ea typeface="ＭＳ Ｐゴシック" charset="-128"/>
              </a:rPr>
              <a:t>257</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189</a:t>
            </a:r>
          </a:p>
          <a:p>
            <a:pPr algn="r"/>
            <a:r>
              <a:rPr lang="en-US" altLang="ja-JP" sz="1200" b="0">
                <a:solidFill>
                  <a:srgbClr val="000000"/>
                </a:solidFill>
                <a:latin typeface="Arial" charset="0"/>
                <a:ea typeface="ＭＳ Ｐゴシック" charset="-128"/>
              </a:rPr>
              <a:t>166</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66</a:t>
            </a:r>
          </a:p>
          <a:p>
            <a:pPr algn="r"/>
            <a:r>
              <a:rPr lang="en-US" altLang="ja-JP" sz="1200" b="0">
                <a:solidFill>
                  <a:srgbClr val="000000"/>
                </a:solidFill>
                <a:latin typeface="Arial" charset="0"/>
                <a:ea typeface="ＭＳ Ｐゴシック" charset="-128"/>
              </a:rPr>
              <a:t>64</a:t>
            </a:r>
          </a:p>
        </p:txBody>
      </p:sp>
      <p:sp>
        <p:nvSpPr>
          <p:cNvPr id="36885" name="Text Box 21"/>
          <p:cNvSpPr txBox="1">
            <a:spLocks noChangeArrowheads="1"/>
          </p:cNvSpPr>
          <p:nvPr/>
        </p:nvSpPr>
        <p:spPr bwMode="auto">
          <a:xfrm>
            <a:off x="2860675" y="4841875"/>
            <a:ext cx="436563" cy="1552575"/>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204</a:t>
            </a:r>
          </a:p>
          <a:p>
            <a:pPr algn="r"/>
            <a:r>
              <a:rPr lang="en-US" altLang="ja-JP" sz="1200" b="0">
                <a:solidFill>
                  <a:srgbClr val="000000"/>
                </a:solidFill>
                <a:latin typeface="Arial" charset="0"/>
                <a:ea typeface="ＭＳ Ｐゴシック" charset="-128"/>
              </a:rPr>
              <a:t>244</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177</a:t>
            </a:r>
          </a:p>
          <a:p>
            <a:pPr algn="r"/>
            <a:r>
              <a:rPr lang="en-US" altLang="ja-JP" sz="1200" b="0">
                <a:solidFill>
                  <a:srgbClr val="000000"/>
                </a:solidFill>
                <a:latin typeface="Arial" charset="0"/>
                <a:ea typeface="ＭＳ Ｐゴシック" charset="-128"/>
              </a:rPr>
              <a:t>161</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56</a:t>
            </a:r>
          </a:p>
          <a:p>
            <a:pPr algn="r"/>
            <a:r>
              <a:rPr lang="en-US" altLang="ja-JP" sz="1200" b="0">
                <a:solidFill>
                  <a:srgbClr val="000000"/>
                </a:solidFill>
                <a:latin typeface="Arial" charset="0"/>
                <a:ea typeface="ＭＳ Ｐゴシック" charset="-128"/>
              </a:rPr>
              <a:t>61</a:t>
            </a:r>
          </a:p>
        </p:txBody>
      </p:sp>
      <p:sp>
        <p:nvSpPr>
          <p:cNvPr id="36887" name="Text Box 23"/>
          <p:cNvSpPr txBox="1">
            <a:spLocks noChangeArrowheads="1"/>
          </p:cNvSpPr>
          <p:nvPr/>
        </p:nvSpPr>
        <p:spPr bwMode="auto">
          <a:xfrm>
            <a:off x="3357563" y="4841875"/>
            <a:ext cx="436562" cy="1552575"/>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170</a:t>
            </a:r>
          </a:p>
          <a:p>
            <a:pPr algn="r"/>
            <a:r>
              <a:rPr lang="en-US" altLang="ja-JP" sz="1200" b="0">
                <a:solidFill>
                  <a:srgbClr val="000000"/>
                </a:solidFill>
                <a:latin typeface="Arial" charset="0"/>
                <a:ea typeface="ＭＳ Ｐゴシック" charset="-128"/>
              </a:rPr>
              <a:t>212</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111</a:t>
            </a:r>
          </a:p>
          <a:p>
            <a:pPr algn="r"/>
            <a:r>
              <a:rPr lang="en-US" altLang="ja-JP" sz="1200" b="0">
                <a:solidFill>
                  <a:srgbClr val="000000"/>
                </a:solidFill>
                <a:latin typeface="Arial" charset="0"/>
                <a:ea typeface="ＭＳ Ｐゴシック" charset="-128"/>
              </a:rPr>
              <a:t>103</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29</a:t>
            </a:r>
          </a:p>
          <a:p>
            <a:pPr algn="r"/>
            <a:r>
              <a:rPr lang="en-US" altLang="ja-JP" sz="1200" b="0">
                <a:solidFill>
                  <a:srgbClr val="000000"/>
                </a:solidFill>
                <a:latin typeface="Arial" charset="0"/>
                <a:ea typeface="ＭＳ Ｐゴシック" charset="-128"/>
              </a:rPr>
              <a:t>21</a:t>
            </a:r>
          </a:p>
        </p:txBody>
      </p:sp>
      <p:sp>
        <p:nvSpPr>
          <p:cNvPr id="36888" name="Text Box 24"/>
          <p:cNvSpPr txBox="1">
            <a:spLocks noChangeArrowheads="1"/>
          </p:cNvSpPr>
          <p:nvPr/>
        </p:nvSpPr>
        <p:spPr bwMode="auto">
          <a:xfrm>
            <a:off x="4352925" y="4841875"/>
            <a:ext cx="436563" cy="1552575"/>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130</a:t>
            </a:r>
          </a:p>
          <a:p>
            <a:pPr algn="r"/>
            <a:r>
              <a:rPr lang="en-US" altLang="ja-JP" sz="1200" b="0">
                <a:solidFill>
                  <a:srgbClr val="000000"/>
                </a:solidFill>
                <a:latin typeface="Arial" charset="0"/>
                <a:ea typeface="ＭＳ Ｐゴシック" charset="-128"/>
              </a:rPr>
              <a:t>163</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75</a:t>
            </a:r>
          </a:p>
          <a:p>
            <a:pPr algn="r"/>
            <a:r>
              <a:rPr lang="en-US" altLang="ja-JP" sz="1200" b="0">
                <a:solidFill>
                  <a:srgbClr val="000000"/>
                </a:solidFill>
                <a:latin typeface="Arial" charset="0"/>
                <a:ea typeface="ＭＳ Ｐゴシック" charset="-128"/>
              </a:rPr>
              <a:t>63</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15</a:t>
            </a:r>
          </a:p>
          <a:p>
            <a:pPr algn="r"/>
            <a:r>
              <a:rPr lang="en-US" altLang="ja-JP" sz="1200" b="0">
                <a:solidFill>
                  <a:srgbClr val="000000"/>
                </a:solidFill>
                <a:latin typeface="Arial" charset="0"/>
                <a:ea typeface="ＭＳ Ｐゴシック" charset="-128"/>
              </a:rPr>
              <a:t>10</a:t>
            </a:r>
          </a:p>
        </p:txBody>
      </p:sp>
      <p:sp>
        <p:nvSpPr>
          <p:cNvPr id="36889" name="Text Box 25"/>
          <p:cNvSpPr txBox="1">
            <a:spLocks noChangeArrowheads="1"/>
          </p:cNvSpPr>
          <p:nvPr/>
        </p:nvSpPr>
        <p:spPr bwMode="auto">
          <a:xfrm>
            <a:off x="5348288" y="4841875"/>
            <a:ext cx="436562" cy="1552575"/>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98</a:t>
            </a:r>
          </a:p>
          <a:p>
            <a:pPr algn="r"/>
            <a:r>
              <a:rPr lang="en-US" altLang="ja-JP" sz="1200" b="0">
                <a:solidFill>
                  <a:srgbClr val="000000"/>
                </a:solidFill>
                <a:latin typeface="Arial" charset="0"/>
                <a:ea typeface="ＭＳ Ｐゴシック" charset="-128"/>
              </a:rPr>
              <a:t>130</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61</a:t>
            </a:r>
          </a:p>
          <a:p>
            <a:pPr algn="r"/>
            <a:r>
              <a:rPr lang="en-US" altLang="ja-JP" sz="1200" b="0">
                <a:solidFill>
                  <a:srgbClr val="000000"/>
                </a:solidFill>
                <a:latin typeface="Arial" charset="0"/>
                <a:ea typeface="ＭＳ Ｐゴシック" charset="-128"/>
              </a:rPr>
              <a:t>36</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9</a:t>
            </a:r>
          </a:p>
          <a:p>
            <a:pPr algn="r"/>
            <a:r>
              <a:rPr lang="en-US" altLang="ja-JP" sz="1200" b="0">
                <a:solidFill>
                  <a:srgbClr val="000000"/>
                </a:solidFill>
                <a:latin typeface="Arial" charset="0"/>
                <a:ea typeface="ＭＳ Ｐゴシック" charset="-128"/>
              </a:rPr>
              <a:t>4</a:t>
            </a:r>
          </a:p>
        </p:txBody>
      </p:sp>
      <p:sp>
        <p:nvSpPr>
          <p:cNvPr id="36890" name="Text Box 26"/>
          <p:cNvSpPr txBox="1">
            <a:spLocks noChangeArrowheads="1"/>
          </p:cNvSpPr>
          <p:nvPr/>
        </p:nvSpPr>
        <p:spPr bwMode="auto">
          <a:xfrm>
            <a:off x="6388100" y="4862513"/>
            <a:ext cx="352425" cy="1552575"/>
          </a:xfrm>
          <a:prstGeom prst="rect">
            <a:avLst/>
          </a:prstGeom>
          <a:noFill/>
          <a:ln w="9525">
            <a:noFill/>
            <a:miter lim="800000"/>
            <a:headEnd/>
            <a:tailEnd/>
          </a:ln>
          <a:effectLst/>
        </p:spPr>
        <p:txBody>
          <a:bodyPr wrap="none">
            <a:spAutoFit/>
          </a:bodyPr>
          <a:lstStyle/>
          <a:p>
            <a:pPr algn="r"/>
            <a:r>
              <a:rPr lang="en-US" altLang="ja-JP" sz="1200" b="0">
                <a:solidFill>
                  <a:srgbClr val="000000"/>
                </a:solidFill>
                <a:latin typeface="Arial" charset="0"/>
                <a:ea typeface="ＭＳ Ｐゴシック" charset="-128"/>
              </a:rPr>
              <a:t>18</a:t>
            </a:r>
          </a:p>
          <a:p>
            <a:pPr algn="r"/>
            <a:r>
              <a:rPr lang="en-US" altLang="ja-JP" sz="1200" b="0">
                <a:solidFill>
                  <a:srgbClr val="000000"/>
                </a:solidFill>
                <a:latin typeface="Arial" charset="0"/>
                <a:ea typeface="ＭＳ Ｐゴシック" charset="-128"/>
              </a:rPr>
              <a:t>33</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9</a:t>
            </a:r>
          </a:p>
          <a:p>
            <a:pPr algn="r"/>
            <a:r>
              <a:rPr lang="en-US" altLang="ja-JP" sz="1200" b="0">
                <a:solidFill>
                  <a:srgbClr val="000000"/>
                </a:solidFill>
                <a:latin typeface="Arial" charset="0"/>
                <a:ea typeface="ＭＳ Ｐゴシック" charset="-128"/>
              </a:rPr>
              <a:t>6</a:t>
            </a:r>
          </a:p>
          <a:p>
            <a:pPr algn="r"/>
            <a:endParaRPr lang="en-US" altLang="ja-JP" sz="1200" b="0">
              <a:solidFill>
                <a:srgbClr val="000000"/>
              </a:solidFill>
              <a:latin typeface="Arial" charset="0"/>
              <a:ea typeface="ＭＳ Ｐゴシック" charset="-128"/>
            </a:endParaRPr>
          </a:p>
          <a:p>
            <a:pPr algn="r"/>
            <a:r>
              <a:rPr lang="en-US" altLang="ja-JP" sz="1200" b="0">
                <a:solidFill>
                  <a:srgbClr val="000000"/>
                </a:solidFill>
                <a:latin typeface="Arial" charset="0"/>
                <a:ea typeface="ＭＳ Ｐゴシック" charset="-128"/>
              </a:rPr>
              <a:t>5</a:t>
            </a:r>
          </a:p>
          <a:p>
            <a:pPr algn="r"/>
            <a:r>
              <a:rPr lang="en-US" altLang="ja-JP" sz="1200" b="0">
                <a:solidFill>
                  <a:srgbClr val="000000"/>
                </a:solidFill>
                <a:latin typeface="Arial" charset="0"/>
                <a:ea typeface="ＭＳ Ｐゴシック" charset="-128"/>
              </a:rPr>
              <a:t>2</a:t>
            </a:r>
          </a:p>
        </p:txBody>
      </p:sp>
      <p:sp>
        <p:nvSpPr>
          <p:cNvPr id="36895" name="Rectangle 31"/>
          <p:cNvSpPr>
            <a:spLocks noGrp="1" noChangeArrowheads="1"/>
          </p:cNvSpPr>
          <p:nvPr>
            <p:ph type="title" idx="4294967295"/>
          </p:nvPr>
        </p:nvSpPr>
        <p:spPr>
          <a:xfrm>
            <a:off x="138113" y="107950"/>
            <a:ext cx="8904287" cy="457200"/>
          </a:xfrm>
          <a:prstGeom prst="rect">
            <a:avLst/>
          </a:prstGeom>
          <a:noFill/>
          <a:ln/>
        </p:spPr>
        <p:txBody>
          <a:bodyPr/>
          <a:lstStyle/>
          <a:p>
            <a:r>
              <a:rPr lang="ja-JP" altLang="en-US" sz="2400" dirty="0" smtClean="0">
                <a:solidFill>
                  <a:schemeClr val="tx1"/>
                </a:solidFill>
                <a:effectLst/>
                <a:latin typeface="ＭＳ Ｐゴシック" charset="-128"/>
                <a:ea typeface="ＭＳ Ｐゴシック" charset="-128"/>
              </a:rPr>
              <a:t>ベースラインから</a:t>
            </a:r>
            <a:r>
              <a:rPr lang="en-US" altLang="ja-JP" sz="2400" dirty="0" smtClean="0">
                <a:solidFill>
                  <a:schemeClr val="tx1"/>
                </a:solidFill>
                <a:effectLst/>
                <a:latin typeface="Arial" charset="0"/>
                <a:ea typeface="ＭＳ Ｐゴシック" charset="-128"/>
              </a:rPr>
              <a:t>48</a:t>
            </a:r>
            <a:r>
              <a:rPr lang="ja-JP" altLang="en-US" sz="2400" dirty="0" smtClean="0">
                <a:solidFill>
                  <a:schemeClr val="tx1"/>
                </a:solidFill>
                <a:effectLst/>
                <a:latin typeface="ＭＳ Ｐゴシック" charset="-128"/>
                <a:ea typeface="ＭＳ Ｐゴシック" charset="-128"/>
              </a:rPr>
              <a:t>ヵ月までの</a:t>
            </a:r>
            <a:r>
              <a:rPr lang="en-US" altLang="ja-JP" sz="2400" dirty="0" smtClean="0">
                <a:solidFill>
                  <a:schemeClr val="tx1"/>
                </a:solidFill>
                <a:effectLst/>
                <a:latin typeface="Arial" charset="0"/>
                <a:ea typeface="ＭＳ Ｐゴシック" charset="-128"/>
              </a:rPr>
              <a:t>HbA1c</a:t>
            </a:r>
            <a:r>
              <a:rPr lang="ja-JP" altLang="en-US" sz="2400" dirty="0" smtClean="0">
                <a:solidFill>
                  <a:schemeClr val="tx1"/>
                </a:solidFill>
                <a:effectLst/>
                <a:latin typeface="ＭＳ Ｐゴシック" charset="-128"/>
                <a:ea typeface="ＭＳ Ｐゴシック" charset="-128"/>
              </a:rPr>
              <a:t>値毎の治療成功患者の割合</a:t>
            </a:r>
          </a:p>
        </p:txBody>
      </p:sp>
      <p:sp>
        <p:nvSpPr>
          <p:cNvPr id="37411" name="Text Box 547"/>
          <p:cNvSpPr txBox="1">
            <a:spLocks noChangeArrowheads="1"/>
          </p:cNvSpPr>
          <p:nvPr/>
        </p:nvSpPr>
        <p:spPr bwMode="auto">
          <a:xfrm>
            <a:off x="4032250" y="4114800"/>
            <a:ext cx="539750" cy="304800"/>
          </a:xfrm>
          <a:prstGeom prst="rect">
            <a:avLst/>
          </a:prstGeom>
          <a:noFill/>
          <a:ln w="9525">
            <a:noFill/>
            <a:miter lim="800000"/>
            <a:headEnd/>
            <a:tailEnd/>
          </a:ln>
          <a:effectLst/>
        </p:spPr>
        <p:txBody>
          <a:bodyPr wrap="none">
            <a:spAutoFit/>
          </a:bodyPr>
          <a:lstStyle/>
          <a:p>
            <a:r>
              <a:rPr lang="ja-JP" altLang="en-US" sz="1400" b="0">
                <a:solidFill>
                  <a:srgbClr val="000000"/>
                </a:solidFill>
                <a:latin typeface="Arial" charset="0"/>
                <a:ea typeface="ＭＳ Ｐゴシック" charset="-128"/>
              </a:rPr>
              <a:t>期間</a:t>
            </a:r>
          </a:p>
        </p:txBody>
      </p:sp>
      <p:sp>
        <p:nvSpPr>
          <p:cNvPr id="46633" name="Text Box 1577"/>
          <p:cNvSpPr txBox="1">
            <a:spLocks noChangeArrowheads="1"/>
          </p:cNvSpPr>
          <p:nvPr/>
        </p:nvSpPr>
        <p:spPr bwMode="auto">
          <a:xfrm>
            <a:off x="1173163" y="1901825"/>
            <a:ext cx="396875" cy="1674813"/>
          </a:xfrm>
          <a:prstGeom prst="rect">
            <a:avLst/>
          </a:prstGeom>
          <a:noFill/>
          <a:ln w="9525">
            <a:noFill/>
            <a:miter lim="800000"/>
            <a:headEnd/>
            <a:tailEnd/>
          </a:ln>
          <a:effectLst/>
        </p:spPr>
        <p:txBody>
          <a:bodyPr vert="eaVert" wrap="none">
            <a:spAutoFit/>
          </a:bodyPr>
          <a:lstStyle/>
          <a:p>
            <a:r>
              <a:rPr lang="ja-JP" altLang="en-US" sz="1400" b="0">
                <a:solidFill>
                  <a:srgbClr val="000000"/>
                </a:solidFill>
                <a:latin typeface="Arial" charset="0"/>
                <a:ea typeface="ＭＳ Ｐゴシック" charset="-128"/>
              </a:rPr>
              <a:t>治療成功患者の割合</a:t>
            </a:r>
          </a:p>
        </p:txBody>
      </p:sp>
      <p:sp>
        <p:nvSpPr>
          <p:cNvPr id="46634" name="Text Box 1578"/>
          <p:cNvSpPr txBox="1">
            <a:spLocks noChangeArrowheads="1"/>
          </p:cNvSpPr>
          <p:nvPr/>
        </p:nvSpPr>
        <p:spPr bwMode="auto">
          <a:xfrm>
            <a:off x="7510463" y="6154738"/>
            <a:ext cx="1528762" cy="274637"/>
          </a:xfrm>
          <a:prstGeom prst="rect">
            <a:avLst/>
          </a:prstGeom>
          <a:noFill/>
          <a:ln w="9525">
            <a:noFill/>
            <a:miter lim="800000"/>
            <a:headEnd/>
            <a:tailEnd/>
          </a:ln>
          <a:effectLst/>
        </p:spPr>
        <p:txBody>
          <a:bodyPr wrap="none">
            <a:spAutoFit/>
          </a:bodyPr>
          <a:lstStyle/>
          <a:p>
            <a:r>
              <a:rPr lang="en-US" altLang="ja-JP" sz="1200" b="0">
                <a:solidFill>
                  <a:srgbClr val="000000"/>
                </a:solidFill>
                <a:latin typeface="Arial" charset="0"/>
                <a:ea typeface="ＭＳ Ｐゴシック" charset="-128"/>
              </a:rPr>
              <a:t>HbA1c</a:t>
            </a:r>
            <a:r>
              <a:rPr lang="ja-JP" altLang="en-US" sz="1200" b="0">
                <a:solidFill>
                  <a:srgbClr val="000000"/>
                </a:solidFill>
                <a:latin typeface="Arial" charset="0"/>
                <a:ea typeface="ＭＳ Ｐゴシック" charset="-128"/>
              </a:rPr>
              <a:t>値は</a:t>
            </a:r>
            <a:r>
              <a:rPr lang="en-US" altLang="ja-JP" sz="1200" b="0">
                <a:solidFill>
                  <a:srgbClr val="000000"/>
                </a:solidFill>
                <a:latin typeface="Arial" charset="0"/>
                <a:ea typeface="ＭＳ Ｐゴシック" charset="-128"/>
              </a:rPr>
              <a:t>NGSP</a:t>
            </a:r>
            <a:r>
              <a:rPr lang="ja-JP" altLang="en-US" sz="1200" b="0">
                <a:solidFill>
                  <a:srgbClr val="000000"/>
                </a:solidFill>
                <a:latin typeface="Arial" charset="0"/>
                <a:ea typeface="ＭＳ Ｐゴシック" charset="-128"/>
              </a:rPr>
              <a:t>値</a:t>
            </a:r>
          </a:p>
        </p:txBody>
      </p:sp>
      <p:grpSp>
        <p:nvGrpSpPr>
          <p:cNvPr id="49204" name="Group 2100"/>
          <p:cNvGrpSpPr>
            <a:grpSpLocks/>
          </p:cNvGrpSpPr>
          <p:nvPr/>
        </p:nvGrpSpPr>
        <p:grpSpPr bwMode="auto">
          <a:xfrm>
            <a:off x="1973263" y="1203325"/>
            <a:ext cx="4260850" cy="2747963"/>
            <a:chOff x="1243" y="758"/>
            <a:chExt cx="2684" cy="1731"/>
          </a:xfrm>
        </p:grpSpPr>
        <p:grpSp>
          <p:nvGrpSpPr>
            <p:cNvPr id="49202" name="Group 2098"/>
            <p:cNvGrpSpPr>
              <a:grpSpLocks/>
            </p:cNvGrpSpPr>
            <p:nvPr/>
          </p:nvGrpSpPr>
          <p:grpSpPr bwMode="auto">
            <a:xfrm>
              <a:off x="1243" y="943"/>
              <a:ext cx="2684" cy="1546"/>
              <a:chOff x="1243" y="943"/>
              <a:chExt cx="2684" cy="1546"/>
            </a:xfrm>
          </p:grpSpPr>
          <p:sp>
            <p:nvSpPr>
              <p:cNvPr id="46638" name="Freeform 1582"/>
              <p:cNvSpPr>
                <a:spLocks/>
              </p:cNvSpPr>
              <p:nvPr/>
            </p:nvSpPr>
            <p:spPr bwMode="auto">
              <a:xfrm>
                <a:off x="1247" y="967"/>
                <a:ext cx="2680" cy="1486"/>
              </a:xfrm>
              <a:custGeom>
                <a:avLst/>
                <a:gdLst/>
                <a:ahLst/>
                <a:cxnLst>
                  <a:cxn ang="0">
                    <a:pos x="0" y="0"/>
                  </a:cxn>
                  <a:cxn ang="0">
                    <a:pos x="30" y="0"/>
                  </a:cxn>
                  <a:cxn ang="0">
                    <a:pos x="30" y="1486"/>
                  </a:cxn>
                  <a:cxn ang="0">
                    <a:pos x="2680" y="1486"/>
                  </a:cxn>
                </a:cxnLst>
                <a:rect l="0" t="0" r="r" b="b"/>
                <a:pathLst>
                  <a:path w="2680" h="1486">
                    <a:moveTo>
                      <a:pt x="0" y="0"/>
                    </a:moveTo>
                    <a:lnTo>
                      <a:pt x="30" y="0"/>
                    </a:lnTo>
                    <a:lnTo>
                      <a:pt x="30" y="1486"/>
                    </a:lnTo>
                    <a:lnTo>
                      <a:pt x="2680" y="1486"/>
                    </a:lnTo>
                  </a:path>
                </a:pathLst>
              </a:custGeom>
              <a:noFill/>
              <a:ln w="25400">
                <a:solidFill>
                  <a:srgbClr val="000000"/>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639" name="Line 1583"/>
              <p:cNvSpPr>
                <a:spLocks noChangeShapeType="1"/>
              </p:cNvSpPr>
              <p:nvPr/>
            </p:nvSpPr>
            <p:spPr bwMode="auto">
              <a:xfrm>
                <a:off x="1243" y="1113"/>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0" name="Line 1584"/>
              <p:cNvSpPr>
                <a:spLocks noChangeShapeType="1"/>
              </p:cNvSpPr>
              <p:nvPr/>
            </p:nvSpPr>
            <p:spPr bwMode="auto">
              <a:xfrm>
                <a:off x="1243" y="1263"/>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1" name="Line 1585"/>
              <p:cNvSpPr>
                <a:spLocks noChangeShapeType="1"/>
              </p:cNvSpPr>
              <p:nvPr/>
            </p:nvSpPr>
            <p:spPr bwMode="auto">
              <a:xfrm>
                <a:off x="1243" y="1413"/>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2" name="Line 1586"/>
              <p:cNvSpPr>
                <a:spLocks noChangeShapeType="1"/>
              </p:cNvSpPr>
              <p:nvPr/>
            </p:nvSpPr>
            <p:spPr bwMode="auto">
              <a:xfrm>
                <a:off x="1243" y="1561"/>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3" name="Line 1587"/>
              <p:cNvSpPr>
                <a:spLocks noChangeShapeType="1"/>
              </p:cNvSpPr>
              <p:nvPr/>
            </p:nvSpPr>
            <p:spPr bwMode="auto">
              <a:xfrm>
                <a:off x="1243" y="1711"/>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4" name="Line 1588"/>
              <p:cNvSpPr>
                <a:spLocks noChangeShapeType="1"/>
              </p:cNvSpPr>
              <p:nvPr/>
            </p:nvSpPr>
            <p:spPr bwMode="auto">
              <a:xfrm>
                <a:off x="1243" y="1857"/>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5" name="Line 1589"/>
              <p:cNvSpPr>
                <a:spLocks noChangeShapeType="1"/>
              </p:cNvSpPr>
              <p:nvPr/>
            </p:nvSpPr>
            <p:spPr bwMode="auto">
              <a:xfrm>
                <a:off x="1243" y="2009"/>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6" name="Line 1590"/>
              <p:cNvSpPr>
                <a:spLocks noChangeShapeType="1"/>
              </p:cNvSpPr>
              <p:nvPr/>
            </p:nvSpPr>
            <p:spPr bwMode="auto">
              <a:xfrm>
                <a:off x="1243" y="2153"/>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7" name="Line 1591"/>
              <p:cNvSpPr>
                <a:spLocks noChangeShapeType="1"/>
              </p:cNvSpPr>
              <p:nvPr/>
            </p:nvSpPr>
            <p:spPr bwMode="auto">
              <a:xfrm>
                <a:off x="1243" y="2307"/>
                <a:ext cx="34"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48" name="Freeform 1592"/>
              <p:cNvSpPr>
                <a:spLocks/>
              </p:cNvSpPr>
              <p:nvPr/>
            </p:nvSpPr>
            <p:spPr bwMode="auto">
              <a:xfrm>
                <a:off x="1243" y="2453"/>
                <a:ext cx="34" cy="36"/>
              </a:xfrm>
              <a:custGeom>
                <a:avLst/>
                <a:gdLst/>
                <a:ahLst/>
                <a:cxnLst>
                  <a:cxn ang="0">
                    <a:pos x="34" y="36"/>
                  </a:cxn>
                  <a:cxn ang="0">
                    <a:pos x="34" y="0"/>
                  </a:cxn>
                  <a:cxn ang="0">
                    <a:pos x="0" y="0"/>
                  </a:cxn>
                </a:cxnLst>
                <a:rect l="0" t="0" r="r" b="b"/>
                <a:pathLst>
                  <a:path w="34" h="36">
                    <a:moveTo>
                      <a:pt x="34" y="36"/>
                    </a:moveTo>
                    <a:lnTo>
                      <a:pt x="34" y="0"/>
                    </a:lnTo>
                    <a:lnTo>
                      <a:pt x="0" y="0"/>
                    </a:lnTo>
                  </a:path>
                </a:pathLst>
              </a:custGeom>
              <a:noFill/>
              <a:ln w="25400">
                <a:solidFill>
                  <a:srgbClr val="000000"/>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649" name="Line 1593"/>
              <p:cNvSpPr>
                <a:spLocks noChangeShapeType="1"/>
              </p:cNvSpPr>
              <p:nvPr/>
            </p:nvSpPr>
            <p:spPr bwMode="auto">
              <a:xfrm flipV="1">
                <a:off x="1593"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0" name="Line 1594"/>
              <p:cNvSpPr>
                <a:spLocks noChangeShapeType="1"/>
              </p:cNvSpPr>
              <p:nvPr/>
            </p:nvSpPr>
            <p:spPr bwMode="auto">
              <a:xfrm flipV="1">
                <a:off x="1907"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1" name="Line 1595"/>
              <p:cNvSpPr>
                <a:spLocks noChangeShapeType="1"/>
              </p:cNvSpPr>
              <p:nvPr/>
            </p:nvSpPr>
            <p:spPr bwMode="auto">
              <a:xfrm flipV="1">
                <a:off x="2223"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2" name="Line 1596"/>
              <p:cNvSpPr>
                <a:spLocks noChangeShapeType="1"/>
              </p:cNvSpPr>
              <p:nvPr/>
            </p:nvSpPr>
            <p:spPr bwMode="auto">
              <a:xfrm flipV="1">
                <a:off x="2537"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3" name="Line 1597"/>
              <p:cNvSpPr>
                <a:spLocks noChangeShapeType="1"/>
              </p:cNvSpPr>
              <p:nvPr/>
            </p:nvSpPr>
            <p:spPr bwMode="auto">
              <a:xfrm flipV="1">
                <a:off x="2851"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4" name="Line 1598"/>
              <p:cNvSpPr>
                <a:spLocks noChangeShapeType="1"/>
              </p:cNvSpPr>
              <p:nvPr/>
            </p:nvSpPr>
            <p:spPr bwMode="auto">
              <a:xfrm flipV="1">
                <a:off x="3167"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5" name="Line 1599"/>
              <p:cNvSpPr>
                <a:spLocks noChangeShapeType="1"/>
              </p:cNvSpPr>
              <p:nvPr/>
            </p:nvSpPr>
            <p:spPr bwMode="auto">
              <a:xfrm flipV="1">
                <a:off x="3481"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6" name="Line 1600"/>
              <p:cNvSpPr>
                <a:spLocks noChangeShapeType="1"/>
              </p:cNvSpPr>
              <p:nvPr/>
            </p:nvSpPr>
            <p:spPr bwMode="auto">
              <a:xfrm flipV="1">
                <a:off x="3795" y="2455"/>
                <a:ext cx="0" cy="34"/>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7" name="Freeform 1601"/>
              <p:cNvSpPr>
                <a:spLocks/>
              </p:cNvSpPr>
              <p:nvPr/>
            </p:nvSpPr>
            <p:spPr bwMode="auto">
              <a:xfrm>
                <a:off x="1449" y="989"/>
                <a:ext cx="1836" cy="1072"/>
              </a:xfrm>
              <a:custGeom>
                <a:avLst/>
                <a:gdLst/>
                <a:ahLst/>
                <a:cxnLst>
                  <a:cxn ang="0">
                    <a:pos x="1836" y="1072"/>
                  </a:cxn>
                  <a:cxn ang="0">
                    <a:pos x="1244" y="1072"/>
                  </a:cxn>
                  <a:cxn ang="0">
                    <a:pos x="1244" y="1042"/>
                  </a:cxn>
                  <a:cxn ang="0">
                    <a:pos x="1070" y="1042"/>
                  </a:cxn>
                  <a:cxn ang="0">
                    <a:pos x="1070" y="1016"/>
                  </a:cxn>
                  <a:cxn ang="0">
                    <a:pos x="770" y="1016"/>
                  </a:cxn>
                  <a:cxn ang="0">
                    <a:pos x="770" y="986"/>
                  </a:cxn>
                  <a:cxn ang="0">
                    <a:pos x="760" y="986"/>
                  </a:cxn>
                  <a:cxn ang="0">
                    <a:pos x="760" y="930"/>
                  </a:cxn>
                  <a:cxn ang="0">
                    <a:pos x="744" y="930"/>
                  </a:cxn>
                  <a:cxn ang="0">
                    <a:pos x="744" y="902"/>
                  </a:cxn>
                  <a:cxn ang="0">
                    <a:pos x="674" y="902"/>
                  </a:cxn>
                  <a:cxn ang="0">
                    <a:pos x="674" y="872"/>
                  </a:cxn>
                  <a:cxn ang="0">
                    <a:pos x="640" y="872"/>
                  </a:cxn>
                  <a:cxn ang="0">
                    <a:pos x="640" y="848"/>
                  </a:cxn>
                  <a:cxn ang="0">
                    <a:pos x="604" y="848"/>
                  </a:cxn>
                  <a:cxn ang="0">
                    <a:pos x="604" y="820"/>
                  </a:cxn>
                  <a:cxn ang="0">
                    <a:pos x="482" y="820"/>
                  </a:cxn>
                  <a:cxn ang="0">
                    <a:pos x="482" y="794"/>
                  </a:cxn>
                  <a:cxn ang="0">
                    <a:pos x="476" y="794"/>
                  </a:cxn>
                  <a:cxn ang="0">
                    <a:pos x="476" y="768"/>
                  </a:cxn>
                  <a:cxn ang="0">
                    <a:pos x="464" y="768"/>
                  </a:cxn>
                  <a:cxn ang="0">
                    <a:pos x="464" y="716"/>
                  </a:cxn>
                  <a:cxn ang="0">
                    <a:pos x="448" y="716"/>
                  </a:cxn>
                  <a:cxn ang="0">
                    <a:pos x="448" y="666"/>
                  </a:cxn>
                  <a:cxn ang="0">
                    <a:pos x="326" y="666"/>
                  </a:cxn>
                  <a:cxn ang="0">
                    <a:pos x="326" y="638"/>
                  </a:cxn>
                  <a:cxn ang="0">
                    <a:pos x="310" y="638"/>
                  </a:cxn>
                  <a:cxn ang="0">
                    <a:pos x="310" y="580"/>
                  </a:cxn>
                  <a:cxn ang="0">
                    <a:pos x="302" y="580"/>
                  </a:cxn>
                  <a:cxn ang="0">
                    <a:pos x="302" y="482"/>
                  </a:cxn>
                  <a:cxn ang="0">
                    <a:pos x="294" y="482"/>
                  </a:cxn>
                  <a:cxn ang="0">
                    <a:pos x="294" y="422"/>
                  </a:cxn>
                  <a:cxn ang="0">
                    <a:pos x="294" y="292"/>
                  </a:cxn>
                  <a:cxn ang="0">
                    <a:pos x="294" y="248"/>
                  </a:cxn>
                  <a:cxn ang="0">
                    <a:pos x="284" y="174"/>
                  </a:cxn>
                  <a:cxn ang="0">
                    <a:pos x="278" y="122"/>
                  </a:cxn>
                  <a:cxn ang="0">
                    <a:pos x="270" y="76"/>
                  </a:cxn>
                  <a:cxn ang="0">
                    <a:pos x="156" y="76"/>
                  </a:cxn>
                  <a:cxn ang="0">
                    <a:pos x="156" y="50"/>
                  </a:cxn>
                  <a:cxn ang="0">
                    <a:pos x="144" y="50"/>
                  </a:cxn>
                  <a:cxn ang="0">
                    <a:pos x="144" y="18"/>
                  </a:cxn>
                  <a:cxn ang="0">
                    <a:pos x="144" y="0"/>
                  </a:cxn>
                  <a:cxn ang="0">
                    <a:pos x="0" y="0"/>
                  </a:cxn>
                </a:cxnLst>
                <a:rect l="0" t="0" r="r" b="b"/>
                <a:pathLst>
                  <a:path w="1836" h="1072">
                    <a:moveTo>
                      <a:pt x="1836" y="1072"/>
                    </a:moveTo>
                    <a:lnTo>
                      <a:pt x="1244" y="1072"/>
                    </a:lnTo>
                    <a:lnTo>
                      <a:pt x="1244" y="1042"/>
                    </a:lnTo>
                    <a:lnTo>
                      <a:pt x="1070" y="1042"/>
                    </a:lnTo>
                    <a:lnTo>
                      <a:pt x="1070" y="1016"/>
                    </a:lnTo>
                    <a:lnTo>
                      <a:pt x="770" y="1016"/>
                    </a:lnTo>
                    <a:lnTo>
                      <a:pt x="770" y="986"/>
                    </a:lnTo>
                    <a:lnTo>
                      <a:pt x="760" y="986"/>
                    </a:lnTo>
                    <a:lnTo>
                      <a:pt x="760" y="930"/>
                    </a:lnTo>
                    <a:lnTo>
                      <a:pt x="744" y="930"/>
                    </a:lnTo>
                    <a:lnTo>
                      <a:pt x="744" y="902"/>
                    </a:lnTo>
                    <a:lnTo>
                      <a:pt x="674" y="902"/>
                    </a:lnTo>
                    <a:lnTo>
                      <a:pt x="674" y="872"/>
                    </a:lnTo>
                    <a:lnTo>
                      <a:pt x="640" y="872"/>
                    </a:lnTo>
                    <a:lnTo>
                      <a:pt x="640" y="848"/>
                    </a:lnTo>
                    <a:lnTo>
                      <a:pt x="604" y="848"/>
                    </a:lnTo>
                    <a:lnTo>
                      <a:pt x="604" y="820"/>
                    </a:lnTo>
                    <a:lnTo>
                      <a:pt x="482" y="820"/>
                    </a:lnTo>
                    <a:lnTo>
                      <a:pt x="482" y="794"/>
                    </a:lnTo>
                    <a:lnTo>
                      <a:pt x="476" y="794"/>
                    </a:lnTo>
                    <a:lnTo>
                      <a:pt x="476" y="768"/>
                    </a:lnTo>
                    <a:lnTo>
                      <a:pt x="464" y="768"/>
                    </a:lnTo>
                    <a:lnTo>
                      <a:pt x="464" y="716"/>
                    </a:lnTo>
                    <a:lnTo>
                      <a:pt x="448" y="716"/>
                    </a:lnTo>
                    <a:lnTo>
                      <a:pt x="448" y="666"/>
                    </a:lnTo>
                    <a:lnTo>
                      <a:pt x="326" y="666"/>
                    </a:lnTo>
                    <a:lnTo>
                      <a:pt x="326" y="638"/>
                    </a:lnTo>
                    <a:lnTo>
                      <a:pt x="310" y="638"/>
                    </a:lnTo>
                    <a:lnTo>
                      <a:pt x="310" y="580"/>
                    </a:lnTo>
                    <a:lnTo>
                      <a:pt x="302" y="580"/>
                    </a:lnTo>
                    <a:lnTo>
                      <a:pt x="302" y="482"/>
                    </a:lnTo>
                    <a:lnTo>
                      <a:pt x="294" y="482"/>
                    </a:lnTo>
                    <a:lnTo>
                      <a:pt x="294" y="422"/>
                    </a:lnTo>
                    <a:lnTo>
                      <a:pt x="294" y="292"/>
                    </a:lnTo>
                    <a:lnTo>
                      <a:pt x="294" y="248"/>
                    </a:lnTo>
                    <a:lnTo>
                      <a:pt x="284" y="174"/>
                    </a:lnTo>
                    <a:lnTo>
                      <a:pt x="278" y="122"/>
                    </a:lnTo>
                    <a:lnTo>
                      <a:pt x="270" y="76"/>
                    </a:lnTo>
                    <a:lnTo>
                      <a:pt x="156" y="76"/>
                    </a:lnTo>
                    <a:lnTo>
                      <a:pt x="156" y="50"/>
                    </a:lnTo>
                    <a:lnTo>
                      <a:pt x="144" y="50"/>
                    </a:lnTo>
                    <a:lnTo>
                      <a:pt x="144" y="18"/>
                    </a:lnTo>
                    <a:lnTo>
                      <a:pt x="144" y="0"/>
                    </a:lnTo>
                    <a:lnTo>
                      <a:pt x="0" y="0"/>
                    </a:lnTo>
                  </a:path>
                </a:pathLst>
              </a:custGeom>
              <a:noFill/>
              <a:ln w="25400">
                <a:solidFill>
                  <a:srgbClr val="B3E2D8"/>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658" name="Freeform 1602"/>
              <p:cNvSpPr>
                <a:spLocks/>
              </p:cNvSpPr>
              <p:nvPr/>
            </p:nvSpPr>
            <p:spPr bwMode="auto">
              <a:xfrm>
                <a:off x="3275" y="2089"/>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59" name="Freeform 1603"/>
              <p:cNvSpPr>
                <a:spLocks/>
              </p:cNvSpPr>
              <p:nvPr/>
            </p:nvSpPr>
            <p:spPr bwMode="auto">
              <a:xfrm>
                <a:off x="3265" y="205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0" name="Freeform 1604"/>
              <p:cNvSpPr>
                <a:spLocks/>
              </p:cNvSpPr>
              <p:nvPr/>
            </p:nvSpPr>
            <p:spPr bwMode="auto">
              <a:xfrm>
                <a:off x="2977" y="2045"/>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1" name="Freeform 1605"/>
              <p:cNvSpPr>
                <a:spLocks/>
              </p:cNvSpPr>
              <p:nvPr/>
            </p:nvSpPr>
            <p:spPr bwMode="auto">
              <a:xfrm>
                <a:off x="3499" y="132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2" name="Freeform 1606"/>
              <p:cNvSpPr>
                <a:spLocks/>
              </p:cNvSpPr>
              <p:nvPr/>
            </p:nvSpPr>
            <p:spPr bwMode="auto">
              <a:xfrm>
                <a:off x="2961" y="2045"/>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3" name="Freeform 1607"/>
              <p:cNvSpPr>
                <a:spLocks/>
              </p:cNvSpPr>
              <p:nvPr/>
            </p:nvSpPr>
            <p:spPr bwMode="auto">
              <a:xfrm>
                <a:off x="2681" y="2047"/>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4" name="Freeform 1608"/>
              <p:cNvSpPr>
                <a:spLocks/>
              </p:cNvSpPr>
              <p:nvPr/>
            </p:nvSpPr>
            <p:spPr bwMode="auto">
              <a:xfrm>
                <a:off x="2615" y="2013"/>
                <a:ext cx="30" cy="26"/>
              </a:xfrm>
              <a:custGeom>
                <a:avLst/>
                <a:gdLst/>
                <a:ahLst/>
                <a:cxnLst>
                  <a:cxn ang="0">
                    <a:pos x="0" y="26"/>
                  </a:cxn>
                  <a:cxn ang="0">
                    <a:pos x="16" y="0"/>
                  </a:cxn>
                  <a:cxn ang="0">
                    <a:pos x="30" y="26"/>
                  </a:cxn>
                  <a:cxn ang="0">
                    <a:pos x="0" y="26"/>
                  </a:cxn>
                </a:cxnLst>
                <a:rect l="0" t="0" r="r" b="b"/>
                <a:pathLst>
                  <a:path w="30" h="26">
                    <a:moveTo>
                      <a:pt x="0" y="26"/>
                    </a:moveTo>
                    <a:lnTo>
                      <a:pt x="16"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5" name="Freeform 1609"/>
              <p:cNvSpPr>
                <a:spLocks/>
              </p:cNvSpPr>
              <p:nvPr/>
            </p:nvSpPr>
            <p:spPr bwMode="auto">
              <a:xfrm>
                <a:off x="2591" y="201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6" name="Freeform 1610"/>
              <p:cNvSpPr>
                <a:spLocks/>
              </p:cNvSpPr>
              <p:nvPr/>
            </p:nvSpPr>
            <p:spPr bwMode="auto">
              <a:xfrm>
                <a:off x="2499" y="2009"/>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7" name="Freeform 1611"/>
              <p:cNvSpPr>
                <a:spLocks/>
              </p:cNvSpPr>
              <p:nvPr/>
            </p:nvSpPr>
            <p:spPr bwMode="auto">
              <a:xfrm>
                <a:off x="2201" y="1985"/>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8" name="Freeform 1612"/>
              <p:cNvSpPr>
                <a:spLocks/>
              </p:cNvSpPr>
              <p:nvPr/>
            </p:nvSpPr>
            <p:spPr bwMode="auto">
              <a:xfrm>
                <a:off x="2193" y="1955"/>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69" name="Freeform 1613"/>
              <p:cNvSpPr>
                <a:spLocks/>
              </p:cNvSpPr>
              <p:nvPr/>
            </p:nvSpPr>
            <p:spPr bwMode="auto">
              <a:xfrm>
                <a:off x="2179" y="1899"/>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0" name="Freeform 1614"/>
              <p:cNvSpPr>
                <a:spLocks/>
              </p:cNvSpPr>
              <p:nvPr/>
            </p:nvSpPr>
            <p:spPr bwMode="auto">
              <a:xfrm>
                <a:off x="2109" y="1873"/>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1" name="Freeform 1615"/>
              <p:cNvSpPr>
                <a:spLocks/>
              </p:cNvSpPr>
              <p:nvPr/>
            </p:nvSpPr>
            <p:spPr bwMode="auto">
              <a:xfrm>
                <a:off x="2087" y="1845"/>
                <a:ext cx="30" cy="26"/>
              </a:xfrm>
              <a:custGeom>
                <a:avLst/>
                <a:gdLst/>
                <a:ahLst/>
                <a:cxnLst>
                  <a:cxn ang="0">
                    <a:pos x="0" y="26"/>
                  </a:cxn>
                  <a:cxn ang="0">
                    <a:pos x="16" y="0"/>
                  </a:cxn>
                  <a:cxn ang="0">
                    <a:pos x="30" y="26"/>
                  </a:cxn>
                  <a:cxn ang="0">
                    <a:pos x="0" y="26"/>
                  </a:cxn>
                </a:cxnLst>
                <a:rect l="0" t="0" r="r" b="b"/>
                <a:pathLst>
                  <a:path w="30" h="26">
                    <a:moveTo>
                      <a:pt x="0" y="26"/>
                    </a:moveTo>
                    <a:lnTo>
                      <a:pt x="16"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2" name="Freeform 1616"/>
              <p:cNvSpPr>
                <a:spLocks/>
              </p:cNvSpPr>
              <p:nvPr/>
            </p:nvSpPr>
            <p:spPr bwMode="auto">
              <a:xfrm>
                <a:off x="2071" y="184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3" name="Freeform 1617"/>
              <p:cNvSpPr>
                <a:spLocks/>
              </p:cNvSpPr>
              <p:nvPr/>
            </p:nvSpPr>
            <p:spPr bwMode="auto">
              <a:xfrm>
                <a:off x="2037" y="1819"/>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4" name="Freeform 1618"/>
              <p:cNvSpPr>
                <a:spLocks/>
              </p:cNvSpPr>
              <p:nvPr/>
            </p:nvSpPr>
            <p:spPr bwMode="auto">
              <a:xfrm>
                <a:off x="1977" y="1789"/>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5" name="Freeform 1619"/>
              <p:cNvSpPr>
                <a:spLocks/>
              </p:cNvSpPr>
              <p:nvPr/>
            </p:nvSpPr>
            <p:spPr bwMode="auto">
              <a:xfrm>
                <a:off x="1915" y="1791"/>
                <a:ext cx="30" cy="26"/>
              </a:xfrm>
              <a:custGeom>
                <a:avLst/>
                <a:gdLst/>
                <a:ahLst/>
                <a:cxnLst>
                  <a:cxn ang="0">
                    <a:pos x="0" y="26"/>
                  </a:cxn>
                  <a:cxn ang="0">
                    <a:pos x="16" y="0"/>
                  </a:cxn>
                  <a:cxn ang="0">
                    <a:pos x="30" y="26"/>
                  </a:cxn>
                  <a:cxn ang="0">
                    <a:pos x="0" y="26"/>
                  </a:cxn>
                </a:cxnLst>
                <a:rect l="0" t="0" r="r" b="b"/>
                <a:pathLst>
                  <a:path w="30" h="26">
                    <a:moveTo>
                      <a:pt x="0" y="26"/>
                    </a:moveTo>
                    <a:lnTo>
                      <a:pt x="16"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6" name="Freeform 1620"/>
              <p:cNvSpPr>
                <a:spLocks/>
              </p:cNvSpPr>
              <p:nvPr/>
            </p:nvSpPr>
            <p:spPr bwMode="auto">
              <a:xfrm>
                <a:off x="1913" y="1761"/>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7" name="Freeform 1621"/>
              <p:cNvSpPr>
                <a:spLocks/>
              </p:cNvSpPr>
              <p:nvPr/>
            </p:nvSpPr>
            <p:spPr bwMode="auto">
              <a:xfrm>
                <a:off x="1897" y="1739"/>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8" name="Freeform 1622"/>
              <p:cNvSpPr>
                <a:spLocks/>
              </p:cNvSpPr>
              <p:nvPr/>
            </p:nvSpPr>
            <p:spPr bwMode="auto">
              <a:xfrm>
                <a:off x="1895" y="171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79" name="Freeform 1623"/>
              <p:cNvSpPr>
                <a:spLocks/>
              </p:cNvSpPr>
              <p:nvPr/>
            </p:nvSpPr>
            <p:spPr bwMode="auto">
              <a:xfrm>
                <a:off x="1883" y="168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0" name="Freeform 1624"/>
              <p:cNvSpPr>
                <a:spLocks/>
              </p:cNvSpPr>
              <p:nvPr/>
            </p:nvSpPr>
            <p:spPr bwMode="auto">
              <a:xfrm>
                <a:off x="1763" y="1637"/>
                <a:ext cx="30" cy="28"/>
              </a:xfrm>
              <a:custGeom>
                <a:avLst/>
                <a:gdLst/>
                <a:ahLst/>
                <a:cxnLst>
                  <a:cxn ang="0">
                    <a:pos x="0" y="28"/>
                  </a:cxn>
                  <a:cxn ang="0">
                    <a:pos x="16" y="0"/>
                  </a:cxn>
                  <a:cxn ang="0">
                    <a:pos x="30" y="28"/>
                  </a:cxn>
                  <a:cxn ang="0">
                    <a:pos x="0" y="28"/>
                  </a:cxn>
                </a:cxnLst>
                <a:rect l="0" t="0" r="r" b="b"/>
                <a:pathLst>
                  <a:path w="30" h="28">
                    <a:moveTo>
                      <a:pt x="0" y="28"/>
                    </a:moveTo>
                    <a:lnTo>
                      <a:pt x="16"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1" name="Freeform 1625"/>
              <p:cNvSpPr>
                <a:spLocks/>
              </p:cNvSpPr>
              <p:nvPr/>
            </p:nvSpPr>
            <p:spPr bwMode="auto">
              <a:xfrm>
                <a:off x="1747" y="1609"/>
                <a:ext cx="30" cy="26"/>
              </a:xfrm>
              <a:custGeom>
                <a:avLst/>
                <a:gdLst/>
                <a:ahLst/>
                <a:cxnLst>
                  <a:cxn ang="0">
                    <a:pos x="0" y="26"/>
                  </a:cxn>
                  <a:cxn ang="0">
                    <a:pos x="16" y="0"/>
                  </a:cxn>
                  <a:cxn ang="0">
                    <a:pos x="30" y="26"/>
                  </a:cxn>
                  <a:cxn ang="0">
                    <a:pos x="0" y="26"/>
                  </a:cxn>
                </a:cxnLst>
                <a:rect l="0" t="0" r="r" b="b"/>
                <a:pathLst>
                  <a:path w="30" h="26">
                    <a:moveTo>
                      <a:pt x="0" y="26"/>
                    </a:moveTo>
                    <a:lnTo>
                      <a:pt x="16"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2" name="Freeform 1626"/>
              <p:cNvSpPr>
                <a:spLocks/>
              </p:cNvSpPr>
              <p:nvPr/>
            </p:nvSpPr>
            <p:spPr bwMode="auto">
              <a:xfrm>
                <a:off x="1745" y="155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3" name="Freeform 1627"/>
              <p:cNvSpPr>
                <a:spLocks/>
              </p:cNvSpPr>
              <p:nvPr/>
            </p:nvSpPr>
            <p:spPr bwMode="auto">
              <a:xfrm>
                <a:off x="1731" y="153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4" name="Freeform 1628"/>
              <p:cNvSpPr>
                <a:spLocks/>
              </p:cNvSpPr>
              <p:nvPr/>
            </p:nvSpPr>
            <p:spPr bwMode="auto">
              <a:xfrm>
                <a:off x="1731" y="148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5" name="Freeform 1629"/>
              <p:cNvSpPr>
                <a:spLocks/>
              </p:cNvSpPr>
              <p:nvPr/>
            </p:nvSpPr>
            <p:spPr bwMode="auto">
              <a:xfrm>
                <a:off x="1729" y="150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6" name="Freeform 1630"/>
              <p:cNvSpPr>
                <a:spLocks/>
              </p:cNvSpPr>
              <p:nvPr/>
            </p:nvSpPr>
            <p:spPr bwMode="auto">
              <a:xfrm>
                <a:off x="1725" y="1433"/>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7" name="Freeform 1631"/>
              <p:cNvSpPr>
                <a:spLocks/>
              </p:cNvSpPr>
              <p:nvPr/>
            </p:nvSpPr>
            <p:spPr bwMode="auto">
              <a:xfrm>
                <a:off x="1723" y="1403"/>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8" name="Freeform 1632"/>
              <p:cNvSpPr>
                <a:spLocks/>
              </p:cNvSpPr>
              <p:nvPr/>
            </p:nvSpPr>
            <p:spPr bwMode="auto">
              <a:xfrm>
                <a:off x="1725" y="1197"/>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89" name="Freeform 1633"/>
              <p:cNvSpPr>
                <a:spLocks/>
              </p:cNvSpPr>
              <p:nvPr/>
            </p:nvSpPr>
            <p:spPr bwMode="auto">
              <a:xfrm>
                <a:off x="1717" y="1147"/>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0" name="Freeform 1634"/>
              <p:cNvSpPr>
                <a:spLocks/>
              </p:cNvSpPr>
              <p:nvPr/>
            </p:nvSpPr>
            <p:spPr bwMode="auto">
              <a:xfrm>
                <a:off x="1713" y="1123"/>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1" name="Freeform 1635"/>
              <p:cNvSpPr>
                <a:spLocks/>
              </p:cNvSpPr>
              <p:nvPr/>
            </p:nvSpPr>
            <p:spPr bwMode="auto">
              <a:xfrm>
                <a:off x="1709" y="109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2" name="Freeform 1636"/>
              <p:cNvSpPr>
                <a:spLocks/>
              </p:cNvSpPr>
              <p:nvPr/>
            </p:nvSpPr>
            <p:spPr bwMode="auto">
              <a:xfrm>
                <a:off x="1587" y="1047"/>
                <a:ext cx="30" cy="26"/>
              </a:xfrm>
              <a:custGeom>
                <a:avLst/>
                <a:gdLst/>
                <a:ahLst/>
                <a:cxnLst>
                  <a:cxn ang="0">
                    <a:pos x="0" y="26"/>
                  </a:cxn>
                  <a:cxn ang="0">
                    <a:pos x="16" y="0"/>
                  </a:cxn>
                  <a:cxn ang="0">
                    <a:pos x="30" y="26"/>
                  </a:cxn>
                  <a:cxn ang="0">
                    <a:pos x="0" y="26"/>
                  </a:cxn>
                </a:cxnLst>
                <a:rect l="0" t="0" r="r" b="b"/>
                <a:pathLst>
                  <a:path w="30" h="26">
                    <a:moveTo>
                      <a:pt x="0" y="26"/>
                    </a:moveTo>
                    <a:lnTo>
                      <a:pt x="16" y="0"/>
                    </a:lnTo>
                    <a:lnTo>
                      <a:pt x="30"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3" name="Freeform 1637"/>
              <p:cNvSpPr>
                <a:spLocks/>
              </p:cNvSpPr>
              <p:nvPr/>
            </p:nvSpPr>
            <p:spPr bwMode="auto">
              <a:xfrm>
                <a:off x="1579" y="1023"/>
                <a:ext cx="30" cy="28"/>
              </a:xfrm>
              <a:custGeom>
                <a:avLst/>
                <a:gdLst/>
                <a:ahLst/>
                <a:cxnLst>
                  <a:cxn ang="0">
                    <a:pos x="0" y="28"/>
                  </a:cxn>
                  <a:cxn ang="0">
                    <a:pos x="16" y="0"/>
                  </a:cxn>
                  <a:cxn ang="0">
                    <a:pos x="30" y="28"/>
                  </a:cxn>
                  <a:cxn ang="0">
                    <a:pos x="0" y="28"/>
                  </a:cxn>
                </a:cxnLst>
                <a:rect l="0" t="0" r="r" b="b"/>
                <a:pathLst>
                  <a:path w="30" h="28">
                    <a:moveTo>
                      <a:pt x="0" y="28"/>
                    </a:moveTo>
                    <a:lnTo>
                      <a:pt x="16"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4" name="Freeform 1638"/>
              <p:cNvSpPr>
                <a:spLocks/>
              </p:cNvSpPr>
              <p:nvPr/>
            </p:nvSpPr>
            <p:spPr bwMode="auto">
              <a:xfrm>
                <a:off x="1477" y="975"/>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5" name="Freeform 1639"/>
              <p:cNvSpPr>
                <a:spLocks/>
              </p:cNvSpPr>
              <p:nvPr/>
            </p:nvSpPr>
            <p:spPr bwMode="auto">
              <a:xfrm>
                <a:off x="1449" y="97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6" name="Freeform 1640"/>
              <p:cNvSpPr>
                <a:spLocks/>
              </p:cNvSpPr>
              <p:nvPr/>
            </p:nvSpPr>
            <p:spPr bwMode="auto">
              <a:xfrm>
                <a:off x="1431" y="971"/>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7" name="Freeform 1641"/>
              <p:cNvSpPr>
                <a:spLocks/>
              </p:cNvSpPr>
              <p:nvPr/>
            </p:nvSpPr>
            <p:spPr bwMode="auto">
              <a:xfrm>
                <a:off x="1421" y="943"/>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B3E2D8"/>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698" name="Freeform 1642"/>
              <p:cNvSpPr>
                <a:spLocks/>
              </p:cNvSpPr>
              <p:nvPr/>
            </p:nvSpPr>
            <p:spPr bwMode="auto">
              <a:xfrm>
                <a:off x="1737" y="1063"/>
                <a:ext cx="2064" cy="840"/>
              </a:xfrm>
              <a:custGeom>
                <a:avLst/>
                <a:gdLst/>
                <a:ahLst/>
                <a:cxnLst>
                  <a:cxn ang="0">
                    <a:pos x="2064" y="840"/>
                  </a:cxn>
                  <a:cxn ang="0">
                    <a:pos x="2064" y="758"/>
                  </a:cxn>
                  <a:cxn ang="0">
                    <a:pos x="1882" y="758"/>
                  </a:cxn>
                  <a:cxn ang="0">
                    <a:pos x="1882" y="718"/>
                  </a:cxn>
                  <a:cxn ang="0">
                    <a:pos x="1676" y="718"/>
                  </a:cxn>
                  <a:cxn ang="0">
                    <a:pos x="1666" y="708"/>
                  </a:cxn>
                  <a:cxn ang="0">
                    <a:pos x="1584" y="708"/>
                  </a:cxn>
                  <a:cxn ang="0">
                    <a:pos x="1556" y="680"/>
                  </a:cxn>
                  <a:cxn ang="0">
                    <a:pos x="1456" y="680"/>
                  </a:cxn>
                  <a:cxn ang="0">
                    <a:pos x="1428" y="660"/>
                  </a:cxn>
                  <a:cxn ang="0">
                    <a:pos x="1424" y="638"/>
                  </a:cxn>
                  <a:cxn ang="0">
                    <a:pos x="1174" y="638"/>
                  </a:cxn>
                  <a:cxn ang="0">
                    <a:pos x="1174" y="630"/>
                  </a:cxn>
                  <a:cxn ang="0">
                    <a:pos x="942" y="630"/>
                  </a:cxn>
                  <a:cxn ang="0">
                    <a:pos x="942" y="620"/>
                  </a:cxn>
                  <a:cxn ang="0">
                    <a:pos x="924" y="620"/>
                  </a:cxn>
                  <a:cxn ang="0">
                    <a:pos x="924" y="608"/>
                  </a:cxn>
                  <a:cxn ang="0">
                    <a:pos x="832" y="608"/>
                  </a:cxn>
                  <a:cxn ang="0">
                    <a:pos x="832" y="598"/>
                  </a:cxn>
                  <a:cxn ang="0">
                    <a:pos x="788" y="598"/>
                  </a:cxn>
                  <a:cxn ang="0">
                    <a:pos x="776" y="586"/>
                  </a:cxn>
                  <a:cxn ang="0">
                    <a:pos x="742" y="586"/>
                  </a:cxn>
                  <a:cxn ang="0">
                    <a:pos x="742" y="578"/>
                  </a:cxn>
                  <a:cxn ang="0">
                    <a:pos x="642" y="578"/>
                  </a:cxn>
                  <a:cxn ang="0">
                    <a:pos x="626" y="562"/>
                  </a:cxn>
                  <a:cxn ang="0">
                    <a:pos x="568" y="562"/>
                  </a:cxn>
                  <a:cxn ang="0">
                    <a:pos x="568" y="552"/>
                  </a:cxn>
                  <a:cxn ang="0">
                    <a:pos x="500" y="552"/>
                  </a:cxn>
                  <a:cxn ang="0">
                    <a:pos x="500" y="540"/>
                  </a:cxn>
                  <a:cxn ang="0">
                    <a:pos x="490" y="540"/>
                  </a:cxn>
                  <a:cxn ang="0">
                    <a:pos x="490" y="510"/>
                  </a:cxn>
                  <a:cxn ang="0">
                    <a:pos x="474" y="510"/>
                  </a:cxn>
                  <a:cxn ang="0">
                    <a:pos x="474" y="498"/>
                  </a:cxn>
                  <a:cxn ang="0">
                    <a:pos x="342" y="498"/>
                  </a:cxn>
                  <a:cxn ang="0">
                    <a:pos x="342" y="490"/>
                  </a:cxn>
                  <a:cxn ang="0">
                    <a:pos x="320" y="490"/>
                  </a:cxn>
                  <a:cxn ang="0">
                    <a:pos x="304" y="474"/>
                  </a:cxn>
                  <a:cxn ang="0">
                    <a:pos x="304" y="444"/>
                  </a:cxn>
                  <a:cxn ang="0">
                    <a:pos x="304" y="424"/>
                  </a:cxn>
                  <a:cxn ang="0">
                    <a:pos x="294" y="414"/>
                  </a:cxn>
                  <a:cxn ang="0">
                    <a:pos x="222" y="412"/>
                  </a:cxn>
                  <a:cxn ang="0">
                    <a:pos x="208" y="408"/>
                  </a:cxn>
                  <a:cxn ang="0">
                    <a:pos x="144" y="350"/>
                  </a:cxn>
                  <a:cxn ang="0">
                    <a:pos x="100" y="350"/>
                  </a:cxn>
                  <a:cxn ang="0">
                    <a:pos x="36" y="298"/>
                  </a:cxn>
                  <a:cxn ang="0">
                    <a:pos x="16" y="272"/>
                  </a:cxn>
                  <a:cxn ang="0">
                    <a:pos x="12" y="208"/>
                  </a:cxn>
                  <a:cxn ang="0">
                    <a:pos x="4" y="108"/>
                  </a:cxn>
                  <a:cxn ang="0">
                    <a:pos x="0" y="44"/>
                  </a:cxn>
                  <a:cxn ang="0">
                    <a:pos x="4" y="0"/>
                  </a:cxn>
                </a:cxnLst>
                <a:rect l="0" t="0" r="r" b="b"/>
                <a:pathLst>
                  <a:path w="2064" h="840">
                    <a:moveTo>
                      <a:pt x="2064" y="840"/>
                    </a:moveTo>
                    <a:lnTo>
                      <a:pt x="2064" y="758"/>
                    </a:lnTo>
                    <a:lnTo>
                      <a:pt x="1882" y="758"/>
                    </a:lnTo>
                    <a:lnTo>
                      <a:pt x="1882" y="718"/>
                    </a:lnTo>
                    <a:lnTo>
                      <a:pt x="1676" y="718"/>
                    </a:lnTo>
                    <a:lnTo>
                      <a:pt x="1666" y="708"/>
                    </a:lnTo>
                    <a:lnTo>
                      <a:pt x="1584" y="708"/>
                    </a:lnTo>
                    <a:lnTo>
                      <a:pt x="1556" y="680"/>
                    </a:lnTo>
                    <a:lnTo>
                      <a:pt x="1456" y="680"/>
                    </a:lnTo>
                    <a:lnTo>
                      <a:pt x="1428" y="660"/>
                    </a:lnTo>
                    <a:lnTo>
                      <a:pt x="1424" y="638"/>
                    </a:lnTo>
                    <a:lnTo>
                      <a:pt x="1174" y="638"/>
                    </a:lnTo>
                    <a:lnTo>
                      <a:pt x="1174" y="630"/>
                    </a:lnTo>
                    <a:lnTo>
                      <a:pt x="942" y="630"/>
                    </a:lnTo>
                    <a:lnTo>
                      <a:pt x="942" y="620"/>
                    </a:lnTo>
                    <a:lnTo>
                      <a:pt x="924" y="620"/>
                    </a:lnTo>
                    <a:lnTo>
                      <a:pt x="924" y="608"/>
                    </a:lnTo>
                    <a:lnTo>
                      <a:pt x="832" y="608"/>
                    </a:lnTo>
                    <a:lnTo>
                      <a:pt x="832" y="598"/>
                    </a:lnTo>
                    <a:lnTo>
                      <a:pt x="788" y="598"/>
                    </a:lnTo>
                    <a:lnTo>
                      <a:pt x="776" y="586"/>
                    </a:lnTo>
                    <a:lnTo>
                      <a:pt x="742" y="586"/>
                    </a:lnTo>
                    <a:lnTo>
                      <a:pt x="742" y="578"/>
                    </a:lnTo>
                    <a:lnTo>
                      <a:pt x="642" y="578"/>
                    </a:lnTo>
                    <a:lnTo>
                      <a:pt x="626" y="562"/>
                    </a:lnTo>
                    <a:lnTo>
                      <a:pt x="568" y="562"/>
                    </a:lnTo>
                    <a:lnTo>
                      <a:pt x="568" y="552"/>
                    </a:lnTo>
                    <a:lnTo>
                      <a:pt x="500" y="552"/>
                    </a:lnTo>
                    <a:lnTo>
                      <a:pt x="500" y="540"/>
                    </a:lnTo>
                    <a:lnTo>
                      <a:pt x="490" y="540"/>
                    </a:lnTo>
                    <a:lnTo>
                      <a:pt x="490" y="510"/>
                    </a:lnTo>
                    <a:lnTo>
                      <a:pt x="474" y="510"/>
                    </a:lnTo>
                    <a:lnTo>
                      <a:pt x="474" y="498"/>
                    </a:lnTo>
                    <a:lnTo>
                      <a:pt x="342" y="498"/>
                    </a:lnTo>
                    <a:lnTo>
                      <a:pt x="342" y="490"/>
                    </a:lnTo>
                    <a:lnTo>
                      <a:pt x="320" y="490"/>
                    </a:lnTo>
                    <a:lnTo>
                      <a:pt x="304" y="474"/>
                    </a:lnTo>
                    <a:lnTo>
                      <a:pt x="304" y="444"/>
                    </a:lnTo>
                    <a:lnTo>
                      <a:pt x="304" y="424"/>
                    </a:lnTo>
                    <a:lnTo>
                      <a:pt x="294" y="414"/>
                    </a:lnTo>
                    <a:lnTo>
                      <a:pt x="222" y="412"/>
                    </a:lnTo>
                    <a:lnTo>
                      <a:pt x="208" y="408"/>
                    </a:lnTo>
                    <a:lnTo>
                      <a:pt x="144" y="350"/>
                    </a:lnTo>
                    <a:lnTo>
                      <a:pt x="100" y="350"/>
                    </a:lnTo>
                    <a:lnTo>
                      <a:pt x="36" y="298"/>
                    </a:lnTo>
                    <a:lnTo>
                      <a:pt x="16" y="272"/>
                    </a:lnTo>
                    <a:lnTo>
                      <a:pt x="12" y="208"/>
                    </a:lnTo>
                    <a:lnTo>
                      <a:pt x="4" y="108"/>
                    </a:lnTo>
                    <a:lnTo>
                      <a:pt x="0" y="44"/>
                    </a:lnTo>
                    <a:lnTo>
                      <a:pt x="4" y="0"/>
                    </a:lnTo>
                  </a:path>
                </a:pathLst>
              </a:custGeom>
              <a:noFill/>
              <a:ln w="25400">
                <a:solidFill>
                  <a:srgbClr val="67A9CF"/>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699" name="Freeform 1643"/>
              <p:cNvSpPr>
                <a:spLocks/>
              </p:cNvSpPr>
              <p:nvPr/>
            </p:nvSpPr>
            <p:spPr bwMode="auto">
              <a:xfrm>
                <a:off x="3789" y="1891"/>
                <a:ext cx="24" cy="26"/>
              </a:xfrm>
              <a:custGeom>
                <a:avLst/>
                <a:gdLst/>
                <a:ahLst/>
                <a:cxnLst>
                  <a:cxn ang="0">
                    <a:pos x="24" y="12"/>
                  </a:cxn>
                  <a:cxn ang="0">
                    <a:pos x="24" y="12"/>
                  </a:cxn>
                  <a:cxn ang="0">
                    <a:pos x="24" y="18"/>
                  </a:cxn>
                  <a:cxn ang="0">
                    <a:pos x="22" y="22"/>
                  </a:cxn>
                  <a:cxn ang="0">
                    <a:pos x="16" y="24"/>
                  </a:cxn>
                  <a:cxn ang="0">
                    <a:pos x="12" y="26"/>
                  </a:cxn>
                  <a:cxn ang="0">
                    <a:pos x="12" y="26"/>
                  </a:cxn>
                  <a:cxn ang="0">
                    <a:pos x="6" y="24"/>
                  </a:cxn>
                  <a:cxn ang="0">
                    <a:pos x="2" y="22"/>
                  </a:cxn>
                  <a:cxn ang="0">
                    <a:pos x="0" y="18"/>
                  </a:cxn>
                  <a:cxn ang="0">
                    <a:pos x="0" y="12"/>
                  </a:cxn>
                  <a:cxn ang="0">
                    <a:pos x="0" y="12"/>
                  </a:cxn>
                  <a:cxn ang="0">
                    <a:pos x="0" y="8"/>
                  </a:cxn>
                  <a:cxn ang="0">
                    <a:pos x="2" y="4"/>
                  </a:cxn>
                  <a:cxn ang="0">
                    <a:pos x="6" y="0"/>
                  </a:cxn>
                  <a:cxn ang="0">
                    <a:pos x="12" y="0"/>
                  </a:cxn>
                  <a:cxn ang="0">
                    <a:pos x="12" y="0"/>
                  </a:cxn>
                  <a:cxn ang="0">
                    <a:pos x="16"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6" y="24"/>
                    </a:lnTo>
                    <a:lnTo>
                      <a:pt x="12" y="26"/>
                    </a:lnTo>
                    <a:lnTo>
                      <a:pt x="12" y="26"/>
                    </a:lnTo>
                    <a:lnTo>
                      <a:pt x="6" y="24"/>
                    </a:lnTo>
                    <a:lnTo>
                      <a:pt x="2" y="22"/>
                    </a:lnTo>
                    <a:lnTo>
                      <a:pt x="0" y="18"/>
                    </a:lnTo>
                    <a:lnTo>
                      <a:pt x="0" y="12"/>
                    </a:lnTo>
                    <a:lnTo>
                      <a:pt x="0" y="12"/>
                    </a:lnTo>
                    <a:lnTo>
                      <a:pt x="0" y="8"/>
                    </a:lnTo>
                    <a:lnTo>
                      <a:pt x="2" y="4"/>
                    </a:lnTo>
                    <a:lnTo>
                      <a:pt x="6" y="0"/>
                    </a:lnTo>
                    <a:lnTo>
                      <a:pt x="12" y="0"/>
                    </a:lnTo>
                    <a:lnTo>
                      <a:pt x="12" y="0"/>
                    </a:lnTo>
                    <a:lnTo>
                      <a:pt x="16"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0" name="Freeform 1644"/>
              <p:cNvSpPr>
                <a:spLocks/>
              </p:cNvSpPr>
              <p:nvPr/>
            </p:nvSpPr>
            <p:spPr bwMode="auto">
              <a:xfrm>
                <a:off x="3775" y="1811"/>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1" name="Freeform 1645"/>
              <p:cNvSpPr>
                <a:spLocks/>
              </p:cNvSpPr>
              <p:nvPr/>
            </p:nvSpPr>
            <p:spPr bwMode="auto">
              <a:xfrm>
                <a:off x="3763" y="181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2" name="Freeform 1646"/>
              <p:cNvSpPr>
                <a:spLocks/>
              </p:cNvSpPr>
              <p:nvPr/>
            </p:nvSpPr>
            <p:spPr bwMode="auto">
              <a:xfrm>
                <a:off x="3751" y="1809"/>
                <a:ext cx="26" cy="26"/>
              </a:xfrm>
              <a:custGeom>
                <a:avLst/>
                <a:gdLst/>
                <a:ahLst/>
                <a:cxnLst>
                  <a:cxn ang="0">
                    <a:pos x="26" y="14"/>
                  </a:cxn>
                  <a:cxn ang="0">
                    <a:pos x="26" y="14"/>
                  </a:cxn>
                  <a:cxn ang="0">
                    <a:pos x="26" y="18"/>
                  </a:cxn>
                  <a:cxn ang="0">
                    <a:pos x="22" y="22"/>
                  </a:cxn>
                  <a:cxn ang="0">
                    <a:pos x="18" y="24"/>
                  </a:cxn>
                  <a:cxn ang="0">
                    <a:pos x="14" y="26"/>
                  </a:cxn>
                  <a:cxn ang="0">
                    <a:pos x="14" y="26"/>
                  </a:cxn>
                  <a:cxn ang="0">
                    <a:pos x="8" y="24"/>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4"/>
                    </a:lnTo>
                    <a:lnTo>
                      <a:pt x="14" y="26"/>
                    </a:lnTo>
                    <a:lnTo>
                      <a:pt x="14" y="26"/>
                    </a:lnTo>
                    <a:lnTo>
                      <a:pt x="8" y="24"/>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3" name="Freeform 1647"/>
              <p:cNvSpPr>
                <a:spLocks/>
              </p:cNvSpPr>
              <p:nvPr/>
            </p:nvSpPr>
            <p:spPr bwMode="auto">
              <a:xfrm>
                <a:off x="3743" y="1811"/>
                <a:ext cx="24" cy="26"/>
              </a:xfrm>
              <a:custGeom>
                <a:avLst/>
                <a:gdLst/>
                <a:ahLst/>
                <a:cxnLst>
                  <a:cxn ang="0">
                    <a:pos x="24" y="12"/>
                  </a:cxn>
                  <a:cxn ang="0">
                    <a:pos x="24"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4"/>
                  </a:cxn>
                  <a:cxn ang="0">
                    <a:pos x="8" y="0"/>
                  </a:cxn>
                  <a:cxn ang="0">
                    <a:pos x="12" y="0"/>
                  </a:cxn>
                  <a:cxn ang="0">
                    <a:pos x="12" y="0"/>
                  </a:cxn>
                  <a:cxn ang="0">
                    <a:pos x="18"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4"/>
                    </a:lnTo>
                    <a:lnTo>
                      <a:pt x="8" y="0"/>
                    </a:lnTo>
                    <a:lnTo>
                      <a:pt x="12" y="0"/>
                    </a:lnTo>
                    <a:lnTo>
                      <a:pt x="12" y="0"/>
                    </a:lnTo>
                    <a:lnTo>
                      <a:pt x="18"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4" name="Freeform 1648"/>
              <p:cNvSpPr>
                <a:spLocks/>
              </p:cNvSpPr>
              <p:nvPr/>
            </p:nvSpPr>
            <p:spPr bwMode="auto">
              <a:xfrm>
                <a:off x="3729" y="181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5" name="Freeform 1649"/>
              <p:cNvSpPr>
                <a:spLocks/>
              </p:cNvSpPr>
              <p:nvPr/>
            </p:nvSpPr>
            <p:spPr bwMode="auto">
              <a:xfrm>
                <a:off x="3703" y="181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6" name="Freeform 1650"/>
              <p:cNvSpPr>
                <a:spLocks/>
              </p:cNvSpPr>
              <p:nvPr/>
            </p:nvSpPr>
            <p:spPr bwMode="auto">
              <a:xfrm>
                <a:off x="3661" y="181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2" y="18"/>
                  </a:cxn>
                  <a:cxn ang="0">
                    <a:pos x="0" y="12"/>
                  </a:cxn>
                  <a:cxn ang="0">
                    <a:pos x="0" y="12"/>
                  </a:cxn>
                  <a:cxn ang="0">
                    <a:pos x="2"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2" y="18"/>
                    </a:lnTo>
                    <a:lnTo>
                      <a:pt x="0" y="12"/>
                    </a:lnTo>
                    <a:lnTo>
                      <a:pt x="0" y="12"/>
                    </a:lnTo>
                    <a:lnTo>
                      <a:pt x="2"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7" name="Freeform 1651"/>
              <p:cNvSpPr>
                <a:spLocks/>
              </p:cNvSpPr>
              <p:nvPr/>
            </p:nvSpPr>
            <p:spPr bwMode="auto">
              <a:xfrm>
                <a:off x="3571" y="1769"/>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8" name="Freeform 1652"/>
              <p:cNvSpPr>
                <a:spLocks/>
              </p:cNvSpPr>
              <p:nvPr/>
            </p:nvSpPr>
            <p:spPr bwMode="auto">
              <a:xfrm>
                <a:off x="3545" y="1769"/>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09" name="Freeform 1653"/>
              <p:cNvSpPr>
                <a:spLocks/>
              </p:cNvSpPr>
              <p:nvPr/>
            </p:nvSpPr>
            <p:spPr bwMode="auto">
              <a:xfrm>
                <a:off x="3489" y="1767"/>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0" name="Freeform 1654"/>
              <p:cNvSpPr>
                <a:spLocks/>
              </p:cNvSpPr>
              <p:nvPr/>
            </p:nvSpPr>
            <p:spPr bwMode="auto">
              <a:xfrm>
                <a:off x="3465" y="1769"/>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1" name="Freeform 1655"/>
              <p:cNvSpPr>
                <a:spLocks/>
              </p:cNvSpPr>
              <p:nvPr/>
            </p:nvSpPr>
            <p:spPr bwMode="auto">
              <a:xfrm>
                <a:off x="3443" y="1767"/>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2" name="Freeform 1656"/>
              <p:cNvSpPr>
                <a:spLocks/>
              </p:cNvSpPr>
              <p:nvPr/>
            </p:nvSpPr>
            <p:spPr bwMode="auto">
              <a:xfrm>
                <a:off x="3397" y="177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3" name="Freeform 1657"/>
              <p:cNvSpPr>
                <a:spLocks/>
              </p:cNvSpPr>
              <p:nvPr/>
            </p:nvSpPr>
            <p:spPr bwMode="auto">
              <a:xfrm>
                <a:off x="3391" y="1755"/>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4" name="Freeform 1658"/>
              <p:cNvSpPr>
                <a:spLocks/>
              </p:cNvSpPr>
              <p:nvPr/>
            </p:nvSpPr>
            <p:spPr bwMode="auto">
              <a:xfrm>
                <a:off x="3331" y="1755"/>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5" name="Freeform 1659"/>
              <p:cNvSpPr>
                <a:spLocks/>
              </p:cNvSpPr>
              <p:nvPr/>
            </p:nvSpPr>
            <p:spPr bwMode="auto">
              <a:xfrm>
                <a:off x="3307" y="1755"/>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6" name="Freeform 1660"/>
              <p:cNvSpPr>
                <a:spLocks/>
              </p:cNvSpPr>
              <p:nvPr/>
            </p:nvSpPr>
            <p:spPr bwMode="auto">
              <a:xfrm>
                <a:off x="3295" y="1741"/>
                <a:ext cx="24" cy="26"/>
              </a:xfrm>
              <a:custGeom>
                <a:avLst/>
                <a:gdLst/>
                <a:ahLst/>
                <a:cxnLst>
                  <a:cxn ang="0">
                    <a:pos x="24" y="12"/>
                  </a:cxn>
                  <a:cxn ang="0">
                    <a:pos x="24"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4"/>
                  </a:cxn>
                  <a:cxn ang="0">
                    <a:pos x="8" y="0"/>
                  </a:cxn>
                  <a:cxn ang="0">
                    <a:pos x="12" y="0"/>
                  </a:cxn>
                  <a:cxn ang="0">
                    <a:pos x="12" y="0"/>
                  </a:cxn>
                  <a:cxn ang="0">
                    <a:pos x="18"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4"/>
                    </a:lnTo>
                    <a:lnTo>
                      <a:pt x="8" y="0"/>
                    </a:lnTo>
                    <a:lnTo>
                      <a:pt x="12" y="0"/>
                    </a:lnTo>
                    <a:lnTo>
                      <a:pt x="12" y="0"/>
                    </a:lnTo>
                    <a:lnTo>
                      <a:pt x="18"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7" name="Freeform 1661"/>
              <p:cNvSpPr>
                <a:spLocks/>
              </p:cNvSpPr>
              <p:nvPr/>
            </p:nvSpPr>
            <p:spPr bwMode="auto">
              <a:xfrm>
                <a:off x="3285" y="1727"/>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2"/>
                  </a:cxn>
                  <a:cxn ang="0">
                    <a:pos x="14" y="0"/>
                  </a:cxn>
                  <a:cxn ang="0">
                    <a:pos x="14" y="0"/>
                  </a:cxn>
                  <a:cxn ang="0">
                    <a:pos x="18" y="2"/>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2"/>
                    </a:lnTo>
                    <a:lnTo>
                      <a:pt x="14" y="0"/>
                    </a:lnTo>
                    <a:lnTo>
                      <a:pt x="14" y="0"/>
                    </a:lnTo>
                    <a:lnTo>
                      <a:pt x="18" y="2"/>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8" name="Freeform 1662"/>
              <p:cNvSpPr>
                <a:spLocks/>
              </p:cNvSpPr>
              <p:nvPr/>
            </p:nvSpPr>
            <p:spPr bwMode="auto">
              <a:xfrm>
                <a:off x="3181" y="1727"/>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2" y="18"/>
                  </a:cxn>
                  <a:cxn ang="0">
                    <a:pos x="0" y="12"/>
                  </a:cxn>
                  <a:cxn ang="0">
                    <a:pos x="0" y="12"/>
                  </a:cxn>
                  <a:cxn ang="0">
                    <a:pos x="2" y="8"/>
                  </a:cxn>
                  <a:cxn ang="0">
                    <a:pos x="4" y="4"/>
                  </a:cxn>
                  <a:cxn ang="0">
                    <a:pos x="8" y="2"/>
                  </a:cxn>
                  <a:cxn ang="0">
                    <a:pos x="12" y="0"/>
                  </a:cxn>
                  <a:cxn ang="0">
                    <a:pos x="12" y="0"/>
                  </a:cxn>
                  <a:cxn ang="0">
                    <a:pos x="18" y="2"/>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2" y="18"/>
                    </a:lnTo>
                    <a:lnTo>
                      <a:pt x="0" y="12"/>
                    </a:lnTo>
                    <a:lnTo>
                      <a:pt x="0" y="12"/>
                    </a:lnTo>
                    <a:lnTo>
                      <a:pt x="2" y="8"/>
                    </a:lnTo>
                    <a:lnTo>
                      <a:pt x="4" y="4"/>
                    </a:lnTo>
                    <a:lnTo>
                      <a:pt x="8" y="2"/>
                    </a:lnTo>
                    <a:lnTo>
                      <a:pt x="12" y="0"/>
                    </a:lnTo>
                    <a:lnTo>
                      <a:pt x="12" y="0"/>
                    </a:lnTo>
                    <a:lnTo>
                      <a:pt x="18" y="2"/>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19" name="Freeform 1663"/>
              <p:cNvSpPr>
                <a:spLocks/>
              </p:cNvSpPr>
              <p:nvPr/>
            </p:nvSpPr>
            <p:spPr bwMode="auto">
              <a:xfrm>
                <a:off x="3167" y="1715"/>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0" name="Freeform 1664"/>
              <p:cNvSpPr>
                <a:spLocks/>
              </p:cNvSpPr>
              <p:nvPr/>
            </p:nvSpPr>
            <p:spPr bwMode="auto">
              <a:xfrm>
                <a:off x="3153" y="1717"/>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1" name="Freeform 1665"/>
              <p:cNvSpPr>
                <a:spLocks/>
              </p:cNvSpPr>
              <p:nvPr/>
            </p:nvSpPr>
            <p:spPr bwMode="auto">
              <a:xfrm>
                <a:off x="3149" y="1705"/>
                <a:ext cx="24" cy="26"/>
              </a:xfrm>
              <a:custGeom>
                <a:avLst/>
                <a:gdLst/>
                <a:ahLst/>
                <a:cxnLst>
                  <a:cxn ang="0">
                    <a:pos x="24" y="14"/>
                  </a:cxn>
                  <a:cxn ang="0">
                    <a:pos x="24" y="14"/>
                  </a:cxn>
                  <a:cxn ang="0">
                    <a:pos x="24" y="18"/>
                  </a:cxn>
                  <a:cxn ang="0">
                    <a:pos x="22" y="22"/>
                  </a:cxn>
                  <a:cxn ang="0">
                    <a:pos x="16" y="26"/>
                  </a:cxn>
                  <a:cxn ang="0">
                    <a:pos x="12" y="26"/>
                  </a:cxn>
                  <a:cxn ang="0">
                    <a:pos x="12" y="26"/>
                  </a:cxn>
                  <a:cxn ang="0">
                    <a:pos x="6" y="26"/>
                  </a:cxn>
                  <a:cxn ang="0">
                    <a:pos x="2" y="22"/>
                  </a:cxn>
                  <a:cxn ang="0">
                    <a:pos x="0" y="18"/>
                  </a:cxn>
                  <a:cxn ang="0">
                    <a:pos x="0" y="14"/>
                  </a:cxn>
                  <a:cxn ang="0">
                    <a:pos x="0" y="14"/>
                  </a:cxn>
                  <a:cxn ang="0">
                    <a:pos x="0" y="8"/>
                  </a:cxn>
                  <a:cxn ang="0">
                    <a:pos x="2" y="4"/>
                  </a:cxn>
                  <a:cxn ang="0">
                    <a:pos x="6" y="2"/>
                  </a:cxn>
                  <a:cxn ang="0">
                    <a:pos x="12" y="0"/>
                  </a:cxn>
                  <a:cxn ang="0">
                    <a:pos x="12" y="0"/>
                  </a:cxn>
                  <a:cxn ang="0">
                    <a:pos x="16" y="2"/>
                  </a:cxn>
                  <a:cxn ang="0">
                    <a:pos x="22" y="4"/>
                  </a:cxn>
                  <a:cxn ang="0">
                    <a:pos x="24" y="8"/>
                  </a:cxn>
                  <a:cxn ang="0">
                    <a:pos x="24" y="14"/>
                  </a:cxn>
                  <a:cxn ang="0">
                    <a:pos x="24" y="14"/>
                  </a:cxn>
                </a:cxnLst>
                <a:rect l="0" t="0" r="r" b="b"/>
                <a:pathLst>
                  <a:path w="24" h="26">
                    <a:moveTo>
                      <a:pt x="24" y="14"/>
                    </a:moveTo>
                    <a:lnTo>
                      <a:pt x="24" y="14"/>
                    </a:lnTo>
                    <a:lnTo>
                      <a:pt x="24" y="18"/>
                    </a:lnTo>
                    <a:lnTo>
                      <a:pt x="22" y="22"/>
                    </a:lnTo>
                    <a:lnTo>
                      <a:pt x="16" y="26"/>
                    </a:lnTo>
                    <a:lnTo>
                      <a:pt x="12" y="26"/>
                    </a:lnTo>
                    <a:lnTo>
                      <a:pt x="12" y="26"/>
                    </a:lnTo>
                    <a:lnTo>
                      <a:pt x="6" y="26"/>
                    </a:lnTo>
                    <a:lnTo>
                      <a:pt x="2" y="22"/>
                    </a:lnTo>
                    <a:lnTo>
                      <a:pt x="0" y="18"/>
                    </a:lnTo>
                    <a:lnTo>
                      <a:pt x="0" y="14"/>
                    </a:lnTo>
                    <a:lnTo>
                      <a:pt x="0" y="14"/>
                    </a:lnTo>
                    <a:lnTo>
                      <a:pt x="0" y="8"/>
                    </a:lnTo>
                    <a:lnTo>
                      <a:pt x="2" y="4"/>
                    </a:lnTo>
                    <a:lnTo>
                      <a:pt x="6" y="2"/>
                    </a:lnTo>
                    <a:lnTo>
                      <a:pt x="12" y="0"/>
                    </a:lnTo>
                    <a:lnTo>
                      <a:pt x="12" y="0"/>
                    </a:lnTo>
                    <a:lnTo>
                      <a:pt x="16" y="2"/>
                    </a:lnTo>
                    <a:lnTo>
                      <a:pt x="22" y="4"/>
                    </a:lnTo>
                    <a:lnTo>
                      <a:pt x="24" y="8"/>
                    </a:lnTo>
                    <a:lnTo>
                      <a:pt x="24" y="14"/>
                    </a:lnTo>
                    <a:lnTo>
                      <a:pt x="24"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2" name="Freeform 1666"/>
              <p:cNvSpPr>
                <a:spLocks/>
              </p:cNvSpPr>
              <p:nvPr/>
            </p:nvSpPr>
            <p:spPr bwMode="auto">
              <a:xfrm>
                <a:off x="3139" y="1689"/>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3" name="Freeform 1667"/>
              <p:cNvSpPr>
                <a:spLocks/>
              </p:cNvSpPr>
              <p:nvPr/>
            </p:nvSpPr>
            <p:spPr bwMode="auto">
              <a:xfrm>
                <a:off x="3101" y="1689"/>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2" y="18"/>
                  </a:cxn>
                  <a:cxn ang="0">
                    <a:pos x="0" y="14"/>
                  </a:cxn>
                  <a:cxn ang="0">
                    <a:pos x="0" y="14"/>
                  </a:cxn>
                  <a:cxn ang="0">
                    <a:pos x="2"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2" y="18"/>
                    </a:lnTo>
                    <a:lnTo>
                      <a:pt x="0" y="14"/>
                    </a:lnTo>
                    <a:lnTo>
                      <a:pt x="0" y="14"/>
                    </a:lnTo>
                    <a:lnTo>
                      <a:pt x="2"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4" name="Freeform 1668"/>
              <p:cNvSpPr>
                <a:spLocks/>
              </p:cNvSpPr>
              <p:nvPr/>
            </p:nvSpPr>
            <p:spPr bwMode="auto">
              <a:xfrm>
                <a:off x="3081" y="1691"/>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5" name="Freeform 1669"/>
              <p:cNvSpPr>
                <a:spLocks/>
              </p:cNvSpPr>
              <p:nvPr/>
            </p:nvSpPr>
            <p:spPr bwMode="auto">
              <a:xfrm>
                <a:off x="2977" y="169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6" name="Freeform 1670"/>
              <p:cNvSpPr>
                <a:spLocks/>
              </p:cNvSpPr>
              <p:nvPr/>
            </p:nvSpPr>
            <p:spPr bwMode="auto">
              <a:xfrm>
                <a:off x="2955" y="169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7" name="Freeform 1671"/>
              <p:cNvSpPr>
                <a:spLocks/>
              </p:cNvSpPr>
              <p:nvPr/>
            </p:nvSpPr>
            <p:spPr bwMode="auto">
              <a:xfrm>
                <a:off x="3503" y="1216"/>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8" name="Freeform 1672"/>
              <p:cNvSpPr>
                <a:spLocks/>
              </p:cNvSpPr>
              <p:nvPr/>
            </p:nvSpPr>
            <p:spPr bwMode="auto">
              <a:xfrm>
                <a:off x="2897" y="1691"/>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29" name="Freeform 1673"/>
              <p:cNvSpPr>
                <a:spLocks/>
              </p:cNvSpPr>
              <p:nvPr/>
            </p:nvSpPr>
            <p:spPr bwMode="auto">
              <a:xfrm>
                <a:off x="2897" y="1679"/>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2"/>
                  </a:cxn>
                  <a:cxn ang="0">
                    <a:pos x="14" y="0"/>
                  </a:cxn>
                  <a:cxn ang="0">
                    <a:pos x="14" y="0"/>
                  </a:cxn>
                  <a:cxn ang="0">
                    <a:pos x="18" y="2"/>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2"/>
                    </a:lnTo>
                    <a:lnTo>
                      <a:pt x="14" y="0"/>
                    </a:lnTo>
                    <a:lnTo>
                      <a:pt x="14" y="0"/>
                    </a:lnTo>
                    <a:lnTo>
                      <a:pt x="18" y="2"/>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0" name="Freeform 1674"/>
              <p:cNvSpPr>
                <a:spLocks/>
              </p:cNvSpPr>
              <p:nvPr/>
            </p:nvSpPr>
            <p:spPr bwMode="auto">
              <a:xfrm>
                <a:off x="2851" y="1679"/>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2"/>
                  </a:cxn>
                  <a:cxn ang="0">
                    <a:pos x="12" y="0"/>
                  </a:cxn>
                  <a:cxn ang="0">
                    <a:pos x="12" y="0"/>
                  </a:cxn>
                  <a:cxn ang="0">
                    <a:pos x="18" y="2"/>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2"/>
                    </a:lnTo>
                    <a:lnTo>
                      <a:pt x="12" y="0"/>
                    </a:lnTo>
                    <a:lnTo>
                      <a:pt x="12" y="0"/>
                    </a:lnTo>
                    <a:lnTo>
                      <a:pt x="18" y="2"/>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1" name="Freeform 1675"/>
              <p:cNvSpPr>
                <a:spLocks/>
              </p:cNvSpPr>
              <p:nvPr/>
            </p:nvSpPr>
            <p:spPr bwMode="auto">
              <a:xfrm>
                <a:off x="2671" y="1679"/>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2"/>
                  </a:cxn>
                  <a:cxn ang="0">
                    <a:pos x="14" y="0"/>
                  </a:cxn>
                  <a:cxn ang="0">
                    <a:pos x="14" y="0"/>
                  </a:cxn>
                  <a:cxn ang="0">
                    <a:pos x="18" y="2"/>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2"/>
                    </a:lnTo>
                    <a:lnTo>
                      <a:pt x="14" y="0"/>
                    </a:lnTo>
                    <a:lnTo>
                      <a:pt x="14" y="0"/>
                    </a:lnTo>
                    <a:lnTo>
                      <a:pt x="18" y="2"/>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2" name="Freeform 1676"/>
              <p:cNvSpPr>
                <a:spLocks/>
              </p:cNvSpPr>
              <p:nvPr/>
            </p:nvSpPr>
            <p:spPr bwMode="auto">
              <a:xfrm>
                <a:off x="2657" y="1673"/>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3" name="Freeform 1677"/>
              <p:cNvSpPr>
                <a:spLocks/>
              </p:cNvSpPr>
              <p:nvPr/>
            </p:nvSpPr>
            <p:spPr bwMode="auto">
              <a:xfrm>
                <a:off x="2553" y="1659"/>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4" name="Freeform 1678"/>
              <p:cNvSpPr>
                <a:spLocks/>
              </p:cNvSpPr>
              <p:nvPr/>
            </p:nvSpPr>
            <p:spPr bwMode="auto">
              <a:xfrm>
                <a:off x="2511" y="1647"/>
                <a:ext cx="24" cy="26"/>
              </a:xfrm>
              <a:custGeom>
                <a:avLst/>
                <a:gdLst/>
                <a:ahLst/>
                <a:cxnLst>
                  <a:cxn ang="0">
                    <a:pos x="24" y="12"/>
                  </a:cxn>
                  <a:cxn ang="0">
                    <a:pos x="24"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4"/>
                  </a:cxn>
                  <a:cxn ang="0">
                    <a:pos x="8" y="2"/>
                  </a:cxn>
                  <a:cxn ang="0">
                    <a:pos x="12" y="0"/>
                  </a:cxn>
                  <a:cxn ang="0">
                    <a:pos x="12" y="0"/>
                  </a:cxn>
                  <a:cxn ang="0">
                    <a:pos x="18" y="2"/>
                  </a:cxn>
                  <a:cxn ang="0">
                    <a:pos x="22" y="4"/>
                  </a:cxn>
                  <a:cxn ang="0">
                    <a:pos x="24" y="8"/>
                  </a:cxn>
                  <a:cxn ang="0">
                    <a:pos x="24" y="12"/>
                  </a:cxn>
                  <a:cxn ang="0">
                    <a:pos x="24" y="12"/>
                  </a:cxn>
                </a:cxnLst>
                <a:rect l="0" t="0" r="r" b="b"/>
                <a:pathLst>
                  <a:path w="24" h="26">
                    <a:moveTo>
                      <a:pt x="24" y="12"/>
                    </a:moveTo>
                    <a:lnTo>
                      <a:pt x="24"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4"/>
                    </a:lnTo>
                    <a:lnTo>
                      <a:pt x="8" y="2"/>
                    </a:lnTo>
                    <a:lnTo>
                      <a:pt x="12" y="0"/>
                    </a:lnTo>
                    <a:lnTo>
                      <a:pt x="12" y="0"/>
                    </a:lnTo>
                    <a:lnTo>
                      <a:pt x="18" y="2"/>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5" name="Freeform 1679"/>
              <p:cNvSpPr>
                <a:spLocks/>
              </p:cNvSpPr>
              <p:nvPr/>
            </p:nvSpPr>
            <p:spPr bwMode="auto">
              <a:xfrm>
                <a:off x="2501" y="1637"/>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6" name="Freeform 1680"/>
              <p:cNvSpPr>
                <a:spLocks/>
              </p:cNvSpPr>
              <p:nvPr/>
            </p:nvSpPr>
            <p:spPr bwMode="auto">
              <a:xfrm>
                <a:off x="2479" y="1639"/>
                <a:ext cx="24" cy="26"/>
              </a:xfrm>
              <a:custGeom>
                <a:avLst/>
                <a:gdLst/>
                <a:ahLst/>
                <a:cxnLst>
                  <a:cxn ang="0">
                    <a:pos x="24" y="14"/>
                  </a:cxn>
                  <a:cxn ang="0">
                    <a:pos x="24" y="14"/>
                  </a:cxn>
                  <a:cxn ang="0">
                    <a:pos x="24" y="18"/>
                  </a:cxn>
                  <a:cxn ang="0">
                    <a:pos x="22" y="22"/>
                  </a:cxn>
                  <a:cxn ang="0">
                    <a:pos x="18" y="26"/>
                  </a:cxn>
                  <a:cxn ang="0">
                    <a:pos x="12" y="26"/>
                  </a:cxn>
                  <a:cxn ang="0">
                    <a:pos x="12" y="26"/>
                  </a:cxn>
                  <a:cxn ang="0">
                    <a:pos x="8" y="26"/>
                  </a:cxn>
                  <a:cxn ang="0">
                    <a:pos x="2" y="22"/>
                  </a:cxn>
                  <a:cxn ang="0">
                    <a:pos x="0" y="18"/>
                  </a:cxn>
                  <a:cxn ang="0">
                    <a:pos x="0" y="14"/>
                  </a:cxn>
                  <a:cxn ang="0">
                    <a:pos x="0" y="14"/>
                  </a:cxn>
                  <a:cxn ang="0">
                    <a:pos x="0" y="8"/>
                  </a:cxn>
                  <a:cxn ang="0">
                    <a:pos x="2" y="4"/>
                  </a:cxn>
                  <a:cxn ang="0">
                    <a:pos x="8" y="2"/>
                  </a:cxn>
                  <a:cxn ang="0">
                    <a:pos x="12" y="0"/>
                  </a:cxn>
                  <a:cxn ang="0">
                    <a:pos x="12" y="0"/>
                  </a:cxn>
                  <a:cxn ang="0">
                    <a:pos x="18" y="2"/>
                  </a:cxn>
                  <a:cxn ang="0">
                    <a:pos x="22" y="4"/>
                  </a:cxn>
                  <a:cxn ang="0">
                    <a:pos x="24" y="8"/>
                  </a:cxn>
                  <a:cxn ang="0">
                    <a:pos x="24" y="14"/>
                  </a:cxn>
                  <a:cxn ang="0">
                    <a:pos x="24" y="14"/>
                  </a:cxn>
                </a:cxnLst>
                <a:rect l="0" t="0" r="r" b="b"/>
                <a:pathLst>
                  <a:path w="24" h="26">
                    <a:moveTo>
                      <a:pt x="24" y="14"/>
                    </a:moveTo>
                    <a:lnTo>
                      <a:pt x="24" y="14"/>
                    </a:lnTo>
                    <a:lnTo>
                      <a:pt x="24" y="18"/>
                    </a:lnTo>
                    <a:lnTo>
                      <a:pt x="22" y="22"/>
                    </a:lnTo>
                    <a:lnTo>
                      <a:pt x="18" y="26"/>
                    </a:lnTo>
                    <a:lnTo>
                      <a:pt x="12" y="26"/>
                    </a:lnTo>
                    <a:lnTo>
                      <a:pt x="12" y="26"/>
                    </a:lnTo>
                    <a:lnTo>
                      <a:pt x="8" y="26"/>
                    </a:lnTo>
                    <a:lnTo>
                      <a:pt x="2" y="22"/>
                    </a:lnTo>
                    <a:lnTo>
                      <a:pt x="0" y="18"/>
                    </a:lnTo>
                    <a:lnTo>
                      <a:pt x="0" y="14"/>
                    </a:lnTo>
                    <a:lnTo>
                      <a:pt x="0" y="14"/>
                    </a:lnTo>
                    <a:lnTo>
                      <a:pt x="0" y="8"/>
                    </a:lnTo>
                    <a:lnTo>
                      <a:pt x="2" y="4"/>
                    </a:lnTo>
                    <a:lnTo>
                      <a:pt x="8" y="2"/>
                    </a:lnTo>
                    <a:lnTo>
                      <a:pt x="12" y="0"/>
                    </a:lnTo>
                    <a:lnTo>
                      <a:pt x="12" y="0"/>
                    </a:lnTo>
                    <a:lnTo>
                      <a:pt x="18" y="2"/>
                    </a:lnTo>
                    <a:lnTo>
                      <a:pt x="22" y="4"/>
                    </a:lnTo>
                    <a:lnTo>
                      <a:pt x="24" y="8"/>
                    </a:lnTo>
                    <a:lnTo>
                      <a:pt x="24" y="14"/>
                    </a:lnTo>
                    <a:lnTo>
                      <a:pt x="24"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7" name="Freeform 1681"/>
              <p:cNvSpPr>
                <a:spLocks/>
              </p:cNvSpPr>
              <p:nvPr/>
            </p:nvSpPr>
            <p:spPr bwMode="auto">
              <a:xfrm>
                <a:off x="2465" y="1639"/>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8" name="Freeform 1682"/>
              <p:cNvSpPr>
                <a:spLocks/>
              </p:cNvSpPr>
              <p:nvPr/>
            </p:nvSpPr>
            <p:spPr bwMode="auto">
              <a:xfrm>
                <a:off x="2387" y="1627"/>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39" name="Freeform 1683"/>
              <p:cNvSpPr>
                <a:spLocks/>
              </p:cNvSpPr>
              <p:nvPr/>
            </p:nvSpPr>
            <p:spPr bwMode="auto">
              <a:xfrm>
                <a:off x="2369" y="1623"/>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0" name="Freeform 1684"/>
              <p:cNvSpPr>
                <a:spLocks/>
              </p:cNvSpPr>
              <p:nvPr/>
            </p:nvSpPr>
            <p:spPr bwMode="auto">
              <a:xfrm>
                <a:off x="2353" y="1609"/>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1" name="Freeform 1685"/>
              <p:cNvSpPr>
                <a:spLocks/>
              </p:cNvSpPr>
              <p:nvPr/>
            </p:nvSpPr>
            <p:spPr bwMode="auto">
              <a:xfrm>
                <a:off x="2293" y="1607"/>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2" name="Freeform 1686"/>
              <p:cNvSpPr>
                <a:spLocks/>
              </p:cNvSpPr>
              <p:nvPr/>
            </p:nvSpPr>
            <p:spPr bwMode="auto">
              <a:xfrm>
                <a:off x="2213" y="1589"/>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3" name="Freeform 1687"/>
              <p:cNvSpPr>
                <a:spLocks/>
              </p:cNvSpPr>
              <p:nvPr/>
            </p:nvSpPr>
            <p:spPr bwMode="auto">
              <a:xfrm>
                <a:off x="2201" y="1555"/>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4" name="Freeform 1688"/>
              <p:cNvSpPr>
                <a:spLocks/>
              </p:cNvSpPr>
              <p:nvPr/>
            </p:nvSpPr>
            <p:spPr bwMode="auto">
              <a:xfrm>
                <a:off x="2171" y="1549"/>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5" name="Freeform 1689"/>
              <p:cNvSpPr>
                <a:spLocks/>
              </p:cNvSpPr>
              <p:nvPr/>
            </p:nvSpPr>
            <p:spPr bwMode="auto">
              <a:xfrm>
                <a:off x="2109" y="1547"/>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6" name="Freeform 1690"/>
              <p:cNvSpPr>
                <a:spLocks/>
              </p:cNvSpPr>
              <p:nvPr/>
            </p:nvSpPr>
            <p:spPr bwMode="auto">
              <a:xfrm>
                <a:off x="2057" y="1545"/>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7" name="Freeform 1691"/>
              <p:cNvSpPr>
                <a:spLocks/>
              </p:cNvSpPr>
              <p:nvPr/>
            </p:nvSpPr>
            <p:spPr bwMode="auto">
              <a:xfrm>
                <a:off x="2019" y="1469"/>
                <a:ext cx="26" cy="26"/>
              </a:xfrm>
              <a:custGeom>
                <a:avLst/>
                <a:gdLst/>
                <a:ahLst/>
                <a:cxnLst>
                  <a:cxn ang="0">
                    <a:pos x="26" y="14"/>
                  </a:cxn>
                  <a:cxn ang="0">
                    <a:pos x="26" y="14"/>
                  </a:cxn>
                  <a:cxn ang="0">
                    <a:pos x="26" y="18"/>
                  </a:cxn>
                  <a:cxn ang="0">
                    <a:pos x="22" y="24"/>
                  </a:cxn>
                  <a:cxn ang="0">
                    <a:pos x="18" y="26"/>
                  </a:cxn>
                  <a:cxn ang="0">
                    <a:pos x="14" y="26"/>
                  </a:cxn>
                  <a:cxn ang="0">
                    <a:pos x="14" y="26"/>
                  </a:cxn>
                  <a:cxn ang="0">
                    <a:pos x="8" y="26"/>
                  </a:cxn>
                  <a:cxn ang="0">
                    <a:pos x="4" y="24"/>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4"/>
                    </a:lnTo>
                    <a:lnTo>
                      <a:pt x="18" y="26"/>
                    </a:lnTo>
                    <a:lnTo>
                      <a:pt x="14" y="26"/>
                    </a:lnTo>
                    <a:lnTo>
                      <a:pt x="14" y="26"/>
                    </a:lnTo>
                    <a:lnTo>
                      <a:pt x="8" y="26"/>
                    </a:lnTo>
                    <a:lnTo>
                      <a:pt x="4" y="24"/>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8" name="Freeform 1692"/>
              <p:cNvSpPr>
                <a:spLocks/>
              </p:cNvSpPr>
              <p:nvPr/>
            </p:nvSpPr>
            <p:spPr bwMode="auto">
              <a:xfrm>
                <a:off x="1935" y="1463"/>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49" name="Freeform 1693"/>
              <p:cNvSpPr>
                <a:spLocks/>
              </p:cNvSpPr>
              <p:nvPr/>
            </p:nvSpPr>
            <p:spPr bwMode="auto">
              <a:xfrm>
                <a:off x="1883" y="1415"/>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0" name="Freeform 1694"/>
              <p:cNvSpPr>
                <a:spLocks/>
              </p:cNvSpPr>
              <p:nvPr/>
            </p:nvSpPr>
            <p:spPr bwMode="auto">
              <a:xfrm>
                <a:off x="1871" y="1407"/>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2"/>
                  </a:cxn>
                  <a:cxn ang="0">
                    <a:pos x="14" y="0"/>
                  </a:cxn>
                  <a:cxn ang="0">
                    <a:pos x="14" y="0"/>
                  </a:cxn>
                  <a:cxn ang="0">
                    <a:pos x="18" y="2"/>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2"/>
                    </a:lnTo>
                    <a:lnTo>
                      <a:pt x="14" y="0"/>
                    </a:lnTo>
                    <a:lnTo>
                      <a:pt x="14" y="0"/>
                    </a:lnTo>
                    <a:lnTo>
                      <a:pt x="18" y="2"/>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1" name="Freeform 1695"/>
              <p:cNvSpPr>
                <a:spLocks/>
              </p:cNvSpPr>
              <p:nvPr/>
            </p:nvSpPr>
            <p:spPr bwMode="auto">
              <a:xfrm>
                <a:off x="1823" y="1399"/>
                <a:ext cx="24" cy="26"/>
              </a:xfrm>
              <a:custGeom>
                <a:avLst/>
                <a:gdLst/>
                <a:ahLst/>
                <a:cxnLst>
                  <a:cxn ang="0">
                    <a:pos x="24" y="12"/>
                  </a:cxn>
                  <a:cxn ang="0">
                    <a:pos x="24"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4"/>
                  </a:cxn>
                  <a:cxn ang="0">
                    <a:pos x="8" y="0"/>
                  </a:cxn>
                  <a:cxn ang="0">
                    <a:pos x="12" y="0"/>
                  </a:cxn>
                  <a:cxn ang="0">
                    <a:pos x="12" y="0"/>
                  </a:cxn>
                  <a:cxn ang="0">
                    <a:pos x="18"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4"/>
                    </a:lnTo>
                    <a:lnTo>
                      <a:pt x="8" y="0"/>
                    </a:lnTo>
                    <a:lnTo>
                      <a:pt x="12" y="0"/>
                    </a:lnTo>
                    <a:lnTo>
                      <a:pt x="12" y="0"/>
                    </a:lnTo>
                    <a:lnTo>
                      <a:pt x="18"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2" name="Freeform 1696"/>
              <p:cNvSpPr>
                <a:spLocks/>
              </p:cNvSpPr>
              <p:nvPr/>
            </p:nvSpPr>
            <p:spPr bwMode="auto">
              <a:xfrm>
                <a:off x="1803" y="1385"/>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3" name="Freeform 1697"/>
              <p:cNvSpPr>
                <a:spLocks/>
              </p:cNvSpPr>
              <p:nvPr/>
            </p:nvSpPr>
            <p:spPr bwMode="auto">
              <a:xfrm>
                <a:off x="1779" y="1363"/>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4" name="Freeform 1698"/>
              <p:cNvSpPr>
                <a:spLocks/>
              </p:cNvSpPr>
              <p:nvPr/>
            </p:nvSpPr>
            <p:spPr bwMode="auto">
              <a:xfrm>
                <a:off x="1757" y="1337"/>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2" y="18"/>
                  </a:cxn>
                  <a:cxn ang="0">
                    <a:pos x="0" y="14"/>
                  </a:cxn>
                  <a:cxn ang="0">
                    <a:pos x="0" y="14"/>
                  </a:cxn>
                  <a:cxn ang="0">
                    <a:pos x="2"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2" y="18"/>
                    </a:lnTo>
                    <a:lnTo>
                      <a:pt x="0" y="14"/>
                    </a:lnTo>
                    <a:lnTo>
                      <a:pt x="0" y="14"/>
                    </a:lnTo>
                    <a:lnTo>
                      <a:pt x="2"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5" name="Freeform 1699"/>
              <p:cNvSpPr>
                <a:spLocks/>
              </p:cNvSpPr>
              <p:nvPr/>
            </p:nvSpPr>
            <p:spPr bwMode="auto">
              <a:xfrm>
                <a:off x="1751" y="1325"/>
                <a:ext cx="26" cy="26"/>
              </a:xfrm>
              <a:custGeom>
                <a:avLst/>
                <a:gdLst/>
                <a:ahLst/>
                <a:cxnLst>
                  <a:cxn ang="0">
                    <a:pos x="26" y="14"/>
                  </a:cxn>
                  <a:cxn ang="0">
                    <a:pos x="26" y="14"/>
                  </a:cxn>
                  <a:cxn ang="0">
                    <a:pos x="26" y="18"/>
                  </a:cxn>
                  <a:cxn ang="0">
                    <a:pos x="22" y="24"/>
                  </a:cxn>
                  <a:cxn ang="0">
                    <a:pos x="18" y="26"/>
                  </a:cxn>
                  <a:cxn ang="0">
                    <a:pos x="14" y="26"/>
                  </a:cxn>
                  <a:cxn ang="0">
                    <a:pos x="14" y="26"/>
                  </a:cxn>
                  <a:cxn ang="0">
                    <a:pos x="8" y="26"/>
                  </a:cxn>
                  <a:cxn ang="0">
                    <a:pos x="4" y="24"/>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4"/>
                    </a:lnTo>
                    <a:lnTo>
                      <a:pt x="18" y="26"/>
                    </a:lnTo>
                    <a:lnTo>
                      <a:pt x="14" y="26"/>
                    </a:lnTo>
                    <a:lnTo>
                      <a:pt x="14" y="26"/>
                    </a:lnTo>
                    <a:lnTo>
                      <a:pt x="8" y="26"/>
                    </a:lnTo>
                    <a:lnTo>
                      <a:pt x="4" y="24"/>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6" name="Freeform 1700"/>
              <p:cNvSpPr>
                <a:spLocks/>
              </p:cNvSpPr>
              <p:nvPr/>
            </p:nvSpPr>
            <p:spPr bwMode="auto">
              <a:xfrm>
                <a:off x="1741" y="1263"/>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2" y="18"/>
                  </a:cxn>
                  <a:cxn ang="0">
                    <a:pos x="0" y="12"/>
                  </a:cxn>
                  <a:cxn ang="0">
                    <a:pos x="0" y="12"/>
                  </a:cxn>
                  <a:cxn ang="0">
                    <a:pos x="2" y="8"/>
                  </a:cxn>
                  <a:cxn ang="0">
                    <a:pos x="4" y="4"/>
                  </a:cxn>
                  <a:cxn ang="0">
                    <a:pos x="8" y="2"/>
                  </a:cxn>
                  <a:cxn ang="0">
                    <a:pos x="12" y="0"/>
                  </a:cxn>
                  <a:cxn ang="0">
                    <a:pos x="12" y="0"/>
                  </a:cxn>
                  <a:cxn ang="0">
                    <a:pos x="18" y="2"/>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2" y="18"/>
                    </a:lnTo>
                    <a:lnTo>
                      <a:pt x="0" y="12"/>
                    </a:lnTo>
                    <a:lnTo>
                      <a:pt x="0" y="12"/>
                    </a:lnTo>
                    <a:lnTo>
                      <a:pt x="2" y="8"/>
                    </a:lnTo>
                    <a:lnTo>
                      <a:pt x="4" y="4"/>
                    </a:lnTo>
                    <a:lnTo>
                      <a:pt x="8" y="2"/>
                    </a:lnTo>
                    <a:lnTo>
                      <a:pt x="12" y="0"/>
                    </a:lnTo>
                    <a:lnTo>
                      <a:pt x="12" y="0"/>
                    </a:lnTo>
                    <a:lnTo>
                      <a:pt x="18" y="2"/>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7" name="Freeform 1701"/>
              <p:cNvSpPr>
                <a:spLocks/>
              </p:cNvSpPr>
              <p:nvPr/>
            </p:nvSpPr>
            <p:spPr bwMode="auto">
              <a:xfrm>
                <a:off x="1743" y="1223"/>
                <a:ext cx="24" cy="26"/>
              </a:xfrm>
              <a:custGeom>
                <a:avLst/>
                <a:gdLst/>
                <a:ahLst/>
                <a:cxnLst>
                  <a:cxn ang="0">
                    <a:pos x="24" y="12"/>
                  </a:cxn>
                  <a:cxn ang="0">
                    <a:pos x="24"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4"/>
                  </a:cxn>
                  <a:cxn ang="0">
                    <a:pos x="8" y="0"/>
                  </a:cxn>
                  <a:cxn ang="0">
                    <a:pos x="12" y="0"/>
                  </a:cxn>
                  <a:cxn ang="0">
                    <a:pos x="12" y="0"/>
                  </a:cxn>
                  <a:cxn ang="0">
                    <a:pos x="18"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4"/>
                    </a:lnTo>
                    <a:lnTo>
                      <a:pt x="8" y="0"/>
                    </a:lnTo>
                    <a:lnTo>
                      <a:pt x="12" y="0"/>
                    </a:lnTo>
                    <a:lnTo>
                      <a:pt x="12" y="0"/>
                    </a:lnTo>
                    <a:lnTo>
                      <a:pt x="18"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8" name="Freeform 1702"/>
              <p:cNvSpPr>
                <a:spLocks/>
              </p:cNvSpPr>
              <p:nvPr/>
            </p:nvSpPr>
            <p:spPr bwMode="auto">
              <a:xfrm>
                <a:off x="1741" y="1209"/>
                <a:ext cx="24" cy="26"/>
              </a:xfrm>
              <a:custGeom>
                <a:avLst/>
                <a:gdLst/>
                <a:ahLst/>
                <a:cxnLst>
                  <a:cxn ang="0">
                    <a:pos x="24" y="12"/>
                  </a:cxn>
                  <a:cxn ang="0">
                    <a:pos x="24" y="12"/>
                  </a:cxn>
                  <a:cxn ang="0">
                    <a:pos x="24" y="18"/>
                  </a:cxn>
                  <a:cxn ang="0">
                    <a:pos x="22" y="22"/>
                  </a:cxn>
                  <a:cxn ang="0">
                    <a:pos x="16" y="24"/>
                  </a:cxn>
                  <a:cxn ang="0">
                    <a:pos x="12" y="26"/>
                  </a:cxn>
                  <a:cxn ang="0">
                    <a:pos x="12" y="26"/>
                  </a:cxn>
                  <a:cxn ang="0">
                    <a:pos x="6" y="24"/>
                  </a:cxn>
                  <a:cxn ang="0">
                    <a:pos x="2" y="22"/>
                  </a:cxn>
                  <a:cxn ang="0">
                    <a:pos x="0" y="18"/>
                  </a:cxn>
                  <a:cxn ang="0">
                    <a:pos x="0" y="12"/>
                  </a:cxn>
                  <a:cxn ang="0">
                    <a:pos x="0" y="12"/>
                  </a:cxn>
                  <a:cxn ang="0">
                    <a:pos x="0" y="8"/>
                  </a:cxn>
                  <a:cxn ang="0">
                    <a:pos x="2" y="4"/>
                  </a:cxn>
                  <a:cxn ang="0">
                    <a:pos x="6" y="0"/>
                  </a:cxn>
                  <a:cxn ang="0">
                    <a:pos x="12" y="0"/>
                  </a:cxn>
                  <a:cxn ang="0">
                    <a:pos x="12" y="0"/>
                  </a:cxn>
                  <a:cxn ang="0">
                    <a:pos x="16"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6" y="24"/>
                    </a:lnTo>
                    <a:lnTo>
                      <a:pt x="12" y="26"/>
                    </a:lnTo>
                    <a:lnTo>
                      <a:pt x="12" y="26"/>
                    </a:lnTo>
                    <a:lnTo>
                      <a:pt x="6" y="24"/>
                    </a:lnTo>
                    <a:lnTo>
                      <a:pt x="2" y="22"/>
                    </a:lnTo>
                    <a:lnTo>
                      <a:pt x="0" y="18"/>
                    </a:lnTo>
                    <a:lnTo>
                      <a:pt x="0" y="12"/>
                    </a:lnTo>
                    <a:lnTo>
                      <a:pt x="0" y="12"/>
                    </a:lnTo>
                    <a:lnTo>
                      <a:pt x="0" y="8"/>
                    </a:lnTo>
                    <a:lnTo>
                      <a:pt x="2" y="4"/>
                    </a:lnTo>
                    <a:lnTo>
                      <a:pt x="6" y="0"/>
                    </a:lnTo>
                    <a:lnTo>
                      <a:pt x="12" y="0"/>
                    </a:lnTo>
                    <a:lnTo>
                      <a:pt x="12" y="0"/>
                    </a:lnTo>
                    <a:lnTo>
                      <a:pt x="16"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59" name="Freeform 1703"/>
              <p:cNvSpPr>
                <a:spLocks/>
              </p:cNvSpPr>
              <p:nvPr/>
            </p:nvSpPr>
            <p:spPr bwMode="auto">
              <a:xfrm>
                <a:off x="1737" y="1187"/>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0" name="Freeform 1704"/>
              <p:cNvSpPr>
                <a:spLocks/>
              </p:cNvSpPr>
              <p:nvPr/>
            </p:nvSpPr>
            <p:spPr bwMode="auto">
              <a:xfrm>
                <a:off x="1731" y="1155"/>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1" name="Freeform 1705"/>
              <p:cNvSpPr>
                <a:spLocks/>
              </p:cNvSpPr>
              <p:nvPr/>
            </p:nvSpPr>
            <p:spPr bwMode="auto">
              <a:xfrm>
                <a:off x="1731" y="1099"/>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2" name="Freeform 1706"/>
              <p:cNvSpPr>
                <a:spLocks/>
              </p:cNvSpPr>
              <p:nvPr/>
            </p:nvSpPr>
            <p:spPr bwMode="auto">
              <a:xfrm>
                <a:off x="1613" y="951"/>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2" y="18"/>
                  </a:cxn>
                  <a:cxn ang="0">
                    <a:pos x="0" y="14"/>
                  </a:cxn>
                  <a:cxn ang="0">
                    <a:pos x="0" y="14"/>
                  </a:cxn>
                  <a:cxn ang="0">
                    <a:pos x="2"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2" y="18"/>
                    </a:lnTo>
                    <a:lnTo>
                      <a:pt x="0" y="14"/>
                    </a:lnTo>
                    <a:lnTo>
                      <a:pt x="0" y="14"/>
                    </a:lnTo>
                    <a:lnTo>
                      <a:pt x="2"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3" name="Freeform 1707"/>
              <p:cNvSpPr>
                <a:spLocks/>
              </p:cNvSpPr>
              <p:nvPr/>
            </p:nvSpPr>
            <p:spPr bwMode="auto">
              <a:xfrm>
                <a:off x="1599" y="951"/>
                <a:ext cx="24" cy="26"/>
              </a:xfrm>
              <a:custGeom>
                <a:avLst/>
                <a:gdLst/>
                <a:ahLst/>
                <a:cxnLst>
                  <a:cxn ang="0">
                    <a:pos x="24" y="14"/>
                  </a:cxn>
                  <a:cxn ang="0">
                    <a:pos x="24" y="14"/>
                  </a:cxn>
                  <a:cxn ang="0">
                    <a:pos x="24" y="18"/>
                  </a:cxn>
                  <a:cxn ang="0">
                    <a:pos x="22" y="22"/>
                  </a:cxn>
                  <a:cxn ang="0">
                    <a:pos x="18" y="26"/>
                  </a:cxn>
                  <a:cxn ang="0">
                    <a:pos x="12" y="26"/>
                  </a:cxn>
                  <a:cxn ang="0">
                    <a:pos x="12" y="26"/>
                  </a:cxn>
                  <a:cxn ang="0">
                    <a:pos x="8" y="26"/>
                  </a:cxn>
                  <a:cxn ang="0">
                    <a:pos x="2" y="22"/>
                  </a:cxn>
                  <a:cxn ang="0">
                    <a:pos x="0" y="18"/>
                  </a:cxn>
                  <a:cxn ang="0">
                    <a:pos x="0" y="14"/>
                  </a:cxn>
                  <a:cxn ang="0">
                    <a:pos x="0" y="14"/>
                  </a:cxn>
                  <a:cxn ang="0">
                    <a:pos x="0" y="8"/>
                  </a:cxn>
                  <a:cxn ang="0">
                    <a:pos x="2" y="4"/>
                  </a:cxn>
                  <a:cxn ang="0">
                    <a:pos x="8" y="2"/>
                  </a:cxn>
                  <a:cxn ang="0">
                    <a:pos x="12" y="0"/>
                  </a:cxn>
                  <a:cxn ang="0">
                    <a:pos x="12" y="0"/>
                  </a:cxn>
                  <a:cxn ang="0">
                    <a:pos x="18" y="2"/>
                  </a:cxn>
                  <a:cxn ang="0">
                    <a:pos x="22" y="4"/>
                  </a:cxn>
                  <a:cxn ang="0">
                    <a:pos x="24" y="8"/>
                  </a:cxn>
                  <a:cxn ang="0">
                    <a:pos x="24" y="14"/>
                  </a:cxn>
                  <a:cxn ang="0">
                    <a:pos x="24" y="14"/>
                  </a:cxn>
                </a:cxnLst>
                <a:rect l="0" t="0" r="r" b="b"/>
                <a:pathLst>
                  <a:path w="24" h="26">
                    <a:moveTo>
                      <a:pt x="24" y="14"/>
                    </a:moveTo>
                    <a:lnTo>
                      <a:pt x="24" y="14"/>
                    </a:lnTo>
                    <a:lnTo>
                      <a:pt x="24" y="18"/>
                    </a:lnTo>
                    <a:lnTo>
                      <a:pt x="22" y="22"/>
                    </a:lnTo>
                    <a:lnTo>
                      <a:pt x="18" y="26"/>
                    </a:lnTo>
                    <a:lnTo>
                      <a:pt x="12" y="26"/>
                    </a:lnTo>
                    <a:lnTo>
                      <a:pt x="12" y="26"/>
                    </a:lnTo>
                    <a:lnTo>
                      <a:pt x="8" y="26"/>
                    </a:lnTo>
                    <a:lnTo>
                      <a:pt x="2" y="22"/>
                    </a:lnTo>
                    <a:lnTo>
                      <a:pt x="0" y="18"/>
                    </a:lnTo>
                    <a:lnTo>
                      <a:pt x="0" y="14"/>
                    </a:lnTo>
                    <a:lnTo>
                      <a:pt x="0" y="14"/>
                    </a:lnTo>
                    <a:lnTo>
                      <a:pt x="0" y="8"/>
                    </a:lnTo>
                    <a:lnTo>
                      <a:pt x="2" y="4"/>
                    </a:lnTo>
                    <a:lnTo>
                      <a:pt x="8" y="2"/>
                    </a:lnTo>
                    <a:lnTo>
                      <a:pt x="12" y="0"/>
                    </a:lnTo>
                    <a:lnTo>
                      <a:pt x="12" y="0"/>
                    </a:lnTo>
                    <a:lnTo>
                      <a:pt x="18" y="2"/>
                    </a:lnTo>
                    <a:lnTo>
                      <a:pt x="22" y="4"/>
                    </a:lnTo>
                    <a:lnTo>
                      <a:pt x="24" y="8"/>
                    </a:lnTo>
                    <a:lnTo>
                      <a:pt x="24" y="14"/>
                    </a:lnTo>
                    <a:lnTo>
                      <a:pt x="24"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4" name="Freeform 1708"/>
              <p:cNvSpPr>
                <a:spLocks/>
              </p:cNvSpPr>
              <p:nvPr/>
            </p:nvSpPr>
            <p:spPr bwMode="auto">
              <a:xfrm>
                <a:off x="1575" y="951"/>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5" name="Freeform 1709"/>
              <p:cNvSpPr>
                <a:spLocks/>
              </p:cNvSpPr>
              <p:nvPr/>
            </p:nvSpPr>
            <p:spPr bwMode="auto">
              <a:xfrm>
                <a:off x="3599" y="1769"/>
                <a:ext cx="24" cy="26"/>
              </a:xfrm>
              <a:custGeom>
                <a:avLst/>
                <a:gdLst/>
                <a:ahLst/>
                <a:cxnLst>
                  <a:cxn ang="0">
                    <a:pos x="24" y="12"/>
                  </a:cxn>
                  <a:cxn ang="0">
                    <a:pos x="24"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4"/>
                  </a:cxn>
                  <a:cxn ang="0">
                    <a:pos x="8" y="0"/>
                  </a:cxn>
                  <a:cxn ang="0">
                    <a:pos x="12" y="0"/>
                  </a:cxn>
                  <a:cxn ang="0">
                    <a:pos x="12" y="0"/>
                  </a:cxn>
                  <a:cxn ang="0">
                    <a:pos x="18" y="0"/>
                  </a:cxn>
                  <a:cxn ang="0">
                    <a:pos x="22" y="4"/>
                  </a:cxn>
                  <a:cxn ang="0">
                    <a:pos x="24" y="8"/>
                  </a:cxn>
                  <a:cxn ang="0">
                    <a:pos x="24" y="12"/>
                  </a:cxn>
                  <a:cxn ang="0">
                    <a:pos x="24" y="12"/>
                  </a:cxn>
                </a:cxnLst>
                <a:rect l="0" t="0" r="r" b="b"/>
                <a:pathLst>
                  <a:path w="24" h="26">
                    <a:moveTo>
                      <a:pt x="24" y="12"/>
                    </a:moveTo>
                    <a:lnTo>
                      <a:pt x="24"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4"/>
                    </a:lnTo>
                    <a:lnTo>
                      <a:pt x="8" y="0"/>
                    </a:lnTo>
                    <a:lnTo>
                      <a:pt x="12" y="0"/>
                    </a:lnTo>
                    <a:lnTo>
                      <a:pt x="12" y="0"/>
                    </a:lnTo>
                    <a:lnTo>
                      <a:pt x="18" y="0"/>
                    </a:lnTo>
                    <a:lnTo>
                      <a:pt x="22" y="4"/>
                    </a:lnTo>
                    <a:lnTo>
                      <a:pt x="24" y="8"/>
                    </a:lnTo>
                    <a:lnTo>
                      <a:pt x="24" y="12"/>
                    </a:lnTo>
                    <a:lnTo>
                      <a:pt x="24"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6" name="Freeform 1710"/>
              <p:cNvSpPr>
                <a:spLocks/>
              </p:cNvSpPr>
              <p:nvPr/>
            </p:nvSpPr>
            <p:spPr bwMode="auto">
              <a:xfrm>
                <a:off x="3603" y="1787"/>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7" name="Freeform 1711"/>
              <p:cNvSpPr>
                <a:spLocks/>
              </p:cNvSpPr>
              <p:nvPr/>
            </p:nvSpPr>
            <p:spPr bwMode="auto">
              <a:xfrm>
                <a:off x="3619" y="1811"/>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8" name="Freeform 1712"/>
              <p:cNvSpPr>
                <a:spLocks/>
              </p:cNvSpPr>
              <p:nvPr/>
            </p:nvSpPr>
            <p:spPr bwMode="auto">
              <a:xfrm>
                <a:off x="3639" y="1811"/>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67A9CF"/>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769" name="Rectangle 1713"/>
              <p:cNvSpPr>
                <a:spLocks noChangeArrowheads="1"/>
              </p:cNvSpPr>
              <p:nvPr/>
            </p:nvSpPr>
            <p:spPr bwMode="auto">
              <a:xfrm>
                <a:off x="3659" y="159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0" name="Rectangle 1714"/>
              <p:cNvSpPr>
                <a:spLocks noChangeArrowheads="1"/>
              </p:cNvSpPr>
              <p:nvPr/>
            </p:nvSpPr>
            <p:spPr bwMode="auto">
              <a:xfrm>
                <a:off x="3649" y="1569"/>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1" name="Rectangle 1715"/>
              <p:cNvSpPr>
                <a:spLocks noChangeArrowheads="1"/>
              </p:cNvSpPr>
              <p:nvPr/>
            </p:nvSpPr>
            <p:spPr bwMode="auto">
              <a:xfrm>
                <a:off x="3625" y="156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2" name="Rectangle 1716"/>
              <p:cNvSpPr>
                <a:spLocks noChangeArrowheads="1"/>
              </p:cNvSpPr>
              <p:nvPr/>
            </p:nvSpPr>
            <p:spPr bwMode="auto">
              <a:xfrm>
                <a:off x="3609" y="1567"/>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3" name="Rectangle 1717"/>
              <p:cNvSpPr>
                <a:spLocks noChangeArrowheads="1"/>
              </p:cNvSpPr>
              <p:nvPr/>
            </p:nvSpPr>
            <p:spPr bwMode="auto">
              <a:xfrm>
                <a:off x="3593" y="155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4" name="Rectangle 1718"/>
              <p:cNvSpPr>
                <a:spLocks noChangeArrowheads="1"/>
              </p:cNvSpPr>
              <p:nvPr/>
            </p:nvSpPr>
            <p:spPr bwMode="auto">
              <a:xfrm>
                <a:off x="3571" y="155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5" name="Rectangle 1719"/>
              <p:cNvSpPr>
                <a:spLocks noChangeArrowheads="1"/>
              </p:cNvSpPr>
              <p:nvPr/>
            </p:nvSpPr>
            <p:spPr bwMode="auto">
              <a:xfrm>
                <a:off x="3549" y="155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6" name="Rectangle 1720"/>
              <p:cNvSpPr>
                <a:spLocks noChangeArrowheads="1"/>
              </p:cNvSpPr>
              <p:nvPr/>
            </p:nvSpPr>
            <p:spPr bwMode="auto">
              <a:xfrm>
                <a:off x="3529" y="1551"/>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7" name="Rectangle 1721"/>
              <p:cNvSpPr>
                <a:spLocks noChangeArrowheads="1"/>
              </p:cNvSpPr>
              <p:nvPr/>
            </p:nvSpPr>
            <p:spPr bwMode="auto">
              <a:xfrm>
                <a:off x="3523" y="1537"/>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8" name="Rectangle 1722"/>
              <p:cNvSpPr>
                <a:spLocks noChangeArrowheads="1"/>
              </p:cNvSpPr>
              <p:nvPr/>
            </p:nvSpPr>
            <p:spPr bwMode="auto">
              <a:xfrm>
                <a:off x="3499" y="1539"/>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79" name="Rectangle 1723"/>
              <p:cNvSpPr>
                <a:spLocks noChangeArrowheads="1"/>
              </p:cNvSpPr>
              <p:nvPr/>
            </p:nvSpPr>
            <p:spPr bwMode="auto">
              <a:xfrm>
                <a:off x="3475" y="153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0" name="Rectangle 1724"/>
              <p:cNvSpPr>
                <a:spLocks noChangeArrowheads="1"/>
              </p:cNvSpPr>
              <p:nvPr/>
            </p:nvSpPr>
            <p:spPr bwMode="auto">
              <a:xfrm>
                <a:off x="3449" y="153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1" name="Rectangle 1725"/>
              <p:cNvSpPr>
                <a:spLocks noChangeArrowheads="1"/>
              </p:cNvSpPr>
              <p:nvPr/>
            </p:nvSpPr>
            <p:spPr bwMode="auto">
              <a:xfrm>
                <a:off x="3437" y="152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2" name="Rectangle 1726"/>
              <p:cNvSpPr>
                <a:spLocks noChangeArrowheads="1"/>
              </p:cNvSpPr>
              <p:nvPr/>
            </p:nvSpPr>
            <p:spPr bwMode="auto">
              <a:xfrm>
                <a:off x="3435" y="151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3" name="Rectangle 1727"/>
              <p:cNvSpPr>
                <a:spLocks noChangeArrowheads="1"/>
              </p:cNvSpPr>
              <p:nvPr/>
            </p:nvSpPr>
            <p:spPr bwMode="auto">
              <a:xfrm>
                <a:off x="3425" y="151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4" name="Rectangle 1728"/>
              <p:cNvSpPr>
                <a:spLocks noChangeArrowheads="1"/>
              </p:cNvSpPr>
              <p:nvPr/>
            </p:nvSpPr>
            <p:spPr bwMode="auto">
              <a:xfrm>
                <a:off x="3389" y="151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5" name="Rectangle 1729"/>
              <p:cNvSpPr>
                <a:spLocks noChangeArrowheads="1"/>
              </p:cNvSpPr>
              <p:nvPr/>
            </p:nvSpPr>
            <p:spPr bwMode="auto">
              <a:xfrm>
                <a:off x="3339" y="151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6" name="Rectangle 1730"/>
              <p:cNvSpPr>
                <a:spLocks noChangeArrowheads="1"/>
              </p:cNvSpPr>
              <p:nvPr/>
            </p:nvSpPr>
            <p:spPr bwMode="auto">
              <a:xfrm>
                <a:off x="3313" y="151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7" name="Rectangle 1731"/>
              <p:cNvSpPr>
                <a:spLocks noChangeArrowheads="1"/>
              </p:cNvSpPr>
              <p:nvPr/>
            </p:nvSpPr>
            <p:spPr bwMode="auto">
              <a:xfrm>
                <a:off x="3303" y="150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8" name="Rectangle 1732"/>
              <p:cNvSpPr>
                <a:spLocks noChangeArrowheads="1"/>
              </p:cNvSpPr>
              <p:nvPr/>
            </p:nvSpPr>
            <p:spPr bwMode="auto">
              <a:xfrm>
                <a:off x="3297" y="148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89" name="Rectangle 1733"/>
              <p:cNvSpPr>
                <a:spLocks noChangeArrowheads="1"/>
              </p:cNvSpPr>
              <p:nvPr/>
            </p:nvSpPr>
            <p:spPr bwMode="auto">
              <a:xfrm>
                <a:off x="3273" y="1487"/>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0" name="Rectangle 1734"/>
              <p:cNvSpPr>
                <a:spLocks noChangeArrowheads="1"/>
              </p:cNvSpPr>
              <p:nvPr/>
            </p:nvSpPr>
            <p:spPr bwMode="auto">
              <a:xfrm>
                <a:off x="3259" y="1487"/>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1" name="Rectangle 1735"/>
              <p:cNvSpPr>
                <a:spLocks noChangeArrowheads="1"/>
              </p:cNvSpPr>
              <p:nvPr/>
            </p:nvSpPr>
            <p:spPr bwMode="auto">
              <a:xfrm>
                <a:off x="3227" y="1475"/>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2" name="Rectangle 1736"/>
              <p:cNvSpPr>
                <a:spLocks noChangeArrowheads="1"/>
              </p:cNvSpPr>
              <p:nvPr/>
            </p:nvSpPr>
            <p:spPr bwMode="auto">
              <a:xfrm>
                <a:off x="3177" y="147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3" name="Rectangle 1737"/>
              <p:cNvSpPr>
                <a:spLocks noChangeArrowheads="1"/>
              </p:cNvSpPr>
              <p:nvPr/>
            </p:nvSpPr>
            <p:spPr bwMode="auto">
              <a:xfrm>
                <a:off x="3177" y="146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4" name="Rectangle 1738"/>
              <p:cNvSpPr>
                <a:spLocks noChangeArrowheads="1"/>
              </p:cNvSpPr>
              <p:nvPr/>
            </p:nvSpPr>
            <p:spPr bwMode="auto">
              <a:xfrm>
                <a:off x="3125" y="145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5" name="Rectangle 1739"/>
              <p:cNvSpPr>
                <a:spLocks noChangeArrowheads="1"/>
              </p:cNvSpPr>
              <p:nvPr/>
            </p:nvSpPr>
            <p:spPr bwMode="auto">
              <a:xfrm>
                <a:off x="3087" y="145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6" name="Rectangle 1740"/>
              <p:cNvSpPr>
                <a:spLocks noChangeArrowheads="1"/>
              </p:cNvSpPr>
              <p:nvPr/>
            </p:nvSpPr>
            <p:spPr bwMode="auto">
              <a:xfrm>
                <a:off x="3019" y="1439"/>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7" name="Rectangle 1741"/>
              <p:cNvSpPr>
                <a:spLocks noChangeArrowheads="1"/>
              </p:cNvSpPr>
              <p:nvPr/>
            </p:nvSpPr>
            <p:spPr bwMode="auto">
              <a:xfrm>
                <a:off x="2989" y="1439"/>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8" name="Rectangle 1742"/>
              <p:cNvSpPr>
                <a:spLocks noChangeArrowheads="1"/>
              </p:cNvSpPr>
              <p:nvPr/>
            </p:nvSpPr>
            <p:spPr bwMode="auto">
              <a:xfrm>
                <a:off x="2965" y="1439"/>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799" name="Rectangle 1743"/>
              <p:cNvSpPr>
                <a:spLocks noChangeArrowheads="1"/>
              </p:cNvSpPr>
              <p:nvPr/>
            </p:nvSpPr>
            <p:spPr bwMode="auto">
              <a:xfrm>
                <a:off x="2947" y="1427"/>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0" name="Rectangle 1744"/>
              <p:cNvSpPr>
                <a:spLocks noChangeArrowheads="1"/>
              </p:cNvSpPr>
              <p:nvPr/>
            </p:nvSpPr>
            <p:spPr bwMode="auto">
              <a:xfrm>
                <a:off x="3503" y="1102"/>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1" name="Rectangle 1745"/>
              <p:cNvSpPr>
                <a:spLocks noChangeArrowheads="1"/>
              </p:cNvSpPr>
              <p:nvPr/>
            </p:nvSpPr>
            <p:spPr bwMode="auto">
              <a:xfrm>
                <a:off x="2897" y="142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2" name="Rectangle 1746"/>
              <p:cNvSpPr>
                <a:spLocks noChangeArrowheads="1"/>
              </p:cNvSpPr>
              <p:nvPr/>
            </p:nvSpPr>
            <p:spPr bwMode="auto">
              <a:xfrm>
                <a:off x="2859" y="142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3" name="Rectangle 1747"/>
              <p:cNvSpPr>
                <a:spLocks noChangeArrowheads="1"/>
              </p:cNvSpPr>
              <p:nvPr/>
            </p:nvSpPr>
            <p:spPr bwMode="auto">
              <a:xfrm>
                <a:off x="2829" y="142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4" name="Rectangle 1748"/>
              <p:cNvSpPr>
                <a:spLocks noChangeArrowheads="1"/>
              </p:cNvSpPr>
              <p:nvPr/>
            </p:nvSpPr>
            <p:spPr bwMode="auto">
              <a:xfrm>
                <a:off x="2817" y="1409"/>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5" name="Rectangle 1749"/>
              <p:cNvSpPr>
                <a:spLocks noChangeArrowheads="1"/>
              </p:cNvSpPr>
              <p:nvPr/>
            </p:nvSpPr>
            <p:spPr bwMode="auto">
              <a:xfrm>
                <a:off x="2795" y="1403"/>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6" name="Rectangle 1750"/>
              <p:cNvSpPr>
                <a:spLocks noChangeArrowheads="1"/>
              </p:cNvSpPr>
              <p:nvPr/>
            </p:nvSpPr>
            <p:spPr bwMode="auto">
              <a:xfrm>
                <a:off x="2795" y="139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7" name="Rectangle 1751"/>
              <p:cNvSpPr>
                <a:spLocks noChangeArrowheads="1"/>
              </p:cNvSpPr>
              <p:nvPr/>
            </p:nvSpPr>
            <p:spPr bwMode="auto">
              <a:xfrm>
                <a:off x="2775" y="1393"/>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8" name="Rectangle 1752"/>
              <p:cNvSpPr>
                <a:spLocks noChangeArrowheads="1"/>
              </p:cNvSpPr>
              <p:nvPr/>
            </p:nvSpPr>
            <p:spPr bwMode="auto">
              <a:xfrm>
                <a:off x="2763" y="138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09" name="Rectangle 1753"/>
              <p:cNvSpPr>
                <a:spLocks noChangeArrowheads="1"/>
              </p:cNvSpPr>
              <p:nvPr/>
            </p:nvSpPr>
            <p:spPr bwMode="auto">
              <a:xfrm>
                <a:off x="2709" y="1375"/>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0" name="Rectangle 1754"/>
              <p:cNvSpPr>
                <a:spLocks noChangeArrowheads="1"/>
              </p:cNvSpPr>
              <p:nvPr/>
            </p:nvSpPr>
            <p:spPr bwMode="auto">
              <a:xfrm>
                <a:off x="2709" y="136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1" name="Rectangle 1755"/>
              <p:cNvSpPr>
                <a:spLocks noChangeArrowheads="1"/>
              </p:cNvSpPr>
              <p:nvPr/>
            </p:nvSpPr>
            <p:spPr bwMode="auto">
              <a:xfrm>
                <a:off x="2683" y="136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2" name="Rectangle 1756"/>
              <p:cNvSpPr>
                <a:spLocks noChangeArrowheads="1"/>
              </p:cNvSpPr>
              <p:nvPr/>
            </p:nvSpPr>
            <p:spPr bwMode="auto">
              <a:xfrm>
                <a:off x="2677" y="135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3" name="Rectangle 1757"/>
              <p:cNvSpPr>
                <a:spLocks noChangeArrowheads="1"/>
              </p:cNvSpPr>
              <p:nvPr/>
            </p:nvSpPr>
            <p:spPr bwMode="auto">
              <a:xfrm>
                <a:off x="2671" y="133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4" name="Rectangle 1758"/>
              <p:cNvSpPr>
                <a:spLocks noChangeArrowheads="1"/>
              </p:cNvSpPr>
              <p:nvPr/>
            </p:nvSpPr>
            <p:spPr bwMode="auto">
              <a:xfrm>
                <a:off x="2667" y="132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5" name="Rectangle 1759"/>
              <p:cNvSpPr>
                <a:spLocks noChangeArrowheads="1"/>
              </p:cNvSpPr>
              <p:nvPr/>
            </p:nvSpPr>
            <p:spPr bwMode="auto">
              <a:xfrm>
                <a:off x="2663" y="131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6" name="Rectangle 1760"/>
              <p:cNvSpPr>
                <a:spLocks noChangeArrowheads="1"/>
              </p:cNvSpPr>
              <p:nvPr/>
            </p:nvSpPr>
            <p:spPr bwMode="auto">
              <a:xfrm>
                <a:off x="2657" y="1295"/>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7" name="Rectangle 1761"/>
              <p:cNvSpPr>
                <a:spLocks noChangeArrowheads="1"/>
              </p:cNvSpPr>
              <p:nvPr/>
            </p:nvSpPr>
            <p:spPr bwMode="auto">
              <a:xfrm>
                <a:off x="2653" y="129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8" name="Rectangle 1762"/>
              <p:cNvSpPr>
                <a:spLocks noChangeArrowheads="1"/>
              </p:cNvSpPr>
              <p:nvPr/>
            </p:nvSpPr>
            <p:spPr bwMode="auto">
              <a:xfrm>
                <a:off x="2613" y="127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19" name="Rectangle 1763"/>
              <p:cNvSpPr>
                <a:spLocks noChangeArrowheads="1"/>
              </p:cNvSpPr>
              <p:nvPr/>
            </p:nvSpPr>
            <p:spPr bwMode="auto">
              <a:xfrm>
                <a:off x="2585" y="126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0" name="Rectangle 1764"/>
              <p:cNvSpPr>
                <a:spLocks noChangeArrowheads="1"/>
              </p:cNvSpPr>
              <p:nvPr/>
            </p:nvSpPr>
            <p:spPr bwMode="auto">
              <a:xfrm>
                <a:off x="2517" y="1261"/>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1" name="Rectangle 1765"/>
              <p:cNvSpPr>
                <a:spLocks noChangeArrowheads="1"/>
              </p:cNvSpPr>
              <p:nvPr/>
            </p:nvSpPr>
            <p:spPr bwMode="auto">
              <a:xfrm>
                <a:off x="2431" y="1261"/>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2" name="Rectangle 1766"/>
              <p:cNvSpPr>
                <a:spLocks noChangeArrowheads="1"/>
              </p:cNvSpPr>
              <p:nvPr/>
            </p:nvSpPr>
            <p:spPr bwMode="auto">
              <a:xfrm>
                <a:off x="2411" y="1261"/>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3" name="Rectangle 1767"/>
              <p:cNvSpPr>
                <a:spLocks noChangeArrowheads="1"/>
              </p:cNvSpPr>
              <p:nvPr/>
            </p:nvSpPr>
            <p:spPr bwMode="auto">
              <a:xfrm>
                <a:off x="2399" y="1261"/>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4" name="Rectangle 1768"/>
              <p:cNvSpPr>
                <a:spLocks noChangeArrowheads="1"/>
              </p:cNvSpPr>
              <p:nvPr/>
            </p:nvSpPr>
            <p:spPr bwMode="auto">
              <a:xfrm>
                <a:off x="2369" y="1261"/>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5" name="Rectangle 1769"/>
              <p:cNvSpPr>
                <a:spLocks noChangeArrowheads="1"/>
              </p:cNvSpPr>
              <p:nvPr/>
            </p:nvSpPr>
            <p:spPr bwMode="auto">
              <a:xfrm>
                <a:off x="2355" y="125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6" name="Rectangle 1770"/>
              <p:cNvSpPr>
                <a:spLocks noChangeArrowheads="1"/>
              </p:cNvSpPr>
              <p:nvPr/>
            </p:nvSpPr>
            <p:spPr bwMode="auto">
              <a:xfrm>
                <a:off x="2323" y="124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7" name="Rectangle 1771"/>
              <p:cNvSpPr>
                <a:spLocks noChangeArrowheads="1"/>
              </p:cNvSpPr>
              <p:nvPr/>
            </p:nvSpPr>
            <p:spPr bwMode="auto">
              <a:xfrm>
                <a:off x="2271" y="123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8" name="Rectangle 1772"/>
              <p:cNvSpPr>
                <a:spLocks noChangeArrowheads="1"/>
              </p:cNvSpPr>
              <p:nvPr/>
            </p:nvSpPr>
            <p:spPr bwMode="auto">
              <a:xfrm>
                <a:off x="2247" y="123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29" name="Rectangle 1773"/>
              <p:cNvSpPr>
                <a:spLocks noChangeArrowheads="1"/>
              </p:cNvSpPr>
              <p:nvPr/>
            </p:nvSpPr>
            <p:spPr bwMode="auto">
              <a:xfrm>
                <a:off x="2213" y="123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0" name="Rectangle 1774"/>
              <p:cNvSpPr>
                <a:spLocks noChangeArrowheads="1"/>
              </p:cNvSpPr>
              <p:nvPr/>
            </p:nvSpPr>
            <p:spPr bwMode="auto">
              <a:xfrm>
                <a:off x="2209" y="1227"/>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1" name="Rectangle 1775"/>
              <p:cNvSpPr>
                <a:spLocks noChangeArrowheads="1"/>
              </p:cNvSpPr>
              <p:nvPr/>
            </p:nvSpPr>
            <p:spPr bwMode="auto">
              <a:xfrm>
                <a:off x="2137" y="1193"/>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2" name="Rectangle 1776"/>
              <p:cNvSpPr>
                <a:spLocks noChangeArrowheads="1"/>
              </p:cNvSpPr>
              <p:nvPr/>
            </p:nvSpPr>
            <p:spPr bwMode="auto">
              <a:xfrm>
                <a:off x="2095" y="119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3" name="Rectangle 1777"/>
              <p:cNvSpPr>
                <a:spLocks noChangeArrowheads="1"/>
              </p:cNvSpPr>
              <p:nvPr/>
            </p:nvSpPr>
            <p:spPr bwMode="auto">
              <a:xfrm>
                <a:off x="2065" y="119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4" name="Rectangle 1778"/>
              <p:cNvSpPr>
                <a:spLocks noChangeArrowheads="1"/>
              </p:cNvSpPr>
              <p:nvPr/>
            </p:nvSpPr>
            <p:spPr bwMode="auto">
              <a:xfrm>
                <a:off x="2051" y="1185"/>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5" name="Rectangle 1779"/>
              <p:cNvSpPr>
                <a:spLocks noChangeArrowheads="1"/>
              </p:cNvSpPr>
              <p:nvPr/>
            </p:nvSpPr>
            <p:spPr bwMode="auto">
              <a:xfrm>
                <a:off x="2047" y="1169"/>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6" name="Rectangle 1780"/>
              <p:cNvSpPr>
                <a:spLocks noChangeArrowheads="1"/>
              </p:cNvSpPr>
              <p:nvPr/>
            </p:nvSpPr>
            <p:spPr bwMode="auto">
              <a:xfrm>
                <a:off x="2045" y="1159"/>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37" name="Rectangle 1781"/>
              <p:cNvSpPr>
                <a:spLocks noChangeArrowheads="1"/>
              </p:cNvSpPr>
              <p:nvPr/>
            </p:nvSpPr>
            <p:spPr bwMode="auto">
              <a:xfrm>
                <a:off x="2043" y="1149"/>
                <a:ext cx="24"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grpSp>
        <p:grpSp>
          <p:nvGrpSpPr>
            <p:cNvPr id="49203" name="Group 2099"/>
            <p:cNvGrpSpPr>
              <a:grpSpLocks/>
            </p:cNvGrpSpPr>
            <p:nvPr/>
          </p:nvGrpSpPr>
          <p:grpSpPr bwMode="auto">
            <a:xfrm>
              <a:off x="1283" y="871"/>
              <a:ext cx="2570" cy="1520"/>
              <a:chOff x="1283" y="871"/>
              <a:chExt cx="2570" cy="1520"/>
            </a:xfrm>
          </p:grpSpPr>
          <p:sp>
            <p:nvSpPr>
              <p:cNvPr id="46839" name="Rectangle 1783"/>
              <p:cNvSpPr>
                <a:spLocks noChangeArrowheads="1"/>
              </p:cNvSpPr>
              <p:nvPr/>
            </p:nvSpPr>
            <p:spPr bwMode="auto">
              <a:xfrm>
                <a:off x="1931" y="1129"/>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0" name="Rectangle 1784"/>
              <p:cNvSpPr>
                <a:spLocks noChangeArrowheads="1"/>
              </p:cNvSpPr>
              <p:nvPr/>
            </p:nvSpPr>
            <p:spPr bwMode="auto">
              <a:xfrm>
                <a:off x="1923" y="1123"/>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1" name="Rectangle 1785"/>
              <p:cNvSpPr>
                <a:spLocks noChangeArrowheads="1"/>
              </p:cNvSpPr>
              <p:nvPr/>
            </p:nvSpPr>
            <p:spPr bwMode="auto">
              <a:xfrm>
                <a:off x="1915" y="1111"/>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2" name="Rectangle 1786"/>
              <p:cNvSpPr>
                <a:spLocks noChangeArrowheads="1"/>
              </p:cNvSpPr>
              <p:nvPr/>
            </p:nvSpPr>
            <p:spPr bwMode="auto">
              <a:xfrm>
                <a:off x="1883" y="111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3" name="Rectangle 1787"/>
              <p:cNvSpPr>
                <a:spLocks noChangeArrowheads="1"/>
              </p:cNvSpPr>
              <p:nvPr/>
            </p:nvSpPr>
            <p:spPr bwMode="auto">
              <a:xfrm>
                <a:off x="1873" y="110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4" name="Rectangle 1788"/>
              <p:cNvSpPr>
                <a:spLocks noChangeArrowheads="1"/>
              </p:cNvSpPr>
              <p:nvPr/>
            </p:nvSpPr>
            <p:spPr bwMode="auto">
              <a:xfrm>
                <a:off x="1861" y="108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5" name="Rectangle 1789"/>
              <p:cNvSpPr>
                <a:spLocks noChangeArrowheads="1"/>
              </p:cNvSpPr>
              <p:nvPr/>
            </p:nvSpPr>
            <p:spPr bwMode="auto">
              <a:xfrm>
                <a:off x="1809" y="1073"/>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6" name="Rectangle 1790"/>
              <p:cNvSpPr>
                <a:spLocks noChangeArrowheads="1"/>
              </p:cNvSpPr>
              <p:nvPr/>
            </p:nvSpPr>
            <p:spPr bwMode="auto">
              <a:xfrm>
                <a:off x="1797" y="107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7" name="Rectangle 1791"/>
              <p:cNvSpPr>
                <a:spLocks noChangeArrowheads="1"/>
              </p:cNvSpPr>
              <p:nvPr/>
            </p:nvSpPr>
            <p:spPr bwMode="auto">
              <a:xfrm>
                <a:off x="1777" y="1067"/>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8" name="Rectangle 1792"/>
              <p:cNvSpPr>
                <a:spLocks noChangeArrowheads="1"/>
              </p:cNvSpPr>
              <p:nvPr/>
            </p:nvSpPr>
            <p:spPr bwMode="auto">
              <a:xfrm>
                <a:off x="1761" y="1059"/>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49" name="Rectangle 1793"/>
              <p:cNvSpPr>
                <a:spLocks noChangeArrowheads="1"/>
              </p:cNvSpPr>
              <p:nvPr/>
            </p:nvSpPr>
            <p:spPr bwMode="auto">
              <a:xfrm>
                <a:off x="1743" y="104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0" name="Rectangle 1794"/>
              <p:cNvSpPr>
                <a:spLocks noChangeArrowheads="1"/>
              </p:cNvSpPr>
              <p:nvPr/>
            </p:nvSpPr>
            <p:spPr bwMode="auto">
              <a:xfrm>
                <a:off x="1741" y="1043"/>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1" name="Rectangle 1795"/>
              <p:cNvSpPr>
                <a:spLocks noChangeArrowheads="1"/>
              </p:cNvSpPr>
              <p:nvPr/>
            </p:nvSpPr>
            <p:spPr bwMode="auto">
              <a:xfrm>
                <a:off x="1737" y="1035"/>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2" name="Rectangle 1796"/>
              <p:cNvSpPr>
                <a:spLocks noChangeArrowheads="1"/>
              </p:cNvSpPr>
              <p:nvPr/>
            </p:nvSpPr>
            <p:spPr bwMode="auto">
              <a:xfrm>
                <a:off x="1733" y="101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3" name="Rectangle 1797"/>
              <p:cNvSpPr>
                <a:spLocks noChangeArrowheads="1"/>
              </p:cNvSpPr>
              <p:nvPr/>
            </p:nvSpPr>
            <p:spPr bwMode="auto">
              <a:xfrm>
                <a:off x="1727" y="1005"/>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4" name="Rectangle 1798"/>
              <p:cNvSpPr>
                <a:spLocks noChangeArrowheads="1"/>
              </p:cNvSpPr>
              <p:nvPr/>
            </p:nvSpPr>
            <p:spPr bwMode="auto">
              <a:xfrm>
                <a:off x="1715" y="98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5" name="Rectangle 1799"/>
              <p:cNvSpPr>
                <a:spLocks noChangeArrowheads="1"/>
              </p:cNvSpPr>
              <p:nvPr/>
            </p:nvSpPr>
            <p:spPr bwMode="auto">
              <a:xfrm>
                <a:off x="1699" y="97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6" name="Rectangle 1800"/>
              <p:cNvSpPr>
                <a:spLocks noChangeArrowheads="1"/>
              </p:cNvSpPr>
              <p:nvPr/>
            </p:nvSpPr>
            <p:spPr bwMode="auto">
              <a:xfrm>
                <a:off x="1689" y="967"/>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7" name="Rectangle 1801"/>
              <p:cNvSpPr>
                <a:spLocks noChangeArrowheads="1"/>
              </p:cNvSpPr>
              <p:nvPr/>
            </p:nvSpPr>
            <p:spPr bwMode="auto">
              <a:xfrm>
                <a:off x="1681" y="959"/>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8" name="Rectangle 1802"/>
              <p:cNvSpPr>
                <a:spLocks noChangeArrowheads="1"/>
              </p:cNvSpPr>
              <p:nvPr/>
            </p:nvSpPr>
            <p:spPr bwMode="auto">
              <a:xfrm>
                <a:off x="1659" y="959"/>
                <a:ext cx="26" cy="26"/>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59" name="Rectangle 1803"/>
              <p:cNvSpPr>
                <a:spLocks noChangeArrowheads="1"/>
              </p:cNvSpPr>
              <p:nvPr/>
            </p:nvSpPr>
            <p:spPr bwMode="auto">
              <a:xfrm>
                <a:off x="1545" y="961"/>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60" name="Rectangle 1804"/>
              <p:cNvSpPr>
                <a:spLocks noChangeArrowheads="1"/>
              </p:cNvSpPr>
              <p:nvPr/>
            </p:nvSpPr>
            <p:spPr bwMode="auto">
              <a:xfrm>
                <a:off x="1483" y="953"/>
                <a:ext cx="26"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61" name="Rectangle 1805"/>
              <p:cNvSpPr>
                <a:spLocks noChangeArrowheads="1"/>
              </p:cNvSpPr>
              <p:nvPr/>
            </p:nvSpPr>
            <p:spPr bwMode="auto">
              <a:xfrm>
                <a:off x="2563" y="126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62" name="Rectangle 1806"/>
              <p:cNvSpPr>
                <a:spLocks noChangeArrowheads="1"/>
              </p:cNvSpPr>
              <p:nvPr/>
            </p:nvSpPr>
            <p:spPr bwMode="auto">
              <a:xfrm>
                <a:off x="2545" y="1269"/>
                <a:ext cx="24" cy="24"/>
              </a:xfrm>
              <a:prstGeom prst="rect">
                <a:avLst/>
              </a:prstGeom>
              <a:solidFill>
                <a:srgbClr val="0089AE"/>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863" name="Freeform 1807"/>
              <p:cNvSpPr>
                <a:spLocks/>
              </p:cNvSpPr>
              <p:nvPr/>
            </p:nvSpPr>
            <p:spPr bwMode="auto">
              <a:xfrm>
                <a:off x="1945" y="1139"/>
                <a:ext cx="1726" cy="470"/>
              </a:xfrm>
              <a:custGeom>
                <a:avLst/>
                <a:gdLst/>
                <a:ahLst/>
                <a:cxnLst>
                  <a:cxn ang="0">
                    <a:pos x="1726" y="470"/>
                  </a:cxn>
                  <a:cxn ang="0">
                    <a:pos x="1726" y="444"/>
                  </a:cxn>
                  <a:cxn ang="0">
                    <a:pos x="1672" y="444"/>
                  </a:cxn>
                  <a:cxn ang="0">
                    <a:pos x="1672" y="430"/>
                  </a:cxn>
                  <a:cxn ang="0">
                    <a:pos x="1596" y="430"/>
                  </a:cxn>
                  <a:cxn ang="0">
                    <a:pos x="1596" y="408"/>
                  </a:cxn>
                  <a:cxn ang="0">
                    <a:pos x="1516" y="408"/>
                  </a:cxn>
                  <a:cxn ang="0">
                    <a:pos x="1504" y="400"/>
                  </a:cxn>
                  <a:cxn ang="0">
                    <a:pos x="1502" y="384"/>
                  </a:cxn>
                  <a:cxn ang="0">
                    <a:pos x="1382" y="384"/>
                  </a:cxn>
                  <a:cxn ang="0">
                    <a:pos x="1368" y="372"/>
                  </a:cxn>
                  <a:cxn ang="0">
                    <a:pos x="1368" y="368"/>
                  </a:cxn>
                  <a:cxn ang="0">
                    <a:pos x="1364" y="360"/>
                  </a:cxn>
                  <a:cxn ang="0">
                    <a:pos x="1326" y="360"/>
                  </a:cxn>
                  <a:cxn ang="0">
                    <a:pos x="1294" y="360"/>
                  </a:cxn>
                  <a:cxn ang="0">
                    <a:pos x="1294" y="350"/>
                  </a:cxn>
                  <a:cxn ang="0">
                    <a:pos x="1244" y="350"/>
                  </a:cxn>
                  <a:cxn ang="0">
                    <a:pos x="1244" y="340"/>
                  </a:cxn>
                  <a:cxn ang="0">
                    <a:pos x="1216" y="340"/>
                  </a:cxn>
                  <a:cxn ang="0">
                    <a:pos x="1216" y="328"/>
                  </a:cxn>
                  <a:cxn ang="0">
                    <a:pos x="1192" y="328"/>
                  </a:cxn>
                  <a:cxn ang="0">
                    <a:pos x="1154" y="328"/>
                  </a:cxn>
                  <a:cxn ang="0">
                    <a:pos x="1154" y="314"/>
                  </a:cxn>
                  <a:cxn ang="0">
                    <a:pos x="1032" y="314"/>
                  </a:cxn>
                  <a:cxn ang="0">
                    <a:pos x="1024" y="306"/>
                  </a:cxn>
                  <a:cxn ang="0">
                    <a:pos x="926" y="306"/>
                  </a:cxn>
                  <a:cxn ang="0">
                    <a:pos x="926" y="294"/>
                  </a:cxn>
                  <a:cxn ang="0">
                    <a:pos x="898" y="294"/>
                  </a:cxn>
                  <a:cxn ang="0">
                    <a:pos x="898" y="284"/>
                  </a:cxn>
                  <a:cxn ang="0">
                    <a:pos x="866" y="276"/>
                  </a:cxn>
                  <a:cxn ang="0">
                    <a:pos x="850" y="264"/>
                  </a:cxn>
                  <a:cxn ang="0">
                    <a:pos x="830" y="254"/>
                  </a:cxn>
                  <a:cxn ang="0">
                    <a:pos x="830" y="248"/>
                  </a:cxn>
                  <a:cxn ang="0">
                    <a:pos x="776" y="248"/>
                  </a:cxn>
                  <a:cxn ang="0">
                    <a:pos x="766" y="240"/>
                  </a:cxn>
                  <a:cxn ang="0">
                    <a:pos x="756" y="240"/>
                  </a:cxn>
                  <a:cxn ang="0">
                    <a:pos x="744" y="220"/>
                  </a:cxn>
                  <a:cxn ang="0">
                    <a:pos x="726" y="168"/>
                  </a:cxn>
                  <a:cxn ang="0">
                    <a:pos x="724" y="152"/>
                  </a:cxn>
                  <a:cxn ang="0">
                    <a:pos x="680" y="152"/>
                  </a:cxn>
                  <a:cxn ang="0">
                    <a:pos x="666" y="148"/>
                  </a:cxn>
                  <a:cxn ang="0">
                    <a:pos x="662" y="142"/>
                  </a:cxn>
                  <a:cxn ang="0">
                    <a:pos x="608" y="146"/>
                  </a:cxn>
                  <a:cxn ang="0">
                    <a:pos x="584" y="134"/>
                  </a:cxn>
                  <a:cxn ang="0">
                    <a:pos x="468" y="134"/>
                  </a:cxn>
                  <a:cxn ang="0">
                    <a:pos x="438" y="134"/>
                  </a:cxn>
                  <a:cxn ang="0">
                    <a:pos x="422" y="128"/>
                  </a:cxn>
                  <a:cxn ang="0">
                    <a:pos x="424" y="112"/>
                  </a:cxn>
                  <a:cxn ang="0">
                    <a:pos x="338" y="110"/>
                  </a:cxn>
                  <a:cxn ang="0">
                    <a:pos x="286" y="108"/>
                  </a:cxn>
                  <a:cxn ang="0">
                    <a:pos x="278" y="104"/>
                  </a:cxn>
                  <a:cxn ang="0">
                    <a:pos x="278" y="68"/>
                  </a:cxn>
                  <a:cxn ang="0">
                    <a:pos x="140" y="64"/>
                  </a:cxn>
                  <a:cxn ang="0">
                    <a:pos x="118" y="60"/>
                  </a:cxn>
                  <a:cxn ang="0">
                    <a:pos x="110" y="36"/>
                  </a:cxn>
                  <a:cxn ang="0">
                    <a:pos x="110" y="20"/>
                  </a:cxn>
                  <a:cxn ang="0">
                    <a:pos x="108" y="0"/>
                  </a:cxn>
                  <a:cxn ang="0">
                    <a:pos x="0" y="0"/>
                  </a:cxn>
                </a:cxnLst>
                <a:rect l="0" t="0" r="r" b="b"/>
                <a:pathLst>
                  <a:path w="1726" h="470">
                    <a:moveTo>
                      <a:pt x="1726" y="470"/>
                    </a:moveTo>
                    <a:lnTo>
                      <a:pt x="1726" y="444"/>
                    </a:lnTo>
                    <a:lnTo>
                      <a:pt x="1672" y="444"/>
                    </a:lnTo>
                    <a:lnTo>
                      <a:pt x="1672" y="430"/>
                    </a:lnTo>
                    <a:lnTo>
                      <a:pt x="1596" y="430"/>
                    </a:lnTo>
                    <a:lnTo>
                      <a:pt x="1596" y="408"/>
                    </a:lnTo>
                    <a:lnTo>
                      <a:pt x="1516" y="408"/>
                    </a:lnTo>
                    <a:lnTo>
                      <a:pt x="1504" y="400"/>
                    </a:lnTo>
                    <a:lnTo>
                      <a:pt x="1502" y="384"/>
                    </a:lnTo>
                    <a:lnTo>
                      <a:pt x="1382" y="384"/>
                    </a:lnTo>
                    <a:lnTo>
                      <a:pt x="1368" y="372"/>
                    </a:lnTo>
                    <a:lnTo>
                      <a:pt x="1368" y="368"/>
                    </a:lnTo>
                    <a:lnTo>
                      <a:pt x="1364" y="360"/>
                    </a:lnTo>
                    <a:lnTo>
                      <a:pt x="1326" y="360"/>
                    </a:lnTo>
                    <a:lnTo>
                      <a:pt x="1294" y="360"/>
                    </a:lnTo>
                    <a:lnTo>
                      <a:pt x="1294" y="350"/>
                    </a:lnTo>
                    <a:lnTo>
                      <a:pt x="1244" y="350"/>
                    </a:lnTo>
                    <a:lnTo>
                      <a:pt x="1244" y="340"/>
                    </a:lnTo>
                    <a:lnTo>
                      <a:pt x="1216" y="340"/>
                    </a:lnTo>
                    <a:lnTo>
                      <a:pt x="1216" y="328"/>
                    </a:lnTo>
                    <a:lnTo>
                      <a:pt x="1192" y="328"/>
                    </a:lnTo>
                    <a:lnTo>
                      <a:pt x="1154" y="328"/>
                    </a:lnTo>
                    <a:lnTo>
                      <a:pt x="1154" y="314"/>
                    </a:lnTo>
                    <a:lnTo>
                      <a:pt x="1032" y="314"/>
                    </a:lnTo>
                    <a:lnTo>
                      <a:pt x="1024" y="306"/>
                    </a:lnTo>
                    <a:lnTo>
                      <a:pt x="926" y="306"/>
                    </a:lnTo>
                    <a:lnTo>
                      <a:pt x="926" y="294"/>
                    </a:lnTo>
                    <a:lnTo>
                      <a:pt x="898" y="294"/>
                    </a:lnTo>
                    <a:lnTo>
                      <a:pt x="898" y="284"/>
                    </a:lnTo>
                    <a:lnTo>
                      <a:pt x="866" y="276"/>
                    </a:lnTo>
                    <a:lnTo>
                      <a:pt x="850" y="264"/>
                    </a:lnTo>
                    <a:lnTo>
                      <a:pt x="830" y="254"/>
                    </a:lnTo>
                    <a:lnTo>
                      <a:pt x="830" y="248"/>
                    </a:lnTo>
                    <a:lnTo>
                      <a:pt x="776" y="248"/>
                    </a:lnTo>
                    <a:lnTo>
                      <a:pt x="766" y="240"/>
                    </a:lnTo>
                    <a:lnTo>
                      <a:pt x="756" y="240"/>
                    </a:lnTo>
                    <a:lnTo>
                      <a:pt x="744" y="220"/>
                    </a:lnTo>
                    <a:lnTo>
                      <a:pt x="726" y="168"/>
                    </a:lnTo>
                    <a:lnTo>
                      <a:pt x="724" y="152"/>
                    </a:lnTo>
                    <a:lnTo>
                      <a:pt x="680" y="152"/>
                    </a:lnTo>
                    <a:lnTo>
                      <a:pt x="666" y="148"/>
                    </a:lnTo>
                    <a:lnTo>
                      <a:pt x="662" y="142"/>
                    </a:lnTo>
                    <a:lnTo>
                      <a:pt x="608" y="146"/>
                    </a:lnTo>
                    <a:lnTo>
                      <a:pt x="584" y="134"/>
                    </a:lnTo>
                    <a:lnTo>
                      <a:pt x="468" y="134"/>
                    </a:lnTo>
                    <a:lnTo>
                      <a:pt x="438" y="134"/>
                    </a:lnTo>
                    <a:lnTo>
                      <a:pt x="422" y="128"/>
                    </a:lnTo>
                    <a:lnTo>
                      <a:pt x="424" y="112"/>
                    </a:lnTo>
                    <a:lnTo>
                      <a:pt x="338" y="110"/>
                    </a:lnTo>
                    <a:lnTo>
                      <a:pt x="286" y="108"/>
                    </a:lnTo>
                    <a:lnTo>
                      <a:pt x="278" y="104"/>
                    </a:lnTo>
                    <a:lnTo>
                      <a:pt x="278" y="68"/>
                    </a:lnTo>
                    <a:lnTo>
                      <a:pt x="140" y="64"/>
                    </a:lnTo>
                    <a:lnTo>
                      <a:pt x="118" y="60"/>
                    </a:lnTo>
                    <a:lnTo>
                      <a:pt x="110" y="36"/>
                    </a:lnTo>
                    <a:lnTo>
                      <a:pt x="110" y="20"/>
                    </a:lnTo>
                    <a:lnTo>
                      <a:pt x="108" y="0"/>
                    </a:lnTo>
                    <a:lnTo>
                      <a:pt x="0" y="0"/>
                    </a:lnTo>
                  </a:path>
                </a:pathLst>
              </a:custGeom>
              <a:noFill/>
              <a:ln w="25400">
                <a:solidFill>
                  <a:srgbClr val="0089AE"/>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864" name="Freeform 1808"/>
              <p:cNvSpPr>
                <a:spLocks/>
              </p:cNvSpPr>
              <p:nvPr/>
            </p:nvSpPr>
            <p:spPr bwMode="auto">
              <a:xfrm>
                <a:off x="1823" y="1085"/>
                <a:ext cx="46" cy="12"/>
              </a:xfrm>
              <a:custGeom>
                <a:avLst/>
                <a:gdLst/>
                <a:ahLst/>
                <a:cxnLst>
                  <a:cxn ang="0">
                    <a:pos x="0" y="0"/>
                  </a:cxn>
                  <a:cxn ang="0">
                    <a:pos x="46" y="0"/>
                  </a:cxn>
                  <a:cxn ang="0">
                    <a:pos x="46" y="12"/>
                  </a:cxn>
                </a:cxnLst>
                <a:rect l="0" t="0" r="r" b="b"/>
                <a:pathLst>
                  <a:path w="46" h="12">
                    <a:moveTo>
                      <a:pt x="0" y="0"/>
                    </a:moveTo>
                    <a:lnTo>
                      <a:pt x="46" y="0"/>
                    </a:lnTo>
                    <a:lnTo>
                      <a:pt x="46" y="12"/>
                    </a:lnTo>
                  </a:path>
                </a:pathLst>
              </a:custGeom>
              <a:noFill/>
              <a:ln w="12700">
                <a:solidFill>
                  <a:srgbClr val="876DAC"/>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865" name="Freeform 1809"/>
              <p:cNvSpPr>
                <a:spLocks/>
              </p:cNvSpPr>
              <p:nvPr/>
            </p:nvSpPr>
            <p:spPr bwMode="auto">
              <a:xfrm>
                <a:off x="3785" y="2363"/>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66" name="Freeform 1810"/>
              <p:cNvSpPr>
                <a:spLocks/>
              </p:cNvSpPr>
              <p:nvPr/>
            </p:nvSpPr>
            <p:spPr bwMode="auto">
              <a:xfrm>
                <a:off x="3645" y="2291"/>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67" name="Freeform 1811"/>
              <p:cNvSpPr>
                <a:spLocks/>
              </p:cNvSpPr>
              <p:nvPr/>
            </p:nvSpPr>
            <p:spPr bwMode="auto">
              <a:xfrm>
                <a:off x="3517" y="2289"/>
                <a:ext cx="30" cy="28"/>
              </a:xfrm>
              <a:custGeom>
                <a:avLst/>
                <a:gdLst/>
                <a:ahLst/>
                <a:cxnLst>
                  <a:cxn ang="0">
                    <a:pos x="0" y="28"/>
                  </a:cxn>
                  <a:cxn ang="0">
                    <a:pos x="16" y="0"/>
                  </a:cxn>
                  <a:cxn ang="0">
                    <a:pos x="30" y="28"/>
                  </a:cxn>
                  <a:cxn ang="0">
                    <a:pos x="0" y="28"/>
                  </a:cxn>
                </a:cxnLst>
                <a:rect l="0" t="0" r="r" b="b"/>
                <a:pathLst>
                  <a:path w="30" h="28">
                    <a:moveTo>
                      <a:pt x="0" y="28"/>
                    </a:moveTo>
                    <a:lnTo>
                      <a:pt x="16" y="0"/>
                    </a:lnTo>
                    <a:lnTo>
                      <a:pt x="30"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68" name="Freeform 1812"/>
              <p:cNvSpPr>
                <a:spLocks/>
              </p:cNvSpPr>
              <p:nvPr/>
            </p:nvSpPr>
            <p:spPr bwMode="auto">
              <a:xfrm>
                <a:off x="2843" y="229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69" name="Freeform 1813"/>
              <p:cNvSpPr>
                <a:spLocks/>
              </p:cNvSpPr>
              <p:nvPr/>
            </p:nvSpPr>
            <p:spPr bwMode="auto">
              <a:xfrm>
                <a:off x="3499" y="98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0" name="Freeform 1814"/>
              <p:cNvSpPr>
                <a:spLocks/>
              </p:cNvSpPr>
              <p:nvPr/>
            </p:nvSpPr>
            <p:spPr bwMode="auto">
              <a:xfrm>
                <a:off x="2803" y="2255"/>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1" name="Freeform 1815"/>
              <p:cNvSpPr>
                <a:spLocks/>
              </p:cNvSpPr>
              <p:nvPr/>
            </p:nvSpPr>
            <p:spPr bwMode="auto">
              <a:xfrm>
                <a:off x="2689" y="225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2" name="Freeform 1816"/>
              <p:cNvSpPr>
                <a:spLocks/>
              </p:cNvSpPr>
              <p:nvPr/>
            </p:nvSpPr>
            <p:spPr bwMode="auto">
              <a:xfrm>
                <a:off x="2667" y="2225"/>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3" name="Freeform 1817"/>
              <p:cNvSpPr>
                <a:spLocks/>
              </p:cNvSpPr>
              <p:nvPr/>
            </p:nvSpPr>
            <p:spPr bwMode="auto">
              <a:xfrm>
                <a:off x="2523" y="216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4" name="Freeform 1818"/>
              <p:cNvSpPr>
                <a:spLocks/>
              </p:cNvSpPr>
              <p:nvPr/>
            </p:nvSpPr>
            <p:spPr bwMode="auto">
              <a:xfrm>
                <a:off x="2205" y="213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5" name="Freeform 1819"/>
              <p:cNvSpPr>
                <a:spLocks/>
              </p:cNvSpPr>
              <p:nvPr/>
            </p:nvSpPr>
            <p:spPr bwMode="auto">
              <a:xfrm>
                <a:off x="2047" y="2137"/>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6" name="Freeform 1820"/>
              <p:cNvSpPr>
                <a:spLocks/>
              </p:cNvSpPr>
              <p:nvPr/>
            </p:nvSpPr>
            <p:spPr bwMode="auto">
              <a:xfrm>
                <a:off x="2035" y="2111"/>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7" name="Freeform 1821"/>
              <p:cNvSpPr>
                <a:spLocks/>
              </p:cNvSpPr>
              <p:nvPr/>
            </p:nvSpPr>
            <p:spPr bwMode="auto">
              <a:xfrm>
                <a:off x="2033" y="205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8" name="Freeform 1822"/>
              <p:cNvSpPr>
                <a:spLocks/>
              </p:cNvSpPr>
              <p:nvPr/>
            </p:nvSpPr>
            <p:spPr bwMode="auto">
              <a:xfrm>
                <a:off x="1953" y="2033"/>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79" name="Freeform 1823"/>
              <p:cNvSpPr>
                <a:spLocks/>
              </p:cNvSpPr>
              <p:nvPr/>
            </p:nvSpPr>
            <p:spPr bwMode="auto">
              <a:xfrm>
                <a:off x="1989" y="2033"/>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0" name="Freeform 1824"/>
              <p:cNvSpPr>
                <a:spLocks/>
              </p:cNvSpPr>
              <p:nvPr/>
            </p:nvSpPr>
            <p:spPr bwMode="auto">
              <a:xfrm>
                <a:off x="1931" y="200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1" name="Freeform 1825"/>
              <p:cNvSpPr>
                <a:spLocks/>
              </p:cNvSpPr>
              <p:nvPr/>
            </p:nvSpPr>
            <p:spPr bwMode="auto">
              <a:xfrm>
                <a:off x="1905" y="1979"/>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2" name="Freeform 1826"/>
              <p:cNvSpPr>
                <a:spLocks/>
              </p:cNvSpPr>
              <p:nvPr/>
            </p:nvSpPr>
            <p:spPr bwMode="auto">
              <a:xfrm>
                <a:off x="1895" y="195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3" name="Freeform 1827"/>
              <p:cNvSpPr>
                <a:spLocks/>
              </p:cNvSpPr>
              <p:nvPr/>
            </p:nvSpPr>
            <p:spPr bwMode="auto">
              <a:xfrm>
                <a:off x="1883" y="1905"/>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4" name="Freeform 1828"/>
              <p:cNvSpPr>
                <a:spLocks/>
              </p:cNvSpPr>
              <p:nvPr/>
            </p:nvSpPr>
            <p:spPr bwMode="auto">
              <a:xfrm>
                <a:off x="1879" y="1877"/>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5" name="Freeform 1829"/>
              <p:cNvSpPr>
                <a:spLocks/>
              </p:cNvSpPr>
              <p:nvPr/>
            </p:nvSpPr>
            <p:spPr bwMode="auto">
              <a:xfrm>
                <a:off x="1879" y="1855"/>
                <a:ext cx="30" cy="26"/>
              </a:xfrm>
              <a:custGeom>
                <a:avLst/>
                <a:gdLst/>
                <a:ahLst/>
                <a:cxnLst>
                  <a:cxn ang="0">
                    <a:pos x="0" y="26"/>
                  </a:cxn>
                  <a:cxn ang="0">
                    <a:pos x="14" y="0"/>
                  </a:cxn>
                  <a:cxn ang="0">
                    <a:pos x="30" y="26"/>
                  </a:cxn>
                  <a:cxn ang="0">
                    <a:pos x="0" y="26"/>
                  </a:cxn>
                </a:cxnLst>
                <a:rect l="0" t="0" r="r" b="b"/>
                <a:pathLst>
                  <a:path w="30" h="26">
                    <a:moveTo>
                      <a:pt x="0" y="26"/>
                    </a:moveTo>
                    <a:lnTo>
                      <a:pt x="14" y="0"/>
                    </a:lnTo>
                    <a:lnTo>
                      <a:pt x="30"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6" name="Freeform 1830"/>
              <p:cNvSpPr>
                <a:spLocks/>
              </p:cNvSpPr>
              <p:nvPr/>
            </p:nvSpPr>
            <p:spPr bwMode="auto">
              <a:xfrm>
                <a:off x="1873" y="1829"/>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7" name="Freeform 1831"/>
              <p:cNvSpPr>
                <a:spLocks/>
              </p:cNvSpPr>
              <p:nvPr/>
            </p:nvSpPr>
            <p:spPr bwMode="auto">
              <a:xfrm>
                <a:off x="1787" y="180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8" name="Freeform 1832"/>
              <p:cNvSpPr>
                <a:spLocks/>
              </p:cNvSpPr>
              <p:nvPr/>
            </p:nvSpPr>
            <p:spPr bwMode="auto">
              <a:xfrm>
                <a:off x="1771" y="1777"/>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89" name="Freeform 1833"/>
              <p:cNvSpPr>
                <a:spLocks/>
              </p:cNvSpPr>
              <p:nvPr/>
            </p:nvSpPr>
            <p:spPr bwMode="auto">
              <a:xfrm>
                <a:off x="1761" y="1753"/>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0" name="Freeform 1834"/>
              <p:cNvSpPr>
                <a:spLocks/>
              </p:cNvSpPr>
              <p:nvPr/>
            </p:nvSpPr>
            <p:spPr bwMode="auto">
              <a:xfrm>
                <a:off x="1759" y="1727"/>
                <a:ext cx="30" cy="26"/>
              </a:xfrm>
              <a:custGeom>
                <a:avLst/>
                <a:gdLst/>
                <a:ahLst/>
                <a:cxnLst>
                  <a:cxn ang="0">
                    <a:pos x="0" y="26"/>
                  </a:cxn>
                  <a:cxn ang="0">
                    <a:pos x="16" y="0"/>
                  </a:cxn>
                  <a:cxn ang="0">
                    <a:pos x="30" y="26"/>
                  </a:cxn>
                  <a:cxn ang="0">
                    <a:pos x="0" y="26"/>
                  </a:cxn>
                </a:cxnLst>
                <a:rect l="0" t="0" r="r" b="b"/>
                <a:pathLst>
                  <a:path w="30" h="26">
                    <a:moveTo>
                      <a:pt x="0" y="26"/>
                    </a:moveTo>
                    <a:lnTo>
                      <a:pt x="16" y="0"/>
                    </a:lnTo>
                    <a:lnTo>
                      <a:pt x="30"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1" name="Freeform 1835"/>
              <p:cNvSpPr>
                <a:spLocks/>
              </p:cNvSpPr>
              <p:nvPr/>
            </p:nvSpPr>
            <p:spPr bwMode="auto">
              <a:xfrm>
                <a:off x="1751" y="1651"/>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2" name="Freeform 1836"/>
              <p:cNvSpPr>
                <a:spLocks/>
              </p:cNvSpPr>
              <p:nvPr/>
            </p:nvSpPr>
            <p:spPr bwMode="auto">
              <a:xfrm>
                <a:off x="1743" y="1605"/>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3" name="Freeform 1837"/>
              <p:cNvSpPr>
                <a:spLocks/>
              </p:cNvSpPr>
              <p:nvPr/>
            </p:nvSpPr>
            <p:spPr bwMode="auto">
              <a:xfrm>
                <a:off x="1739" y="1579"/>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4" name="Freeform 1838"/>
              <p:cNvSpPr>
                <a:spLocks/>
              </p:cNvSpPr>
              <p:nvPr/>
            </p:nvSpPr>
            <p:spPr bwMode="auto">
              <a:xfrm>
                <a:off x="1737" y="1555"/>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5" name="Freeform 1839"/>
              <p:cNvSpPr>
                <a:spLocks/>
              </p:cNvSpPr>
              <p:nvPr/>
            </p:nvSpPr>
            <p:spPr bwMode="auto">
              <a:xfrm>
                <a:off x="1725" y="1461"/>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6" name="Freeform 1840"/>
              <p:cNvSpPr>
                <a:spLocks/>
              </p:cNvSpPr>
              <p:nvPr/>
            </p:nvSpPr>
            <p:spPr bwMode="auto">
              <a:xfrm>
                <a:off x="1723" y="1383"/>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7" name="Freeform 1841"/>
              <p:cNvSpPr>
                <a:spLocks/>
              </p:cNvSpPr>
              <p:nvPr/>
            </p:nvSpPr>
            <p:spPr bwMode="auto">
              <a:xfrm>
                <a:off x="1721" y="1265"/>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8" name="Freeform 1842"/>
              <p:cNvSpPr>
                <a:spLocks/>
              </p:cNvSpPr>
              <p:nvPr/>
            </p:nvSpPr>
            <p:spPr bwMode="auto">
              <a:xfrm>
                <a:off x="1719" y="1217"/>
                <a:ext cx="30" cy="28"/>
              </a:xfrm>
              <a:custGeom>
                <a:avLst/>
                <a:gdLst/>
                <a:ahLst/>
                <a:cxnLst>
                  <a:cxn ang="0">
                    <a:pos x="0" y="28"/>
                  </a:cxn>
                  <a:cxn ang="0">
                    <a:pos x="14" y="0"/>
                  </a:cxn>
                  <a:cxn ang="0">
                    <a:pos x="30" y="28"/>
                  </a:cxn>
                  <a:cxn ang="0">
                    <a:pos x="0" y="28"/>
                  </a:cxn>
                </a:cxnLst>
                <a:rect l="0" t="0" r="r" b="b"/>
                <a:pathLst>
                  <a:path w="30" h="28">
                    <a:moveTo>
                      <a:pt x="0" y="28"/>
                    </a:moveTo>
                    <a:lnTo>
                      <a:pt x="14" y="0"/>
                    </a:lnTo>
                    <a:lnTo>
                      <a:pt x="30"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899" name="Freeform 1843"/>
              <p:cNvSpPr>
                <a:spLocks/>
              </p:cNvSpPr>
              <p:nvPr/>
            </p:nvSpPr>
            <p:spPr bwMode="auto">
              <a:xfrm>
                <a:off x="1715" y="1189"/>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0" name="Freeform 1844"/>
              <p:cNvSpPr>
                <a:spLocks/>
              </p:cNvSpPr>
              <p:nvPr/>
            </p:nvSpPr>
            <p:spPr bwMode="auto">
              <a:xfrm>
                <a:off x="1713" y="1167"/>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1" name="Freeform 1845"/>
              <p:cNvSpPr>
                <a:spLocks/>
              </p:cNvSpPr>
              <p:nvPr/>
            </p:nvSpPr>
            <p:spPr bwMode="auto">
              <a:xfrm>
                <a:off x="1713" y="1113"/>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2" name="Freeform 1846"/>
              <p:cNvSpPr>
                <a:spLocks/>
              </p:cNvSpPr>
              <p:nvPr/>
            </p:nvSpPr>
            <p:spPr bwMode="auto">
              <a:xfrm>
                <a:off x="1707" y="1067"/>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3" name="Freeform 1847"/>
              <p:cNvSpPr>
                <a:spLocks/>
              </p:cNvSpPr>
              <p:nvPr/>
            </p:nvSpPr>
            <p:spPr bwMode="auto">
              <a:xfrm>
                <a:off x="1699" y="1041"/>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4" name="Freeform 1848"/>
              <p:cNvSpPr>
                <a:spLocks/>
              </p:cNvSpPr>
              <p:nvPr/>
            </p:nvSpPr>
            <p:spPr bwMode="auto">
              <a:xfrm>
                <a:off x="1661" y="1019"/>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5" name="Freeform 1849"/>
              <p:cNvSpPr>
                <a:spLocks/>
              </p:cNvSpPr>
              <p:nvPr/>
            </p:nvSpPr>
            <p:spPr bwMode="auto">
              <a:xfrm>
                <a:off x="1589" y="993"/>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6" name="Freeform 1850"/>
              <p:cNvSpPr>
                <a:spLocks/>
              </p:cNvSpPr>
              <p:nvPr/>
            </p:nvSpPr>
            <p:spPr bwMode="auto">
              <a:xfrm>
                <a:off x="1569" y="993"/>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7" name="Freeform 1851"/>
              <p:cNvSpPr>
                <a:spLocks/>
              </p:cNvSpPr>
              <p:nvPr/>
            </p:nvSpPr>
            <p:spPr bwMode="auto">
              <a:xfrm>
                <a:off x="1555" y="967"/>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8" name="Freeform 1852"/>
              <p:cNvSpPr>
                <a:spLocks/>
              </p:cNvSpPr>
              <p:nvPr/>
            </p:nvSpPr>
            <p:spPr bwMode="auto">
              <a:xfrm>
                <a:off x="1725" y="1439"/>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09" name="Freeform 1853"/>
              <p:cNvSpPr>
                <a:spLocks/>
              </p:cNvSpPr>
              <p:nvPr/>
            </p:nvSpPr>
            <p:spPr bwMode="auto">
              <a:xfrm>
                <a:off x="1751" y="1679"/>
                <a:ext cx="32" cy="28"/>
              </a:xfrm>
              <a:custGeom>
                <a:avLst/>
                <a:gdLst/>
                <a:ahLst/>
                <a:cxnLst>
                  <a:cxn ang="0">
                    <a:pos x="0" y="28"/>
                  </a:cxn>
                  <a:cxn ang="0">
                    <a:pos x="16" y="0"/>
                  </a:cxn>
                  <a:cxn ang="0">
                    <a:pos x="32" y="28"/>
                  </a:cxn>
                  <a:cxn ang="0">
                    <a:pos x="0" y="28"/>
                  </a:cxn>
                </a:cxnLst>
                <a:rect l="0" t="0" r="r" b="b"/>
                <a:pathLst>
                  <a:path w="32" h="28">
                    <a:moveTo>
                      <a:pt x="0" y="28"/>
                    </a:moveTo>
                    <a:lnTo>
                      <a:pt x="16" y="0"/>
                    </a:lnTo>
                    <a:lnTo>
                      <a:pt x="32" y="28"/>
                    </a:lnTo>
                    <a:lnTo>
                      <a:pt x="0" y="28"/>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0" name="Freeform 1854"/>
              <p:cNvSpPr>
                <a:spLocks/>
              </p:cNvSpPr>
              <p:nvPr/>
            </p:nvSpPr>
            <p:spPr bwMode="auto">
              <a:xfrm>
                <a:off x="2539" y="2199"/>
                <a:ext cx="32" cy="26"/>
              </a:xfrm>
              <a:custGeom>
                <a:avLst/>
                <a:gdLst/>
                <a:ahLst/>
                <a:cxnLst>
                  <a:cxn ang="0">
                    <a:pos x="0" y="26"/>
                  </a:cxn>
                  <a:cxn ang="0">
                    <a:pos x="16" y="0"/>
                  </a:cxn>
                  <a:cxn ang="0">
                    <a:pos x="32" y="26"/>
                  </a:cxn>
                  <a:cxn ang="0">
                    <a:pos x="0" y="26"/>
                  </a:cxn>
                </a:cxnLst>
                <a:rect l="0" t="0" r="r" b="b"/>
                <a:pathLst>
                  <a:path w="32" h="26">
                    <a:moveTo>
                      <a:pt x="0" y="26"/>
                    </a:moveTo>
                    <a:lnTo>
                      <a:pt x="16" y="0"/>
                    </a:lnTo>
                    <a:lnTo>
                      <a:pt x="32" y="26"/>
                    </a:lnTo>
                    <a:lnTo>
                      <a:pt x="0" y="26"/>
                    </a:lnTo>
                    <a:close/>
                  </a:path>
                </a:pathLst>
              </a:custGeom>
              <a:solidFill>
                <a:srgbClr val="FCC0D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1" name="Freeform 1855"/>
              <p:cNvSpPr>
                <a:spLocks/>
              </p:cNvSpPr>
              <p:nvPr/>
            </p:nvSpPr>
            <p:spPr bwMode="auto">
              <a:xfrm>
                <a:off x="1585" y="1011"/>
                <a:ext cx="2216" cy="1372"/>
              </a:xfrm>
              <a:custGeom>
                <a:avLst/>
                <a:gdLst/>
                <a:ahLst/>
                <a:cxnLst>
                  <a:cxn ang="0">
                    <a:pos x="2216" y="1372"/>
                  </a:cxn>
                  <a:cxn ang="0">
                    <a:pos x="2216" y="1298"/>
                  </a:cxn>
                  <a:cxn ang="0">
                    <a:pos x="1276" y="1298"/>
                  </a:cxn>
                  <a:cxn ang="0">
                    <a:pos x="1276" y="1264"/>
                  </a:cxn>
                  <a:cxn ang="0">
                    <a:pos x="1120" y="1264"/>
                  </a:cxn>
                  <a:cxn ang="0">
                    <a:pos x="1120" y="1232"/>
                  </a:cxn>
                  <a:cxn ang="0">
                    <a:pos x="1094" y="1232"/>
                  </a:cxn>
                  <a:cxn ang="0">
                    <a:pos x="1094" y="1206"/>
                  </a:cxn>
                  <a:cxn ang="0">
                    <a:pos x="968" y="1206"/>
                  </a:cxn>
                  <a:cxn ang="0">
                    <a:pos x="968" y="1174"/>
                  </a:cxn>
                  <a:cxn ang="0">
                    <a:pos x="952" y="1174"/>
                  </a:cxn>
                  <a:cxn ang="0">
                    <a:pos x="952" y="1144"/>
                  </a:cxn>
                  <a:cxn ang="0">
                    <a:pos x="478" y="1144"/>
                  </a:cxn>
                  <a:cxn ang="0">
                    <a:pos x="478" y="1118"/>
                  </a:cxn>
                  <a:cxn ang="0">
                    <a:pos x="468" y="1118"/>
                  </a:cxn>
                  <a:cxn ang="0">
                    <a:pos x="468" y="1062"/>
                  </a:cxn>
                  <a:cxn ang="0">
                    <a:pos x="462" y="1062"/>
                  </a:cxn>
                  <a:cxn ang="0">
                    <a:pos x="462" y="1036"/>
                  </a:cxn>
                  <a:cxn ang="0">
                    <a:pos x="386" y="1036"/>
                  </a:cxn>
                  <a:cxn ang="0">
                    <a:pos x="386" y="1010"/>
                  </a:cxn>
                  <a:cxn ang="0">
                    <a:pos x="366" y="1010"/>
                  </a:cxn>
                  <a:cxn ang="0">
                    <a:pos x="366" y="988"/>
                  </a:cxn>
                  <a:cxn ang="0">
                    <a:pos x="334" y="988"/>
                  </a:cxn>
                  <a:cxn ang="0">
                    <a:pos x="334" y="970"/>
                  </a:cxn>
                  <a:cxn ang="0">
                    <a:pos x="322" y="970"/>
                  </a:cxn>
                  <a:cxn ang="0">
                    <a:pos x="322" y="912"/>
                  </a:cxn>
                  <a:cxn ang="0">
                    <a:pos x="312" y="912"/>
                  </a:cxn>
                  <a:cxn ang="0">
                    <a:pos x="312" y="882"/>
                  </a:cxn>
                  <a:cxn ang="0">
                    <a:pos x="308" y="866"/>
                  </a:cxn>
                  <a:cxn ang="0">
                    <a:pos x="304" y="838"/>
                  </a:cxn>
                  <a:cxn ang="0">
                    <a:pos x="304" y="812"/>
                  </a:cxn>
                  <a:cxn ang="0">
                    <a:pos x="218" y="812"/>
                  </a:cxn>
                  <a:cxn ang="0">
                    <a:pos x="218" y="786"/>
                  </a:cxn>
                  <a:cxn ang="0">
                    <a:pos x="198" y="786"/>
                  </a:cxn>
                  <a:cxn ang="0">
                    <a:pos x="198" y="760"/>
                  </a:cxn>
                  <a:cxn ang="0">
                    <a:pos x="190" y="760"/>
                  </a:cxn>
                  <a:cxn ang="0">
                    <a:pos x="190" y="684"/>
                  </a:cxn>
                  <a:cxn ang="0">
                    <a:pos x="182" y="684"/>
                  </a:cxn>
                  <a:cxn ang="0">
                    <a:pos x="182" y="654"/>
                  </a:cxn>
                  <a:cxn ang="0">
                    <a:pos x="178" y="654"/>
                  </a:cxn>
                  <a:cxn ang="0">
                    <a:pos x="178" y="610"/>
                  </a:cxn>
                  <a:cxn ang="0">
                    <a:pos x="172" y="610"/>
                  </a:cxn>
                  <a:cxn ang="0">
                    <a:pos x="172" y="584"/>
                  </a:cxn>
                  <a:cxn ang="0">
                    <a:pos x="168" y="562"/>
                  </a:cxn>
                  <a:cxn ang="0">
                    <a:pos x="168" y="468"/>
                  </a:cxn>
                  <a:cxn ang="0">
                    <a:pos x="158" y="468"/>
                  </a:cxn>
                  <a:cxn ang="0">
                    <a:pos x="158" y="444"/>
                  </a:cxn>
                  <a:cxn ang="0">
                    <a:pos x="152" y="444"/>
                  </a:cxn>
                  <a:cxn ang="0">
                    <a:pos x="152" y="270"/>
                  </a:cxn>
                  <a:cxn ang="0">
                    <a:pos x="152" y="216"/>
                  </a:cxn>
                  <a:cxn ang="0">
                    <a:pos x="146" y="196"/>
                  </a:cxn>
                  <a:cxn ang="0">
                    <a:pos x="146" y="178"/>
                  </a:cxn>
                  <a:cxn ang="0">
                    <a:pos x="144" y="118"/>
                  </a:cxn>
                  <a:cxn ang="0">
                    <a:pos x="144" y="90"/>
                  </a:cxn>
                  <a:cxn ang="0">
                    <a:pos x="140" y="78"/>
                  </a:cxn>
                  <a:cxn ang="0">
                    <a:pos x="130" y="48"/>
                  </a:cxn>
                  <a:cxn ang="0">
                    <a:pos x="130" y="28"/>
                  </a:cxn>
                  <a:cxn ang="0">
                    <a:pos x="92" y="28"/>
                  </a:cxn>
                  <a:cxn ang="0">
                    <a:pos x="92" y="0"/>
                  </a:cxn>
                  <a:cxn ang="0">
                    <a:pos x="0" y="0"/>
                  </a:cxn>
                </a:cxnLst>
                <a:rect l="0" t="0" r="r" b="b"/>
                <a:pathLst>
                  <a:path w="2216" h="1372">
                    <a:moveTo>
                      <a:pt x="2216" y="1372"/>
                    </a:moveTo>
                    <a:lnTo>
                      <a:pt x="2216" y="1298"/>
                    </a:lnTo>
                    <a:lnTo>
                      <a:pt x="1276" y="1298"/>
                    </a:lnTo>
                    <a:lnTo>
                      <a:pt x="1276" y="1264"/>
                    </a:lnTo>
                    <a:lnTo>
                      <a:pt x="1120" y="1264"/>
                    </a:lnTo>
                    <a:lnTo>
                      <a:pt x="1120" y="1232"/>
                    </a:lnTo>
                    <a:lnTo>
                      <a:pt x="1094" y="1232"/>
                    </a:lnTo>
                    <a:lnTo>
                      <a:pt x="1094" y="1206"/>
                    </a:lnTo>
                    <a:lnTo>
                      <a:pt x="968" y="1206"/>
                    </a:lnTo>
                    <a:lnTo>
                      <a:pt x="968" y="1174"/>
                    </a:lnTo>
                    <a:lnTo>
                      <a:pt x="952" y="1174"/>
                    </a:lnTo>
                    <a:lnTo>
                      <a:pt x="952" y="1144"/>
                    </a:lnTo>
                    <a:lnTo>
                      <a:pt x="478" y="1144"/>
                    </a:lnTo>
                    <a:lnTo>
                      <a:pt x="478" y="1118"/>
                    </a:lnTo>
                    <a:lnTo>
                      <a:pt x="468" y="1118"/>
                    </a:lnTo>
                    <a:lnTo>
                      <a:pt x="468" y="1062"/>
                    </a:lnTo>
                    <a:lnTo>
                      <a:pt x="462" y="1062"/>
                    </a:lnTo>
                    <a:lnTo>
                      <a:pt x="462" y="1036"/>
                    </a:lnTo>
                    <a:lnTo>
                      <a:pt x="386" y="1036"/>
                    </a:lnTo>
                    <a:lnTo>
                      <a:pt x="386" y="1010"/>
                    </a:lnTo>
                    <a:lnTo>
                      <a:pt x="366" y="1010"/>
                    </a:lnTo>
                    <a:lnTo>
                      <a:pt x="366" y="988"/>
                    </a:lnTo>
                    <a:lnTo>
                      <a:pt x="334" y="988"/>
                    </a:lnTo>
                    <a:lnTo>
                      <a:pt x="334" y="970"/>
                    </a:lnTo>
                    <a:lnTo>
                      <a:pt x="322" y="970"/>
                    </a:lnTo>
                    <a:lnTo>
                      <a:pt x="322" y="912"/>
                    </a:lnTo>
                    <a:lnTo>
                      <a:pt x="312" y="912"/>
                    </a:lnTo>
                    <a:lnTo>
                      <a:pt x="312" y="882"/>
                    </a:lnTo>
                    <a:lnTo>
                      <a:pt x="308" y="866"/>
                    </a:lnTo>
                    <a:lnTo>
                      <a:pt x="304" y="838"/>
                    </a:lnTo>
                    <a:lnTo>
                      <a:pt x="304" y="812"/>
                    </a:lnTo>
                    <a:lnTo>
                      <a:pt x="218" y="812"/>
                    </a:lnTo>
                    <a:lnTo>
                      <a:pt x="218" y="786"/>
                    </a:lnTo>
                    <a:lnTo>
                      <a:pt x="198" y="786"/>
                    </a:lnTo>
                    <a:lnTo>
                      <a:pt x="198" y="760"/>
                    </a:lnTo>
                    <a:lnTo>
                      <a:pt x="190" y="760"/>
                    </a:lnTo>
                    <a:lnTo>
                      <a:pt x="190" y="684"/>
                    </a:lnTo>
                    <a:lnTo>
                      <a:pt x="182" y="684"/>
                    </a:lnTo>
                    <a:lnTo>
                      <a:pt x="182" y="654"/>
                    </a:lnTo>
                    <a:lnTo>
                      <a:pt x="178" y="654"/>
                    </a:lnTo>
                    <a:lnTo>
                      <a:pt x="178" y="610"/>
                    </a:lnTo>
                    <a:lnTo>
                      <a:pt x="172" y="610"/>
                    </a:lnTo>
                    <a:lnTo>
                      <a:pt x="172" y="584"/>
                    </a:lnTo>
                    <a:lnTo>
                      <a:pt x="168" y="562"/>
                    </a:lnTo>
                    <a:lnTo>
                      <a:pt x="168" y="468"/>
                    </a:lnTo>
                    <a:lnTo>
                      <a:pt x="158" y="468"/>
                    </a:lnTo>
                    <a:lnTo>
                      <a:pt x="158" y="444"/>
                    </a:lnTo>
                    <a:lnTo>
                      <a:pt x="152" y="444"/>
                    </a:lnTo>
                    <a:lnTo>
                      <a:pt x="152" y="270"/>
                    </a:lnTo>
                    <a:lnTo>
                      <a:pt x="152" y="216"/>
                    </a:lnTo>
                    <a:lnTo>
                      <a:pt x="146" y="196"/>
                    </a:lnTo>
                    <a:lnTo>
                      <a:pt x="146" y="178"/>
                    </a:lnTo>
                    <a:lnTo>
                      <a:pt x="144" y="118"/>
                    </a:lnTo>
                    <a:lnTo>
                      <a:pt x="144" y="90"/>
                    </a:lnTo>
                    <a:lnTo>
                      <a:pt x="140" y="78"/>
                    </a:lnTo>
                    <a:lnTo>
                      <a:pt x="130" y="48"/>
                    </a:lnTo>
                    <a:lnTo>
                      <a:pt x="130" y="28"/>
                    </a:lnTo>
                    <a:lnTo>
                      <a:pt x="92" y="28"/>
                    </a:lnTo>
                    <a:lnTo>
                      <a:pt x="92" y="0"/>
                    </a:lnTo>
                    <a:lnTo>
                      <a:pt x="0" y="0"/>
                    </a:lnTo>
                  </a:path>
                </a:pathLst>
              </a:custGeom>
              <a:noFill/>
              <a:ln w="25400">
                <a:solidFill>
                  <a:srgbClr val="FCC0D3"/>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912" name="Freeform 1856"/>
              <p:cNvSpPr>
                <a:spLocks/>
              </p:cNvSpPr>
              <p:nvPr/>
            </p:nvSpPr>
            <p:spPr bwMode="auto">
              <a:xfrm>
                <a:off x="3769" y="2185"/>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0" y="18"/>
                  </a:cxn>
                  <a:cxn ang="0">
                    <a:pos x="0" y="14"/>
                  </a:cxn>
                  <a:cxn ang="0">
                    <a:pos x="0" y="14"/>
                  </a:cxn>
                  <a:cxn ang="0">
                    <a:pos x="0" y="8"/>
                  </a:cxn>
                  <a:cxn ang="0">
                    <a:pos x="4" y="4"/>
                  </a:cxn>
                  <a:cxn ang="0">
                    <a:pos x="8" y="0"/>
                  </a:cxn>
                  <a:cxn ang="0">
                    <a:pos x="14" y="0"/>
                  </a:cxn>
                  <a:cxn ang="0">
                    <a:pos x="14" y="0"/>
                  </a:cxn>
                  <a:cxn ang="0">
                    <a:pos x="18" y="0"/>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0" y="18"/>
                    </a:lnTo>
                    <a:lnTo>
                      <a:pt x="0" y="14"/>
                    </a:lnTo>
                    <a:lnTo>
                      <a:pt x="0" y="14"/>
                    </a:lnTo>
                    <a:lnTo>
                      <a:pt x="0" y="8"/>
                    </a:lnTo>
                    <a:lnTo>
                      <a:pt x="4" y="4"/>
                    </a:lnTo>
                    <a:lnTo>
                      <a:pt x="8" y="0"/>
                    </a:lnTo>
                    <a:lnTo>
                      <a:pt x="14" y="0"/>
                    </a:lnTo>
                    <a:lnTo>
                      <a:pt x="14" y="0"/>
                    </a:lnTo>
                    <a:lnTo>
                      <a:pt x="18" y="0"/>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3" name="Freeform 1857"/>
              <p:cNvSpPr>
                <a:spLocks/>
              </p:cNvSpPr>
              <p:nvPr/>
            </p:nvSpPr>
            <p:spPr bwMode="auto">
              <a:xfrm>
                <a:off x="3751" y="2105"/>
                <a:ext cx="28" cy="28"/>
              </a:xfrm>
              <a:custGeom>
                <a:avLst/>
                <a:gdLst/>
                <a:ahLst/>
                <a:cxnLst>
                  <a:cxn ang="0">
                    <a:pos x="28" y="14"/>
                  </a:cxn>
                  <a:cxn ang="0">
                    <a:pos x="28" y="14"/>
                  </a:cxn>
                  <a:cxn ang="0">
                    <a:pos x="26" y="20"/>
                  </a:cxn>
                  <a:cxn ang="0">
                    <a:pos x="24" y="24"/>
                  </a:cxn>
                  <a:cxn ang="0">
                    <a:pos x="20"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4" name="Freeform 1858"/>
              <p:cNvSpPr>
                <a:spLocks/>
              </p:cNvSpPr>
              <p:nvPr/>
            </p:nvSpPr>
            <p:spPr bwMode="auto">
              <a:xfrm>
                <a:off x="3741" y="2105"/>
                <a:ext cx="26" cy="28"/>
              </a:xfrm>
              <a:custGeom>
                <a:avLst/>
                <a:gdLst/>
                <a:ahLst/>
                <a:cxnLst>
                  <a:cxn ang="0">
                    <a:pos x="26" y="14"/>
                  </a:cxn>
                  <a:cxn ang="0">
                    <a:pos x="26" y="14"/>
                  </a:cxn>
                  <a:cxn ang="0">
                    <a:pos x="24"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8">
                    <a:moveTo>
                      <a:pt x="26" y="14"/>
                    </a:moveTo>
                    <a:lnTo>
                      <a:pt x="26" y="14"/>
                    </a:lnTo>
                    <a:lnTo>
                      <a:pt x="24"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5" name="Freeform 1859"/>
              <p:cNvSpPr>
                <a:spLocks/>
              </p:cNvSpPr>
              <p:nvPr/>
            </p:nvSpPr>
            <p:spPr bwMode="auto">
              <a:xfrm>
                <a:off x="3633" y="2105"/>
                <a:ext cx="28" cy="28"/>
              </a:xfrm>
              <a:custGeom>
                <a:avLst/>
                <a:gdLst/>
                <a:ahLst/>
                <a:cxnLst>
                  <a:cxn ang="0">
                    <a:pos x="28" y="14"/>
                  </a:cxn>
                  <a:cxn ang="0">
                    <a:pos x="28" y="14"/>
                  </a:cxn>
                  <a:cxn ang="0">
                    <a:pos x="26" y="20"/>
                  </a:cxn>
                  <a:cxn ang="0">
                    <a:pos x="24" y="24"/>
                  </a:cxn>
                  <a:cxn ang="0">
                    <a:pos x="20" y="26"/>
                  </a:cxn>
                  <a:cxn ang="0">
                    <a:pos x="14" y="28"/>
                  </a:cxn>
                  <a:cxn ang="0">
                    <a:pos x="14" y="28"/>
                  </a:cxn>
                  <a:cxn ang="0">
                    <a:pos x="10" y="26"/>
                  </a:cxn>
                  <a:cxn ang="0">
                    <a:pos x="4" y="24"/>
                  </a:cxn>
                  <a:cxn ang="0">
                    <a:pos x="2" y="20"/>
                  </a:cxn>
                  <a:cxn ang="0">
                    <a:pos x="0" y="14"/>
                  </a:cxn>
                  <a:cxn ang="0">
                    <a:pos x="0" y="14"/>
                  </a:cxn>
                  <a:cxn ang="0">
                    <a:pos x="2" y="8"/>
                  </a:cxn>
                  <a:cxn ang="0">
                    <a:pos x="4" y="4"/>
                  </a:cxn>
                  <a:cxn ang="0">
                    <a:pos x="10"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10" y="26"/>
                    </a:lnTo>
                    <a:lnTo>
                      <a:pt x="4" y="24"/>
                    </a:lnTo>
                    <a:lnTo>
                      <a:pt x="2" y="20"/>
                    </a:lnTo>
                    <a:lnTo>
                      <a:pt x="0" y="14"/>
                    </a:lnTo>
                    <a:lnTo>
                      <a:pt x="0" y="14"/>
                    </a:lnTo>
                    <a:lnTo>
                      <a:pt x="2" y="8"/>
                    </a:lnTo>
                    <a:lnTo>
                      <a:pt x="4" y="4"/>
                    </a:lnTo>
                    <a:lnTo>
                      <a:pt x="10"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6" name="Freeform 1860"/>
              <p:cNvSpPr>
                <a:spLocks/>
              </p:cNvSpPr>
              <p:nvPr/>
            </p:nvSpPr>
            <p:spPr bwMode="auto">
              <a:xfrm>
                <a:off x="3615" y="2105"/>
                <a:ext cx="26" cy="28"/>
              </a:xfrm>
              <a:custGeom>
                <a:avLst/>
                <a:gdLst/>
                <a:ahLst/>
                <a:cxnLst>
                  <a:cxn ang="0">
                    <a:pos x="26" y="14"/>
                  </a:cxn>
                  <a:cxn ang="0">
                    <a:pos x="26" y="14"/>
                  </a:cxn>
                  <a:cxn ang="0">
                    <a:pos x="26" y="20"/>
                  </a:cxn>
                  <a:cxn ang="0">
                    <a:pos x="22" y="24"/>
                  </a:cxn>
                  <a:cxn ang="0">
                    <a:pos x="18" y="26"/>
                  </a:cxn>
                  <a:cxn ang="0">
                    <a:pos x="14" y="28"/>
                  </a:cxn>
                  <a:cxn ang="0">
                    <a:pos x="14" y="28"/>
                  </a:cxn>
                  <a:cxn ang="0">
                    <a:pos x="8" y="26"/>
                  </a:cxn>
                  <a:cxn ang="0">
                    <a:pos x="4" y="24"/>
                  </a:cxn>
                  <a:cxn ang="0">
                    <a:pos x="0" y="20"/>
                  </a:cxn>
                  <a:cxn ang="0">
                    <a:pos x="0" y="14"/>
                  </a:cxn>
                  <a:cxn ang="0">
                    <a:pos x="0" y="14"/>
                  </a:cxn>
                  <a:cxn ang="0">
                    <a:pos x="0"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4" y="28"/>
                    </a:lnTo>
                    <a:lnTo>
                      <a:pt x="14" y="28"/>
                    </a:lnTo>
                    <a:lnTo>
                      <a:pt x="8" y="26"/>
                    </a:lnTo>
                    <a:lnTo>
                      <a:pt x="4" y="24"/>
                    </a:lnTo>
                    <a:lnTo>
                      <a:pt x="0" y="20"/>
                    </a:lnTo>
                    <a:lnTo>
                      <a:pt x="0" y="14"/>
                    </a:lnTo>
                    <a:lnTo>
                      <a:pt x="0" y="14"/>
                    </a:lnTo>
                    <a:lnTo>
                      <a:pt x="0" y="8"/>
                    </a:lnTo>
                    <a:lnTo>
                      <a:pt x="4" y="4"/>
                    </a:lnTo>
                    <a:lnTo>
                      <a:pt x="8" y="2"/>
                    </a:lnTo>
                    <a:lnTo>
                      <a:pt x="14" y="0"/>
                    </a:lnTo>
                    <a:lnTo>
                      <a:pt x="14"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7" name="Freeform 1861"/>
              <p:cNvSpPr>
                <a:spLocks/>
              </p:cNvSpPr>
              <p:nvPr/>
            </p:nvSpPr>
            <p:spPr bwMode="auto">
              <a:xfrm>
                <a:off x="3583" y="2105"/>
                <a:ext cx="28" cy="28"/>
              </a:xfrm>
              <a:custGeom>
                <a:avLst/>
                <a:gdLst/>
                <a:ahLst/>
                <a:cxnLst>
                  <a:cxn ang="0">
                    <a:pos x="28" y="14"/>
                  </a:cxn>
                  <a:cxn ang="0">
                    <a:pos x="28" y="14"/>
                  </a:cxn>
                  <a:cxn ang="0">
                    <a:pos x="26" y="20"/>
                  </a:cxn>
                  <a:cxn ang="0">
                    <a:pos x="24" y="24"/>
                  </a:cxn>
                  <a:cxn ang="0">
                    <a:pos x="20" y="26"/>
                  </a:cxn>
                  <a:cxn ang="0">
                    <a:pos x="14" y="28"/>
                  </a:cxn>
                  <a:cxn ang="0">
                    <a:pos x="14" y="28"/>
                  </a:cxn>
                  <a:cxn ang="0">
                    <a:pos x="10" y="26"/>
                  </a:cxn>
                  <a:cxn ang="0">
                    <a:pos x="4" y="24"/>
                  </a:cxn>
                  <a:cxn ang="0">
                    <a:pos x="2" y="20"/>
                  </a:cxn>
                  <a:cxn ang="0">
                    <a:pos x="0" y="14"/>
                  </a:cxn>
                  <a:cxn ang="0">
                    <a:pos x="0" y="14"/>
                  </a:cxn>
                  <a:cxn ang="0">
                    <a:pos x="2" y="8"/>
                  </a:cxn>
                  <a:cxn ang="0">
                    <a:pos x="4" y="4"/>
                  </a:cxn>
                  <a:cxn ang="0">
                    <a:pos x="10"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10" y="26"/>
                    </a:lnTo>
                    <a:lnTo>
                      <a:pt x="4" y="24"/>
                    </a:lnTo>
                    <a:lnTo>
                      <a:pt x="2" y="20"/>
                    </a:lnTo>
                    <a:lnTo>
                      <a:pt x="0" y="14"/>
                    </a:lnTo>
                    <a:lnTo>
                      <a:pt x="0" y="14"/>
                    </a:lnTo>
                    <a:lnTo>
                      <a:pt x="2" y="8"/>
                    </a:lnTo>
                    <a:lnTo>
                      <a:pt x="4" y="4"/>
                    </a:lnTo>
                    <a:lnTo>
                      <a:pt x="10"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8" name="Freeform 1862"/>
              <p:cNvSpPr>
                <a:spLocks/>
              </p:cNvSpPr>
              <p:nvPr/>
            </p:nvSpPr>
            <p:spPr bwMode="auto">
              <a:xfrm>
                <a:off x="3557" y="2105"/>
                <a:ext cx="26" cy="28"/>
              </a:xfrm>
              <a:custGeom>
                <a:avLst/>
                <a:gdLst/>
                <a:ahLst/>
                <a:cxnLst>
                  <a:cxn ang="0">
                    <a:pos x="26" y="14"/>
                  </a:cxn>
                  <a:cxn ang="0">
                    <a:pos x="26" y="14"/>
                  </a:cxn>
                  <a:cxn ang="0">
                    <a:pos x="26" y="20"/>
                  </a:cxn>
                  <a:cxn ang="0">
                    <a:pos x="22" y="24"/>
                  </a:cxn>
                  <a:cxn ang="0">
                    <a:pos x="18"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19" name="Freeform 1863"/>
              <p:cNvSpPr>
                <a:spLocks/>
              </p:cNvSpPr>
              <p:nvPr/>
            </p:nvSpPr>
            <p:spPr bwMode="auto">
              <a:xfrm>
                <a:off x="3451" y="2105"/>
                <a:ext cx="28" cy="28"/>
              </a:xfrm>
              <a:custGeom>
                <a:avLst/>
                <a:gdLst/>
                <a:ahLst/>
                <a:cxnLst>
                  <a:cxn ang="0">
                    <a:pos x="28" y="14"/>
                  </a:cxn>
                  <a:cxn ang="0">
                    <a:pos x="28" y="14"/>
                  </a:cxn>
                  <a:cxn ang="0">
                    <a:pos x="26" y="20"/>
                  </a:cxn>
                  <a:cxn ang="0">
                    <a:pos x="24" y="24"/>
                  </a:cxn>
                  <a:cxn ang="0">
                    <a:pos x="20"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0" name="Freeform 1864"/>
              <p:cNvSpPr>
                <a:spLocks/>
              </p:cNvSpPr>
              <p:nvPr/>
            </p:nvSpPr>
            <p:spPr bwMode="auto">
              <a:xfrm>
                <a:off x="3331" y="2091"/>
                <a:ext cx="26" cy="28"/>
              </a:xfrm>
              <a:custGeom>
                <a:avLst/>
                <a:gdLst/>
                <a:ahLst/>
                <a:cxnLst>
                  <a:cxn ang="0">
                    <a:pos x="26" y="14"/>
                  </a:cxn>
                  <a:cxn ang="0">
                    <a:pos x="26" y="14"/>
                  </a:cxn>
                  <a:cxn ang="0">
                    <a:pos x="24" y="20"/>
                  </a:cxn>
                  <a:cxn ang="0">
                    <a:pos x="22" y="24"/>
                  </a:cxn>
                  <a:cxn ang="0">
                    <a:pos x="18" y="26"/>
                  </a:cxn>
                  <a:cxn ang="0">
                    <a:pos x="12" y="28"/>
                  </a:cxn>
                  <a:cxn ang="0">
                    <a:pos x="12" y="28"/>
                  </a:cxn>
                  <a:cxn ang="0">
                    <a:pos x="8" y="26"/>
                  </a:cxn>
                  <a:cxn ang="0">
                    <a:pos x="2" y="24"/>
                  </a:cxn>
                  <a:cxn ang="0">
                    <a:pos x="0" y="20"/>
                  </a:cxn>
                  <a:cxn ang="0">
                    <a:pos x="0" y="14"/>
                  </a:cxn>
                  <a:cxn ang="0">
                    <a:pos x="0" y="14"/>
                  </a:cxn>
                  <a:cxn ang="0">
                    <a:pos x="0" y="10"/>
                  </a:cxn>
                  <a:cxn ang="0">
                    <a:pos x="2" y="4"/>
                  </a:cxn>
                  <a:cxn ang="0">
                    <a:pos x="8" y="2"/>
                  </a:cxn>
                  <a:cxn ang="0">
                    <a:pos x="12" y="0"/>
                  </a:cxn>
                  <a:cxn ang="0">
                    <a:pos x="12" y="0"/>
                  </a:cxn>
                  <a:cxn ang="0">
                    <a:pos x="18" y="2"/>
                  </a:cxn>
                  <a:cxn ang="0">
                    <a:pos x="22" y="4"/>
                  </a:cxn>
                  <a:cxn ang="0">
                    <a:pos x="24" y="10"/>
                  </a:cxn>
                  <a:cxn ang="0">
                    <a:pos x="26" y="14"/>
                  </a:cxn>
                  <a:cxn ang="0">
                    <a:pos x="26" y="14"/>
                  </a:cxn>
                </a:cxnLst>
                <a:rect l="0" t="0" r="r" b="b"/>
                <a:pathLst>
                  <a:path w="26" h="28">
                    <a:moveTo>
                      <a:pt x="26" y="14"/>
                    </a:moveTo>
                    <a:lnTo>
                      <a:pt x="26" y="14"/>
                    </a:lnTo>
                    <a:lnTo>
                      <a:pt x="24" y="20"/>
                    </a:lnTo>
                    <a:lnTo>
                      <a:pt x="22" y="24"/>
                    </a:lnTo>
                    <a:lnTo>
                      <a:pt x="18" y="26"/>
                    </a:lnTo>
                    <a:lnTo>
                      <a:pt x="12" y="28"/>
                    </a:lnTo>
                    <a:lnTo>
                      <a:pt x="12" y="28"/>
                    </a:lnTo>
                    <a:lnTo>
                      <a:pt x="8" y="26"/>
                    </a:lnTo>
                    <a:lnTo>
                      <a:pt x="2" y="24"/>
                    </a:lnTo>
                    <a:lnTo>
                      <a:pt x="0" y="20"/>
                    </a:lnTo>
                    <a:lnTo>
                      <a:pt x="0" y="14"/>
                    </a:lnTo>
                    <a:lnTo>
                      <a:pt x="0" y="14"/>
                    </a:lnTo>
                    <a:lnTo>
                      <a:pt x="0" y="10"/>
                    </a:lnTo>
                    <a:lnTo>
                      <a:pt x="2" y="4"/>
                    </a:lnTo>
                    <a:lnTo>
                      <a:pt x="8" y="2"/>
                    </a:lnTo>
                    <a:lnTo>
                      <a:pt x="12" y="0"/>
                    </a:lnTo>
                    <a:lnTo>
                      <a:pt x="12" y="0"/>
                    </a:lnTo>
                    <a:lnTo>
                      <a:pt x="18" y="2"/>
                    </a:lnTo>
                    <a:lnTo>
                      <a:pt x="22" y="4"/>
                    </a:lnTo>
                    <a:lnTo>
                      <a:pt x="24" y="10"/>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1" name="Freeform 1865"/>
              <p:cNvSpPr>
                <a:spLocks/>
              </p:cNvSpPr>
              <p:nvPr/>
            </p:nvSpPr>
            <p:spPr bwMode="auto">
              <a:xfrm>
                <a:off x="3299" y="2063"/>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2" y="22"/>
                  </a:cxn>
                  <a:cxn ang="0">
                    <a:pos x="0" y="18"/>
                  </a:cxn>
                  <a:cxn ang="0">
                    <a:pos x="0" y="14"/>
                  </a:cxn>
                  <a:cxn ang="0">
                    <a:pos x="0" y="14"/>
                  </a:cxn>
                  <a:cxn ang="0">
                    <a:pos x="0" y="8"/>
                  </a:cxn>
                  <a:cxn ang="0">
                    <a:pos x="2"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2" y="22"/>
                    </a:lnTo>
                    <a:lnTo>
                      <a:pt x="0" y="18"/>
                    </a:lnTo>
                    <a:lnTo>
                      <a:pt x="0" y="14"/>
                    </a:lnTo>
                    <a:lnTo>
                      <a:pt x="0" y="14"/>
                    </a:lnTo>
                    <a:lnTo>
                      <a:pt x="0" y="8"/>
                    </a:lnTo>
                    <a:lnTo>
                      <a:pt x="2" y="4"/>
                    </a:lnTo>
                    <a:lnTo>
                      <a:pt x="8" y="2"/>
                    </a:lnTo>
                    <a:lnTo>
                      <a:pt x="12" y="0"/>
                    </a:lnTo>
                    <a:lnTo>
                      <a:pt x="12" y="0"/>
                    </a:lnTo>
                    <a:lnTo>
                      <a:pt x="18" y="2"/>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2" name="Freeform 1866"/>
              <p:cNvSpPr>
                <a:spLocks/>
              </p:cNvSpPr>
              <p:nvPr/>
            </p:nvSpPr>
            <p:spPr bwMode="auto">
              <a:xfrm>
                <a:off x="3271" y="2063"/>
                <a:ext cx="28" cy="26"/>
              </a:xfrm>
              <a:custGeom>
                <a:avLst/>
                <a:gdLst/>
                <a:ahLst/>
                <a:cxnLst>
                  <a:cxn ang="0">
                    <a:pos x="28" y="14"/>
                  </a:cxn>
                  <a:cxn ang="0">
                    <a:pos x="28" y="14"/>
                  </a:cxn>
                  <a:cxn ang="0">
                    <a:pos x="26" y="18"/>
                  </a:cxn>
                  <a:cxn ang="0">
                    <a:pos x="24"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4" y="4"/>
                  </a:cxn>
                  <a:cxn ang="0">
                    <a:pos x="26" y="8"/>
                  </a:cxn>
                  <a:cxn ang="0">
                    <a:pos x="28" y="14"/>
                  </a:cxn>
                  <a:cxn ang="0">
                    <a:pos x="28" y="14"/>
                  </a:cxn>
                </a:cxnLst>
                <a:rect l="0" t="0" r="r" b="b"/>
                <a:pathLst>
                  <a:path w="28" h="26">
                    <a:moveTo>
                      <a:pt x="28" y="14"/>
                    </a:moveTo>
                    <a:lnTo>
                      <a:pt x="28" y="14"/>
                    </a:lnTo>
                    <a:lnTo>
                      <a:pt x="26" y="18"/>
                    </a:lnTo>
                    <a:lnTo>
                      <a:pt x="24"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3" name="Freeform 1867"/>
              <p:cNvSpPr>
                <a:spLocks/>
              </p:cNvSpPr>
              <p:nvPr/>
            </p:nvSpPr>
            <p:spPr bwMode="auto">
              <a:xfrm>
                <a:off x="3159" y="2025"/>
                <a:ext cx="26" cy="26"/>
              </a:xfrm>
              <a:custGeom>
                <a:avLst/>
                <a:gdLst/>
                <a:ahLst/>
                <a:cxnLst>
                  <a:cxn ang="0">
                    <a:pos x="26" y="14"/>
                  </a:cxn>
                  <a:cxn ang="0">
                    <a:pos x="26" y="14"/>
                  </a:cxn>
                  <a:cxn ang="0">
                    <a:pos x="26" y="18"/>
                  </a:cxn>
                  <a:cxn ang="0">
                    <a:pos x="24"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18" y="0"/>
                  </a:cxn>
                  <a:cxn ang="0">
                    <a:pos x="24" y="4"/>
                  </a:cxn>
                  <a:cxn ang="0">
                    <a:pos x="26" y="8"/>
                  </a:cxn>
                  <a:cxn ang="0">
                    <a:pos x="26" y="14"/>
                  </a:cxn>
                  <a:cxn ang="0">
                    <a:pos x="26" y="14"/>
                  </a:cxn>
                </a:cxnLst>
                <a:rect l="0" t="0" r="r" b="b"/>
                <a:pathLst>
                  <a:path w="26" h="26">
                    <a:moveTo>
                      <a:pt x="26" y="14"/>
                    </a:moveTo>
                    <a:lnTo>
                      <a:pt x="26" y="14"/>
                    </a:lnTo>
                    <a:lnTo>
                      <a:pt x="26" y="18"/>
                    </a:lnTo>
                    <a:lnTo>
                      <a:pt x="24" y="22"/>
                    </a:lnTo>
                    <a:lnTo>
                      <a:pt x="18"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18" y="0"/>
                    </a:lnTo>
                    <a:lnTo>
                      <a:pt x="24"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4" name="Freeform 1868"/>
              <p:cNvSpPr>
                <a:spLocks/>
              </p:cNvSpPr>
              <p:nvPr/>
            </p:nvSpPr>
            <p:spPr bwMode="auto">
              <a:xfrm>
                <a:off x="3157" y="2013"/>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5" name="Freeform 1869"/>
              <p:cNvSpPr>
                <a:spLocks/>
              </p:cNvSpPr>
              <p:nvPr/>
            </p:nvSpPr>
            <p:spPr bwMode="auto">
              <a:xfrm>
                <a:off x="3149" y="1985"/>
                <a:ext cx="28" cy="26"/>
              </a:xfrm>
              <a:custGeom>
                <a:avLst/>
                <a:gdLst/>
                <a:ahLst/>
                <a:cxnLst>
                  <a:cxn ang="0">
                    <a:pos x="28" y="14"/>
                  </a:cxn>
                  <a:cxn ang="0">
                    <a:pos x="28" y="14"/>
                  </a:cxn>
                  <a:cxn ang="0">
                    <a:pos x="26" y="18"/>
                  </a:cxn>
                  <a:cxn ang="0">
                    <a:pos x="24" y="24"/>
                  </a:cxn>
                  <a:cxn ang="0">
                    <a:pos x="20" y="26"/>
                  </a:cxn>
                  <a:cxn ang="0">
                    <a:pos x="14" y="26"/>
                  </a:cxn>
                  <a:cxn ang="0">
                    <a:pos x="14" y="26"/>
                  </a:cxn>
                  <a:cxn ang="0">
                    <a:pos x="8" y="26"/>
                  </a:cxn>
                  <a:cxn ang="0">
                    <a:pos x="4" y="24"/>
                  </a:cxn>
                  <a:cxn ang="0">
                    <a:pos x="2" y="18"/>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6">
                    <a:moveTo>
                      <a:pt x="28" y="14"/>
                    </a:moveTo>
                    <a:lnTo>
                      <a:pt x="28" y="14"/>
                    </a:lnTo>
                    <a:lnTo>
                      <a:pt x="26" y="18"/>
                    </a:lnTo>
                    <a:lnTo>
                      <a:pt x="24" y="24"/>
                    </a:lnTo>
                    <a:lnTo>
                      <a:pt x="20" y="26"/>
                    </a:lnTo>
                    <a:lnTo>
                      <a:pt x="14" y="26"/>
                    </a:lnTo>
                    <a:lnTo>
                      <a:pt x="14" y="26"/>
                    </a:lnTo>
                    <a:lnTo>
                      <a:pt x="8" y="26"/>
                    </a:lnTo>
                    <a:lnTo>
                      <a:pt x="4" y="24"/>
                    </a:lnTo>
                    <a:lnTo>
                      <a:pt x="2" y="18"/>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6" name="Freeform 1870"/>
              <p:cNvSpPr>
                <a:spLocks/>
              </p:cNvSpPr>
              <p:nvPr/>
            </p:nvSpPr>
            <p:spPr bwMode="auto">
              <a:xfrm>
                <a:off x="3131" y="1973"/>
                <a:ext cx="26" cy="28"/>
              </a:xfrm>
              <a:custGeom>
                <a:avLst/>
                <a:gdLst/>
                <a:ahLst/>
                <a:cxnLst>
                  <a:cxn ang="0">
                    <a:pos x="26" y="14"/>
                  </a:cxn>
                  <a:cxn ang="0">
                    <a:pos x="26" y="14"/>
                  </a:cxn>
                  <a:cxn ang="0">
                    <a:pos x="26"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7" name="Freeform 1871"/>
              <p:cNvSpPr>
                <a:spLocks/>
              </p:cNvSpPr>
              <p:nvPr/>
            </p:nvSpPr>
            <p:spPr bwMode="auto">
              <a:xfrm>
                <a:off x="3021" y="1961"/>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0" y="18"/>
                  </a:cxn>
                  <a:cxn ang="0">
                    <a:pos x="0" y="14"/>
                  </a:cxn>
                  <a:cxn ang="0">
                    <a:pos x="0" y="14"/>
                  </a:cxn>
                  <a:cxn ang="0">
                    <a:pos x="0" y="8"/>
                  </a:cxn>
                  <a:cxn ang="0">
                    <a:pos x="4" y="4"/>
                  </a:cxn>
                  <a:cxn ang="0">
                    <a:pos x="8" y="0"/>
                  </a:cxn>
                  <a:cxn ang="0">
                    <a:pos x="14" y="0"/>
                  </a:cxn>
                  <a:cxn ang="0">
                    <a:pos x="14" y="0"/>
                  </a:cxn>
                  <a:cxn ang="0">
                    <a:pos x="18" y="0"/>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0" y="18"/>
                    </a:lnTo>
                    <a:lnTo>
                      <a:pt x="0" y="14"/>
                    </a:lnTo>
                    <a:lnTo>
                      <a:pt x="0" y="14"/>
                    </a:lnTo>
                    <a:lnTo>
                      <a:pt x="0" y="8"/>
                    </a:lnTo>
                    <a:lnTo>
                      <a:pt x="4" y="4"/>
                    </a:lnTo>
                    <a:lnTo>
                      <a:pt x="8" y="0"/>
                    </a:lnTo>
                    <a:lnTo>
                      <a:pt x="14" y="0"/>
                    </a:lnTo>
                    <a:lnTo>
                      <a:pt x="14" y="0"/>
                    </a:lnTo>
                    <a:lnTo>
                      <a:pt x="18" y="0"/>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8" name="Freeform 1872"/>
              <p:cNvSpPr>
                <a:spLocks/>
              </p:cNvSpPr>
              <p:nvPr/>
            </p:nvSpPr>
            <p:spPr bwMode="auto">
              <a:xfrm>
                <a:off x="3501" y="871"/>
                <a:ext cx="28" cy="28"/>
              </a:xfrm>
              <a:custGeom>
                <a:avLst/>
                <a:gdLst/>
                <a:ahLst/>
                <a:cxnLst>
                  <a:cxn ang="0">
                    <a:pos x="28" y="14"/>
                  </a:cxn>
                  <a:cxn ang="0">
                    <a:pos x="28" y="14"/>
                  </a:cxn>
                  <a:cxn ang="0">
                    <a:pos x="26" y="20"/>
                  </a:cxn>
                  <a:cxn ang="0">
                    <a:pos x="24" y="24"/>
                  </a:cxn>
                  <a:cxn ang="0">
                    <a:pos x="20" y="26"/>
                  </a:cxn>
                  <a:cxn ang="0">
                    <a:pos x="14" y="28"/>
                  </a:cxn>
                  <a:cxn ang="0">
                    <a:pos x="14" y="28"/>
                  </a:cxn>
                  <a:cxn ang="0">
                    <a:pos x="10" y="26"/>
                  </a:cxn>
                  <a:cxn ang="0">
                    <a:pos x="4" y="24"/>
                  </a:cxn>
                  <a:cxn ang="0">
                    <a:pos x="2" y="20"/>
                  </a:cxn>
                  <a:cxn ang="0">
                    <a:pos x="0" y="14"/>
                  </a:cxn>
                  <a:cxn ang="0">
                    <a:pos x="0" y="14"/>
                  </a:cxn>
                  <a:cxn ang="0">
                    <a:pos x="2" y="10"/>
                  </a:cxn>
                  <a:cxn ang="0">
                    <a:pos x="4" y="4"/>
                  </a:cxn>
                  <a:cxn ang="0">
                    <a:pos x="10" y="2"/>
                  </a:cxn>
                  <a:cxn ang="0">
                    <a:pos x="14" y="0"/>
                  </a:cxn>
                  <a:cxn ang="0">
                    <a:pos x="14" y="0"/>
                  </a:cxn>
                  <a:cxn ang="0">
                    <a:pos x="20" y="2"/>
                  </a:cxn>
                  <a:cxn ang="0">
                    <a:pos x="24" y="4"/>
                  </a:cxn>
                  <a:cxn ang="0">
                    <a:pos x="26" y="10"/>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10" y="26"/>
                    </a:lnTo>
                    <a:lnTo>
                      <a:pt x="4" y="24"/>
                    </a:lnTo>
                    <a:lnTo>
                      <a:pt x="2" y="20"/>
                    </a:lnTo>
                    <a:lnTo>
                      <a:pt x="0" y="14"/>
                    </a:lnTo>
                    <a:lnTo>
                      <a:pt x="0" y="14"/>
                    </a:lnTo>
                    <a:lnTo>
                      <a:pt x="2" y="10"/>
                    </a:lnTo>
                    <a:lnTo>
                      <a:pt x="4" y="4"/>
                    </a:lnTo>
                    <a:lnTo>
                      <a:pt x="10" y="2"/>
                    </a:lnTo>
                    <a:lnTo>
                      <a:pt x="14" y="0"/>
                    </a:lnTo>
                    <a:lnTo>
                      <a:pt x="14" y="0"/>
                    </a:lnTo>
                    <a:lnTo>
                      <a:pt x="20" y="2"/>
                    </a:lnTo>
                    <a:lnTo>
                      <a:pt x="24" y="4"/>
                    </a:lnTo>
                    <a:lnTo>
                      <a:pt x="26" y="10"/>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29" name="Freeform 1873"/>
              <p:cNvSpPr>
                <a:spLocks/>
              </p:cNvSpPr>
              <p:nvPr/>
            </p:nvSpPr>
            <p:spPr bwMode="auto">
              <a:xfrm>
                <a:off x="2983" y="1947"/>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0"/>
                  </a:cxn>
                  <a:cxn ang="0">
                    <a:pos x="12" y="0"/>
                  </a:cxn>
                  <a:cxn ang="0">
                    <a:pos x="12" y="0"/>
                  </a:cxn>
                  <a:cxn ang="0">
                    <a:pos x="18" y="0"/>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0"/>
                    </a:lnTo>
                    <a:lnTo>
                      <a:pt x="12" y="0"/>
                    </a:lnTo>
                    <a:lnTo>
                      <a:pt x="12" y="0"/>
                    </a:lnTo>
                    <a:lnTo>
                      <a:pt x="18" y="0"/>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0" name="Freeform 1874"/>
              <p:cNvSpPr>
                <a:spLocks/>
              </p:cNvSpPr>
              <p:nvPr/>
            </p:nvSpPr>
            <p:spPr bwMode="auto">
              <a:xfrm>
                <a:off x="2979" y="1935"/>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2" y="22"/>
                  </a:cxn>
                  <a:cxn ang="0">
                    <a:pos x="0" y="18"/>
                  </a:cxn>
                  <a:cxn ang="0">
                    <a:pos x="0" y="12"/>
                  </a:cxn>
                  <a:cxn ang="0">
                    <a:pos x="0" y="12"/>
                  </a:cxn>
                  <a:cxn ang="0">
                    <a:pos x="0" y="8"/>
                  </a:cxn>
                  <a:cxn ang="0">
                    <a:pos x="2" y="2"/>
                  </a:cxn>
                  <a:cxn ang="0">
                    <a:pos x="8" y="0"/>
                  </a:cxn>
                  <a:cxn ang="0">
                    <a:pos x="12" y="0"/>
                  </a:cxn>
                  <a:cxn ang="0">
                    <a:pos x="12" y="0"/>
                  </a:cxn>
                  <a:cxn ang="0">
                    <a:pos x="18" y="0"/>
                  </a:cxn>
                  <a:cxn ang="0">
                    <a:pos x="22" y="2"/>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2" y="22"/>
                    </a:lnTo>
                    <a:lnTo>
                      <a:pt x="0" y="18"/>
                    </a:lnTo>
                    <a:lnTo>
                      <a:pt x="0" y="12"/>
                    </a:lnTo>
                    <a:lnTo>
                      <a:pt x="0" y="12"/>
                    </a:lnTo>
                    <a:lnTo>
                      <a:pt x="0" y="8"/>
                    </a:lnTo>
                    <a:lnTo>
                      <a:pt x="2" y="2"/>
                    </a:lnTo>
                    <a:lnTo>
                      <a:pt x="8" y="0"/>
                    </a:lnTo>
                    <a:lnTo>
                      <a:pt x="12" y="0"/>
                    </a:lnTo>
                    <a:lnTo>
                      <a:pt x="12" y="0"/>
                    </a:lnTo>
                    <a:lnTo>
                      <a:pt x="18" y="0"/>
                    </a:lnTo>
                    <a:lnTo>
                      <a:pt x="22" y="2"/>
                    </a:lnTo>
                    <a:lnTo>
                      <a:pt x="24"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1" name="Freeform 1875"/>
              <p:cNvSpPr>
                <a:spLocks/>
              </p:cNvSpPr>
              <p:nvPr/>
            </p:nvSpPr>
            <p:spPr bwMode="auto">
              <a:xfrm>
                <a:off x="2953" y="1921"/>
                <a:ext cx="26" cy="26"/>
              </a:xfrm>
              <a:custGeom>
                <a:avLst/>
                <a:gdLst/>
                <a:ahLst/>
                <a:cxnLst>
                  <a:cxn ang="0">
                    <a:pos x="26" y="12"/>
                  </a:cxn>
                  <a:cxn ang="0">
                    <a:pos x="26" y="12"/>
                  </a:cxn>
                  <a:cxn ang="0">
                    <a:pos x="26"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2" name="Freeform 1876"/>
              <p:cNvSpPr>
                <a:spLocks/>
              </p:cNvSpPr>
              <p:nvPr/>
            </p:nvSpPr>
            <p:spPr bwMode="auto">
              <a:xfrm>
                <a:off x="2941" y="1909"/>
                <a:ext cx="28" cy="26"/>
              </a:xfrm>
              <a:custGeom>
                <a:avLst/>
                <a:gdLst/>
                <a:ahLst/>
                <a:cxnLst>
                  <a:cxn ang="0">
                    <a:pos x="28" y="12"/>
                  </a:cxn>
                  <a:cxn ang="0">
                    <a:pos x="28" y="12"/>
                  </a:cxn>
                  <a:cxn ang="0">
                    <a:pos x="26" y="18"/>
                  </a:cxn>
                  <a:cxn ang="0">
                    <a:pos x="24" y="22"/>
                  </a:cxn>
                  <a:cxn ang="0">
                    <a:pos x="20" y="26"/>
                  </a:cxn>
                  <a:cxn ang="0">
                    <a:pos x="14" y="26"/>
                  </a:cxn>
                  <a:cxn ang="0">
                    <a:pos x="14" y="26"/>
                  </a:cxn>
                  <a:cxn ang="0">
                    <a:pos x="8" y="26"/>
                  </a:cxn>
                  <a:cxn ang="0">
                    <a:pos x="4" y="22"/>
                  </a:cxn>
                  <a:cxn ang="0">
                    <a:pos x="2" y="18"/>
                  </a:cxn>
                  <a:cxn ang="0">
                    <a:pos x="0" y="12"/>
                  </a:cxn>
                  <a:cxn ang="0">
                    <a:pos x="0" y="12"/>
                  </a:cxn>
                  <a:cxn ang="0">
                    <a:pos x="2" y="8"/>
                  </a:cxn>
                  <a:cxn ang="0">
                    <a:pos x="4" y="4"/>
                  </a:cxn>
                  <a:cxn ang="0">
                    <a:pos x="8" y="0"/>
                  </a:cxn>
                  <a:cxn ang="0">
                    <a:pos x="14" y="0"/>
                  </a:cxn>
                  <a:cxn ang="0">
                    <a:pos x="14" y="0"/>
                  </a:cxn>
                  <a:cxn ang="0">
                    <a:pos x="20" y="0"/>
                  </a:cxn>
                  <a:cxn ang="0">
                    <a:pos x="24" y="4"/>
                  </a:cxn>
                  <a:cxn ang="0">
                    <a:pos x="26" y="8"/>
                  </a:cxn>
                  <a:cxn ang="0">
                    <a:pos x="28" y="12"/>
                  </a:cxn>
                  <a:cxn ang="0">
                    <a:pos x="28" y="12"/>
                  </a:cxn>
                </a:cxnLst>
                <a:rect l="0" t="0" r="r" b="b"/>
                <a:pathLst>
                  <a:path w="28" h="26">
                    <a:moveTo>
                      <a:pt x="28" y="12"/>
                    </a:moveTo>
                    <a:lnTo>
                      <a:pt x="28" y="12"/>
                    </a:lnTo>
                    <a:lnTo>
                      <a:pt x="26" y="18"/>
                    </a:lnTo>
                    <a:lnTo>
                      <a:pt x="24" y="22"/>
                    </a:lnTo>
                    <a:lnTo>
                      <a:pt x="20" y="26"/>
                    </a:lnTo>
                    <a:lnTo>
                      <a:pt x="14" y="26"/>
                    </a:lnTo>
                    <a:lnTo>
                      <a:pt x="14" y="26"/>
                    </a:lnTo>
                    <a:lnTo>
                      <a:pt x="8" y="26"/>
                    </a:lnTo>
                    <a:lnTo>
                      <a:pt x="4" y="22"/>
                    </a:lnTo>
                    <a:lnTo>
                      <a:pt x="2" y="18"/>
                    </a:lnTo>
                    <a:lnTo>
                      <a:pt x="0" y="12"/>
                    </a:lnTo>
                    <a:lnTo>
                      <a:pt x="0" y="12"/>
                    </a:lnTo>
                    <a:lnTo>
                      <a:pt x="2" y="8"/>
                    </a:lnTo>
                    <a:lnTo>
                      <a:pt x="4" y="4"/>
                    </a:lnTo>
                    <a:lnTo>
                      <a:pt x="8" y="0"/>
                    </a:lnTo>
                    <a:lnTo>
                      <a:pt x="14" y="0"/>
                    </a:lnTo>
                    <a:lnTo>
                      <a:pt x="14" y="0"/>
                    </a:lnTo>
                    <a:lnTo>
                      <a:pt x="20" y="0"/>
                    </a:lnTo>
                    <a:lnTo>
                      <a:pt x="24" y="4"/>
                    </a:lnTo>
                    <a:lnTo>
                      <a:pt x="26" y="8"/>
                    </a:lnTo>
                    <a:lnTo>
                      <a:pt x="28" y="12"/>
                    </a:lnTo>
                    <a:lnTo>
                      <a:pt x="28"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3" name="Freeform 1877"/>
              <p:cNvSpPr>
                <a:spLocks/>
              </p:cNvSpPr>
              <p:nvPr/>
            </p:nvSpPr>
            <p:spPr bwMode="auto">
              <a:xfrm>
                <a:off x="2847" y="1909"/>
                <a:ext cx="26" cy="26"/>
              </a:xfrm>
              <a:custGeom>
                <a:avLst/>
                <a:gdLst/>
                <a:ahLst/>
                <a:cxnLst>
                  <a:cxn ang="0">
                    <a:pos x="26" y="12"/>
                  </a:cxn>
                  <a:cxn ang="0">
                    <a:pos x="26" y="12"/>
                  </a:cxn>
                  <a:cxn ang="0">
                    <a:pos x="26" y="18"/>
                  </a:cxn>
                  <a:cxn ang="0">
                    <a:pos x="22" y="22"/>
                  </a:cxn>
                  <a:cxn ang="0">
                    <a:pos x="18" y="26"/>
                  </a:cxn>
                  <a:cxn ang="0">
                    <a:pos x="14" y="26"/>
                  </a:cxn>
                  <a:cxn ang="0">
                    <a:pos x="14" y="26"/>
                  </a:cxn>
                  <a:cxn ang="0">
                    <a:pos x="8" y="26"/>
                  </a:cxn>
                  <a:cxn ang="0">
                    <a:pos x="4" y="22"/>
                  </a:cxn>
                  <a:cxn ang="0">
                    <a:pos x="0" y="18"/>
                  </a:cxn>
                  <a:cxn ang="0">
                    <a:pos x="0" y="12"/>
                  </a:cxn>
                  <a:cxn ang="0">
                    <a:pos x="0" y="12"/>
                  </a:cxn>
                  <a:cxn ang="0">
                    <a:pos x="0"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6"/>
                    </a:lnTo>
                    <a:lnTo>
                      <a:pt x="14" y="26"/>
                    </a:lnTo>
                    <a:lnTo>
                      <a:pt x="14" y="26"/>
                    </a:lnTo>
                    <a:lnTo>
                      <a:pt x="8" y="26"/>
                    </a:lnTo>
                    <a:lnTo>
                      <a:pt x="4" y="22"/>
                    </a:lnTo>
                    <a:lnTo>
                      <a:pt x="0" y="18"/>
                    </a:lnTo>
                    <a:lnTo>
                      <a:pt x="0" y="12"/>
                    </a:lnTo>
                    <a:lnTo>
                      <a:pt x="0" y="12"/>
                    </a:lnTo>
                    <a:lnTo>
                      <a:pt x="0" y="8"/>
                    </a:lnTo>
                    <a:lnTo>
                      <a:pt x="4" y="4"/>
                    </a:lnTo>
                    <a:lnTo>
                      <a:pt x="8" y="0"/>
                    </a:lnTo>
                    <a:lnTo>
                      <a:pt x="14" y="0"/>
                    </a:lnTo>
                    <a:lnTo>
                      <a:pt x="14"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4" name="Freeform 1878"/>
              <p:cNvSpPr>
                <a:spLocks/>
              </p:cNvSpPr>
              <p:nvPr/>
            </p:nvSpPr>
            <p:spPr bwMode="auto">
              <a:xfrm>
                <a:off x="2837" y="1899"/>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0"/>
                  </a:cxn>
                  <a:cxn ang="0">
                    <a:pos x="12" y="0"/>
                  </a:cxn>
                  <a:cxn ang="0">
                    <a:pos x="12" y="0"/>
                  </a:cxn>
                  <a:cxn ang="0">
                    <a:pos x="18" y="0"/>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0"/>
                    </a:lnTo>
                    <a:lnTo>
                      <a:pt x="12" y="0"/>
                    </a:lnTo>
                    <a:lnTo>
                      <a:pt x="12" y="0"/>
                    </a:lnTo>
                    <a:lnTo>
                      <a:pt x="18" y="0"/>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5" name="Freeform 1879"/>
              <p:cNvSpPr>
                <a:spLocks/>
              </p:cNvSpPr>
              <p:nvPr/>
            </p:nvSpPr>
            <p:spPr bwMode="auto">
              <a:xfrm>
                <a:off x="2823" y="1873"/>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4"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6" name="Freeform 1880"/>
              <p:cNvSpPr>
                <a:spLocks/>
              </p:cNvSpPr>
              <p:nvPr/>
            </p:nvSpPr>
            <p:spPr bwMode="auto">
              <a:xfrm>
                <a:off x="2811" y="1847"/>
                <a:ext cx="28" cy="26"/>
              </a:xfrm>
              <a:custGeom>
                <a:avLst/>
                <a:gdLst/>
                <a:ahLst/>
                <a:cxnLst>
                  <a:cxn ang="0">
                    <a:pos x="28" y="12"/>
                  </a:cxn>
                  <a:cxn ang="0">
                    <a:pos x="28" y="12"/>
                  </a:cxn>
                  <a:cxn ang="0">
                    <a:pos x="26" y="18"/>
                  </a:cxn>
                  <a:cxn ang="0">
                    <a:pos x="24" y="22"/>
                  </a:cxn>
                  <a:cxn ang="0">
                    <a:pos x="20" y="26"/>
                  </a:cxn>
                  <a:cxn ang="0">
                    <a:pos x="14" y="26"/>
                  </a:cxn>
                  <a:cxn ang="0">
                    <a:pos x="14" y="26"/>
                  </a:cxn>
                  <a:cxn ang="0">
                    <a:pos x="8" y="26"/>
                  </a:cxn>
                  <a:cxn ang="0">
                    <a:pos x="4" y="22"/>
                  </a:cxn>
                  <a:cxn ang="0">
                    <a:pos x="2" y="18"/>
                  </a:cxn>
                  <a:cxn ang="0">
                    <a:pos x="0" y="12"/>
                  </a:cxn>
                  <a:cxn ang="0">
                    <a:pos x="0" y="12"/>
                  </a:cxn>
                  <a:cxn ang="0">
                    <a:pos x="2" y="8"/>
                  </a:cxn>
                  <a:cxn ang="0">
                    <a:pos x="4" y="4"/>
                  </a:cxn>
                  <a:cxn ang="0">
                    <a:pos x="8" y="0"/>
                  </a:cxn>
                  <a:cxn ang="0">
                    <a:pos x="14" y="0"/>
                  </a:cxn>
                  <a:cxn ang="0">
                    <a:pos x="14" y="0"/>
                  </a:cxn>
                  <a:cxn ang="0">
                    <a:pos x="20" y="0"/>
                  </a:cxn>
                  <a:cxn ang="0">
                    <a:pos x="24" y="4"/>
                  </a:cxn>
                  <a:cxn ang="0">
                    <a:pos x="26" y="8"/>
                  </a:cxn>
                  <a:cxn ang="0">
                    <a:pos x="28" y="12"/>
                  </a:cxn>
                  <a:cxn ang="0">
                    <a:pos x="28" y="12"/>
                  </a:cxn>
                </a:cxnLst>
                <a:rect l="0" t="0" r="r" b="b"/>
                <a:pathLst>
                  <a:path w="28" h="26">
                    <a:moveTo>
                      <a:pt x="28" y="12"/>
                    </a:moveTo>
                    <a:lnTo>
                      <a:pt x="28" y="12"/>
                    </a:lnTo>
                    <a:lnTo>
                      <a:pt x="26" y="18"/>
                    </a:lnTo>
                    <a:lnTo>
                      <a:pt x="24" y="22"/>
                    </a:lnTo>
                    <a:lnTo>
                      <a:pt x="20" y="26"/>
                    </a:lnTo>
                    <a:lnTo>
                      <a:pt x="14" y="26"/>
                    </a:lnTo>
                    <a:lnTo>
                      <a:pt x="14" y="26"/>
                    </a:lnTo>
                    <a:lnTo>
                      <a:pt x="8" y="26"/>
                    </a:lnTo>
                    <a:lnTo>
                      <a:pt x="4" y="22"/>
                    </a:lnTo>
                    <a:lnTo>
                      <a:pt x="2" y="18"/>
                    </a:lnTo>
                    <a:lnTo>
                      <a:pt x="0" y="12"/>
                    </a:lnTo>
                    <a:lnTo>
                      <a:pt x="0" y="12"/>
                    </a:lnTo>
                    <a:lnTo>
                      <a:pt x="2" y="8"/>
                    </a:lnTo>
                    <a:lnTo>
                      <a:pt x="4" y="4"/>
                    </a:lnTo>
                    <a:lnTo>
                      <a:pt x="8" y="0"/>
                    </a:lnTo>
                    <a:lnTo>
                      <a:pt x="14" y="0"/>
                    </a:lnTo>
                    <a:lnTo>
                      <a:pt x="14" y="0"/>
                    </a:lnTo>
                    <a:lnTo>
                      <a:pt x="20" y="0"/>
                    </a:lnTo>
                    <a:lnTo>
                      <a:pt x="24" y="4"/>
                    </a:lnTo>
                    <a:lnTo>
                      <a:pt x="26" y="8"/>
                    </a:lnTo>
                    <a:lnTo>
                      <a:pt x="28" y="12"/>
                    </a:lnTo>
                    <a:lnTo>
                      <a:pt x="28"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7" name="Freeform 1881"/>
              <p:cNvSpPr>
                <a:spLocks/>
              </p:cNvSpPr>
              <p:nvPr/>
            </p:nvSpPr>
            <p:spPr bwMode="auto">
              <a:xfrm>
                <a:off x="2695" y="1833"/>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0"/>
                  </a:cxn>
                  <a:cxn ang="0">
                    <a:pos x="12" y="0"/>
                  </a:cxn>
                  <a:cxn ang="0">
                    <a:pos x="12" y="0"/>
                  </a:cxn>
                  <a:cxn ang="0">
                    <a:pos x="18" y="0"/>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0"/>
                    </a:lnTo>
                    <a:lnTo>
                      <a:pt x="12" y="0"/>
                    </a:lnTo>
                    <a:lnTo>
                      <a:pt x="12" y="0"/>
                    </a:lnTo>
                    <a:lnTo>
                      <a:pt x="18" y="0"/>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8" name="Freeform 1882"/>
              <p:cNvSpPr>
                <a:spLocks/>
              </p:cNvSpPr>
              <p:nvPr/>
            </p:nvSpPr>
            <p:spPr bwMode="auto">
              <a:xfrm>
                <a:off x="2695" y="1821"/>
                <a:ext cx="28" cy="26"/>
              </a:xfrm>
              <a:custGeom>
                <a:avLst/>
                <a:gdLst/>
                <a:ahLst/>
                <a:cxnLst>
                  <a:cxn ang="0">
                    <a:pos x="28" y="14"/>
                  </a:cxn>
                  <a:cxn ang="0">
                    <a:pos x="28" y="14"/>
                  </a:cxn>
                  <a:cxn ang="0">
                    <a:pos x="26" y="18"/>
                  </a:cxn>
                  <a:cxn ang="0">
                    <a:pos x="24"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4" y="4"/>
                  </a:cxn>
                  <a:cxn ang="0">
                    <a:pos x="26" y="8"/>
                  </a:cxn>
                  <a:cxn ang="0">
                    <a:pos x="28" y="14"/>
                  </a:cxn>
                  <a:cxn ang="0">
                    <a:pos x="28" y="14"/>
                  </a:cxn>
                </a:cxnLst>
                <a:rect l="0" t="0" r="r" b="b"/>
                <a:pathLst>
                  <a:path w="28" h="26">
                    <a:moveTo>
                      <a:pt x="28" y="14"/>
                    </a:moveTo>
                    <a:lnTo>
                      <a:pt x="28" y="14"/>
                    </a:lnTo>
                    <a:lnTo>
                      <a:pt x="26" y="18"/>
                    </a:lnTo>
                    <a:lnTo>
                      <a:pt x="24"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39" name="Freeform 1883"/>
              <p:cNvSpPr>
                <a:spLocks/>
              </p:cNvSpPr>
              <p:nvPr/>
            </p:nvSpPr>
            <p:spPr bwMode="auto">
              <a:xfrm>
                <a:off x="2669" y="1817"/>
                <a:ext cx="28" cy="28"/>
              </a:xfrm>
              <a:custGeom>
                <a:avLst/>
                <a:gdLst/>
                <a:ahLst/>
                <a:cxnLst>
                  <a:cxn ang="0">
                    <a:pos x="28" y="14"/>
                  </a:cxn>
                  <a:cxn ang="0">
                    <a:pos x="28" y="14"/>
                  </a:cxn>
                  <a:cxn ang="0">
                    <a:pos x="26" y="20"/>
                  </a:cxn>
                  <a:cxn ang="0">
                    <a:pos x="24" y="24"/>
                  </a:cxn>
                  <a:cxn ang="0">
                    <a:pos x="20"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0" name="Freeform 1884"/>
              <p:cNvSpPr>
                <a:spLocks/>
              </p:cNvSpPr>
              <p:nvPr/>
            </p:nvSpPr>
            <p:spPr bwMode="auto">
              <a:xfrm>
                <a:off x="2663" y="1801"/>
                <a:ext cx="26" cy="28"/>
              </a:xfrm>
              <a:custGeom>
                <a:avLst/>
                <a:gdLst/>
                <a:ahLst/>
                <a:cxnLst>
                  <a:cxn ang="0">
                    <a:pos x="26" y="14"/>
                  </a:cxn>
                  <a:cxn ang="0">
                    <a:pos x="26" y="14"/>
                  </a:cxn>
                  <a:cxn ang="0">
                    <a:pos x="24"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8">
                    <a:moveTo>
                      <a:pt x="26" y="14"/>
                    </a:moveTo>
                    <a:lnTo>
                      <a:pt x="26" y="14"/>
                    </a:lnTo>
                    <a:lnTo>
                      <a:pt x="24"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1" name="Freeform 1885"/>
              <p:cNvSpPr>
                <a:spLocks/>
              </p:cNvSpPr>
              <p:nvPr/>
            </p:nvSpPr>
            <p:spPr bwMode="auto">
              <a:xfrm>
                <a:off x="2651" y="1787"/>
                <a:ext cx="28" cy="26"/>
              </a:xfrm>
              <a:custGeom>
                <a:avLst/>
                <a:gdLst/>
                <a:ahLst/>
                <a:cxnLst>
                  <a:cxn ang="0">
                    <a:pos x="28" y="14"/>
                  </a:cxn>
                  <a:cxn ang="0">
                    <a:pos x="28" y="14"/>
                  </a:cxn>
                  <a:cxn ang="0">
                    <a:pos x="26" y="18"/>
                  </a:cxn>
                  <a:cxn ang="0">
                    <a:pos x="24" y="22"/>
                  </a:cxn>
                  <a:cxn ang="0">
                    <a:pos x="20"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20" y="0"/>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20" y="0"/>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2" name="Freeform 1886"/>
              <p:cNvSpPr>
                <a:spLocks/>
              </p:cNvSpPr>
              <p:nvPr/>
            </p:nvSpPr>
            <p:spPr bwMode="auto">
              <a:xfrm>
                <a:off x="2647" y="1771"/>
                <a:ext cx="28" cy="28"/>
              </a:xfrm>
              <a:custGeom>
                <a:avLst/>
                <a:gdLst/>
                <a:ahLst/>
                <a:cxnLst>
                  <a:cxn ang="0">
                    <a:pos x="28" y="14"/>
                  </a:cxn>
                  <a:cxn ang="0">
                    <a:pos x="28" y="14"/>
                  </a:cxn>
                  <a:cxn ang="0">
                    <a:pos x="26" y="20"/>
                  </a:cxn>
                  <a:cxn ang="0">
                    <a:pos x="24" y="24"/>
                  </a:cxn>
                  <a:cxn ang="0">
                    <a:pos x="18" y="26"/>
                  </a:cxn>
                  <a:cxn ang="0">
                    <a:pos x="14" y="28"/>
                  </a:cxn>
                  <a:cxn ang="0">
                    <a:pos x="14" y="28"/>
                  </a:cxn>
                  <a:cxn ang="0">
                    <a:pos x="8" y="26"/>
                  </a:cxn>
                  <a:cxn ang="0">
                    <a:pos x="4" y="24"/>
                  </a:cxn>
                  <a:cxn ang="0">
                    <a:pos x="2" y="20"/>
                  </a:cxn>
                  <a:cxn ang="0">
                    <a:pos x="0" y="14"/>
                  </a:cxn>
                  <a:cxn ang="0">
                    <a:pos x="0" y="14"/>
                  </a:cxn>
                  <a:cxn ang="0">
                    <a:pos x="2" y="10"/>
                  </a:cxn>
                  <a:cxn ang="0">
                    <a:pos x="4" y="4"/>
                  </a:cxn>
                  <a:cxn ang="0">
                    <a:pos x="8" y="2"/>
                  </a:cxn>
                  <a:cxn ang="0">
                    <a:pos x="14" y="0"/>
                  </a:cxn>
                  <a:cxn ang="0">
                    <a:pos x="14" y="0"/>
                  </a:cxn>
                  <a:cxn ang="0">
                    <a:pos x="18" y="2"/>
                  </a:cxn>
                  <a:cxn ang="0">
                    <a:pos x="24" y="4"/>
                  </a:cxn>
                  <a:cxn ang="0">
                    <a:pos x="26" y="10"/>
                  </a:cxn>
                  <a:cxn ang="0">
                    <a:pos x="28" y="14"/>
                  </a:cxn>
                  <a:cxn ang="0">
                    <a:pos x="28" y="14"/>
                  </a:cxn>
                </a:cxnLst>
                <a:rect l="0" t="0" r="r" b="b"/>
                <a:pathLst>
                  <a:path w="28" h="28">
                    <a:moveTo>
                      <a:pt x="28" y="14"/>
                    </a:moveTo>
                    <a:lnTo>
                      <a:pt x="28" y="14"/>
                    </a:lnTo>
                    <a:lnTo>
                      <a:pt x="26" y="20"/>
                    </a:lnTo>
                    <a:lnTo>
                      <a:pt x="24" y="24"/>
                    </a:lnTo>
                    <a:lnTo>
                      <a:pt x="18" y="26"/>
                    </a:lnTo>
                    <a:lnTo>
                      <a:pt x="14" y="28"/>
                    </a:lnTo>
                    <a:lnTo>
                      <a:pt x="14" y="28"/>
                    </a:lnTo>
                    <a:lnTo>
                      <a:pt x="8" y="26"/>
                    </a:lnTo>
                    <a:lnTo>
                      <a:pt x="4" y="24"/>
                    </a:lnTo>
                    <a:lnTo>
                      <a:pt x="2" y="20"/>
                    </a:lnTo>
                    <a:lnTo>
                      <a:pt x="0" y="14"/>
                    </a:lnTo>
                    <a:lnTo>
                      <a:pt x="0" y="14"/>
                    </a:lnTo>
                    <a:lnTo>
                      <a:pt x="2" y="10"/>
                    </a:lnTo>
                    <a:lnTo>
                      <a:pt x="4" y="4"/>
                    </a:lnTo>
                    <a:lnTo>
                      <a:pt x="8" y="2"/>
                    </a:lnTo>
                    <a:lnTo>
                      <a:pt x="14" y="0"/>
                    </a:lnTo>
                    <a:lnTo>
                      <a:pt x="14" y="0"/>
                    </a:lnTo>
                    <a:lnTo>
                      <a:pt x="18" y="2"/>
                    </a:lnTo>
                    <a:lnTo>
                      <a:pt x="24" y="4"/>
                    </a:lnTo>
                    <a:lnTo>
                      <a:pt x="26" y="10"/>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3" name="Freeform 1887"/>
              <p:cNvSpPr>
                <a:spLocks/>
              </p:cNvSpPr>
              <p:nvPr/>
            </p:nvSpPr>
            <p:spPr bwMode="auto">
              <a:xfrm>
                <a:off x="2563" y="1771"/>
                <a:ext cx="26" cy="28"/>
              </a:xfrm>
              <a:custGeom>
                <a:avLst/>
                <a:gdLst/>
                <a:ahLst/>
                <a:cxnLst>
                  <a:cxn ang="0">
                    <a:pos x="26" y="14"/>
                  </a:cxn>
                  <a:cxn ang="0">
                    <a:pos x="26" y="14"/>
                  </a:cxn>
                  <a:cxn ang="0">
                    <a:pos x="26" y="20"/>
                  </a:cxn>
                  <a:cxn ang="0">
                    <a:pos x="22" y="24"/>
                  </a:cxn>
                  <a:cxn ang="0">
                    <a:pos x="18" y="26"/>
                  </a:cxn>
                  <a:cxn ang="0">
                    <a:pos x="14" y="28"/>
                  </a:cxn>
                  <a:cxn ang="0">
                    <a:pos x="14" y="28"/>
                  </a:cxn>
                  <a:cxn ang="0">
                    <a:pos x="8" y="26"/>
                  </a:cxn>
                  <a:cxn ang="0">
                    <a:pos x="4" y="24"/>
                  </a:cxn>
                  <a:cxn ang="0">
                    <a:pos x="2" y="20"/>
                  </a:cxn>
                  <a:cxn ang="0">
                    <a:pos x="0" y="14"/>
                  </a:cxn>
                  <a:cxn ang="0">
                    <a:pos x="0" y="14"/>
                  </a:cxn>
                  <a:cxn ang="0">
                    <a:pos x="2" y="10"/>
                  </a:cxn>
                  <a:cxn ang="0">
                    <a:pos x="4" y="4"/>
                  </a:cxn>
                  <a:cxn ang="0">
                    <a:pos x="8" y="2"/>
                  </a:cxn>
                  <a:cxn ang="0">
                    <a:pos x="14" y="0"/>
                  </a:cxn>
                  <a:cxn ang="0">
                    <a:pos x="14" y="0"/>
                  </a:cxn>
                  <a:cxn ang="0">
                    <a:pos x="18" y="2"/>
                  </a:cxn>
                  <a:cxn ang="0">
                    <a:pos x="22" y="4"/>
                  </a:cxn>
                  <a:cxn ang="0">
                    <a:pos x="26" y="10"/>
                  </a:cxn>
                  <a:cxn ang="0">
                    <a:pos x="26" y="14"/>
                  </a:cxn>
                  <a:cxn ang="0">
                    <a:pos x="26" y="14"/>
                  </a:cxn>
                </a:cxnLst>
                <a:rect l="0" t="0" r="r" b="b"/>
                <a:pathLst>
                  <a:path w="26" h="28">
                    <a:moveTo>
                      <a:pt x="26" y="14"/>
                    </a:moveTo>
                    <a:lnTo>
                      <a:pt x="26" y="14"/>
                    </a:lnTo>
                    <a:lnTo>
                      <a:pt x="26" y="20"/>
                    </a:lnTo>
                    <a:lnTo>
                      <a:pt x="22" y="24"/>
                    </a:lnTo>
                    <a:lnTo>
                      <a:pt x="18" y="26"/>
                    </a:lnTo>
                    <a:lnTo>
                      <a:pt x="14" y="28"/>
                    </a:lnTo>
                    <a:lnTo>
                      <a:pt x="14" y="28"/>
                    </a:lnTo>
                    <a:lnTo>
                      <a:pt x="8" y="26"/>
                    </a:lnTo>
                    <a:lnTo>
                      <a:pt x="4" y="24"/>
                    </a:lnTo>
                    <a:lnTo>
                      <a:pt x="2" y="20"/>
                    </a:lnTo>
                    <a:lnTo>
                      <a:pt x="0" y="14"/>
                    </a:lnTo>
                    <a:lnTo>
                      <a:pt x="0" y="14"/>
                    </a:lnTo>
                    <a:lnTo>
                      <a:pt x="2" y="10"/>
                    </a:lnTo>
                    <a:lnTo>
                      <a:pt x="4" y="4"/>
                    </a:lnTo>
                    <a:lnTo>
                      <a:pt x="8" y="2"/>
                    </a:lnTo>
                    <a:lnTo>
                      <a:pt x="14" y="0"/>
                    </a:lnTo>
                    <a:lnTo>
                      <a:pt x="14" y="0"/>
                    </a:lnTo>
                    <a:lnTo>
                      <a:pt x="18" y="2"/>
                    </a:lnTo>
                    <a:lnTo>
                      <a:pt x="22" y="4"/>
                    </a:lnTo>
                    <a:lnTo>
                      <a:pt x="26" y="10"/>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4" name="Freeform 1888"/>
              <p:cNvSpPr>
                <a:spLocks/>
              </p:cNvSpPr>
              <p:nvPr/>
            </p:nvSpPr>
            <p:spPr bwMode="auto">
              <a:xfrm>
                <a:off x="2553" y="1759"/>
                <a:ext cx="26" cy="26"/>
              </a:xfrm>
              <a:custGeom>
                <a:avLst/>
                <a:gdLst/>
                <a:ahLst/>
                <a:cxnLst>
                  <a:cxn ang="0">
                    <a:pos x="26" y="12"/>
                  </a:cxn>
                  <a:cxn ang="0">
                    <a:pos x="26" y="12"/>
                  </a:cxn>
                  <a:cxn ang="0">
                    <a:pos x="26"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2"/>
                  </a:cxn>
                  <a:cxn ang="0">
                    <a:pos x="8" y="0"/>
                  </a:cxn>
                  <a:cxn ang="0">
                    <a:pos x="12" y="0"/>
                  </a:cxn>
                  <a:cxn ang="0">
                    <a:pos x="12" y="0"/>
                  </a:cxn>
                  <a:cxn ang="0">
                    <a:pos x="18" y="0"/>
                  </a:cxn>
                  <a:cxn ang="0">
                    <a:pos x="22" y="2"/>
                  </a:cxn>
                  <a:cxn ang="0">
                    <a:pos x="26" y="8"/>
                  </a:cxn>
                  <a:cxn ang="0">
                    <a:pos x="26" y="12"/>
                  </a:cxn>
                  <a:cxn ang="0">
                    <a:pos x="26" y="12"/>
                  </a:cxn>
                </a:cxnLst>
                <a:rect l="0" t="0" r="r" b="b"/>
                <a:pathLst>
                  <a:path w="26" h="26">
                    <a:moveTo>
                      <a:pt x="26" y="12"/>
                    </a:moveTo>
                    <a:lnTo>
                      <a:pt x="26" y="12"/>
                    </a:lnTo>
                    <a:lnTo>
                      <a:pt x="26" y="18"/>
                    </a:lnTo>
                    <a:lnTo>
                      <a:pt x="22" y="22"/>
                    </a:lnTo>
                    <a:lnTo>
                      <a:pt x="18" y="24"/>
                    </a:lnTo>
                    <a:lnTo>
                      <a:pt x="12" y="26"/>
                    </a:lnTo>
                    <a:lnTo>
                      <a:pt x="12" y="26"/>
                    </a:lnTo>
                    <a:lnTo>
                      <a:pt x="8" y="24"/>
                    </a:lnTo>
                    <a:lnTo>
                      <a:pt x="4" y="22"/>
                    </a:lnTo>
                    <a:lnTo>
                      <a:pt x="0" y="18"/>
                    </a:lnTo>
                    <a:lnTo>
                      <a:pt x="0" y="12"/>
                    </a:lnTo>
                    <a:lnTo>
                      <a:pt x="0" y="12"/>
                    </a:lnTo>
                    <a:lnTo>
                      <a:pt x="0" y="8"/>
                    </a:lnTo>
                    <a:lnTo>
                      <a:pt x="4" y="2"/>
                    </a:lnTo>
                    <a:lnTo>
                      <a:pt x="8" y="0"/>
                    </a:lnTo>
                    <a:lnTo>
                      <a:pt x="12" y="0"/>
                    </a:lnTo>
                    <a:lnTo>
                      <a:pt x="12" y="0"/>
                    </a:lnTo>
                    <a:lnTo>
                      <a:pt x="18" y="0"/>
                    </a:lnTo>
                    <a:lnTo>
                      <a:pt x="22" y="2"/>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5" name="Freeform 1889"/>
              <p:cNvSpPr>
                <a:spLocks/>
              </p:cNvSpPr>
              <p:nvPr/>
            </p:nvSpPr>
            <p:spPr bwMode="auto">
              <a:xfrm>
                <a:off x="2549" y="1739"/>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0"/>
                  </a:cxn>
                  <a:cxn ang="0">
                    <a:pos x="12" y="0"/>
                  </a:cxn>
                  <a:cxn ang="0">
                    <a:pos x="12" y="0"/>
                  </a:cxn>
                  <a:cxn ang="0">
                    <a:pos x="18" y="0"/>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0"/>
                    </a:lnTo>
                    <a:lnTo>
                      <a:pt x="12" y="0"/>
                    </a:lnTo>
                    <a:lnTo>
                      <a:pt x="12" y="0"/>
                    </a:lnTo>
                    <a:lnTo>
                      <a:pt x="18" y="0"/>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6" name="Freeform 1890"/>
              <p:cNvSpPr>
                <a:spLocks/>
              </p:cNvSpPr>
              <p:nvPr/>
            </p:nvSpPr>
            <p:spPr bwMode="auto">
              <a:xfrm>
                <a:off x="2517" y="1699"/>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18" y="0"/>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18" y="0"/>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7" name="Freeform 1891"/>
              <p:cNvSpPr>
                <a:spLocks/>
              </p:cNvSpPr>
              <p:nvPr/>
            </p:nvSpPr>
            <p:spPr bwMode="auto">
              <a:xfrm>
                <a:off x="2507" y="1699"/>
                <a:ext cx="28" cy="26"/>
              </a:xfrm>
              <a:custGeom>
                <a:avLst/>
                <a:gdLst/>
                <a:ahLst/>
                <a:cxnLst>
                  <a:cxn ang="0">
                    <a:pos x="28" y="14"/>
                  </a:cxn>
                  <a:cxn ang="0">
                    <a:pos x="28" y="14"/>
                  </a:cxn>
                  <a:cxn ang="0">
                    <a:pos x="26" y="18"/>
                  </a:cxn>
                  <a:cxn ang="0">
                    <a:pos x="24" y="22"/>
                  </a:cxn>
                  <a:cxn ang="0">
                    <a:pos x="20"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20" y="0"/>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20" y="0"/>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8" name="Freeform 1892"/>
              <p:cNvSpPr>
                <a:spLocks/>
              </p:cNvSpPr>
              <p:nvPr/>
            </p:nvSpPr>
            <p:spPr bwMode="auto">
              <a:xfrm>
                <a:off x="2447" y="1689"/>
                <a:ext cx="28" cy="26"/>
              </a:xfrm>
              <a:custGeom>
                <a:avLst/>
                <a:gdLst/>
                <a:ahLst/>
                <a:cxnLst>
                  <a:cxn ang="0">
                    <a:pos x="28" y="12"/>
                  </a:cxn>
                  <a:cxn ang="0">
                    <a:pos x="28" y="12"/>
                  </a:cxn>
                  <a:cxn ang="0">
                    <a:pos x="26" y="18"/>
                  </a:cxn>
                  <a:cxn ang="0">
                    <a:pos x="24" y="22"/>
                  </a:cxn>
                  <a:cxn ang="0">
                    <a:pos x="20"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20" y="0"/>
                  </a:cxn>
                  <a:cxn ang="0">
                    <a:pos x="24" y="4"/>
                  </a:cxn>
                  <a:cxn ang="0">
                    <a:pos x="26" y="8"/>
                  </a:cxn>
                  <a:cxn ang="0">
                    <a:pos x="28" y="12"/>
                  </a:cxn>
                  <a:cxn ang="0">
                    <a:pos x="28" y="12"/>
                  </a:cxn>
                </a:cxnLst>
                <a:rect l="0" t="0" r="r" b="b"/>
                <a:pathLst>
                  <a:path w="28" h="26">
                    <a:moveTo>
                      <a:pt x="28" y="12"/>
                    </a:moveTo>
                    <a:lnTo>
                      <a:pt x="28" y="12"/>
                    </a:lnTo>
                    <a:lnTo>
                      <a:pt x="26" y="18"/>
                    </a:lnTo>
                    <a:lnTo>
                      <a:pt x="24" y="22"/>
                    </a:lnTo>
                    <a:lnTo>
                      <a:pt x="20"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20" y="0"/>
                    </a:lnTo>
                    <a:lnTo>
                      <a:pt x="24" y="4"/>
                    </a:lnTo>
                    <a:lnTo>
                      <a:pt x="26" y="8"/>
                    </a:lnTo>
                    <a:lnTo>
                      <a:pt x="28" y="12"/>
                    </a:lnTo>
                    <a:lnTo>
                      <a:pt x="28"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49" name="Freeform 1893"/>
              <p:cNvSpPr>
                <a:spLocks/>
              </p:cNvSpPr>
              <p:nvPr/>
            </p:nvSpPr>
            <p:spPr bwMode="auto">
              <a:xfrm>
                <a:off x="2377" y="1689"/>
                <a:ext cx="26" cy="26"/>
              </a:xfrm>
              <a:custGeom>
                <a:avLst/>
                <a:gdLst/>
                <a:ahLst/>
                <a:cxnLst>
                  <a:cxn ang="0">
                    <a:pos x="26" y="12"/>
                  </a:cxn>
                  <a:cxn ang="0">
                    <a:pos x="26" y="12"/>
                  </a:cxn>
                  <a:cxn ang="0">
                    <a:pos x="26"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0" name="Freeform 1894"/>
              <p:cNvSpPr>
                <a:spLocks/>
              </p:cNvSpPr>
              <p:nvPr/>
            </p:nvSpPr>
            <p:spPr bwMode="auto">
              <a:xfrm>
                <a:off x="2357" y="1677"/>
                <a:ext cx="26" cy="28"/>
              </a:xfrm>
              <a:custGeom>
                <a:avLst/>
                <a:gdLst/>
                <a:ahLst/>
                <a:cxnLst>
                  <a:cxn ang="0">
                    <a:pos x="26" y="14"/>
                  </a:cxn>
                  <a:cxn ang="0">
                    <a:pos x="26" y="14"/>
                  </a:cxn>
                  <a:cxn ang="0">
                    <a:pos x="24"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8">
                    <a:moveTo>
                      <a:pt x="26" y="14"/>
                    </a:moveTo>
                    <a:lnTo>
                      <a:pt x="26" y="14"/>
                    </a:lnTo>
                    <a:lnTo>
                      <a:pt x="24"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1" name="Freeform 1895"/>
              <p:cNvSpPr>
                <a:spLocks/>
              </p:cNvSpPr>
              <p:nvPr/>
            </p:nvSpPr>
            <p:spPr bwMode="auto">
              <a:xfrm>
                <a:off x="2349" y="1665"/>
                <a:ext cx="28" cy="26"/>
              </a:xfrm>
              <a:custGeom>
                <a:avLst/>
                <a:gdLst/>
                <a:ahLst/>
                <a:cxnLst>
                  <a:cxn ang="0">
                    <a:pos x="28" y="14"/>
                  </a:cxn>
                  <a:cxn ang="0">
                    <a:pos x="28" y="14"/>
                  </a:cxn>
                  <a:cxn ang="0">
                    <a:pos x="26" y="18"/>
                  </a:cxn>
                  <a:cxn ang="0">
                    <a:pos x="24" y="22"/>
                  </a:cxn>
                  <a:cxn ang="0">
                    <a:pos x="20"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20" y="0"/>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20" y="0"/>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2" name="Freeform 1896"/>
              <p:cNvSpPr>
                <a:spLocks/>
              </p:cNvSpPr>
              <p:nvPr/>
            </p:nvSpPr>
            <p:spPr bwMode="auto">
              <a:xfrm>
                <a:off x="2343" y="1645"/>
                <a:ext cx="26" cy="28"/>
              </a:xfrm>
              <a:custGeom>
                <a:avLst/>
                <a:gdLst/>
                <a:ahLst/>
                <a:cxnLst>
                  <a:cxn ang="0">
                    <a:pos x="26" y="14"/>
                  </a:cxn>
                  <a:cxn ang="0">
                    <a:pos x="26" y="14"/>
                  </a:cxn>
                  <a:cxn ang="0">
                    <a:pos x="26" y="20"/>
                  </a:cxn>
                  <a:cxn ang="0">
                    <a:pos x="24" y="24"/>
                  </a:cxn>
                  <a:cxn ang="0">
                    <a:pos x="18"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18" y="2"/>
                  </a:cxn>
                  <a:cxn ang="0">
                    <a:pos x="24" y="4"/>
                  </a:cxn>
                  <a:cxn ang="0">
                    <a:pos x="26" y="8"/>
                  </a:cxn>
                  <a:cxn ang="0">
                    <a:pos x="26" y="14"/>
                  </a:cxn>
                  <a:cxn ang="0">
                    <a:pos x="26" y="14"/>
                  </a:cxn>
                </a:cxnLst>
                <a:rect l="0" t="0" r="r" b="b"/>
                <a:pathLst>
                  <a:path w="26" h="28">
                    <a:moveTo>
                      <a:pt x="26" y="14"/>
                    </a:moveTo>
                    <a:lnTo>
                      <a:pt x="26" y="14"/>
                    </a:lnTo>
                    <a:lnTo>
                      <a:pt x="26" y="20"/>
                    </a:lnTo>
                    <a:lnTo>
                      <a:pt x="24" y="24"/>
                    </a:lnTo>
                    <a:lnTo>
                      <a:pt x="18"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18" y="2"/>
                    </a:lnTo>
                    <a:lnTo>
                      <a:pt x="24"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3" name="Freeform 1897"/>
              <p:cNvSpPr>
                <a:spLocks/>
              </p:cNvSpPr>
              <p:nvPr/>
            </p:nvSpPr>
            <p:spPr bwMode="auto">
              <a:xfrm>
                <a:off x="2269" y="1633"/>
                <a:ext cx="26" cy="28"/>
              </a:xfrm>
              <a:custGeom>
                <a:avLst/>
                <a:gdLst/>
                <a:ahLst/>
                <a:cxnLst>
                  <a:cxn ang="0">
                    <a:pos x="26" y="14"/>
                  </a:cxn>
                  <a:cxn ang="0">
                    <a:pos x="26" y="14"/>
                  </a:cxn>
                  <a:cxn ang="0">
                    <a:pos x="26"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4" name="Freeform 1898"/>
              <p:cNvSpPr>
                <a:spLocks/>
              </p:cNvSpPr>
              <p:nvPr/>
            </p:nvSpPr>
            <p:spPr bwMode="auto">
              <a:xfrm>
                <a:off x="2219" y="1623"/>
                <a:ext cx="26" cy="26"/>
              </a:xfrm>
              <a:custGeom>
                <a:avLst/>
                <a:gdLst/>
                <a:ahLst/>
                <a:cxnLst>
                  <a:cxn ang="0">
                    <a:pos x="26" y="14"/>
                  </a:cxn>
                  <a:cxn ang="0">
                    <a:pos x="26" y="14"/>
                  </a:cxn>
                  <a:cxn ang="0">
                    <a:pos x="26"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5" name="Freeform 1899"/>
              <p:cNvSpPr>
                <a:spLocks/>
              </p:cNvSpPr>
              <p:nvPr/>
            </p:nvSpPr>
            <p:spPr bwMode="auto">
              <a:xfrm>
                <a:off x="2217" y="1611"/>
                <a:ext cx="28" cy="28"/>
              </a:xfrm>
              <a:custGeom>
                <a:avLst/>
                <a:gdLst/>
                <a:ahLst/>
                <a:cxnLst>
                  <a:cxn ang="0">
                    <a:pos x="28" y="14"/>
                  </a:cxn>
                  <a:cxn ang="0">
                    <a:pos x="28" y="14"/>
                  </a:cxn>
                  <a:cxn ang="0">
                    <a:pos x="26" y="18"/>
                  </a:cxn>
                  <a:cxn ang="0">
                    <a:pos x="24" y="24"/>
                  </a:cxn>
                  <a:cxn ang="0">
                    <a:pos x="18" y="26"/>
                  </a:cxn>
                  <a:cxn ang="0">
                    <a:pos x="14" y="28"/>
                  </a:cxn>
                  <a:cxn ang="0">
                    <a:pos x="14" y="28"/>
                  </a:cxn>
                  <a:cxn ang="0">
                    <a:pos x="8" y="26"/>
                  </a:cxn>
                  <a:cxn ang="0">
                    <a:pos x="4" y="24"/>
                  </a:cxn>
                  <a:cxn ang="0">
                    <a:pos x="2" y="18"/>
                  </a:cxn>
                  <a:cxn ang="0">
                    <a:pos x="0" y="14"/>
                  </a:cxn>
                  <a:cxn ang="0">
                    <a:pos x="0" y="14"/>
                  </a:cxn>
                  <a:cxn ang="0">
                    <a:pos x="2" y="8"/>
                  </a:cxn>
                  <a:cxn ang="0">
                    <a:pos x="4" y="4"/>
                  </a:cxn>
                  <a:cxn ang="0">
                    <a:pos x="8" y="2"/>
                  </a:cxn>
                  <a:cxn ang="0">
                    <a:pos x="14" y="0"/>
                  </a:cxn>
                  <a:cxn ang="0">
                    <a:pos x="14" y="0"/>
                  </a:cxn>
                  <a:cxn ang="0">
                    <a:pos x="18" y="2"/>
                  </a:cxn>
                  <a:cxn ang="0">
                    <a:pos x="24" y="4"/>
                  </a:cxn>
                  <a:cxn ang="0">
                    <a:pos x="26" y="8"/>
                  </a:cxn>
                  <a:cxn ang="0">
                    <a:pos x="28" y="14"/>
                  </a:cxn>
                  <a:cxn ang="0">
                    <a:pos x="28" y="14"/>
                  </a:cxn>
                </a:cxnLst>
                <a:rect l="0" t="0" r="r" b="b"/>
                <a:pathLst>
                  <a:path w="28" h="28">
                    <a:moveTo>
                      <a:pt x="28" y="14"/>
                    </a:moveTo>
                    <a:lnTo>
                      <a:pt x="28" y="14"/>
                    </a:lnTo>
                    <a:lnTo>
                      <a:pt x="26" y="18"/>
                    </a:lnTo>
                    <a:lnTo>
                      <a:pt x="24" y="24"/>
                    </a:lnTo>
                    <a:lnTo>
                      <a:pt x="18" y="26"/>
                    </a:lnTo>
                    <a:lnTo>
                      <a:pt x="14" y="28"/>
                    </a:lnTo>
                    <a:lnTo>
                      <a:pt x="14" y="28"/>
                    </a:lnTo>
                    <a:lnTo>
                      <a:pt x="8" y="26"/>
                    </a:lnTo>
                    <a:lnTo>
                      <a:pt x="4" y="24"/>
                    </a:lnTo>
                    <a:lnTo>
                      <a:pt x="2" y="18"/>
                    </a:lnTo>
                    <a:lnTo>
                      <a:pt x="0" y="14"/>
                    </a:lnTo>
                    <a:lnTo>
                      <a:pt x="0" y="14"/>
                    </a:lnTo>
                    <a:lnTo>
                      <a:pt x="2" y="8"/>
                    </a:lnTo>
                    <a:lnTo>
                      <a:pt x="4" y="4"/>
                    </a:lnTo>
                    <a:lnTo>
                      <a:pt x="8" y="2"/>
                    </a:lnTo>
                    <a:lnTo>
                      <a:pt x="14" y="0"/>
                    </a:lnTo>
                    <a:lnTo>
                      <a:pt x="14" y="0"/>
                    </a:lnTo>
                    <a:lnTo>
                      <a:pt x="18"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6" name="Freeform 1900"/>
              <p:cNvSpPr>
                <a:spLocks/>
              </p:cNvSpPr>
              <p:nvPr/>
            </p:nvSpPr>
            <p:spPr bwMode="auto">
              <a:xfrm>
                <a:off x="2197" y="1601"/>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18" y="0"/>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18" y="0"/>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7" name="Freeform 1901"/>
              <p:cNvSpPr>
                <a:spLocks/>
              </p:cNvSpPr>
              <p:nvPr/>
            </p:nvSpPr>
            <p:spPr bwMode="auto">
              <a:xfrm>
                <a:off x="2099" y="1601"/>
                <a:ext cx="26" cy="28"/>
              </a:xfrm>
              <a:custGeom>
                <a:avLst/>
                <a:gdLst/>
                <a:ahLst/>
                <a:cxnLst>
                  <a:cxn ang="0">
                    <a:pos x="26" y="14"/>
                  </a:cxn>
                  <a:cxn ang="0">
                    <a:pos x="26" y="14"/>
                  </a:cxn>
                  <a:cxn ang="0">
                    <a:pos x="26" y="20"/>
                  </a:cxn>
                  <a:cxn ang="0">
                    <a:pos x="22" y="24"/>
                  </a:cxn>
                  <a:cxn ang="0">
                    <a:pos x="18"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8" name="Freeform 1902"/>
              <p:cNvSpPr>
                <a:spLocks/>
              </p:cNvSpPr>
              <p:nvPr/>
            </p:nvSpPr>
            <p:spPr bwMode="auto">
              <a:xfrm>
                <a:off x="2073" y="1601"/>
                <a:ext cx="28" cy="28"/>
              </a:xfrm>
              <a:custGeom>
                <a:avLst/>
                <a:gdLst/>
                <a:ahLst/>
                <a:cxnLst>
                  <a:cxn ang="0">
                    <a:pos x="28" y="14"/>
                  </a:cxn>
                  <a:cxn ang="0">
                    <a:pos x="28" y="14"/>
                  </a:cxn>
                  <a:cxn ang="0">
                    <a:pos x="26" y="20"/>
                  </a:cxn>
                  <a:cxn ang="0">
                    <a:pos x="24" y="24"/>
                  </a:cxn>
                  <a:cxn ang="0">
                    <a:pos x="18"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18" y="2"/>
                  </a:cxn>
                  <a:cxn ang="0">
                    <a:pos x="24" y="4"/>
                  </a:cxn>
                  <a:cxn ang="0">
                    <a:pos x="26" y="8"/>
                  </a:cxn>
                  <a:cxn ang="0">
                    <a:pos x="28" y="14"/>
                  </a:cxn>
                  <a:cxn ang="0">
                    <a:pos x="28" y="14"/>
                  </a:cxn>
                </a:cxnLst>
                <a:rect l="0" t="0" r="r" b="b"/>
                <a:pathLst>
                  <a:path w="28" h="28">
                    <a:moveTo>
                      <a:pt x="28" y="14"/>
                    </a:moveTo>
                    <a:lnTo>
                      <a:pt x="28" y="14"/>
                    </a:lnTo>
                    <a:lnTo>
                      <a:pt x="26" y="20"/>
                    </a:lnTo>
                    <a:lnTo>
                      <a:pt x="24" y="24"/>
                    </a:lnTo>
                    <a:lnTo>
                      <a:pt x="18"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18"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59" name="Freeform 1903"/>
              <p:cNvSpPr>
                <a:spLocks/>
              </p:cNvSpPr>
              <p:nvPr/>
            </p:nvSpPr>
            <p:spPr bwMode="auto">
              <a:xfrm>
                <a:off x="2071" y="1587"/>
                <a:ext cx="26" cy="28"/>
              </a:xfrm>
              <a:custGeom>
                <a:avLst/>
                <a:gdLst/>
                <a:ahLst/>
                <a:cxnLst>
                  <a:cxn ang="0">
                    <a:pos x="26" y="14"/>
                  </a:cxn>
                  <a:cxn ang="0">
                    <a:pos x="26" y="14"/>
                  </a:cxn>
                  <a:cxn ang="0">
                    <a:pos x="24" y="20"/>
                  </a:cxn>
                  <a:cxn ang="0">
                    <a:pos x="22" y="24"/>
                  </a:cxn>
                  <a:cxn ang="0">
                    <a:pos x="18" y="26"/>
                  </a:cxn>
                  <a:cxn ang="0">
                    <a:pos x="12" y="28"/>
                  </a:cxn>
                  <a:cxn ang="0">
                    <a:pos x="12" y="28"/>
                  </a:cxn>
                  <a:cxn ang="0">
                    <a:pos x="8" y="26"/>
                  </a:cxn>
                  <a:cxn ang="0">
                    <a:pos x="4" y="24"/>
                  </a:cxn>
                  <a:cxn ang="0">
                    <a:pos x="0" y="20"/>
                  </a:cxn>
                  <a:cxn ang="0">
                    <a:pos x="0" y="14"/>
                  </a:cxn>
                  <a:cxn ang="0">
                    <a:pos x="0" y="14"/>
                  </a:cxn>
                  <a:cxn ang="0">
                    <a:pos x="0" y="10"/>
                  </a:cxn>
                  <a:cxn ang="0">
                    <a:pos x="4" y="4"/>
                  </a:cxn>
                  <a:cxn ang="0">
                    <a:pos x="8" y="2"/>
                  </a:cxn>
                  <a:cxn ang="0">
                    <a:pos x="12" y="0"/>
                  </a:cxn>
                  <a:cxn ang="0">
                    <a:pos x="12" y="0"/>
                  </a:cxn>
                  <a:cxn ang="0">
                    <a:pos x="18" y="2"/>
                  </a:cxn>
                  <a:cxn ang="0">
                    <a:pos x="22" y="4"/>
                  </a:cxn>
                  <a:cxn ang="0">
                    <a:pos x="24" y="10"/>
                  </a:cxn>
                  <a:cxn ang="0">
                    <a:pos x="26" y="14"/>
                  </a:cxn>
                  <a:cxn ang="0">
                    <a:pos x="26" y="14"/>
                  </a:cxn>
                </a:cxnLst>
                <a:rect l="0" t="0" r="r" b="b"/>
                <a:pathLst>
                  <a:path w="26" h="28">
                    <a:moveTo>
                      <a:pt x="26" y="14"/>
                    </a:moveTo>
                    <a:lnTo>
                      <a:pt x="26" y="14"/>
                    </a:lnTo>
                    <a:lnTo>
                      <a:pt x="24" y="20"/>
                    </a:lnTo>
                    <a:lnTo>
                      <a:pt x="22" y="24"/>
                    </a:lnTo>
                    <a:lnTo>
                      <a:pt x="18" y="26"/>
                    </a:lnTo>
                    <a:lnTo>
                      <a:pt x="12" y="28"/>
                    </a:lnTo>
                    <a:lnTo>
                      <a:pt x="12" y="28"/>
                    </a:lnTo>
                    <a:lnTo>
                      <a:pt x="8" y="26"/>
                    </a:lnTo>
                    <a:lnTo>
                      <a:pt x="4" y="24"/>
                    </a:lnTo>
                    <a:lnTo>
                      <a:pt x="0" y="20"/>
                    </a:lnTo>
                    <a:lnTo>
                      <a:pt x="0" y="14"/>
                    </a:lnTo>
                    <a:lnTo>
                      <a:pt x="0" y="14"/>
                    </a:lnTo>
                    <a:lnTo>
                      <a:pt x="0" y="10"/>
                    </a:lnTo>
                    <a:lnTo>
                      <a:pt x="4" y="4"/>
                    </a:lnTo>
                    <a:lnTo>
                      <a:pt x="8" y="2"/>
                    </a:lnTo>
                    <a:lnTo>
                      <a:pt x="12" y="0"/>
                    </a:lnTo>
                    <a:lnTo>
                      <a:pt x="12" y="0"/>
                    </a:lnTo>
                    <a:lnTo>
                      <a:pt x="18" y="2"/>
                    </a:lnTo>
                    <a:lnTo>
                      <a:pt x="22" y="4"/>
                    </a:lnTo>
                    <a:lnTo>
                      <a:pt x="24" y="10"/>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0" name="Freeform 1904"/>
              <p:cNvSpPr>
                <a:spLocks/>
              </p:cNvSpPr>
              <p:nvPr/>
            </p:nvSpPr>
            <p:spPr bwMode="auto">
              <a:xfrm>
                <a:off x="2065" y="1575"/>
                <a:ext cx="28" cy="26"/>
              </a:xfrm>
              <a:custGeom>
                <a:avLst/>
                <a:gdLst/>
                <a:ahLst/>
                <a:cxnLst>
                  <a:cxn ang="0">
                    <a:pos x="28" y="14"/>
                  </a:cxn>
                  <a:cxn ang="0">
                    <a:pos x="28" y="14"/>
                  </a:cxn>
                  <a:cxn ang="0">
                    <a:pos x="26" y="18"/>
                  </a:cxn>
                  <a:cxn ang="0">
                    <a:pos x="24" y="22"/>
                  </a:cxn>
                  <a:cxn ang="0">
                    <a:pos x="20" y="26"/>
                  </a:cxn>
                  <a:cxn ang="0">
                    <a:pos x="14" y="26"/>
                  </a:cxn>
                  <a:cxn ang="0">
                    <a:pos x="14" y="26"/>
                  </a:cxn>
                  <a:cxn ang="0">
                    <a:pos x="10" y="26"/>
                  </a:cxn>
                  <a:cxn ang="0">
                    <a:pos x="4" y="22"/>
                  </a:cxn>
                  <a:cxn ang="0">
                    <a:pos x="2" y="18"/>
                  </a:cxn>
                  <a:cxn ang="0">
                    <a:pos x="0" y="14"/>
                  </a:cxn>
                  <a:cxn ang="0">
                    <a:pos x="0" y="14"/>
                  </a:cxn>
                  <a:cxn ang="0">
                    <a:pos x="2" y="8"/>
                  </a:cxn>
                  <a:cxn ang="0">
                    <a:pos x="4" y="4"/>
                  </a:cxn>
                  <a:cxn ang="0">
                    <a:pos x="10" y="2"/>
                  </a:cxn>
                  <a:cxn ang="0">
                    <a:pos x="14" y="0"/>
                  </a:cxn>
                  <a:cxn ang="0">
                    <a:pos x="14" y="0"/>
                  </a:cxn>
                  <a:cxn ang="0">
                    <a:pos x="20" y="2"/>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10" y="26"/>
                    </a:lnTo>
                    <a:lnTo>
                      <a:pt x="4" y="22"/>
                    </a:lnTo>
                    <a:lnTo>
                      <a:pt x="2" y="18"/>
                    </a:lnTo>
                    <a:lnTo>
                      <a:pt x="0" y="14"/>
                    </a:lnTo>
                    <a:lnTo>
                      <a:pt x="0" y="14"/>
                    </a:lnTo>
                    <a:lnTo>
                      <a:pt x="2" y="8"/>
                    </a:lnTo>
                    <a:lnTo>
                      <a:pt x="4" y="4"/>
                    </a:lnTo>
                    <a:lnTo>
                      <a:pt x="10"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1" name="Freeform 1905"/>
              <p:cNvSpPr>
                <a:spLocks/>
              </p:cNvSpPr>
              <p:nvPr/>
            </p:nvSpPr>
            <p:spPr bwMode="auto">
              <a:xfrm>
                <a:off x="2055" y="1563"/>
                <a:ext cx="26" cy="26"/>
              </a:xfrm>
              <a:custGeom>
                <a:avLst/>
                <a:gdLst/>
                <a:ahLst/>
                <a:cxnLst>
                  <a:cxn ang="0">
                    <a:pos x="26" y="12"/>
                  </a:cxn>
                  <a:cxn ang="0">
                    <a:pos x="26" y="12"/>
                  </a:cxn>
                  <a:cxn ang="0">
                    <a:pos x="26" y="18"/>
                  </a:cxn>
                  <a:cxn ang="0">
                    <a:pos x="24"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4" y="4"/>
                  </a:cxn>
                  <a:cxn ang="0">
                    <a:pos x="26" y="8"/>
                  </a:cxn>
                  <a:cxn ang="0">
                    <a:pos x="26" y="12"/>
                  </a:cxn>
                  <a:cxn ang="0">
                    <a:pos x="26" y="12"/>
                  </a:cxn>
                </a:cxnLst>
                <a:rect l="0" t="0" r="r" b="b"/>
                <a:pathLst>
                  <a:path w="26" h="26">
                    <a:moveTo>
                      <a:pt x="26" y="12"/>
                    </a:moveTo>
                    <a:lnTo>
                      <a:pt x="26" y="12"/>
                    </a:lnTo>
                    <a:lnTo>
                      <a:pt x="26" y="18"/>
                    </a:lnTo>
                    <a:lnTo>
                      <a:pt x="24"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4"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2" name="Freeform 1906"/>
              <p:cNvSpPr>
                <a:spLocks/>
              </p:cNvSpPr>
              <p:nvPr/>
            </p:nvSpPr>
            <p:spPr bwMode="auto">
              <a:xfrm>
                <a:off x="2047" y="1535"/>
                <a:ext cx="26" cy="26"/>
              </a:xfrm>
              <a:custGeom>
                <a:avLst/>
                <a:gdLst/>
                <a:ahLst/>
                <a:cxnLst>
                  <a:cxn ang="0">
                    <a:pos x="26" y="12"/>
                  </a:cxn>
                  <a:cxn ang="0">
                    <a:pos x="26" y="12"/>
                  </a:cxn>
                  <a:cxn ang="0">
                    <a:pos x="26" y="18"/>
                  </a:cxn>
                  <a:cxn ang="0">
                    <a:pos x="22" y="22"/>
                  </a:cxn>
                  <a:cxn ang="0">
                    <a:pos x="18" y="26"/>
                  </a:cxn>
                  <a:cxn ang="0">
                    <a:pos x="14" y="26"/>
                  </a:cxn>
                  <a:cxn ang="0">
                    <a:pos x="14" y="26"/>
                  </a:cxn>
                  <a:cxn ang="0">
                    <a:pos x="8" y="26"/>
                  </a:cxn>
                  <a:cxn ang="0">
                    <a:pos x="4" y="22"/>
                  </a:cxn>
                  <a:cxn ang="0">
                    <a:pos x="0" y="18"/>
                  </a:cxn>
                  <a:cxn ang="0">
                    <a:pos x="0" y="12"/>
                  </a:cxn>
                  <a:cxn ang="0">
                    <a:pos x="0" y="12"/>
                  </a:cxn>
                  <a:cxn ang="0">
                    <a:pos x="0"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6"/>
                    </a:lnTo>
                    <a:lnTo>
                      <a:pt x="14" y="26"/>
                    </a:lnTo>
                    <a:lnTo>
                      <a:pt x="14" y="26"/>
                    </a:lnTo>
                    <a:lnTo>
                      <a:pt x="8" y="26"/>
                    </a:lnTo>
                    <a:lnTo>
                      <a:pt x="4" y="22"/>
                    </a:lnTo>
                    <a:lnTo>
                      <a:pt x="0" y="18"/>
                    </a:lnTo>
                    <a:lnTo>
                      <a:pt x="0" y="12"/>
                    </a:lnTo>
                    <a:lnTo>
                      <a:pt x="0" y="12"/>
                    </a:lnTo>
                    <a:lnTo>
                      <a:pt x="0" y="8"/>
                    </a:lnTo>
                    <a:lnTo>
                      <a:pt x="4" y="4"/>
                    </a:lnTo>
                    <a:lnTo>
                      <a:pt x="8" y="0"/>
                    </a:lnTo>
                    <a:lnTo>
                      <a:pt x="14" y="0"/>
                    </a:lnTo>
                    <a:lnTo>
                      <a:pt x="14"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3" name="Freeform 1907"/>
              <p:cNvSpPr>
                <a:spLocks/>
              </p:cNvSpPr>
              <p:nvPr/>
            </p:nvSpPr>
            <p:spPr bwMode="auto">
              <a:xfrm>
                <a:off x="2039" y="1521"/>
                <a:ext cx="26" cy="26"/>
              </a:xfrm>
              <a:custGeom>
                <a:avLst/>
                <a:gdLst/>
                <a:ahLst/>
                <a:cxnLst>
                  <a:cxn ang="0">
                    <a:pos x="26" y="14"/>
                  </a:cxn>
                  <a:cxn ang="0">
                    <a:pos x="26" y="14"/>
                  </a:cxn>
                  <a:cxn ang="0">
                    <a:pos x="26" y="18"/>
                  </a:cxn>
                  <a:cxn ang="0">
                    <a:pos x="24"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18" y="0"/>
                  </a:cxn>
                  <a:cxn ang="0">
                    <a:pos x="24" y="4"/>
                  </a:cxn>
                  <a:cxn ang="0">
                    <a:pos x="26" y="8"/>
                  </a:cxn>
                  <a:cxn ang="0">
                    <a:pos x="26" y="14"/>
                  </a:cxn>
                  <a:cxn ang="0">
                    <a:pos x="26" y="14"/>
                  </a:cxn>
                </a:cxnLst>
                <a:rect l="0" t="0" r="r" b="b"/>
                <a:pathLst>
                  <a:path w="26" h="26">
                    <a:moveTo>
                      <a:pt x="26" y="14"/>
                    </a:moveTo>
                    <a:lnTo>
                      <a:pt x="26" y="14"/>
                    </a:lnTo>
                    <a:lnTo>
                      <a:pt x="26" y="18"/>
                    </a:lnTo>
                    <a:lnTo>
                      <a:pt x="24" y="22"/>
                    </a:lnTo>
                    <a:lnTo>
                      <a:pt x="18"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18" y="0"/>
                    </a:lnTo>
                    <a:lnTo>
                      <a:pt x="24"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4" name="Freeform 1908"/>
              <p:cNvSpPr>
                <a:spLocks/>
              </p:cNvSpPr>
              <p:nvPr/>
            </p:nvSpPr>
            <p:spPr bwMode="auto">
              <a:xfrm>
                <a:off x="2037" y="1497"/>
                <a:ext cx="26" cy="26"/>
              </a:xfrm>
              <a:custGeom>
                <a:avLst/>
                <a:gdLst/>
                <a:ahLst/>
                <a:cxnLst>
                  <a:cxn ang="0">
                    <a:pos x="26" y="14"/>
                  </a:cxn>
                  <a:cxn ang="0">
                    <a:pos x="26" y="14"/>
                  </a:cxn>
                  <a:cxn ang="0">
                    <a:pos x="24" y="18"/>
                  </a:cxn>
                  <a:cxn ang="0">
                    <a:pos x="22" y="24"/>
                  </a:cxn>
                  <a:cxn ang="0">
                    <a:pos x="18" y="26"/>
                  </a:cxn>
                  <a:cxn ang="0">
                    <a:pos x="12" y="26"/>
                  </a:cxn>
                  <a:cxn ang="0">
                    <a:pos x="12" y="26"/>
                  </a:cxn>
                  <a:cxn ang="0">
                    <a:pos x="8" y="26"/>
                  </a:cxn>
                  <a:cxn ang="0">
                    <a:pos x="4" y="24"/>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4" y="8"/>
                  </a:cxn>
                  <a:cxn ang="0">
                    <a:pos x="26" y="14"/>
                  </a:cxn>
                  <a:cxn ang="0">
                    <a:pos x="26" y="14"/>
                  </a:cxn>
                </a:cxnLst>
                <a:rect l="0" t="0" r="r" b="b"/>
                <a:pathLst>
                  <a:path w="26" h="26">
                    <a:moveTo>
                      <a:pt x="26" y="14"/>
                    </a:moveTo>
                    <a:lnTo>
                      <a:pt x="26" y="14"/>
                    </a:lnTo>
                    <a:lnTo>
                      <a:pt x="24" y="18"/>
                    </a:lnTo>
                    <a:lnTo>
                      <a:pt x="22" y="24"/>
                    </a:lnTo>
                    <a:lnTo>
                      <a:pt x="18" y="26"/>
                    </a:lnTo>
                    <a:lnTo>
                      <a:pt x="12" y="26"/>
                    </a:lnTo>
                    <a:lnTo>
                      <a:pt x="12" y="26"/>
                    </a:lnTo>
                    <a:lnTo>
                      <a:pt x="8" y="26"/>
                    </a:lnTo>
                    <a:lnTo>
                      <a:pt x="4" y="24"/>
                    </a:lnTo>
                    <a:lnTo>
                      <a:pt x="0" y="18"/>
                    </a:lnTo>
                    <a:lnTo>
                      <a:pt x="0" y="14"/>
                    </a:lnTo>
                    <a:lnTo>
                      <a:pt x="0" y="14"/>
                    </a:lnTo>
                    <a:lnTo>
                      <a:pt x="0" y="8"/>
                    </a:lnTo>
                    <a:lnTo>
                      <a:pt x="4" y="4"/>
                    </a:lnTo>
                    <a:lnTo>
                      <a:pt x="8" y="2"/>
                    </a:lnTo>
                    <a:lnTo>
                      <a:pt x="12" y="0"/>
                    </a:lnTo>
                    <a:lnTo>
                      <a:pt x="12" y="0"/>
                    </a:lnTo>
                    <a:lnTo>
                      <a:pt x="18" y="2"/>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5" name="Freeform 1909"/>
              <p:cNvSpPr>
                <a:spLocks/>
              </p:cNvSpPr>
              <p:nvPr/>
            </p:nvSpPr>
            <p:spPr bwMode="auto">
              <a:xfrm>
                <a:off x="2021" y="1487"/>
                <a:ext cx="26" cy="28"/>
              </a:xfrm>
              <a:custGeom>
                <a:avLst/>
                <a:gdLst/>
                <a:ahLst/>
                <a:cxnLst>
                  <a:cxn ang="0">
                    <a:pos x="26" y="14"/>
                  </a:cxn>
                  <a:cxn ang="0">
                    <a:pos x="26" y="14"/>
                  </a:cxn>
                  <a:cxn ang="0">
                    <a:pos x="26" y="20"/>
                  </a:cxn>
                  <a:cxn ang="0">
                    <a:pos x="22" y="24"/>
                  </a:cxn>
                  <a:cxn ang="0">
                    <a:pos x="18"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6" name="Freeform 1910"/>
              <p:cNvSpPr>
                <a:spLocks/>
              </p:cNvSpPr>
              <p:nvPr/>
            </p:nvSpPr>
            <p:spPr bwMode="auto">
              <a:xfrm>
                <a:off x="1927" y="1477"/>
                <a:ext cx="26" cy="26"/>
              </a:xfrm>
              <a:custGeom>
                <a:avLst/>
                <a:gdLst/>
                <a:ahLst/>
                <a:cxnLst>
                  <a:cxn ang="0">
                    <a:pos x="26" y="14"/>
                  </a:cxn>
                  <a:cxn ang="0">
                    <a:pos x="26" y="14"/>
                  </a:cxn>
                  <a:cxn ang="0">
                    <a:pos x="26" y="18"/>
                  </a:cxn>
                  <a:cxn ang="0">
                    <a:pos x="24"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18" y="2"/>
                  </a:cxn>
                  <a:cxn ang="0">
                    <a:pos x="24" y="4"/>
                  </a:cxn>
                  <a:cxn ang="0">
                    <a:pos x="26" y="8"/>
                  </a:cxn>
                  <a:cxn ang="0">
                    <a:pos x="26" y="14"/>
                  </a:cxn>
                  <a:cxn ang="0">
                    <a:pos x="26" y="14"/>
                  </a:cxn>
                </a:cxnLst>
                <a:rect l="0" t="0" r="r" b="b"/>
                <a:pathLst>
                  <a:path w="26" h="26">
                    <a:moveTo>
                      <a:pt x="26" y="14"/>
                    </a:moveTo>
                    <a:lnTo>
                      <a:pt x="26" y="14"/>
                    </a:lnTo>
                    <a:lnTo>
                      <a:pt x="26" y="18"/>
                    </a:lnTo>
                    <a:lnTo>
                      <a:pt x="24"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4"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7" name="Freeform 1911"/>
              <p:cNvSpPr>
                <a:spLocks/>
              </p:cNvSpPr>
              <p:nvPr/>
            </p:nvSpPr>
            <p:spPr bwMode="auto">
              <a:xfrm>
                <a:off x="1919" y="1463"/>
                <a:ext cx="28" cy="26"/>
              </a:xfrm>
              <a:custGeom>
                <a:avLst/>
                <a:gdLst/>
                <a:ahLst/>
                <a:cxnLst>
                  <a:cxn ang="0">
                    <a:pos x="28" y="14"/>
                  </a:cxn>
                  <a:cxn ang="0">
                    <a:pos x="28" y="14"/>
                  </a:cxn>
                  <a:cxn ang="0">
                    <a:pos x="26" y="18"/>
                  </a:cxn>
                  <a:cxn ang="0">
                    <a:pos x="24" y="22"/>
                  </a:cxn>
                  <a:cxn ang="0">
                    <a:pos x="20" y="26"/>
                  </a:cxn>
                  <a:cxn ang="0">
                    <a:pos x="14" y="26"/>
                  </a:cxn>
                  <a:cxn ang="0">
                    <a:pos x="14" y="26"/>
                  </a:cxn>
                  <a:cxn ang="0">
                    <a:pos x="10" y="26"/>
                  </a:cxn>
                  <a:cxn ang="0">
                    <a:pos x="4" y="22"/>
                  </a:cxn>
                  <a:cxn ang="0">
                    <a:pos x="2" y="18"/>
                  </a:cxn>
                  <a:cxn ang="0">
                    <a:pos x="0" y="14"/>
                  </a:cxn>
                  <a:cxn ang="0">
                    <a:pos x="0" y="14"/>
                  </a:cxn>
                  <a:cxn ang="0">
                    <a:pos x="2" y="8"/>
                  </a:cxn>
                  <a:cxn ang="0">
                    <a:pos x="4" y="4"/>
                  </a:cxn>
                  <a:cxn ang="0">
                    <a:pos x="10" y="2"/>
                  </a:cxn>
                  <a:cxn ang="0">
                    <a:pos x="14" y="0"/>
                  </a:cxn>
                  <a:cxn ang="0">
                    <a:pos x="14" y="0"/>
                  </a:cxn>
                  <a:cxn ang="0">
                    <a:pos x="20" y="2"/>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10" y="26"/>
                    </a:lnTo>
                    <a:lnTo>
                      <a:pt x="4" y="22"/>
                    </a:lnTo>
                    <a:lnTo>
                      <a:pt x="2" y="18"/>
                    </a:lnTo>
                    <a:lnTo>
                      <a:pt x="0" y="14"/>
                    </a:lnTo>
                    <a:lnTo>
                      <a:pt x="0" y="14"/>
                    </a:lnTo>
                    <a:lnTo>
                      <a:pt x="2" y="8"/>
                    </a:lnTo>
                    <a:lnTo>
                      <a:pt x="4" y="4"/>
                    </a:lnTo>
                    <a:lnTo>
                      <a:pt x="10"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8" name="Freeform 1912"/>
              <p:cNvSpPr>
                <a:spLocks/>
              </p:cNvSpPr>
              <p:nvPr/>
            </p:nvSpPr>
            <p:spPr bwMode="auto">
              <a:xfrm>
                <a:off x="1909" y="1447"/>
                <a:ext cx="26" cy="26"/>
              </a:xfrm>
              <a:custGeom>
                <a:avLst/>
                <a:gdLst/>
                <a:ahLst/>
                <a:cxnLst>
                  <a:cxn ang="0">
                    <a:pos x="26" y="12"/>
                  </a:cxn>
                  <a:cxn ang="0">
                    <a:pos x="26" y="12"/>
                  </a:cxn>
                  <a:cxn ang="0">
                    <a:pos x="26" y="18"/>
                  </a:cxn>
                  <a:cxn ang="0">
                    <a:pos x="22" y="22"/>
                  </a:cxn>
                  <a:cxn ang="0">
                    <a:pos x="18" y="24"/>
                  </a:cxn>
                  <a:cxn ang="0">
                    <a:pos x="14" y="26"/>
                  </a:cxn>
                  <a:cxn ang="0">
                    <a:pos x="14" y="26"/>
                  </a:cxn>
                  <a:cxn ang="0">
                    <a:pos x="8" y="24"/>
                  </a:cxn>
                  <a:cxn ang="0">
                    <a:pos x="4" y="22"/>
                  </a:cxn>
                  <a:cxn ang="0">
                    <a:pos x="2" y="18"/>
                  </a:cxn>
                  <a:cxn ang="0">
                    <a:pos x="0" y="12"/>
                  </a:cxn>
                  <a:cxn ang="0">
                    <a:pos x="0" y="12"/>
                  </a:cxn>
                  <a:cxn ang="0">
                    <a:pos x="2" y="8"/>
                  </a:cxn>
                  <a:cxn ang="0">
                    <a:pos x="4" y="2"/>
                  </a:cxn>
                  <a:cxn ang="0">
                    <a:pos x="8" y="0"/>
                  </a:cxn>
                  <a:cxn ang="0">
                    <a:pos x="14" y="0"/>
                  </a:cxn>
                  <a:cxn ang="0">
                    <a:pos x="14" y="0"/>
                  </a:cxn>
                  <a:cxn ang="0">
                    <a:pos x="18" y="0"/>
                  </a:cxn>
                  <a:cxn ang="0">
                    <a:pos x="22" y="2"/>
                  </a:cxn>
                  <a:cxn ang="0">
                    <a:pos x="26" y="8"/>
                  </a:cxn>
                  <a:cxn ang="0">
                    <a:pos x="26" y="12"/>
                  </a:cxn>
                  <a:cxn ang="0">
                    <a:pos x="26" y="12"/>
                  </a:cxn>
                </a:cxnLst>
                <a:rect l="0" t="0" r="r" b="b"/>
                <a:pathLst>
                  <a:path w="26" h="26">
                    <a:moveTo>
                      <a:pt x="26" y="12"/>
                    </a:moveTo>
                    <a:lnTo>
                      <a:pt x="26" y="12"/>
                    </a:lnTo>
                    <a:lnTo>
                      <a:pt x="26" y="18"/>
                    </a:lnTo>
                    <a:lnTo>
                      <a:pt x="22" y="22"/>
                    </a:lnTo>
                    <a:lnTo>
                      <a:pt x="18" y="24"/>
                    </a:lnTo>
                    <a:lnTo>
                      <a:pt x="14" y="26"/>
                    </a:lnTo>
                    <a:lnTo>
                      <a:pt x="14" y="26"/>
                    </a:lnTo>
                    <a:lnTo>
                      <a:pt x="8" y="24"/>
                    </a:lnTo>
                    <a:lnTo>
                      <a:pt x="4" y="22"/>
                    </a:lnTo>
                    <a:lnTo>
                      <a:pt x="2" y="18"/>
                    </a:lnTo>
                    <a:lnTo>
                      <a:pt x="0" y="12"/>
                    </a:lnTo>
                    <a:lnTo>
                      <a:pt x="0" y="12"/>
                    </a:lnTo>
                    <a:lnTo>
                      <a:pt x="2" y="8"/>
                    </a:lnTo>
                    <a:lnTo>
                      <a:pt x="4" y="2"/>
                    </a:lnTo>
                    <a:lnTo>
                      <a:pt x="8" y="0"/>
                    </a:lnTo>
                    <a:lnTo>
                      <a:pt x="14" y="0"/>
                    </a:lnTo>
                    <a:lnTo>
                      <a:pt x="14" y="0"/>
                    </a:lnTo>
                    <a:lnTo>
                      <a:pt x="18" y="0"/>
                    </a:lnTo>
                    <a:lnTo>
                      <a:pt x="22" y="2"/>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69" name="Freeform 1913"/>
              <p:cNvSpPr>
                <a:spLocks/>
              </p:cNvSpPr>
              <p:nvPr/>
            </p:nvSpPr>
            <p:spPr bwMode="auto">
              <a:xfrm>
                <a:off x="1901" y="1435"/>
                <a:ext cx="26" cy="28"/>
              </a:xfrm>
              <a:custGeom>
                <a:avLst/>
                <a:gdLst/>
                <a:ahLst/>
                <a:cxnLst>
                  <a:cxn ang="0">
                    <a:pos x="26" y="14"/>
                  </a:cxn>
                  <a:cxn ang="0">
                    <a:pos x="26" y="14"/>
                  </a:cxn>
                  <a:cxn ang="0">
                    <a:pos x="26" y="18"/>
                  </a:cxn>
                  <a:cxn ang="0">
                    <a:pos x="22" y="24"/>
                  </a:cxn>
                  <a:cxn ang="0">
                    <a:pos x="18" y="26"/>
                  </a:cxn>
                  <a:cxn ang="0">
                    <a:pos x="12" y="28"/>
                  </a:cxn>
                  <a:cxn ang="0">
                    <a:pos x="12" y="28"/>
                  </a:cxn>
                  <a:cxn ang="0">
                    <a:pos x="8" y="26"/>
                  </a:cxn>
                  <a:cxn ang="0">
                    <a:pos x="4" y="24"/>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8">
                    <a:moveTo>
                      <a:pt x="26" y="14"/>
                    </a:moveTo>
                    <a:lnTo>
                      <a:pt x="26" y="14"/>
                    </a:lnTo>
                    <a:lnTo>
                      <a:pt x="26" y="18"/>
                    </a:lnTo>
                    <a:lnTo>
                      <a:pt x="22" y="24"/>
                    </a:lnTo>
                    <a:lnTo>
                      <a:pt x="18" y="26"/>
                    </a:lnTo>
                    <a:lnTo>
                      <a:pt x="12" y="28"/>
                    </a:lnTo>
                    <a:lnTo>
                      <a:pt x="12" y="28"/>
                    </a:lnTo>
                    <a:lnTo>
                      <a:pt x="8" y="26"/>
                    </a:lnTo>
                    <a:lnTo>
                      <a:pt x="4" y="24"/>
                    </a:lnTo>
                    <a:lnTo>
                      <a:pt x="0" y="18"/>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0" name="Freeform 1914"/>
              <p:cNvSpPr>
                <a:spLocks/>
              </p:cNvSpPr>
              <p:nvPr/>
            </p:nvSpPr>
            <p:spPr bwMode="auto">
              <a:xfrm>
                <a:off x="1897" y="1425"/>
                <a:ext cx="26" cy="28"/>
              </a:xfrm>
              <a:custGeom>
                <a:avLst/>
                <a:gdLst/>
                <a:ahLst/>
                <a:cxnLst>
                  <a:cxn ang="0">
                    <a:pos x="26" y="14"/>
                  </a:cxn>
                  <a:cxn ang="0">
                    <a:pos x="26" y="14"/>
                  </a:cxn>
                  <a:cxn ang="0">
                    <a:pos x="26"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1" name="Freeform 1915"/>
              <p:cNvSpPr>
                <a:spLocks/>
              </p:cNvSpPr>
              <p:nvPr/>
            </p:nvSpPr>
            <p:spPr bwMode="auto">
              <a:xfrm>
                <a:off x="1887" y="1411"/>
                <a:ext cx="28" cy="28"/>
              </a:xfrm>
              <a:custGeom>
                <a:avLst/>
                <a:gdLst/>
                <a:ahLst/>
                <a:cxnLst>
                  <a:cxn ang="0">
                    <a:pos x="28" y="14"/>
                  </a:cxn>
                  <a:cxn ang="0">
                    <a:pos x="28" y="14"/>
                  </a:cxn>
                  <a:cxn ang="0">
                    <a:pos x="26" y="20"/>
                  </a:cxn>
                  <a:cxn ang="0">
                    <a:pos x="24" y="24"/>
                  </a:cxn>
                  <a:cxn ang="0">
                    <a:pos x="20" y="26"/>
                  </a:cxn>
                  <a:cxn ang="0">
                    <a:pos x="14" y="28"/>
                  </a:cxn>
                  <a:cxn ang="0">
                    <a:pos x="14" y="28"/>
                  </a:cxn>
                  <a:cxn ang="0">
                    <a:pos x="10" y="26"/>
                  </a:cxn>
                  <a:cxn ang="0">
                    <a:pos x="4" y="24"/>
                  </a:cxn>
                  <a:cxn ang="0">
                    <a:pos x="2" y="20"/>
                  </a:cxn>
                  <a:cxn ang="0">
                    <a:pos x="0" y="14"/>
                  </a:cxn>
                  <a:cxn ang="0">
                    <a:pos x="0" y="14"/>
                  </a:cxn>
                  <a:cxn ang="0">
                    <a:pos x="2" y="10"/>
                  </a:cxn>
                  <a:cxn ang="0">
                    <a:pos x="4" y="4"/>
                  </a:cxn>
                  <a:cxn ang="0">
                    <a:pos x="10" y="2"/>
                  </a:cxn>
                  <a:cxn ang="0">
                    <a:pos x="14" y="0"/>
                  </a:cxn>
                  <a:cxn ang="0">
                    <a:pos x="14" y="0"/>
                  </a:cxn>
                  <a:cxn ang="0">
                    <a:pos x="20" y="2"/>
                  </a:cxn>
                  <a:cxn ang="0">
                    <a:pos x="24" y="4"/>
                  </a:cxn>
                  <a:cxn ang="0">
                    <a:pos x="26" y="10"/>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10" y="26"/>
                    </a:lnTo>
                    <a:lnTo>
                      <a:pt x="4" y="24"/>
                    </a:lnTo>
                    <a:lnTo>
                      <a:pt x="2" y="20"/>
                    </a:lnTo>
                    <a:lnTo>
                      <a:pt x="0" y="14"/>
                    </a:lnTo>
                    <a:lnTo>
                      <a:pt x="0" y="14"/>
                    </a:lnTo>
                    <a:lnTo>
                      <a:pt x="2" y="10"/>
                    </a:lnTo>
                    <a:lnTo>
                      <a:pt x="4" y="4"/>
                    </a:lnTo>
                    <a:lnTo>
                      <a:pt x="10" y="2"/>
                    </a:lnTo>
                    <a:lnTo>
                      <a:pt x="14" y="0"/>
                    </a:lnTo>
                    <a:lnTo>
                      <a:pt x="14" y="0"/>
                    </a:lnTo>
                    <a:lnTo>
                      <a:pt x="20" y="2"/>
                    </a:lnTo>
                    <a:lnTo>
                      <a:pt x="24" y="4"/>
                    </a:lnTo>
                    <a:lnTo>
                      <a:pt x="26" y="10"/>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2" name="Freeform 1916"/>
              <p:cNvSpPr>
                <a:spLocks/>
              </p:cNvSpPr>
              <p:nvPr/>
            </p:nvSpPr>
            <p:spPr bwMode="auto">
              <a:xfrm>
                <a:off x="1879" y="1399"/>
                <a:ext cx="26" cy="26"/>
              </a:xfrm>
              <a:custGeom>
                <a:avLst/>
                <a:gdLst/>
                <a:ahLst/>
                <a:cxnLst>
                  <a:cxn ang="0">
                    <a:pos x="26" y="12"/>
                  </a:cxn>
                  <a:cxn ang="0">
                    <a:pos x="26" y="12"/>
                  </a:cxn>
                  <a:cxn ang="0">
                    <a:pos x="24"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2"/>
                  </a:cxn>
                  <a:cxn ang="0">
                    <a:pos x="8" y="0"/>
                  </a:cxn>
                  <a:cxn ang="0">
                    <a:pos x="12" y="0"/>
                  </a:cxn>
                  <a:cxn ang="0">
                    <a:pos x="12" y="0"/>
                  </a:cxn>
                  <a:cxn ang="0">
                    <a:pos x="18" y="0"/>
                  </a:cxn>
                  <a:cxn ang="0">
                    <a:pos x="22" y="2"/>
                  </a:cxn>
                  <a:cxn ang="0">
                    <a:pos x="24" y="8"/>
                  </a:cxn>
                  <a:cxn ang="0">
                    <a:pos x="26" y="12"/>
                  </a:cxn>
                  <a:cxn ang="0">
                    <a:pos x="26" y="12"/>
                  </a:cxn>
                </a:cxnLst>
                <a:rect l="0" t="0" r="r" b="b"/>
                <a:pathLst>
                  <a:path w="26" h="26">
                    <a:moveTo>
                      <a:pt x="26" y="12"/>
                    </a:moveTo>
                    <a:lnTo>
                      <a:pt x="26" y="12"/>
                    </a:lnTo>
                    <a:lnTo>
                      <a:pt x="24" y="18"/>
                    </a:lnTo>
                    <a:lnTo>
                      <a:pt x="22" y="22"/>
                    </a:lnTo>
                    <a:lnTo>
                      <a:pt x="18" y="24"/>
                    </a:lnTo>
                    <a:lnTo>
                      <a:pt x="12" y="26"/>
                    </a:lnTo>
                    <a:lnTo>
                      <a:pt x="12" y="26"/>
                    </a:lnTo>
                    <a:lnTo>
                      <a:pt x="8" y="24"/>
                    </a:lnTo>
                    <a:lnTo>
                      <a:pt x="4" y="22"/>
                    </a:lnTo>
                    <a:lnTo>
                      <a:pt x="0" y="18"/>
                    </a:lnTo>
                    <a:lnTo>
                      <a:pt x="0" y="12"/>
                    </a:lnTo>
                    <a:lnTo>
                      <a:pt x="0" y="12"/>
                    </a:lnTo>
                    <a:lnTo>
                      <a:pt x="0" y="8"/>
                    </a:lnTo>
                    <a:lnTo>
                      <a:pt x="4" y="2"/>
                    </a:lnTo>
                    <a:lnTo>
                      <a:pt x="8" y="0"/>
                    </a:lnTo>
                    <a:lnTo>
                      <a:pt x="12" y="0"/>
                    </a:lnTo>
                    <a:lnTo>
                      <a:pt x="12" y="0"/>
                    </a:lnTo>
                    <a:lnTo>
                      <a:pt x="18" y="0"/>
                    </a:lnTo>
                    <a:lnTo>
                      <a:pt x="22" y="2"/>
                    </a:lnTo>
                    <a:lnTo>
                      <a:pt x="24"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3" name="Freeform 1917"/>
              <p:cNvSpPr>
                <a:spLocks/>
              </p:cNvSpPr>
              <p:nvPr/>
            </p:nvSpPr>
            <p:spPr bwMode="auto">
              <a:xfrm>
                <a:off x="1867" y="1389"/>
                <a:ext cx="26" cy="26"/>
              </a:xfrm>
              <a:custGeom>
                <a:avLst/>
                <a:gdLst/>
                <a:ahLst/>
                <a:cxnLst>
                  <a:cxn ang="0">
                    <a:pos x="26" y="12"/>
                  </a:cxn>
                  <a:cxn ang="0">
                    <a:pos x="26" y="12"/>
                  </a:cxn>
                  <a:cxn ang="0">
                    <a:pos x="26" y="18"/>
                  </a:cxn>
                  <a:cxn ang="0">
                    <a:pos x="22" y="22"/>
                  </a:cxn>
                  <a:cxn ang="0">
                    <a:pos x="18" y="26"/>
                  </a:cxn>
                  <a:cxn ang="0">
                    <a:pos x="12" y="26"/>
                  </a:cxn>
                  <a:cxn ang="0">
                    <a:pos x="12" y="26"/>
                  </a:cxn>
                  <a:cxn ang="0">
                    <a:pos x="8" y="26"/>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6"/>
                    </a:lnTo>
                    <a:lnTo>
                      <a:pt x="12" y="26"/>
                    </a:lnTo>
                    <a:lnTo>
                      <a:pt x="12" y="26"/>
                    </a:lnTo>
                    <a:lnTo>
                      <a:pt x="8" y="26"/>
                    </a:lnTo>
                    <a:lnTo>
                      <a:pt x="4" y="22"/>
                    </a:lnTo>
                    <a:lnTo>
                      <a:pt x="0" y="18"/>
                    </a:lnTo>
                    <a:lnTo>
                      <a:pt x="0" y="12"/>
                    </a:lnTo>
                    <a:lnTo>
                      <a:pt x="0" y="12"/>
                    </a:lnTo>
                    <a:lnTo>
                      <a:pt x="0" y="8"/>
                    </a:lnTo>
                    <a:lnTo>
                      <a:pt x="4" y="4"/>
                    </a:lnTo>
                    <a:lnTo>
                      <a:pt x="8" y="0"/>
                    </a:lnTo>
                    <a:lnTo>
                      <a:pt x="12" y="0"/>
                    </a:lnTo>
                    <a:lnTo>
                      <a:pt x="12"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4" name="Freeform 1918"/>
              <p:cNvSpPr>
                <a:spLocks/>
              </p:cNvSpPr>
              <p:nvPr/>
            </p:nvSpPr>
            <p:spPr bwMode="auto">
              <a:xfrm>
                <a:off x="1791" y="1375"/>
                <a:ext cx="26" cy="28"/>
              </a:xfrm>
              <a:custGeom>
                <a:avLst/>
                <a:gdLst/>
                <a:ahLst/>
                <a:cxnLst>
                  <a:cxn ang="0">
                    <a:pos x="26" y="14"/>
                  </a:cxn>
                  <a:cxn ang="0">
                    <a:pos x="26" y="14"/>
                  </a:cxn>
                  <a:cxn ang="0">
                    <a:pos x="26" y="20"/>
                  </a:cxn>
                  <a:cxn ang="0">
                    <a:pos x="22" y="24"/>
                  </a:cxn>
                  <a:cxn ang="0">
                    <a:pos x="18" y="26"/>
                  </a:cxn>
                  <a:cxn ang="0">
                    <a:pos x="14" y="28"/>
                  </a:cxn>
                  <a:cxn ang="0">
                    <a:pos x="14" y="28"/>
                  </a:cxn>
                  <a:cxn ang="0">
                    <a:pos x="8" y="26"/>
                  </a:cxn>
                  <a:cxn ang="0">
                    <a:pos x="4" y="24"/>
                  </a:cxn>
                  <a:cxn ang="0">
                    <a:pos x="0" y="20"/>
                  </a:cxn>
                  <a:cxn ang="0">
                    <a:pos x="0" y="14"/>
                  </a:cxn>
                  <a:cxn ang="0">
                    <a:pos x="0" y="14"/>
                  </a:cxn>
                  <a:cxn ang="0">
                    <a:pos x="0" y="8"/>
                  </a:cxn>
                  <a:cxn ang="0">
                    <a:pos x="4" y="4"/>
                  </a:cxn>
                  <a:cxn ang="0">
                    <a:pos x="8" y="2"/>
                  </a:cxn>
                  <a:cxn ang="0">
                    <a:pos x="14" y="0"/>
                  </a:cxn>
                  <a:cxn ang="0">
                    <a:pos x="14"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4" y="28"/>
                    </a:lnTo>
                    <a:lnTo>
                      <a:pt x="14" y="28"/>
                    </a:lnTo>
                    <a:lnTo>
                      <a:pt x="8" y="26"/>
                    </a:lnTo>
                    <a:lnTo>
                      <a:pt x="4" y="24"/>
                    </a:lnTo>
                    <a:lnTo>
                      <a:pt x="0" y="20"/>
                    </a:lnTo>
                    <a:lnTo>
                      <a:pt x="0" y="14"/>
                    </a:lnTo>
                    <a:lnTo>
                      <a:pt x="0" y="14"/>
                    </a:lnTo>
                    <a:lnTo>
                      <a:pt x="0" y="8"/>
                    </a:lnTo>
                    <a:lnTo>
                      <a:pt x="4" y="4"/>
                    </a:lnTo>
                    <a:lnTo>
                      <a:pt x="8" y="2"/>
                    </a:lnTo>
                    <a:lnTo>
                      <a:pt x="14" y="0"/>
                    </a:lnTo>
                    <a:lnTo>
                      <a:pt x="14" y="0"/>
                    </a:lnTo>
                    <a:lnTo>
                      <a:pt x="18" y="2"/>
                    </a:lnTo>
                    <a:lnTo>
                      <a:pt x="22" y="4"/>
                    </a:lnTo>
                    <a:lnTo>
                      <a:pt x="26" y="8"/>
                    </a:lnTo>
                    <a:lnTo>
                      <a:pt x="26" y="14"/>
                    </a:lnTo>
                    <a:lnTo>
                      <a:pt x="26" y="14"/>
                    </a:lnTo>
                    <a:close/>
                  </a:path>
                </a:pathLst>
              </a:custGeom>
              <a:noFill/>
              <a:ln w="12700">
                <a:solidFill>
                  <a:srgbClr val="B25AA3"/>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975" name="Freeform 1919"/>
              <p:cNvSpPr>
                <a:spLocks/>
              </p:cNvSpPr>
              <p:nvPr/>
            </p:nvSpPr>
            <p:spPr bwMode="auto">
              <a:xfrm>
                <a:off x="1761" y="1357"/>
                <a:ext cx="28" cy="26"/>
              </a:xfrm>
              <a:custGeom>
                <a:avLst/>
                <a:gdLst/>
                <a:ahLst/>
                <a:cxnLst>
                  <a:cxn ang="0">
                    <a:pos x="28" y="12"/>
                  </a:cxn>
                  <a:cxn ang="0">
                    <a:pos x="28" y="12"/>
                  </a:cxn>
                  <a:cxn ang="0">
                    <a:pos x="26" y="18"/>
                  </a:cxn>
                  <a:cxn ang="0">
                    <a:pos x="24" y="22"/>
                  </a:cxn>
                  <a:cxn ang="0">
                    <a:pos x="20" y="26"/>
                  </a:cxn>
                  <a:cxn ang="0">
                    <a:pos x="14" y="26"/>
                  </a:cxn>
                  <a:cxn ang="0">
                    <a:pos x="14" y="26"/>
                  </a:cxn>
                  <a:cxn ang="0">
                    <a:pos x="10" y="26"/>
                  </a:cxn>
                  <a:cxn ang="0">
                    <a:pos x="4" y="22"/>
                  </a:cxn>
                  <a:cxn ang="0">
                    <a:pos x="2" y="18"/>
                  </a:cxn>
                  <a:cxn ang="0">
                    <a:pos x="0" y="12"/>
                  </a:cxn>
                  <a:cxn ang="0">
                    <a:pos x="0" y="12"/>
                  </a:cxn>
                  <a:cxn ang="0">
                    <a:pos x="2" y="8"/>
                  </a:cxn>
                  <a:cxn ang="0">
                    <a:pos x="4" y="4"/>
                  </a:cxn>
                  <a:cxn ang="0">
                    <a:pos x="10" y="0"/>
                  </a:cxn>
                  <a:cxn ang="0">
                    <a:pos x="14" y="0"/>
                  </a:cxn>
                  <a:cxn ang="0">
                    <a:pos x="14" y="0"/>
                  </a:cxn>
                  <a:cxn ang="0">
                    <a:pos x="20" y="0"/>
                  </a:cxn>
                  <a:cxn ang="0">
                    <a:pos x="24" y="4"/>
                  </a:cxn>
                  <a:cxn ang="0">
                    <a:pos x="26" y="8"/>
                  </a:cxn>
                  <a:cxn ang="0">
                    <a:pos x="28" y="12"/>
                  </a:cxn>
                  <a:cxn ang="0">
                    <a:pos x="28" y="12"/>
                  </a:cxn>
                </a:cxnLst>
                <a:rect l="0" t="0" r="r" b="b"/>
                <a:pathLst>
                  <a:path w="28" h="26">
                    <a:moveTo>
                      <a:pt x="28" y="12"/>
                    </a:moveTo>
                    <a:lnTo>
                      <a:pt x="28" y="12"/>
                    </a:lnTo>
                    <a:lnTo>
                      <a:pt x="26" y="18"/>
                    </a:lnTo>
                    <a:lnTo>
                      <a:pt x="24" y="22"/>
                    </a:lnTo>
                    <a:lnTo>
                      <a:pt x="20" y="26"/>
                    </a:lnTo>
                    <a:lnTo>
                      <a:pt x="14" y="26"/>
                    </a:lnTo>
                    <a:lnTo>
                      <a:pt x="14" y="26"/>
                    </a:lnTo>
                    <a:lnTo>
                      <a:pt x="10" y="26"/>
                    </a:lnTo>
                    <a:lnTo>
                      <a:pt x="4" y="22"/>
                    </a:lnTo>
                    <a:lnTo>
                      <a:pt x="2" y="18"/>
                    </a:lnTo>
                    <a:lnTo>
                      <a:pt x="0" y="12"/>
                    </a:lnTo>
                    <a:lnTo>
                      <a:pt x="0" y="12"/>
                    </a:lnTo>
                    <a:lnTo>
                      <a:pt x="2" y="8"/>
                    </a:lnTo>
                    <a:lnTo>
                      <a:pt x="4" y="4"/>
                    </a:lnTo>
                    <a:lnTo>
                      <a:pt x="10" y="0"/>
                    </a:lnTo>
                    <a:lnTo>
                      <a:pt x="14" y="0"/>
                    </a:lnTo>
                    <a:lnTo>
                      <a:pt x="14" y="0"/>
                    </a:lnTo>
                    <a:lnTo>
                      <a:pt x="20" y="0"/>
                    </a:lnTo>
                    <a:lnTo>
                      <a:pt x="24" y="4"/>
                    </a:lnTo>
                    <a:lnTo>
                      <a:pt x="26" y="8"/>
                    </a:lnTo>
                    <a:lnTo>
                      <a:pt x="28" y="12"/>
                    </a:lnTo>
                    <a:lnTo>
                      <a:pt x="28"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6" name="Freeform 1920"/>
              <p:cNvSpPr>
                <a:spLocks/>
              </p:cNvSpPr>
              <p:nvPr/>
            </p:nvSpPr>
            <p:spPr bwMode="auto">
              <a:xfrm>
                <a:off x="1753" y="1339"/>
                <a:ext cx="26" cy="26"/>
              </a:xfrm>
              <a:custGeom>
                <a:avLst/>
                <a:gdLst/>
                <a:ahLst/>
                <a:cxnLst>
                  <a:cxn ang="0">
                    <a:pos x="26" y="12"/>
                  </a:cxn>
                  <a:cxn ang="0">
                    <a:pos x="26" y="12"/>
                  </a:cxn>
                  <a:cxn ang="0">
                    <a:pos x="26"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7" name="Freeform 1921"/>
              <p:cNvSpPr>
                <a:spLocks/>
              </p:cNvSpPr>
              <p:nvPr/>
            </p:nvSpPr>
            <p:spPr bwMode="auto">
              <a:xfrm>
                <a:off x="1739" y="1317"/>
                <a:ext cx="28" cy="26"/>
              </a:xfrm>
              <a:custGeom>
                <a:avLst/>
                <a:gdLst/>
                <a:ahLst/>
                <a:cxnLst>
                  <a:cxn ang="0">
                    <a:pos x="28" y="14"/>
                  </a:cxn>
                  <a:cxn ang="0">
                    <a:pos x="28" y="14"/>
                  </a:cxn>
                  <a:cxn ang="0">
                    <a:pos x="26" y="18"/>
                  </a:cxn>
                  <a:cxn ang="0">
                    <a:pos x="24" y="22"/>
                  </a:cxn>
                  <a:cxn ang="0">
                    <a:pos x="20"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8" name="Freeform 1922"/>
              <p:cNvSpPr>
                <a:spLocks/>
              </p:cNvSpPr>
              <p:nvPr/>
            </p:nvSpPr>
            <p:spPr bwMode="auto">
              <a:xfrm>
                <a:off x="1737" y="1289"/>
                <a:ext cx="28" cy="26"/>
              </a:xfrm>
              <a:custGeom>
                <a:avLst/>
                <a:gdLst/>
                <a:ahLst/>
                <a:cxnLst>
                  <a:cxn ang="0">
                    <a:pos x="28" y="12"/>
                  </a:cxn>
                  <a:cxn ang="0">
                    <a:pos x="28" y="12"/>
                  </a:cxn>
                  <a:cxn ang="0">
                    <a:pos x="26" y="18"/>
                  </a:cxn>
                  <a:cxn ang="0">
                    <a:pos x="24"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4" y="4"/>
                  </a:cxn>
                  <a:cxn ang="0">
                    <a:pos x="26" y="8"/>
                  </a:cxn>
                  <a:cxn ang="0">
                    <a:pos x="28" y="12"/>
                  </a:cxn>
                  <a:cxn ang="0">
                    <a:pos x="28" y="12"/>
                  </a:cxn>
                </a:cxnLst>
                <a:rect l="0" t="0" r="r" b="b"/>
                <a:pathLst>
                  <a:path w="28" h="26">
                    <a:moveTo>
                      <a:pt x="28" y="12"/>
                    </a:moveTo>
                    <a:lnTo>
                      <a:pt x="28" y="12"/>
                    </a:lnTo>
                    <a:lnTo>
                      <a:pt x="26" y="18"/>
                    </a:lnTo>
                    <a:lnTo>
                      <a:pt x="24"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4" y="4"/>
                    </a:lnTo>
                    <a:lnTo>
                      <a:pt x="26" y="8"/>
                    </a:lnTo>
                    <a:lnTo>
                      <a:pt x="28" y="12"/>
                    </a:lnTo>
                    <a:lnTo>
                      <a:pt x="28"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79" name="Freeform 1923"/>
              <p:cNvSpPr>
                <a:spLocks/>
              </p:cNvSpPr>
              <p:nvPr/>
            </p:nvSpPr>
            <p:spPr bwMode="auto">
              <a:xfrm>
                <a:off x="1737" y="1273"/>
                <a:ext cx="28" cy="26"/>
              </a:xfrm>
              <a:custGeom>
                <a:avLst/>
                <a:gdLst/>
                <a:ahLst/>
                <a:cxnLst>
                  <a:cxn ang="0">
                    <a:pos x="28" y="12"/>
                  </a:cxn>
                  <a:cxn ang="0">
                    <a:pos x="28" y="12"/>
                  </a:cxn>
                  <a:cxn ang="0">
                    <a:pos x="26" y="18"/>
                  </a:cxn>
                  <a:cxn ang="0">
                    <a:pos x="24" y="22"/>
                  </a:cxn>
                  <a:cxn ang="0">
                    <a:pos x="18" y="24"/>
                  </a:cxn>
                  <a:cxn ang="0">
                    <a:pos x="14" y="26"/>
                  </a:cxn>
                  <a:cxn ang="0">
                    <a:pos x="14" y="26"/>
                  </a:cxn>
                  <a:cxn ang="0">
                    <a:pos x="8" y="24"/>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4" y="4"/>
                  </a:cxn>
                  <a:cxn ang="0">
                    <a:pos x="26" y="8"/>
                  </a:cxn>
                  <a:cxn ang="0">
                    <a:pos x="28" y="12"/>
                  </a:cxn>
                  <a:cxn ang="0">
                    <a:pos x="28" y="12"/>
                  </a:cxn>
                </a:cxnLst>
                <a:rect l="0" t="0" r="r" b="b"/>
                <a:pathLst>
                  <a:path w="28" h="26">
                    <a:moveTo>
                      <a:pt x="28" y="12"/>
                    </a:moveTo>
                    <a:lnTo>
                      <a:pt x="28" y="12"/>
                    </a:lnTo>
                    <a:lnTo>
                      <a:pt x="26" y="18"/>
                    </a:lnTo>
                    <a:lnTo>
                      <a:pt x="24"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4" y="4"/>
                    </a:lnTo>
                    <a:lnTo>
                      <a:pt x="26" y="8"/>
                    </a:lnTo>
                    <a:lnTo>
                      <a:pt x="28" y="12"/>
                    </a:lnTo>
                    <a:lnTo>
                      <a:pt x="28"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0" name="Freeform 1924"/>
              <p:cNvSpPr>
                <a:spLocks/>
              </p:cNvSpPr>
              <p:nvPr/>
            </p:nvSpPr>
            <p:spPr bwMode="auto">
              <a:xfrm>
                <a:off x="1725" y="1129"/>
                <a:ext cx="26" cy="26"/>
              </a:xfrm>
              <a:custGeom>
                <a:avLst/>
                <a:gdLst/>
                <a:ahLst/>
                <a:cxnLst>
                  <a:cxn ang="0">
                    <a:pos x="26" y="14"/>
                  </a:cxn>
                  <a:cxn ang="0">
                    <a:pos x="26" y="14"/>
                  </a:cxn>
                  <a:cxn ang="0">
                    <a:pos x="26" y="18"/>
                  </a:cxn>
                  <a:cxn ang="0">
                    <a:pos x="22" y="24"/>
                  </a:cxn>
                  <a:cxn ang="0">
                    <a:pos x="18" y="26"/>
                  </a:cxn>
                  <a:cxn ang="0">
                    <a:pos x="12" y="26"/>
                  </a:cxn>
                  <a:cxn ang="0">
                    <a:pos x="12" y="26"/>
                  </a:cxn>
                  <a:cxn ang="0">
                    <a:pos x="8" y="26"/>
                  </a:cxn>
                  <a:cxn ang="0">
                    <a:pos x="4" y="24"/>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4"/>
                    </a:lnTo>
                    <a:lnTo>
                      <a:pt x="18" y="26"/>
                    </a:lnTo>
                    <a:lnTo>
                      <a:pt x="12" y="26"/>
                    </a:lnTo>
                    <a:lnTo>
                      <a:pt x="12" y="26"/>
                    </a:lnTo>
                    <a:lnTo>
                      <a:pt x="8" y="26"/>
                    </a:lnTo>
                    <a:lnTo>
                      <a:pt x="4" y="24"/>
                    </a:lnTo>
                    <a:lnTo>
                      <a:pt x="0" y="18"/>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1" name="Freeform 1925"/>
              <p:cNvSpPr>
                <a:spLocks/>
              </p:cNvSpPr>
              <p:nvPr/>
            </p:nvSpPr>
            <p:spPr bwMode="auto">
              <a:xfrm>
                <a:off x="1723" y="1069"/>
                <a:ext cx="26" cy="28"/>
              </a:xfrm>
              <a:custGeom>
                <a:avLst/>
                <a:gdLst/>
                <a:ahLst/>
                <a:cxnLst>
                  <a:cxn ang="0">
                    <a:pos x="26" y="14"/>
                  </a:cxn>
                  <a:cxn ang="0">
                    <a:pos x="26" y="14"/>
                  </a:cxn>
                  <a:cxn ang="0">
                    <a:pos x="26" y="20"/>
                  </a:cxn>
                  <a:cxn ang="0">
                    <a:pos x="22" y="24"/>
                  </a:cxn>
                  <a:cxn ang="0">
                    <a:pos x="18" y="26"/>
                  </a:cxn>
                  <a:cxn ang="0">
                    <a:pos x="12" y="28"/>
                  </a:cxn>
                  <a:cxn ang="0">
                    <a:pos x="12" y="28"/>
                  </a:cxn>
                  <a:cxn ang="0">
                    <a:pos x="8" y="26"/>
                  </a:cxn>
                  <a:cxn ang="0">
                    <a:pos x="4" y="24"/>
                  </a:cxn>
                  <a:cxn ang="0">
                    <a:pos x="0" y="20"/>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8">
                    <a:moveTo>
                      <a:pt x="26" y="14"/>
                    </a:moveTo>
                    <a:lnTo>
                      <a:pt x="26" y="14"/>
                    </a:lnTo>
                    <a:lnTo>
                      <a:pt x="26" y="20"/>
                    </a:lnTo>
                    <a:lnTo>
                      <a:pt x="22" y="24"/>
                    </a:lnTo>
                    <a:lnTo>
                      <a:pt x="18" y="26"/>
                    </a:lnTo>
                    <a:lnTo>
                      <a:pt x="12" y="28"/>
                    </a:lnTo>
                    <a:lnTo>
                      <a:pt x="12" y="28"/>
                    </a:lnTo>
                    <a:lnTo>
                      <a:pt x="8" y="26"/>
                    </a:lnTo>
                    <a:lnTo>
                      <a:pt x="4" y="24"/>
                    </a:lnTo>
                    <a:lnTo>
                      <a:pt x="0" y="20"/>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2" name="Freeform 1926"/>
              <p:cNvSpPr>
                <a:spLocks/>
              </p:cNvSpPr>
              <p:nvPr/>
            </p:nvSpPr>
            <p:spPr bwMode="auto">
              <a:xfrm>
                <a:off x="1717" y="1037"/>
                <a:ext cx="26" cy="26"/>
              </a:xfrm>
              <a:custGeom>
                <a:avLst/>
                <a:gdLst/>
                <a:ahLst/>
                <a:cxnLst>
                  <a:cxn ang="0">
                    <a:pos x="26" y="12"/>
                  </a:cxn>
                  <a:cxn ang="0">
                    <a:pos x="26" y="12"/>
                  </a:cxn>
                  <a:cxn ang="0">
                    <a:pos x="26" y="18"/>
                  </a:cxn>
                  <a:cxn ang="0">
                    <a:pos x="22" y="22"/>
                  </a:cxn>
                  <a:cxn ang="0">
                    <a:pos x="18" y="26"/>
                  </a:cxn>
                  <a:cxn ang="0">
                    <a:pos x="14" y="26"/>
                  </a:cxn>
                  <a:cxn ang="0">
                    <a:pos x="14" y="26"/>
                  </a:cxn>
                  <a:cxn ang="0">
                    <a:pos x="8" y="26"/>
                  </a:cxn>
                  <a:cxn ang="0">
                    <a:pos x="4" y="22"/>
                  </a:cxn>
                  <a:cxn ang="0">
                    <a:pos x="2" y="18"/>
                  </a:cxn>
                  <a:cxn ang="0">
                    <a:pos x="0" y="12"/>
                  </a:cxn>
                  <a:cxn ang="0">
                    <a:pos x="0" y="12"/>
                  </a:cxn>
                  <a:cxn ang="0">
                    <a:pos x="2" y="8"/>
                  </a:cxn>
                  <a:cxn ang="0">
                    <a:pos x="4" y="4"/>
                  </a:cxn>
                  <a:cxn ang="0">
                    <a:pos x="8" y="0"/>
                  </a:cxn>
                  <a:cxn ang="0">
                    <a:pos x="14" y="0"/>
                  </a:cxn>
                  <a:cxn ang="0">
                    <a:pos x="14"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6"/>
                    </a:lnTo>
                    <a:lnTo>
                      <a:pt x="14" y="26"/>
                    </a:lnTo>
                    <a:lnTo>
                      <a:pt x="14" y="26"/>
                    </a:lnTo>
                    <a:lnTo>
                      <a:pt x="8" y="26"/>
                    </a:lnTo>
                    <a:lnTo>
                      <a:pt x="4" y="22"/>
                    </a:lnTo>
                    <a:lnTo>
                      <a:pt x="2" y="18"/>
                    </a:lnTo>
                    <a:lnTo>
                      <a:pt x="0" y="12"/>
                    </a:lnTo>
                    <a:lnTo>
                      <a:pt x="0" y="12"/>
                    </a:lnTo>
                    <a:lnTo>
                      <a:pt x="2" y="8"/>
                    </a:lnTo>
                    <a:lnTo>
                      <a:pt x="4" y="4"/>
                    </a:lnTo>
                    <a:lnTo>
                      <a:pt x="8" y="0"/>
                    </a:lnTo>
                    <a:lnTo>
                      <a:pt x="14" y="0"/>
                    </a:lnTo>
                    <a:lnTo>
                      <a:pt x="14"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3" name="Freeform 1927"/>
              <p:cNvSpPr>
                <a:spLocks/>
              </p:cNvSpPr>
              <p:nvPr/>
            </p:nvSpPr>
            <p:spPr bwMode="auto">
              <a:xfrm>
                <a:off x="1709" y="1009"/>
                <a:ext cx="28" cy="28"/>
              </a:xfrm>
              <a:custGeom>
                <a:avLst/>
                <a:gdLst/>
                <a:ahLst/>
                <a:cxnLst>
                  <a:cxn ang="0">
                    <a:pos x="28" y="14"/>
                  </a:cxn>
                  <a:cxn ang="0">
                    <a:pos x="28" y="14"/>
                  </a:cxn>
                  <a:cxn ang="0">
                    <a:pos x="26" y="20"/>
                  </a:cxn>
                  <a:cxn ang="0">
                    <a:pos x="24" y="24"/>
                  </a:cxn>
                  <a:cxn ang="0">
                    <a:pos x="20" y="26"/>
                  </a:cxn>
                  <a:cxn ang="0">
                    <a:pos x="14" y="28"/>
                  </a:cxn>
                  <a:cxn ang="0">
                    <a:pos x="14" y="28"/>
                  </a:cxn>
                  <a:cxn ang="0">
                    <a:pos x="8" y="26"/>
                  </a:cxn>
                  <a:cxn ang="0">
                    <a:pos x="4" y="24"/>
                  </a:cxn>
                  <a:cxn ang="0">
                    <a:pos x="2" y="20"/>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20"/>
                    </a:lnTo>
                    <a:lnTo>
                      <a:pt x="24" y="24"/>
                    </a:lnTo>
                    <a:lnTo>
                      <a:pt x="20" y="26"/>
                    </a:lnTo>
                    <a:lnTo>
                      <a:pt x="14" y="28"/>
                    </a:lnTo>
                    <a:lnTo>
                      <a:pt x="14" y="28"/>
                    </a:lnTo>
                    <a:lnTo>
                      <a:pt x="8" y="26"/>
                    </a:lnTo>
                    <a:lnTo>
                      <a:pt x="4" y="24"/>
                    </a:lnTo>
                    <a:lnTo>
                      <a:pt x="2" y="20"/>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4" name="Freeform 1928"/>
              <p:cNvSpPr>
                <a:spLocks/>
              </p:cNvSpPr>
              <p:nvPr/>
            </p:nvSpPr>
            <p:spPr bwMode="auto">
              <a:xfrm>
                <a:off x="1693" y="1003"/>
                <a:ext cx="28" cy="28"/>
              </a:xfrm>
              <a:custGeom>
                <a:avLst/>
                <a:gdLst/>
                <a:ahLst/>
                <a:cxnLst>
                  <a:cxn ang="0">
                    <a:pos x="28" y="14"/>
                  </a:cxn>
                  <a:cxn ang="0">
                    <a:pos x="28" y="14"/>
                  </a:cxn>
                  <a:cxn ang="0">
                    <a:pos x="26" y="18"/>
                  </a:cxn>
                  <a:cxn ang="0">
                    <a:pos x="24" y="24"/>
                  </a:cxn>
                  <a:cxn ang="0">
                    <a:pos x="20" y="26"/>
                  </a:cxn>
                  <a:cxn ang="0">
                    <a:pos x="14" y="28"/>
                  </a:cxn>
                  <a:cxn ang="0">
                    <a:pos x="14" y="28"/>
                  </a:cxn>
                  <a:cxn ang="0">
                    <a:pos x="8" y="26"/>
                  </a:cxn>
                  <a:cxn ang="0">
                    <a:pos x="4" y="24"/>
                  </a:cxn>
                  <a:cxn ang="0">
                    <a:pos x="2" y="18"/>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18"/>
                    </a:lnTo>
                    <a:lnTo>
                      <a:pt x="24" y="24"/>
                    </a:lnTo>
                    <a:lnTo>
                      <a:pt x="20" y="26"/>
                    </a:lnTo>
                    <a:lnTo>
                      <a:pt x="14" y="28"/>
                    </a:lnTo>
                    <a:lnTo>
                      <a:pt x="14" y="28"/>
                    </a:lnTo>
                    <a:lnTo>
                      <a:pt x="8" y="26"/>
                    </a:lnTo>
                    <a:lnTo>
                      <a:pt x="4" y="24"/>
                    </a:lnTo>
                    <a:lnTo>
                      <a:pt x="2" y="18"/>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5" name="Freeform 1929"/>
              <p:cNvSpPr>
                <a:spLocks/>
              </p:cNvSpPr>
              <p:nvPr/>
            </p:nvSpPr>
            <p:spPr bwMode="auto">
              <a:xfrm>
                <a:off x="1679" y="987"/>
                <a:ext cx="28" cy="28"/>
              </a:xfrm>
              <a:custGeom>
                <a:avLst/>
                <a:gdLst/>
                <a:ahLst/>
                <a:cxnLst>
                  <a:cxn ang="0">
                    <a:pos x="28" y="14"/>
                  </a:cxn>
                  <a:cxn ang="0">
                    <a:pos x="28" y="14"/>
                  </a:cxn>
                  <a:cxn ang="0">
                    <a:pos x="26" y="18"/>
                  </a:cxn>
                  <a:cxn ang="0">
                    <a:pos x="24" y="24"/>
                  </a:cxn>
                  <a:cxn ang="0">
                    <a:pos x="20" y="26"/>
                  </a:cxn>
                  <a:cxn ang="0">
                    <a:pos x="14" y="28"/>
                  </a:cxn>
                  <a:cxn ang="0">
                    <a:pos x="14" y="28"/>
                  </a:cxn>
                  <a:cxn ang="0">
                    <a:pos x="10" y="26"/>
                  </a:cxn>
                  <a:cxn ang="0">
                    <a:pos x="4" y="24"/>
                  </a:cxn>
                  <a:cxn ang="0">
                    <a:pos x="2" y="18"/>
                  </a:cxn>
                  <a:cxn ang="0">
                    <a:pos x="0" y="14"/>
                  </a:cxn>
                  <a:cxn ang="0">
                    <a:pos x="0" y="14"/>
                  </a:cxn>
                  <a:cxn ang="0">
                    <a:pos x="2" y="8"/>
                  </a:cxn>
                  <a:cxn ang="0">
                    <a:pos x="4" y="4"/>
                  </a:cxn>
                  <a:cxn ang="0">
                    <a:pos x="10" y="2"/>
                  </a:cxn>
                  <a:cxn ang="0">
                    <a:pos x="14" y="0"/>
                  </a:cxn>
                  <a:cxn ang="0">
                    <a:pos x="14" y="0"/>
                  </a:cxn>
                  <a:cxn ang="0">
                    <a:pos x="20" y="2"/>
                  </a:cxn>
                  <a:cxn ang="0">
                    <a:pos x="24" y="4"/>
                  </a:cxn>
                  <a:cxn ang="0">
                    <a:pos x="26" y="8"/>
                  </a:cxn>
                  <a:cxn ang="0">
                    <a:pos x="28" y="14"/>
                  </a:cxn>
                  <a:cxn ang="0">
                    <a:pos x="28" y="14"/>
                  </a:cxn>
                </a:cxnLst>
                <a:rect l="0" t="0" r="r" b="b"/>
                <a:pathLst>
                  <a:path w="28" h="28">
                    <a:moveTo>
                      <a:pt x="28" y="14"/>
                    </a:moveTo>
                    <a:lnTo>
                      <a:pt x="28" y="14"/>
                    </a:lnTo>
                    <a:lnTo>
                      <a:pt x="26" y="18"/>
                    </a:lnTo>
                    <a:lnTo>
                      <a:pt x="24" y="24"/>
                    </a:lnTo>
                    <a:lnTo>
                      <a:pt x="20" y="26"/>
                    </a:lnTo>
                    <a:lnTo>
                      <a:pt x="14" y="28"/>
                    </a:lnTo>
                    <a:lnTo>
                      <a:pt x="14" y="28"/>
                    </a:lnTo>
                    <a:lnTo>
                      <a:pt x="10" y="26"/>
                    </a:lnTo>
                    <a:lnTo>
                      <a:pt x="4" y="24"/>
                    </a:lnTo>
                    <a:lnTo>
                      <a:pt x="2" y="18"/>
                    </a:lnTo>
                    <a:lnTo>
                      <a:pt x="0" y="14"/>
                    </a:lnTo>
                    <a:lnTo>
                      <a:pt x="0" y="14"/>
                    </a:lnTo>
                    <a:lnTo>
                      <a:pt x="2" y="8"/>
                    </a:lnTo>
                    <a:lnTo>
                      <a:pt x="4" y="4"/>
                    </a:lnTo>
                    <a:lnTo>
                      <a:pt x="10"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6" name="Freeform 1930"/>
              <p:cNvSpPr>
                <a:spLocks/>
              </p:cNvSpPr>
              <p:nvPr/>
            </p:nvSpPr>
            <p:spPr bwMode="auto">
              <a:xfrm>
                <a:off x="1665" y="979"/>
                <a:ext cx="28" cy="26"/>
              </a:xfrm>
              <a:custGeom>
                <a:avLst/>
                <a:gdLst/>
                <a:ahLst/>
                <a:cxnLst>
                  <a:cxn ang="0">
                    <a:pos x="28" y="14"/>
                  </a:cxn>
                  <a:cxn ang="0">
                    <a:pos x="28" y="14"/>
                  </a:cxn>
                  <a:cxn ang="0">
                    <a:pos x="26" y="18"/>
                  </a:cxn>
                  <a:cxn ang="0">
                    <a:pos x="24" y="22"/>
                  </a:cxn>
                  <a:cxn ang="0">
                    <a:pos x="20" y="26"/>
                  </a:cxn>
                  <a:cxn ang="0">
                    <a:pos x="14" y="26"/>
                  </a:cxn>
                  <a:cxn ang="0">
                    <a:pos x="14" y="26"/>
                  </a:cxn>
                  <a:cxn ang="0">
                    <a:pos x="10" y="26"/>
                  </a:cxn>
                  <a:cxn ang="0">
                    <a:pos x="4" y="22"/>
                  </a:cxn>
                  <a:cxn ang="0">
                    <a:pos x="2" y="18"/>
                  </a:cxn>
                  <a:cxn ang="0">
                    <a:pos x="0" y="14"/>
                  </a:cxn>
                  <a:cxn ang="0">
                    <a:pos x="0" y="14"/>
                  </a:cxn>
                  <a:cxn ang="0">
                    <a:pos x="2" y="8"/>
                  </a:cxn>
                  <a:cxn ang="0">
                    <a:pos x="4" y="4"/>
                  </a:cxn>
                  <a:cxn ang="0">
                    <a:pos x="10" y="0"/>
                  </a:cxn>
                  <a:cxn ang="0">
                    <a:pos x="14" y="0"/>
                  </a:cxn>
                  <a:cxn ang="0">
                    <a:pos x="14" y="0"/>
                  </a:cxn>
                  <a:cxn ang="0">
                    <a:pos x="20" y="0"/>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10" y="26"/>
                    </a:lnTo>
                    <a:lnTo>
                      <a:pt x="4" y="22"/>
                    </a:lnTo>
                    <a:lnTo>
                      <a:pt x="2" y="18"/>
                    </a:lnTo>
                    <a:lnTo>
                      <a:pt x="0" y="14"/>
                    </a:lnTo>
                    <a:lnTo>
                      <a:pt x="0" y="14"/>
                    </a:lnTo>
                    <a:lnTo>
                      <a:pt x="2" y="8"/>
                    </a:lnTo>
                    <a:lnTo>
                      <a:pt x="4" y="4"/>
                    </a:lnTo>
                    <a:lnTo>
                      <a:pt x="10" y="0"/>
                    </a:lnTo>
                    <a:lnTo>
                      <a:pt x="14" y="0"/>
                    </a:lnTo>
                    <a:lnTo>
                      <a:pt x="14" y="0"/>
                    </a:lnTo>
                    <a:lnTo>
                      <a:pt x="20" y="0"/>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7" name="Freeform 1931"/>
              <p:cNvSpPr>
                <a:spLocks/>
              </p:cNvSpPr>
              <p:nvPr/>
            </p:nvSpPr>
            <p:spPr bwMode="auto">
              <a:xfrm>
                <a:off x="1589" y="979"/>
                <a:ext cx="26" cy="26"/>
              </a:xfrm>
              <a:custGeom>
                <a:avLst/>
                <a:gdLst/>
                <a:ahLst/>
                <a:cxnLst>
                  <a:cxn ang="0">
                    <a:pos x="26" y="14"/>
                  </a:cxn>
                  <a:cxn ang="0">
                    <a:pos x="26" y="14"/>
                  </a:cxn>
                  <a:cxn ang="0">
                    <a:pos x="26" y="18"/>
                  </a:cxn>
                  <a:cxn ang="0">
                    <a:pos x="22" y="22"/>
                  </a:cxn>
                  <a:cxn ang="0">
                    <a:pos x="18" y="26"/>
                  </a:cxn>
                  <a:cxn ang="0">
                    <a:pos x="14" y="26"/>
                  </a:cxn>
                  <a:cxn ang="0">
                    <a:pos x="14" y="26"/>
                  </a:cxn>
                  <a:cxn ang="0">
                    <a:pos x="8" y="26"/>
                  </a:cxn>
                  <a:cxn ang="0">
                    <a:pos x="4" y="22"/>
                  </a:cxn>
                  <a:cxn ang="0">
                    <a:pos x="2" y="18"/>
                  </a:cxn>
                  <a:cxn ang="0">
                    <a:pos x="0" y="14"/>
                  </a:cxn>
                  <a:cxn ang="0">
                    <a:pos x="0" y="14"/>
                  </a:cxn>
                  <a:cxn ang="0">
                    <a:pos x="2" y="8"/>
                  </a:cxn>
                  <a:cxn ang="0">
                    <a:pos x="4" y="4"/>
                  </a:cxn>
                  <a:cxn ang="0">
                    <a:pos x="8" y="0"/>
                  </a:cxn>
                  <a:cxn ang="0">
                    <a:pos x="14" y="0"/>
                  </a:cxn>
                  <a:cxn ang="0">
                    <a:pos x="14" y="0"/>
                  </a:cxn>
                  <a:cxn ang="0">
                    <a:pos x="18" y="0"/>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0"/>
                    </a:lnTo>
                    <a:lnTo>
                      <a:pt x="14" y="0"/>
                    </a:lnTo>
                    <a:lnTo>
                      <a:pt x="14" y="0"/>
                    </a:lnTo>
                    <a:lnTo>
                      <a:pt x="18" y="0"/>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8" name="Freeform 1932"/>
              <p:cNvSpPr>
                <a:spLocks/>
              </p:cNvSpPr>
              <p:nvPr/>
            </p:nvSpPr>
            <p:spPr bwMode="auto">
              <a:xfrm>
                <a:off x="1573" y="963"/>
                <a:ext cx="26" cy="26"/>
              </a:xfrm>
              <a:custGeom>
                <a:avLst/>
                <a:gdLst/>
                <a:ahLst/>
                <a:cxnLst>
                  <a:cxn ang="0">
                    <a:pos x="26" y="14"/>
                  </a:cxn>
                  <a:cxn ang="0">
                    <a:pos x="26" y="14"/>
                  </a:cxn>
                  <a:cxn ang="0">
                    <a:pos x="24"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0"/>
                  </a:cxn>
                  <a:cxn ang="0">
                    <a:pos x="12" y="0"/>
                  </a:cxn>
                  <a:cxn ang="0">
                    <a:pos x="12" y="0"/>
                  </a:cxn>
                  <a:cxn ang="0">
                    <a:pos x="18" y="0"/>
                  </a:cxn>
                  <a:cxn ang="0">
                    <a:pos x="22" y="4"/>
                  </a:cxn>
                  <a:cxn ang="0">
                    <a:pos x="24" y="8"/>
                  </a:cxn>
                  <a:cxn ang="0">
                    <a:pos x="26" y="14"/>
                  </a:cxn>
                  <a:cxn ang="0">
                    <a:pos x="26" y="14"/>
                  </a:cxn>
                </a:cxnLst>
                <a:rect l="0" t="0" r="r" b="b"/>
                <a:pathLst>
                  <a:path w="26" h="26">
                    <a:moveTo>
                      <a:pt x="26" y="14"/>
                    </a:moveTo>
                    <a:lnTo>
                      <a:pt x="26" y="14"/>
                    </a:lnTo>
                    <a:lnTo>
                      <a:pt x="24"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0"/>
                    </a:lnTo>
                    <a:lnTo>
                      <a:pt x="12" y="0"/>
                    </a:lnTo>
                    <a:lnTo>
                      <a:pt x="12" y="0"/>
                    </a:lnTo>
                    <a:lnTo>
                      <a:pt x="18" y="0"/>
                    </a:lnTo>
                    <a:lnTo>
                      <a:pt x="22" y="4"/>
                    </a:lnTo>
                    <a:lnTo>
                      <a:pt x="24"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89" name="Freeform 1933"/>
              <p:cNvSpPr>
                <a:spLocks/>
              </p:cNvSpPr>
              <p:nvPr/>
            </p:nvSpPr>
            <p:spPr bwMode="auto">
              <a:xfrm>
                <a:off x="1357" y="951"/>
                <a:ext cx="26" cy="26"/>
              </a:xfrm>
              <a:custGeom>
                <a:avLst/>
                <a:gdLst/>
                <a:ahLst/>
                <a:cxnLst>
                  <a:cxn ang="0">
                    <a:pos x="26" y="14"/>
                  </a:cxn>
                  <a:cxn ang="0">
                    <a:pos x="26" y="14"/>
                  </a:cxn>
                  <a:cxn ang="0">
                    <a:pos x="26" y="18"/>
                  </a:cxn>
                  <a:cxn ang="0">
                    <a:pos x="22" y="22"/>
                  </a:cxn>
                  <a:cxn ang="0">
                    <a:pos x="18" y="26"/>
                  </a:cxn>
                  <a:cxn ang="0">
                    <a:pos x="12" y="26"/>
                  </a:cxn>
                  <a:cxn ang="0">
                    <a:pos x="12" y="26"/>
                  </a:cxn>
                  <a:cxn ang="0">
                    <a:pos x="8" y="26"/>
                  </a:cxn>
                  <a:cxn ang="0">
                    <a:pos x="4" y="22"/>
                  </a:cxn>
                  <a:cxn ang="0">
                    <a:pos x="0" y="18"/>
                  </a:cxn>
                  <a:cxn ang="0">
                    <a:pos x="0" y="14"/>
                  </a:cxn>
                  <a:cxn ang="0">
                    <a:pos x="0" y="14"/>
                  </a:cxn>
                  <a:cxn ang="0">
                    <a:pos x="0" y="8"/>
                  </a:cxn>
                  <a:cxn ang="0">
                    <a:pos x="4" y="4"/>
                  </a:cxn>
                  <a:cxn ang="0">
                    <a:pos x="8" y="2"/>
                  </a:cxn>
                  <a:cxn ang="0">
                    <a:pos x="12" y="0"/>
                  </a:cxn>
                  <a:cxn ang="0">
                    <a:pos x="12" y="0"/>
                  </a:cxn>
                  <a:cxn ang="0">
                    <a:pos x="18" y="2"/>
                  </a:cxn>
                  <a:cxn ang="0">
                    <a:pos x="22" y="4"/>
                  </a:cxn>
                  <a:cxn ang="0">
                    <a:pos x="26" y="8"/>
                  </a:cxn>
                  <a:cxn ang="0">
                    <a:pos x="26" y="14"/>
                  </a:cxn>
                  <a:cxn ang="0">
                    <a:pos x="26" y="14"/>
                  </a:cxn>
                </a:cxnLst>
                <a:rect l="0" t="0" r="r" b="b"/>
                <a:pathLst>
                  <a:path w="26" h="26">
                    <a:moveTo>
                      <a:pt x="26" y="14"/>
                    </a:moveTo>
                    <a:lnTo>
                      <a:pt x="26" y="14"/>
                    </a:lnTo>
                    <a:lnTo>
                      <a:pt x="26" y="18"/>
                    </a:lnTo>
                    <a:lnTo>
                      <a:pt x="22" y="22"/>
                    </a:lnTo>
                    <a:lnTo>
                      <a:pt x="18" y="26"/>
                    </a:lnTo>
                    <a:lnTo>
                      <a:pt x="12" y="26"/>
                    </a:lnTo>
                    <a:lnTo>
                      <a:pt x="12" y="26"/>
                    </a:lnTo>
                    <a:lnTo>
                      <a:pt x="8" y="26"/>
                    </a:lnTo>
                    <a:lnTo>
                      <a:pt x="4" y="22"/>
                    </a:lnTo>
                    <a:lnTo>
                      <a:pt x="0" y="18"/>
                    </a:lnTo>
                    <a:lnTo>
                      <a:pt x="0" y="14"/>
                    </a:lnTo>
                    <a:lnTo>
                      <a:pt x="0" y="14"/>
                    </a:lnTo>
                    <a:lnTo>
                      <a:pt x="0" y="8"/>
                    </a:lnTo>
                    <a:lnTo>
                      <a:pt x="4" y="4"/>
                    </a:lnTo>
                    <a:lnTo>
                      <a:pt x="8" y="2"/>
                    </a:lnTo>
                    <a:lnTo>
                      <a:pt x="12" y="0"/>
                    </a:lnTo>
                    <a:lnTo>
                      <a:pt x="12" y="0"/>
                    </a:lnTo>
                    <a:lnTo>
                      <a:pt x="18" y="2"/>
                    </a:lnTo>
                    <a:lnTo>
                      <a:pt x="22" y="4"/>
                    </a:lnTo>
                    <a:lnTo>
                      <a:pt x="26" y="8"/>
                    </a:lnTo>
                    <a:lnTo>
                      <a:pt x="26" y="14"/>
                    </a:lnTo>
                    <a:lnTo>
                      <a:pt x="26"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90" name="Freeform 1934"/>
              <p:cNvSpPr>
                <a:spLocks/>
              </p:cNvSpPr>
              <p:nvPr/>
            </p:nvSpPr>
            <p:spPr bwMode="auto">
              <a:xfrm>
                <a:off x="1421" y="951"/>
                <a:ext cx="28" cy="26"/>
              </a:xfrm>
              <a:custGeom>
                <a:avLst/>
                <a:gdLst/>
                <a:ahLst/>
                <a:cxnLst>
                  <a:cxn ang="0">
                    <a:pos x="28" y="14"/>
                  </a:cxn>
                  <a:cxn ang="0">
                    <a:pos x="28" y="14"/>
                  </a:cxn>
                  <a:cxn ang="0">
                    <a:pos x="26" y="18"/>
                  </a:cxn>
                  <a:cxn ang="0">
                    <a:pos x="24" y="22"/>
                  </a:cxn>
                  <a:cxn ang="0">
                    <a:pos x="20" y="26"/>
                  </a:cxn>
                  <a:cxn ang="0">
                    <a:pos x="14" y="26"/>
                  </a:cxn>
                  <a:cxn ang="0">
                    <a:pos x="14" y="26"/>
                  </a:cxn>
                  <a:cxn ang="0">
                    <a:pos x="8" y="26"/>
                  </a:cxn>
                  <a:cxn ang="0">
                    <a:pos x="4" y="22"/>
                  </a:cxn>
                  <a:cxn ang="0">
                    <a:pos x="2" y="18"/>
                  </a:cxn>
                  <a:cxn ang="0">
                    <a:pos x="0" y="14"/>
                  </a:cxn>
                  <a:cxn ang="0">
                    <a:pos x="0" y="14"/>
                  </a:cxn>
                  <a:cxn ang="0">
                    <a:pos x="2" y="8"/>
                  </a:cxn>
                  <a:cxn ang="0">
                    <a:pos x="4" y="4"/>
                  </a:cxn>
                  <a:cxn ang="0">
                    <a:pos x="8" y="2"/>
                  </a:cxn>
                  <a:cxn ang="0">
                    <a:pos x="14" y="0"/>
                  </a:cxn>
                  <a:cxn ang="0">
                    <a:pos x="14" y="0"/>
                  </a:cxn>
                  <a:cxn ang="0">
                    <a:pos x="20" y="2"/>
                  </a:cxn>
                  <a:cxn ang="0">
                    <a:pos x="24" y="4"/>
                  </a:cxn>
                  <a:cxn ang="0">
                    <a:pos x="26" y="8"/>
                  </a:cxn>
                  <a:cxn ang="0">
                    <a:pos x="28" y="14"/>
                  </a:cxn>
                  <a:cxn ang="0">
                    <a:pos x="28" y="14"/>
                  </a:cxn>
                </a:cxnLst>
                <a:rect l="0" t="0" r="r" b="b"/>
                <a:pathLst>
                  <a:path w="28" h="26">
                    <a:moveTo>
                      <a:pt x="28" y="14"/>
                    </a:moveTo>
                    <a:lnTo>
                      <a:pt x="28" y="14"/>
                    </a:lnTo>
                    <a:lnTo>
                      <a:pt x="26" y="18"/>
                    </a:lnTo>
                    <a:lnTo>
                      <a:pt x="24" y="22"/>
                    </a:lnTo>
                    <a:lnTo>
                      <a:pt x="20"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20" y="2"/>
                    </a:lnTo>
                    <a:lnTo>
                      <a:pt x="24" y="4"/>
                    </a:lnTo>
                    <a:lnTo>
                      <a:pt x="26" y="8"/>
                    </a:lnTo>
                    <a:lnTo>
                      <a:pt x="28" y="14"/>
                    </a:lnTo>
                    <a:lnTo>
                      <a:pt x="28" y="14"/>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91" name="Freeform 1935"/>
              <p:cNvSpPr>
                <a:spLocks/>
              </p:cNvSpPr>
              <p:nvPr/>
            </p:nvSpPr>
            <p:spPr bwMode="auto">
              <a:xfrm>
                <a:off x="2265" y="1625"/>
                <a:ext cx="26" cy="26"/>
              </a:xfrm>
              <a:custGeom>
                <a:avLst/>
                <a:gdLst/>
                <a:ahLst/>
                <a:cxnLst>
                  <a:cxn ang="0">
                    <a:pos x="26" y="12"/>
                  </a:cxn>
                  <a:cxn ang="0">
                    <a:pos x="26" y="12"/>
                  </a:cxn>
                  <a:cxn ang="0">
                    <a:pos x="26" y="18"/>
                  </a:cxn>
                  <a:cxn ang="0">
                    <a:pos x="22" y="22"/>
                  </a:cxn>
                  <a:cxn ang="0">
                    <a:pos x="18" y="24"/>
                  </a:cxn>
                  <a:cxn ang="0">
                    <a:pos x="12" y="26"/>
                  </a:cxn>
                  <a:cxn ang="0">
                    <a:pos x="12" y="26"/>
                  </a:cxn>
                  <a:cxn ang="0">
                    <a:pos x="8" y="24"/>
                  </a:cxn>
                  <a:cxn ang="0">
                    <a:pos x="4" y="22"/>
                  </a:cxn>
                  <a:cxn ang="0">
                    <a:pos x="0" y="18"/>
                  </a:cxn>
                  <a:cxn ang="0">
                    <a:pos x="0" y="12"/>
                  </a:cxn>
                  <a:cxn ang="0">
                    <a:pos x="0" y="12"/>
                  </a:cxn>
                  <a:cxn ang="0">
                    <a:pos x="0" y="8"/>
                  </a:cxn>
                  <a:cxn ang="0">
                    <a:pos x="4" y="4"/>
                  </a:cxn>
                  <a:cxn ang="0">
                    <a:pos x="8" y="0"/>
                  </a:cxn>
                  <a:cxn ang="0">
                    <a:pos x="12" y="0"/>
                  </a:cxn>
                  <a:cxn ang="0">
                    <a:pos x="12" y="0"/>
                  </a:cxn>
                  <a:cxn ang="0">
                    <a:pos x="18" y="0"/>
                  </a:cxn>
                  <a:cxn ang="0">
                    <a:pos x="22" y="4"/>
                  </a:cxn>
                  <a:cxn ang="0">
                    <a:pos x="26" y="8"/>
                  </a:cxn>
                  <a:cxn ang="0">
                    <a:pos x="26" y="12"/>
                  </a:cxn>
                  <a:cxn ang="0">
                    <a:pos x="26" y="12"/>
                  </a:cxn>
                </a:cxnLst>
                <a:rect l="0" t="0" r="r" b="b"/>
                <a:pathLst>
                  <a:path w="26" h="26">
                    <a:moveTo>
                      <a:pt x="26" y="12"/>
                    </a:moveTo>
                    <a:lnTo>
                      <a:pt x="26" y="12"/>
                    </a:lnTo>
                    <a:lnTo>
                      <a:pt x="26" y="18"/>
                    </a:lnTo>
                    <a:lnTo>
                      <a:pt x="22" y="22"/>
                    </a:lnTo>
                    <a:lnTo>
                      <a:pt x="18" y="24"/>
                    </a:lnTo>
                    <a:lnTo>
                      <a:pt x="12" y="26"/>
                    </a:lnTo>
                    <a:lnTo>
                      <a:pt x="12" y="26"/>
                    </a:lnTo>
                    <a:lnTo>
                      <a:pt x="8" y="24"/>
                    </a:lnTo>
                    <a:lnTo>
                      <a:pt x="4" y="22"/>
                    </a:lnTo>
                    <a:lnTo>
                      <a:pt x="0" y="18"/>
                    </a:lnTo>
                    <a:lnTo>
                      <a:pt x="0" y="12"/>
                    </a:lnTo>
                    <a:lnTo>
                      <a:pt x="0" y="12"/>
                    </a:lnTo>
                    <a:lnTo>
                      <a:pt x="0" y="8"/>
                    </a:lnTo>
                    <a:lnTo>
                      <a:pt x="4" y="4"/>
                    </a:lnTo>
                    <a:lnTo>
                      <a:pt x="8" y="0"/>
                    </a:lnTo>
                    <a:lnTo>
                      <a:pt x="12" y="0"/>
                    </a:lnTo>
                    <a:lnTo>
                      <a:pt x="12" y="0"/>
                    </a:lnTo>
                    <a:lnTo>
                      <a:pt x="18" y="0"/>
                    </a:lnTo>
                    <a:lnTo>
                      <a:pt x="22" y="4"/>
                    </a:lnTo>
                    <a:lnTo>
                      <a:pt x="26" y="8"/>
                    </a:lnTo>
                    <a:lnTo>
                      <a:pt x="26" y="12"/>
                    </a:lnTo>
                    <a:lnTo>
                      <a:pt x="26" y="12"/>
                    </a:lnTo>
                    <a:close/>
                  </a:path>
                </a:pathLst>
              </a:custGeom>
              <a:solidFill>
                <a:srgbClr val="B25AA3"/>
              </a:solidFill>
              <a:ln w="9525">
                <a:noFill/>
                <a:round/>
                <a:headEnd/>
                <a:tailEnd/>
              </a:ln>
            </p:spPr>
            <p:txBody>
              <a:bodyPr/>
              <a:lstStyle/>
              <a:p>
                <a:endParaRPr lang="ja-JP" altLang="en-US" sz="1400" b="0">
                  <a:solidFill>
                    <a:srgbClr val="000000"/>
                  </a:solidFill>
                  <a:latin typeface="Arial" charset="0"/>
                  <a:ea typeface="ＭＳ Ｐゴシック" charset="-128"/>
                </a:endParaRPr>
              </a:p>
            </p:txBody>
          </p:sp>
          <p:sp>
            <p:nvSpPr>
              <p:cNvPr id="46992" name="Freeform 1936"/>
              <p:cNvSpPr>
                <a:spLocks/>
              </p:cNvSpPr>
              <p:nvPr/>
            </p:nvSpPr>
            <p:spPr bwMode="auto">
              <a:xfrm>
                <a:off x="1283" y="965"/>
                <a:ext cx="2500" cy="1234"/>
              </a:xfrm>
              <a:custGeom>
                <a:avLst/>
                <a:gdLst/>
                <a:ahLst/>
                <a:cxnLst>
                  <a:cxn ang="0">
                    <a:pos x="302" y="0"/>
                  </a:cxn>
                  <a:cxn ang="0">
                    <a:pos x="320" y="28"/>
                  </a:cxn>
                  <a:cxn ang="0">
                    <a:pos x="418" y="46"/>
                  </a:cxn>
                  <a:cxn ang="0">
                    <a:pos x="448" y="84"/>
                  </a:cxn>
                  <a:cxn ang="0">
                    <a:pos x="452" y="150"/>
                  </a:cxn>
                  <a:cxn ang="0">
                    <a:pos x="454" y="274"/>
                  </a:cxn>
                  <a:cxn ang="0">
                    <a:pos x="468" y="336"/>
                  </a:cxn>
                  <a:cxn ang="0">
                    <a:pos x="482" y="386"/>
                  </a:cxn>
                  <a:cxn ang="0">
                    <a:pos x="522" y="424"/>
                  </a:cxn>
                  <a:cxn ang="0">
                    <a:pos x="596" y="436"/>
                  </a:cxn>
                  <a:cxn ang="0">
                    <a:pos x="640" y="494"/>
                  </a:cxn>
                  <a:cxn ang="0">
                    <a:pos x="752" y="526"/>
                  </a:cxn>
                  <a:cxn ang="0">
                    <a:pos x="766" y="542"/>
                  </a:cxn>
                  <a:cxn ang="0">
                    <a:pos x="778" y="582"/>
                  </a:cxn>
                  <a:cxn ang="0">
                    <a:pos x="796" y="624"/>
                  </a:cxn>
                  <a:cxn ang="0">
                    <a:pos x="928" y="650"/>
                  </a:cxn>
                  <a:cxn ang="0">
                    <a:pos x="948" y="674"/>
                  </a:cxn>
                  <a:cxn ang="0">
                    <a:pos x="998" y="682"/>
                  </a:cxn>
                  <a:cxn ang="0">
                    <a:pos x="1074" y="694"/>
                  </a:cxn>
                  <a:cxn ang="0">
                    <a:pos x="1086" y="726"/>
                  </a:cxn>
                  <a:cxn ang="0">
                    <a:pos x="1236" y="736"/>
                  </a:cxn>
                  <a:cxn ang="0">
                    <a:pos x="1248" y="748"/>
                  </a:cxn>
                  <a:cxn ang="0">
                    <a:pos x="1276" y="782"/>
                  </a:cxn>
                  <a:cxn ang="0">
                    <a:pos x="1288" y="810"/>
                  </a:cxn>
                  <a:cxn ang="0">
                    <a:pos x="1378" y="820"/>
                  </a:cxn>
                  <a:cxn ang="0">
                    <a:pos x="1400" y="866"/>
                  </a:cxn>
                  <a:cxn ang="0">
                    <a:pos x="1426" y="882"/>
                  </a:cxn>
                  <a:cxn ang="0">
                    <a:pos x="1542" y="894"/>
                  </a:cxn>
                  <a:cxn ang="0">
                    <a:pos x="1548" y="920"/>
                  </a:cxn>
                  <a:cxn ang="0">
                    <a:pos x="1566" y="948"/>
                  </a:cxn>
                  <a:cxn ang="0">
                    <a:pos x="1574" y="956"/>
                  </a:cxn>
                  <a:cxn ang="0">
                    <a:pos x="1672" y="964"/>
                  </a:cxn>
                  <a:cxn ang="0">
                    <a:pos x="1708" y="982"/>
                  </a:cxn>
                  <a:cxn ang="0">
                    <a:pos x="1714" y="996"/>
                  </a:cxn>
                  <a:cxn ang="0">
                    <a:pos x="1752" y="1010"/>
                  </a:cxn>
                  <a:cxn ang="0">
                    <a:pos x="1860" y="1022"/>
                  </a:cxn>
                  <a:cxn ang="0">
                    <a:pos x="1880" y="1074"/>
                  </a:cxn>
                  <a:cxn ang="0">
                    <a:pos x="1986" y="1086"/>
                  </a:cxn>
                  <a:cxn ang="0">
                    <a:pos x="2034" y="1112"/>
                  </a:cxn>
                  <a:cxn ang="0">
                    <a:pos x="2060" y="1140"/>
                  </a:cxn>
                  <a:cxn ang="0">
                    <a:pos x="2182" y="1154"/>
                  </a:cxn>
                  <a:cxn ang="0">
                    <a:pos x="2496" y="1188"/>
                  </a:cxn>
                  <a:cxn ang="0">
                    <a:pos x="2500" y="1234"/>
                  </a:cxn>
                </a:cxnLst>
                <a:rect l="0" t="0" r="r" b="b"/>
                <a:pathLst>
                  <a:path w="2500" h="1234">
                    <a:moveTo>
                      <a:pt x="0" y="0"/>
                    </a:moveTo>
                    <a:lnTo>
                      <a:pt x="302" y="0"/>
                    </a:lnTo>
                    <a:lnTo>
                      <a:pt x="302" y="12"/>
                    </a:lnTo>
                    <a:lnTo>
                      <a:pt x="320" y="28"/>
                    </a:lnTo>
                    <a:lnTo>
                      <a:pt x="396" y="28"/>
                    </a:lnTo>
                    <a:lnTo>
                      <a:pt x="418" y="46"/>
                    </a:lnTo>
                    <a:lnTo>
                      <a:pt x="440" y="58"/>
                    </a:lnTo>
                    <a:lnTo>
                      <a:pt x="448" y="84"/>
                    </a:lnTo>
                    <a:lnTo>
                      <a:pt x="452" y="118"/>
                    </a:lnTo>
                    <a:lnTo>
                      <a:pt x="452" y="150"/>
                    </a:lnTo>
                    <a:lnTo>
                      <a:pt x="454" y="178"/>
                    </a:lnTo>
                    <a:lnTo>
                      <a:pt x="454" y="274"/>
                    </a:lnTo>
                    <a:lnTo>
                      <a:pt x="454" y="308"/>
                    </a:lnTo>
                    <a:lnTo>
                      <a:pt x="468" y="336"/>
                    </a:lnTo>
                    <a:lnTo>
                      <a:pt x="470" y="366"/>
                    </a:lnTo>
                    <a:lnTo>
                      <a:pt x="482" y="386"/>
                    </a:lnTo>
                    <a:lnTo>
                      <a:pt x="492" y="404"/>
                    </a:lnTo>
                    <a:lnTo>
                      <a:pt x="522" y="424"/>
                    </a:lnTo>
                    <a:lnTo>
                      <a:pt x="596" y="424"/>
                    </a:lnTo>
                    <a:lnTo>
                      <a:pt x="596" y="436"/>
                    </a:lnTo>
                    <a:lnTo>
                      <a:pt x="620" y="466"/>
                    </a:lnTo>
                    <a:lnTo>
                      <a:pt x="640" y="494"/>
                    </a:lnTo>
                    <a:lnTo>
                      <a:pt x="658" y="526"/>
                    </a:lnTo>
                    <a:lnTo>
                      <a:pt x="752" y="526"/>
                    </a:lnTo>
                    <a:lnTo>
                      <a:pt x="752" y="536"/>
                    </a:lnTo>
                    <a:lnTo>
                      <a:pt x="766" y="542"/>
                    </a:lnTo>
                    <a:lnTo>
                      <a:pt x="770" y="570"/>
                    </a:lnTo>
                    <a:lnTo>
                      <a:pt x="778" y="582"/>
                    </a:lnTo>
                    <a:lnTo>
                      <a:pt x="786" y="610"/>
                    </a:lnTo>
                    <a:lnTo>
                      <a:pt x="796" y="624"/>
                    </a:lnTo>
                    <a:lnTo>
                      <a:pt x="800" y="650"/>
                    </a:lnTo>
                    <a:lnTo>
                      <a:pt x="928" y="650"/>
                    </a:lnTo>
                    <a:lnTo>
                      <a:pt x="948" y="660"/>
                    </a:lnTo>
                    <a:lnTo>
                      <a:pt x="948" y="674"/>
                    </a:lnTo>
                    <a:lnTo>
                      <a:pt x="994" y="674"/>
                    </a:lnTo>
                    <a:lnTo>
                      <a:pt x="998" y="682"/>
                    </a:lnTo>
                    <a:lnTo>
                      <a:pt x="1074" y="682"/>
                    </a:lnTo>
                    <a:lnTo>
                      <a:pt x="1074" y="694"/>
                    </a:lnTo>
                    <a:lnTo>
                      <a:pt x="1074" y="708"/>
                    </a:lnTo>
                    <a:lnTo>
                      <a:pt x="1086" y="726"/>
                    </a:lnTo>
                    <a:lnTo>
                      <a:pt x="1106" y="736"/>
                    </a:lnTo>
                    <a:lnTo>
                      <a:pt x="1236" y="736"/>
                    </a:lnTo>
                    <a:lnTo>
                      <a:pt x="1238" y="748"/>
                    </a:lnTo>
                    <a:lnTo>
                      <a:pt x="1248" y="748"/>
                    </a:lnTo>
                    <a:lnTo>
                      <a:pt x="1260" y="768"/>
                    </a:lnTo>
                    <a:lnTo>
                      <a:pt x="1276" y="782"/>
                    </a:lnTo>
                    <a:lnTo>
                      <a:pt x="1278" y="800"/>
                    </a:lnTo>
                    <a:lnTo>
                      <a:pt x="1288" y="810"/>
                    </a:lnTo>
                    <a:lnTo>
                      <a:pt x="1294" y="820"/>
                    </a:lnTo>
                    <a:lnTo>
                      <a:pt x="1378" y="820"/>
                    </a:lnTo>
                    <a:lnTo>
                      <a:pt x="1394" y="854"/>
                    </a:lnTo>
                    <a:lnTo>
                      <a:pt x="1400" y="866"/>
                    </a:lnTo>
                    <a:lnTo>
                      <a:pt x="1426" y="870"/>
                    </a:lnTo>
                    <a:lnTo>
                      <a:pt x="1426" y="882"/>
                    </a:lnTo>
                    <a:lnTo>
                      <a:pt x="1542" y="882"/>
                    </a:lnTo>
                    <a:lnTo>
                      <a:pt x="1542" y="894"/>
                    </a:lnTo>
                    <a:lnTo>
                      <a:pt x="1548" y="896"/>
                    </a:lnTo>
                    <a:lnTo>
                      <a:pt x="1548" y="920"/>
                    </a:lnTo>
                    <a:lnTo>
                      <a:pt x="1566" y="920"/>
                    </a:lnTo>
                    <a:lnTo>
                      <a:pt x="1566" y="948"/>
                    </a:lnTo>
                    <a:lnTo>
                      <a:pt x="1574" y="946"/>
                    </a:lnTo>
                    <a:lnTo>
                      <a:pt x="1574" y="956"/>
                    </a:lnTo>
                    <a:lnTo>
                      <a:pt x="1672" y="956"/>
                    </a:lnTo>
                    <a:lnTo>
                      <a:pt x="1672" y="964"/>
                    </a:lnTo>
                    <a:lnTo>
                      <a:pt x="1708" y="964"/>
                    </a:lnTo>
                    <a:lnTo>
                      <a:pt x="1708" y="982"/>
                    </a:lnTo>
                    <a:lnTo>
                      <a:pt x="1714" y="988"/>
                    </a:lnTo>
                    <a:lnTo>
                      <a:pt x="1714" y="996"/>
                    </a:lnTo>
                    <a:lnTo>
                      <a:pt x="1752" y="996"/>
                    </a:lnTo>
                    <a:lnTo>
                      <a:pt x="1752" y="1010"/>
                    </a:lnTo>
                    <a:lnTo>
                      <a:pt x="1860" y="1010"/>
                    </a:lnTo>
                    <a:lnTo>
                      <a:pt x="1860" y="1022"/>
                    </a:lnTo>
                    <a:lnTo>
                      <a:pt x="1880" y="1022"/>
                    </a:lnTo>
                    <a:lnTo>
                      <a:pt x="1880" y="1074"/>
                    </a:lnTo>
                    <a:lnTo>
                      <a:pt x="1986" y="1074"/>
                    </a:lnTo>
                    <a:lnTo>
                      <a:pt x="1986" y="1086"/>
                    </a:lnTo>
                    <a:lnTo>
                      <a:pt x="2002" y="1112"/>
                    </a:lnTo>
                    <a:lnTo>
                      <a:pt x="2034" y="1112"/>
                    </a:lnTo>
                    <a:lnTo>
                      <a:pt x="2044" y="1130"/>
                    </a:lnTo>
                    <a:lnTo>
                      <a:pt x="2060" y="1140"/>
                    </a:lnTo>
                    <a:lnTo>
                      <a:pt x="2182" y="1140"/>
                    </a:lnTo>
                    <a:lnTo>
                      <a:pt x="2182" y="1154"/>
                    </a:lnTo>
                    <a:lnTo>
                      <a:pt x="2496" y="1154"/>
                    </a:lnTo>
                    <a:lnTo>
                      <a:pt x="2496" y="1188"/>
                    </a:lnTo>
                    <a:lnTo>
                      <a:pt x="2500" y="1188"/>
                    </a:lnTo>
                    <a:lnTo>
                      <a:pt x="2500" y="1234"/>
                    </a:lnTo>
                  </a:path>
                </a:pathLst>
              </a:custGeom>
              <a:noFill/>
              <a:ln w="25400">
                <a:solidFill>
                  <a:srgbClr val="B25AA3"/>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6993" name="Rectangle 1937"/>
              <p:cNvSpPr>
                <a:spLocks noChangeArrowheads="1"/>
              </p:cNvSpPr>
              <p:nvPr/>
            </p:nvSpPr>
            <p:spPr bwMode="auto">
              <a:xfrm>
                <a:off x="3825" y="175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994" name="Rectangle 1938"/>
              <p:cNvSpPr>
                <a:spLocks noChangeArrowheads="1"/>
              </p:cNvSpPr>
              <p:nvPr/>
            </p:nvSpPr>
            <p:spPr bwMode="auto">
              <a:xfrm>
                <a:off x="3801" y="172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995" name="Rectangle 1939"/>
              <p:cNvSpPr>
                <a:spLocks noChangeArrowheads="1"/>
              </p:cNvSpPr>
              <p:nvPr/>
            </p:nvSpPr>
            <p:spPr bwMode="auto">
              <a:xfrm>
                <a:off x="3787" y="172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996" name="Rectangle 1940"/>
              <p:cNvSpPr>
                <a:spLocks noChangeArrowheads="1"/>
              </p:cNvSpPr>
              <p:nvPr/>
            </p:nvSpPr>
            <p:spPr bwMode="auto">
              <a:xfrm>
                <a:off x="3779" y="169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997" name="Rectangle 1941"/>
              <p:cNvSpPr>
                <a:spLocks noChangeArrowheads="1"/>
              </p:cNvSpPr>
              <p:nvPr/>
            </p:nvSpPr>
            <p:spPr bwMode="auto">
              <a:xfrm>
                <a:off x="3765" y="1699"/>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998" name="Rectangle 1942"/>
              <p:cNvSpPr>
                <a:spLocks noChangeArrowheads="1"/>
              </p:cNvSpPr>
              <p:nvPr/>
            </p:nvSpPr>
            <p:spPr bwMode="auto">
              <a:xfrm>
                <a:off x="3739" y="167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6999" name="Rectangle 1943"/>
              <p:cNvSpPr>
                <a:spLocks noChangeArrowheads="1"/>
              </p:cNvSpPr>
              <p:nvPr/>
            </p:nvSpPr>
            <p:spPr bwMode="auto">
              <a:xfrm>
                <a:off x="3749" y="167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0" name="Rectangle 1944"/>
              <p:cNvSpPr>
                <a:spLocks noChangeArrowheads="1"/>
              </p:cNvSpPr>
              <p:nvPr/>
            </p:nvSpPr>
            <p:spPr bwMode="auto">
              <a:xfrm>
                <a:off x="3729" y="166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1" name="Rectangle 1945"/>
              <p:cNvSpPr>
                <a:spLocks noChangeArrowheads="1"/>
              </p:cNvSpPr>
              <p:nvPr/>
            </p:nvSpPr>
            <p:spPr bwMode="auto">
              <a:xfrm>
                <a:off x="3729" y="1645"/>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2" name="Rectangle 1946"/>
              <p:cNvSpPr>
                <a:spLocks noChangeArrowheads="1"/>
              </p:cNvSpPr>
              <p:nvPr/>
            </p:nvSpPr>
            <p:spPr bwMode="auto">
              <a:xfrm>
                <a:off x="3699" y="164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3" name="Rectangle 1947"/>
              <p:cNvSpPr>
                <a:spLocks noChangeArrowheads="1"/>
              </p:cNvSpPr>
              <p:nvPr/>
            </p:nvSpPr>
            <p:spPr bwMode="auto">
              <a:xfrm>
                <a:off x="3663" y="164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4" name="Rectangle 1948"/>
              <p:cNvSpPr>
                <a:spLocks noChangeArrowheads="1"/>
              </p:cNvSpPr>
              <p:nvPr/>
            </p:nvSpPr>
            <p:spPr bwMode="auto">
              <a:xfrm>
                <a:off x="3631" y="1629"/>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5" name="Rectangle 1949"/>
              <p:cNvSpPr>
                <a:spLocks noChangeArrowheads="1"/>
              </p:cNvSpPr>
              <p:nvPr/>
            </p:nvSpPr>
            <p:spPr bwMode="auto">
              <a:xfrm>
                <a:off x="3617" y="162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6" name="Rectangle 1950"/>
              <p:cNvSpPr>
                <a:spLocks noChangeArrowheads="1"/>
              </p:cNvSpPr>
              <p:nvPr/>
            </p:nvSpPr>
            <p:spPr bwMode="auto">
              <a:xfrm>
                <a:off x="3611" y="161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7" name="Rectangle 1951"/>
              <p:cNvSpPr>
                <a:spLocks noChangeArrowheads="1"/>
              </p:cNvSpPr>
              <p:nvPr/>
            </p:nvSpPr>
            <p:spPr bwMode="auto">
              <a:xfrm>
                <a:off x="3607" y="161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8" name="Rectangle 1952"/>
              <p:cNvSpPr>
                <a:spLocks noChangeArrowheads="1"/>
              </p:cNvSpPr>
              <p:nvPr/>
            </p:nvSpPr>
            <p:spPr bwMode="auto">
              <a:xfrm>
                <a:off x="3601" y="159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09" name="Rectangle 1953"/>
              <p:cNvSpPr>
                <a:spLocks noChangeArrowheads="1"/>
              </p:cNvSpPr>
              <p:nvPr/>
            </p:nvSpPr>
            <p:spPr bwMode="auto">
              <a:xfrm>
                <a:off x="3569" y="160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0" name="Rectangle 1954"/>
              <p:cNvSpPr>
                <a:spLocks noChangeArrowheads="1"/>
              </p:cNvSpPr>
              <p:nvPr/>
            </p:nvSpPr>
            <p:spPr bwMode="auto">
              <a:xfrm>
                <a:off x="3581" y="160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1" name="Rectangle 1955"/>
              <p:cNvSpPr>
                <a:spLocks noChangeArrowheads="1"/>
              </p:cNvSpPr>
              <p:nvPr/>
            </p:nvSpPr>
            <p:spPr bwMode="auto">
              <a:xfrm>
                <a:off x="3557" y="158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2" name="Rectangle 1956"/>
              <p:cNvSpPr>
                <a:spLocks noChangeArrowheads="1"/>
              </p:cNvSpPr>
              <p:nvPr/>
            </p:nvSpPr>
            <p:spPr bwMode="auto">
              <a:xfrm>
                <a:off x="3545" y="158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3" name="Rectangle 1957"/>
              <p:cNvSpPr>
                <a:spLocks noChangeArrowheads="1"/>
              </p:cNvSpPr>
              <p:nvPr/>
            </p:nvSpPr>
            <p:spPr bwMode="auto">
              <a:xfrm>
                <a:off x="3497" y="158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4" name="Rectangle 1958"/>
              <p:cNvSpPr>
                <a:spLocks noChangeArrowheads="1"/>
              </p:cNvSpPr>
              <p:nvPr/>
            </p:nvSpPr>
            <p:spPr bwMode="auto">
              <a:xfrm>
                <a:off x="3477" y="158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5" name="Rectangle 1959"/>
              <p:cNvSpPr>
                <a:spLocks noChangeArrowheads="1"/>
              </p:cNvSpPr>
              <p:nvPr/>
            </p:nvSpPr>
            <p:spPr bwMode="auto">
              <a:xfrm>
                <a:off x="3473" y="157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6" name="Rectangle 1960"/>
              <p:cNvSpPr>
                <a:spLocks noChangeArrowheads="1"/>
              </p:cNvSpPr>
              <p:nvPr/>
            </p:nvSpPr>
            <p:spPr bwMode="auto">
              <a:xfrm>
                <a:off x="3469" y="156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7" name="Rectangle 1961"/>
              <p:cNvSpPr>
                <a:spLocks noChangeArrowheads="1"/>
              </p:cNvSpPr>
              <p:nvPr/>
            </p:nvSpPr>
            <p:spPr bwMode="auto">
              <a:xfrm>
                <a:off x="3465" y="155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8" name="Rectangle 1962"/>
              <p:cNvSpPr>
                <a:spLocks noChangeArrowheads="1"/>
              </p:cNvSpPr>
              <p:nvPr/>
            </p:nvSpPr>
            <p:spPr bwMode="auto">
              <a:xfrm>
                <a:off x="3449" y="155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19" name="Rectangle 1963"/>
              <p:cNvSpPr>
                <a:spLocks noChangeArrowheads="1"/>
              </p:cNvSpPr>
              <p:nvPr/>
            </p:nvSpPr>
            <p:spPr bwMode="auto">
              <a:xfrm>
                <a:off x="3445" y="154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0" name="Rectangle 1964"/>
              <p:cNvSpPr>
                <a:spLocks noChangeArrowheads="1"/>
              </p:cNvSpPr>
              <p:nvPr/>
            </p:nvSpPr>
            <p:spPr bwMode="auto">
              <a:xfrm>
                <a:off x="3439" y="154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1" name="Rectangle 1965"/>
              <p:cNvSpPr>
                <a:spLocks noChangeArrowheads="1"/>
              </p:cNvSpPr>
              <p:nvPr/>
            </p:nvSpPr>
            <p:spPr bwMode="auto">
              <a:xfrm>
                <a:off x="3421" y="153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2" name="Rectangle 1966"/>
              <p:cNvSpPr>
                <a:spLocks noChangeArrowheads="1"/>
              </p:cNvSpPr>
              <p:nvPr/>
            </p:nvSpPr>
            <p:spPr bwMode="auto">
              <a:xfrm>
                <a:off x="3409" y="153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3" name="Rectangle 1967"/>
              <p:cNvSpPr>
                <a:spLocks noChangeArrowheads="1"/>
              </p:cNvSpPr>
              <p:nvPr/>
            </p:nvSpPr>
            <p:spPr bwMode="auto">
              <a:xfrm>
                <a:off x="3399" y="151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4" name="Rectangle 1968"/>
              <p:cNvSpPr>
                <a:spLocks noChangeArrowheads="1"/>
              </p:cNvSpPr>
              <p:nvPr/>
            </p:nvSpPr>
            <p:spPr bwMode="auto">
              <a:xfrm>
                <a:off x="3367" y="1519"/>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5" name="Rectangle 1969"/>
              <p:cNvSpPr>
                <a:spLocks noChangeArrowheads="1"/>
              </p:cNvSpPr>
              <p:nvPr/>
            </p:nvSpPr>
            <p:spPr bwMode="auto">
              <a:xfrm>
                <a:off x="3343" y="151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6" name="Rectangle 1970"/>
              <p:cNvSpPr>
                <a:spLocks noChangeArrowheads="1"/>
              </p:cNvSpPr>
              <p:nvPr/>
            </p:nvSpPr>
            <p:spPr bwMode="auto">
              <a:xfrm>
                <a:off x="3319" y="151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7" name="Rectangle 1971"/>
              <p:cNvSpPr>
                <a:spLocks noChangeArrowheads="1"/>
              </p:cNvSpPr>
              <p:nvPr/>
            </p:nvSpPr>
            <p:spPr bwMode="auto">
              <a:xfrm>
                <a:off x="3297" y="151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8" name="Rectangle 1972"/>
              <p:cNvSpPr>
                <a:spLocks noChangeArrowheads="1"/>
              </p:cNvSpPr>
              <p:nvPr/>
            </p:nvSpPr>
            <p:spPr bwMode="auto">
              <a:xfrm>
                <a:off x="3291" y="151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29" name="Rectangle 1973"/>
              <p:cNvSpPr>
                <a:spLocks noChangeArrowheads="1"/>
              </p:cNvSpPr>
              <p:nvPr/>
            </p:nvSpPr>
            <p:spPr bwMode="auto">
              <a:xfrm>
                <a:off x="3289" y="150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0" name="Rectangle 1974"/>
              <p:cNvSpPr>
                <a:spLocks noChangeArrowheads="1"/>
              </p:cNvSpPr>
              <p:nvPr/>
            </p:nvSpPr>
            <p:spPr bwMode="auto">
              <a:xfrm>
                <a:off x="3291" y="150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1" name="Rectangle 1975"/>
              <p:cNvSpPr>
                <a:spLocks noChangeArrowheads="1"/>
              </p:cNvSpPr>
              <p:nvPr/>
            </p:nvSpPr>
            <p:spPr bwMode="auto">
              <a:xfrm>
                <a:off x="3289" y="149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2" name="Rectangle 1976"/>
              <p:cNvSpPr>
                <a:spLocks noChangeArrowheads="1"/>
              </p:cNvSpPr>
              <p:nvPr/>
            </p:nvSpPr>
            <p:spPr bwMode="auto">
              <a:xfrm>
                <a:off x="3271" y="149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3" name="Rectangle 1977"/>
              <p:cNvSpPr>
                <a:spLocks noChangeArrowheads="1"/>
              </p:cNvSpPr>
              <p:nvPr/>
            </p:nvSpPr>
            <p:spPr bwMode="auto">
              <a:xfrm>
                <a:off x="3263" y="148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4" name="Rectangle 1978"/>
              <p:cNvSpPr>
                <a:spLocks noChangeArrowheads="1"/>
              </p:cNvSpPr>
              <p:nvPr/>
            </p:nvSpPr>
            <p:spPr bwMode="auto">
              <a:xfrm>
                <a:off x="3239" y="148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5" name="Rectangle 1979"/>
              <p:cNvSpPr>
                <a:spLocks noChangeArrowheads="1"/>
              </p:cNvSpPr>
              <p:nvPr/>
            </p:nvSpPr>
            <p:spPr bwMode="auto">
              <a:xfrm>
                <a:off x="3231" y="148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6" name="Rectangle 1980"/>
              <p:cNvSpPr>
                <a:spLocks noChangeArrowheads="1"/>
              </p:cNvSpPr>
              <p:nvPr/>
            </p:nvSpPr>
            <p:spPr bwMode="auto">
              <a:xfrm>
                <a:off x="3209" y="147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7" name="Rectangle 1981"/>
              <p:cNvSpPr>
                <a:spLocks noChangeArrowheads="1"/>
              </p:cNvSpPr>
              <p:nvPr/>
            </p:nvSpPr>
            <p:spPr bwMode="auto">
              <a:xfrm>
                <a:off x="3205" y="146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38" name="Rectangle 1982"/>
              <p:cNvSpPr>
                <a:spLocks noChangeArrowheads="1"/>
              </p:cNvSpPr>
              <p:nvPr/>
            </p:nvSpPr>
            <p:spPr bwMode="auto">
              <a:xfrm>
                <a:off x="3171" y="1471"/>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grpSp>
        <p:sp>
          <p:nvSpPr>
            <p:cNvPr id="47040" name="Rectangle 1984"/>
            <p:cNvSpPr>
              <a:spLocks noChangeArrowheads="1"/>
            </p:cNvSpPr>
            <p:nvPr/>
          </p:nvSpPr>
          <p:spPr bwMode="auto">
            <a:xfrm>
              <a:off x="3161" y="1471"/>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1" name="Rectangle 1985"/>
            <p:cNvSpPr>
              <a:spLocks noChangeArrowheads="1"/>
            </p:cNvSpPr>
            <p:nvPr/>
          </p:nvSpPr>
          <p:spPr bwMode="auto">
            <a:xfrm>
              <a:off x="3157" y="146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2" name="Rectangle 1986"/>
            <p:cNvSpPr>
              <a:spLocks noChangeArrowheads="1"/>
            </p:cNvSpPr>
            <p:nvPr/>
          </p:nvSpPr>
          <p:spPr bwMode="auto">
            <a:xfrm>
              <a:off x="3155" y="145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3" name="Rectangle 1987"/>
            <p:cNvSpPr>
              <a:spLocks noChangeArrowheads="1"/>
            </p:cNvSpPr>
            <p:nvPr/>
          </p:nvSpPr>
          <p:spPr bwMode="auto">
            <a:xfrm>
              <a:off x="3145" y="144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4" name="Rectangle 1988"/>
            <p:cNvSpPr>
              <a:spLocks noChangeArrowheads="1"/>
            </p:cNvSpPr>
            <p:nvPr/>
          </p:nvSpPr>
          <p:spPr bwMode="auto">
            <a:xfrm>
              <a:off x="3141" y="143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5" name="Rectangle 1989"/>
            <p:cNvSpPr>
              <a:spLocks noChangeArrowheads="1"/>
            </p:cNvSpPr>
            <p:nvPr/>
          </p:nvSpPr>
          <p:spPr bwMode="auto">
            <a:xfrm>
              <a:off x="3131" y="143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6" name="Rectangle 1990"/>
            <p:cNvSpPr>
              <a:spLocks noChangeArrowheads="1"/>
            </p:cNvSpPr>
            <p:nvPr/>
          </p:nvSpPr>
          <p:spPr bwMode="auto">
            <a:xfrm>
              <a:off x="3117" y="1423"/>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7" name="Rectangle 1991"/>
            <p:cNvSpPr>
              <a:spLocks noChangeArrowheads="1"/>
            </p:cNvSpPr>
            <p:nvPr/>
          </p:nvSpPr>
          <p:spPr bwMode="auto">
            <a:xfrm>
              <a:off x="3099" y="141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8" name="Rectangle 1992"/>
            <p:cNvSpPr>
              <a:spLocks noChangeArrowheads="1"/>
            </p:cNvSpPr>
            <p:nvPr/>
          </p:nvSpPr>
          <p:spPr bwMode="auto">
            <a:xfrm>
              <a:off x="3025" y="141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49" name="Rectangle 1993"/>
            <p:cNvSpPr>
              <a:spLocks noChangeArrowheads="1"/>
            </p:cNvSpPr>
            <p:nvPr/>
          </p:nvSpPr>
          <p:spPr bwMode="auto">
            <a:xfrm>
              <a:off x="3007" y="141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0" name="Rectangle 1994"/>
            <p:cNvSpPr>
              <a:spLocks noChangeArrowheads="1"/>
            </p:cNvSpPr>
            <p:nvPr/>
          </p:nvSpPr>
          <p:spPr bwMode="auto">
            <a:xfrm>
              <a:off x="2997" y="139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1" name="Rectangle 1995"/>
            <p:cNvSpPr>
              <a:spLocks noChangeArrowheads="1"/>
            </p:cNvSpPr>
            <p:nvPr/>
          </p:nvSpPr>
          <p:spPr bwMode="auto">
            <a:xfrm>
              <a:off x="2981" y="1399"/>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2" name="Rectangle 1996"/>
            <p:cNvSpPr>
              <a:spLocks noChangeArrowheads="1"/>
            </p:cNvSpPr>
            <p:nvPr/>
          </p:nvSpPr>
          <p:spPr bwMode="auto">
            <a:xfrm>
              <a:off x="2981" y="1393"/>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3" name="Rectangle 1997"/>
            <p:cNvSpPr>
              <a:spLocks noChangeArrowheads="1"/>
            </p:cNvSpPr>
            <p:nvPr/>
          </p:nvSpPr>
          <p:spPr bwMode="auto">
            <a:xfrm>
              <a:off x="2967" y="138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4" name="Rectangle 1998"/>
            <p:cNvSpPr>
              <a:spLocks noChangeArrowheads="1"/>
            </p:cNvSpPr>
            <p:nvPr/>
          </p:nvSpPr>
          <p:spPr bwMode="auto">
            <a:xfrm>
              <a:off x="2895" y="137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5" name="Rectangle 1999"/>
            <p:cNvSpPr>
              <a:spLocks noChangeArrowheads="1"/>
            </p:cNvSpPr>
            <p:nvPr/>
          </p:nvSpPr>
          <p:spPr bwMode="auto">
            <a:xfrm>
              <a:off x="3501" y="758"/>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6" name="Rectangle 2000"/>
            <p:cNvSpPr>
              <a:spLocks noChangeArrowheads="1"/>
            </p:cNvSpPr>
            <p:nvPr/>
          </p:nvSpPr>
          <p:spPr bwMode="auto">
            <a:xfrm>
              <a:off x="2845" y="137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7" name="Rectangle 2001"/>
            <p:cNvSpPr>
              <a:spLocks noChangeArrowheads="1"/>
            </p:cNvSpPr>
            <p:nvPr/>
          </p:nvSpPr>
          <p:spPr bwMode="auto">
            <a:xfrm>
              <a:off x="2837" y="137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8" name="Rectangle 2002"/>
            <p:cNvSpPr>
              <a:spLocks noChangeArrowheads="1"/>
            </p:cNvSpPr>
            <p:nvPr/>
          </p:nvSpPr>
          <p:spPr bwMode="auto">
            <a:xfrm>
              <a:off x="2831" y="1357"/>
              <a:ext cx="26"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59" name="Rectangle 2003"/>
            <p:cNvSpPr>
              <a:spLocks noChangeArrowheads="1"/>
            </p:cNvSpPr>
            <p:nvPr/>
          </p:nvSpPr>
          <p:spPr bwMode="auto">
            <a:xfrm>
              <a:off x="2811" y="1351"/>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0" name="Rectangle 2004"/>
            <p:cNvSpPr>
              <a:spLocks noChangeArrowheads="1"/>
            </p:cNvSpPr>
            <p:nvPr/>
          </p:nvSpPr>
          <p:spPr bwMode="auto">
            <a:xfrm>
              <a:off x="2805" y="134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1" name="Rectangle 2005"/>
            <p:cNvSpPr>
              <a:spLocks noChangeArrowheads="1"/>
            </p:cNvSpPr>
            <p:nvPr/>
          </p:nvSpPr>
          <p:spPr bwMode="auto">
            <a:xfrm>
              <a:off x="2767" y="134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2" name="Rectangle 2006"/>
            <p:cNvSpPr>
              <a:spLocks noChangeArrowheads="1"/>
            </p:cNvSpPr>
            <p:nvPr/>
          </p:nvSpPr>
          <p:spPr bwMode="auto">
            <a:xfrm>
              <a:off x="2749" y="134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3" name="Rectangle 2007"/>
            <p:cNvSpPr>
              <a:spLocks noChangeArrowheads="1"/>
            </p:cNvSpPr>
            <p:nvPr/>
          </p:nvSpPr>
          <p:spPr bwMode="auto">
            <a:xfrm>
              <a:off x="2737" y="133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4" name="Rectangle 2008"/>
            <p:cNvSpPr>
              <a:spLocks noChangeArrowheads="1"/>
            </p:cNvSpPr>
            <p:nvPr/>
          </p:nvSpPr>
          <p:spPr bwMode="auto">
            <a:xfrm>
              <a:off x="2713" y="133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5" name="Rectangle 2009"/>
            <p:cNvSpPr>
              <a:spLocks noChangeArrowheads="1"/>
            </p:cNvSpPr>
            <p:nvPr/>
          </p:nvSpPr>
          <p:spPr bwMode="auto">
            <a:xfrm>
              <a:off x="2697" y="133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6" name="Rectangle 2010"/>
            <p:cNvSpPr>
              <a:spLocks noChangeArrowheads="1"/>
            </p:cNvSpPr>
            <p:nvPr/>
          </p:nvSpPr>
          <p:spPr bwMode="auto">
            <a:xfrm>
              <a:off x="2679" y="132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7" name="Rectangle 2011"/>
            <p:cNvSpPr>
              <a:spLocks noChangeArrowheads="1"/>
            </p:cNvSpPr>
            <p:nvPr/>
          </p:nvSpPr>
          <p:spPr bwMode="auto">
            <a:xfrm>
              <a:off x="2675" y="132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8" name="Rectangle 2012"/>
            <p:cNvSpPr>
              <a:spLocks noChangeArrowheads="1"/>
            </p:cNvSpPr>
            <p:nvPr/>
          </p:nvSpPr>
          <p:spPr bwMode="auto">
            <a:xfrm>
              <a:off x="2653" y="131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69" name="Rectangle 2013"/>
            <p:cNvSpPr>
              <a:spLocks noChangeArrowheads="1"/>
            </p:cNvSpPr>
            <p:nvPr/>
          </p:nvSpPr>
          <p:spPr bwMode="auto">
            <a:xfrm>
              <a:off x="2637" y="130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0" name="Rectangle 2014"/>
            <p:cNvSpPr>
              <a:spLocks noChangeArrowheads="1"/>
            </p:cNvSpPr>
            <p:nvPr/>
          </p:nvSpPr>
          <p:spPr bwMode="auto">
            <a:xfrm>
              <a:off x="2523" y="129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1" name="Rectangle 2015"/>
            <p:cNvSpPr>
              <a:spLocks noChangeArrowheads="1"/>
            </p:cNvSpPr>
            <p:nvPr/>
          </p:nvSpPr>
          <p:spPr bwMode="auto">
            <a:xfrm>
              <a:off x="2521" y="129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2" name="Rectangle 2016"/>
            <p:cNvSpPr>
              <a:spLocks noChangeArrowheads="1"/>
            </p:cNvSpPr>
            <p:nvPr/>
          </p:nvSpPr>
          <p:spPr bwMode="auto">
            <a:xfrm>
              <a:off x="2517" y="127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3" name="Rectangle 2017"/>
            <p:cNvSpPr>
              <a:spLocks noChangeArrowheads="1"/>
            </p:cNvSpPr>
            <p:nvPr/>
          </p:nvSpPr>
          <p:spPr bwMode="auto">
            <a:xfrm>
              <a:off x="2497" y="126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4" name="Rectangle 2018"/>
            <p:cNvSpPr>
              <a:spLocks noChangeArrowheads="1"/>
            </p:cNvSpPr>
            <p:nvPr/>
          </p:nvSpPr>
          <p:spPr bwMode="auto">
            <a:xfrm>
              <a:off x="2469" y="125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5" name="Rectangle 2019"/>
            <p:cNvSpPr>
              <a:spLocks noChangeArrowheads="1"/>
            </p:cNvSpPr>
            <p:nvPr/>
          </p:nvSpPr>
          <p:spPr bwMode="auto">
            <a:xfrm>
              <a:off x="2411" y="125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6" name="Rectangle 2020"/>
            <p:cNvSpPr>
              <a:spLocks noChangeArrowheads="1"/>
            </p:cNvSpPr>
            <p:nvPr/>
          </p:nvSpPr>
          <p:spPr bwMode="auto">
            <a:xfrm>
              <a:off x="2377" y="124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7" name="Rectangle 2021"/>
            <p:cNvSpPr>
              <a:spLocks noChangeArrowheads="1"/>
            </p:cNvSpPr>
            <p:nvPr/>
          </p:nvSpPr>
          <p:spPr bwMode="auto">
            <a:xfrm>
              <a:off x="2361" y="124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8" name="Rectangle 2022"/>
            <p:cNvSpPr>
              <a:spLocks noChangeArrowheads="1"/>
            </p:cNvSpPr>
            <p:nvPr/>
          </p:nvSpPr>
          <p:spPr bwMode="auto">
            <a:xfrm>
              <a:off x="2355" y="1237"/>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79" name="Rectangle 2023"/>
            <p:cNvSpPr>
              <a:spLocks noChangeArrowheads="1"/>
            </p:cNvSpPr>
            <p:nvPr/>
          </p:nvSpPr>
          <p:spPr bwMode="auto">
            <a:xfrm>
              <a:off x="2341" y="122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0" name="Rectangle 2024"/>
            <p:cNvSpPr>
              <a:spLocks noChangeArrowheads="1"/>
            </p:cNvSpPr>
            <p:nvPr/>
          </p:nvSpPr>
          <p:spPr bwMode="auto">
            <a:xfrm>
              <a:off x="2331" y="1229"/>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1" name="Rectangle 2025"/>
            <p:cNvSpPr>
              <a:spLocks noChangeArrowheads="1"/>
            </p:cNvSpPr>
            <p:nvPr/>
          </p:nvSpPr>
          <p:spPr bwMode="auto">
            <a:xfrm>
              <a:off x="2325" y="122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2" name="Rectangle 2026"/>
            <p:cNvSpPr>
              <a:spLocks noChangeArrowheads="1"/>
            </p:cNvSpPr>
            <p:nvPr/>
          </p:nvSpPr>
          <p:spPr bwMode="auto">
            <a:xfrm>
              <a:off x="2317" y="1209"/>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3" name="Rectangle 2027"/>
            <p:cNvSpPr>
              <a:spLocks noChangeArrowheads="1"/>
            </p:cNvSpPr>
            <p:nvPr/>
          </p:nvSpPr>
          <p:spPr bwMode="auto">
            <a:xfrm>
              <a:off x="2245" y="120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4" name="Rectangle 2028"/>
            <p:cNvSpPr>
              <a:spLocks noChangeArrowheads="1"/>
            </p:cNvSpPr>
            <p:nvPr/>
          </p:nvSpPr>
          <p:spPr bwMode="auto">
            <a:xfrm>
              <a:off x="2223" y="120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5" name="Rectangle 2029"/>
            <p:cNvSpPr>
              <a:spLocks noChangeArrowheads="1"/>
            </p:cNvSpPr>
            <p:nvPr/>
          </p:nvSpPr>
          <p:spPr bwMode="auto">
            <a:xfrm>
              <a:off x="2217" y="119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6" name="Rectangle 2030"/>
            <p:cNvSpPr>
              <a:spLocks noChangeArrowheads="1"/>
            </p:cNvSpPr>
            <p:nvPr/>
          </p:nvSpPr>
          <p:spPr bwMode="auto">
            <a:xfrm>
              <a:off x="2205" y="118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7" name="Rectangle 2031"/>
            <p:cNvSpPr>
              <a:spLocks noChangeArrowheads="1"/>
            </p:cNvSpPr>
            <p:nvPr/>
          </p:nvSpPr>
          <p:spPr bwMode="auto">
            <a:xfrm>
              <a:off x="2197" y="118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8" name="Rectangle 2032"/>
            <p:cNvSpPr>
              <a:spLocks noChangeArrowheads="1"/>
            </p:cNvSpPr>
            <p:nvPr/>
          </p:nvSpPr>
          <p:spPr bwMode="auto">
            <a:xfrm>
              <a:off x="2153" y="118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89" name="Rectangle 2033"/>
            <p:cNvSpPr>
              <a:spLocks noChangeArrowheads="1"/>
            </p:cNvSpPr>
            <p:nvPr/>
          </p:nvSpPr>
          <p:spPr bwMode="auto">
            <a:xfrm>
              <a:off x="2147" y="117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0" name="Rectangle 2034"/>
            <p:cNvSpPr>
              <a:spLocks noChangeArrowheads="1"/>
            </p:cNvSpPr>
            <p:nvPr/>
          </p:nvSpPr>
          <p:spPr bwMode="auto">
            <a:xfrm>
              <a:off x="2141" y="117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1" name="Rectangle 2035"/>
            <p:cNvSpPr>
              <a:spLocks noChangeArrowheads="1"/>
            </p:cNvSpPr>
            <p:nvPr/>
          </p:nvSpPr>
          <p:spPr bwMode="auto">
            <a:xfrm>
              <a:off x="2077" y="117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2" name="Rectangle 2036"/>
            <p:cNvSpPr>
              <a:spLocks noChangeArrowheads="1"/>
            </p:cNvSpPr>
            <p:nvPr/>
          </p:nvSpPr>
          <p:spPr bwMode="auto">
            <a:xfrm>
              <a:off x="2047" y="117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3" name="Rectangle 2037"/>
            <p:cNvSpPr>
              <a:spLocks noChangeArrowheads="1"/>
            </p:cNvSpPr>
            <p:nvPr/>
          </p:nvSpPr>
          <p:spPr bwMode="auto">
            <a:xfrm>
              <a:off x="2041" y="1175"/>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4" name="Rectangle 2038"/>
            <p:cNvSpPr>
              <a:spLocks noChangeArrowheads="1"/>
            </p:cNvSpPr>
            <p:nvPr/>
          </p:nvSpPr>
          <p:spPr bwMode="auto">
            <a:xfrm>
              <a:off x="2037" y="116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5" name="Rectangle 2039"/>
            <p:cNvSpPr>
              <a:spLocks noChangeArrowheads="1"/>
            </p:cNvSpPr>
            <p:nvPr/>
          </p:nvSpPr>
          <p:spPr bwMode="auto">
            <a:xfrm>
              <a:off x="2033" y="115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6" name="Rectangle 2040"/>
            <p:cNvSpPr>
              <a:spLocks noChangeArrowheads="1"/>
            </p:cNvSpPr>
            <p:nvPr/>
          </p:nvSpPr>
          <p:spPr bwMode="auto">
            <a:xfrm>
              <a:off x="2025" y="115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7" name="Rectangle 2041"/>
            <p:cNvSpPr>
              <a:spLocks noChangeArrowheads="1"/>
            </p:cNvSpPr>
            <p:nvPr/>
          </p:nvSpPr>
          <p:spPr bwMode="auto">
            <a:xfrm>
              <a:off x="2019" y="113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8" name="Rectangle 2042"/>
            <p:cNvSpPr>
              <a:spLocks noChangeArrowheads="1"/>
            </p:cNvSpPr>
            <p:nvPr/>
          </p:nvSpPr>
          <p:spPr bwMode="auto">
            <a:xfrm>
              <a:off x="2015" y="112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099" name="Rectangle 2043"/>
            <p:cNvSpPr>
              <a:spLocks noChangeArrowheads="1"/>
            </p:cNvSpPr>
            <p:nvPr/>
          </p:nvSpPr>
          <p:spPr bwMode="auto">
            <a:xfrm>
              <a:off x="1961" y="112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100" name="Rectangle 2044"/>
            <p:cNvSpPr>
              <a:spLocks noChangeArrowheads="1"/>
            </p:cNvSpPr>
            <p:nvPr/>
          </p:nvSpPr>
          <p:spPr bwMode="auto">
            <a:xfrm>
              <a:off x="1929" y="1123"/>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101" name="Rectangle 2045"/>
            <p:cNvSpPr>
              <a:spLocks noChangeArrowheads="1"/>
            </p:cNvSpPr>
            <p:nvPr/>
          </p:nvSpPr>
          <p:spPr bwMode="auto">
            <a:xfrm>
              <a:off x="1919" y="111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102" name="Rectangle 2046"/>
            <p:cNvSpPr>
              <a:spLocks noChangeArrowheads="1"/>
            </p:cNvSpPr>
            <p:nvPr/>
          </p:nvSpPr>
          <p:spPr bwMode="auto">
            <a:xfrm>
              <a:off x="1911" y="111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7103" name="Rectangle 2047"/>
            <p:cNvSpPr>
              <a:spLocks noChangeArrowheads="1"/>
            </p:cNvSpPr>
            <p:nvPr/>
          </p:nvSpPr>
          <p:spPr bwMode="auto">
            <a:xfrm>
              <a:off x="1903" y="1109"/>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2" name="Rectangle 2048"/>
            <p:cNvSpPr>
              <a:spLocks noChangeArrowheads="1"/>
            </p:cNvSpPr>
            <p:nvPr/>
          </p:nvSpPr>
          <p:spPr bwMode="auto">
            <a:xfrm>
              <a:off x="1897" y="1103"/>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3" name="Rectangle 2049"/>
            <p:cNvSpPr>
              <a:spLocks noChangeArrowheads="1"/>
            </p:cNvSpPr>
            <p:nvPr/>
          </p:nvSpPr>
          <p:spPr bwMode="auto">
            <a:xfrm>
              <a:off x="1895" y="108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4" name="Rectangle 2050"/>
            <p:cNvSpPr>
              <a:spLocks noChangeArrowheads="1"/>
            </p:cNvSpPr>
            <p:nvPr/>
          </p:nvSpPr>
          <p:spPr bwMode="auto">
            <a:xfrm>
              <a:off x="1891" y="106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5" name="Rectangle 2051"/>
            <p:cNvSpPr>
              <a:spLocks noChangeArrowheads="1"/>
            </p:cNvSpPr>
            <p:nvPr/>
          </p:nvSpPr>
          <p:spPr bwMode="auto">
            <a:xfrm>
              <a:off x="1885" y="1071"/>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6" name="Rectangle 2052"/>
            <p:cNvSpPr>
              <a:spLocks noChangeArrowheads="1"/>
            </p:cNvSpPr>
            <p:nvPr/>
          </p:nvSpPr>
          <p:spPr bwMode="auto">
            <a:xfrm>
              <a:off x="1881" y="105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7" name="Rectangle 2053"/>
            <p:cNvSpPr>
              <a:spLocks noChangeArrowheads="1"/>
            </p:cNvSpPr>
            <p:nvPr/>
          </p:nvSpPr>
          <p:spPr bwMode="auto">
            <a:xfrm>
              <a:off x="1873" y="105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8" name="Rectangle 2054"/>
            <p:cNvSpPr>
              <a:spLocks noChangeArrowheads="1"/>
            </p:cNvSpPr>
            <p:nvPr/>
          </p:nvSpPr>
          <p:spPr bwMode="auto">
            <a:xfrm>
              <a:off x="1841" y="105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59" name="Rectangle 2055"/>
            <p:cNvSpPr>
              <a:spLocks noChangeArrowheads="1"/>
            </p:cNvSpPr>
            <p:nvPr/>
          </p:nvSpPr>
          <p:spPr bwMode="auto">
            <a:xfrm>
              <a:off x="1765" y="1057"/>
              <a:ext cx="26"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0" name="Rectangle 2056"/>
            <p:cNvSpPr>
              <a:spLocks noChangeArrowheads="1"/>
            </p:cNvSpPr>
            <p:nvPr/>
          </p:nvSpPr>
          <p:spPr bwMode="auto">
            <a:xfrm>
              <a:off x="1739" y="105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1" name="Rectangle 2057"/>
            <p:cNvSpPr>
              <a:spLocks noChangeArrowheads="1"/>
            </p:cNvSpPr>
            <p:nvPr/>
          </p:nvSpPr>
          <p:spPr bwMode="auto">
            <a:xfrm>
              <a:off x="1733" y="104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2" name="Rectangle 2058"/>
            <p:cNvSpPr>
              <a:spLocks noChangeArrowheads="1"/>
            </p:cNvSpPr>
            <p:nvPr/>
          </p:nvSpPr>
          <p:spPr bwMode="auto">
            <a:xfrm>
              <a:off x="1729" y="1037"/>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3" name="Rectangle 2059"/>
            <p:cNvSpPr>
              <a:spLocks noChangeArrowheads="1"/>
            </p:cNvSpPr>
            <p:nvPr/>
          </p:nvSpPr>
          <p:spPr bwMode="auto">
            <a:xfrm>
              <a:off x="1725" y="1013"/>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4" name="Rectangle 2060"/>
            <p:cNvSpPr>
              <a:spLocks noChangeArrowheads="1"/>
            </p:cNvSpPr>
            <p:nvPr/>
          </p:nvSpPr>
          <p:spPr bwMode="auto">
            <a:xfrm>
              <a:off x="1721" y="977"/>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5" name="Rectangle 2061"/>
            <p:cNvSpPr>
              <a:spLocks noChangeArrowheads="1"/>
            </p:cNvSpPr>
            <p:nvPr/>
          </p:nvSpPr>
          <p:spPr bwMode="auto">
            <a:xfrm>
              <a:off x="1715" y="96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6" name="Rectangle 2062"/>
            <p:cNvSpPr>
              <a:spLocks noChangeArrowheads="1"/>
            </p:cNvSpPr>
            <p:nvPr/>
          </p:nvSpPr>
          <p:spPr bwMode="auto">
            <a:xfrm>
              <a:off x="1677" y="961"/>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7" name="Rectangle 2063"/>
            <p:cNvSpPr>
              <a:spLocks noChangeArrowheads="1"/>
            </p:cNvSpPr>
            <p:nvPr/>
          </p:nvSpPr>
          <p:spPr bwMode="auto">
            <a:xfrm>
              <a:off x="1671" y="959"/>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8" name="Rectangle 2064"/>
            <p:cNvSpPr>
              <a:spLocks noChangeArrowheads="1"/>
            </p:cNvSpPr>
            <p:nvPr/>
          </p:nvSpPr>
          <p:spPr bwMode="auto">
            <a:xfrm>
              <a:off x="1639" y="959"/>
              <a:ext cx="26"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69" name="Rectangle 2065"/>
            <p:cNvSpPr>
              <a:spLocks noChangeArrowheads="1"/>
            </p:cNvSpPr>
            <p:nvPr/>
          </p:nvSpPr>
          <p:spPr bwMode="auto">
            <a:xfrm>
              <a:off x="1611" y="959"/>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0" name="Rectangle 2066"/>
            <p:cNvSpPr>
              <a:spLocks noChangeArrowheads="1"/>
            </p:cNvSpPr>
            <p:nvPr/>
          </p:nvSpPr>
          <p:spPr bwMode="auto">
            <a:xfrm>
              <a:off x="1595" y="959"/>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1" name="Rectangle 2067"/>
            <p:cNvSpPr>
              <a:spLocks noChangeArrowheads="1"/>
            </p:cNvSpPr>
            <p:nvPr/>
          </p:nvSpPr>
          <p:spPr bwMode="auto">
            <a:xfrm>
              <a:off x="1515" y="95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2" name="Rectangle 2068"/>
            <p:cNvSpPr>
              <a:spLocks noChangeArrowheads="1"/>
            </p:cNvSpPr>
            <p:nvPr/>
          </p:nvSpPr>
          <p:spPr bwMode="auto">
            <a:xfrm>
              <a:off x="1447" y="95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3" name="Rectangle 2069"/>
            <p:cNvSpPr>
              <a:spLocks noChangeArrowheads="1"/>
            </p:cNvSpPr>
            <p:nvPr/>
          </p:nvSpPr>
          <p:spPr bwMode="auto">
            <a:xfrm>
              <a:off x="1437" y="95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4" name="Rectangle 2070"/>
            <p:cNvSpPr>
              <a:spLocks noChangeArrowheads="1"/>
            </p:cNvSpPr>
            <p:nvPr/>
          </p:nvSpPr>
          <p:spPr bwMode="auto">
            <a:xfrm>
              <a:off x="1267" y="953"/>
              <a:ext cx="28" cy="26"/>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5" name="Rectangle 2071"/>
            <p:cNvSpPr>
              <a:spLocks noChangeArrowheads="1"/>
            </p:cNvSpPr>
            <p:nvPr/>
          </p:nvSpPr>
          <p:spPr bwMode="auto">
            <a:xfrm>
              <a:off x="2023" y="1135"/>
              <a:ext cx="28" cy="28"/>
            </a:xfrm>
            <a:prstGeom prst="rect">
              <a:avLst/>
            </a:prstGeom>
            <a:solidFill>
              <a:srgbClr val="993366"/>
            </a:solidFill>
            <a:ln w="9525">
              <a:noFill/>
              <a:miter lim="800000"/>
              <a:headEnd/>
              <a:tailEnd/>
            </a:ln>
          </p:spPr>
          <p:txBody>
            <a:bodyPr/>
            <a:lstStyle/>
            <a:p>
              <a:endParaRPr lang="ja-JP" altLang="en-US" sz="1400" b="0">
                <a:solidFill>
                  <a:srgbClr val="000000"/>
                </a:solidFill>
                <a:latin typeface="Arial" charset="0"/>
                <a:ea typeface="ＭＳ Ｐゴシック" charset="-128"/>
              </a:endParaRPr>
            </a:p>
          </p:txBody>
        </p:sp>
        <p:sp>
          <p:nvSpPr>
            <p:cNvPr id="49176" name="Freeform 2072"/>
            <p:cNvSpPr>
              <a:spLocks/>
            </p:cNvSpPr>
            <p:nvPr/>
          </p:nvSpPr>
          <p:spPr bwMode="auto">
            <a:xfrm>
              <a:off x="1281" y="965"/>
              <a:ext cx="606" cy="102"/>
            </a:xfrm>
            <a:custGeom>
              <a:avLst/>
              <a:gdLst/>
              <a:ahLst/>
              <a:cxnLst>
                <a:cxn ang="0">
                  <a:pos x="0" y="0"/>
                </a:cxn>
                <a:cxn ang="0">
                  <a:pos x="314" y="0"/>
                </a:cxn>
                <a:cxn ang="0">
                  <a:pos x="332" y="6"/>
                </a:cxn>
                <a:cxn ang="0">
                  <a:pos x="410" y="6"/>
                </a:cxn>
                <a:cxn ang="0">
                  <a:pos x="408" y="14"/>
                </a:cxn>
                <a:cxn ang="0">
                  <a:pos x="444" y="14"/>
                </a:cxn>
                <a:cxn ang="0">
                  <a:pos x="454" y="26"/>
                </a:cxn>
                <a:cxn ang="0">
                  <a:pos x="454" y="90"/>
                </a:cxn>
                <a:cxn ang="0">
                  <a:pos x="466" y="90"/>
                </a:cxn>
                <a:cxn ang="0">
                  <a:pos x="466" y="102"/>
                </a:cxn>
                <a:cxn ang="0">
                  <a:pos x="606" y="102"/>
                </a:cxn>
              </a:cxnLst>
              <a:rect l="0" t="0" r="r" b="b"/>
              <a:pathLst>
                <a:path w="606" h="102">
                  <a:moveTo>
                    <a:pt x="0" y="0"/>
                  </a:moveTo>
                  <a:lnTo>
                    <a:pt x="314" y="0"/>
                  </a:lnTo>
                  <a:lnTo>
                    <a:pt x="332" y="6"/>
                  </a:lnTo>
                  <a:lnTo>
                    <a:pt x="410" y="6"/>
                  </a:lnTo>
                  <a:lnTo>
                    <a:pt x="408" y="14"/>
                  </a:lnTo>
                  <a:lnTo>
                    <a:pt x="444" y="14"/>
                  </a:lnTo>
                  <a:lnTo>
                    <a:pt x="454" y="26"/>
                  </a:lnTo>
                  <a:lnTo>
                    <a:pt x="454" y="90"/>
                  </a:lnTo>
                  <a:lnTo>
                    <a:pt x="466" y="90"/>
                  </a:lnTo>
                  <a:lnTo>
                    <a:pt x="466" y="102"/>
                  </a:lnTo>
                  <a:lnTo>
                    <a:pt x="606" y="102"/>
                  </a:lnTo>
                </a:path>
              </a:pathLst>
            </a:custGeom>
            <a:noFill/>
            <a:ln w="254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9177" name="Line 2073"/>
            <p:cNvSpPr>
              <a:spLocks noChangeShapeType="1"/>
            </p:cNvSpPr>
            <p:nvPr/>
          </p:nvSpPr>
          <p:spPr bwMode="auto">
            <a:xfrm flipV="1">
              <a:off x="1947" y="1135"/>
              <a:ext cx="84" cy="2"/>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78" name="Freeform 2074"/>
            <p:cNvSpPr>
              <a:spLocks/>
            </p:cNvSpPr>
            <p:nvPr/>
          </p:nvSpPr>
          <p:spPr bwMode="auto">
            <a:xfrm>
              <a:off x="2091" y="1183"/>
              <a:ext cx="126" cy="10"/>
            </a:xfrm>
            <a:custGeom>
              <a:avLst/>
              <a:gdLst/>
              <a:ahLst/>
              <a:cxnLst>
                <a:cxn ang="0">
                  <a:pos x="0" y="0"/>
                </a:cxn>
                <a:cxn ang="0">
                  <a:pos x="70" y="0"/>
                </a:cxn>
                <a:cxn ang="0">
                  <a:pos x="70" y="10"/>
                </a:cxn>
                <a:cxn ang="0">
                  <a:pos x="126" y="10"/>
                </a:cxn>
              </a:cxnLst>
              <a:rect l="0" t="0" r="r" b="b"/>
              <a:pathLst>
                <a:path w="126" h="10">
                  <a:moveTo>
                    <a:pt x="0" y="0"/>
                  </a:moveTo>
                  <a:lnTo>
                    <a:pt x="70" y="0"/>
                  </a:lnTo>
                  <a:lnTo>
                    <a:pt x="70" y="10"/>
                  </a:lnTo>
                  <a:lnTo>
                    <a:pt x="126" y="10"/>
                  </a:lnTo>
                </a:path>
              </a:pathLst>
            </a:custGeom>
            <a:noFill/>
            <a:ln w="254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9179" name="Line 2075"/>
            <p:cNvSpPr>
              <a:spLocks noChangeShapeType="1"/>
            </p:cNvSpPr>
            <p:nvPr/>
          </p:nvSpPr>
          <p:spPr bwMode="auto">
            <a:xfrm>
              <a:off x="2265" y="1223"/>
              <a:ext cx="66"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80" name="Freeform 2076"/>
            <p:cNvSpPr>
              <a:spLocks/>
            </p:cNvSpPr>
            <p:nvPr/>
          </p:nvSpPr>
          <p:spPr bwMode="auto">
            <a:xfrm>
              <a:off x="2397" y="1261"/>
              <a:ext cx="90" cy="8"/>
            </a:xfrm>
            <a:custGeom>
              <a:avLst/>
              <a:gdLst/>
              <a:ahLst/>
              <a:cxnLst>
                <a:cxn ang="0">
                  <a:pos x="0" y="0"/>
                </a:cxn>
                <a:cxn ang="0">
                  <a:pos x="28" y="0"/>
                </a:cxn>
                <a:cxn ang="0">
                  <a:pos x="28" y="8"/>
                </a:cxn>
                <a:cxn ang="0">
                  <a:pos x="90" y="8"/>
                </a:cxn>
              </a:cxnLst>
              <a:rect l="0" t="0" r="r" b="b"/>
              <a:pathLst>
                <a:path w="90" h="8">
                  <a:moveTo>
                    <a:pt x="0" y="0"/>
                  </a:moveTo>
                  <a:lnTo>
                    <a:pt x="28" y="0"/>
                  </a:lnTo>
                  <a:lnTo>
                    <a:pt x="28" y="8"/>
                  </a:lnTo>
                  <a:lnTo>
                    <a:pt x="90" y="8"/>
                  </a:lnTo>
                </a:path>
              </a:pathLst>
            </a:custGeom>
            <a:noFill/>
            <a:ln w="254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9181" name="Line 2077"/>
            <p:cNvSpPr>
              <a:spLocks noChangeShapeType="1"/>
            </p:cNvSpPr>
            <p:nvPr/>
          </p:nvSpPr>
          <p:spPr bwMode="auto">
            <a:xfrm>
              <a:off x="2537" y="1313"/>
              <a:ext cx="116"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82" name="Line 2078"/>
            <p:cNvSpPr>
              <a:spLocks noChangeShapeType="1"/>
            </p:cNvSpPr>
            <p:nvPr/>
          </p:nvSpPr>
          <p:spPr bwMode="auto">
            <a:xfrm>
              <a:off x="2781" y="1355"/>
              <a:ext cx="38"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83" name="Line 2079"/>
            <p:cNvSpPr>
              <a:spLocks noChangeShapeType="1"/>
            </p:cNvSpPr>
            <p:nvPr/>
          </p:nvSpPr>
          <p:spPr bwMode="auto">
            <a:xfrm>
              <a:off x="2859" y="1393"/>
              <a:ext cx="122"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84" name="Line 2080"/>
            <p:cNvSpPr>
              <a:spLocks noChangeShapeType="1"/>
            </p:cNvSpPr>
            <p:nvPr/>
          </p:nvSpPr>
          <p:spPr bwMode="auto">
            <a:xfrm>
              <a:off x="3039" y="1431"/>
              <a:ext cx="72"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85" name="Line 2081"/>
            <p:cNvSpPr>
              <a:spLocks noChangeShapeType="1"/>
            </p:cNvSpPr>
            <p:nvPr/>
          </p:nvSpPr>
          <p:spPr bwMode="auto">
            <a:xfrm>
              <a:off x="3505" y="1603"/>
              <a:ext cx="66"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86" name="Freeform 2082"/>
            <p:cNvSpPr>
              <a:spLocks/>
            </p:cNvSpPr>
            <p:nvPr/>
          </p:nvSpPr>
          <p:spPr bwMode="auto">
            <a:xfrm>
              <a:off x="3639" y="1641"/>
              <a:ext cx="78" cy="16"/>
            </a:xfrm>
            <a:custGeom>
              <a:avLst/>
              <a:gdLst/>
              <a:ahLst/>
              <a:cxnLst>
                <a:cxn ang="0">
                  <a:pos x="0" y="0"/>
                </a:cxn>
                <a:cxn ang="0">
                  <a:pos x="36" y="0"/>
                </a:cxn>
                <a:cxn ang="0">
                  <a:pos x="36" y="16"/>
                </a:cxn>
                <a:cxn ang="0">
                  <a:pos x="78" y="16"/>
                </a:cxn>
              </a:cxnLst>
              <a:rect l="0" t="0" r="r" b="b"/>
              <a:pathLst>
                <a:path w="78" h="16">
                  <a:moveTo>
                    <a:pt x="0" y="0"/>
                  </a:moveTo>
                  <a:lnTo>
                    <a:pt x="36" y="0"/>
                  </a:lnTo>
                  <a:lnTo>
                    <a:pt x="36" y="16"/>
                  </a:lnTo>
                  <a:lnTo>
                    <a:pt x="78" y="16"/>
                  </a:lnTo>
                </a:path>
              </a:pathLst>
            </a:custGeom>
            <a:noFill/>
            <a:ln w="254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9187" name="Freeform 2083"/>
            <p:cNvSpPr>
              <a:spLocks/>
            </p:cNvSpPr>
            <p:nvPr/>
          </p:nvSpPr>
          <p:spPr bwMode="auto">
            <a:xfrm>
              <a:off x="3819" y="1737"/>
              <a:ext cx="20" cy="28"/>
            </a:xfrm>
            <a:custGeom>
              <a:avLst/>
              <a:gdLst/>
              <a:ahLst/>
              <a:cxnLst>
                <a:cxn ang="0">
                  <a:pos x="20" y="28"/>
                </a:cxn>
                <a:cxn ang="0">
                  <a:pos x="20" y="0"/>
                </a:cxn>
                <a:cxn ang="0">
                  <a:pos x="0" y="0"/>
                </a:cxn>
              </a:cxnLst>
              <a:rect l="0" t="0" r="r" b="b"/>
              <a:pathLst>
                <a:path w="20" h="28">
                  <a:moveTo>
                    <a:pt x="20" y="28"/>
                  </a:moveTo>
                  <a:lnTo>
                    <a:pt x="20" y="0"/>
                  </a:lnTo>
                  <a:lnTo>
                    <a:pt x="0" y="0"/>
                  </a:lnTo>
                </a:path>
              </a:pathLst>
            </a:custGeom>
            <a:noFill/>
            <a:ln w="254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9188" name="Freeform 2084"/>
            <p:cNvSpPr>
              <a:spLocks/>
            </p:cNvSpPr>
            <p:nvPr/>
          </p:nvSpPr>
          <p:spPr bwMode="auto">
            <a:xfrm>
              <a:off x="3763" y="1693"/>
              <a:ext cx="18" cy="20"/>
            </a:xfrm>
            <a:custGeom>
              <a:avLst/>
              <a:gdLst/>
              <a:ahLst/>
              <a:cxnLst>
                <a:cxn ang="0">
                  <a:pos x="18" y="20"/>
                </a:cxn>
                <a:cxn ang="0">
                  <a:pos x="18" y="0"/>
                </a:cxn>
                <a:cxn ang="0">
                  <a:pos x="0" y="2"/>
                </a:cxn>
              </a:cxnLst>
              <a:rect l="0" t="0" r="r" b="b"/>
              <a:pathLst>
                <a:path w="18" h="20">
                  <a:moveTo>
                    <a:pt x="18" y="20"/>
                  </a:moveTo>
                  <a:lnTo>
                    <a:pt x="18" y="0"/>
                  </a:lnTo>
                  <a:lnTo>
                    <a:pt x="0" y="2"/>
                  </a:lnTo>
                </a:path>
              </a:pathLst>
            </a:custGeom>
            <a:noFill/>
            <a:ln w="127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9189" name="Line 2085"/>
            <p:cNvSpPr>
              <a:spLocks noChangeShapeType="1"/>
            </p:cNvSpPr>
            <p:nvPr/>
          </p:nvSpPr>
          <p:spPr bwMode="auto">
            <a:xfrm>
              <a:off x="3461" y="770"/>
              <a:ext cx="110"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90" name="Line 2086"/>
            <p:cNvSpPr>
              <a:spLocks noChangeShapeType="1"/>
            </p:cNvSpPr>
            <p:nvPr/>
          </p:nvSpPr>
          <p:spPr bwMode="auto">
            <a:xfrm>
              <a:off x="3461" y="885"/>
              <a:ext cx="110" cy="0"/>
            </a:xfrm>
            <a:prstGeom prst="line">
              <a:avLst/>
            </a:prstGeom>
            <a:noFill/>
            <a:ln w="25400">
              <a:solidFill>
                <a:srgbClr val="B25AA3"/>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91" name="Line 2087"/>
            <p:cNvSpPr>
              <a:spLocks noChangeShapeType="1"/>
            </p:cNvSpPr>
            <p:nvPr/>
          </p:nvSpPr>
          <p:spPr bwMode="auto">
            <a:xfrm>
              <a:off x="3461" y="997"/>
              <a:ext cx="110" cy="0"/>
            </a:xfrm>
            <a:prstGeom prst="line">
              <a:avLst/>
            </a:prstGeom>
            <a:noFill/>
            <a:ln w="25400">
              <a:solidFill>
                <a:srgbClr val="FCC0D3"/>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92" name="Line 2088"/>
            <p:cNvSpPr>
              <a:spLocks noChangeShapeType="1"/>
            </p:cNvSpPr>
            <p:nvPr/>
          </p:nvSpPr>
          <p:spPr bwMode="auto">
            <a:xfrm>
              <a:off x="3461" y="1114"/>
              <a:ext cx="110" cy="0"/>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93" name="Line 2089"/>
            <p:cNvSpPr>
              <a:spLocks noChangeShapeType="1"/>
            </p:cNvSpPr>
            <p:nvPr/>
          </p:nvSpPr>
          <p:spPr bwMode="auto">
            <a:xfrm>
              <a:off x="3461" y="1228"/>
              <a:ext cx="110" cy="0"/>
            </a:xfrm>
            <a:prstGeom prst="line">
              <a:avLst/>
            </a:prstGeom>
            <a:noFill/>
            <a:ln w="25400">
              <a:solidFill>
                <a:srgbClr val="67A9CF"/>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94" name="Line 2090"/>
            <p:cNvSpPr>
              <a:spLocks noChangeShapeType="1"/>
            </p:cNvSpPr>
            <p:nvPr/>
          </p:nvSpPr>
          <p:spPr bwMode="auto">
            <a:xfrm>
              <a:off x="3461" y="1343"/>
              <a:ext cx="110" cy="0"/>
            </a:xfrm>
            <a:prstGeom prst="line">
              <a:avLst/>
            </a:prstGeom>
            <a:noFill/>
            <a:ln w="25400">
              <a:solidFill>
                <a:srgbClr val="B3E2D8"/>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9195" name="Line 2091"/>
            <p:cNvSpPr>
              <a:spLocks noChangeShapeType="1"/>
            </p:cNvSpPr>
            <p:nvPr/>
          </p:nvSpPr>
          <p:spPr bwMode="auto">
            <a:xfrm>
              <a:off x="3383" y="1533"/>
              <a:ext cx="26"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grpSp>
      <p:sp>
        <p:nvSpPr>
          <p:cNvPr id="49199" name="Text Box 2095"/>
          <p:cNvSpPr txBox="1">
            <a:spLocks noChangeArrowheads="1"/>
          </p:cNvSpPr>
          <p:nvPr/>
        </p:nvSpPr>
        <p:spPr bwMode="auto">
          <a:xfrm>
            <a:off x="504825" y="912813"/>
            <a:ext cx="387350" cy="457200"/>
          </a:xfrm>
          <a:prstGeom prst="rect">
            <a:avLst/>
          </a:prstGeom>
          <a:noFill/>
          <a:ln w="9525">
            <a:noFill/>
            <a:miter lim="800000"/>
            <a:headEnd/>
            <a:tailEnd/>
          </a:ln>
          <a:effectLst/>
        </p:spPr>
        <p:txBody>
          <a:bodyPr wrap="none">
            <a:spAutoFit/>
          </a:bodyPr>
          <a:lstStyle/>
          <a:p>
            <a:r>
              <a:rPr lang="en-US" altLang="ja-JP" sz="2400" b="0">
                <a:solidFill>
                  <a:srgbClr val="000000"/>
                </a:solidFill>
                <a:latin typeface="Arial" charset="0"/>
                <a:ea typeface="ＭＳ Ｐゴシック" charset="-128"/>
              </a:rPr>
              <a:t>B</a:t>
            </a:r>
          </a:p>
        </p:txBody>
      </p:sp>
      <p:sp>
        <p:nvSpPr>
          <p:cNvPr id="49201" name="Text Box 2097"/>
          <p:cNvSpPr txBox="1">
            <a:spLocks noChangeArrowheads="1"/>
          </p:cNvSpPr>
          <p:nvPr/>
        </p:nvSpPr>
        <p:spPr bwMode="auto">
          <a:xfrm>
            <a:off x="1052513" y="5210175"/>
            <a:ext cx="2016125" cy="274638"/>
          </a:xfrm>
          <a:prstGeom prst="rect">
            <a:avLst/>
          </a:prstGeom>
          <a:noFill/>
          <a:ln w="9525">
            <a:noFill/>
            <a:miter lim="800000"/>
            <a:headEnd/>
            <a:tailEnd/>
          </a:ln>
          <a:effectLst/>
        </p:spPr>
        <p:txBody>
          <a:bodyPr wrap="none">
            <a:spAutoFit/>
          </a:bodyPr>
          <a:lstStyle/>
          <a:p>
            <a:r>
              <a:rPr lang="en-US" altLang="ja-JP" sz="1200" b="0">
                <a:solidFill>
                  <a:srgbClr val="000000"/>
                </a:solidFill>
                <a:latin typeface="Arial" charset="0"/>
                <a:ea typeface="ＭＳ Ｐゴシック" charset="-128"/>
              </a:rPr>
              <a:t>HbA1c</a:t>
            </a:r>
            <a:r>
              <a:rPr lang="ja-JP" altLang="en-US" sz="1200" b="0">
                <a:solidFill>
                  <a:srgbClr val="000000"/>
                </a:solidFill>
                <a:latin typeface="Arial" charset="0"/>
                <a:ea typeface="ＭＳ Ｐゴシック" charset="-128"/>
              </a:rPr>
              <a:t>値 </a:t>
            </a:r>
            <a:r>
              <a:rPr lang="en-US" altLang="ja-JP" sz="1200" b="0">
                <a:solidFill>
                  <a:srgbClr val="000000"/>
                </a:solidFill>
                <a:latin typeface="Arial" charset="0"/>
                <a:ea typeface="ＭＳ Ｐゴシック" charset="-128"/>
              </a:rPr>
              <a:t>&gt; 7.3% </a:t>
            </a:r>
            <a:r>
              <a:rPr lang="ja-JP" altLang="en-US" sz="1200" b="0">
                <a:solidFill>
                  <a:srgbClr val="000000"/>
                </a:solidFill>
                <a:latin typeface="Arial" charset="0"/>
                <a:ea typeface="ＭＳ Ｐゴシック" charset="-128"/>
              </a:rPr>
              <a:t>～ ≤ </a:t>
            </a:r>
            <a:r>
              <a:rPr lang="en-US" altLang="ja-JP" sz="1200" b="0">
                <a:solidFill>
                  <a:srgbClr val="000000"/>
                </a:solidFill>
                <a:latin typeface="Arial" charset="0"/>
                <a:ea typeface="ＭＳ Ｐゴシック" charset="-128"/>
              </a:rPr>
              <a:t>8.2%</a:t>
            </a:r>
            <a:endParaRPr lang="ja-JP" altLang="en-US" sz="1200" b="0">
              <a:solidFill>
                <a:srgbClr val="000000"/>
              </a:solidFill>
              <a:latin typeface="Arial" charset="0"/>
              <a:ea typeface="ＭＳ Ｐゴシック" charset="-128"/>
            </a:endParaRPr>
          </a:p>
        </p:txBody>
      </p:sp>
      <p:sp>
        <p:nvSpPr>
          <p:cNvPr id="538" name="正方形/長方形 537"/>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541"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941740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1476375" y="1320800"/>
            <a:ext cx="501650" cy="3113088"/>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7.6</a:t>
            </a:r>
          </a:p>
          <a:p>
            <a:r>
              <a:rPr lang="en-US" altLang="ja-JP" sz="1800" b="0">
                <a:solidFill>
                  <a:srgbClr val="000000"/>
                </a:solidFill>
                <a:latin typeface="Arial" charset="0"/>
                <a:ea typeface="ＭＳ Ｐゴシック" charset="-128"/>
              </a:rPr>
              <a:t>7.5</a:t>
            </a:r>
          </a:p>
          <a:p>
            <a:r>
              <a:rPr lang="en-US" altLang="ja-JP" sz="1800" b="0">
                <a:solidFill>
                  <a:srgbClr val="000000"/>
                </a:solidFill>
                <a:latin typeface="Arial" charset="0"/>
                <a:ea typeface="ＭＳ Ｐゴシック" charset="-128"/>
              </a:rPr>
              <a:t>7.4</a:t>
            </a:r>
          </a:p>
          <a:p>
            <a:r>
              <a:rPr lang="en-US" altLang="ja-JP" sz="1800" b="0">
                <a:solidFill>
                  <a:srgbClr val="000000"/>
                </a:solidFill>
                <a:latin typeface="Arial" charset="0"/>
                <a:ea typeface="ＭＳ Ｐゴシック" charset="-128"/>
              </a:rPr>
              <a:t>7.3</a:t>
            </a:r>
          </a:p>
          <a:p>
            <a:r>
              <a:rPr lang="en-US" altLang="ja-JP" sz="1800" b="0">
                <a:solidFill>
                  <a:srgbClr val="000000"/>
                </a:solidFill>
                <a:latin typeface="Arial" charset="0"/>
                <a:ea typeface="ＭＳ Ｐゴシック" charset="-128"/>
              </a:rPr>
              <a:t>7.2</a:t>
            </a:r>
          </a:p>
          <a:p>
            <a:r>
              <a:rPr lang="en-US" altLang="ja-JP" sz="1800" b="0">
                <a:solidFill>
                  <a:srgbClr val="000000"/>
                </a:solidFill>
                <a:latin typeface="Arial" charset="0"/>
                <a:ea typeface="ＭＳ Ｐゴシック" charset="-128"/>
              </a:rPr>
              <a:t>7.1</a:t>
            </a:r>
          </a:p>
          <a:p>
            <a:r>
              <a:rPr lang="en-US" altLang="ja-JP" sz="1800" b="0">
                <a:solidFill>
                  <a:srgbClr val="000000"/>
                </a:solidFill>
                <a:latin typeface="Arial" charset="0"/>
                <a:ea typeface="ＭＳ Ｐゴシック" charset="-128"/>
              </a:rPr>
              <a:t>7.0</a:t>
            </a:r>
          </a:p>
          <a:p>
            <a:r>
              <a:rPr lang="en-US" altLang="ja-JP" sz="1800" b="0">
                <a:solidFill>
                  <a:srgbClr val="000000"/>
                </a:solidFill>
                <a:latin typeface="Arial" charset="0"/>
                <a:ea typeface="ＭＳ Ｐゴシック" charset="-128"/>
              </a:rPr>
              <a:t>6.9</a:t>
            </a:r>
          </a:p>
          <a:p>
            <a:r>
              <a:rPr lang="en-US" altLang="ja-JP" sz="1800" b="0">
                <a:solidFill>
                  <a:srgbClr val="000000"/>
                </a:solidFill>
                <a:latin typeface="Arial" charset="0"/>
                <a:ea typeface="ＭＳ Ｐゴシック" charset="-128"/>
              </a:rPr>
              <a:t>6.8</a:t>
            </a:r>
          </a:p>
          <a:p>
            <a:r>
              <a:rPr lang="en-US" altLang="ja-JP" sz="1800" b="0">
                <a:solidFill>
                  <a:srgbClr val="000000"/>
                </a:solidFill>
                <a:latin typeface="Arial" charset="0"/>
                <a:ea typeface="ＭＳ Ｐゴシック" charset="-128"/>
              </a:rPr>
              <a:t>6.7</a:t>
            </a:r>
          </a:p>
          <a:p>
            <a:r>
              <a:rPr lang="en-US" altLang="ja-JP" sz="1800" b="0">
                <a:solidFill>
                  <a:srgbClr val="000000"/>
                </a:solidFill>
                <a:latin typeface="Arial" charset="0"/>
                <a:ea typeface="ＭＳ Ｐゴシック" charset="-128"/>
              </a:rPr>
              <a:t>6.6</a:t>
            </a:r>
          </a:p>
        </p:txBody>
      </p:sp>
      <p:sp>
        <p:nvSpPr>
          <p:cNvPr id="44036" name="Text Box 4"/>
          <p:cNvSpPr txBox="1">
            <a:spLocks noChangeArrowheads="1"/>
          </p:cNvSpPr>
          <p:nvPr/>
        </p:nvSpPr>
        <p:spPr bwMode="auto">
          <a:xfrm>
            <a:off x="1663700" y="4352925"/>
            <a:ext cx="311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0</a:t>
            </a:r>
          </a:p>
        </p:txBody>
      </p:sp>
      <p:sp>
        <p:nvSpPr>
          <p:cNvPr id="44037" name="Text Box 5"/>
          <p:cNvSpPr txBox="1">
            <a:spLocks noChangeArrowheads="1"/>
          </p:cNvSpPr>
          <p:nvPr/>
        </p:nvSpPr>
        <p:spPr bwMode="auto">
          <a:xfrm>
            <a:off x="1865313" y="4527550"/>
            <a:ext cx="311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0</a:t>
            </a:r>
          </a:p>
        </p:txBody>
      </p:sp>
      <p:sp>
        <p:nvSpPr>
          <p:cNvPr id="44038" name="Text Box 6"/>
          <p:cNvSpPr txBox="1">
            <a:spLocks noChangeArrowheads="1"/>
          </p:cNvSpPr>
          <p:nvPr/>
        </p:nvSpPr>
        <p:spPr bwMode="auto">
          <a:xfrm>
            <a:off x="2220913" y="4527550"/>
            <a:ext cx="311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a:t>
            </a:r>
          </a:p>
        </p:txBody>
      </p:sp>
      <p:sp>
        <p:nvSpPr>
          <p:cNvPr id="44039" name="Text Box 7"/>
          <p:cNvSpPr txBox="1">
            <a:spLocks noChangeArrowheads="1"/>
          </p:cNvSpPr>
          <p:nvPr/>
        </p:nvSpPr>
        <p:spPr bwMode="auto">
          <a:xfrm>
            <a:off x="2573338" y="4527550"/>
            <a:ext cx="311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6</a:t>
            </a:r>
          </a:p>
        </p:txBody>
      </p:sp>
      <p:sp>
        <p:nvSpPr>
          <p:cNvPr id="44040" name="Text Box 8"/>
          <p:cNvSpPr txBox="1">
            <a:spLocks noChangeArrowheads="1"/>
          </p:cNvSpPr>
          <p:nvPr/>
        </p:nvSpPr>
        <p:spPr bwMode="auto">
          <a:xfrm>
            <a:off x="3214688" y="4527550"/>
            <a:ext cx="438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12</a:t>
            </a:r>
          </a:p>
        </p:txBody>
      </p:sp>
      <p:sp>
        <p:nvSpPr>
          <p:cNvPr id="44041" name="Text Box 9"/>
          <p:cNvSpPr txBox="1">
            <a:spLocks noChangeArrowheads="1"/>
          </p:cNvSpPr>
          <p:nvPr/>
        </p:nvSpPr>
        <p:spPr bwMode="auto">
          <a:xfrm>
            <a:off x="3911600" y="4527550"/>
            <a:ext cx="438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18</a:t>
            </a:r>
          </a:p>
        </p:txBody>
      </p:sp>
      <p:sp>
        <p:nvSpPr>
          <p:cNvPr id="44042" name="Text Box 10"/>
          <p:cNvSpPr txBox="1">
            <a:spLocks noChangeArrowheads="1"/>
          </p:cNvSpPr>
          <p:nvPr/>
        </p:nvSpPr>
        <p:spPr bwMode="auto">
          <a:xfrm>
            <a:off x="4608513" y="4527550"/>
            <a:ext cx="438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24</a:t>
            </a:r>
          </a:p>
        </p:txBody>
      </p:sp>
      <p:sp>
        <p:nvSpPr>
          <p:cNvPr id="44043" name="Text Box 11"/>
          <p:cNvSpPr txBox="1">
            <a:spLocks noChangeArrowheads="1"/>
          </p:cNvSpPr>
          <p:nvPr/>
        </p:nvSpPr>
        <p:spPr bwMode="auto">
          <a:xfrm>
            <a:off x="5310188" y="4527550"/>
            <a:ext cx="438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30</a:t>
            </a:r>
          </a:p>
        </p:txBody>
      </p:sp>
      <p:sp>
        <p:nvSpPr>
          <p:cNvPr id="44044" name="Text Box 12"/>
          <p:cNvSpPr txBox="1">
            <a:spLocks noChangeArrowheads="1"/>
          </p:cNvSpPr>
          <p:nvPr/>
        </p:nvSpPr>
        <p:spPr bwMode="auto">
          <a:xfrm>
            <a:off x="6015038" y="4527550"/>
            <a:ext cx="4381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36</a:t>
            </a:r>
          </a:p>
        </p:txBody>
      </p:sp>
      <p:sp>
        <p:nvSpPr>
          <p:cNvPr id="44045" name="Text Box 13"/>
          <p:cNvSpPr txBox="1">
            <a:spLocks noChangeArrowheads="1"/>
          </p:cNvSpPr>
          <p:nvPr/>
        </p:nvSpPr>
        <p:spPr bwMode="auto">
          <a:xfrm>
            <a:off x="6708775" y="4527550"/>
            <a:ext cx="10477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42</a:t>
            </a:r>
            <a:r>
              <a:rPr lang="ja-JP" altLang="en-US" sz="1800" b="0">
                <a:solidFill>
                  <a:srgbClr val="000000"/>
                </a:solidFill>
                <a:latin typeface="Arial" charset="0"/>
                <a:ea typeface="ＭＳ Ｐゴシック" charset="-128"/>
              </a:rPr>
              <a:t>　（月）</a:t>
            </a:r>
          </a:p>
        </p:txBody>
      </p:sp>
      <p:sp>
        <p:nvSpPr>
          <p:cNvPr id="44046" name="Text Box 14"/>
          <p:cNvSpPr txBox="1">
            <a:spLocks noChangeArrowheads="1"/>
          </p:cNvSpPr>
          <p:nvPr/>
        </p:nvSpPr>
        <p:spPr bwMode="auto">
          <a:xfrm>
            <a:off x="768350" y="5119688"/>
            <a:ext cx="1474788" cy="517525"/>
          </a:xfrm>
          <a:prstGeom prst="rect">
            <a:avLst/>
          </a:prstGeom>
          <a:noFill/>
          <a:ln w="9525">
            <a:noFill/>
            <a:miter lim="800000"/>
            <a:headEnd/>
            <a:tailEnd/>
          </a:ln>
          <a:effectLst/>
        </p:spPr>
        <p:txBody>
          <a:bodyPr wrap="none">
            <a:spAutoFit/>
          </a:bodyPr>
          <a:lstStyle/>
          <a:p>
            <a:pPr algn="r"/>
            <a:r>
              <a:rPr lang="ja-JP" altLang="en-US" sz="1400" b="0">
                <a:solidFill>
                  <a:srgbClr val="000000"/>
                </a:solidFill>
                <a:latin typeface="Arial" charset="0"/>
                <a:ea typeface="ＭＳ Ｐゴシック" charset="-128"/>
              </a:rPr>
              <a:t>エキセナチド </a:t>
            </a:r>
            <a:r>
              <a:rPr lang="en-US" altLang="ja-JP" sz="1400" b="0">
                <a:solidFill>
                  <a:srgbClr val="000000"/>
                </a:solidFill>
                <a:latin typeface="Arial" charset="0"/>
                <a:ea typeface="ＭＳ Ｐゴシック" charset="-128"/>
              </a:rPr>
              <a:t>486</a:t>
            </a:r>
          </a:p>
          <a:p>
            <a:pPr algn="r"/>
            <a:r>
              <a:rPr lang="ja-JP" altLang="en-US" sz="1400" b="0">
                <a:solidFill>
                  <a:srgbClr val="000000"/>
                </a:solidFill>
                <a:latin typeface="Arial" charset="0"/>
                <a:ea typeface="ＭＳ Ｐゴシック" charset="-128"/>
              </a:rPr>
              <a:t>グリメピリド </a:t>
            </a:r>
            <a:r>
              <a:rPr lang="en-US" altLang="ja-JP" sz="1400" b="0">
                <a:solidFill>
                  <a:srgbClr val="000000"/>
                </a:solidFill>
                <a:latin typeface="Arial" charset="0"/>
                <a:ea typeface="ＭＳ Ｐゴシック" charset="-128"/>
              </a:rPr>
              <a:t>480</a:t>
            </a:r>
          </a:p>
        </p:txBody>
      </p:sp>
      <p:sp>
        <p:nvSpPr>
          <p:cNvPr id="44048" name="Text Box 16"/>
          <p:cNvSpPr txBox="1">
            <a:spLocks noChangeArrowheads="1"/>
          </p:cNvSpPr>
          <p:nvPr/>
        </p:nvSpPr>
        <p:spPr bwMode="auto">
          <a:xfrm>
            <a:off x="2490788" y="511968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440</a:t>
            </a:r>
          </a:p>
          <a:p>
            <a:r>
              <a:rPr lang="en-US" altLang="ja-JP" sz="1400" b="0">
                <a:solidFill>
                  <a:srgbClr val="000000"/>
                </a:solidFill>
                <a:latin typeface="Arial" charset="0"/>
                <a:ea typeface="ＭＳ Ｐゴシック" charset="-128"/>
              </a:rPr>
              <a:t>471</a:t>
            </a:r>
          </a:p>
        </p:txBody>
      </p:sp>
      <p:sp>
        <p:nvSpPr>
          <p:cNvPr id="44049" name="Text Box 17"/>
          <p:cNvSpPr txBox="1">
            <a:spLocks noChangeArrowheads="1"/>
          </p:cNvSpPr>
          <p:nvPr/>
        </p:nvSpPr>
        <p:spPr bwMode="auto">
          <a:xfrm>
            <a:off x="3205163" y="511968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331</a:t>
            </a:r>
          </a:p>
          <a:p>
            <a:r>
              <a:rPr lang="en-US" altLang="ja-JP" sz="1400" b="0">
                <a:solidFill>
                  <a:srgbClr val="000000"/>
                </a:solidFill>
                <a:latin typeface="Arial" charset="0"/>
                <a:ea typeface="ＭＳ Ｐゴシック" charset="-128"/>
              </a:rPr>
              <a:t>371</a:t>
            </a:r>
          </a:p>
        </p:txBody>
      </p:sp>
      <p:sp>
        <p:nvSpPr>
          <p:cNvPr id="44050" name="Text Box 18"/>
          <p:cNvSpPr txBox="1">
            <a:spLocks noChangeArrowheads="1"/>
          </p:cNvSpPr>
          <p:nvPr/>
        </p:nvSpPr>
        <p:spPr bwMode="auto">
          <a:xfrm>
            <a:off x="4595813" y="511968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230</a:t>
            </a:r>
          </a:p>
          <a:p>
            <a:r>
              <a:rPr lang="en-US" altLang="ja-JP" sz="1400" b="0">
                <a:solidFill>
                  <a:srgbClr val="000000"/>
                </a:solidFill>
                <a:latin typeface="Arial" charset="0"/>
                <a:ea typeface="ＭＳ Ｐゴシック" charset="-128"/>
              </a:rPr>
              <a:t>264</a:t>
            </a:r>
          </a:p>
        </p:txBody>
      </p:sp>
      <p:sp>
        <p:nvSpPr>
          <p:cNvPr id="44051" name="Text Box 19"/>
          <p:cNvSpPr txBox="1">
            <a:spLocks noChangeArrowheads="1"/>
          </p:cNvSpPr>
          <p:nvPr/>
        </p:nvSpPr>
        <p:spPr bwMode="auto">
          <a:xfrm>
            <a:off x="6007100" y="511968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182</a:t>
            </a:r>
          </a:p>
          <a:p>
            <a:r>
              <a:rPr lang="en-US" altLang="ja-JP" sz="1400" b="0">
                <a:solidFill>
                  <a:srgbClr val="000000"/>
                </a:solidFill>
                <a:latin typeface="Arial" charset="0"/>
                <a:ea typeface="ＭＳ Ｐゴシック" charset="-128"/>
              </a:rPr>
              <a:t>197</a:t>
            </a:r>
          </a:p>
        </p:txBody>
      </p:sp>
      <p:sp>
        <p:nvSpPr>
          <p:cNvPr id="44053" name="Text Box 21"/>
          <p:cNvSpPr txBox="1">
            <a:spLocks noChangeArrowheads="1"/>
          </p:cNvSpPr>
          <p:nvPr/>
        </p:nvSpPr>
        <p:spPr bwMode="auto">
          <a:xfrm>
            <a:off x="2851150" y="2717800"/>
            <a:ext cx="101600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p=0.141</a:t>
            </a:r>
          </a:p>
        </p:txBody>
      </p:sp>
      <p:sp>
        <p:nvSpPr>
          <p:cNvPr id="44054" name="Text Box 22"/>
          <p:cNvSpPr txBox="1">
            <a:spLocks noChangeArrowheads="1"/>
          </p:cNvSpPr>
          <p:nvPr/>
        </p:nvSpPr>
        <p:spPr bwMode="auto">
          <a:xfrm>
            <a:off x="4321175" y="2163763"/>
            <a:ext cx="101600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p=0.008</a:t>
            </a:r>
          </a:p>
        </p:txBody>
      </p:sp>
      <p:sp>
        <p:nvSpPr>
          <p:cNvPr id="44055" name="Text Box 23"/>
          <p:cNvSpPr txBox="1">
            <a:spLocks noChangeArrowheads="1"/>
          </p:cNvSpPr>
          <p:nvPr/>
        </p:nvSpPr>
        <p:spPr bwMode="auto">
          <a:xfrm>
            <a:off x="5630863" y="1763713"/>
            <a:ext cx="101600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p=0.035</a:t>
            </a:r>
          </a:p>
        </p:txBody>
      </p:sp>
      <p:sp>
        <p:nvSpPr>
          <p:cNvPr id="44056" name="Text Box 24"/>
          <p:cNvSpPr txBox="1">
            <a:spLocks noChangeArrowheads="1"/>
          </p:cNvSpPr>
          <p:nvPr/>
        </p:nvSpPr>
        <p:spPr bwMode="auto">
          <a:xfrm>
            <a:off x="1465263" y="1012825"/>
            <a:ext cx="615950" cy="366713"/>
          </a:xfrm>
          <a:prstGeom prst="rect">
            <a:avLst/>
          </a:prstGeom>
          <a:noFill/>
          <a:ln w="9525">
            <a:noFill/>
            <a:miter lim="800000"/>
            <a:headEnd/>
            <a:tailEnd/>
          </a:ln>
          <a:effectLst/>
        </p:spPr>
        <p:txBody>
          <a:bodyPr wrap="none">
            <a:spAutoFit/>
          </a:bodyPr>
          <a:lstStyle/>
          <a:p>
            <a:r>
              <a:rPr lang="ja-JP" altLang="en-US" sz="1800" b="0">
                <a:solidFill>
                  <a:srgbClr val="000000"/>
                </a:solidFill>
                <a:latin typeface="Arial" charset="0"/>
                <a:ea typeface="ＭＳ Ｐゴシック" charset="-128"/>
              </a:rPr>
              <a:t>（</a:t>
            </a:r>
            <a:r>
              <a:rPr lang="en-US" altLang="ja-JP" sz="1800" b="0">
                <a:solidFill>
                  <a:srgbClr val="000000"/>
                </a:solidFill>
                <a:latin typeface="Arial" charset="0"/>
                <a:ea typeface="ＭＳ Ｐゴシック" charset="-128"/>
              </a:rPr>
              <a:t>%</a:t>
            </a:r>
            <a:r>
              <a:rPr lang="ja-JP" altLang="en-US" sz="1800" b="0">
                <a:solidFill>
                  <a:srgbClr val="000000"/>
                </a:solidFill>
                <a:latin typeface="Arial" charset="0"/>
                <a:ea typeface="ＭＳ Ｐゴシック" charset="-128"/>
              </a:rPr>
              <a:t>）</a:t>
            </a:r>
          </a:p>
        </p:txBody>
      </p:sp>
      <p:sp>
        <p:nvSpPr>
          <p:cNvPr id="44058" name="Rectangle 26"/>
          <p:cNvSpPr>
            <a:spLocks noGrp="1" noChangeArrowheads="1"/>
          </p:cNvSpPr>
          <p:nvPr>
            <p:ph type="title" idx="4294967295"/>
          </p:nvPr>
        </p:nvSpPr>
        <p:spPr>
          <a:xfrm>
            <a:off x="366713" y="103188"/>
            <a:ext cx="8423275" cy="519112"/>
          </a:xfrm>
          <a:prstGeom prst="rect">
            <a:avLst/>
          </a:prstGeom>
          <a:noFill/>
          <a:ln/>
        </p:spPr>
        <p:txBody>
          <a:bodyPr/>
          <a:lstStyle/>
          <a:p>
            <a:pPr algn="ctr"/>
            <a:r>
              <a:rPr lang="ja-JP" altLang="en-US" dirty="0" smtClean="0">
                <a:solidFill>
                  <a:schemeClr val="tx1"/>
                </a:solidFill>
                <a:effectLst/>
                <a:latin typeface="ＭＳ Ｐゴシック" charset="-128"/>
                <a:ea typeface="ＭＳ Ｐゴシック" charset="-128"/>
              </a:rPr>
              <a:t>ベースラインから</a:t>
            </a:r>
            <a:r>
              <a:rPr lang="en-US" altLang="ja-JP" dirty="0" smtClean="0">
                <a:solidFill>
                  <a:schemeClr val="tx1"/>
                </a:solidFill>
                <a:effectLst/>
                <a:latin typeface="Arial" charset="0"/>
                <a:ea typeface="ＭＳ Ｐゴシック" charset="-128"/>
              </a:rPr>
              <a:t>42</a:t>
            </a:r>
            <a:r>
              <a:rPr lang="ja-JP" altLang="en-US" dirty="0" smtClean="0">
                <a:solidFill>
                  <a:schemeClr val="tx1"/>
                </a:solidFill>
                <a:effectLst/>
                <a:latin typeface="ＭＳ Ｐゴシック" charset="-128"/>
                <a:ea typeface="ＭＳ Ｐゴシック" charset="-128"/>
              </a:rPr>
              <a:t>ヵ月までの</a:t>
            </a:r>
            <a:r>
              <a:rPr lang="en-US" altLang="ja-JP" dirty="0" smtClean="0">
                <a:solidFill>
                  <a:schemeClr val="tx1"/>
                </a:solidFill>
                <a:effectLst/>
                <a:latin typeface="Arial" charset="0"/>
                <a:ea typeface="ＭＳ Ｐゴシック" charset="-128"/>
              </a:rPr>
              <a:t>HbA1c</a:t>
            </a:r>
            <a:r>
              <a:rPr lang="ja-JP" altLang="en-US" dirty="0" smtClean="0">
                <a:solidFill>
                  <a:schemeClr val="tx1"/>
                </a:solidFill>
                <a:effectLst/>
                <a:latin typeface="ＭＳ Ｐゴシック" charset="-128"/>
                <a:ea typeface="ＭＳ Ｐゴシック" charset="-128"/>
              </a:rPr>
              <a:t>値の継時的変化</a:t>
            </a:r>
          </a:p>
        </p:txBody>
      </p:sp>
      <p:grpSp>
        <p:nvGrpSpPr>
          <p:cNvPr id="44123" name="Group 91"/>
          <p:cNvGrpSpPr>
            <a:grpSpLocks/>
          </p:cNvGrpSpPr>
          <p:nvPr/>
        </p:nvGrpSpPr>
        <p:grpSpPr bwMode="auto">
          <a:xfrm>
            <a:off x="1955800" y="1185863"/>
            <a:ext cx="5335588" cy="3389312"/>
            <a:chOff x="1182" y="752"/>
            <a:chExt cx="3361" cy="2135"/>
          </a:xfrm>
        </p:grpSpPr>
        <p:sp>
          <p:nvSpPr>
            <p:cNvPr id="44061" name="Freeform 29"/>
            <p:cNvSpPr>
              <a:spLocks noChangeAspect="1"/>
            </p:cNvSpPr>
            <p:nvPr/>
          </p:nvSpPr>
          <p:spPr bwMode="auto">
            <a:xfrm>
              <a:off x="1184" y="960"/>
              <a:ext cx="44" cy="1759"/>
            </a:xfrm>
            <a:custGeom>
              <a:avLst/>
              <a:gdLst/>
              <a:ahLst/>
              <a:cxnLst>
                <a:cxn ang="0">
                  <a:pos x="0" y="0"/>
                </a:cxn>
                <a:cxn ang="0">
                  <a:pos x="56" y="0"/>
                </a:cxn>
                <a:cxn ang="0">
                  <a:pos x="56" y="2198"/>
                </a:cxn>
              </a:cxnLst>
              <a:rect l="0" t="0" r="r" b="b"/>
              <a:pathLst>
                <a:path w="56" h="2198">
                  <a:moveTo>
                    <a:pt x="0" y="0"/>
                  </a:moveTo>
                  <a:lnTo>
                    <a:pt x="56" y="0"/>
                  </a:lnTo>
                  <a:lnTo>
                    <a:pt x="56" y="2198"/>
                  </a:lnTo>
                </a:path>
              </a:pathLst>
            </a:custGeom>
            <a:noFill/>
            <a:ln w="25400">
              <a:solidFill>
                <a:srgbClr val="000000"/>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4062" name="Line 30"/>
            <p:cNvSpPr>
              <a:spLocks noChangeAspect="1" noChangeShapeType="1"/>
            </p:cNvSpPr>
            <p:nvPr/>
          </p:nvSpPr>
          <p:spPr bwMode="auto">
            <a:xfrm>
              <a:off x="1227" y="2796"/>
              <a:ext cx="0" cy="91"/>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3" name="Line 31"/>
            <p:cNvSpPr>
              <a:spLocks noChangeAspect="1" noChangeShapeType="1"/>
            </p:cNvSpPr>
            <p:nvPr/>
          </p:nvSpPr>
          <p:spPr bwMode="auto">
            <a:xfrm>
              <a:off x="1184" y="2849"/>
              <a:ext cx="3359"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4" name="Line 32"/>
            <p:cNvSpPr>
              <a:spLocks noChangeAspect="1" noChangeShapeType="1"/>
            </p:cNvSpPr>
            <p:nvPr/>
          </p:nvSpPr>
          <p:spPr bwMode="auto">
            <a:xfrm>
              <a:off x="1184" y="1131"/>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5" name="Line 33"/>
            <p:cNvSpPr>
              <a:spLocks noChangeAspect="1" noChangeShapeType="1"/>
            </p:cNvSpPr>
            <p:nvPr/>
          </p:nvSpPr>
          <p:spPr bwMode="auto">
            <a:xfrm>
              <a:off x="1184" y="1301"/>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6" name="Line 34"/>
            <p:cNvSpPr>
              <a:spLocks noChangeAspect="1" noChangeShapeType="1"/>
            </p:cNvSpPr>
            <p:nvPr/>
          </p:nvSpPr>
          <p:spPr bwMode="auto">
            <a:xfrm>
              <a:off x="1184" y="1472"/>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7" name="Line 35"/>
            <p:cNvSpPr>
              <a:spLocks noChangeAspect="1" noChangeShapeType="1"/>
            </p:cNvSpPr>
            <p:nvPr/>
          </p:nvSpPr>
          <p:spPr bwMode="auto">
            <a:xfrm>
              <a:off x="1184" y="1642"/>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8" name="Line 36"/>
            <p:cNvSpPr>
              <a:spLocks noChangeAspect="1" noChangeShapeType="1"/>
            </p:cNvSpPr>
            <p:nvPr/>
          </p:nvSpPr>
          <p:spPr bwMode="auto">
            <a:xfrm>
              <a:off x="1184" y="1816"/>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69" name="Line 37"/>
            <p:cNvSpPr>
              <a:spLocks noChangeAspect="1" noChangeShapeType="1"/>
            </p:cNvSpPr>
            <p:nvPr/>
          </p:nvSpPr>
          <p:spPr bwMode="auto">
            <a:xfrm>
              <a:off x="1184" y="1988"/>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0" name="Line 38"/>
            <p:cNvSpPr>
              <a:spLocks noChangeAspect="1" noChangeShapeType="1"/>
            </p:cNvSpPr>
            <p:nvPr/>
          </p:nvSpPr>
          <p:spPr bwMode="auto">
            <a:xfrm>
              <a:off x="1184" y="2160"/>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1" name="Line 39"/>
            <p:cNvSpPr>
              <a:spLocks noChangeAspect="1" noChangeShapeType="1"/>
            </p:cNvSpPr>
            <p:nvPr/>
          </p:nvSpPr>
          <p:spPr bwMode="auto">
            <a:xfrm>
              <a:off x="1184" y="2336"/>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2" name="Line 40"/>
            <p:cNvSpPr>
              <a:spLocks noChangeAspect="1" noChangeShapeType="1"/>
            </p:cNvSpPr>
            <p:nvPr/>
          </p:nvSpPr>
          <p:spPr bwMode="auto">
            <a:xfrm>
              <a:off x="1184" y="2506"/>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3" name="Line 41"/>
            <p:cNvSpPr>
              <a:spLocks noChangeAspect="1" noChangeShapeType="1"/>
            </p:cNvSpPr>
            <p:nvPr/>
          </p:nvSpPr>
          <p:spPr bwMode="auto">
            <a:xfrm>
              <a:off x="1184" y="2679"/>
              <a:ext cx="41" cy="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4" name="Line 42"/>
            <p:cNvSpPr>
              <a:spLocks noChangeAspect="1" noChangeShapeType="1"/>
            </p:cNvSpPr>
            <p:nvPr/>
          </p:nvSpPr>
          <p:spPr bwMode="auto">
            <a:xfrm>
              <a:off x="1449"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5" name="Line 43"/>
            <p:cNvSpPr>
              <a:spLocks noChangeAspect="1" noChangeShapeType="1"/>
            </p:cNvSpPr>
            <p:nvPr/>
          </p:nvSpPr>
          <p:spPr bwMode="auto">
            <a:xfrm>
              <a:off x="1669"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6" name="Line 44"/>
            <p:cNvSpPr>
              <a:spLocks noChangeAspect="1" noChangeShapeType="1"/>
            </p:cNvSpPr>
            <p:nvPr/>
          </p:nvSpPr>
          <p:spPr bwMode="auto">
            <a:xfrm>
              <a:off x="2110"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7" name="Line 45"/>
            <p:cNvSpPr>
              <a:spLocks noChangeAspect="1" noChangeShapeType="1"/>
            </p:cNvSpPr>
            <p:nvPr/>
          </p:nvSpPr>
          <p:spPr bwMode="auto">
            <a:xfrm>
              <a:off x="2552"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8" name="Line 46"/>
            <p:cNvSpPr>
              <a:spLocks noChangeAspect="1" noChangeShapeType="1"/>
            </p:cNvSpPr>
            <p:nvPr/>
          </p:nvSpPr>
          <p:spPr bwMode="auto">
            <a:xfrm>
              <a:off x="2994"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79" name="Line 47"/>
            <p:cNvSpPr>
              <a:spLocks noChangeAspect="1" noChangeShapeType="1"/>
            </p:cNvSpPr>
            <p:nvPr/>
          </p:nvSpPr>
          <p:spPr bwMode="auto">
            <a:xfrm>
              <a:off x="3434"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0" name="Line 48"/>
            <p:cNvSpPr>
              <a:spLocks noChangeAspect="1" noChangeShapeType="1"/>
            </p:cNvSpPr>
            <p:nvPr/>
          </p:nvSpPr>
          <p:spPr bwMode="auto">
            <a:xfrm>
              <a:off x="3877"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1" name="Line 49"/>
            <p:cNvSpPr>
              <a:spLocks noChangeAspect="1" noChangeShapeType="1"/>
            </p:cNvSpPr>
            <p:nvPr/>
          </p:nvSpPr>
          <p:spPr bwMode="auto">
            <a:xfrm>
              <a:off x="4317" y="2849"/>
              <a:ext cx="0" cy="38"/>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2" name="Line 50"/>
            <p:cNvSpPr>
              <a:spLocks noChangeAspect="1" noChangeShapeType="1"/>
            </p:cNvSpPr>
            <p:nvPr/>
          </p:nvSpPr>
          <p:spPr bwMode="auto">
            <a:xfrm flipV="1">
              <a:off x="1182" y="2677"/>
              <a:ext cx="93" cy="90"/>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3" name="Line 51"/>
            <p:cNvSpPr>
              <a:spLocks noChangeAspect="1" noChangeShapeType="1"/>
            </p:cNvSpPr>
            <p:nvPr/>
          </p:nvSpPr>
          <p:spPr bwMode="auto">
            <a:xfrm flipH="1">
              <a:off x="1182" y="2741"/>
              <a:ext cx="93" cy="87"/>
            </a:xfrm>
            <a:prstGeom prst="line">
              <a:avLst/>
            </a:prstGeom>
            <a:noFill/>
            <a:ln w="25400">
              <a:solidFill>
                <a:srgbClr val="000000"/>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4" name="Freeform 52"/>
            <p:cNvSpPr>
              <a:spLocks noChangeAspect="1"/>
            </p:cNvSpPr>
            <p:nvPr/>
          </p:nvSpPr>
          <p:spPr bwMode="auto">
            <a:xfrm>
              <a:off x="1249" y="1278"/>
              <a:ext cx="3086" cy="1130"/>
            </a:xfrm>
            <a:custGeom>
              <a:avLst/>
              <a:gdLst/>
              <a:ahLst/>
              <a:cxnLst>
                <a:cxn ang="0">
                  <a:pos x="3856" y="100"/>
                </a:cxn>
                <a:cxn ang="0">
                  <a:pos x="3580" y="132"/>
                </a:cxn>
                <a:cxn ang="0">
                  <a:pos x="3308" y="336"/>
                </a:cxn>
                <a:cxn ang="0">
                  <a:pos x="3032" y="424"/>
                </a:cxn>
                <a:cxn ang="0">
                  <a:pos x="2764" y="512"/>
                </a:cxn>
                <a:cxn ang="0">
                  <a:pos x="2480" y="680"/>
                </a:cxn>
                <a:cxn ang="0">
                  <a:pos x="2204" y="604"/>
                </a:cxn>
                <a:cxn ang="0">
                  <a:pos x="1928" y="820"/>
                </a:cxn>
                <a:cxn ang="0">
                  <a:pos x="1652" y="996"/>
                </a:cxn>
                <a:cxn ang="0">
                  <a:pos x="1380" y="932"/>
                </a:cxn>
                <a:cxn ang="0">
                  <a:pos x="1104" y="1024"/>
                </a:cxn>
                <a:cxn ang="0">
                  <a:pos x="828" y="1176"/>
                </a:cxn>
                <a:cxn ang="0">
                  <a:pos x="552" y="1372"/>
                </a:cxn>
                <a:cxn ang="0">
                  <a:pos x="284" y="1412"/>
                </a:cxn>
                <a:cxn ang="0">
                  <a:pos x="0" y="0"/>
                </a:cxn>
              </a:cxnLst>
              <a:rect l="0" t="0" r="r" b="b"/>
              <a:pathLst>
                <a:path w="3856" h="1412">
                  <a:moveTo>
                    <a:pt x="3856" y="100"/>
                  </a:moveTo>
                  <a:lnTo>
                    <a:pt x="3580" y="132"/>
                  </a:lnTo>
                  <a:lnTo>
                    <a:pt x="3308" y="336"/>
                  </a:lnTo>
                  <a:lnTo>
                    <a:pt x="3032" y="424"/>
                  </a:lnTo>
                  <a:lnTo>
                    <a:pt x="2764" y="512"/>
                  </a:lnTo>
                  <a:lnTo>
                    <a:pt x="2480" y="680"/>
                  </a:lnTo>
                  <a:lnTo>
                    <a:pt x="2204" y="604"/>
                  </a:lnTo>
                  <a:lnTo>
                    <a:pt x="1928" y="820"/>
                  </a:lnTo>
                  <a:lnTo>
                    <a:pt x="1652" y="996"/>
                  </a:lnTo>
                  <a:lnTo>
                    <a:pt x="1380" y="932"/>
                  </a:lnTo>
                  <a:lnTo>
                    <a:pt x="1104" y="1024"/>
                  </a:lnTo>
                  <a:lnTo>
                    <a:pt x="828" y="1176"/>
                  </a:lnTo>
                  <a:lnTo>
                    <a:pt x="552" y="1372"/>
                  </a:lnTo>
                  <a:lnTo>
                    <a:pt x="284" y="1412"/>
                  </a:lnTo>
                  <a:lnTo>
                    <a:pt x="0" y="0"/>
                  </a:lnTo>
                </a:path>
              </a:pathLst>
            </a:custGeom>
            <a:noFill/>
            <a:ln w="381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4085" name="Line 53"/>
            <p:cNvSpPr>
              <a:spLocks noChangeAspect="1" noChangeShapeType="1"/>
            </p:cNvSpPr>
            <p:nvPr/>
          </p:nvSpPr>
          <p:spPr bwMode="auto">
            <a:xfrm>
              <a:off x="1249" y="1163"/>
              <a:ext cx="0" cy="208"/>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6" name="Line 54"/>
            <p:cNvSpPr>
              <a:spLocks noChangeAspect="1" noChangeShapeType="1"/>
            </p:cNvSpPr>
            <p:nvPr/>
          </p:nvSpPr>
          <p:spPr bwMode="auto">
            <a:xfrm flipV="1">
              <a:off x="1470" y="2303"/>
              <a:ext cx="0" cy="208"/>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7" name="Line 55"/>
            <p:cNvSpPr>
              <a:spLocks noChangeAspect="1" noChangeShapeType="1"/>
            </p:cNvSpPr>
            <p:nvPr/>
          </p:nvSpPr>
          <p:spPr bwMode="auto">
            <a:xfrm flipV="1">
              <a:off x="1691" y="2261"/>
              <a:ext cx="0" cy="234"/>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8" name="Line 56"/>
            <p:cNvSpPr>
              <a:spLocks noChangeAspect="1" noChangeShapeType="1"/>
            </p:cNvSpPr>
            <p:nvPr/>
          </p:nvSpPr>
          <p:spPr bwMode="auto">
            <a:xfrm flipV="1">
              <a:off x="1912" y="2098"/>
              <a:ext cx="0" cy="24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89" name="Line 57"/>
            <p:cNvSpPr>
              <a:spLocks noChangeAspect="1" noChangeShapeType="1"/>
            </p:cNvSpPr>
            <p:nvPr/>
          </p:nvSpPr>
          <p:spPr bwMode="auto">
            <a:xfrm>
              <a:off x="2129" y="1954"/>
              <a:ext cx="0" cy="275"/>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0" name="Line 58"/>
            <p:cNvSpPr>
              <a:spLocks noChangeAspect="1" noChangeShapeType="1"/>
            </p:cNvSpPr>
            <p:nvPr/>
          </p:nvSpPr>
          <p:spPr bwMode="auto">
            <a:xfrm>
              <a:off x="2354" y="1880"/>
              <a:ext cx="0" cy="282"/>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1" name="Line 59"/>
            <p:cNvSpPr>
              <a:spLocks noChangeAspect="1" noChangeShapeType="1"/>
            </p:cNvSpPr>
            <p:nvPr/>
          </p:nvSpPr>
          <p:spPr bwMode="auto">
            <a:xfrm>
              <a:off x="2568" y="1935"/>
              <a:ext cx="0" cy="278"/>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2" name="Line 60"/>
            <p:cNvSpPr>
              <a:spLocks noChangeAspect="1" noChangeShapeType="1"/>
            </p:cNvSpPr>
            <p:nvPr/>
          </p:nvSpPr>
          <p:spPr bwMode="auto">
            <a:xfrm>
              <a:off x="2795" y="1794"/>
              <a:ext cx="0" cy="282"/>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3" name="Line 61"/>
            <p:cNvSpPr>
              <a:spLocks noChangeAspect="1" noChangeShapeType="1"/>
            </p:cNvSpPr>
            <p:nvPr/>
          </p:nvSpPr>
          <p:spPr bwMode="auto">
            <a:xfrm>
              <a:off x="3013" y="1605"/>
              <a:ext cx="0" cy="323"/>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4" name="Line 62"/>
            <p:cNvSpPr>
              <a:spLocks noChangeAspect="1" noChangeShapeType="1"/>
            </p:cNvSpPr>
            <p:nvPr/>
          </p:nvSpPr>
          <p:spPr bwMode="auto">
            <a:xfrm>
              <a:off x="3237" y="1679"/>
              <a:ext cx="0" cy="291"/>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5" name="Line 63"/>
            <p:cNvSpPr>
              <a:spLocks noChangeAspect="1" noChangeShapeType="1"/>
            </p:cNvSpPr>
            <p:nvPr/>
          </p:nvSpPr>
          <p:spPr bwMode="auto">
            <a:xfrm>
              <a:off x="3461" y="1528"/>
              <a:ext cx="0" cy="323"/>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6" name="Line 64"/>
            <p:cNvSpPr>
              <a:spLocks noChangeAspect="1" noChangeShapeType="1"/>
            </p:cNvSpPr>
            <p:nvPr/>
          </p:nvSpPr>
          <p:spPr bwMode="auto">
            <a:xfrm>
              <a:off x="3676" y="1458"/>
              <a:ext cx="0" cy="326"/>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7" name="Line 65"/>
            <p:cNvSpPr>
              <a:spLocks noChangeAspect="1" noChangeShapeType="1"/>
            </p:cNvSpPr>
            <p:nvPr/>
          </p:nvSpPr>
          <p:spPr bwMode="auto">
            <a:xfrm>
              <a:off x="3896" y="1371"/>
              <a:ext cx="0" cy="346"/>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8" name="Line 66"/>
            <p:cNvSpPr>
              <a:spLocks noChangeAspect="1" noChangeShapeType="1"/>
            </p:cNvSpPr>
            <p:nvPr/>
          </p:nvSpPr>
          <p:spPr bwMode="auto">
            <a:xfrm>
              <a:off x="4114" y="1202"/>
              <a:ext cx="0" cy="365"/>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099" name="Line 67"/>
            <p:cNvSpPr>
              <a:spLocks noChangeAspect="1" noChangeShapeType="1"/>
            </p:cNvSpPr>
            <p:nvPr/>
          </p:nvSpPr>
          <p:spPr bwMode="auto">
            <a:xfrm>
              <a:off x="4335" y="1173"/>
              <a:ext cx="0" cy="371"/>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0" name="Freeform 68"/>
            <p:cNvSpPr>
              <a:spLocks noChangeAspect="1"/>
            </p:cNvSpPr>
            <p:nvPr/>
          </p:nvSpPr>
          <p:spPr bwMode="auto">
            <a:xfrm>
              <a:off x="1230" y="1243"/>
              <a:ext cx="3083" cy="1156"/>
            </a:xfrm>
            <a:custGeom>
              <a:avLst/>
              <a:gdLst/>
              <a:ahLst/>
              <a:cxnLst>
                <a:cxn ang="0">
                  <a:pos x="0" y="0"/>
                </a:cxn>
                <a:cxn ang="0">
                  <a:pos x="268" y="1372"/>
                </a:cxn>
                <a:cxn ang="0">
                  <a:pos x="548" y="1444"/>
                </a:cxn>
                <a:cxn ang="0">
                  <a:pos x="824" y="1316"/>
                </a:cxn>
                <a:cxn ang="0">
                  <a:pos x="1100" y="1256"/>
                </a:cxn>
                <a:cxn ang="0">
                  <a:pos x="1376" y="1200"/>
                </a:cxn>
                <a:cxn ang="0">
                  <a:pos x="1648" y="1188"/>
                </a:cxn>
                <a:cxn ang="0">
                  <a:pos x="1928" y="1148"/>
                </a:cxn>
                <a:cxn ang="0">
                  <a:pos x="2204" y="1048"/>
                </a:cxn>
                <a:cxn ang="0">
                  <a:pos x="2476" y="1132"/>
                </a:cxn>
                <a:cxn ang="0">
                  <a:pos x="2756" y="952"/>
                </a:cxn>
                <a:cxn ang="0">
                  <a:pos x="3028" y="924"/>
                </a:cxn>
                <a:cxn ang="0">
                  <a:pos x="3308" y="724"/>
                </a:cxn>
                <a:cxn ang="0">
                  <a:pos x="3580" y="704"/>
                </a:cxn>
                <a:cxn ang="0">
                  <a:pos x="3852" y="636"/>
                </a:cxn>
              </a:cxnLst>
              <a:rect l="0" t="0" r="r" b="b"/>
              <a:pathLst>
                <a:path w="3852" h="1444">
                  <a:moveTo>
                    <a:pt x="0" y="0"/>
                  </a:moveTo>
                  <a:lnTo>
                    <a:pt x="268" y="1372"/>
                  </a:lnTo>
                  <a:lnTo>
                    <a:pt x="548" y="1444"/>
                  </a:lnTo>
                  <a:lnTo>
                    <a:pt x="824" y="1316"/>
                  </a:lnTo>
                  <a:lnTo>
                    <a:pt x="1100" y="1256"/>
                  </a:lnTo>
                  <a:lnTo>
                    <a:pt x="1376" y="1200"/>
                  </a:lnTo>
                  <a:lnTo>
                    <a:pt x="1648" y="1188"/>
                  </a:lnTo>
                  <a:lnTo>
                    <a:pt x="1928" y="1148"/>
                  </a:lnTo>
                  <a:lnTo>
                    <a:pt x="2204" y="1048"/>
                  </a:lnTo>
                  <a:lnTo>
                    <a:pt x="2476" y="1132"/>
                  </a:lnTo>
                  <a:lnTo>
                    <a:pt x="2756" y="952"/>
                  </a:lnTo>
                  <a:lnTo>
                    <a:pt x="3028" y="924"/>
                  </a:lnTo>
                  <a:lnTo>
                    <a:pt x="3308" y="724"/>
                  </a:lnTo>
                  <a:lnTo>
                    <a:pt x="3580" y="704"/>
                  </a:lnTo>
                  <a:lnTo>
                    <a:pt x="3852" y="636"/>
                  </a:lnTo>
                </a:path>
              </a:pathLst>
            </a:custGeom>
            <a:noFill/>
            <a:ln w="38100">
              <a:solidFill>
                <a:srgbClr val="0089AE"/>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4101" name="Line 69"/>
            <p:cNvSpPr>
              <a:spLocks noChangeAspect="1" noChangeShapeType="1"/>
            </p:cNvSpPr>
            <p:nvPr/>
          </p:nvSpPr>
          <p:spPr bwMode="auto">
            <a:xfrm>
              <a:off x="4313" y="1567"/>
              <a:ext cx="0" cy="384"/>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2" name="Line 70"/>
            <p:cNvSpPr>
              <a:spLocks noChangeAspect="1" noChangeShapeType="1"/>
            </p:cNvSpPr>
            <p:nvPr/>
          </p:nvSpPr>
          <p:spPr bwMode="auto">
            <a:xfrm>
              <a:off x="4095" y="1615"/>
              <a:ext cx="0" cy="377"/>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3" name="Line 71"/>
            <p:cNvSpPr>
              <a:spLocks noChangeAspect="1" noChangeShapeType="1"/>
            </p:cNvSpPr>
            <p:nvPr/>
          </p:nvSpPr>
          <p:spPr bwMode="auto">
            <a:xfrm flipV="1">
              <a:off x="3874" y="1640"/>
              <a:ext cx="0" cy="362"/>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4" name="Line 72"/>
            <p:cNvSpPr>
              <a:spLocks noChangeAspect="1" noChangeShapeType="1"/>
            </p:cNvSpPr>
            <p:nvPr/>
          </p:nvSpPr>
          <p:spPr bwMode="auto">
            <a:xfrm flipV="1">
              <a:off x="3656" y="1816"/>
              <a:ext cx="0" cy="343"/>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5" name="Line 73"/>
            <p:cNvSpPr>
              <a:spLocks noChangeAspect="1" noChangeShapeType="1"/>
            </p:cNvSpPr>
            <p:nvPr/>
          </p:nvSpPr>
          <p:spPr bwMode="auto">
            <a:xfrm flipV="1">
              <a:off x="3434" y="1835"/>
              <a:ext cx="0" cy="330"/>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6" name="Line 74"/>
            <p:cNvSpPr>
              <a:spLocks noChangeAspect="1" noChangeShapeType="1"/>
            </p:cNvSpPr>
            <p:nvPr/>
          </p:nvSpPr>
          <p:spPr bwMode="auto">
            <a:xfrm flipV="1">
              <a:off x="3211" y="1999"/>
              <a:ext cx="0" cy="304"/>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7" name="Line 75"/>
            <p:cNvSpPr>
              <a:spLocks noChangeAspect="1" noChangeShapeType="1"/>
            </p:cNvSpPr>
            <p:nvPr/>
          </p:nvSpPr>
          <p:spPr bwMode="auto">
            <a:xfrm flipV="1">
              <a:off x="2994" y="1912"/>
              <a:ext cx="0" cy="340"/>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8" name="Line 76"/>
            <p:cNvSpPr>
              <a:spLocks noChangeAspect="1" noChangeShapeType="1"/>
            </p:cNvSpPr>
            <p:nvPr/>
          </p:nvSpPr>
          <p:spPr bwMode="auto">
            <a:xfrm flipV="1">
              <a:off x="2773" y="2018"/>
              <a:ext cx="0" cy="301"/>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09" name="Line 77"/>
            <p:cNvSpPr>
              <a:spLocks noChangeAspect="1" noChangeShapeType="1"/>
            </p:cNvSpPr>
            <p:nvPr/>
          </p:nvSpPr>
          <p:spPr bwMode="auto">
            <a:xfrm flipV="1">
              <a:off x="2549" y="2050"/>
              <a:ext cx="0" cy="288"/>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0" name="Line 78"/>
            <p:cNvSpPr>
              <a:spLocks noChangeAspect="1" noChangeShapeType="1"/>
            </p:cNvSpPr>
            <p:nvPr/>
          </p:nvSpPr>
          <p:spPr bwMode="auto">
            <a:xfrm flipV="1">
              <a:off x="2328" y="2053"/>
              <a:ext cx="0" cy="291"/>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1" name="Line 79"/>
            <p:cNvSpPr>
              <a:spLocks noChangeAspect="1" noChangeShapeType="1"/>
            </p:cNvSpPr>
            <p:nvPr/>
          </p:nvSpPr>
          <p:spPr bwMode="auto">
            <a:xfrm flipV="1">
              <a:off x="2110" y="2120"/>
              <a:ext cx="0" cy="266"/>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2" name="Line 80"/>
            <p:cNvSpPr>
              <a:spLocks noChangeAspect="1" noChangeShapeType="1"/>
            </p:cNvSpPr>
            <p:nvPr/>
          </p:nvSpPr>
          <p:spPr bwMode="auto">
            <a:xfrm flipV="1">
              <a:off x="1893" y="2178"/>
              <a:ext cx="0" cy="243"/>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3" name="Line 81"/>
            <p:cNvSpPr>
              <a:spLocks noChangeAspect="1" noChangeShapeType="1"/>
            </p:cNvSpPr>
            <p:nvPr/>
          </p:nvSpPr>
          <p:spPr bwMode="auto">
            <a:xfrm flipV="1">
              <a:off x="1669" y="2280"/>
              <a:ext cx="0" cy="240"/>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4" name="Line 82"/>
            <p:cNvSpPr>
              <a:spLocks noChangeAspect="1" noChangeShapeType="1"/>
            </p:cNvSpPr>
            <p:nvPr/>
          </p:nvSpPr>
          <p:spPr bwMode="auto">
            <a:xfrm flipV="1">
              <a:off x="1451" y="2242"/>
              <a:ext cx="0" cy="208"/>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5" name="Line 83"/>
            <p:cNvSpPr>
              <a:spLocks noChangeAspect="1" noChangeShapeType="1"/>
            </p:cNvSpPr>
            <p:nvPr/>
          </p:nvSpPr>
          <p:spPr bwMode="auto">
            <a:xfrm flipV="1">
              <a:off x="1230" y="1118"/>
              <a:ext cx="0" cy="209"/>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6" name="Line 84"/>
            <p:cNvSpPr>
              <a:spLocks noChangeAspect="1" noChangeShapeType="1"/>
            </p:cNvSpPr>
            <p:nvPr/>
          </p:nvSpPr>
          <p:spPr bwMode="auto">
            <a:xfrm>
              <a:off x="4389" y="752"/>
              <a:ext cx="131" cy="0"/>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4117" name="Line 85"/>
            <p:cNvSpPr>
              <a:spLocks noChangeAspect="1" noChangeShapeType="1"/>
            </p:cNvSpPr>
            <p:nvPr/>
          </p:nvSpPr>
          <p:spPr bwMode="auto">
            <a:xfrm>
              <a:off x="4389" y="899"/>
              <a:ext cx="131"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grpSp>
      <p:sp>
        <p:nvSpPr>
          <p:cNvPr id="44119" name="Text Box 87"/>
          <p:cNvSpPr txBox="1">
            <a:spLocks noChangeArrowheads="1"/>
          </p:cNvSpPr>
          <p:nvPr/>
        </p:nvSpPr>
        <p:spPr bwMode="auto">
          <a:xfrm>
            <a:off x="4095750" y="4775200"/>
            <a:ext cx="641350" cy="366713"/>
          </a:xfrm>
          <a:prstGeom prst="rect">
            <a:avLst/>
          </a:prstGeom>
          <a:noFill/>
          <a:ln w="9525">
            <a:noFill/>
            <a:miter lim="800000"/>
            <a:headEnd/>
            <a:tailEnd/>
          </a:ln>
          <a:effectLst/>
        </p:spPr>
        <p:txBody>
          <a:bodyPr wrap="none">
            <a:spAutoFit/>
          </a:bodyPr>
          <a:lstStyle/>
          <a:p>
            <a:r>
              <a:rPr lang="ja-JP" altLang="en-US" sz="1800" b="0">
                <a:solidFill>
                  <a:srgbClr val="000000"/>
                </a:solidFill>
                <a:latin typeface="Arial" charset="0"/>
                <a:ea typeface="ＭＳ Ｐゴシック" charset="-128"/>
              </a:rPr>
              <a:t>期間</a:t>
            </a:r>
          </a:p>
        </p:txBody>
      </p:sp>
      <p:sp>
        <p:nvSpPr>
          <p:cNvPr id="44121" name="Text Box 89"/>
          <p:cNvSpPr txBox="1">
            <a:spLocks noChangeArrowheads="1"/>
          </p:cNvSpPr>
          <p:nvPr/>
        </p:nvSpPr>
        <p:spPr bwMode="auto">
          <a:xfrm>
            <a:off x="7188200" y="1041400"/>
            <a:ext cx="1140056" cy="523220"/>
          </a:xfrm>
          <a:prstGeom prst="rect">
            <a:avLst/>
          </a:prstGeom>
          <a:noFill/>
          <a:ln w="9525">
            <a:noFill/>
            <a:miter lim="800000"/>
            <a:headEnd/>
            <a:tailEnd/>
          </a:ln>
          <a:effectLst/>
        </p:spPr>
        <p:txBody>
          <a:bodyPr wrap="none">
            <a:spAutoFit/>
          </a:bodyPr>
          <a:lstStyle/>
          <a:p>
            <a:r>
              <a:rPr lang="ja-JP" altLang="en-US" sz="1400" b="0" dirty="0" smtClean="0">
                <a:solidFill>
                  <a:srgbClr val="000000"/>
                </a:solidFill>
                <a:latin typeface="Arial" charset="0"/>
                <a:ea typeface="ＭＳ Ｐゴシック" charset="-128"/>
              </a:rPr>
              <a:t>エキセナチド</a:t>
            </a:r>
            <a:endParaRPr lang="en-US" altLang="ja-JP" sz="1400" b="0" dirty="0">
              <a:solidFill>
                <a:srgbClr val="000000"/>
              </a:solidFill>
              <a:latin typeface="Arial" charset="0"/>
              <a:ea typeface="ＭＳ Ｐゴシック" charset="-128"/>
            </a:endParaRPr>
          </a:p>
          <a:p>
            <a:r>
              <a:rPr lang="ja-JP" altLang="en-US" sz="1400" b="0" dirty="0">
                <a:solidFill>
                  <a:srgbClr val="000000"/>
                </a:solidFill>
                <a:latin typeface="Arial" charset="0"/>
                <a:ea typeface="ＭＳ Ｐゴシック" charset="-128"/>
              </a:rPr>
              <a:t>グリメピリド</a:t>
            </a:r>
          </a:p>
        </p:txBody>
      </p:sp>
      <p:sp>
        <p:nvSpPr>
          <p:cNvPr id="44122" name="Text Box 90"/>
          <p:cNvSpPr txBox="1">
            <a:spLocks noChangeArrowheads="1"/>
          </p:cNvSpPr>
          <p:nvPr/>
        </p:nvSpPr>
        <p:spPr bwMode="auto">
          <a:xfrm rot="-5400000">
            <a:off x="700882" y="2659856"/>
            <a:ext cx="1098550" cy="366713"/>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HbA1c</a:t>
            </a:r>
            <a:r>
              <a:rPr lang="ja-JP" altLang="en-US" sz="1800" b="0">
                <a:solidFill>
                  <a:srgbClr val="000000"/>
                </a:solidFill>
                <a:latin typeface="Arial" charset="0"/>
                <a:ea typeface="ＭＳ Ｐゴシック" charset="-128"/>
              </a:rPr>
              <a:t>値</a:t>
            </a:r>
          </a:p>
        </p:txBody>
      </p:sp>
      <p:sp>
        <p:nvSpPr>
          <p:cNvPr id="44124" name="Text Box 92"/>
          <p:cNvSpPr txBox="1">
            <a:spLocks noChangeArrowheads="1"/>
          </p:cNvSpPr>
          <p:nvPr/>
        </p:nvSpPr>
        <p:spPr bwMode="auto">
          <a:xfrm>
            <a:off x="101600" y="5762625"/>
            <a:ext cx="8291513" cy="304800"/>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HbA1c</a:t>
            </a:r>
            <a:r>
              <a:rPr lang="ja-JP" altLang="en-US" sz="1400" b="0">
                <a:solidFill>
                  <a:srgbClr val="000000"/>
                </a:solidFill>
                <a:latin typeface="Arial" charset="0"/>
                <a:ea typeface="ＭＳ Ｐゴシック" charset="-128"/>
              </a:rPr>
              <a:t>値は最小二乗平均値 （</a:t>
            </a:r>
            <a:r>
              <a:rPr lang="en-US" altLang="ja-JP" sz="1400" b="0">
                <a:solidFill>
                  <a:srgbClr val="000000"/>
                </a:solidFill>
                <a:latin typeface="Arial" charset="0"/>
                <a:ea typeface="ＭＳ Ｐゴシック" charset="-128"/>
              </a:rPr>
              <a:t>95%</a:t>
            </a:r>
            <a:r>
              <a:rPr lang="ja-JP" altLang="en-US" sz="1400" b="0">
                <a:solidFill>
                  <a:srgbClr val="000000"/>
                </a:solidFill>
                <a:latin typeface="Arial" charset="0"/>
                <a:ea typeface="ＭＳ Ｐゴシック" charset="-128"/>
              </a:rPr>
              <a:t>信頼区間）。 </a:t>
            </a:r>
            <a:r>
              <a:rPr lang="en-US" altLang="ja-JP" sz="1400" b="0">
                <a:solidFill>
                  <a:srgbClr val="000000"/>
                </a:solidFill>
                <a:latin typeface="Arial" charset="0"/>
                <a:ea typeface="ＭＳ Ｐゴシック" charset="-128"/>
              </a:rPr>
              <a:t>p</a:t>
            </a:r>
            <a:r>
              <a:rPr lang="ja-JP" altLang="en-US" sz="1400" b="0">
                <a:solidFill>
                  <a:srgbClr val="000000"/>
                </a:solidFill>
                <a:latin typeface="Arial" charset="0"/>
                <a:ea typeface="ＭＳ Ｐゴシック" charset="-128"/>
              </a:rPr>
              <a:t>値：エキセナチド</a:t>
            </a:r>
            <a:r>
              <a:rPr lang="en-US" altLang="ja-JP" sz="1400" b="0">
                <a:solidFill>
                  <a:srgbClr val="000000"/>
                </a:solidFill>
                <a:latin typeface="Arial" charset="0"/>
                <a:ea typeface="ＭＳ Ｐゴシック" charset="-128"/>
              </a:rPr>
              <a:t>BID vs. </a:t>
            </a:r>
            <a:r>
              <a:rPr lang="ja-JP" altLang="en-US" sz="1400" b="0">
                <a:solidFill>
                  <a:srgbClr val="000000"/>
                </a:solidFill>
                <a:latin typeface="Arial" charset="0"/>
                <a:ea typeface="ＭＳ Ｐゴシック" charset="-128"/>
              </a:rPr>
              <a:t>グリメピリド。 </a:t>
            </a:r>
            <a:r>
              <a:rPr lang="en-US" altLang="ja-JP" sz="1400" b="0">
                <a:solidFill>
                  <a:srgbClr val="000000"/>
                </a:solidFill>
                <a:latin typeface="Arial" charset="0"/>
                <a:ea typeface="ＭＳ Ｐゴシック" charset="-128"/>
              </a:rPr>
              <a:t>HbA1c</a:t>
            </a:r>
            <a:r>
              <a:rPr lang="ja-JP" altLang="en-US" sz="1400" b="0">
                <a:solidFill>
                  <a:srgbClr val="000000"/>
                </a:solidFill>
                <a:latin typeface="Arial" charset="0"/>
                <a:ea typeface="ＭＳ Ｐゴシック" charset="-128"/>
              </a:rPr>
              <a:t>値は</a:t>
            </a:r>
            <a:r>
              <a:rPr lang="en-US" altLang="ja-JP" sz="1400" b="0">
                <a:solidFill>
                  <a:srgbClr val="000000"/>
                </a:solidFill>
                <a:latin typeface="Arial" charset="0"/>
                <a:ea typeface="ＭＳ Ｐゴシック" charset="-128"/>
              </a:rPr>
              <a:t>NGSP</a:t>
            </a:r>
            <a:r>
              <a:rPr lang="ja-JP" altLang="en-US" sz="1400" b="0">
                <a:solidFill>
                  <a:srgbClr val="000000"/>
                </a:solidFill>
                <a:latin typeface="Arial" charset="0"/>
                <a:ea typeface="ＭＳ Ｐゴシック" charset="-128"/>
              </a:rPr>
              <a:t>値</a:t>
            </a:r>
          </a:p>
        </p:txBody>
      </p:sp>
      <p:sp>
        <p:nvSpPr>
          <p:cNvPr id="44125" name="Text Box 93"/>
          <p:cNvSpPr txBox="1">
            <a:spLocks noChangeArrowheads="1"/>
          </p:cNvSpPr>
          <p:nvPr/>
        </p:nvSpPr>
        <p:spPr bwMode="auto">
          <a:xfrm>
            <a:off x="101600" y="4897438"/>
            <a:ext cx="1250950" cy="304800"/>
          </a:xfrm>
          <a:prstGeom prst="rect">
            <a:avLst/>
          </a:prstGeom>
          <a:noFill/>
          <a:ln w="9525">
            <a:noFill/>
            <a:miter lim="800000"/>
            <a:headEnd/>
            <a:tailEnd/>
          </a:ln>
          <a:effectLst/>
        </p:spPr>
        <p:txBody>
          <a:bodyPr wrap="none">
            <a:spAutoFit/>
          </a:bodyPr>
          <a:lstStyle/>
          <a:p>
            <a:r>
              <a:rPr lang="ja-JP" altLang="en-US" sz="1400" b="0">
                <a:solidFill>
                  <a:srgbClr val="000000"/>
                </a:solidFill>
                <a:latin typeface="Arial" charset="0"/>
                <a:ea typeface="ＭＳ Ｐゴシック" charset="-128"/>
              </a:rPr>
              <a:t>患者数の推移</a:t>
            </a:r>
          </a:p>
        </p:txBody>
      </p:sp>
      <p:sp>
        <p:nvSpPr>
          <p:cNvPr id="86" name="正方形/長方形 85"/>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88"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221932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873" name="Group 865"/>
          <p:cNvGraphicFramePr>
            <a:graphicFrameLocks noGrp="1"/>
          </p:cNvGraphicFramePr>
          <p:nvPr/>
        </p:nvGraphicFramePr>
        <p:xfrm>
          <a:off x="142875" y="1073150"/>
          <a:ext cx="8864600" cy="5146848"/>
        </p:xfrm>
        <a:graphic>
          <a:graphicData uri="http://schemas.openxmlformats.org/drawingml/2006/table">
            <a:tbl>
              <a:tblPr/>
              <a:tblGrid>
                <a:gridCol w="754063"/>
                <a:gridCol w="1249362"/>
                <a:gridCol w="1201738"/>
                <a:gridCol w="193675"/>
                <a:gridCol w="1533525"/>
                <a:gridCol w="1771650"/>
                <a:gridCol w="1479550"/>
                <a:gridCol w="681037"/>
              </a:tblGrid>
              <a:tr h="34766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200" b="0" i="0" u="none" strike="noStrike" cap="none" normalizeH="0" baseline="0" smtClean="0">
                        <a:ln>
                          <a:noFill/>
                        </a:ln>
                        <a:solidFill>
                          <a:schemeClr val="bg1"/>
                        </a:solidFill>
                        <a:effectLst/>
                        <a:latin typeface="Arial" charset="0"/>
                        <a:ea typeface="ＭＳ Ｐゴシック" charset="-128"/>
                      </a:endParaRPr>
                    </a:p>
                  </a:txBody>
                  <a:tcPr marL="36000" marR="36000" marT="36000" marB="36000"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エキセナチド</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a:t>
                      </a:r>
                      <a:r>
                        <a:rPr kumimoji="0" lang="en-US" altLang="ja-JP" sz="1200" b="0" i="0" u="none" strike="noStrike" cap="none" normalizeH="0" baseline="0" smtClean="0">
                          <a:ln>
                            <a:noFill/>
                          </a:ln>
                          <a:solidFill>
                            <a:schemeClr val="bg1"/>
                          </a:solidFill>
                          <a:effectLst/>
                          <a:latin typeface="Arial" charset="0"/>
                          <a:ea typeface="ＭＳ Ｐゴシック" charset="-128"/>
                        </a:rPr>
                        <a:t>n=490</a:t>
                      </a:r>
                      <a:r>
                        <a:rPr kumimoji="0" lang="ja-JP" altLang="en-US" sz="1200" b="0" i="0" u="none" strike="noStrike" cap="none" normalizeH="0" baseline="0" smtClean="0">
                          <a:ln>
                            <a:noFill/>
                          </a:ln>
                          <a:solidFill>
                            <a:schemeClr val="bg1"/>
                          </a:solidFill>
                          <a:effectLst/>
                          <a:latin typeface="Arial" charset="0"/>
                          <a:ea typeface="ＭＳ Ｐゴシック" charset="-128"/>
                        </a:rPr>
                        <a:t>）</a:t>
                      </a:r>
                    </a:p>
                  </a:txBody>
                  <a:tcPr marL="36000" marR="36000" marT="36000" marB="36000"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グリメピリド</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a:t>
                      </a:r>
                      <a:r>
                        <a:rPr kumimoji="0" lang="en-US" altLang="ja-JP" sz="1200" b="0" i="0" u="none" strike="noStrike" cap="none" normalizeH="0" baseline="0" smtClean="0">
                          <a:ln>
                            <a:noFill/>
                          </a:ln>
                          <a:solidFill>
                            <a:schemeClr val="bg1"/>
                          </a:solidFill>
                          <a:effectLst/>
                          <a:latin typeface="Arial" charset="0"/>
                          <a:ea typeface="ＭＳ Ｐゴシック" charset="-128"/>
                        </a:rPr>
                        <a:t>n=487</a:t>
                      </a:r>
                      <a:r>
                        <a:rPr kumimoji="0" lang="ja-JP" altLang="en-US" sz="1200" b="0" i="0" u="none" strike="noStrike" cap="none" normalizeH="0" baseline="0" smtClean="0">
                          <a:ln>
                            <a:noFill/>
                          </a:ln>
                          <a:solidFill>
                            <a:schemeClr val="bg1"/>
                          </a:solidFill>
                          <a:effectLst/>
                          <a:latin typeface="Arial" charset="0"/>
                          <a:ea typeface="ＭＳ Ｐゴシック" charset="-128"/>
                        </a:rPr>
                        <a:t>）</a:t>
                      </a:r>
                    </a:p>
                  </a:txBody>
                  <a:tcPr marL="36000" marR="36000" marT="36000" marB="36000"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エキセナチド最小ニ乗平均値（</a:t>
                      </a:r>
                      <a:r>
                        <a:rPr kumimoji="0" lang="en-US" altLang="ja-JP" sz="1200" b="0" i="0" u="none" strike="noStrike" cap="none" normalizeH="0" baseline="0" smtClean="0">
                          <a:ln>
                            <a:noFill/>
                          </a:ln>
                          <a:solidFill>
                            <a:schemeClr val="bg1"/>
                          </a:solidFill>
                          <a:effectLst/>
                          <a:latin typeface="Arial" charset="0"/>
                          <a:ea typeface="ＭＳ Ｐゴシック" charset="-128"/>
                        </a:rPr>
                        <a:t>95% CI; n</a:t>
                      </a:r>
                      <a:r>
                        <a:rPr kumimoji="0" lang="ja-JP" altLang="en-US" sz="1200" b="0" i="0" u="none" strike="noStrike" cap="none" normalizeH="0" baseline="0" smtClean="0">
                          <a:ln>
                            <a:noFill/>
                          </a:ln>
                          <a:solidFill>
                            <a:schemeClr val="bg1"/>
                          </a:solidFill>
                          <a:effectLst/>
                          <a:latin typeface="Arial" charset="0"/>
                          <a:ea typeface="ＭＳ Ｐゴシック" charset="-128"/>
                        </a:rPr>
                        <a:t>）</a:t>
                      </a:r>
                    </a:p>
                  </a:txBody>
                  <a:tcPr marL="36000" marR="36000" marT="36000" marB="36000"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グリメピリド最小二乗</a:t>
                      </a:r>
                      <a:br>
                        <a:rPr kumimoji="0" lang="ja-JP" altLang="en-US" sz="1200" b="0" i="0" u="none" strike="noStrike" cap="none" normalizeH="0" baseline="0" smtClean="0">
                          <a:ln>
                            <a:noFill/>
                          </a:ln>
                          <a:solidFill>
                            <a:schemeClr val="bg1"/>
                          </a:solidFill>
                          <a:effectLst/>
                          <a:latin typeface="Arial" charset="0"/>
                          <a:ea typeface="ＭＳ Ｐゴシック" charset="-128"/>
                        </a:rPr>
                      </a:br>
                      <a:r>
                        <a:rPr kumimoji="0" lang="ja-JP" altLang="en-US" sz="1200" b="0" i="0" u="none" strike="noStrike" cap="none" normalizeH="0" baseline="0" smtClean="0">
                          <a:ln>
                            <a:noFill/>
                          </a:ln>
                          <a:solidFill>
                            <a:schemeClr val="bg1"/>
                          </a:solidFill>
                          <a:effectLst/>
                          <a:latin typeface="Arial" charset="0"/>
                          <a:ea typeface="ＭＳ Ｐゴシック" charset="-128"/>
                        </a:rPr>
                        <a:t>平均値（</a:t>
                      </a:r>
                      <a:r>
                        <a:rPr kumimoji="0" lang="en-US" altLang="ja-JP" sz="1200" b="0" i="0" u="none" strike="noStrike" cap="none" normalizeH="0" baseline="0" smtClean="0">
                          <a:ln>
                            <a:noFill/>
                          </a:ln>
                          <a:solidFill>
                            <a:schemeClr val="bg1"/>
                          </a:solidFill>
                          <a:effectLst/>
                          <a:latin typeface="Arial" charset="0"/>
                          <a:ea typeface="ＭＳ Ｐゴシック" charset="-128"/>
                        </a:rPr>
                        <a:t>95% CI; n</a:t>
                      </a:r>
                      <a:r>
                        <a:rPr kumimoji="0" lang="ja-JP" altLang="en-US" sz="1200" b="0" i="0" u="none" strike="noStrike" cap="none" normalizeH="0" baseline="0" smtClean="0">
                          <a:ln>
                            <a:noFill/>
                          </a:ln>
                          <a:solidFill>
                            <a:schemeClr val="bg1"/>
                          </a:solidFill>
                          <a:effectLst/>
                          <a:latin typeface="Arial" charset="0"/>
                          <a:ea typeface="ＭＳ Ｐゴシック" charset="-128"/>
                        </a:rPr>
                        <a:t>）</a:t>
                      </a:r>
                    </a:p>
                  </a:txBody>
                  <a:tcPr marL="36000" marR="36000" marT="36000" marB="36000"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bg1"/>
                          </a:solidFill>
                          <a:effectLst/>
                          <a:latin typeface="Arial" charset="0"/>
                          <a:ea typeface="ＭＳ Ｐゴシック" charset="-128"/>
                        </a:rPr>
                        <a:t>最小二乗平均値の</a:t>
                      </a:r>
                      <a:br>
                        <a:rPr kumimoji="0" lang="ja-JP" altLang="en-US" sz="1200" b="0" i="0" u="none" strike="noStrike" cap="none" normalizeH="0" baseline="0" smtClean="0">
                          <a:ln>
                            <a:noFill/>
                          </a:ln>
                          <a:solidFill>
                            <a:schemeClr val="bg1"/>
                          </a:solidFill>
                          <a:effectLst/>
                          <a:latin typeface="Arial" charset="0"/>
                          <a:ea typeface="ＭＳ Ｐゴシック" charset="-128"/>
                        </a:rPr>
                      </a:br>
                      <a:r>
                        <a:rPr kumimoji="0" lang="ja-JP" altLang="en-US" sz="1200" b="0" i="0" u="none" strike="noStrike" cap="none" normalizeH="0" baseline="0" smtClean="0">
                          <a:ln>
                            <a:noFill/>
                          </a:ln>
                          <a:solidFill>
                            <a:schemeClr val="bg1"/>
                          </a:solidFill>
                          <a:effectLst/>
                          <a:latin typeface="Arial" charset="0"/>
                          <a:ea typeface="ＭＳ Ｐゴシック" charset="-128"/>
                        </a:rPr>
                        <a:t>較差（</a:t>
                      </a:r>
                      <a:r>
                        <a:rPr kumimoji="0" lang="en-US" altLang="ja-JP" sz="1200" b="0" i="0" u="none" strike="noStrike" cap="none" normalizeH="0" baseline="0" smtClean="0">
                          <a:ln>
                            <a:noFill/>
                          </a:ln>
                          <a:solidFill>
                            <a:schemeClr val="bg1"/>
                          </a:solidFill>
                          <a:effectLst/>
                          <a:latin typeface="Arial" charset="0"/>
                          <a:ea typeface="ＭＳ Ｐゴシック" charset="-128"/>
                        </a:rPr>
                        <a:t>95%CI</a:t>
                      </a:r>
                      <a:r>
                        <a:rPr kumimoji="0" lang="ja-JP" altLang="en-US" sz="1200" b="0" i="0" u="none" strike="noStrike" cap="none" normalizeH="0" baseline="0" smtClean="0">
                          <a:ln>
                            <a:noFill/>
                          </a:ln>
                          <a:solidFill>
                            <a:schemeClr val="bg1"/>
                          </a:solidFill>
                          <a:effectLst/>
                          <a:latin typeface="Arial" charset="0"/>
                          <a:ea typeface="ＭＳ Ｐゴシック" charset="-128"/>
                        </a:rPr>
                        <a:t>）</a:t>
                      </a:r>
                    </a:p>
                  </a:txBody>
                  <a:tcPr marL="36000" marR="36000" marT="36000" marB="36000"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bg1"/>
                          </a:solidFill>
                          <a:effectLst/>
                          <a:latin typeface="Arial" charset="0"/>
                          <a:ea typeface="ＭＳ Ｐゴシック" charset="-128"/>
                        </a:rPr>
                        <a:t>p</a:t>
                      </a:r>
                      <a:r>
                        <a:rPr kumimoji="0" lang="ja-JP" altLang="en-US" sz="1200" b="0" i="0" u="none" strike="noStrike" cap="none" normalizeH="0" baseline="0" smtClean="0">
                          <a:ln>
                            <a:noFill/>
                          </a:ln>
                          <a:solidFill>
                            <a:schemeClr val="bg1"/>
                          </a:solidFill>
                          <a:effectLst/>
                          <a:latin typeface="Arial" charset="0"/>
                          <a:ea typeface="ＭＳ Ｐゴシック" charset="-128"/>
                        </a:rPr>
                        <a:t>値</a:t>
                      </a:r>
                    </a:p>
                  </a:txBody>
                  <a:tcPr marL="36000" marR="36000" marT="36000" marB="36000" anchor="ct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6699"/>
                    </a:solidFill>
                  </a:tcPr>
                </a:tc>
              </a:tr>
              <a:tr h="241300">
                <a:tc gridSpan="8">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インスリン投与後30分の血糖値の変化率</a:t>
                      </a:r>
                      <a:endParaRPr kumimoji="0" lang="ja-JP" altLang="en-US" sz="1200" b="0" i="0" u="none" strike="noStrike" cap="none" normalizeH="0" baseline="0" smtClean="0">
                        <a:ln>
                          <a:noFill/>
                        </a:ln>
                        <a:solidFill>
                          <a:schemeClr val="tx1"/>
                        </a:solidFill>
                        <a:effectLst/>
                        <a:latin typeface="Arial" charset="0"/>
                        <a:ea typeface="ＭＳ Ｐゴシック" charset="-128"/>
                      </a:endParaRPr>
                    </a:p>
                  </a:txBody>
                  <a:tcPr marL="36000" marR="36000" marT="36000" marB="36000" horzOverflow="overflow">
                    <a:lnL cap="flat">
                      <a:noFill/>
                    </a:lnL>
                    <a:lnR cap="flat">
                      <a:noFill/>
                    </a:lnR>
                    <a:lnT>
                      <a:noFill/>
                    </a:lnT>
                    <a:lnB>
                      <a:noFill/>
                    </a:lnB>
                    <a:lnTlToBr>
                      <a:noFill/>
                    </a:lnTlToBr>
                    <a:lnBlToTr>
                      <a:noFill/>
                    </a:lnBlToTr>
                    <a:solidFill>
                      <a:srgbClr val="C5E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3812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000" b="0" i="0" u="none" strike="noStrike" cap="none" normalizeH="0" baseline="0" smtClean="0">
                          <a:ln>
                            <a:noFill/>
                          </a:ln>
                          <a:solidFill>
                            <a:schemeClr val="tx1"/>
                          </a:solidFill>
                          <a:effectLst/>
                          <a:latin typeface="Arial" charset="0"/>
                          <a:ea typeface="ＭＳ Ｐゴシック" charset="-128"/>
                        </a:rPr>
                        <a:t>ベースライン</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 </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txBody>
                  <a:tcPr marL="36000" marR="36000" marT="36000" marB="36000"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17.9 (10.4–30.1)</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25.1 (14.0–43.6)</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22.5 (15.0–38.8)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23.4 (13.0–41.3)</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16.9(10.4-29.8)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22.7(14.1-33.3)</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12.4(13.0-33.9)</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19.8(11.6-31.4)</a:t>
                      </a:r>
                    </a:p>
                  </a:txBody>
                  <a:tcPr marL="36000" marR="36000" marT="36000" marB="36000" horzOverflow="overflow">
                    <a:lnL>
                      <a:noFill/>
                    </a:lnL>
                    <a:lnR>
                      <a:noFill/>
                    </a:lnR>
                    <a:lnT>
                      <a:noFill/>
                    </a:lnT>
                    <a:lnB>
                      <a:noFill/>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35.3(29.9-40.7;279)</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31.2(16.0-46.4;182)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25.8(19.3-32.3;130)</a:t>
                      </a:r>
                    </a:p>
                  </a:txBody>
                  <a:tcPr marL="36000" marR="36000" marT="36000" marB="36000" horzOverflow="overflow">
                    <a:lnL>
                      <a:noFill/>
                    </a:lnL>
                    <a:lnR>
                      <a:noFill/>
                    </a:lnR>
                    <a:lnT>
                      <a:noFill/>
                    </a:lnT>
                    <a:lnB>
                      <a:noFill/>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27.4(22.4-32.4;320)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16.4(2.4-30.3;216)</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26.4(20.4-32.3;156)</a:t>
                      </a:r>
                      <a:endParaRPr kumimoji="0" lang="en-US" altLang="ja-JP" sz="1200" b="0" i="0" u="none" strike="noStrike" cap="none" normalizeH="0" baseline="0" smtClean="0">
                        <a:ln>
                          <a:noFill/>
                        </a:ln>
                        <a:solidFill>
                          <a:schemeClr val="bg1"/>
                        </a:solidFill>
                        <a:effectLst/>
                        <a:latin typeface="Arial" charset="0"/>
                        <a:ea typeface="ＭＳ Ｐゴシック" charset="-128"/>
                      </a:endParaRP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  7.9(0.5-15.2)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14.9(-5.8 to 35.5)</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 -0.6(-9.4 to 8.3)</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0.036</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0.157</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0.900</a:t>
                      </a:r>
                    </a:p>
                  </a:txBody>
                  <a:tcPr marL="36000" marR="36000" marT="36000" marB="36000" horzOverflow="overflow">
                    <a:lnL>
                      <a:noFill/>
                    </a:lnL>
                    <a:lnR cap="flat">
                      <a:noFill/>
                    </a:lnR>
                    <a:lnT>
                      <a:noFill/>
                    </a:lnT>
                    <a:lnB>
                      <a:noFill/>
                    </a:lnB>
                    <a:lnTlToBr>
                      <a:noFill/>
                    </a:lnTlToBr>
                    <a:lnBlToTr>
                      <a:noFill/>
                    </a:lnBlToTr>
                    <a:solidFill>
                      <a:schemeClr val="bg1"/>
                    </a:solidFill>
                  </a:tcPr>
                </a:tc>
              </a:tr>
              <a:tr h="241300">
                <a:tc gridSpan="8">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HOMA-IR</a:t>
                      </a:r>
                    </a:p>
                  </a:txBody>
                  <a:tcPr marL="36000" marR="36000" marT="36000" marB="36000" horzOverflow="overflow">
                    <a:lnL cap="flat">
                      <a:noFill/>
                    </a:lnL>
                    <a:lnR cap="flat">
                      <a:noFill/>
                    </a:lnR>
                    <a:lnT>
                      <a:noFill/>
                    </a:lnT>
                    <a:lnB>
                      <a:noFill/>
                    </a:lnB>
                    <a:lnTlToBr>
                      <a:noFill/>
                    </a:lnTlToBr>
                    <a:lnBlToTr>
                      <a:noFill/>
                    </a:lnBlToTr>
                    <a:solidFill>
                      <a:srgbClr val="C5E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3971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000" b="0" i="0" u="none" strike="noStrike" cap="none" normalizeH="0" baseline="0" smtClean="0">
                          <a:ln>
                            <a:noFill/>
                          </a:ln>
                          <a:solidFill>
                            <a:schemeClr val="tx1"/>
                          </a:solidFill>
                          <a:effectLst/>
                          <a:latin typeface="Arial" charset="0"/>
                          <a:ea typeface="ＭＳ Ｐゴシック" charset="-128"/>
                        </a:rPr>
                        <a:t>ベースライン</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 </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txBody>
                  <a:tcPr marL="36000" marR="36000" marT="36000" marB="36000"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4.87(3.06-7.48)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3.13(1.83-5.10)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2.84(1.65-5.08)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2.54(1.35-4.75)</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4.66(2.97-7.22)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4.16(2.67-6.78)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4.24(2.43-7.05)</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3.76(2.12-6.42)</a:t>
                      </a:r>
                    </a:p>
                  </a:txBody>
                  <a:tcPr marL="36000" marR="36000" marT="36000" marB="36000" horzOverflow="overflow">
                    <a:lnL>
                      <a:noFill/>
                    </a:lnL>
                    <a:lnR>
                      <a:noFill/>
                    </a:lnR>
                    <a:lnT>
                      <a:noFill/>
                    </a:lnT>
                    <a:lnB>
                      <a:noFill/>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4.50(4.00-5.00;299)</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4.15(3.66-4.65;197)</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3.51(2.98-4.03;149)</a:t>
                      </a:r>
                    </a:p>
                  </a:txBody>
                  <a:tcPr marL="36000" marR="36000" marT="36000" marB="36000" horzOverflow="overflow">
                    <a:lnL>
                      <a:noFill/>
                    </a:lnL>
                    <a:lnR>
                      <a:noFill/>
                    </a:lnR>
                    <a:lnT>
                      <a:noFill/>
                    </a:lnT>
                    <a:lnB>
                      <a:noFill/>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5.30(4.83-5.77;336)</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5.05(4.59-5.51;230)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4.83(4.34-5.33;166)</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-0.80(-1.48 to 0.12)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-0.89(-1.57 to 0.21)</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-1.33(-2.05 to -0.60)</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0.022</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0.010</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0.0003</a:t>
                      </a:r>
                    </a:p>
                  </a:txBody>
                  <a:tcPr marL="36000" marR="36000" marT="36000" marB="36000" horzOverflow="overflow">
                    <a:lnL>
                      <a:noFill/>
                    </a:lnL>
                    <a:lnR cap="flat">
                      <a:noFill/>
                    </a:lnR>
                    <a:lnT>
                      <a:noFill/>
                    </a:lnT>
                    <a:lnB>
                      <a:noFill/>
                    </a:lnB>
                    <a:lnTlToBr>
                      <a:noFill/>
                    </a:lnTlToBr>
                    <a:lnBlToTr>
                      <a:noFill/>
                    </a:lnBlToTr>
                    <a:solidFill>
                      <a:schemeClr val="bg1"/>
                    </a:solidFill>
                  </a:tcPr>
                </a:tc>
              </a:tr>
              <a:tr h="239713">
                <a:tc gridSpan="8">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tx1"/>
                          </a:solidFill>
                          <a:effectLst/>
                          <a:latin typeface="Arial" charset="0"/>
                          <a:ea typeface="ＭＳ Ｐゴシック" charset="-128"/>
                        </a:rPr>
                        <a:t>インスリン分泌指標（</a:t>
                      </a:r>
                      <a:r>
                        <a:rPr kumimoji="0" lang="en-US" altLang="ja-JP" sz="1200" b="0" i="0" u="none" strike="noStrike" cap="none" normalizeH="0" baseline="0" smtClean="0">
                          <a:ln>
                            <a:noFill/>
                          </a:ln>
                          <a:solidFill>
                            <a:schemeClr val="tx1"/>
                          </a:solidFill>
                          <a:effectLst/>
                          <a:latin typeface="Arial" charset="0"/>
                          <a:ea typeface="ＭＳ Ｐゴシック" charset="-128"/>
                        </a:rPr>
                        <a:t>disposition index</a:t>
                      </a:r>
                      <a:r>
                        <a:rPr kumimoji="0" lang="ja-JP" altLang="en-US" sz="1200" b="0" i="0" u="none" strike="noStrike" cap="none" normalizeH="0" baseline="0" smtClean="0">
                          <a:ln>
                            <a:noFill/>
                          </a:ln>
                          <a:solidFill>
                            <a:schemeClr val="tx1"/>
                          </a:solidFill>
                          <a:effectLst/>
                          <a:latin typeface="Arial" charset="0"/>
                          <a:ea typeface="ＭＳ Ｐゴシック" charset="-128"/>
                        </a:rPr>
                        <a:t>）</a:t>
                      </a:r>
                    </a:p>
                  </a:txBody>
                  <a:tcPr marL="36000" marR="36000" marT="36000" marB="36000" horzOverflow="overflow">
                    <a:lnL cap="flat">
                      <a:noFill/>
                    </a:lnL>
                    <a:lnR cap="flat">
                      <a:noFill/>
                    </a:lnR>
                    <a:lnT>
                      <a:noFill/>
                    </a:lnT>
                    <a:lnB>
                      <a:noFill/>
                    </a:lnB>
                    <a:lnTlToBr>
                      <a:noFill/>
                    </a:lnTlToBr>
                    <a:lnBlToTr>
                      <a:noFill/>
                    </a:lnBlToTr>
                    <a:solidFill>
                      <a:srgbClr val="C5E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3971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000" b="0" i="0" u="none" strike="noStrike" cap="none" normalizeH="0" baseline="0" smtClean="0">
                          <a:ln>
                            <a:noFill/>
                          </a:ln>
                          <a:solidFill>
                            <a:schemeClr val="tx1"/>
                          </a:solidFill>
                          <a:effectLst/>
                          <a:latin typeface="Arial" charset="0"/>
                          <a:ea typeface="ＭＳ Ｐゴシック" charset="-128"/>
                        </a:rPr>
                        <a:t>ベースライン</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 </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txBody>
                  <a:tcPr marL="36000" marR="36000" marT="36000" marB="36000"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3.84(2.16-6.62)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7.89(4.11-14.83)</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7.90(4.25-15.43)</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8.75(4.55-18.37)</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3.90(2.15-6.46)</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5.24(3.26-8.42)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5.39(3.00-9.41)</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5.31(3.21-9.30)</a:t>
                      </a:r>
                    </a:p>
                  </a:txBody>
                  <a:tcPr marL="36000" marR="36000" marT="36000" marB="36000" horzOverflow="overflow">
                    <a:lnL>
                      <a:noFill/>
                    </a:lnL>
                    <a:lnR>
                      <a:noFill/>
                    </a:lnR>
                    <a:lnT>
                      <a:noFill/>
                    </a:lnT>
                    <a:lnB>
                      <a:noFill/>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12.43(10.78-14.07;279)</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13.79(6.20-21.38;182)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12.56(10.25-14.88;130)</a:t>
                      </a:r>
                    </a:p>
                  </a:txBody>
                  <a:tcPr marL="36000" marR="36000" marT="36000" marB="36000" horzOverflow="overflow">
                    <a:lnL>
                      <a:noFill/>
                    </a:lnL>
                    <a:lnR>
                      <a:noFill/>
                    </a:lnR>
                    <a:lnT>
                      <a:noFill/>
                    </a:lnT>
                    <a:lnB>
                      <a:noFill/>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7.37(5.83-8.91;320)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3.36(-3.61 to 10.33;216)</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7.89(5.78-10.01;156)</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  5.06(2.81-7.31)</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10.43(0.13-20.73)</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  4.67(1.53-7.81)</a:t>
                      </a:r>
                    </a:p>
                  </a:txBody>
                  <a:tcPr marL="36000" marR="36000" marT="36000" marB="3600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&lt;0.0001</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0.047</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0.004</a:t>
                      </a:r>
                    </a:p>
                  </a:txBody>
                  <a:tcPr marL="36000" marR="36000" marT="36000" marB="36000" horzOverflow="overflow">
                    <a:lnL>
                      <a:noFill/>
                    </a:lnL>
                    <a:lnR cap="flat">
                      <a:noFill/>
                    </a:lnR>
                    <a:lnT>
                      <a:noFill/>
                    </a:lnT>
                    <a:lnB>
                      <a:noFill/>
                    </a:lnB>
                    <a:lnTlToBr>
                      <a:noFill/>
                    </a:lnTlToBr>
                    <a:lnBlToTr>
                      <a:noFill/>
                    </a:lnBlToTr>
                    <a:solidFill>
                      <a:schemeClr val="bg1"/>
                    </a:solidFill>
                  </a:tcPr>
                </a:tc>
              </a:tr>
              <a:tr h="239713">
                <a:tc gridSpan="8">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200" b="0" i="0" u="none" strike="noStrike" cap="none" normalizeH="0" baseline="0" smtClean="0">
                          <a:ln>
                            <a:noFill/>
                          </a:ln>
                          <a:solidFill>
                            <a:schemeClr val="tx1"/>
                          </a:solidFill>
                          <a:effectLst/>
                          <a:latin typeface="Arial" charset="0"/>
                          <a:ea typeface="ＭＳ Ｐゴシック" charset="-128"/>
                        </a:rPr>
                        <a:t>インスリン比率に対するプロインスリン</a:t>
                      </a:r>
                    </a:p>
                  </a:txBody>
                  <a:tcPr marL="36000" marR="36000" marT="36000" marB="36000" horzOverflow="overflow">
                    <a:lnL cap="flat">
                      <a:noFill/>
                    </a:lnL>
                    <a:lnR cap="flat">
                      <a:noFill/>
                    </a:lnR>
                    <a:lnT>
                      <a:noFill/>
                    </a:lnT>
                    <a:lnB>
                      <a:noFill/>
                    </a:lnB>
                    <a:lnTlToBr>
                      <a:noFill/>
                    </a:lnTlToBr>
                    <a:lnBlToTr>
                      <a:noFill/>
                    </a:lnBlToTr>
                    <a:solidFill>
                      <a:srgbClr val="C5E2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3971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000" b="0" i="0" u="none" strike="noStrike" cap="none" normalizeH="0" baseline="0" smtClean="0">
                          <a:ln>
                            <a:noFill/>
                          </a:ln>
                          <a:solidFill>
                            <a:schemeClr val="tx1"/>
                          </a:solidFill>
                          <a:effectLst/>
                          <a:latin typeface="Arial" charset="0"/>
                          <a:ea typeface="ＭＳ Ｐゴシック" charset="-128"/>
                        </a:rPr>
                        <a:t>ベースライン</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1</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2</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3 </a:t>
                      </a:r>
                      <a:r>
                        <a:rPr kumimoji="0" lang="ja-JP" altLang="en-US" sz="1200" b="0" i="0" u="none" strike="noStrike" cap="none" normalizeH="0" baseline="0" smtClean="0">
                          <a:ln>
                            <a:noFill/>
                          </a:ln>
                          <a:solidFill>
                            <a:schemeClr val="tx1"/>
                          </a:solidFill>
                          <a:effectLst/>
                          <a:latin typeface="Arial" charset="0"/>
                          <a:ea typeface="ＭＳ Ｐゴシック" charset="-128"/>
                        </a:rPr>
                        <a:t>年</a:t>
                      </a:r>
                    </a:p>
                  </a:txBody>
                  <a:tcPr marL="36000" marR="36000" marT="36000" marB="36000"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0.12(0.07-0.20)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0.14(0.08-0.22)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0.15(0.08-0.24)</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0.14(0.06-0.23)</a:t>
                      </a:r>
                    </a:p>
                  </a:txBody>
                  <a:tcPr marL="36000" marR="36000" marT="36000" marB="360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0.12(0.07-0.20)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0.15(0.10-0.25)</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0.16(0.10-0.27)</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0.14(0.08-0.28)</a:t>
                      </a:r>
                    </a:p>
                  </a:txBody>
                  <a:tcPr marL="36000" marR="36000" marT="36000" marB="360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0.19(0.16-0.21;292)</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0.21(0.18-0.24;200)</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0.22(0.18-0.27;152)</a:t>
                      </a:r>
                    </a:p>
                  </a:txBody>
                  <a:tcPr marL="36000" marR="36000" marT="36000" marB="360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0.20(0.19-0.22;338)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0.24(0.21-0.26;228)</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0.23(0.18-0.27;170)</a:t>
                      </a:r>
                    </a:p>
                  </a:txBody>
                  <a:tcPr marL="36000" marR="36000" marT="36000" marB="360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-0.02(-0.05 to 0.01)</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-0.03(-0.07 to 0.01)</a:t>
                      </a:r>
                    </a:p>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-0.00(-0.07 to 0.06)</a:t>
                      </a:r>
                    </a:p>
                  </a:txBody>
                  <a:tcPr marL="36000" marR="36000" marT="36000" marB="360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0.163</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0.134</a:t>
                      </a:r>
                    </a:p>
                    <a:p>
                      <a:pPr marL="0" marR="0" lvl="0" indent="0" algn="ctr"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200" b="0" i="0" u="none" strike="noStrike" cap="none" normalizeH="0" baseline="0" smtClean="0">
                          <a:ln>
                            <a:noFill/>
                          </a:ln>
                          <a:solidFill>
                            <a:schemeClr val="tx1"/>
                          </a:solidFill>
                          <a:effectLst/>
                          <a:latin typeface="Arial" charset="0"/>
                          <a:ea typeface="ＭＳ Ｐゴシック" charset="-128"/>
                        </a:rPr>
                        <a:t>0.904</a:t>
                      </a:r>
                    </a:p>
                  </a:txBody>
                  <a:tcPr marL="36000" marR="36000" marT="36000" marB="36000"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3320" name="Text Box 312"/>
          <p:cNvSpPr txBox="1">
            <a:spLocks noChangeArrowheads="1"/>
          </p:cNvSpPr>
          <p:nvPr/>
        </p:nvSpPr>
        <p:spPr bwMode="auto">
          <a:xfrm>
            <a:off x="71438" y="6240463"/>
            <a:ext cx="8440737" cy="244475"/>
          </a:xfrm>
          <a:prstGeom prst="rect">
            <a:avLst/>
          </a:prstGeom>
          <a:noFill/>
          <a:ln w="9525">
            <a:noFill/>
            <a:miter lim="800000"/>
            <a:headEnd/>
            <a:tailEnd/>
          </a:ln>
          <a:effectLst/>
        </p:spPr>
        <p:txBody>
          <a:bodyPr wrap="none">
            <a:spAutoFit/>
          </a:bodyPr>
          <a:lstStyle/>
          <a:p>
            <a:r>
              <a:rPr lang="ja-JP" altLang="en-US" sz="1000" b="0">
                <a:solidFill>
                  <a:srgbClr val="000000"/>
                </a:solidFill>
                <a:latin typeface="Arial" charset="0"/>
                <a:ea typeface="ＭＳ Ｐゴシック" charset="-128"/>
              </a:rPr>
              <a:t>特記しない限り、データは未調整の中央値（</a:t>
            </a:r>
            <a:r>
              <a:rPr lang="en-US" altLang="ja-JP" sz="1000" b="0">
                <a:solidFill>
                  <a:srgbClr val="000000"/>
                </a:solidFill>
                <a:latin typeface="Arial" charset="0"/>
                <a:ea typeface="ＭＳ Ｐゴシック" charset="-128"/>
              </a:rPr>
              <a:t>IQR</a:t>
            </a:r>
            <a:r>
              <a:rPr lang="ja-JP" altLang="en-US" sz="1000" b="0">
                <a:solidFill>
                  <a:srgbClr val="000000"/>
                </a:solidFill>
                <a:latin typeface="Arial" charset="0"/>
                <a:ea typeface="ＭＳ Ｐゴシック" charset="-128"/>
              </a:rPr>
              <a:t>：</a:t>
            </a:r>
            <a:r>
              <a:rPr lang="en-US" altLang="ja-JP" sz="1000" b="0">
                <a:solidFill>
                  <a:srgbClr val="000000"/>
                </a:solidFill>
                <a:latin typeface="Arial" charset="0"/>
                <a:ea typeface="ＭＳ Ｐゴシック" charset="-128"/>
              </a:rPr>
              <a:t>The interquartile range</a:t>
            </a:r>
            <a:r>
              <a:rPr lang="ja-JP" altLang="en-US" sz="1000" b="0">
                <a:solidFill>
                  <a:srgbClr val="000000"/>
                </a:solidFill>
                <a:latin typeface="Arial" charset="0"/>
                <a:ea typeface="ＭＳ Ｐゴシック" charset="-128"/>
              </a:rPr>
              <a:t>）　</a:t>
            </a:r>
            <a:r>
              <a:rPr lang="en-US" altLang="ja-JP" sz="1000" b="0">
                <a:solidFill>
                  <a:srgbClr val="000000"/>
                </a:solidFill>
                <a:latin typeface="Arial" charset="0"/>
                <a:ea typeface="ＭＳ Ｐゴシック" charset="-128"/>
              </a:rPr>
              <a:t>HOMA-IR</a:t>
            </a:r>
            <a:r>
              <a:rPr lang="ja-JP" altLang="en-US" sz="1000" b="0">
                <a:solidFill>
                  <a:srgbClr val="000000"/>
                </a:solidFill>
                <a:latin typeface="Arial" charset="0"/>
                <a:ea typeface="ＭＳ Ｐゴシック" charset="-128"/>
              </a:rPr>
              <a:t>：</a:t>
            </a:r>
            <a:r>
              <a:rPr lang="en-US" altLang="ja-JP" sz="1000" b="0">
                <a:solidFill>
                  <a:srgbClr val="000000"/>
                </a:solidFill>
                <a:latin typeface="Arial" charset="0"/>
                <a:ea typeface="ＭＳ Ｐゴシック" charset="-128"/>
              </a:rPr>
              <a:t>homeostasis model assessment as an index of insulin resistance</a:t>
            </a:r>
            <a:endParaRPr lang="ja-JP" altLang="en-US" sz="1000" b="0">
              <a:solidFill>
                <a:srgbClr val="000000"/>
              </a:solidFill>
              <a:latin typeface="Arial" charset="0"/>
              <a:ea typeface="ＭＳ Ｐゴシック" charset="-128"/>
            </a:endParaRPr>
          </a:p>
        </p:txBody>
      </p:sp>
      <p:sp>
        <p:nvSpPr>
          <p:cNvPr id="43852" name="Rectangle 844"/>
          <p:cNvSpPr>
            <a:spLocks noGrp="1" noChangeArrowheads="1"/>
          </p:cNvSpPr>
          <p:nvPr>
            <p:ph type="title" idx="4294967295"/>
          </p:nvPr>
        </p:nvSpPr>
        <p:spPr>
          <a:xfrm>
            <a:off x="252413" y="104775"/>
            <a:ext cx="8639175" cy="519113"/>
          </a:xfrm>
          <a:prstGeom prst="rect">
            <a:avLst/>
          </a:prstGeom>
          <a:noFill/>
          <a:ln/>
        </p:spPr>
        <p:txBody>
          <a:bodyPr/>
          <a:lstStyle/>
          <a:p>
            <a:r>
              <a:rPr lang="ja-JP" altLang="en-US" dirty="0" smtClean="0">
                <a:solidFill>
                  <a:schemeClr val="tx1"/>
                </a:solidFill>
                <a:effectLst/>
                <a:latin typeface="ＭＳ Ｐゴシック" charset="-128"/>
                <a:ea typeface="ＭＳ Ｐゴシック" charset="-128"/>
              </a:rPr>
              <a:t>経口ブドウ糖負荷試験によるベースライン時以降の変数</a:t>
            </a:r>
          </a:p>
        </p:txBody>
      </p:sp>
      <p:sp>
        <p:nvSpPr>
          <p:cNvPr id="64" name="正方形/長方形 63"/>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66"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531724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298" name="Group 314"/>
          <p:cNvGraphicFramePr>
            <a:graphicFrameLocks noGrp="1"/>
          </p:cNvGraphicFramePr>
          <p:nvPr/>
        </p:nvGraphicFramePr>
        <p:xfrm>
          <a:off x="330200" y="1038225"/>
          <a:ext cx="8483600" cy="4267200"/>
        </p:xfrm>
        <a:graphic>
          <a:graphicData uri="http://schemas.openxmlformats.org/drawingml/2006/table">
            <a:tbl>
              <a:tblPr/>
              <a:tblGrid>
                <a:gridCol w="3321050"/>
                <a:gridCol w="2581275"/>
                <a:gridCol w="2581275"/>
              </a:tblGrid>
              <a:tr h="298450">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ja-JP" altLang="en-US" sz="1400" b="0" i="0" u="none" strike="noStrike" cap="none" normalizeH="0" baseline="0" smtClean="0">
                        <a:ln>
                          <a:noFill/>
                        </a:ln>
                        <a:solidFill>
                          <a:schemeClr val="tx1"/>
                        </a:solidFill>
                        <a:effectLst/>
                        <a:latin typeface="Arial" charset="0"/>
                        <a:ea typeface="ＭＳ Ｐゴシック" charset="-128"/>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99"/>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bg1"/>
                          </a:solidFill>
                          <a:effectLst/>
                          <a:latin typeface="Arial" charset="0"/>
                          <a:ea typeface="ＭＳ Ｐゴシック" charset="-128"/>
                        </a:rPr>
                        <a:t>エキセナチド （</a:t>
                      </a:r>
                      <a:r>
                        <a:rPr kumimoji="0" lang="en-US" altLang="ja-JP" sz="1400" b="0" i="0" u="none" strike="noStrike" cap="none" normalizeH="0" baseline="0" smtClean="0">
                          <a:ln>
                            <a:noFill/>
                          </a:ln>
                          <a:solidFill>
                            <a:schemeClr val="bg1"/>
                          </a:solidFill>
                          <a:effectLst/>
                          <a:latin typeface="Arial" charset="0"/>
                          <a:ea typeface="ＭＳ Ｐゴシック" charset="-128"/>
                        </a:rPr>
                        <a:t>n=511</a:t>
                      </a:r>
                      <a:r>
                        <a:rPr kumimoji="0" lang="ja-JP" altLang="en-US" sz="1400" b="0" i="0" u="none" strike="noStrike" cap="none" normalizeH="0" baseline="0" smtClean="0">
                          <a:ln>
                            <a:noFill/>
                          </a:ln>
                          <a:solidFill>
                            <a:schemeClr val="bg1"/>
                          </a:solidFill>
                          <a:effectLst/>
                          <a:latin typeface="Arial" charset="0"/>
                          <a:ea typeface="ＭＳ Ｐゴシック" charset="-128"/>
                        </a:rPr>
                        <a:t>）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99"/>
                    </a:solid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bg1"/>
                          </a:solidFill>
                          <a:effectLst/>
                          <a:latin typeface="Arial" charset="0"/>
                          <a:ea typeface="ＭＳ Ｐゴシック" charset="-128"/>
                        </a:rPr>
                        <a:t>グリメピリド （</a:t>
                      </a:r>
                      <a:r>
                        <a:rPr kumimoji="0" lang="en-US" altLang="ja-JP" sz="1400" b="0" i="0" u="none" strike="noStrike" cap="none" normalizeH="0" baseline="0" smtClean="0">
                          <a:ln>
                            <a:noFill/>
                          </a:ln>
                          <a:solidFill>
                            <a:schemeClr val="bg1"/>
                          </a:solidFill>
                          <a:effectLst/>
                          <a:latin typeface="Arial" charset="0"/>
                          <a:ea typeface="ＭＳ Ｐゴシック" charset="-128"/>
                        </a:rPr>
                        <a:t>n=508</a:t>
                      </a:r>
                      <a:r>
                        <a:rPr kumimoji="0" lang="ja-JP" altLang="en-US" sz="1400" b="0" i="0" u="none" strike="noStrike" cap="none" normalizeH="0" baseline="0" smtClean="0">
                          <a:ln>
                            <a:noFill/>
                          </a:ln>
                          <a:solidFill>
                            <a:schemeClr val="bg1"/>
                          </a:solidFill>
                          <a:effectLst/>
                          <a:latin typeface="Arial" charset="0"/>
                          <a:ea typeface="ＭＳ Ｐゴシック" charset="-128"/>
                        </a:rPr>
                        <a:t>） </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99"/>
                    </a:solidFill>
                  </a:tcPr>
                </a:tc>
              </a:tr>
              <a:tr h="26193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有害事象（</a:t>
                      </a:r>
                      <a:r>
                        <a:rPr kumimoji="0" lang="en-US" altLang="ja-JP" sz="1400" b="0" i="0" u="none" strike="noStrike" cap="none" normalizeH="0" baseline="0" smtClean="0">
                          <a:ln>
                            <a:noFill/>
                          </a:ln>
                          <a:solidFill>
                            <a:schemeClr val="tx1"/>
                          </a:solidFill>
                          <a:effectLst/>
                          <a:latin typeface="Arial" charset="0"/>
                          <a:ea typeface="ＭＳ Ｐゴシック" charset="-128"/>
                        </a:rPr>
                        <a:t>0.5%</a:t>
                      </a:r>
                      <a:r>
                        <a:rPr kumimoji="0" lang="ja-JP" altLang="en-US" sz="1400" b="0" i="0" u="none" strike="noStrike" cap="none" normalizeH="0" baseline="0" smtClean="0">
                          <a:ln>
                            <a:noFill/>
                          </a:ln>
                          <a:solidFill>
                            <a:schemeClr val="tx1"/>
                          </a:solidFill>
                          <a:effectLst/>
                          <a:latin typeface="Arial" charset="0"/>
                          <a:ea typeface="ＭＳ Ｐゴシック" charset="-128"/>
                        </a:rPr>
                        <a:t>以上）</a:t>
                      </a:r>
                      <a:endParaRPr kumimoji="0" lang="en-US" altLang="ja-JP" sz="1400" b="0" i="0" u="none" strike="noStrike" cap="none" normalizeH="0" baseline="0" smtClean="0">
                        <a:ln>
                          <a:noFill/>
                        </a:ln>
                        <a:solidFill>
                          <a:schemeClr val="tx1"/>
                        </a:solidFill>
                        <a:effectLst/>
                        <a:latin typeface="Arial" charset="0"/>
                        <a:ea typeface="ＭＳ Ｐゴシック" charset="-128"/>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73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68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13%</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rgbClr val="C5E2FF"/>
                    </a:solidFill>
                  </a:tcPr>
                </a:tc>
              </a:tr>
              <a:tr h="26193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有害事象（</a:t>
                      </a:r>
                      <a:r>
                        <a:rPr kumimoji="0" lang="en-US" altLang="ja-JP" sz="1400" b="0" i="0" u="none" strike="noStrike" cap="none" normalizeH="0" baseline="0" smtClean="0">
                          <a:ln>
                            <a:noFill/>
                          </a:ln>
                          <a:solidFill>
                            <a:schemeClr val="tx1"/>
                          </a:solidFill>
                          <a:effectLst/>
                          <a:latin typeface="Arial" charset="0"/>
                          <a:ea typeface="ＭＳ Ｐゴシック" charset="-128"/>
                        </a:rPr>
                        <a:t>5%</a:t>
                      </a:r>
                      <a:r>
                        <a:rPr kumimoji="0" lang="ja-JP" altLang="en-US" sz="1400" b="0" i="0" u="none" strike="noStrike" cap="none" normalizeH="0" baseline="0" smtClean="0">
                          <a:ln>
                            <a:noFill/>
                          </a:ln>
                          <a:solidFill>
                            <a:schemeClr val="tx1"/>
                          </a:solidFill>
                          <a:effectLst/>
                          <a:latin typeface="Arial" charset="0"/>
                          <a:ea typeface="ＭＳ Ｐゴシック" charset="-128"/>
                        </a:rPr>
                        <a:t>以上）</a:t>
                      </a:r>
                      <a:endParaRPr kumimoji="0" lang="en-US" altLang="ja-JP" sz="1400" b="0" i="0" u="none" strike="noStrike" cap="none" normalizeH="0" baseline="0" smtClean="0">
                        <a:ln>
                          <a:noFill/>
                        </a:ln>
                        <a:solidFill>
                          <a:schemeClr val="tx1"/>
                        </a:solidFill>
                        <a:effectLst/>
                        <a:latin typeface="Arial" charset="0"/>
                        <a:ea typeface="ＭＳ Ｐゴシック" charset="-128"/>
                      </a:endParaRPr>
                    </a:p>
                  </a:txBody>
                  <a:tcPr horzOverflow="overflow">
                    <a:lnL cap="flat">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endParaRPr kumimoji="0" lang="en-US" altLang="ja-JP" sz="1400" b="0" i="0" u="none" strike="noStrike" cap="none" normalizeH="0" baseline="0" smtClean="0">
                        <a:ln>
                          <a:noFill/>
                        </a:ln>
                        <a:solidFill>
                          <a:schemeClr val="tx1"/>
                        </a:solidFill>
                        <a:effectLst/>
                        <a:latin typeface="Arial" charset="0"/>
                        <a:ea typeface="ＭＳ Ｐゴシック" charset="-128"/>
                      </a:endParaRPr>
                    </a:p>
                  </a:txBody>
                  <a:tcPr horzOverflow="overflow">
                    <a:lnL>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endParaRPr kumimoji="0" lang="en-US" altLang="ja-JP" sz="1400" b="0" i="0" u="none" strike="noStrike" cap="none" normalizeH="0" baseline="0" smtClean="0">
                        <a:ln>
                          <a:noFill/>
                        </a:ln>
                        <a:solidFill>
                          <a:schemeClr val="tx1"/>
                        </a:solidFill>
                        <a:effectLst/>
                        <a:latin typeface="Arial" charset="0"/>
                        <a:ea typeface="ＭＳ Ｐゴシック" charset="-128"/>
                      </a:endParaRPr>
                    </a:p>
                  </a:txBody>
                  <a:tcPr horzOverflow="overflow">
                    <a:lnL>
                      <a:noFill/>
                    </a:lnL>
                    <a:lnR cap="flat">
                      <a:noFill/>
                    </a:lnR>
                    <a:lnT>
                      <a:noFill/>
                    </a:lnT>
                    <a:lnB>
                      <a:noFill/>
                    </a:lnB>
                    <a:lnTlToBr>
                      <a:noFill/>
                    </a:lnTlToBr>
                    <a:lnBlToTr>
                      <a:noFill/>
                    </a:lnBlToTr>
                    <a:noFill/>
                  </a:tcPr>
                </a:tc>
              </a:tr>
              <a:tr h="2825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悪心 </a:t>
                      </a:r>
                    </a:p>
                  </a:txBody>
                  <a:tcPr horzOverflow="overflow">
                    <a:lnL cap="flat">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147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29%</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11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solidFill>
                      <a:srgbClr val="C5E2FF"/>
                    </a:solidFill>
                  </a:tcPr>
                </a:tc>
              </a:tr>
              <a:tr h="274638">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鼻咽腔炎</a:t>
                      </a:r>
                      <a:endParaRPr kumimoji="0" lang="en-US" altLang="ja-JP" sz="1400" b="0" i="0" u="none" strike="noStrike" cap="none" normalizeH="0" baseline="0" smtClean="0">
                        <a:ln>
                          <a:noFill/>
                        </a:ln>
                        <a:solidFill>
                          <a:schemeClr val="tx1"/>
                        </a:solidFill>
                        <a:effectLst/>
                        <a:latin typeface="Arial" charset="0"/>
                        <a:ea typeface="ＭＳ Ｐゴシック" charset="-128"/>
                      </a:endParaRPr>
                    </a:p>
                  </a:txBody>
                  <a:tcPr horzOverflow="overflow">
                    <a:lnL cap="flat">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96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19%</a:t>
                      </a:r>
                      <a:r>
                        <a:rPr kumimoji="0" lang="ja-JP" altLang="en-US" sz="1400" b="0" i="0" u="none" strike="noStrike" cap="none" normalizeH="0" baseline="0" smtClean="0">
                          <a:ln>
                            <a:noFill/>
                          </a:ln>
                          <a:solidFill>
                            <a:schemeClr val="tx1"/>
                          </a:solidFill>
                          <a:effectLst/>
                          <a:latin typeface="Arial" charset="0"/>
                          <a:ea typeface="ＭＳ Ｐゴシック" charset="-128"/>
                        </a:rPr>
                        <a:t>） </a:t>
                      </a:r>
                    </a:p>
                  </a:txBody>
                  <a:tcPr horzOverflow="overflow">
                    <a:lnL>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93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18%</a:t>
                      </a:r>
                      <a:r>
                        <a:rPr kumimoji="0" lang="ja-JP" altLang="en-US" sz="1400" b="0" i="0" u="none" strike="noStrike" cap="none" normalizeH="0" baseline="0" smtClean="0">
                          <a:ln>
                            <a:noFill/>
                          </a:ln>
                          <a:solidFill>
                            <a:schemeClr val="tx1"/>
                          </a:solidFill>
                          <a:effectLst/>
                          <a:latin typeface="Arial" charset="0"/>
                          <a:ea typeface="ＭＳ Ｐゴシック" charset="-128"/>
                        </a:rPr>
                        <a:t>） </a:t>
                      </a:r>
                    </a:p>
                  </a:txBody>
                  <a:tcPr horzOverflow="overflow">
                    <a:lnL>
                      <a:noFill/>
                    </a:lnL>
                    <a:lnR cap="flat">
                      <a:noFill/>
                    </a:lnR>
                    <a:lnT>
                      <a:noFill/>
                    </a:lnT>
                    <a:lnB>
                      <a:noFill/>
                    </a:lnB>
                    <a:lnTlToBr>
                      <a:noFill/>
                    </a:lnTlToBr>
                    <a:lnBlToTr>
                      <a:noFill/>
                    </a:lnBlToTr>
                    <a:noFill/>
                  </a:tcPr>
                </a:tc>
              </a:tr>
              <a:tr h="30321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下痢</a:t>
                      </a:r>
                    </a:p>
                  </a:txBody>
                  <a:tcPr horzOverflow="overflow">
                    <a:lnL cap="flat">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62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12%</a:t>
                      </a:r>
                      <a:r>
                        <a:rPr kumimoji="0" lang="ja-JP" altLang="en-US" sz="1400" b="0" i="0" u="none" strike="noStrike" cap="none" normalizeH="0" baseline="0" smtClean="0">
                          <a:ln>
                            <a:noFill/>
                          </a:ln>
                          <a:solidFill>
                            <a:schemeClr val="tx1"/>
                          </a:solidFill>
                          <a:effectLst/>
                          <a:latin typeface="Arial" charset="0"/>
                          <a:ea typeface="ＭＳ Ｐゴシック" charset="-128"/>
                        </a:rPr>
                        <a:t>） </a:t>
                      </a:r>
                    </a:p>
                  </a:txBody>
                  <a:tcPr horzOverflow="overflow">
                    <a:lnL>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33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solidFill>
                      <a:srgbClr val="C5E2FF"/>
                    </a:solidFill>
                  </a:tcPr>
                </a:tc>
              </a:tr>
              <a:tr h="279400">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頭痛</a:t>
                      </a:r>
                    </a:p>
                  </a:txBody>
                  <a:tcPr horzOverflow="overflow">
                    <a:lnL cap="flat">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56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48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noFill/>
                  </a:tcPr>
                </a:tc>
              </a:tr>
              <a:tr h="27146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インフルエンザ </a:t>
                      </a:r>
                    </a:p>
                  </a:txBody>
                  <a:tcPr horzOverflow="overflow">
                    <a:lnL cap="flat">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55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35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solidFill>
                      <a:srgbClr val="C5E2FF"/>
                    </a:solidFill>
                  </a:tcPr>
                </a:tc>
              </a:tr>
              <a:tr h="27146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背部痛 </a:t>
                      </a:r>
                    </a:p>
                  </a:txBody>
                  <a:tcPr horzOverflow="overflow">
                    <a:lnL cap="flat">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52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10%</a:t>
                      </a:r>
                      <a:r>
                        <a:rPr kumimoji="0" lang="ja-JP" altLang="en-US" sz="1400" b="0" i="0" u="none" strike="noStrike" cap="none" normalizeH="0" baseline="0" smtClean="0">
                          <a:ln>
                            <a:noFill/>
                          </a:ln>
                          <a:solidFill>
                            <a:schemeClr val="tx1"/>
                          </a:solidFill>
                          <a:effectLst/>
                          <a:latin typeface="Arial" charset="0"/>
                          <a:ea typeface="ＭＳ Ｐゴシック" charset="-128"/>
                        </a:rPr>
                        <a:t>） </a:t>
                      </a:r>
                    </a:p>
                  </a:txBody>
                  <a:tcPr horzOverflow="overflow">
                    <a:lnL>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54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11%</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noFill/>
                  </a:tcPr>
                </a:tc>
              </a:tr>
              <a:tr h="28416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嘔吐</a:t>
                      </a:r>
                    </a:p>
                  </a:txBody>
                  <a:tcPr horzOverflow="overflow">
                    <a:lnL cap="flat">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44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9%</a:t>
                      </a:r>
                      <a:r>
                        <a:rPr kumimoji="0" lang="ja-JP" altLang="en-US" sz="1400" b="0" i="0" u="none" strike="noStrike" cap="none" normalizeH="0" baseline="0" smtClean="0">
                          <a:ln>
                            <a:noFill/>
                          </a:ln>
                          <a:solidFill>
                            <a:schemeClr val="tx1"/>
                          </a:solidFill>
                          <a:effectLst/>
                          <a:latin typeface="Arial" charset="0"/>
                          <a:ea typeface="ＭＳ Ｐゴシック" charset="-128"/>
                        </a:rPr>
                        <a:t>） </a:t>
                      </a:r>
                    </a:p>
                  </a:txBody>
                  <a:tcPr horzOverflow="overflow">
                    <a:lnL>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12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2%</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solidFill>
                      <a:srgbClr val="C5E2FF"/>
                    </a:solidFill>
                  </a:tcPr>
                </a:tc>
              </a:tr>
              <a:tr h="28416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気管支炎</a:t>
                      </a:r>
                    </a:p>
                  </a:txBody>
                  <a:tcPr horzOverflow="overflow">
                    <a:lnL cap="flat">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34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7%</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31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6%</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noFill/>
                  </a:tcPr>
                </a:tc>
              </a:tr>
              <a:tr h="290513">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関節痛</a:t>
                      </a:r>
                    </a:p>
                  </a:txBody>
                  <a:tcPr horzOverflow="overflow">
                    <a:lnL cap="flat">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21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a:noFill/>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42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8%</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solidFill>
                      <a:srgbClr val="C5E2FF"/>
                    </a:solidFill>
                  </a:tcPr>
                </a:tc>
              </a:tr>
              <a:tr h="28257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咽頭炎</a:t>
                      </a:r>
                    </a:p>
                  </a:txBody>
                  <a:tcPr horzOverflow="overflow">
                    <a:lnL cap="flat">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26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5%</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a:noFill/>
                    </a:lnB>
                    <a:lnTlToBr>
                      <a:noFill/>
                    </a:lnTlToBr>
                    <a:lnBlToTr>
                      <a:noFill/>
                    </a:lnBlToTr>
                    <a:no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21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a:noFill/>
                    </a:lnB>
                    <a:lnTlToBr>
                      <a:noFill/>
                    </a:lnTlToBr>
                    <a:lnBlToTr>
                      <a:noFill/>
                    </a:lnBlToTr>
                    <a:noFill/>
                  </a:tcPr>
                </a:tc>
              </a:tr>
              <a:tr h="276225">
                <a:tc>
                  <a:txBody>
                    <a:bodyPr/>
                    <a:lstStyle/>
                    <a:p>
                      <a:pPr marL="0"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ja-JP" altLang="en-US" sz="1400" b="0" i="0" u="none" strike="noStrike" cap="none" normalizeH="0" baseline="0" smtClean="0">
                          <a:ln>
                            <a:noFill/>
                          </a:ln>
                          <a:solidFill>
                            <a:schemeClr val="tx1"/>
                          </a:solidFill>
                          <a:effectLst/>
                          <a:latin typeface="Arial" charset="0"/>
                          <a:ea typeface="ＭＳ Ｐゴシック" charset="-128"/>
                        </a:rPr>
                        <a:t>　消化不良</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pPr>
                      <a:r>
                        <a:rPr kumimoji="0" lang="en-US" altLang="ja-JP" sz="1400" b="0" i="0" u="none" strike="noStrike" cap="none" normalizeH="0" baseline="0" smtClean="0">
                          <a:ln>
                            <a:noFill/>
                          </a:ln>
                          <a:solidFill>
                            <a:schemeClr val="tx1"/>
                          </a:solidFill>
                          <a:effectLst/>
                          <a:latin typeface="Arial" charset="0"/>
                          <a:ea typeface="ＭＳ Ｐゴシック" charset="-128"/>
                        </a:rPr>
                        <a:t>  26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5%</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C5E2FF"/>
                    </a:solidFill>
                  </a:tcPr>
                </a:tc>
                <a:tc>
                  <a:txBody>
                    <a:bodyPr/>
                    <a:lstStyle/>
                    <a:p>
                      <a:pPr marL="446088" marR="0" lvl="0" indent="0" algn="l" defTabSz="914400" rtl="0" eaLnBrk="0" fontAlgn="base" latinLnBrk="0" hangingPunct="0">
                        <a:lnSpc>
                          <a:spcPct val="100000"/>
                        </a:lnSpc>
                        <a:spcBef>
                          <a:spcPct val="20000"/>
                        </a:spcBef>
                        <a:spcAft>
                          <a:spcPct val="0"/>
                        </a:spcAft>
                        <a:buClr>
                          <a:srgbClr val="FFFF00"/>
                        </a:buClr>
                        <a:buSzPct val="85000"/>
                        <a:buFont typeface="Arial" charset="0"/>
                        <a:buNone/>
                        <a:tabLst>
                          <a:tab pos="446088" algn="l"/>
                        </a:tabLst>
                      </a:pPr>
                      <a:r>
                        <a:rPr kumimoji="0" lang="en-US" altLang="ja-JP" sz="1400" b="0" i="0" u="none" strike="noStrike" cap="none" normalizeH="0" baseline="0" smtClean="0">
                          <a:ln>
                            <a:noFill/>
                          </a:ln>
                          <a:solidFill>
                            <a:schemeClr val="tx1"/>
                          </a:solidFill>
                          <a:effectLst/>
                          <a:latin typeface="Arial" charset="0"/>
                          <a:ea typeface="ＭＳ Ｐゴシック" charset="-128"/>
                        </a:rPr>
                        <a:t>21 </a:t>
                      </a:r>
                      <a:r>
                        <a:rPr kumimoji="0" lang="ja-JP" altLang="en-US" sz="1400" b="0" i="0" u="none" strike="noStrike" cap="none" normalizeH="0" baseline="0" smtClean="0">
                          <a:ln>
                            <a:noFill/>
                          </a:ln>
                          <a:solidFill>
                            <a:schemeClr val="tx1"/>
                          </a:solidFill>
                          <a:effectLst/>
                          <a:latin typeface="Arial" charset="0"/>
                          <a:ea typeface="ＭＳ Ｐゴシック" charset="-128"/>
                        </a:rPr>
                        <a:t>（</a:t>
                      </a:r>
                      <a:r>
                        <a:rPr kumimoji="0" lang="en-US" altLang="ja-JP" sz="1400" b="0" i="0" u="none" strike="noStrike" cap="none" normalizeH="0" baseline="0" smtClean="0">
                          <a:ln>
                            <a:noFill/>
                          </a:ln>
                          <a:solidFill>
                            <a:schemeClr val="tx1"/>
                          </a:solidFill>
                          <a:effectLst/>
                          <a:latin typeface="Arial" charset="0"/>
                          <a:ea typeface="ＭＳ Ｐゴシック" charset="-128"/>
                        </a:rPr>
                        <a:t>4%</a:t>
                      </a:r>
                      <a:r>
                        <a:rPr kumimoji="0" lang="ja-JP" altLang="en-US" sz="1400" b="0" i="0" u="none" strike="noStrike" cap="none" normalizeH="0" baseline="0" smtClean="0">
                          <a:ln>
                            <a:noFill/>
                          </a:ln>
                          <a:solidFill>
                            <a:schemeClr val="tx1"/>
                          </a:solidFill>
                          <a:effectLst/>
                          <a:latin typeface="Arial" charset="0"/>
                          <a:ea typeface="ＭＳ Ｐゴシック" charset="-128"/>
                        </a:rPr>
                        <a:t>）</a:t>
                      </a: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rgbClr val="C5E2FF"/>
                    </a:solidFill>
                  </a:tcPr>
                </a:tc>
              </a:tr>
            </a:tbl>
          </a:graphicData>
        </a:graphic>
      </p:graphicFrame>
      <p:sp>
        <p:nvSpPr>
          <p:cNvPr id="42076" name="Rectangle 92"/>
          <p:cNvSpPr>
            <a:spLocks noGrp="1" noChangeArrowheads="1"/>
          </p:cNvSpPr>
          <p:nvPr>
            <p:ph type="title" idx="4294967295"/>
          </p:nvPr>
        </p:nvSpPr>
        <p:spPr>
          <a:xfrm>
            <a:off x="455613" y="104775"/>
            <a:ext cx="8199437" cy="519113"/>
          </a:xfrm>
          <a:prstGeom prst="rect">
            <a:avLst/>
          </a:prstGeom>
          <a:noFill/>
          <a:ln/>
        </p:spPr>
        <p:txBody>
          <a:bodyPr/>
          <a:lstStyle/>
          <a:p>
            <a:r>
              <a:rPr lang="ja-JP" altLang="en-US" dirty="0" smtClean="0">
                <a:solidFill>
                  <a:schemeClr val="tx1"/>
                </a:solidFill>
                <a:effectLst/>
                <a:latin typeface="ＭＳ Ｐゴシック" charset="-128"/>
                <a:ea typeface="ＭＳ Ｐゴシック" charset="-128"/>
              </a:rPr>
              <a:t>有害事象</a:t>
            </a:r>
          </a:p>
        </p:txBody>
      </p:sp>
      <p:sp>
        <p:nvSpPr>
          <p:cNvPr id="42299" name="Text Box 315"/>
          <p:cNvSpPr txBox="1">
            <a:spLocks noChangeArrowheads="1"/>
          </p:cNvSpPr>
          <p:nvPr/>
        </p:nvSpPr>
        <p:spPr bwMode="auto">
          <a:xfrm>
            <a:off x="301625" y="5319713"/>
            <a:ext cx="8613775" cy="738664"/>
          </a:xfrm>
          <a:prstGeom prst="rect">
            <a:avLst/>
          </a:prstGeom>
          <a:noFill/>
          <a:ln w="9525">
            <a:noFill/>
            <a:miter lim="800000"/>
            <a:headEnd/>
            <a:tailEnd/>
          </a:ln>
          <a:effectLst/>
        </p:spPr>
        <p:txBody>
          <a:bodyPr>
            <a:spAutoFit/>
          </a:bodyPr>
          <a:lstStyle/>
          <a:p>
            <a:r>
              <a:rPr lang="ja-JP" altLang="en-US" sz="1400" b="0" dirty="0">
                <a:solidFill>
                  <a:srgbClr val="000000"/>
                </a:solidFill>
                <a:latin typeface="Arial" charset="0"/>
                <a:ea typeface="ＭＳ Ｐゴシック" charset="-128"/>
              </a:rPr>
              <a:t>データは</a:t>
            </a:r>
            <a:r>
              <a:rPr lang="en-US" altLang="ja-JP" sz="1400" b="0" dirty="0">
                <a:solidFill>
                  <a:srgbClr val="000000"/>
                </a:solidFill>
                <a:latin typeface="Arial" charset="0"/>
                <a:ea typeface="ＭＳ Ｐゴシック" charset="-128"/>
              </a:rPr>
              <a:t>n</a:t>
            </a:r>
            <a:r>
              <a:rPr lang="ja-JP" altLang="en-US" sz="1400" b="0" dirty="0">
                <a:solidFill>
                  <a:srgbClr val="000000"/>
                </a:solidFill>
                <a:latin typeface="Arial" charset="0"/>
                <a:ea typeface="ＭＳ Ｐゴシック" charset="-128"/>
              </a:rPr>
              <a:t>（</a:t>
            </a:r>
            <a:r>
              <a:rPr lang="en-US" altLang="ja-JP" sz="1400" b="0" dirty="0">
                <a:solidFill>
                  <a:srgbClr val="000000"/>
                </a:solidFill>
                <a:latin typeface="Arial" charset="0"/>
                <a:ea typeface="ＭＳ Ｐゴシック" charset="-128"/>
              </a:rPr>
              <a:t>%</a:t>
            </a:r>
            <a:r>
              <a:rPr lang="ja-JP" altLang="en-US" sz="1400" b="0" dirty="0">
                <a:solidFill>
                  <a:srgbClr val="000000"/>
                </a:solidFill>
                <a:latin typeface="Arial" charset="0"/>
                <a:ea typeface="ＭＳ Ｐゴシック" charset="-128"/>
              </a:rPr>
              <a:t>）。低血糖症は別に報告され有害事象に含めなかった。</a:t>
            </a:r>
          </a:p>
          <a:p>
            <a:r>
              <a:rPr lang="ja-JP" altLang="en-US" sz="1400" b="0" dirty="0" smtClean="0">
                <a:solidFill>
                  <a:srgbClr val="000000"/>
                </a:solidFill>
                <a:latin typeface="Arial" charset="0"/>
                <a:ea typeface="ＭＳ Ｐゴシック" charset="-128"/>
              </a:rPr>
              <a:t>エキセナチドの</a:t>
            </a:r>
            <a:r>
              <a:rPr lang="ja-JP" altLang="en-US" sz="1400" b="0" dirty="0">
                <a:solidFill>
                  <a:srgbClr val="000000"/>
                </a:solidFill>
                <a:latin typeface="Arial" charset="0"/>
                <a:ea typeface="ＭＳ Ｐゴシック" charset="-128"/>
              </a:rPr>
              <a:t>有害事象（</a:t>
            </a:r>
            <a:r>
              <a:rPr lang="en-US" altLang="ja-JP" sz="1400" b="0" dirty="0">
                <a:solidFill>
                  <a:srgbClr val="000000"/>
                </a:solidFill>
                <a:latin typeface="Arial" charset="0"/>
                <a:ea typeface="ＭＳ Ｐゴシック" charset="-128"/>
              </a:rPr>
              <a:t>0.5%</a:t>
            </a:r>
            <a:r>
              <a:rPr lang="ja-JP" altLang="en-US" sz="1400" b="0" dirty="0">
                <a:solidFill>
                  <a:srgbClr val="000000"/>
                </a:solidFill>
                <a:latin typeface="Arial" charset="0"/>
                <a:ea typeface="ＭＳ Ｐゴシック" charset="-128"/>
              </a:rPr>
              <a:t>以上）は、転倒（</a:t>
            </a:r>
            <a:r>
              <a:rPr lang="en-US" altLang="ja-JP" sz="1400" b="0" dirty="0">
                <a:solidFill>
                  <a:srgbClr val="000000"/>
                </a:solidFill>
                <a:latin typeface="Arial" charset="0"/>
                <a:ea typeface="ＭＳ Ｐゴシック" charset="-128"/>
              </a:rPr>
              <a:t>n=3</a:t>
            </a:r>
            <a:r>
              <a:rPr lang="ja-JP" altLang="en-US" sz="1400" b="0" dirty="0">
                <a:solidFill>
                  <a:srgbClr val="000000"/>
                </a:solidFill>
                <a:latin typeface="Arial" charset="0"/>
                <a:ea typeface="ＭＳ Ｐゴシック" charset="-128"/>
              </a:rPr>
              <a:t>）、乳癌</a:t>
            </a:r>
            <a:r>
              <a:rPr lang="en-US" altLang="ja-JP" sz="1400" b="0" dirty="0">
                <a:solidFill>
                  <a:srgbClr val="000000"/>
                </a:solidFill>
                <a:latin typeface="Arial" charset="0"/>
                <a:ea typeface="ＭＳ Ｐゴシック" charset="-128"/>
              </a:rPr>
              <a:t>(n=3)</a:t>
            </a:r>
            <a:r>
              <a:rPr lang="ja-JP" altLang="en-US" sz="1400" b="0" dirty="0">
                <a:solidFill>
                  <a:srgbClr val="000000"/>
                </a:solidFill>
                <a:latin typeface="Arial" charset="0"/>
                <a:ea typeface="ＭＳ Ｐゴシック" charset="-128"/>
              </a:rPr>
              <a:t>と腎結石症</a:t>
            </a:r>
            <a:r>
              <a:rPr lang="en-US" altLang="ja-JP" sz="1400" b="0" dirty="0">
                <a:solidFill>
                  <a:srgbClr val="000000"/>
                </a:solidFill>
                <a:latin typeface="Arial" charset="0"/>
                <a:ea typeface="ＭＳ Ｐゴシック" charset="-128"/>
              </a:rPr>
              <a:t>(n=3)</a:t>
            </a:r>
            <a:r>
              <a:rPr lang="ja-JP" altLang="en-US" sz="1400" b="0" dirty="0">
                <a:solidFill>
                  <a:srgbClr val="000000"/>
                </a:solidFill>
                <a:latin typeface="Arial" charset="0"/>
                <a:ea typeface="ＭＳ Ｐゴシック" charset="-128"/>
              </a:rPr>
              <a:t>； グリメピリドの有害事象（</a:t>
            </a:r>
            <a:r>
              <a:rPr lang="en-US" altLang="ja-JP" sz="1400" b="0" dirty="0">
                <a:solidFill>
                  <a:srgbClr val="000000"/>
                </a:solidFill>
                <a:latin typeface="Arial" charset="0"/>
                <a:ea typeface="ＭＳ Ｐゴシック" charset="-128"/>
              </a:rPr>
              <a:t>0.5%</a:t>
            </a:r>
            <a:r>
              <a:rPr lang="ja-JP" altLang="en-US" sz="1400" b="0" dirty="0">
                <a:solidFill>
                  <a:srgbClr val="000000"/>
                </a:solidFill>
                <a:latin typeface="Arial" charset="0"/>
                <a:ea typeface="ＭＳ Ｐゴシック" charset="-128"/>
              </a:rPr>
              <a:t>以上）は、骨関節炎</a:t>
            </a:r>
            <a:r>
              <a:rPr lang="en-US" altLang="ja-JP" sz="1400" b="0" dirty="0">
                <a:solidFill>
                  <a:srgbClr val="000000"/>
                </a:solidFill>
                <a:latin typeface="Arial" charset="0"/>
                <a:ea typeface="ＭＳ Ｐゴシック" charset="-128"/>
              </a:rPr>
              <a:t>(n=7)</a:t>
            </a:r>
            <a:r>
              <a:rPr lang="ja-JP" altLang="en-US" sz="1400" b="0" dirty="0" err="1">
                <a:solidFill>
                  <a:srgbClr val="000000"/>
                </a:solidFill>
                <a:latin typeface="Arial" charset="0"/>
                <a:ea typeface="ＭＳ Ｐゴシック" charset="-128"/>
              </a:rPr>
              <a:t>、</a:t>
            </a:r>
            <a:r>
              <a:rPr lang="ja-JP" altLang="en-US" sz="1400" b="0" dirty="0">
                <a:solidFill>
                  <a:srgbClr val="000000"/>
                </a:solidFill>
                <a:latin typeface="Arial" charset="0"/>
                <a:ea typeface="ＭＳ Ｐゴシック" charset="-128"/>
              </a:rPr>
              <a:t>冠動脈疾患</a:t>
            </a:r>
            <a:r>
              <a:rPr lang="en-US" altLang="ja-JP" sz="1400" b="0" dirty="0">
                <a:solidFill>
                  <a:srgbClr val="000000"/>
                </a:solidFill>
                <a:latin typeface="Arial" charset="0"/>
                <a:ea typeface="ＭＳ Ｐゴシック" charset="-128"/>
              </a:rPr>
              <a:t>(n=4)</a:t>
            </a:r>
            <a:r>
              <a:rPr lang="ja-JP" altLang="en-US" sz="1400" b="0" dirty="0" err="1">
                <a:solidFill>
                  <a:srgbClr val="000000"/>
                </a:solidFill>
                <a:latin typeface="Arial" charset="0"/>
                <a:ea typeface="ＭＳ Ｐゴシック" charset="-128"/>
              </a:rPr>
              <a:t>、</a:t>
            </a:r>
            <a:r>
              <a:rPr lang="ja-JP" altLang="en-US" sz="1400" b="0" dirty="0">
                <a:solidFill>
                  <a:srgbClr val="000000"/>
                </a:solidFill>
                <a:latin typeface="Arial" charset="0"/>
                <a:ea typeface="ＭＳ Ｐゴシック" charset="-128"/>
              </a:rPr>
              <a:t>半月板障害</a:t>
            </a:r>
            <a:r>
              <a:rPr lang="en-US" altLang="ja-JP" sz="1400" b="0" dirty="0">
                <a:solidFill>
                  <a:srgbClr val="000000"/>
                </a:solidFill>
                <a:latin typeface="Arial" charset="0"/>
                <a:ea typeface="ＭＳ Ｐゴシック" charset="-128"/>
              </a:rPr>
              <a:t>(n=4)</a:t>
            </a:r>
            <a:r>
              <a:rPr lang="ja-JP" altLang="en-US" sz="1400" b="0" dirty="0" err="1">
                <a:solidFill>
                  <a:srgbClr val="000000"/>
                </a:solidFill>
                <a:latin typeface="Arial" charset="0"/>
                <a:ea typeface="ＭＳ Ｐゴシック" charset="-128"/>
              </a:rPr>
              <a:t>、</a:t>
            </a:r>
            <a:r>
              <a:rPr lang="ja-JP" altLang="en-US" sz="1400" b="0" dirty="0">
                <a:solidFill>
                  <a:srgbClr val="000000"/>
                </a:solidFill>
                <a:latin typeface="Arial" charset="0"/>
                <a:ea typeface="ＭＳ Ｐゴシック" charset="-128"/>
              </a:rPr>
              <a:t>甲状腺腫</a:t>
            </a:r>
            <a:r>
              <a:rPr lang="en-US" altLang="ja-JP" sz="1400" b="0" dirty="0">
                <a:solidFill>
                  <a:srgbClr val="000000"/>
                </a:solidFill>
                <a:latin typeface="Arial" charset="0"/>
                <a:ea typeface="ＭＳ Ｐゴシック" charset="-128"/>
              </a:rPr>
              <a:t>(n=3)</a:t>
            </a:r>
            <a:r>
              <a:rPr lang="ja-JP" altLang="en-US" sz="1400" b="0" dirty="0" err="1">
                <a:solidFill>
                  <a:srgbClr val="000000"/>
                </a:solidFill>
                <a:latin typeface="Arial" charset="0"/>
                <a:ea typeface="ＭＳ Ｐゴシック" charset="-128"/>
              </a:rPr>
              <a:t>、</a:t>
            </a:r>
            <a:r>
              <a:rPr lang="ja-JP" altLang="en-US" sz="1400" b="0" dirty="0">
                <a:solidFill>
                  <a:srgbClr val="000000"/>
                </a:solidFill>
                <a:latin typeface="Arial" charset="0"/>
                <a:ea typeface="ＭＳ Ｐゴシック" charset="-128"/>
              </a:rPr>
              <a:t>腱断裂</a:t>
            </a:r>
            <a:r>
              <a:rPr lang="en-US" altLang="ja-JP" sz="1400" b="0" dirty="0">
                <a:solidFill>
                  <a:srgbClr val="000000"/>
                </a:solidFill>
                <a:latin typeface="Arial" charset="0"/>
                <a:ea typeface="ＭＳ Ｐゴシック" charset="-128"/>
              </a:rPr>
              <a:t>(n=3)</a:t>
            </a:r>
            <a:r>
              <a:rPr lang="ja-JP" altLang="en-US" sz="1400" b="0" dirty="0" err="1">
                <a:solidFill>
                  <a:srgbClr val="000000"/>
                </a:solidFill>
                <a:latin typeface="Arial" charset="0"/>
                <a:ea typeface="ＭＳ Ｐゴシック" charset="-128"/>
              </a:rPr>
              <a:t>。</a:t>
            </a:r>
            <a:endParaRPr lang="ja-JP" altLang="en-US" sz="1400" b="0" dirty="0">
              <a:solidFill>
                <a:srgbClr val="000000"/>
              </a:solidFill>
              <a:latin typeface="Arial" charset="0"/>
              <a:ea typeface="ＭＳ Ｐゴシック" charset="-128"/>
            </a:endParaRPr>
          </a:p>
        </p:txBody>
      </p:sp>
      <p:sp>
        <p:nvSpPr>
          <p:cNvPr id="78" name="正方形/長方形 77"/>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80"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2985289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768350" y="5119688"/>
            <a:ext cx="1474788" cy="517525"/>
          </a:xfrm>
          <a:prstGeom prst="rect">
            <a:avLst/>
          </a:prstGeom>
          <a:noFill/>
          <a:ln w="9525">
            <a:noFill/>
            <a:miter lim="800000"/>
            <a:headEnd/>
            <a:tailEnd/>
          </a:ln>
          <a:effectLst/>
        </p:spPr>
        <p:txBody>
          <a:bodyPr wrap="none">
            <a:spAutoFit/>
          </a:bodyPr>
          <a:lstStyle/>
          <a:p>
            <a:pPr algn="r"/>
            <a:r>
              <a:rPr lang="ja-JP" altLang="en-US" sz="1400" b="0">
                <a:solidFill>
                  <a:srgbClr val="000000"/>
                </a:solidFill>
                <a:latin typeface="Arial" charset="0"/>
                <a:ea typeface="ＭＳ Ｐゴシック" charset="-128"/>
              </a:rPr>
              <a:t>エキセナチド </a:t>
            </a:r>
            <a:r>
              <a:rPr lang="en-US" altLang="ja-JP" sz="1400" b="0">
                <a:solidFill>
                  <a:srgbClr val="000000"/>
                </a:solidFill>
                <a:latin typeface="Arial" charset="0"/>
                <a:ea typeface="ＭＳ Ｐゴシック" charset="-128"/>
              </a:rPr>
              <a:t>511</a:t>
            </a:r>
          </a:p>
          <a:p>
            <a:pPr algn="r"/>
            <a:r>
              <a:rPr lang="ja-JP" altLang="en-US" sz="1400" b="0">
                <a:solidFill>
                  <a:srgbClr val="000000"/>
                </a:solidFill>
                <a:latin typeface="Arial" charset="0"/>
                <a:ea typeface="ＭＳ Ｐゴシック" charset="-128"/>
              </a:rPr>
              <a:t>グリメピリド </a:t>
            </a:r>
            <a:r>
              <a:rPr lang="en-US" altLang="ja-JP" sz="1400" b="0">
                <a:solidFill>
                  <a:srgbClr val="000000"/>
                </a:solidFill>
                <a:latin typeface="Arial" charset="0"/>
                <a:ea typeface="ＭＳ Ｐゴシック" charset="-128"/>
              </a:rPr>
              <a:t>508</a:t>
            </a:r>
          </a:p>
        </p:txBody>
      </p:sp>
      <p:sp>
        <p:nvSpPr>
          <p:cNvPr id="40964" name="Text Box 4"/>
          <p:cNvSpPr txBox="1">
            <a:spLocks noChangeArrowheads="1"/>
          </p:cNvSpPr>
          <p:nvPr/>
        </p:nvSpPr>
        <p:spPr bwMode="auto">
          <a:xfrm>
            <a:off x="101600" y="4891088"/>
            <a:ext cx="1250950" cy="304800"/>
          </a:xfrm>
          <a:prstGeom prst="rect">
            <a:avLst/>
          </a:prstGeom>
          <a:noFill/>
          <a:ln w="9525">
            <a:noFill/>
            <a:miter lim="800000"/>
            <a:headEnd/>
            <a:tailEnd/>
          </a:ln>
          <a:effectLst/>
        </p:spPr>
        <p:txBody>
          <a:bodyPr wrap="none">
            <a:spAutoFit/>
          </a:bodyPr>
          <a:lstStyle/>
          <a:p>
            <a:r>
              <a:rPr lang="ja-JP" altLang="en-US" sz="1400" b="0">
                <a:solidFill>
                  <a:srgbClr val="000000"/>
                </a:solidFill>
                <a:latin typeface="Arial" charset="0"/>
                <a:ea typeface="ＭＳ Ｐゴシック" charset="-128"/>
              </a:rPr>
              <a:t>患者数の推移</a:t>
            </a:r>
          </a:p>
        </p:txBody>
      </p:sp>
      <p:sp>
        <p:nvSpPr>
          <p:cNvPr id="40965" name="Text Box 5"/>
          <p:cNvSpPr txBox="1">
            <a:spLocks noChangeArrowheads="1"/>
          </p:cNvSpPr>
          <p:nvPr/>
        </p:nvSpPr>
        <p:spPr bwMode="auto">
          <a:xfrm>
            <a:off x="1473200" y="1350963"/>
            <a:ext cx="501650" cy="3322637"/>
          </a:xfrm>
          <a:prstGeom prst="rect">
            <a:avLst/>
          </a:prstGeom>
          <a:noFill/>
          <a:ln w="9525">
            <a:noFill/>
            <a:miter lim="800000"/>
            <a:headEnd/>
            <a:tailEnd/>
          </a:ln>
          <a:effectLst/>
        </p:spPr>
        <p:txBody>
          <a:bodyPr wrap="none">
            <a:spAutoFit/>
          </a:bodyPr>
          <a:lstStyle/>
          <a:p>
            <a:pPr algn="r">
              <a:lnSpc>
                <a:spcPct val="107000"/>
              </a:lnSpc>
            </a:pPr>
            <a:r>
              <a:rPr lang="en-US" altLang="ja-JP" sz="1800" b="0">
                <a:solidFill>
                  <a:srgbClr val="000000"/>
                </a:solidFill>
                <a:latin typeface="Arial" charset="0"/>
                <a:ea typeface="ＭＳ Ｐゴシック" charset="-128"/>
              </a:rPr>
              <a:t>1.0</a:t>
            </a:r>
          </a:p>
          <a:p>
            <a:pPr algn="r">
              <a:lnSpc>
                <a:spcPct val="107000"/>
              </a:lnSpc>
            </a:pPr>
            <a:r>
              <a:rPr lang="en-US" altLang="ja-JP" sz="1800" b="0">
                <a:solidFill>
                  <a:srgbClr val="000000"/>
                </a:solidFill>
                <a:latin typeface="Arial" charset="0"/>
                <a:ea typeface="ＭＳ Ｐゴシック" charset="-128"/>
              </a:rPr>
              <a:t>0.9</a:t>
            </a:r>
          </a:p>
          <a:p>
            <a:pPr algn="r">
              <a:lnSpc>
                <a:spcPct val="107000"/>
              </a:lnSpc>
            </a:pPr>
            <a:r>
              <a:rPr lang="en-US" altLang="ja-JP" sz="1800" b="0">
                <a:solidFill>
                  <a:srgbClr val="000000"/>
                </a:solidFill>
                <a:latin typeface="Arial" charset="0"/>
                <a:ea typeface="ＭＳ Ｐゴシック" charset="-128"/>
              </a:rPr>
              <a:t>0.8</a:t>
            </a:r>
          </a:p>
          <a:p>
            <a:pPr algn="r">
              <a:lnSpc>
                <a:spcPct val="107000"/>
              </a:lnSpc>
            </a:pPr>
            <a:r>
              <a:rPr lang="en-US" altLang="ja-JP" sz="1800" b="0">
                <a:solidFill>
                  <a:srgbClr val="000000"/>
                </a:solidFill>
                <a:latin typeface="Arial" charset="0"/>
                <a:ea typeface="ＭＳ Ｐゴシック" charset="-128"/>
              </a:rPr>
              <a:t>0.7</a:t>
            </a:r>
          </a:p>
          <a:p>
            <a:pPr algn="r">
              <a:lnSpc>
                <a:spcPct val="107000"/>
              </a:lnSpc>
            </a:pPr>
            <a:r>
              <a:rPr lang="en-US" altLang="ja-JP" sz="1800" b="0">
                <a:solidFill>
                  <a:srgbClr val="000000"/>
                </a:solidFill>
                <a:latin typeface="Arial" charset="0"/>
                <a:ea typeface="ＭＳ Ｐゴシック" charset="-128"/>
              </a:rPr>
              <a:t>0.6</a:t>
            </a:r>
          </a:p>
          <a:p>
            <a:pPr algn="r">
              <a:lnSpc>
                <a:spcPct val="107000"/>
              </a:lnSpc>
            </a:pPr>
            <a:r>
              <a:rPr lang="en-US" altLang="ja-JP" sz="1800" b="0">
                <a:solidFill>
                  <a:srgbClr val="000000"/>
                </a:solidFill>
                <a:latin typeface="Arial" charset="0"/>
                <a:ea typeface="ＭＳ Ｐゴシック" charset="-128"/>
              </a:rPr>
              <a:t>0.5</a:t>
            </a:r>
          </a:p>
          <a:p>
            <a:pPr algn="r">
              <a:lnSpc>
                <a:spcPct val="107000"/>
              </a:lnSpc>
            </a:pPr>
            <a:r>
              <a:rPr lang="en-US" altLang="ja-JP" sz="1800" b="0">
                <a:solidFill>
                  <a:srgbClr val="000000"/>
                </a:solidFill>
                <a:latin typeface="Arial" charset="0"/>
                <a:ea typeface="ＭＳ Ｐゴシック" charset="-128"/>
              </a:rPr>
              <a:t>0.4</a:t>
            </a:r>
          </a:p>
          <a:p>
            <a:pPr algn="r">
              <a:lnSpc>
                <a:spcPct val="107000"/>
              </a:lnSpc>
            </a:pPr>
            <a:r>
              <a:rPr lang="en-US" altLang="ja-JP" sz="1800" b="0">
                <a:solidFill>
                  <a:srgbClr val="000000"/>
                </a:solidFill>
                <a:latin typeface="Arial" charset="0"/>
                <a:ea typeface="ＭＳ Ｐゴシック" charset="-128"/>
              </a:rPr>
              <a:t>0.3</a:t>
            </a:r>
          </a:p>
          <a:p>
            <a:pPr algn="r">
              <a:lnSpc>
                <a:spcPct val="107000"/>
              </a:lnSpc>
            </a:pPr>
            <a:r>
              <a:rPr lang="en-US" altLang="ja-JP" sz="1800" b="0">
                <a:solidFill>
                  <a:srgbClr val="000000"/>
                </a:solidFill>
                <a:latin typeface="Arial" charset="0"/>
                <a:ea typeface="ＭＳ Ｐゴシック" charset="-128"/>
              </a:rPr>
              <a:t>0.2</a:t>
            </a:r>
          </a:p>
          <a:p>
            <a:pPr algn="r">
              <a:lnSpc>
                <a:spcPct val="107000"/>
              </a:lnSpc>
            </a:pPr>
            <a:r>
              <a:rPr lang="en-US" altLang="ja-JP" sz="1800" b="0">
                <a:solidFill>
                  <a:srgbClr val="000000"/>
                </a:solidFill>
                <a:latin typeface="Arial" charset="0"/>
                <a:ea typeface="ＭＳ Ｐゴシック" charset="-128"/>
              </a:rPr>
              <a:t>0.1</a:t>
            </a:r>
          </a:p>
          <a:p>
            <a:pPr algn="r">
              <a:lnSpc>
                <a:spcPct val="107000"/>
              </a:lnSpc>
            </a:pPr>
            <a:r>
              <a:rPr lang="en-US" altLang="ja-JP" sz="1800" b="0">
                <a:solidFill>
                  <a:srgbClr val="000000"/>
                </a:solidFill>
                <a:latin typeface="Arial" charset="0"/>
                <a:ea typeface="ＭＳ Ｐゴシック" charset="-128"/>
              </a:rPr>
              <a:t>0</a:t>
            </a:r>
          </a:p>
        </p:txBody>
      </p:sp>
      <p:sp>
        <p:nvSpPr>
          <p:cNvPr id="40966" name="Text Box 6"/>
          <p:cNvSpPr txBox="1">
            <a:spLocks noChangeArrowheads="1"/>
          </p:cNvSpPr>
          <p:nvPr/>
        </p:nvSpPr>
        <p:spPr bwMode="auto">
          <a:xfrm>
            <a:off x="1882775" y="4538663"/>
            <a:ext cx="311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0</a:t>
            </a:r>
          </a:p>
        </p:txBody>
      </p:sp>
      <p:sp>
        <p:nvSpPr>
          <p:cNvPr id="40967" name="Text Box 7"/>
          <p:cNvSpPr txBox="1">
            <a:spLocks noChangeArrowheads="1"/>
          </p:cNvSpPr>
          <p:nvPr/>
        </p:nvSpPr>
        <p:spPr bwMode="auto">
          <a:xfrm>
            <a:off x="2563813" y="4538663"/>
            <a:ext cx="311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6</a:t>
            </a:r>
          </a:p>
        </p:txBody>
      </p:sp>
      <p:sp>
        <p:nvSpPr>
          <p:cNvPr id="40968" name="Text Box 8"/>
          <p:cNvSpPr txBox="1">
            <a:spLocks noChangeArrowheads="1"/>
          </p:cNvSpPr>
          <p:nvPr/>
        </p:nvSpPr>
        <p:spPr bwMode="auto">
          <a:xfrm>
            <a:off x="3197225" y="4538663"/>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12</a:t>
            </a:r>
          </a:p>
        </p:txBody>
      </p:sp>
      <p:sp>
        <p:nvSpPr>
          <p:cNvPr id="40969" name="Text Box 9"/>
          <p:cNvSpPr txBox="1">
            <a:spLocks noChangeArrowheads="1"/>
          </p:cNvSpPr>
          <p:nvPr/>
        </p:nvSpPr>
        <p:spPr bwMode="auto">
          <a:xfrm>
            <a:off x="3916363" y="4538663"/>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18</a:t>
            </a:r>
          </a:p>
        </p:txBody>
      </p:sp>
      <p:sp>
        <p:nvSpPr>
          <p:cNvPr id="40970" name="Text Box 10"/>
          <p:cNvSpPr txBox="1">
            <a:spLocks noChangeArrowheads="1"/>
          </p:cNvSpPr>
          <p:nvPr/>
        </p:nvSpPr>
        <p:spPr bwMode="auto">
          <a:xfrm>
            <a:off x="4603750" y="4538663"/>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24</a:t>
            </a:r>
          </a:p>
        </p:txBody>
      </p:sp>
      <p:sp>
        <p:nvSpPr>
          <p:cNvPr id="40971" name="Text Box 11"/>
          <p:cNvSpPr txBox="1">
            <a:spLocks noChangeArrowheads="1"/>
          </p:cNvSpPr>
          <p:nvPr/>
        </p:nvSpPr>
        <p:spPr bwMode="auto">
          <a:xfrm>
            <a:off x="5303838" y="4538663"/>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30</a:t>
            </a:r>
          </a:p>
        </p:txBody>
      </p:sp>
      <p:sp>
        <p:nvSpPr>
          <p:cNvPr id="40972" name="Text Box 12"/>
          <p:cNvSpPr txBox="1">
            <a:spLocks noChangeArrowheads="1"/>
          </p:cNvSpPr>
          <p:nvPr/>
        </p:nvSpPr>
        <p:spPr bwMode="auto">
          <a:xfrm>
            <a:off x="6003925" y="4538663"/>
            <a:ext cx="4381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36</a:t>
            </a:r>
          </a:p>
        </p:txBody>
      </p:sp>
      <p:sp>
        <p:nvSpPr>
          <p:cNvPr id="40973" name="Text Box 13"/>
          <p:cNvSpPr txBox="1">
            <a:spLocks noChangeArrowheads="1"/>
          </p:cNvSpPr>
          <p:nvPr/>
        </p:nvSpPr>
        <p:spPr bwMode="auto">
          <a:xfrm>
            <a:off x="6691313" y="4538663"/>
            <a:ext cx="1047750" cy="366712"/>
          </a:xfrm>
          <a:prstGeom prst="rect">
            <a:avLst/>
          </a:prstGeom>
          <a:noFill/>
          <a:ln w="9525">
            <a:noFill/>
            <a:miter lim="800000"/>
            <a:headEnd/>
            <a:tailEnd/>
          </a:ln>
          <a:effectLst/>
        </p:spPr>
        <p:txBody>
          <a:bodyPr wrap="none">
            <a:spAutoFit/>
          </a:bodyPr>
          <a:lstStyle/>
          <a:p>
            <a:r>
              <a:rPr lang="en-US" altLang="ja-JP" sz="1800" b="0">
                <a:solidFill>
                  <a:srgbClr val="000000"/>
                </a:solidFill>
                <a:latin typeface="Arial" charset="0"/>
                <a:ea typeface="ＭＳ Ｐゴシック" charset="-128"/>
              </a:rPr>
              <a:t>42</a:t>
            </a:r>
            <a:r>
              <a:rPr lang="ja-JP" altLang="en-US" sz="1800" b="0">
                <a:solidFill>
                  <a:srgbClr val="000000"/>
                </a:solidFill>
                <a:latin typeface="Arial" charset="0"/>
                <a:ea typeface="ＭＳ Ｐゴシック" charset="-128"/>
              </a:rPr>
              <a:t>　（月）</a:t>
            </a:r>
          </a:p>
        </p:txBody>
      </p:sp>
      <p:sp>
        <p:nvSpPr>
          <p:cNvPr id="40975" name="Text Box 15"/>
          <p:cNvSpPr txBox="1">
            <a:spLocks noChangeArrowheads="1"/>
          </p:cNvSpPr>
          <p:nvPr/>
        </p:nvSpPr>
        <p:spPr bwMode="auto">
          <a:xfrm>
            <a:off x="2387600" y="511968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446</a:t>
            </a:r>
          </a:p>
          <a:p>
            <a:r>
              <a:rPr lang="en-US" altLang="ja-JP" sz="1400" b="0">
                <a:solidFill>
                  <a:srgbClr val="000000"/>
                </a:solidFill>
                <a:latin typeface="Arial" charset="0"/>
                <a:ea typeface="ＭＳ Ｐゴシック" charset="-128"/>
              </a:rPr>
              <a:t>284</a:t>
            </a:r>
          </a:p>
        </p:txBody>
      </p:sp>
      <p:sp>
        <p:nvSpPr>
          <p:cNvPr id="40976" name="Text Box 16"/>
          <p:cNvSpPr txBox="1">
            <a:spLocks noChangeArrowheads="1"/>
          </p:cNvSpPr>
          <p:nvPr/>
        </p:nvSpPr>
        <p:spPr bwMode="auto">
          <a:xfrm>
            <a:off x="3101975" y="5119688"/>
            <a:ext cx="479425" cy="517525"/>
          </a:xfrm>
          <a:prstGeom prst="rect">
            <a:avLst/>
          </a:prstGeom>
          <a:noFill/>
          <a:ln w="9525">
            <a:noFill/>
            <a:miter lim="800000"/>
            <a:headEnd/>
            <a:tailEnd/>
          </a:ln>
          <a:effectLst/>
        </p:spPr>
        <p:txBody>
          <a:bodyPr wrap="none">
            <a:spAutoFit/>
          </a:bodyPr>
          <a:lstStyle/>
          <a:p>
            <a:r>
              <a:rPr lang="en-US" altLang="ja-JP" sz="1400" b="0">
                <a:solidFill>
                  <a:srgbClr val="000000"/>
                </a:solidFill>
                <a:latin typeface="Arial" charset="0"/>
                <a:ea typeface="ＭＳ Ｐゴシック" charset="-128"/>
              </a:rPr>
              <a:t>297</a:t>
            </a:r>
          </a:p>
          <a:p>
            <a:r>
              <a:rPr lang="en-US" altLang="ja-JP" sz="1400" b="0">
                <a:solidFill>
                  <a:srgbClr val="000000"/>
                </a:solidFill>
                <a:latin typeface="Arial" charset="0"/>
                <a:ea typeface="ＭＳ Ｐゴシック" charset="-128"/>
              </a:rPr>
              <a:t>153</a:t>
            </a:r>
          </a:p>
        </p:txBody>
      </p:sp>
      <p:sp>
        <p:nvSpPr>
          <p:cNvPr id="40977" name="Text Box 17"/>
          <p:cNvSpPr txBox="1">
            <a:spLocks noChangeArrowheads="1"/>
          </p:cNvSpPr>
          <p:nvPr/>
        </p:nvSpPr>
        <p:spPr bwMode="auto">
          <a:xfrm>
            <a:off x="4524375" y="5119688"/>
            <a:ext cx="479425" cy="517525"/>
          </a:xfrm>
          <a:prstGeom prst="rect">
            <a:avLst/>
          </a:prstGeom>
          <a:noFill/>
          <a:ln w="9525">
            <a:noFill/>
            <a:miter lim="800000"/>
            <a:headEnd/>
            <a:tailEnd/>
          </a:ln>
          <a:effectLst/>
        </p:spPr>
        <p:txBody>
          <a:bodyPr wrap="none">
            <a:spAutoFit/>
          </a:bodyPr>
          <a:lstStyle/>
          <a:p>
            <a:pPr algn="r"/>
            <a:r>
              <a:rPr lang="en-US" altLang="ja-JP" sz="1400" b="0">
                <a:solidFill>
                  <a:srgbClr val="000000"/>
                </a:solidFill>
                <a:latin typeface="Arial" charset="0"/>
                <a:ea typeface="ＭＳ Ｐゴシック" charset="-128"/>
              </a:rPr>
              <a:t>185</a:t>
            </a:r>
          </a:p>
          <a:p>
            <a:pPr algn="r"/>
            <a:r>
              <a:rPr lang="en-US" altLang="ja-JP" sz="1400" b="0">
                <a:solidFill>
                  <a:srgbClr val="000000"/>
                </a:solidFill>
                <a:latin typeface="Arial" charset="0"/>
                <a:ea typeface="ＭＳ Ｐゴシック" charset="-128"/>
              </a:rPr>
              <a:t>81</a:t>
            </a:r>
          </a:p>
        </p:txBody>
      </p:sp>
      <p:sp>
        <p:nvSpPr>
          <p:cNvPr id="40978" name="Text Box 18"/>
          <p:cNvSpPr txBox="1">
            <a:spLocks noChangeArrowheads="1"/>
          </p:cNvSpPr>
          <p:nvPr/>
        </p:nvSpPr>
        <p:spPr bwMode="auto">
          <a:xfrm>
            <a:off x="5927725" y="5119688"/>
            <a:ext cx="479425" cy="517525"/>
          </a:xfrm>
          <a:prstGeom prst="rect">
            <a:avLst/>
          </a:prstGeom>
          <a:noFill/>
          <a:ln w="9525">
            <a:noFill/>
            <a:miter lim="800000"/>
            <a:headEnd/>
            <a:tailEnd/>
          </a:ln>
          <a:effectLst/>
        </p:spPr>
        <p:txBody>
          <a:bodyPr wrap="none">
            <a:spAutoFit/>
          </a:bodyPr>
          <a:lstStyle/>
          <a:p>
            <a:pPr algn="r"/>
            <a:r>
              <a:rPr lang="en-US" altLang="ja-JP" sz="1400" b="0">
                <a:solidFill>
                  <a:srgbClr val="000000"/>
                </a:solidFill>
                <a:latin typeface="Arial" charset="0"/>
                <a:ea typeface="ＭＳ Ｐゴシック" charset="-128"/>
              </a:rPr>
              <a:t>100</a:t>
            </a:r>
          </a:p>
          <a:p>
            <a:pPr algn="r"/>
            <a:r>
              <a:rPr lang="en-US" altLang="ja-JP" sz="1400" b="0">
                <a:solidFill>
                  <a:srgbClr val="000000"/>
                </a:solidFill>
                <a:latin typeface="Arial" charset="0"/>
                <a:ea typeface="ＭＳ Ｐゴシック" charset="-128"/>
              </a:rPr>
              <a:t>35</a:t>
            </a:r>
          </a:p>
        </p:txBody>
      </p:sp>
      <p:sp>
        <p:nvSpPr>
          <p:cNvPr id="40980" name="Rectangle 20"/>
          <p:cNvSpPr>
            <a:spLocks noGrp="1" noChangeArrowheads="1"/>
          </p:cNvSpPr>
          <p:nvPr>
            <p:ph type="title" idx="4294967295"/>
          </p:nvPr>
        </p:nvSpPr>
        <p:spPr>
          <a:xfrm>
            <a:off x="455613" y="104775"/>
            <a:ext cx="8199437" cy="519113"/>
          </a:xfrm>
          <a:prstGeom prst="rect">
            <a:avLst/>
          </a:prstGeom>
          <a:noFill/>
          <a:ln/>
        </p:spPr>
        <p:txBody>
          <a:bodyPr/>
          <a:lstStyle/>
          <a:p>
            <a:r>
              <a:rPr lang="ja-JP" altLang="en-US" dirty="0" smtClean="0">
                <a:solidFill>
                  <a:schemeClr val="tx1"/>
                </a:solidFill>
                <a:effectLst/>
                <a:latin typeface="ＭＳ Ｐゴシック" pitchFamily="50" charset="-128"/>
                <a:ea typeface="ＭＳ Ｐゴシック" pitchFamily="50" charset="-128"/>
              </a:rPr>
              <a:t>低血糖症の発現率</a:t>
            </a:r>
          </a:p>
        </p:txBody>
      </p:sp>
      <p:grpSp>
        <p:nvGrpSpPr>
          <p:cNvPr id="41010" name="Group 50"/>
          <p:cNvGrpSpPr>
            <a:grpSpLocks/>
          </p:cNvGrpSpPr>
          <p:nvPr/>
        </p:nvGrpSpPr>
        <p:grpSpPr bwMode="auto">
          <a:xfrm>
            <a:off x="1960563" y="1525588"/>
            <a:ext cx="5314950" cy="3055937"/>
            <a:chOff x="1190" y="961"/>
            <a:chExt cx="3348" cy="1925"/>
          </a:xfrm>
        </p:grpSpPr>
        <p:sp>
          <p:nvSpPr>
            <p:cNvPr id="40983" name="Freeform 23"/>
            <p:cNvSpPr>
              <a:spLocks noChangeAspect="1"/>
            </p:cNvSpPr>
            <p:nvPr/>
          </p:nvSpPr>
          <p:spPr bwMode="auto">
            <a:xfrm>
              <a:off x="1193" y="961"/>
              <a:ext cx="3345" cy="1877"/>
            </a:xfrm>
            <a:custGeom>
              <a:avLst/>
              <a:gdLst/>
              <a:ahLst/>
              <a:cxnLst>
                <a:cxn ang="0">
                  <a:pos x="0" y="0"/>
                </a:cxn>
                <a:cxn ang="0">
                  <a:pos x="54" y="0"/>
                </a:cxn>
                <a:cxn ang="0">
                  <a:pos x="54" y="2346"/>
                </a:cxn>
                <a:cxn ang="0">
                  <a:pos x="4180" y="2346"/>
                </a:cxn>
              </a:cxnLst>
              <a:rect l="0" t="0" r="r" b="b"/>
              <a:pathLst>
                <a:path w="4180" h="2346">
                  <a:moveTo>
                    <a:pt x="0" y="0"/>
                  </a:moveTo>
                  <a:lnTo>
                    <a:pt x="54" y="0"/>
                  </a:lnTo>
                  <a:lnTo>
                    <a:pt x="54" y="2346"/>
                  </a:lnTo>
                  <a:lnTo>
                    <a:pt x="4180" y="2346"/>
                  </a:lnTo>
                </a:path>
              </a:pathLst>
            </a:custGeom>
            <a:noFill/>
            <a:ln w="25400">
              <a:solidFill>
                <a:srgbClr val="251E1C"/>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0984" name="Line 24"/>
            <p:cNvSpPr>
              <a:spLocks noChangeAspect="1" noChangeShapeType="1"/>
            </p:cNvSpPr>
            <p:nvPr/>
          </p:nvSpPr>
          <p:spPr bwMode="auto">
            <a:xfrm flipH="1">
              <a:off x="1190" y="1148"/>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85" name="Line 25"/>
            <p:cNvSpPr>
              <a:spLocks noChangeAspect="1" noChangeShapeType="1"/>
            </p:cNvSpPr>
            <p:nvPr/>
          </p:nvSpPr>
          <p:spPr bwMode="auto">
            <a:xfrm flipH="1">
              <a:off x="1190" y="1337"/>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86" name="Line 26"/>
            <p:cNvSpPr>
              <a:spLocks noChangeAspect="1" noChangeShapeType="1"/>
            </p:cNvSpPr>
            <p:nvPr/>
          </p:nvSpPr>
          <p:spPr bwMode="auto">
            <a:xfrm flipH="1">
              <a:off x="1190" y="1526"/>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87" name="Line 27"/>
            <p:cNvSpPr>
              <a:spLocks noChangeAspect="1" noChangeShapeType="1"/>
            </p:cNvSpPr>
            <p:nvPr/>
          </p:nvSpPr>
          <p:spPr bwMode="auto">
            <a:xfrm flipH="1">
              <a:off x="1190" y="1715"/>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88" name="Line 28"/>
            <p:cNvSpPr>
              <a:spLocks noChangeAspect="1" noChangeShapeType="1"/>
            </p:cNvSpPr>
            <p:nvPr/>
          </p:nvSpPr>
          <p:spPr bwMode="auto">
            <a:xfrm flipH="1">
              <a:off x="1190" y="1903"/>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89" name="Line 29"/>
            <p:cNvSpPr>
              <a:spLocks noChangeAspect="1" noChangeShapeType="1"/>
            </p:cNvSpPr>
            <p:nvPr/>
          </p:nvSpPr>
          <p:spPr bwMode="auto">
            <a:xfrm flipH="1">
              <a:off x="1190" y="2092"/>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0" name="Line 30"/>
            <p:cNvSpPr>
              <a:spLocks noChangeAspect="1" noChangeShapeType="1"/>
            </p:cNvSpPr>
            <p:nvPr/>
          </p:nvSpPr>
          <p:spPr bwMode="auto">
            <a:xfrm flipH="1">
              <a:off x="1190" y="2281"/>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1" name="Line 31"/>
            <p:cNvSpPr>
              <a:spLocks noChangeAspect="1" noChangeShapeType="1"/>
            </p:cNvSpPr>
            <p:nvPr/>
          </p:nvSpPr>
          <p:spPr bwMode="auto">
            <a:xfrm flipH="1">
              <a:off x="1190" y="2470"/>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2" name="Line 32"/>
            <p:cNvSpPr>
              <a:spLocks noChangeAspect="1" noChangeShapeType="1"/>
            </p:cNvSpPr>
            <p:nvPr/>
          </p:nvSpPr>
          <p:spPr bwMode="auto">
            <a:xfrm flipH="1">
              <a:off x="1190" y="2659"/>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3" name="Line 33"/>
            <p:cNvSpPr>
              <a:spLocks noChangeAspect="1" noChangeShapeType="1"/>
            </p:cNvSpPr>
            <p:nvPr/>
          </p:nvSpPr>
          <p:spPr bwMode="auto">
            <a:xfrm flipH="1">
              <a:off x="1190" y="2841"/>
              <a:ext cx="48" cy="0"/>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4" name="Line 34"/>
            <p:cNvSpPr>
              <a:spLocks noChangeAspect="1" noChangeShapeType="1"/>
            </p:cNvSpPr>
            <p:nvPr/>
          </p:nvSpPr>
          <p:spPr bwMode="auto">
            <a:xfrm flipV="1">
              <a:off x="1670"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5" name="Line 35"/>
            <p:cNvSpPr>
              <a:spLocks noChangeAspect="1" noChangeShapeType="1"/>
            </p:cNvSpPr>
            <p:nvPr/>
          </p:nvSpPr>
          <p:spPr bwMode="auto">
            <a:xfrm flipV="1">
              <a:off x="1236"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6" name="Line 36"/>
            <p:cNvSpPr>
              <a:spLocks noChangeAspect="1" noChangeShapeType="1"/>
            </p:cNvSpPr>
            <p:nvPr/>
          </p:nvSpPr>
          <p:spPr bwMode="auto">
            <a:xfrm flipV="1">
              <a:off x="2112"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7" name="Line 37"/>
            <p:cNvSpPr>
              <a:spLocks noChangeAspect="1" noChangeShapeType="1"/>
            </p:cNvSpPr>
            <p:nvPr/>
          </p:nvSpPr>
          <p:spPr bwMode="auto">
            <a:xfrm flipV="1">
              <a:off x="2554"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8" name="Line 38"/>
            <p:cNvSpPr>
              <a:spLocks noChangeAspect="1" noChangeShapeType="1"/>
            </p:cNvSpPr>
            <p:nvPr/>
          </p:nvSpPr>
          <p:spPr bwMode="auto">
            <a:xfrm flipV="1">
              <a:off x="2995"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0999" name="Line 39"/>
            <p:cNvSpPr>
              <a:spLocks noChangeAspect="1" noChangeShapeType="1"/>
            </p:cNvSpPr>
            <p:nvPr/>
          </p:nvSpPr>
          <p:spPr bwMode="auto">
            <a:xfrm flipV="1">
              <a:off x="3434"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1000" name="Line 40"/>
            <p:cNvSpPr>
              <a:spLocks noChangeAspect="1" noChangeShapeType="1"/>
            </p:cNvSpPr>
            <p:nvPr/>
          </p:nvSpPr>
          <p:spPr bwMode="auto">
            <a:xfrm flipV="1">
              <a:off x="3874"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1001" name="Line 41"/>
            <p:cNvSpPr>
              <a:spLocks noChangeAspect="1" noChangeShapeType="1"/>
            </p:cNvSpPr>
            <p:nvPr/>
          </p:nvSpPr>
          <p:spPr bwMode="auto">
            <a:xfrm flipV="1">
              <a:off x="4316" y="2841"/>
              <a:ext cx="0" cy="45"/>
            </a:xfrm>
            <a:prstGeom prst="line">
              <a:avLst/>
            </a:prstGeom>
            <a:noFill/>
            <a:ln w="25400">
              <a:solidFill>
                <a:srgbClr val="251E1C"/>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1002" name="Freeform 42"/>
            <p:cNvSpPr>
              <a:spLocks noChangeAspect="1"/>
            </p:cNvSpPr>
            <p:nvPr/>
          </p:nvSpPr>
          <p:spPr bwMode="auto">
            <a:xfrm>
              <a:off x="1236" y="969"/>
              <a:ext cx="3203" cy="955"/>
            </a:xfrm>
            <a:custGeom>
              <a:avLst/>
              <a:gdLst/>
              <a:ahLst/>
              <a:cxnLst>
                <a:cxn ang="0">
                  <a:pos x="3864" y="1176"/>
                </a:cxn>
                <a:cxn ang="0">
                  <a:pos x="3600" y="1136"/>
                </a:cxn>
                <a:cxn ang="0">
                  <a:pos x="3164" y="1120"/>
                </a:cxn>
                <a:cxn ang="0">
                  <a:pos x="3006" y="1096"/>
                </a:cxn>
                <a:cxn ang="0">
                  <a:pos x="2788" y="1082"/>
                </a:cxn>
                <a:cxn ang="0">
                  <a:pos x="2770" y="1056"/>
                </a:cxn>
                <a:cxn ang="0">
                  <a:pos x="2726" y="1044"/>
                </a:cxn>
                <a:cxn ang="0">
                  <a:pos x="2710" y="1020"/>
                </a:cxn>
                <a:cxn ang="0">
                  <a:pos x="2446" y="1010"/>
                </a:cxn>
                <a:cxn ang="0">
                  <a:pos x="2426" y="988"/>
                </a:cxn>
                <a:cxn ang="0">
                  <a:pos x="2260" y="964"/>
                </a:cxn>
                <a:cxn ang="0">
                  <a:pos x="2188" y="946"/>
                </a:cxn>
                <a:cxn ang="0">
                  <a:pos x="2154" y="932"/>
                </a:cxn>
                <a:cxn ang="0">
                  <a:pos x="2114" y="912"/>
                </a:cxn>
                <a:cxn ang="0">
                  <a:pos x="2012" y="904"/>
                </a:cxn>
                <a:cxn ang="0">
                  <a:pos x="1972" y="886"/>
                </a:cxn>
                <a:cxn ang="0">
                  <a:pos x="1690" y="874"/>
                </a:cxn>
                <a:cxn ang="0">
                  <a:pos x="1634" y="850"/>
                </a:cxn>
                <a:cxn ang="0">
                  <a:pos x="1520" y="842"/>
                </a:cxn>
                <a:cxn ang="0">
                  <a:pos x="1446" y="824"/>
                </a:cxn>
                <a:cxn ang="0">
                  <a:pos x="1398" y="816"/>
                </a:cxn>
                <a:cxn ang="0">
                  <a:pos x="1322" y="790"/>
                </a:cxn>
                <a:cxn ang="0">
                  <a:pos x="1218" y="780"/>
                </a:cxn>
                <a:cxn ang="0">
                  <a:pos x="1178" y="758"/>
                </a:cxn>
                <a:cxn ang="0">
                  <a:pos x="1080" y="752"/>
                </a:cxn>
                <a:cxn ang="0">
                  <a:pos x="1052" y="712"/>
                </a:cxn>
                <a:cxn ang="0">
                  <a:pos x="990" y="704"/>
                </a:cxn>
                <a:cxn ang="0">
                  <a:pos x="976" y="680"/>
                </a:cxn>
                <a:cxn ang="0">
                  <a:pos x="942" y="666"/>
                </a:cxn>
                <a:cxn ang="0">
                  <a:pos x="904" y="646"/>
                </a:cxn>
                <a:cxn ang="0">
                  <a:pos x="854" y="638"/>
                </a:cxn>
                <a:cxn ang="0">
                  <a:pos x="824" y="616"/>
                </a:cxn>
                <a:cxn ang="0">
                  <a:pos x="776" y="610"/>
                </a:cxn>
                <a:cxn ang="0">
                  <a:pos x="766" y="594"/>
                </a:cxn>
                <a:cxn ang="0">
                  <a:pos x="696" y="582"/>
                </a:cxn>
                <a:cxn ang="0">
                  <a:pos x="644" y="560"/>
                </a:cxn>
                <a:cxn ang="0">
                  <a:pos x="600" y="550"/>
                </a:cxn>
                <a:cxn ang="0">
                  <a:pos x="566" y="538"/>
                </a:cxn>
                <a:cxn ang="0">
                  <a:pos x="508" y="534"/>
                </a:cxn>
                <a:cxn ang="0">
                  <a:pos x="486" y="512"/>
                </a:cxn>
                <a:cxn ang="0">
                  <a:pos x="468" y="500"/>
                </a:cxn>
                <a:cxn ang="0">
                  <a:pos x="454" y="484"/>
                </a:cxn>
                <a:cxn ang="0">
                  <a:pos x="402" y="474"/>
                </a:cxn>
                <a:cxn ang="0">
                  <a:pos x="380" y="454"/>
                </a:cxn>
                <a:cxn ang="0">
                  <a:pos x="346" y="440"/>
                </a:cxn>
                <a:cxn ang="0">
                  <a:pos x="316" y="418"/>
                </a:cxn>
                <a:cxn ang="0">
                  <a:pos x="252" y="396"/>
                </a:cxn>
                <a:cxn ang="0">
                  <a:pos x="234" y="366"/>
                </a:cxn>
                <a:cxn ang="0">
                  <a:pos x="200" y="344"/>
                </a:cxn>
                <a:cxn ang="0">
                  <a:pos x="182" y="324"/>
                </a:cxn>
                <a:cxn ang="0">
                  <a:pos x="144" y="312"/>
                </a:cxn>
                <a:cxn ang="0">
                  <a:pos x="132" y="290"/>
                </a:cxn>
                <a:cxn ang="0">
                  <a:pos x="116" y="232"/>
                </a:cxn>
                <a:cxn ang="0">
                  <a:pos x="98" y="212"/>
                </a:cxn>
                <a:cxn ang="0">
                  <a:pos x="80" y="172"/>
                </a:cxn>
                <a:cxn ang="0">
                  <a:pos x="58" y="146"/>
                </a:cxn>
                <a:cxn ang="0">
                  <a:pos x="52" y="78"/>
                </a:cxn>
                <a:cxn ang="0">
                  <a:pos x="32" y="68"/>
                </a:cxn>
                <a:cxn ang="0">
                  <a:pos x="22" y="24"/>
                </a:cxn>
                <a:cxn ang="0">
                  <a:pos x="0" y="0"/>
                </a:cxn>
              </a:cxnLst>
              <a:rect l="0" t="0" r="r" b="b"/>
              <a:pathLst>
                <a:path w="4002" h="1194">
                  <a:moveTo>
                    <a:pt x="4002" y="1194"/>
                  </a:moveTo>
                  <a:lnTo>
                    <a:pt x="4002" y="1176"/>
                  </a:lnTo>
                  <a:lnTo>
                    <a:pt x="3864" y="1176"/>
                  </a:lnTo>
                  <a:lnTo>
                    <a:pt x="3864" y="1158"/>
                  </a:lnTo>
                  <a:lnTo>
                    <a:pt x="3600" y="1158"/>
                  </a:lnTo>
                  <a:lnTo>
                    <a:pt x="3600" y="1136"/>
                  </a:lnTo>
                  <a:lnTo>
                    <a:pt x="3248" y="1136"/>
                  </a:lnTo>
                  <a:lnTo>
                    <a:pt x="3248" y="1120"/>
                  </a:lnTo>
                  <a:lnTo>
                    <a:pt x="3164" y="1120"/>
                  </a:lnTo>
                  <a:lnTo>
                    <a:pt x="3164" y="1112"/>
                  </a:lnTo>
                  <a:lnTo>
                    <a:pt x="3006" y="1112"/>
                  </a:lnTo>
                  <a:lnTo>
                    <a:pt x="3006" y="1096"/>
                  </a:lnTo>
                  <a:lnTo>
                    <a:pt x="2958" y="1096"/>
                  </a:lnTo>
                  <a:lnTo>
                    <a:pt x="2958" y="1082"/>
                  </a:lnTo>
                  <a:lnTo>
                    <a:pt x="2788" y="1082"/>
                  </a:lnTo>
                  <a:lnTo>
                    <a:pt x="2788" y="1068"/>
                  </a:lnTo>
                  <a:lnTo>
                    <a:pt x="2770" y="1068"/>
                  </a:lnTo>
                  <a:lnTo>
                    <a:pt x="2770" y="1056"/>
                  </a:lnTo>
                  <a:lnTo>
                    <a:pt x="2748" y="1056"/>
                  </a:lnTo>
                  <a:lnTo>
                    <a:pt x="2748" y="1044"/>
                  </a:lnTo>
                  <a:lnTo>
                    <a:pt x="2726" y="1044"/>
                  </a:lnTo>
                  <a:lnTo>
                    <a:pt x="2726" y="1032"/>
                  </a:lnTo>
                  <a:lnTo>
                    <a:pt x="2710" y="1032"/>
                  </a:lnTo>
                  <a:lnTo>
                    <a:pt x="2710" y="1020"/>
                  </a:lnTo>
                  <a:lnTo>
                    <a:pt x="2490" y="1020"/>
                  </a:lnTo>
                  <a:lnTo>
                    <a:pt x="2490" y="1010"/>
                  </a:lnTo>
                  <a:lnTo>
                    <a:pt x="2446" y="1010"/>
                  </a:lnTo>
                  <a:lnTo>
                    <a:pt x="2446" y="1002"/>
                  </a:lnTo>
                  <a:lnTo>
                    <a:pt x="2426" y="1002"/>
                  </a:lnTo>
                  <a:lnTo>
                    <a:pt x="2426" y="988"/>
                  </a:lnTo>
                  <a:lnTo>
                    <a:pt x="2290" y="988"/>
                  </a:lnTo>
                  <a:lnTo>
                    <a:pt x="2290" y="964"/>
                  </a:lnTo>
                  <a:lnTo>
                    <a:pt x="2260" y="964"/>
                  </a:lnTo>
                  <a:lnTo>
                    <a:pt x="2260" y="956"/>
                  </a:lnTo>
                  <a:lnTo>
                    <a:pt x="2188" y="956"/>
                  </a:lnTo>
                  <a:lnTo>
                    <a:pt x="2188" y="946"/>
                  </a:lnTo>
                  <a:lnTo>
                    <a:pt x="2180" y="946"/>
                  </a:lnTo>
                  <a:lnTo>
                    <a:pt x="2180" y="932"/>
                  </a:lnTo>
                  <a:lnTo>
                    <a:pt x="2154" y="932"/>
                  </a:lnTo>
                  <a:lnTo>
                    <a:pt x="2154" y="920"/>
                  </a:lnTo>
                  <a:lnTo>
                    <a:pt x="2114" y="920"/>
                  </a:lnTo>
                  <a:lnTo>
                    <a:pt x="2114" y="912"/>
                  </a:lnTo>
                  <a:lnTo>
                    <a:pt x="2040" y="912"/>
                  </a:lnTo>
                  <a:lnTo>
                    <a:pt x="2040" y="904"/>
                  </a:lnTo>
                  <a:lnTo>
                    <a:pt x="2012" y="904"/>
                  </a:lnTo>
                  <a:lnTo>
                    <a:pt x="2012" y="896"/>
                  </a:lnTo>
                  <a:lnTo>
                    <a:pt x="1972" y="896"/>
                  </a:lnTo>
                  <a:lnTo>
                    <a:pt x="1972" y="886"/>
                  </a:lnTo>
                  <a:lnTo>
                    <a:pt x="1898" y="886"/>
                  </a:lnTo>
                  <a:lnTo>
                    <a:pt x="1898" y="874"/>
                  </a:lnTo>
                  <a:lnTo>
                    <a:pt x="1690" y="874"/>
                  </a:lnTo>
                  <a:lnTo>
                    <a:pt x="1690" y="864"/>
                  </a:lnTo>
                  <a:lnTo>
                    <a:pt x="1634" y="864"/>
                  </a:lnTo>
                  <a:lnTo>
                    <a:pt x="1634" y="850"/>
                  </a:lnTo>
                  <a:lnTo>
                    <a:pt x="1628" y="850"/>
                  </a:lnTo>
                  <a:lnTo>
                    <a:pt x="1628" y="842"/>
                  </a:lnTo>
                  <a:lnTo>
                    <a:pt x="1520" y="842"/>
                  </a:lnTo>
                  <a:lnTo>
                    <a:pt x="1520" y="834"/>
                  </a:lnTo>
                  <a:lnTo>
                    <a:pt x="1446" y="834"/>
                  </a:lnTo>
                  <a:lnTo>
                    <a:pt x="1446" y="824"/>
                  </a:lnTo>
                  <a:lnTo>
                    <a:pt x="1404" y="824"/>
                  </a:lnTo>
                  <a:lnTo>
                    <a:pt x="1404" y="816"/>
                  </a:lnTo>
                  <a:lnTo>
                    <a:pt x="1398" y="816"/>
                  </a:lnTo>
                  <a:lnTo>
                    <a:pt x="1398" y="802"/>
                  </a:lnTo>
                  <a:lnTo>
                    <a:pt x="1322" y="802"/>
                  </a:lnTo>
                  <a:lnTo>
                    <a:pt x="1322" y="790"/>
                  </a:lnTo>
                  <a:lnTo>
                    <a:pt x="1280" y="790"/>
                  </a:lnTo>
                  <a:lnTo>
                    <a:pt x="1280" y="780"/>
                  </a:lnTo>
                  <a:lnTo>
                    <a:pt x="1218" y="780"/>
                  </a:lnTo>
                  <a:lnTo>
                    <a:pt x="1218" y="764"/>
                  </a:lnTo>
                  <a:lnTo>
                    <a:pt x="1178" y="764"/>
                  </a:lnTo>
                  <a:lnTo>
                    <a:pt x="1178" y="758"/>
                  </a:lnTo>
                  <a:lnTo>
                    <a:pt x="1164" y="758"/>
                  </a:lnTo>
                  <a:lnTo>
                    <a:pt x="1164" y="752"/>
                  </a:lnTo>
                  <a:lnTo>
                    <a:pt x="1080" y="752"/>
                  </a:lnTo>
                  <a:lnTo>
                    <a:pt x="1080" y="724"/>
                  </a:lnTo>
                  <a:lnTo>
                    <a:pt x="1052" y="724"/>
                  </a:lnTo>
                  <a:lnTo>
                    <a:pt x="1052" y="712"/>
                  </a:lnTo>
                  <a:lnTo>
                    <a:pt x="1030" y="712"/>
                  </a:lnTo>
                  <a:lnTo>
                    <a:pt x="1030" y="704"/>
                  </a:lnTo>
                  <a:lnTo>
                    <a:pt x="990" y="704"/>
                  </a:lnTo>
                  <a:lnTo>
                    <a:pt x="990" y="692"/>
                  </a:lnTo>
                  <a:lnTo>
                    <a:pt x="976" y="692"/>
                  </a:lnTo>
                  <a:lnTo>
                    <a:pt x="976" y="680"/>
                  </a:lnTo>
                  <a:lnTo>
                    <a:pt x="964" y="680"/>
                  </a:lnTo>
                  <a:lnTo>
                    <a:pt x="964" y="666"/>
                  </a:lnTo>
                  <a:lnTo>
                    <a:pt x="942" y="666"/>
                  </a:lnTo>
                  <a:lnTo>
                    <a:pt x="942" y="660"/>
                  </a:lnTo>
                  <a:lnTo>
                    <a:pt x="904" y="660"/>
                  </a:lnTo>
                  <a:lnTo>
                    <a:pt x="904" y="646"/>
                  </a:lnTo>
                  <a:lnTo>
                    <a:pt x="878" y="646"/>
                  </a:lnTo>
                  <a:lnTo>
                    <a:pt x="878" y="638"/>
                  </a:lnTo>
                  <a:lnTo>
                    <a:pt x="854" y="638"/>
                  </a:lnTo>
                  <a:lnTo>
                    <a:pt x="854" y="628"/>
                  </a:lnTo>
                  <a:lnTo>
                    <a:pt x="824" y="628"/>
                  </a:lnTo>
                  <a:lnTo>
                    <a:pt x="824" y="616"/>
                  </a:lnTo>
                  <a:lnTo>
                    <a:pt x="788" y="616"/>
                  </a:lnTo>
                  <a:lnTo>
                    <a:pt x="788" y="610"/>
                  </a:lnTo>
                  <a:lnTo>
                    <a:pt x="776" y="610"/>
                  </a:lnTo>
                  <a:lnTo>
                    <a:pt x="776" y="604"/>
                  </a:lnTo>
                  <a:lnTo>
                    <a:pt x="766" y="604"/>
                  </a:lnTo>
                  <a:lnTo>
                    <a:pt x="766" y="594"/>
                  </a:lnTo>
                  <a:lnTo>
                    <a:pt x="712" y="594"/>
                  </a:lnTo>
                  <a:lnTo>
                    <a:pt x="712" y="582"/>
                  </a:lnTo>
                  <a:lnTo>
                    <a:pt x="696" y="582"/>
                  </a:lnTo>
                  <a:lnTo>
                    <a:pt x="696" y="570"/>
                  </a:lnTo>
                  <a:lnTo>
                    <a:pt x="644" y="570"/>
                  </a:lnTo>
                  <a:lnTo>
                    <a:pt x="644" y="560"/>
                  </a:lnTo>
                  <a:lnTo>
                    <a:pt x="622" y="560"/>
                  </a:lnTo>
                  <a:lnTo>
                    <a:pt x="622" y="550"/>
                  </a:lnTo>
                  <a:lnTo>
                    <a:pt x="600" y="550"/>
                  </a:lnTo>
                  <a:lnTo>
                    <a:pt x="602" y="546"/>
                  </a:lnTo>
                  <a:lnTo>
                    <a:pt x="566" y="546"/>
                  </a:lnTo>
                  <a:lnTo>
                    <a:pt x="566" y="538"/>
                  </a:lnTo>
                  <a:lnTo>
                    <a:pt x="534" y="538"/>
                  </a:lnTo>
                  <a:lnTo>
                    <a:pt x="534" y="534"/>
                  </a:lnTo>
                  <a:lnTo>
                    <a:pt x="508" y="534"/>
                  </a:lnTo>
                  <a:lnTo>
                    <a:pt x="508" y="520"/>
                  </a:lnTo>
                  <a:lnTo>
                    <a:pt x="486" y="520"/>
                  </a:lnTo>
                  <a:lnTo>
                    <a:pt x="486" y="512"/>
                  </a:lnTo>
                  <a:lnTo>
                    <a:pt x="476" y="512"/>
                  </a:lnTo>
                  <a:lnTo>
                    <a:pt x="476" y="500"/>
                  </a:lnTo>
                  <a:lnTo>
                    <a:pt x="468" y="500"/>
                  </a:lnTo>
                  <a:lnTo>
                    <a:pt x="468" y="492"/>
                  </a:lnTo>
                  <a:lnTo>
                    <a:pt x="454" y="492"/>
                  </a:lnTo>
                  <a:lnTo>
                    <a:pt x="454" y="484"/>
                  </a:lnTo>
                  <a:lnTo>
                    <a:pt x="440" y="484"/>
                  </a:lnTo>
                  <a:lnTo>
                    <a:pt x="440" y="474"/>
                  </a:lnTo>
                  <a:lnTo>
                    <a:pt x="402" y="474"/>
                  </a:lnTo>
                  <a:lnTo>
                    <a:pt x="402" y="464"/>
                  </a:lnTo>
                  <a:lnTo>
                    <a:pt x="380" y="464"/>
                  </a:lnTo>
                  <a:lnTo>
                    <a:pt x="380" y="454"/>
                  </a:lnTo>
                  <a:lnTo>
                    <a:pt x="362" y="454"/>
                  </a:lnTo>
                  <a:lnTo>
                    <a:pt x="362" y="440"/>
                  </a:lnTo>
                  <a:lnTo>
                    <a:pt x="346" y="440"/>
                  </a:lnTo>
                  <a:lnTo>
                    <a:pt x="346" y="430"/>
                  </a:lnTo>
                  <a:lnTo>
                    <a:pt x="316" y="430"/>
                  </a:lnTo>
                  <a:lnTo>
                    <a:pt x="316" y="418"/>
                  </a:lnTo>
                  <a:lnTo>
                    <a:pt x="266" y="418"/>
                  </a:lnTo>
                  <a:lnTo>
                    <a:pt x="266" y="396"/>
                  </a:lnTo>
                  <a:lnTo>
                    <a:pt x="252" y="396"/>
                  </a:lnTo>
                  <a:lnTo>
                    <a:pt x="252" y="388"/>
                  </a:lnTo>
                  <a:lnTo>
                    <a:pt x="234" y="388"/>
                  </a:lnTo>
                  <a:lnTo>
                    <a:pt x="234" y="366"/>
                  </a:lnTo>
                  <a:lnTo>
                    <a:pt x="226" y="366"/>
                  </a:lnTo>
                  <a:lnTo>
                    <a:pt x="226" y="344"/>
                  </a:lnTo>
                  <a:lnTo>
                    <a:pt x="200" y="344"/>
                  </a:lnTo>
                  <a:lnTo>
                    <a:pt x="200" y="334"/>
                  </a:lnTo>
                  <a:lnTo>
                    <a:pt x="182" y="334"/>
                  </a:lnTo>
                  <a:lnTo>
                    <a:pt x="182" y="324"/>
                  </a:lnTo>
                  <a:lnTo>
                    <a:pt x="166" y="324"/>
                  </a:lnTo>
                  <a:lnTo>
                    <a:pt x="166" y="312"/>
                  </a:lnTo>
                  <a:lnTo>
                    <a:pt x="144" y="312"/>
                  </a:lnTo>
                  <a:lnTo>
                    <a:pt x="144" y="302"/>
                  </a:lnTo>
                  <a:lnTo>
                    <a:pt x="144" y="290"/>
                  </a:lnTo>
                  <a:lnTo>
                    <a:pt x="132" y="290"/>
                  </a:lnTo>
                  <a:lnTo>
                    <a:pt x="132" y="272"/>
                  </a:lnTo>
                  <a:lnTo>
                    <a:pt x="116" y="272"/>
                  </a:lnTo>
                  <a:lnTo>
                    <a:pt x="116" y="232"/>
                  </a:lnTo>
                  <a:lnTo>
                    <a:pt x="106" y="232"/>
                  </a:lnTo>
                  <a:lnTo>
                    <a:pt x="106" y="212"/>
                  </a:lnTo>
                  <a:lnTo>
                    <a:pt x="98" y="212"/>
                  </a:lnTo>
                  <a:lnTo>
                    <a:pt x="98" y="184"/>
                  </a:lnTo>
                  <a:lnTo>
                    <a:pt x="80" y="184"/>
                  </a:lnTo>
                  <a:lnTo>
                    <a:pt x="80" y="172"/>
                  </a:lnTo>
                  <a:lnTo>
                    <a:pt x="70" y="172"/>
                  </a:lnTo>
                  <a:lnTo>
                    <a:pt x="70" y="146"/>
                  </a:lnTo>
                  <a:lnTo>
                    <a:pt x="58" y="146"/>
                  </a:lnTo>
                  <a:lnTo>
                    <a:pt x="58" y="112"/>
                  </a:lnTo>
                  <a:lnTo>
                    <a:pt x="52" y="112"/>
                  </a:lnTo>
                  <a:lnTo>
                    <a:pt x="52" y="78"/>
                  </a:lnTo>
                  <a:lnTo>
                    <a:pt x="44" y="78"/>
                  </a:lnTo>
                  <a:lnTo>
                    <a:pt x="44" y="68"/>
                  </a:lnTo>
                  <a:lnTo>
                    <a:pt x="32" y="68"/>
                  </a:lnTo>
                  <a:lnTo>
                    <a:pt x="32" y="46"/>
                  </a:lnTo>
                  <a:lnTo>
                    <a:pt x="22" y="46"/>
                  </a:lnTo>
                  <a:lnTo>
                    <a:pt x="22" y="24"/>
                  </a:lnTo>
                  <a:lnTo>
                    <a:pt x="12" y="24"/>
                  </a:lnTo>
                  <a:lnTo>
                    <a:pt x="12" y="0"/>
                  </a:lnTo>
                  <a:lnTo>
                    <a:pt x="0" y="0"/>
                  </a:lnTo>
                </a:path>
              </a:pathLst>
            </a:custGeom>
            <a:noFill/>
            <a:ln w="25400">
              <a:solidFill>
                <a:srgbClr val="0089AE"/>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1003" name="Freeform 43"/>
            <p:cNvSpPr>
              <a:spLocks noChangeAspect="1"/>
            </p:cNvSpPr>
            <p:nvPr/>
          </p:nvSpPr>
          <p:spPr bwMode="auto">
            <a:xfrm>
              <a:off x="1240" y="993"/>
              <a:ext cx="2493" cy="1413"/>
            </a:xfrm>
            <a:custGeom>
              <a:avLst/>
              <a:gdLst/>
              <a:ahLst/>
              <a:cxnLst>
                <a:cxn ang="0">
                  <a:pos x="6" y="46"/>
                </a:cxn>
                <a:cxn ang="0">
                  <a:pos x="14" y="96"/>
                </a:cxn>
                <a:cxn ang="0">
                  <a:pos x="24" y="170"/>
                </a:cxn>
                <a:cxn ang="0">
                  <a:pos x="40" y="204"/>
                </a:cxn>
                <a:cxn ang="0">
                  <a:pos x="46" y="336"/>
                </a:cxn>
                <a:cxn ang="0">
                  <a:pos x="60" y="392"/>
                </a:cxn>
                <a:cxn ang="0">
                  <a:pos x="66" y="514"/>
                </a:cxn>
                <a:cxn ang="0">
                  <a:pos x="80" y="580"/>
                </a:cxn>
                <a:cxn ang="0">
                  <a:pos x="86" y="676"/>
                </a:cxn>
                <a:cxn ang="0">
                  <a:pos x="104" y="706"/>
                </a:cxn>
                <a:cxn ang="0">
                  <a:pos x="112" y="750"/>
                </a:cxn>
                <a:cxn ang="0">
                  <a:pos x="128" y="768"/>
                </a:cxn>
                <a:cxn ang="0">
                  <a:pos x="136" y="814"/>
                </a:cxn>
                <a:cxn ang="0">
                  <a:pos x="160" y="832"/>
                </a:cxn>
                <a:cxn ang="0">
                  <a:pos x="174" y="856"/>
                </a:cxn>
                <a:cxn ang="0">
                  <a:pos x="186" y="872"/>
                </a:cxn>
                <a:cxn ang="0">
                  <a:pos x="198" y="892"/>
                </a:cxn>
                <a:cxn ang="0">
                  <a:pos x="238" y="904"/>
                </a:cxn>
                <a:cxn ang="0">
                  <a:pos x="248" y="942"/>
                </a:cxn>
                <a:cxn ang="0">
                  <a:pos x="280" y="978"/>
                </a:cxn>
                <a:cxn ang="0">
                  <a:pos x="288" y="1014"/>
                </a:cxn>
                <a:cxn ang="0">
                  <a:pos x="328" y="1032"/>
                </a:cxn>
                <a:cxn ang="0">
                  <a:pos x="340" y="1054"/>
                </a:cxn>
                <a:cxn ang="0">
                  <a:pos x="374" y="1060"/>
                </a:cxn>
                <a:cxn ang="0">
                  <a:pos x="394" y="1092"/>
                </a:cxn>
                <a:cxn ang="0">
                  <a:pos x="426" y="1104"/>
                </a:cxn>
                <a:cxn ang="0">
                  <a:pos x="452" y="1130"/>
                </a:cxn>
                <a:cxn ang="0">
                  <a:pos x="494" y="1152"/>
                </a:cxn>
                <a:cxn ang="0">
                  <a:pos x="518" y="1186"/>
                </a:cxn>
                <a:cxn ang="0">
                  <a:pos x="530" y="1200"/>
                </a:cxn>
                <a:cxn ang="0">
                  <a:pos x="540" y="1240"/>
                </a:cxn>
                <a:cxn ang="0">
                  <a:pos x="556" y="1248"/>
                </a:cxn>
                <a:cxn ang="0">
                  <a:pos x="570" y="1292"/>
                </a:cxn>
                <a:cxn ang="0">
                  <a:pos x="602" y="1302"/>
                </a:cxn>
                <a:cxn ang="0">
                  <a:pos x="618" y="1318"/>
                </a:cxn>
                <a:cxn ang="0">
                  <a:pos x="642" y="1328"/>
                </a:cxn>
                <a:cxn ang="0">
                  <a:pos x="672" y="1344"/>
                </a:cxn>
                <a:cxn ang="0">
                  <a:pos x="750" y="1356"/>
                </a:cxn>
                <a:cxn ang="0">
                  <a:pos x="782" y="1374"/>
                </a:cxn>
                <a:cxn ang="0">
                  <a:pos x="830" y="1384"/>
                </a:cxn>
                <a:cxn ang="0">
                  <a:pos x="856" y="1416"/>
                </a:cxn>
                <a:cxn ang="0">
                  <a:pos x="908" y="1424"/>
                </a:cxn>
                <a:cxn ang="0">
                  <a:pos x="934" y="1448"/>
                </a:cxn>
                <a:cxn ang="0">
                  <a:pos x="990" y="1456"/>
                </a:cxn>
                <a:cxn ang="0">
                  <a:pos x="1038" y="1476"/>
                </a:cxn>
                <a:cxn ang="0">
                  <a:pos x="1094" y="1488"/>
                </a:cxn>
                <a:cxn ang="0">
                  <a:pos x="1128" y="1512"/>
                </a:cxn>
                <a:cxn ang="0">
                  <a:pos x="1162" y="1526"/>
                </a:cxn>
                <a:cxn ang="0">
                  <a:pos x="1288" y="1564"/>
                </a:cxn>
                <a:cxn ang="0">
                  <a:pos x="1316" y="1574"/>
                </a:cxn>
                <a:cxn ang="0">
                  <a:pos x="1350" y="1600"/>
                </a:cxn>
                <a:cxn ang="0">
                  <a:pos x="1662" y="1612"/>
                </a:cxn>
                <a:cxn ang="0">
                  <a:pos x="1668" y="1652"/>
                </a:cxn>
                <a:cxn ang="0">
                  <a:pos x="2150" y="1662"/>
                </a:cxn>
                <a:cxn ang="0">
                  <a:pos x="2222" y="1696"/>
                </a:cxn>
                <a:cxn ang="0">
                  <a:pos x="2524" y="1708"/>
                </a:cxn>
                <a:cxn ang="0">
                  <a:pos x="2554" y="1736"/>
                </a:cxn>
                <a:cxn ang="0">
                  <a:pos x="3116" y="1750"/>
                </a:cxn>
              </a:cxnLst>
              <a:rect l="0" t="0" r="r" b="b"/>
              <a:pathLst>
                <a:path w="3116" h="1766">
                  <a:moveTo>
                    <a:pt x="0" y="0"/>
                  </a:moveTo>
                  <a:lnTo>
                    <a:pt x="0" y="46"/>
                  </a:lnTo>
                  <a:lnTo>
                    <a:pt x="6" y="46"/>
                  </a:lnTo>
                  <a:lnTo>
                    <a:pt x="6" y="78"/>
                  </a:lnTo>
                  <a:lnTo>
                    <a:pt x="14" y="78"/>
                  </a:lnTo>
                  <a:lnTo>
                    <a:pt x="14" y="96"/>
                  </a:lnTo>
                  <a:lnTo>
                    <a:pt x="14" y="132"/>
                  </a:lnTo>
                  <a:lnTo>
                    <a:pt x="24" y="132"/>
                  </a:lnTo>
                  <a:lnTo>
                    <a:pt x="24" y="170"/>
                  </a:lnTo>
                  <a:lnTo>
                    <a:pt x="30" y="170"/>
                  </a:lnTo>
                  <a:lnTo>
                    <a:pt x="30" y="204"/>
                  </a:lnTo>
                  <a:lnTo>
                    <a:pt x="40" y="204"/>
                  </a:lnTo>
                  <a:lnTo>
                    <a:pt x="40" y="254"/>
                  </a:lnTo>
                  <a:lnTo>
                    <a:pt x="46" y="254"/>
                  </a:lnTo>
                  <a:lnTo>
                    <a:pt x="46" y="336"/>
                  </a:lnTo>
                  <a:lnTo>
                    <a:pt x="54" y="336"/>
                  </a:lnTo>
                  <a:lnTo>
                    <a:pt x="54" y="392"/>
                  </a:lnTo>
                  <a:lnTo>
                    <a:pt x="60" y="392"/>
                  </a:lnTo>
                  <a:lnTo>
                    <a:pt x="60" y="470"/>
                  </a:lnTo>
                  <a:lnTo>
                    <a:pt x="66" y="470"/>
                  </a:lnTo>
                  <a:lnTo>
                    <a:pt x="66" y="514"/>
                  </a:lnTo>
                  <a:lnTo>
                    <a:pt x="72" y="514"/>
                  </a:lnTo>
                  <a:lnTo>
                    <a:pt x="72" y="580"/>
                  </a:lnTo>
                  <a:lnTo>
                    <a:pt x="80" y="580"/>
                  </a:lnTo>
                  <a:lnTo>
                    <a:pt x="80" y="620"/>
                  </a:lnTo>
                  <a:lnTo>
                    <a:pt x="86" y="620"/>
                  </a:lnTo>
                  <a:lnTo>
                    <a:pt x="86" y="676"/>
                  </a:lnTo>
                  <a:lnTo>
                    <a:pt x="98" y="676"/>
                  </a:lnTo>
                  <a:lnTo>
                    <a:pt x="98" y="706"/>
                  </a:lnTo>
                  <a:lnTo>
                    <a:pt x="104" y="706"/>
                  </a:lnTo>
                  <a:lnTo>
                    <a:pt x="104" y="722"/>
                  </a:lnTo>
                  <a:lnTo>
                    <a:pt x="112" y="722"/>
                  </a:lnTo>
                  <a:lnTo>
                    <a:pt x="112" y="750"/>
                  </a:lnTo>
                  <a:lnTo>
                    <a:pt x="120" y="750"/>
                  </a:lnTo>
                  <a:lnTo>
                    <a:pt x="120" y="768"/>
                  </a:lnTo>
                  <a:lnTo>
                    <a:pt x="128" y="768"/>
                  </a:lnTo>
                  <a:lnTo>
                    <a:pt x="128" y="780"/>
                  </a:lnTo>
                  <a:lnTo>
                    <a:pt x="136" y="780"/>
                  </a:lnTo>
                  <a:lnTo>
                    <a:pt x="136" y="814"/>
                  </a:lnTo>
                  <a:lnTo>
                    <a:pt x="146" y="814"/>
                  </a:lnTo>
                  <a:lnTo>
                    <a:pt x="146" y="832"/>
                  </a:lnTo>
                  <a:lnTo>
                    <a:pt x="160" y="832"/>
                  </a:lnTo>
                  <a:lnTo>
                    <a:pt x="160" y="842"/>
                  </a:lnTo>
                  <a:lnTo>
                    <a:pt x="174" y="842"/>
                  </a:lnTo>
                  <a:lnTo>
                    <a:pt x="174" y="856"/>
                  </a:lnTo>
                  <a:lnTo>
                    <a:pt x="180" y="856"/>
                  </a:lnTo>
                  <a:lnTo>
                    <a:pt x="180" y="872"/>
                  </a:lnTo>
                  <a:lnTo>
                    <a:pt x="186" y="872"/>
                  </a:lnTo>
                  <a:lnTo>
                    <a:pt x="186" y="882"/>
                  </a:lnTo>
                  <a:lnTo>
                    <a:pt x="198" y="882"/>
                  </a:lnTo>
                  <a:lnTo>
                    <a:pt x="198" y="892"/>
                  </a:lnTo>
                  <a:lnTo>
                    <a:pt x="220" y="892"/>
                  </a:lnTo>
                  <a:lnTo>
                    <a:pt x="220" y="904"/>
                  </a:lnTo>
                  <a:lnTo>
                    <a:pt x="238" y="904"/>
                  </a:lnTo>
                  <a:lnTo>
                    <a:pt x="238" y="930"/>
                  </a:lnTo>
                  <a:lnTo>
                    <a:pt x="248" y="930"/>
                  </a:lnTo>
                  <a:lnTo>
                    <a:pt x="248" y="942"/>
                  </a:lnTo>
                  <a:lnTo>
                    <a:pt x="260" y="942"/>
                  </a:lnTo>
                  <a:lnTo>
                    <a:pt x="260" y="978"/>
                  </a:lnTo>
                  <a:lnTo>
                    <a:pt x="280" y="978"/>
                  </a:lnTo>
                  <a:lnTo>
                    <a:pt x="280" y="992"/>
                  </a:lnTo>
                  <a:lnTo>
                    <a:pt x="288" y="992"/>
                  </a:lnTo>
                  <a:lnTo>
                    <a:pt x="288" y="1014"/>
                  </a:lnTo>
                  <a:lnTo>
                    <a:pt x="298" y="1014"/>
                  </a:lnTo>
                  <a:lnTo>
                    <a:pt x="298" y="1032"/>
                  </a:lnTo>
                  <a:lnTo>
                    <a:pt x="328" y="1032"/>
                  </a:lnTo>
                  <a:lnTo>
                    <a:pt x="328" y="1040"/>
                  </a:lnTo>
                  <a:lnTo>
                    <a:pt x="340" y="1040"/>
                  </a:lnTo>
                  <a:lnTo>
                    <a:pt x="340" y="1054"/>
                  </a:lnTo>
                  <a:lnTo>
                    <a:pt x="354" y="1054"/>
                  </a:lnTo>
                  <a:lnTo>
                    <a:pt x="354" y="1060"/>
                  </a:lnTo>
                  <a:lnTo>
                    <a:pt x="374" y="1060"/>
                  </a:lnTo>
                  <a:lnTo>
                    <a:pt x="374" y="1080"/>
                  </a:lnTo>
                  <a:lnTo>
                    <a:pt x="394" y="1080"/>
                  </a:lnTo>
                  <a:lnTo>
                    <a:pt x="394" y="1092"/>
                  </a:lnTo>
                  <a:lnTo>
                    <a:pt x="410" y="1092"/>
                  </a:lnTo>
                  <a:lnTo>
                    <a:pt x="410" y="1104"/>
                  </a:lnTo>
                  <a:lnTo>
                    <a:pt x="426" y="1104"/>
                  </a:lnTo>
                  <a:lnTo>
                    <a:pt x="426" y="1120"/>
                  </a:lnTo>
                  <a:lnTo>
                    <a:pt x="452" y="1120"/>
                  </a:lnTo>
                  <a:lnTo>
                    <a:pt x="452" y="1130"/>
                  </a:lnTo>
                  <a:lnTo>
                    <a:pt x="464" y="1130"/>
                  </a:lnTo>
                  <a:lnTo>
                    <a:pt x="464" y="1152"/>
                  </a:lnTo>
                  <a:lnTo>
                    <a:pt x="494" y="1152"/>
                  </a:lnTo>
                  <a:lnTo>
                    <a:pt x="494" y="1172"/>
                  </a:lnTo>
                  <a:lnTo>
                    <a:pt x="518" y="1172"/>
                  </a:lnTo>
                  <a:lnTo>
                    <a:pt x="518" y="1186"/>
                  </a:lnTo>
                  <a:lnTo>
                    <a:pt x="524" y="1186"/>
                  </a:lnTo>
                  <a:lnTo>
                    <a:pt x="524" y="1200"/>
                  </a:lnTo>
                  <a:lnTo>
                    <a:pt x="530" y="1200"/>
                  </a:lnTo>
                  <a:lnTo>
                    <a:pt x="530" y="1218"/>
                  </a:lnTo>
                  <a:lnTo>
                    <a:pt x="540" y="1218"/>
                  </a:lnTo>
                  <a:lnTo>
                    <a:pt x="540" y="1240"/>
                  </a:lnTo>
                  <a:lnTo>
                    <a:pt x="550" y="1240"/>
                  </a:lnTo>
                  <a:lnTo>
                    <a:pt x="550" y="1248"/>
                  </a:lnTo>
                  <a:lnTo>
                    <a:pt x="556" y="1248"/>
                  </a:lnTo>
                  <a:lnTo>
                    <a:pt x="556" y="1282"/>
                  </a:lnTo>
                  <a:lnTo>
                    <a:pt x="570" y="1282"/>
                  </a:lnTo>
                  <a:lnTo>
                    <a:pt x="570" y="1292"/>
                  </a:lnTo>
                  <a:lnTo>
                    <a:pt x="588" y="1292"/>
                  </a:lnTo>
                  <a:lnTo>
                    <a:pt x="588" y="1302"/>
                  </a:lnTo>
                  <a:lnTo>
                    <a:pt x="602" y="1302"/>
                  </a:lnTo>
                  <a:lnTo>
                    <a:pt x="602" y="1308"/>
                  </a:lnTo>
                  <a:lnTo>
                    <a:pt x="618" y="1308"/>
                  </a:lnTo>
                  <a:lnTo>
                    <a:pt x="618" y="1318"/>
                  </a:lnTo>
                  <a:lnTo>
                    <a:pt x="634" y="1318"/>
                  </a:lnTo>
                  <a:lnTo>
                    <a:pt x="634" y="1328"/>
                  </a:lnTo>
                  <a:lnTo>
                    <a:pt x="642" y="1328"/>
                  </a:lnTo>
                  <a:lnTo>
                    <a:pt x="642" y="1336"/>
                  </a:lnTo>
                  <a:lnTo>
                    <a:pt x="672" y="1336"/>
                  </a:lnTo>
                  <a:lnTo>
                    <a:pt x="672" y="1344"/>
                  </a:lnTo>
                  <a:lnTo>
                    <a:pt x="714" y="1344"/>
                  </a:lnTo>
                  <a:lnTo>
                    <a:pt x="714" y="1356"/>
                  </a:lnTo>
                  <a:lnTo>
                    <a:pt x="750" y="1356"/>
                  </a:lnTo>
                  <a:lnTo>
                    <a:pt x="750" y="1362"/>
                  </a:lnTo>
                  <a:lnTo>
                    <a:pt x="782" y="1362"/>
                  </a:lnTo>
                  <a:lnTo>
                    <a:pt x="782" y="1374"/>
                  </a:lnTo>
                  <a:lnTo>
                    <a:pt x="812" y="1374"/>
                  </a:lnTo>
                  <a:lnTo>
                    <a:pt x="812" y="1384"/>
                  </a:lnTo>
                  <a:lnTo>
                    <a:pt x="830" y="1384"/>
                  </a:lnTo>
                  <a:lnTo>
                    <a:pt x="830" y="1402"/>
                  </a:lnTo>
                  <a:lnTo>
                    <a:pt x="856" y="1402"/>
                  </a:lnTo>
                  <a:lnTo>
                    <a:pt x="856" y="1416"/>
                  </a:lnTo>
                  <a:lnTo>
                    <a:pt x="870" y="1416"/>
                  </a:lnTo>
                  <a:lnTo>
                    <a:pt x="870" y="1424"/>
                  </a:lnTo>
                  <a:lnTo>
                    <a:pt x="908" y="1424"/>
                  </a:lnTo>
                  <a:lnTo>
                    <a:pt x="908" y="1440"/>
                  </a:lnTo>
                  <a:lnTo>
                    <a:pt x="934" y="1440"/>
                  </a:lnTo>
                  <a:lnTo>
                    <a:pt x="934" y="1448"/>
                  </a:lnTo>
                  <a:lnTo>
                    <a:pt x="968" y="1448"/>
                  </a:lnTo>
                  <a:lnTo>
                    <a:pt x="968" y="1456"/>
                  </a:lnTo>
                  <a:lnTo>
                    <a:pt x="990" y="1456"/>
                  </a:lnTo>
                  <a:lnTo>
                    <a:pt x="990" y="1466"/>
                  </a:lnTo>
                  <a:lnTo>
                    <a:pt x="1038" y="1466"/>
                  </a:lnTo>
                  <a:lnTo>
                    <a:pt x="1038" y="1476"/>
                  </a:lnTo>
                  <a:lnTo>
                    <a:pt x="1062" y="1476"/>
                  </a:lnTo>
                  <a:lnTo>
                    <a:pt x="1062" y="1488"/>
                  </a:lnTo>
                  <a:lnTo>
                    <a:pt x="1094" y="1488"/>
                  </a:lnTo>
                  <a:lnTo>
                    <a:pt x="1094" y="1500"/>
                  </a:lnTo>
                  <a:lnTo>
                    <a:pt x="1128" y="1500"/>
                  </a:lnTo>
                  <a:lnTo>
                    <a:pt x="1128" y="1512"/>
                  </a:lnTo>
                  <a:lnTo>
                    <a:pt x="1148" y="1512"/>
                  </a:lnTo>
                  <a:lnTo>
                    <a:pt x="1148" y="1526"/>
                  </a:lnTo>
                  <a:lnTo>
                    <a:pt x="1162" y="1526"/>
                  </a:lnTo>
                  <a:lnTo>
                    <a:pt x="1162" y="1538"/>
                  </a:lnTo>
                  <a:lnTo>
                    <a:pt x="1288" y="1538"/>
                  </a:lnTo>
                  <a:lnTo>
                    <a:pt x="1288" y="1564"/>
                  </a:lnTo>
                  <a:lnTo>
                    <a:pt x="1304" y="1564"/>
                  </a:lnTo>
                  <a:lnTo>
                    <a:pt x="1304" y="1574"/>
                  </a:lnTo>
                  <a:lnTo>
                    <a:pt x="1316" y="1574"/>
                  </a:lnTo>
                  <a:lnTo>
                    <a:pt x="1316" y="1584"/>
                  </a:lnTo>
                  <a:lnTo>
                    <a:pt x="1350" y="1584"/>
                  </a:lnTo>
                  <a:lnTo>
                    <a:pt x="1350" y="1600"/>
                  </a:lnTo>
                  <a:lnTo>
                    <a:pt x="1400" y="1600"/>
                  </a:lnTo>
                  <a:lnTo>
                    <a:pt x="1400" y="1612"/>
                  </a:lnTo>
                  <a:lnTo>
                    <a:pt x="1662" y="1612"/>
                  </a:lnTo>
                  <a:lnTo>
                    <a:pt x="1662" y="1632"/>
                  </a:lnTo>
                  <a:lnTo>
                    <a:pt x="1668" y="1632"/>
                  </a:lnTo>
                  <a:lnTo>
                    <a:pt x="1668" y="1652"/>
                  </a:lnTo>
                  <a:lnTo>
                    <a:pt x="1972" y="1652"/>
                  </a:lnTo>
                  <a:lnTo>
                    <a:pt x="1972" y="1662"/>
                  </a:lnTo>
                  <a:lnTo>
                    <a:pt x="2150" y="1662"/>
                  </a:lnTo>
                  <a:lnTo>
                    <a:pt x="2150" y="1686"/>
                  </a:lnTo>
                  <a:lnTo>
                    <a:pt x="2222" y="1686"/>
                  </a:lnTo>
                  <a:lnTo>
                    <a:pt x="2222" y="1696"/>
                  </a:lnTo>
                  <a:lnTo>
                    <a:pt x="2280" y="1696"/>
                  </a:lnTo>
                  <a:lnTo>
                    <a:pt x="2280" y="1708"/>
                  </a:lnTo>
                  <a:lnTo>
                    <a:pt x="2524" y="1708"/>
                  </a:lnTo>
                  <a:lnTo>
                    <a:pt x="2524" y="1718"/>
                  </a:lnTo>
                  <a:lnTo>
                    <a:pt x="2554" y="1718"/>
                  </a:lnTo>
                  <a:lnTo>
                    <a:pt x="2554" y="1736"/>
                  </a:lnTo>
                  <a:lnTo>
                    <a:pt x="2768" y="1736"/>
                  </a:lnTo>
                  <a:lnTo>
                    <a:pt x="2768" y="1750"/>
                  </a:lnTo>
                  <a:lnTo>
                    <a:pt x="3116" y="1750"/>
                  </a:lnTo>
                  <a:lnTo>
                    <a:pt x="3116" y="1766"/>
                  </a:lnTo>
                </a:path>
              </a:pathLst>
            </a:custGeom>
            <a:noFill/>
            <a:ln w="25400">
              <a:solidFill>
                <a:srgbClr val="993366"/>
              </a:solidFill>
              <a:prstDash val="solid"/>
              <a:round/>
              <a:headEnd/>
              <a:tailEnd/>
            </a:ln>
          </p:spPr>
          <p:txBody>
            <a:bodyPr/>
            <a:lstStyle/>
            <a:p>
              <a:endParaRPr lang="ja-JP" altLang="en-US" sz="1400" b="0">
                <a:solidFill>
                  <a:srgbClr val="000000"/>
                </a:solidFill>
                <a:latin typeface="Arial" charset="0"/>
                <a:ea typeface="ＭＳ Ｐゴシック" charset="-128"/>
              </a:endParaRPr>
            </a:p>
          </p:txBody>
        </p:sp>
        <p:sp>
          <p:nvSpPr>
            <p:cNvPr id="41004" name="Line 44"/>
            <p:cNvSpPr>
              <a:spLocks noChangeAspect="1" noChangeShapeType="1"/>
            </p:cNvSpPr>
            <p:nvPr/>
          </p:nvSpPr>
          <p:spPr bwMode="auto">
            <a:xfrm>
              <a:off x="4365" y="967"/>
              <a:ext cx="131" cy="0"/>
            </a:xfrm>
            <a:prstGeom prst="line">
              <a:avLst/>
            </a:prstGeom>
            <a:noFill/>
            <a:ln w="25400">
              <a:solidFill>
                <a:srgbClr val="0089AE"/>
              </a:solidFill>
              <a:round/>
              <a:headEnd/>
              <a:tailEnd/>
            </a:ln>
          </p:spPr>
          <p:txBody>
            <a:bodyPr/>
            <a:lstStyle/>
            <a:p>
              <a:endParaRPr lang="ja-JP" altLang="en-US" sz="1400" b="0">
                <a:solidFill>
                  <a:srgbClr val="000000"/>
                </a:solidFill>
                <a:latin typeface="Arial" charset="0"/>
                <a:ea typeface="ＭＳ Ｐゴシック" charset="-128"/>
              </a:endParaRPr>
            </a:p>
          </p:txBody>
        </p:sp>
        <p:sp>
          <p:nvSpPr>
            <p:cNvPr id="41005" name="Line 45"/>
            <p:cNvSpPr>
              <a:spLocks noChangeAspect="1" noChangeShapeType="1"/>
            </p:cNvSpPr>
            <p:nvPr/>
          </p:nvSpPr>
          <p:spPr bwMode="auto">
            <a:xfrm>
              <a:off x="4365" y="1105"/>
              <a:ext cx="131" cy="0"/>
            </a:xfrm>
            <a:prstGeom prst="line">
              <a:avLst/>
            </a:prstGeom>
            <a:noFill/>
            <a:ln w="25400">
              <a:solidFill>
                <a:srgbClr val="993366"/>
              </a:solidFill>
              <a:round/>
              <a:headEnd/>
              <a:tailEnd/>
            </a:ln>
          </p:spPr>
          <p:txBody>
            <a:bodyPr/>
            <a:lstStyle/>
            <a:p>
              <a:endParaRPr lang="ja-JP" altLang="en-US" sz="1400" b="0">
                <a:solidFill>
                  <a:srgbClr val="000000"/>
                </a:solidFill>
                <a:latin typeface="Arial" charset="0"/>
                <a:ea typeface="ＭＳ Ｐゴシック" charset="-128"/>
              </a:endParaRPr>
            </a:p>
          </p:txBody>
        </p:sp>
      </p:grpSp>
      <p:sp>
        <p:nvSpPr>
          <p:cNvPr id="41007" name="Text Box 47"/>
          <p:cNvSpPr txBox="1">
            <a:spLocks noChangeArrowheads="1"/>
          </p:cNvSpPr>
          <p:nvPr/>
        </p:nvSpPr>
        <p:spPr bwMode="auto">
          <a:xfrm>
            <a:off x="4508500" y="4783138"/>
            <a:ext cx="641350" cy="366712"/>
          </a:xfrm>
          <a:prstGeom prst="rect">
            <a:avLst/>
          </a:prstGeom>
          <a:noFill/>
          <a:ln w="9525">
            <a:noFill/>
            <a:miter lim="800000"/>
            <a:headEnd/>
            <a:tailEnd/>
          </a:ln>
          <a:effectLst/>
        </p:spPr>
        <p:txBody>
          <a:bodyPr wrap="none">
            <a:spAutoFit/>
          </a:bodyPr>
          <a:lstStyle/>
          <a:p>
            <a:r>
              <a:rPr lang="ja-JP" altLang="en-US" sz="1800" b="0">
                <a:solidFill>
                  <a:srgbClr val="000000"/>
                </a:solidFill>
                <a:latin typeface="Arial" charset="0"/>
                <a:ea typeface="ＭＳ Ｐゴシック" charset="-128"/>
              </a:rPr>
              <a:t>期間</a:t>
            </a:r>
          </a:p>
        </p:txBody>
      </p:sp>
      <p:sp>
        <p:nvSpPr>
          <p:cNvPr id="41008" name="Text Box 48"/>
          <p:cNvSpPr txBox="1">
            <a:spLocks noChangeArrowheads="1"/>
          </p:cNvSpPr>
          <p:nvPr/>
        </p:nvSpPr>
        <p:spPr bwMode="auto">
          <a:xfrm>
            <a:off x="7178675" y="1373188"/>
            <a:ext cx="1140056" cy="523220"/>
          </a:xfrm>
          <a:prstGeom prst="rect">
            <a:avLst/>
          </a:prstGeom>
          <a:noFill/>
          <a:ln w="9525">
            <a:noFill/>
            <a:miter lim="800000"/>
            <a:headEnd/>
            <a:tailEnd/>
          </a:ln>
          <a:effectLst/>
        </p:spPr>
        <p:txBody>
          <a:bodyPr wrap="none">
            <a:spAutoFit/>
          </a:bodyPr>
          <a:lstStyle/>
          <a:p>
            <a:r>
              <a:rPr lang="ja-JP" altLang="en-US" sz="1400" b="0" dirty="0" smtClean="0">
                <a:solidFill>
                  <a:srgbClr val="000000"/>
                </a:solidFill>
                <a:latin typeface="Arial" charset="0"/>
                <a:ea typeface="ＭＳ Ｐゴシック" charset="-128"/>
              </a:rPr>
              <a:t>エキセナチド</a:t>
            </a:r>
            <a:endParaRPr lang="en-US" altLang="ja-JP" sz="1400" b="0" dirty="0">
              <a:solidFill>
                <a:srgbClr val="000000"/>
              </a:solidFill>
              <a:latin typeface="Arial" charset="0"/>
              <a:ea typeface="ＭＳ Ｐゴシック" charset="-128"/>
            </a:endParaRPr>
          </a:p>
          <a:p>
            <a:r>
              <a:rPr lang="ja-JP" altLang="en-US" sz="1400" b="0" dirty="0">
                <a:solidFill>
                  <a:srgbClr val="000000"/>
                </a:solidFill>
                <a:latin typeface="Arial" charset="0"/>
                <a:ea typeface="ＭＳ Ｐゴシック" charset="-128"/>
              </a:rPr>
              <a:t>グリメピリド</a:t>
            </a:r>
          </a:p>
        </p:txBody>
      </p:sp>
      <p:sp>
        <p:nvSpPr>
          <p:cNvPr id="41009" name="Text Box 49"/>
          <p:cNvSpPr txBox="1">
            <a:spLocks noChangeArrowheads="1"/>
          </p:cNvSpPr>
          <p:nvPr/>
        </p:nvSpPr>
        <p:spPr bwMode="auto">
          <a:xfrm>
            <a:off x="754063" y="1833563"/>
            <a:ext cx="733425" cy="2138362"/>
          </a:xfrm>
          <a:prstGeom prst="rect">
            <a:avLst/>
          </a:prstGeom>
          <a:noFill/>
          <a:ln w="9525">
            <a:noFill/>
            <a:miter lim="800000"/>
            <a:headEnd/>
            <a:tailEnd/>
          </a:ln>
          <a:effectLst/>
        </p:spPr>
        <p:txBody>
          <a:bodyPr vert="eaVert" wrap="none">
            <a:spAutoFit/>
          </a:bodyPr>
          <a:lstStyle/>
          <a:p>
            <a:r>
              <a:rPr lang="ja-JP" altLang="en-US" sz="1800" b="0">
                <a:solidFill>
                  <a:srgbClr val="000000"/>
                </a:solidFill>
                <a:latin typeface="Arial" charset="0"/>
                <a:ea typeface="ＭＳ Ｐゴシック" charset="-128"/>
              </a:rPr>
              <a:t>低血糖症が報告され</a:t>
            </a:r>
          </a:p>
          <a:p>
            <a:r>
              <a:rPr lang="ja-JP" altLang="en-US" sz="1800" b="0">
                <a:solidFill>
                  <a:srgbClr val="000000"/>
                </a:solidFill>
                <a:latin typeface="Arial" charset="0"/>
                <a:ea typeface="ＭＳ Ｐゴシック" charset="-128"/>
              </a:rPr>
              <a:t>なかった患者の割合</a:t>
            </a:r>
          </a:p>
        </p:txBody>
      </p:sp>
      <p:sp>
        <p:nvSpPr>
          <p:cNvPr id="41011" name="Text Box 51"/>
          <p:cNvSpPr txBox="1">
            <a:spLocks noChangeArrowheads="1"/>
          </p:cNvSpPr>
          <p:nvPr/>
        </p:nvSpPr>
        <p:spPr bwMode="auto">
          <a:xfrm>
            <a:off x="1454150" y="1090613"/>
            <a:ext cx="615950" cy="366712"/>
          </a:xfrm>
          <a:prstGeom prst="rect">
            <a:avLst/>
          </a:prstGeom>
          <a:noFill/>
          <a:ln w="9525">
            <a:noFill/>
            <a:miter lim="800000"/>
            <a:headEnd/>
            <a:tailEnd/>
          </a:ln>
          <a:effectLst/>
        </p:spPr>
        <p:txBody>
          <a:bodyPr wrap="none">
            <a:spAutoFit/>
          </a:bodyPr>
          <a:lstStyle/>
          <a:p>
            <a:r>
              <a:rPr lang="ja-JP" altLang="en-US" sz="1800" b="0">
                <a:solidFill>
                  <a:srgbClr val="000000"/>
                </a:solidFill>
                <a:latin typeface="Arial" charset="0"/>
                <a:ea typeface="ＭＳ Ｐゴシック" charset="-128"/>
              </a:rPr>
              <a:t>（</a:t>
            </a:r>
            <a:r>
              <a:rPr lang="en-US" altLang="ja-JP" sz="1800" b="0">
                <a:solidFill>
                  <a:srgbClr val="000000"/>
                </a:solidFill>
                <a:latin typeface="Arial" charset="0"/>
                <a:ea typeface="ＭＳ Ｐゴシック" charset="-128"/>
              </a:rPr>
              <a:t>%</a:t>
            </a:r>
            <a:r>
              <a:rPr lang="ja-JP" altLang="en-US" sz="1800" b="0">
                <a:solidFill>
                  <a:srgbClr val="000000"/>
                </a:solidFill>
                <a:latin typeface="Arial" charset="0"/>
                <a:ea typeface="ＭＳ Ｐゴシック" charset="-128"/>
              </a:rPr>
              <a:t>）</a:t>
            </a:r>
          </a:p>
        </p:txBody>
      </p:sp>
      <p:sp>
        <p:nvSpPr>
          <p:cNvPr id="41012" name="Text Box 52"/>
          <p:cNvSpPr txBox="1">
            <a:spLocks noChangeArrowheads="1"/>
          </p:cNvSpPr>
          <p:nvPr/>
        </p:nvSpPr>
        <p:spPr bwMode="auto">
          <a:xfrm>
            <a:off x="117475" y="5741988"/>
            <a:ext cx="8907463" cy="738664"/>
          </a:xfrm>
          <a:prstGeom prst="rect">
            <a:avLst/>
          </a:prstGeom>
          <a:noFill/>
          <a:ln w="9525">
            <a:noFill/>
            <a:miter lim="800000"/>
            <a:headEnd/>
            <a:tailEnd/>
          </a:ln>
          <a:effectLst/>
        </p:spPr>
        <p:txBody>
          <a:bodyPr>
            <a:spAutoFit/>
          </a:bodyPr>
          <a:lstStyle/>
          <a:p>
            <a:r>
              <a:rPr lang="ja-JP" altLang="en-US" sz="1400" b="0" dirty="0">
                <a:solidFill>
                  <a:srgbClr val="000000"/>
                </a:solidFill>
                <a:latin typeface="Arial" charset="0"/>
                <a:ea typeface="ＭＳ Ｐゴシック" charset="-128"/>
              </a:rPr>
              <a:t>低血糖症が報告された患者におけるカプラン・</a:t>
            </a:r>
            <a:r>
              <a:rPr lang="ja-JP" altLang="en-US" sz="1400" b="0" dirty="0" smtClean="0">
                <a:solidFill>
                  <a:srgbClr val="000000"/>
                </a:solidFill>
                <a:latin typeface="Arial" charset="0"/>
                <a:ea typeface="ＭＳ Ｐゴシック" charset="-128"/>
              </a:rPr>
              <a:t>マイヤー生存曲線</a:t>
            </a:r>
            <a:endParaRPr lang="en-US" altLang="ja-JP" sz="1400" b="0" dirty="0" smtClean="0">
              <a:solidFill>
                <a:srgbClr val="000000"/>
              </a:solidFill>
              <a:latin typeface="Arial" charset="0"/>
              <a:ea typeface="ＭＳ Ｐゴシック" charset="-128"/>
            </a:endParaRPr>
          </a:p>
          <a:p>
            <a:r>
              <a:rPr lang="ja-JP" altLang="en-US" sz="1400" b="0" dirty="0" smtClean="0">
                <a:solidFill>
                  <a:srgbClr val="000000"/>
                </a:solidFill>
                <a:latin typeface="Arial" charset="0"/>
                <a:ea typeface="ＭＳ Ｐゴシック" charset="-128"/>
              </a:rPr>
              <a:t>最初</a:t>
            </a:r>
            <a:r>
              <a:rPr lang="ja-JP" altLang="en-US" sz="1400" b="0" dirty="0">
                <a:solidFill>
                  <a:srgbClr val="000000"/>
                </a:solidFill>
                <a:latin typeface="Arial" charset="0"/>
                <a:ea typeface="ＭＳ Ｐゴシック" charset="-128"/>
              </a:rPr>
              <a:t>の低血糖症発現までの期間の</a:t>
            </a:r>
            <a:r>
              <a:rPr lang="ja-JP" altLang="en-US" sz="1400" b="0" dirty="0" smtClean="0">
                <a:solidFill>
                  <a:srgbClr val="000000"/>
                </a:solidFill>
                <a:latin typeface="Arial" charset="0"/>
                <a:ea typeface="ＭＳ Ｐゴシック" charset="-128"/>
              </a:rPr>
              <a:t>中央値：エキセナチド</a:t>
            </a:r>
            <a:r>
              <a:rPr lang="en-US" altLang="ja-JP" sz="1400" b="0" dirty="0" smtClean="0">
                <a:solidFill>
                  <a:srgbClr val="000000"/>
                </a:solidFill>
                <a:latin typeface="Arial" charset="0"/>
                <a:ea typeface="ＭＳ Ｐゴシック" charset="-128"/>
              </a:rPr>
              <a:t>42.3</a:t>
            </a:r>
            <a:r>
              <a:rPr lang="ja-JP" altLang="en-US" sz="1400" b="0" dirty="0">
                <a:solidFill>
                  <a:srgbClr val="000000"/>
                </a:solidFill>
                <a:latin typeface="Arial" charset="0"/>
                <a:ea typeface="ＭＳ Ｐゴシック" charset="-128"/>
              </a:rPr>
              <a:t>ヵ月（</a:t>
            </a:r>
            <a:r>
              <a:rPr lang="en-US" altLang="ja-JP" sz="1400" b="0" dirty="0">
                <a:solidFill>
                  <a:srgbClr val="000000"/>
                </a:solidFill>
                <a:latin typeface="Arial" charset="0"/>
                <a:ea typeface="ＭＳ Ｐゴシック" charset="-128"/>
              </a:rPr>
              <a:t>IQR 7.5</a:t>
            </a:r>
            <a:r>
              <a:rPr lang="ja-JP" altLang="en-US" sz="1400" b="0" dirty="0">
                <a:solidFill>
                  <a:srgbClr val="000000"/>
                </a:solidFill>
                <a:latin typeface="Arial" charset="0"/>
                <a:ea typeface="ＭＳ Ｐゴシック" charset="-128"/>
              </a:rPr>
              <a:t>）、</a:t>
            </a:r>
            <a:r>
              <a:rPr lang="ja-JP" altLang="en-US" sz="1400" b="0" dirty="0" smtClean="0">
                <a:solidFill>
                  <a:srgbClr val="000000"/>
                </a:solidFill>
                <a:latin typeface="Arial" charset="0"/>
                <a:ea typeface="ＭＳ Ｐゴシック" charset="-128"/>
              </a:rPr>
              <a:t>グリメピリド</a:t>
            </a:r>
            <a:r>
              <a:rPr lang="en-US" altLang="ja-JP" sz="1400" b="0" dirty="0" smtClean="0">
                <a:solidFill>
                  <a:srgbClr val="000000"/>
                </a:solidFill>
                <a:latin typeface="Arial" charset="0"/>
                <a:ea typeface="ＭＳ Ｐゴシック" charset="-128"/>
              </a:rPr>
              <a:t>5.0</a:t>
            </a:r>
            <a:r>
              <a:rPr lang="ja-JP" altLang="en-US" sz="1400" b="0" dirty="0">
                <a:solidFill>
                  <a:srgbClr val="000000"/>
                </a:solidFill>
                <a:latin typeface="Arial" charset="0"/>
                <a:ea typeface="ＭＳ Ｐゴシック" charset="-128"/>
              </a:rPr>
              <a:t>ヵ月［</a:t>
            </a:r>
            <a:r>
              <a:rPr lang="en-US" altLang="ja-JP" sz="1400" b="0" dirty="0">
                <a:solidFill>
                  <a:srgbClr val="000000"/>
                </a:solidFill>
                <a:latin typeface="Arial" charset="0"/>
                <a:ea typeface="ＭＳ Ｐゴシック" charset="-128"/>
              </a:rPr>
              <a:t>IQR 0.8 - 27.8</a:t>
            </a:r>
            <a:r>
              <a:rPr lang="ja-JP" altLang="en-US" sz="1400" b="0" dirty="0" smtClean="0">
                <a:solidFill>
                  <a:srgbClr val="000000"/>
                </a:solidFill>
                <a:latin typeface="Arial" charset="0"/>
                <a:ea typeface="ＭＳ Ｐゴシック" charset="-128"/>
              </a:rPr>
              <a:t>］ </a:t>
            </a:r>
            <a:r>
              <a:rPr lang="ja-JP" altLang="en-US" sz="1400" b="0" dirty="0">
                <a:solidFill>
                  <a:srgbClr val="000000"/>
                </a:solidFill>
                <a:latin typeface="Arial" charset="0"/>
                <a:ea typeface="ＭＳ Ｐゴシック" charset="-128"/>
              </a:rPr>
              <a:t/>
            </a:r>
            <a:br>
              <a:rPr lang="ja-JP" altLang="en-US" sz="1400" b="0" dirty="0">
                <a:solidFill>
                  <a:srgbClr val="000000"/>
                </a:solidFill>
                <a:latin typeface="Arial" charset="0"/>
                <a:ea typeface="ＭＳ Ｐゴシック" charset="-128"/>
              </a:rPr>
            </a:br>
            <a:r>
              <a:rPr lang="en-US" altLang="ja-JP" sz="1400" b="0" dirty="0">
                <a:solidFill>
                  <a:srgbClr val="000000"/>
                </a:solidFill>
                <a:latin typeface="Arial" charset="0"/>
                <a:ea typeface="ＭＳ Ｐゴシック" charset="-128"/>
              </a:rPr>
              <a:t>p &lt; 0.0001</a:t>
            </a:r>
            <a:r>
              <a:rPr lang="ja-JP" altLang="en-US" sz="1400" b="0" dirty="0">
                <a:solidFill>
                  <a:srgbClr val="000000"/>
                </a:solidFill>
                <a:latin typeface="Arial" charset="0"/>
                <a:ea typeface="ＭＳ Ｐゴシック" charset="-128"/>
              </a:rPr>
              <a:t>：</a:t>
            </a:r>
            <a:r>
              <a:rPr lang="ja-JP" altLang="en-US" sz="1400" b="0" dirty="0" smtClean="0">
                <a:solidFill>
                  <a:srgbClr val="000000"/>
                </a:solidFill>
                <a:latin typeface="Arial" charset="0"/>
                <a:ea typeface="ＭＳ Ｐゴシック" charset="-128"/>
              </a:rPr>
              <a:t>エキセナチド </a:t>
            </a:r>
            <a:r>
              <a:rPr lang="en-US" altLang="ja-JP" sz="1400" b="0" dirty="0">
                <a:solidFill>
                  <a:srgbClr val="000000"/>
                </a:solidFill>
                <a:latin typeface="Arial" charset="0"/>
                <a:ea typeface="ＭＳ Ｐゴシック" charset="-128"/>
              </a:rPr>
              <a:t>vs. </a:t>
            </a:r>
            <a:r>
              <a:rPr lang="ja-JP" altLang="en-US" sz="1400" b="0" dirty="0">
                <a:solidFill>
                  <a:srgbClr val="000000"/>
                </a:solidFill>
                <a:latin typeface="Arial" charset="0"/>
                <a:ea typeface="ＭＳ Ｐゴシック" charset="-128"/>
              </a:rPr>
              <a:t>グリメピリド</a:t>
            </a:r>
          </a:p>
        </p:txBody>
      </p:sp>
      <p:sp>
        <p:nvSpPr>
          <p:cNvPr id="47" name="正方形/長方形 46"/>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49"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886361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550223"/>
            <a:ext cx="9144000" cy="307777"/>
          </a:xfrm>
          <a:prstGeom prst="rect">
            <a:avLst/>
          </a:prstGeom>
        </p:spPr>
        <p:txBody>
          <a:bodyPr wrap="square">
            <a:spAutoFit/>
          </a:bodyPr>
          <a:lstStyle/>
          <a:p>
            <a:pPr algn="r"/>
            <a:r>
              <a:rPr lang="en-US" altLang="ja-JP" sz="1400" dirty="0" err="1">
                <a:solidFill>
                  <a:srgbClr val="001965"/>
                </a:solidFill>
                <a:ea typeface="ＭＳ Ｐゴシック"/>
              </a:rPr>
              <a:t>Madsbad</a:t>
            </a:r>
            <a:r>
              <a:rPr lang="en-US" altLang="ja-JP" sz="1400" dirty="0">
                <a:solidFill>
                  <a:srgbClr val="001965"/>
                </a:solidFill>
                <a:ea typeface="ＭＳ Ｐゴシック"/>
              </a:rPr>
              <a:t> S.: Type 2 diabetes: which drug as add-on to metformin? Lancet. 379(9833):2222-3, 2012</a:t>
            </a:r>
          </a:p>
        </p:txBody>
      </p:sp>
      <p:sp>
        <p:nvSpPr>
          <p:cNvPr id="4" name="正方形/長方形 3"/>
          <p:cNvSpPr/>
          <p:nvPr/>
        </p:nvSpPr>
        <p:spPr>
          <a:xfrm>
            <a:off x="2164975" y="188259"/>
            <a:ext cx="4731325" cy="484094"/>
          </a:xfrm>
          <a:prstGeom prst="rect">
            <a:avLst/>
          </a:pr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solidFill>
                  <a:srgbClr val="001965"/>
                </a:solidFill>
              </a:rPr>
              <a:t>糖尿病の診断・生活習慣の改善・メトホルミン</a:t>
            </a:r>
          </a:p>
        </p:txBody>
      </p:sp>
      <p:sp>
        <p:nvSpPr>
          <p:cNvPr id="6" name="正方形/長方形 5"/>
          <p:cNvSpPr/>
          <p:nvPr/>
        </p:nvSpPr>
        <p:spPr>
          <a:xfrm>
            <a:off x="1290918" y="2182906"/>
            <a:ext cx="3119157" cy="466164"/>
          </a:xfrm>
          <a:prstGeom prst="rect">
            <a:avLst/>
          </a:prstGeom>
          <a:solidFill>
            <a:schemeClr val="tx1">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1965"/>
                </a:solidFill>
              </a:rPr>
              <a:t>エキセナチド１日２回投与　追加</a:t>
            </a:r>
          </a:p>
        </p:txBody>
      </p:sp>
      <p:sp>
        <p:nvSpPr>
          <p:cNvPr id="8" name="正方形/長方形 7"/>
          <p:cNvSpPr/>
          <p:nvPr/>
        </p:nvSpPr>
        <p:spPr>
          <a:xfrm>
            <a:off x="1281954" y="2832845"/>
            <a:ext cx="3119157" cy="3662084"/>
          </a:xfrm>
          <a:prstGeom prst="rect">
            <a:avLst/>
          </a:prstGeom>
          <a:solidFill>
            <a:schemeClr val="tx1">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u="sng" dirty="0">
                <a:solidFill>
                  <a:srgbClr val="001965"/>
                </a:solidFill>
              </a:rPr>
              <a:t>利点</a:t>
            </a:r>
            <a:endParaRPr lang="en-US" altLang="ja-JP" u="sng" dirty="0">
              <a:solidFill>
                <a:srgbClr val="001965"/>
              </a:solidFill>
            </a:endParaRPr>
          </a:p>
          <a:p>
            <a:r>
              <a:rPr lang="ja-JP" altLang="en-US" dirty="0">
                <a:solidFill>
                  <a:srgbClr val="001965"/>
                </a:solidFill>
              </a:rPr>
              <a:t>血糖降下作用に優れる</a:t>
            </a:r>
            <a:endParaRPr lang="en-US" altLang="ja-JP" dirty="0">
              <a:solidFill>
                <a:srgbClr val="001965"/>
              </a:solidFill>
            </a:endParaRPr>
          </a:p>
          <a:p>
            <a:r>
              <a:rPr lang="ja-JP" altLang="en-US" dirty="0">
                <a:solidFill>
                  <a:srgbClr val="001965"/>
                </a:solidFill>
              </a:rPr>
              <a:t>低血糖発現頻度が低い</a:t>
            </a:r>
            <a:endParaRPr lang="en-US" altLang="ja-JP" dirty="0">
              <a:solidFill>
                <a:srgbClr val="001965"/>
              </a:solidFill>
            </a:endParaRPr>
          </a:p>
          <a:p>
            <a:r>
              <a:rPr lang="ja-JP" altLang="en-US" dirty="0">
                <a:solidFill>
                  <a:srgbClr val="001965"/>
                </a:solidFill>
              </a:rPr>
              <a:t>体重減少効果を有する</a:t>
            </a:r>
            <a:endParaRPr lang="en-US" altLang="ja-JP" dirty="0">
              <a:solidFill>
                <a:srgbClr val="001965"/>
              </a:solidFill>
            </a:endParaRPr>
          </a:p>
          <a:p>
            <a:endParaRPr lang="en-US" altLang="ja-JP" dirty="0">
              <a:solidFill>
                <a:srgbClr val="001965"/>
              </a:solidFill>
            </a:endParaRPr>
          </a:p>
          <a:p>
            <a:r>
              <a:rPr lang="ja-JP" altLang="en-US" u="sng" dirty="0">
                <a:solidFill>
                  <a:srgbClr val="001965"/>
                </a:solidFill>
              </a:rPr>
              <a:t>欠点</a:t>
            </a:r>
            <a:endParaRPr lang="en-US" altLang="ja-JP" u="sng" dirty="0">
              <a:solidFill>
                <a:srgbClr val="001965"/>
              </a:solidFill>
            </a:endParaRPr>
          </a:p>
          <a:p>
            <a:r>
              <a:rPr lang="ja-JP" altLang="en-US" dirty="0">
                <a:solidFill>
                  <a:srgbClr val="001965"/>
                </a:solidFill>
              </a:rPr>
              <a:t>消化器症状の副作用</a:t>
            </a:r>
            <a:endParaRPr lang="en-US" altLang="ja-JP" dirty="0">
              <a:solidFill>
                <a:srgbClr val="001965"/>
              </a:solidFill>
            </a:endParaRPr>
          </a:p>
          <a:p>
            <a:r>
              <a:rPr lang="en-US" altLang="ja-JP" dirty="0">
                <a:solidFill>
                  <a:srgbClr val="001965"/>
                </a:solidFill>
              </a:rPr>
              <a:t>CV</a:t>
            </a:r>
            <a:r>
              <a:rPr lang="ja-JP" altLang="en-US" dirty="0">
                <a:solidFill>
                  <a:srgbClr val="001965"/>
                </a:solidFill>
              </a:rPr>
              <a:t>イベントを評価項目と</a:t>
            </a:r>
            <a:r>
              <a:rPr lang="ja-JP" altLang="en-US" dirty="0" smtClean="0">
                <a:solidFill>
                  <a:srgbClr val="001965"/>
                </a:solidFill>
              </a:rPr>
              <a:t>したランダム化比較</a:t>
            </a:r>
            <a:r>
              <a:rPr lang="ja-JP" altLang="en-US" dirty="0">
                <a:solidFill>
                  <a:srgbClr val="001965"/>
                </a:solidFill>
              </a:rPr>
              <a:t>試験の結果がない</a:t>
            </a:r>
            <a:endParaRPr lang="en-US" altLang="ja-JP" dirty="0">
              <a:solidFill>
                <a:srgbClr val="001965"/>
              </a:solidFill>
            </a:endParaRPr>
          </a:p>
          <a:p>
            <a:r>
              <a:rPr lang="ja-JP" altLang="en-US" dirty="0">
                <a:solidFill>
                  <a:srgbClr val="001965"/>
                </a:solidFill>
              </a:rPr>
              <a:t>高コスト</a:t>
            </a:r>
            <a:endParaRPr lang="en-US" altLang="ja-JP" dirty="0">
              <a:solidFill>
                <a:srgbClr val="001965"/>
              </a:solidFill>
            </a:endParaRPr>
          </a:p>
          <a:p>
            <a:r>
              <a:rPr lang="ja-JP" altLang="en-US" dirty="0">
                <a:solidFill>
                  <a:srgbClr val="001965"/>
                </a:solidFill>
              </a:rPr>
              <a:t>膵炎のリスク？</a:t>
            </a:r>
          </a:p>
        </p:txBody>
      </p:sp>
      <p:sp>
        <p:nvSpPr>
          <p:cNvPr id="9" name="正方形/長方形 8"/>
          <p:cNvSpPr/>
          <p:nvPr/>
        </p:nvSpPr>
        <p:spPr>
          <a:xfrm>
            <a:off x="5087469" y="2133600"/>
            <a:ext cx="3119157" cy="466164"/>
          </a:xfrm>
          <a:prstGeom prst="rect">
            <a:avLst/>
          </a:pr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001965"/>
                </a:solidFill>
              </a:rPr>
              <a:t>スルホニル尿素薬</a:t>
            </a:r>
            <a:r>
              <a:rPr lang="ja-JP" altLang="en-US" dirty="0">
                <a:solidFill>
                  <a:srgbClr val="001965"/>
                </a:solidFill>
              </a:rPr>
              <a:t>　追加</a:t>
            </a:r>
          </a:p>
        </p:txBody>
      </p:sp>
      <p:sp>
        <p:nvSpPr>
          <p:cNvPr id="10" name="正方形/長方形 9"/>
          <p:cNvSpPr/>
          <p:nvPr/>
        </p:nvSpPr>
        <p:spPr>
          <a:xfrm>
            <a:off x="5078505" y="2783539"/>
            <a:ext cx="3119157" cy="3662084"/>
          </a:xfrm>
          <a:prstGeom prst="rect">
            <a:avLst/>
          </a:pr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u="sng" dirty="0">
                <a:solidFill>
                  <a:srgbClr val="001965"/>
                </a:solidFill>
              </a:rPr>
              <a:t>利点</a:t>
            </a:r>
            <a:endParaRPr lang="en-US" altLang="ja-JP" u="sng" dirty="0">
              <a:solidFill>
                <a:srgbClr val="001965"/>
              </a:solidFill>
            </a:endParaRPr>
          </a:p>
          <a:p>
            <a:r>
              <a:rPr lang="ja-JP" altLang="en-US" dirty="0">
                <a:solidFill>
                  <a:srgbClr val="001965"/>
                </a:solidFill>
              </a:rPr>
              <a:t>血糖降下作用</a:t>
            </a:r>
            <a:r>
              <a:rPr lang="en-US" altLang="ja-JP" dirty="0">
                <a:solidFill>
                  <a:srgbClr val="001965"/>
                </a:solidFill>
              </a:rPr>
              <a:t>(</a:t>
            </a:r>
            <a:r>
              <a:rPr lang="ja-JP" altLang="en-US" dirty="0">
                <a:solidFill>
                  <a:srgbClr val="001965"/>
                </a:solidFill>
              </a:rPr>
              <a:t>短期的</a:t>
            </a:r>
            <a:r>
              <a:rPr lang="en-US" altLang="ja-JP" dirty="0">
                <a:solidFill>
                  <a:srgbClr val="001965"/>
                </a:solidFill>
              </a:rPr>
              <a:t>)</a:t>
            </a:r>
          </a:p>
          <a:p>
            <a:r>
              <a:rPr lang="en-US" altLang="ja-JP" dirty="0">
                <a:solidFill>
                  <a:srgbClr val="001965"/>
                </a:solidFill>
              </a:rPr>
              <a:t>CV</a:t>
            </a:r>
            <a:r>
              <a:rPr lang="ja-JP" altLang="en-US" dirty="0">
                <a:solidFill>
                  <a:srgbClr val="001965"/>
                </a:solidFill>
              </a:rPr>
              <a:t>イベントを評価項目としたランダム化比較試験の結果</a:t>
            </a:r>
            <a:r>
              <a:rPr lang="ja-JP" altLang="en-US" dirty="0" smtClean="0">
                <a:solidFill>
                  <a:srgbClr val="001965"/>
                </a:solidFill>
              </a:rPr>
              <a:t>が</a:t>
            </a:r>
            <a:r>
              <a:rPr lang="ja-JP" altLang="en-US" dirty="0">
                <a:solidFill>
                  <a:srgbClr val="001965"/>
                </a:solidFill>
              </a:rPr>
              <a:t>ある</a:t>
            </a:r>
            <a:endParaRPr lang="en-US" altLang="ja-JP" dirty="0">
              <a:solidFill>
                <a:srgbClr val="001965"/>
              </a:solidFill>
            </a:endParaRPr>
          </a:p>
          <a:p>
            <a:r>
              <a:rPr lang="ja-JP" altLang="en-US" dirty="0">
                <a:solidFill>
                  <a:srgbClr val="001965"/>
                </a:solidFill>
              </a:rPr>
              <a:t>低コスト</a:t>
            </a:r>
            <a:endParaRPr lang="en-US" altLang="ja-JP" dirty="0">
              <a:solidFill>
                <a:srgbClr val="001965"/>
              </a:solidFill>
            </a:endParaRPr>
          </a:p>
          <a:p>
            <a:endParaRPr lang="en-US" altLang="ja-JP" dirty="0">
              <a:solidFill>
                <a:srgbClr val="001965"/>
              </a:solidFill>
            </a:endParaRPr>
          </a:p>
          <a:p>
            <a:r>
              <a:rPr lang="ja-JP" altLang="en-US" u="sng" dirty="0">
                <a:solidFill>
                  <a:srgbClr val="001965"/>
                </a:solidFill>
              </a:rPr>
              <a:t>欠点</a:t>
            </a:r>
            <a:endParaRPr lang="en-US" altLang="ja-JP" u="sng" dirty="0">
              <a:solidFill>
                <a:srgbClr val="001965"/>
              </a:solidFill>
            </a:endParaRPr>
          </a:p>
          <a:p>
            <a:r>
              <a:rPr lang="ja-JP" altLang="en-US" dirty="0">
                <a:solidFill>
                  <a:srgbClr val="001965"/>
                </a:solidFill>
              </a:rPr>
              <a:t>効果持続性に欠ける</a:t>
            </a:r>
            <a:endParaRPr lang="en-US" altLang="ja-JP" dirty="0">
              <a:solidFill>
                <a:srgbClr val="001965"/>
              </a:solidFill>
            </a:endParaRPr>
          </a:p>
          <a:p>
            <a:r>
              <a:rPr lang="ja-JP" altLang="en-US" dirty="0">
                <a:solidFill>
                  <a:srgbClr val="001965"/>
                </a:solidFill>
              </a:rPr>
              <a:t>低血糖</a:t>
            </a:r>
            <a:endParaRPr lang="en-US" altLang="ja-JP" dirty="0">
              <a:solidFill>
                <a:srgbClr val="001965"/>
              </a:solidFill>
            </a:endParaRPr>
          </a:p>
          <a:p>
            <a:r>
              <a:rPr lang="ja-JP" altLang="en-US" dirty="0">
                <a:solidFill>
                  <a:srgbClr val="001965"/>
                </a:solidFill>
              </a:rPr>
              <a:t>体重増加</a:t>
            </a:r>
            <a:endParaRPr lang="en-US" altLang="ja-JP" dirty="0">
              <a:solidFill>
                <a:srgbClr val="001965"/>
              </a:solidFill>
            </a:endParaRPr>
          </a:p>
          <a:p>
            <a:r>
              <a:rPr lang="ja-JP" altLang="en-US" dirty="0">
                <a:solidFill>
                  <a:srgbClr val="001965"/>
                </a:solidFill>
              </a:rPr>
              <a:t>心血管系リスク？</a:t>
            </a:r>
            <a:endParaRPr lang="en-US" altLang="ja-JP" dirty="0">
              <a:solidFill>
                <a:srgbClr val="001965"/>
              </a:solidFill>
            </a:endParaRPr>
          </a:p>
        </p:txBody>
      </p:sp>
      <p:sp>
        <p:nvSpPr>
          <p:cNvPr id="11" name="円/楕円 10"/>
          <p:cNvSpPr/>
          <p:nvPr/>
        </p:nvSpPr>
        <p:spPr>
          <a:xfrm>
            <a:off x="3455894" y="1021976"/>
            <a:ext cx="2156212" cy="753036"/>
          </a:xfrm>
          <a:prstGeom prst="ellipse">
            <a:avLst/>
          </a:prstGeom>
          <a:solidFill>
            <a:schemeClr val="tx1">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1965"/>
                </a:solidFill>
                <a:latin typeface="HGPｺﾞｼｯｸE" pitchFamily="50" charset="-128"/>
                <a:ea typeface="HGPｺﾞｼｯｸE" pitchFamily="50" charset="-128"/>
              </a:rPr>
              <a:t>Ｈ</a:t>
            </a:r>
            <a:r>
              <a:rPr lang="en-US" altLang="ja-JP" sz="1400" dirty="0">
                <a:solidFill>
                  <a:srgbClr val="001965"/>
                </a:solidFill>
                <a:latin typeface="HGPｺﾞｼｯｸE" pitchFamily="50" charset="-128"/>
                <a:ea typeface="HGPｺﾞｼｯｸE" pitchFamily="50" charset="-128"/>
              </a:rPr>
              <a:t>bA1c</a:t>
            </a:r>
            <a:r>
              <a:rPr lang="ja-JP" altLang="en-US" sz="1400" dirty="0">
                <a:solidFill>
                  <a:srgbClr val="001965"/>
                </a:solidFill>
                <a:latin typeface="HGPｺﾞｼｯｸE" pitchFamily="50" charset="-128"/>
                <a:ea typeface="HGPｺﾞｼｯｸE" pitchFamily="50" charset="-128"/>
              </a:rPr>
              <a:t>≧</a:t>
            </a:r>
            <a:r>
              <a:rPr lang="en-US" altLang="ja-JP" sz="1400" dirty="0">
                <a:solidFill>
                  <a:srgbClr val="001965"/>
                </a:solidFill>
                <a:latin typeface="HGPｺﾞｼｯｸE" pitchFamily="50" charset="-128"/>
                <a:ea typeface="HGPｺﾞｼｯｸE" pitchFamily="50" charset="-128"/>
              </a:rPr>
              <a:t>6.5-7.0%</a:t>
            </a:r>
            <a:endParaRPr lang="ja-JP" altLang="en-US" sz="1400" dirty="0">
              <a:solidFill>
                <a:srgbClr val="001965"/>
              </a:solidFill>
              <a:latin typeface="HGPｺﾞｼｯｸE" pitchFamily="50" charset="-128"/>
              <a:ea typeface="HGPｺﾞｼｯｸE" pitchFamily="50" charset="-128"/>
            </a:endParaRPr>
          </a:p>
        </p:txBody>
      </p:sp>
      <p:cxnSp>
        <p:nvCxnSpPr>
          <p:cNvPr id="15" name="直線矢印コネクタ 14"/>
          <p:cNvCxnSpPr>
            <a:stCxn id="4" idx="2"/>
            <a:endCxn id="11" idx="0"/>
          </p:cNvCxnSpPr>
          <p:nvPr/>
        </p:nvCxnSpPr>
        <p:spPr>
          <a:xfrm>
            <a:off x="4530638" y="672353"/>
            <a:ext cx="3362" cy="3496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1" idx="3"/>
            <a:endCxn id="6" idx="0"/>
          </p:cNvCxnSpPr>
          <p:nvPr/>
        </p:nvCxnSpPr>
        <p:spPr>
          <a:xfrm flipH="1">
            <a:off x="2850497" y="1664732"/>
            <a:ext cx="921167" cy="5181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1" idx="5"/>
            <a:endCxn id="9" idx="0"/>
          </p:cNvCxnSpPr>
          <p:nvPr/>
        </p:nvCxnSpPr>
        <p:spPr>
          <a:xfrm>
            <a:off x="5296336" y="1664732"/>
            <a:ext cx="1350712" cy="4688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661213" y="806824"/>
            <a:ext cx="3331361" cy="523220"/>
          </a:xfrm>
          <a:prstGeom prst="rect">
            <a:avLst/>
          </a:prstGeom>
          <a:noFill/>
        </p:spPr>
        <p:txBody>
          <a:bodyPr wrap="none" rtlCol="0">
            <a:spAutoFit/>
          </a:bodyPr>
          <a:lstStyle/>
          <a:p>
            <a:r>
              <a:rPr lang="ja-JP" altLang="en-US" sz="1400" u="sng" dirty="0">
                <a:solidFill>
                  <a:srgbClr val="001965"/>
                </a:solidFill>
                <a:ea typeface="ＭＳ Ｐゴシック"/>
              </a:rPr>
              <a:t>メトホルミンは忍容性がある場合の</a:t>
            </a:r>
            <a:endParaRPr lang="en-US" altLang="ja-JP" sz="1400" u="sng" dirty="0">
              <a:solidFill>
                <a:srgbClr val="001965"/>
              </a:solidFill>
              <a:ea typeface="ＭＳ Ｐゴシック"/>
            </a:endParaRPr>
          </a:p>
          <a:p>
            <a:r>
              <a:rPr lang="ja-JP" altLang="en-US" sz="1400" u="sng" dirty="0">
                <a:solidFill>
                  <a:srgbClr val="001965"/>
                </a:solidFill>
                <a:ea typeface="ＭＳ Ｐゴシック"/>
              </a:rPr>
              <a:t>第一選択薬として広く受け入れられている</a:t>
            </a:r>
            <a:endParaRPr lang="en-US" altLang="ja-JP" sz="1400" u="sng" dirty="0">
              <a:solidFill>
                <a:srgbClr val="001965"/>
              </a:solidFill>
              <a:ea typeface="ＭＳ Ｐゴシック"/>
            </a:endParaRPr>
          </a:p>
        </p:txBody>
      </p:sp>
    </p:spTree>
    <p:extLst>
      <p:ext uri="{BB962C8B-B14F-4D97-AF65-F5344CB8AC3E}">
        <p14:creationId xmlns:p14="http://schemas.microsoft.com/office/powerpoint/2010/main" val="2896997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9309" y="76384"/>
            <a:ext cx="1011815" cy="338554"/>
          </a:xfrm>
          <a:prstGeom prst="rect">
            <a:avLst/>
          </a:prstGeom>
          <a:noFill/>
        </p:spPr>
        <p:txBody>
          <a:bodyPr wrap="none" rtlCol="0">
            <a:spAutoFit/>
          </a:bodyPr>
          <a:lstStyle/>
          <a:p>
            <a:r>
              <a:rPr lang="ja-JP" altLang="en-US" dirty="0">
                <a:solidFill>
                  <a:srgbClr val="FFFFFF"/>
                </a:solidFill>
              </a:rPr>
              <a:t>演者略歴</a:t>
            </a:r>
          </a:p>
        </p:txBody>
      </p:sp>
      <p:sp>
        <p:nvSpPr>
          <p:cNvPr id="4" name="正方形/長方形 3"/>
          <p:cNvSpPr/>
          <p:nvPr/>
        </p:nvSpPr>
        <p:spPr>
          <a:xfrm>
            <a:off x="299309" y="414938"/>
            <a:ext cx="8694565" cy="6740307"/>
          </a:xfrm>
          <a:prstGeom prst="rect">
            <a:avLst/>
          </a:prstGeom>
        </p:spPr>
        <p:txBody>
          <a:bodyPr wrap="square">
            <a:spAutoFit/>
          </a:bodyPr>
          <a:lstStyle/>
          <a:p>
            <a:r>
              <a:rPr lang="ja-JP" altLang="en-US" dirty="0" smtClean="0">
                <a:solidFill>
                  <a:srgbClr val="FFFFFF"/>
                </a:solidFill>
              </a:rPr>
              <a:t>氏名</a:t>
            </a:r>
            <a:r>
              <a:rPr lang="ja-JP" altLang="en-US" dirty="0">
                <a:solidFill>
                  <a:srgbClr val="FFFFFF"/>
                </a:solidFill>
              </a:rPr>
              <a:t>：　松田昌文（まつだまさふみ） </a:t>
            </a:r>
          </a:p>
          <a:p>
            <a:endParaRPr lang="ja-JP" altLang="en-US" dirty="0">
              <a:solidFill>
                <a:srgbClr val="FFFFFF"/>
              </a:solidFill>
            </a:endParaRPr>
          </a:p>
          <a:p>
            <a:pPr>
              <a:tabLst>
                <a:tab pos="1077913" algn="l"/>
              </a:tabLst>
            </a:pPr>
            <a:r>
              <a:rPr lang="ja-JP" altLang="en-US" dirty="0" smtClean="0">
                <a:solidFill>
                  <a:srgbClr val="FFFFFF"/>
                </a:solidFill>
              </a:rPr>
              <a:t>研究</a:t>
            </a:r>
            <a:r>
              <a:rPr lang="ja-JP" altLang="en-US" dirty="0">
                <a:solidFill>
                  <a:srgbClr val="FFFFFF"/>
                </a:solidFill>
              </a:rPr>
              <a:t>分野</a:t>
            </a:r>
            <a:r>
              <a:rPr lang="ja-JP" altLang="en-US" dirty="0" smtClean="0">
                <a:solidFill>
                  <a:srgbClr val="FFFFFF"/>
                </a:solidFill>
              </a:rPr>
              <a:t>：</a:t>
            </a:r>
            <a:r>
              <a:rPr lang="en-US" altLang="ja-JP" dirty="0" smtClean="0">
                <a:solidFill>
                  <a:srgbClr val="FFFFFF"/>
                </a:solidFill>
              </a:rPr>
              <a:t>	</a:t>
            </a:r>
            <a:r>
              <a:rPr lang="ja-JP" altLang="en-US" dirty="0" smtClean="0">
                <a:solidFill>
                  <a:srgbClr val="FFFFFF"/>
                </a:solidFill>
              </a:rPr>
              <a:t>内科学</a:t>
            </a:r>
            <a:r>
              <a:rPr lang="ja-JP" altLang="en-US" dirty="0">
                <a:solidFill>
                  <a:srgbClr val="FFFFFF"/>
                </a:solidFill>
              </a:rPr>
              <a:t>　内分泌　糖尿病代謝</a:t>
            </a:r>
          </a:p>
          <a:p>
            <a:pPr>
              <a:tabLst>
                <a:tab pos="1077913" algn="l"/>
              </a:tabLst>
            </a:pPr>
            <a:r>
              <a:rPr lang="en-US" altLang="ja-JP" dirty="0">
                <a:solidFill>
                  <a:srgbClr val="FFFFFF"/>
                </a:solidFill>
              </a:rPr>
              <a:t>	</a:t>
            </a:r>
            <a:r>
              <a:rPr lang="ja-JP" altLang="en-US" dirty="0" smtClean="0">
                <a:solidFill>
                  <a:srgbClr val="FFFFFF"/>
                </a:solidFill>
              </a:rPr>
              <a:t>インスリン</a:t>
            </a:r>
            <a:r>
              <a:rPr lang="ja-JP" altLang="en-US" dirty="0">
                <a:solidFill>
                  <a:srgbClr val="FFFFFF"/>
                </a:solidFill>
              </a:rPr>
              <a:t>作用　脳下垂体視床下部制御機構</a:t>
            </a:r>
          </a:p>
          <a:p>
            <a:endParaRPr lang="ja-JP" altLang="en-US" dirty="0">
              <a:solidFill>
                <a:srgbClr val="FFFFFF"/>
              </a:solidFill>
            </a:endParaRPr>
          </a:p>
          <a:p>
            <a:r>
              <a:rPr lang="ja-JP" altLang="en-US" dirty="0" smtClean="0">
                <a:solidFill>
                  <a:srgbClr val="FFFFFF"/>
                </a:solidFill>
              </a:rPr>
              <a:t>略歴</a:t>
            </a:r>
            <a:endParaRPr lang="ja-JP" altLang="en-US" dirty="0">
              <a:solidFill>
                <a:srgbClr val="FFFFFF"/>
              </a:solidFill>
            </a:endParaRPr>
          </a:p>
          <a:p>
            <a:pPr marL="177800"/>
            <a:r>
              <a:rPr lang="en-US" altLang="ja-JP" dirty="0">
                <a:solidFill>
                  <a:srgbClr val="FFFFFF"/>
                </a:solidFill>
              </a:rPr>
              <a:t>1982</a:t>
            </a:r>
            <a:r>
              <a:rPr lang="ja-JP" altLang="en-US" dirty="0">
                <a:solidFill>
                  <a:srgbClr val="FFFFFF"/>
                </a:solidFill>
              </a:rPr>
              <a:t>年 東京大学医学部医学科卒業</a:t>
            </a:r>
          </a:p>
          <a:p>
            <a:pPr marL="177800"/>
            <a:r>
              <a:rPr lang="en-US" altLang="ja-JP" dirty="0">
                <a:solidFill>
                  <a:srgbClr val="FFFFFF"/>
                </a:solidFill>
              </a:rPr>
              <a:t>1982</a:t>
            </a:r>
            <a:r>
              <a:rPr lang="ja-JP" altLang="en-US" dirty="0">
                <a:solidFill>
                  <a:srgbClr val="FFFFFF"/>
                </a:solidFill>
              </a:rPr>
              <a:t>年 東京大学医学部附属病院本院･分院研修</a:t>
            </a:r>
          </a:p>
          <a:p>
            <a:pPr marL="177800"/>
            <a:r>
              <a:rPr lang="en-US" altLang="ja-JP" dirty="0">
                <a:solidFill>
                  <a:srgbClr val="FFFFFF"/>
                </a:solidFill>
              </a:rPr>
              <a:t>1987</a:t>
            </a:r>
            <a:r>
              <a:rPr lang="ja-JP" altLang="en-US" dirty="0">
                <a:solidFill>
                  <a:srgbClr val="FFFFFF"/>
                </a:solidFill>
              </a:rPr>
              <a:t>年 山口大学医学部附属講座助手</a:t>
            </a:r>
            <a:r>
              <a:rPr lang="en-US" altLang="ja-JP" dirty="0">
                <a:solidFill>
                  <a:srgbClr val="FFFFFF"/>
                </a:solidFill>
              </a:rPr>
              <a:t>(</a:t>
            </a:r>
            <a:r>
              <a:rPr lang="ja-JP" altLang="en-US" dirty="0">
                <a:solidFill>
                  <a:srgbClr val="FFFFFF"/>
                </a:solidFill>
              </a:rPr>
              <a:t>第３内科</a:t>
            </a:r>
            <a:r>
              <a:rPr lang="en-US" altLang="ja-JP" dirty="0">
                <a:solidFill>
                  <a:srgbClr val="FFFFFF"/>
                </a:solidFill>
              </a:rPr>
              <a:t>)</a:t>
            </a:r>
          </a:p>
          <a:p>
            <a:pPr marL="177800"/>
            <a:r>
              <a:rPr lang="en-US" altLang="ja-JP" dirty="0">
                <a:solidFill>
                  <a:srgbClr val="FFFFFF"/>
                </a:solidFill>
              </a:rPr>
              <a:t>1988</a:t>
            </a:r>
            <a:r>
              <a:rPr lang="ja-JP" altLang="en-US" dirty="0">
                <a:solidFill>
                  <a:srgbClr val="FFFFFF"/>
                </a:solidFill>
              </a:rPr>
              <a:t>年 生山会斎木病院内科医師</a:t>
            </a:r>
          </a:p>
          <a:p>
            <a:pPr marL="177800"/>
            <a:r>
              <a:rPr lang="en-US" altLang="ja-JP" dirty="0">
                <a:solidFill>
                  <a:srgbClr val="FFFFFF"/>
                </a:solidFill>
              </a:rPr>
              <a:t>1993</a:t>
            </a:r>
            <a:r>
              <a:rPr lang="ja-JP" altLang="en-US" dirty="0">
                <a:solidFill>
                  <a:srgbClr val="FFFFFF"/>
                </a:solidFill>
              </a:rPr>
              <a:t>年 </a:t>
            </a:r>
            <a:r>
              <a:rPr lang="en-US" altLang="ja-JP" dirty="0">
                <a:solidFill>
                  <a:srgbClr val="FFFFFF"/>
                </a:solidFill>
              </a:rPr>
              <a:t>Clinical Instructor, University of Texas</a:t>
            </a:r>
          </a:p>
          <a:p>
            <a:pPr marL="177800"/>
            <a:r>
              <a:rPr lang="en-US" altLang="ja-JP" dirty="0">
                <a:solidFill>
                  <a:srgbClr val="FFFFFF"/>
                </a:solidFill>
              </a:rPr>
              <a:t>1994</a:t>
            </a:r>
            <a:r>
              <a:rPr lang="ja-JP" altLang="en-US" dirty="0">
                <a:solidFill>
                  <a:srgbClr val="FFFFFF"/>
                </a:solidFill>
              </a:rPr>
              <a:t>年 </a:t>
            </a:r>
            <a:r>
              <a:rPr lang="en-US" altLang="ja-JP" dirty="0">
                <a:solidFill>
                  <a:srgbClr val="FFFFFF"/>
                </a:solidFill>
              </a:rPr>
              <a:t>Instructor, University of Texas</a:t>
            </a:r>
          </a:p>
          <a:p>
            <a:pPr marL="177800"/>
            <a:r>
              <a:rPr lang="en-US" altLang="ja-JP" dirty="0">
                <a:solidFill>
                  <a:srgbClr val="FFFFFF"/>
                </a:solidFill>
              </a:rPr>
              <a:t>1996</a:t>
            </a:r>
            <a:r>
              <a:rPr lang="ja-JP" altLang="en-US" dirty="0">
                <a:solidFill>
                  <a:srgbClr val="FFFFFF"/>
                </a:solidFill>
              </a:rPr>
              <a:t>年 </a:t>
            </a:r>
            <a:r>
              <a:rPr lang="en-US" altLang="ja-JP" dirty="0">
                <a:solidFill>
                  <a:srgbClr val="FFFFFF"/>
                </a:solidFill>
              </a:rPr>
              <a:t>Assistant Professor of Medicine, University of Texas</a:t>
            </a:r>
          </a:p>
          <a:p>
            <a:pPr marL="177800"/>
            <a:r>
              <a:rPr lang="en-US" altLang="ja-JP" dirty="0">
                <a:solidFill>
                  <a:srgbClr val="FFFFFF"/>
                </a:solidFill>
              </a:rPr>
              <a:t>1997</a:t>
            </a:r>
            <a:r>
              <a:rPr lang="ja-JP" altLang="en-US" dirty="0">
                <a:solidFill>
                  <a:srgbClr val="FFFFFF"/>
                </a:solidFill>
              </a:rPr>
              <a:t>年 </a:t>
            </a:r>
            <a:r>
              <a:rPr lang="en-US" altLang="ja-JP" dirty="0">
                <a:solidFill>
                  <a:srgbClr val="FFFFFF"/>
                </a:solidFill>
              </a:rPr>
              <a:t>Diabetes Research Director, Texas Diabetes </a:t>
            </a:r>
            <a:r>
              <a:rPr lang="en-US" altLang="ja-JP" dirty="0" err="1">
                <a:solidFill>
                  <a:srgbClr val="FFFFFF"/>
                </a:solidFill>
              </a:rPr>
              <a:t>lnstitute</a:t>
            </a:r>
            <a:r>
              <a:rPr lang="en-US" altLang="ja-JP" dirty="0">
                <a:solidFill>
                  <a:srgbClr val="FFFFFF"/>
                </a:solidFill>
              </a:rPr>
              <a:t> (</a:t>
            </a:r>
            <a:r>
              <a:rPr lang="ja-JP" altLang="en-US" dirty="0">
                <a:solidFill>
                  <a:srgbClr val="FFFFFF"/>
                </a:solidFill>
              </a:rPr>
              <a:t>併任</a:t>
            </a:r>
            <a:r>
              <a:rPr lang="en-US" altLang="ja-JP" dirty="0">
                <a:solidFill>
                  <a:srgbClr val="FFFFFF"/>
                </a:solidFill>
              </a:rPr>
              <a:t>)</a:t>
            </a:r>
          </a:p>
          <a:p>
            <a:pPr marL="177800"/>
            <a:r>
              <a:rPr lang="en-US" altLang="ja-JP" dirty="0">
                <a:solidFill>
                  <a:srgbClr val="FFFFFF"/>
                </a:solidFill>
              </a:rPr>
              <a:t>1999</a:t>
            </a:r>
            <a:r>
              <a:rPr lang="ja-JP" altLang="en-US" dirty="0">
                <a:solidFill>
                  <a:srgbClr val="FFFFFF"/>
                </a:solidFill>
              </a:rPr>
              <a:t>年 川崎医科大学医学部内科学</a:t>
            </a:r>
            <a:r>
              <a:rPr lang="en-US" altLang="ja-JP" dirty="0">
                <a:solidFill>
                  <a:srgbClr val="FFFFFF"/>
                </a:solidFill>
              </a:rPr>
              <a:t>(</a:t>
            </a:r>
            <a:r>
              <a:rPr lang="ja-JP" altLang="en-US" dirty="0">
                <a:solidFill>
                  <a:srgbClr val="FFFFFF"/>
                </a:solidFill>
              </a:rPr>
              <a:t>糖尿病部門</a:t>
            </a:r>
            <a:r>
              <a:rPr lang="en-US" altLang="ja-JP" dirty="0">
                <a:solidFill>
                  <a:srgbClr val="FFFFFF"/>
                </a:solidFill>
              </a:rPr>
              <a:t>)</a:t>
            </a:r>
            <a:r>
              <a:rPr lang="ja-JP" altLang="en-US" dirty="0">
                <a:solidFill>
                  <a:srgbClr val="FFFFFF"/>
                </a:solidFill>
              </a:rPr>
              <a:t>講師</a:t>
            </a:r>
          </a:p>
          <a:p>
            <a:pPr marL="177800"/>
            <a:r>
              <a:rPr lang="en-US" altLang="ja-JP" dirty="0">
                <a:solidFill>
                  <a:srgbClr val="FFFFFF"/>
                </a:solidFill>
              </a:rPr>
              <a:t>2000</a:t>
            </a:r>
            <a:r>
              <a:rPr lang="ja-JP" altLang="en-US" dirty="0">
                <a:solidFill>
                  <a:srgbClr val="FFFFFF"/>
                </a:solidFill>
              </a:rPr>
              <a:t>年 川崎医科大学医学部内科学</a:t>
            </a:r>
            <a:r>
              <a:rPr lang="en-US" altLang="ja-JP" dirty="0">
                <a:solidFill>
                  <a:srgbClr val="FFFFFF"/>
                </a:solidFill>
              </a:rPr>
              <a:t>(</a:t>
            </a:r>
            <a:r>
              <a:rPr lang="ja-JP" altLang="en-US" dirty="0">
                <a:solidFill>
                  <a:srgbClr val="FFFFFF"/>
                </a:solidFill>
              </a:rPr>
              <a:t>内分泌糖尿病部門</a:t>
            </a:r>
            <a:r>
              <a:rPr lang="en-US" altLang="ja-JP" dirty="0">
                <a:solidFill>
                  <a:srgbClr val="FFFFFF"/>
                </a:solidFill>
              </a:rPr>
              <a:t>)</a:t>
            </a:r>
            <a:r>
              <a:rPr lang="ja-JP" altLang="en-US" dirty="0">
                <a:solidFill>
                  <a:srgbClr val="FFFFFF"/>
                </a:solidFill>
              </a:rPr>
              <a:t>講師</a:t>
            </a:r>
          </a:p>
          <a:p>
            <a:pPr marL="177800"/>
            <a:r>
              <a:rPr lang="en-US" altLang="ja-JP" dirty="0">
                <a:solidFill>
                  <a:srgbClr val="FFFFFF"/>
                </a:solidFill>
              </a:rPr>
              <a:t>2006</a:t>
            </a:r>
            <a:r>
              <a:rPr lang="ja-JP" altLang="en-US" dirty="0">
                <a:solidFill>
                  <a:srgbClr val="FFFFFF"/>
                </a:solidFill>
              </a:rPr>
              <a:t>年 亀田総合病院糖尿病内分泌内科部長</a:t>
            </a:r>
          </a:p>
          <a:p>
            <a:pPr marL="177800"/>
            <a:r>
              <a:rPr lang="en-US" altLang="ja-JP" dirty="0">
                <a:solidFill>
                  <a:srgbClr val="FFFFFF"/>
                </a:solidFill>
              </a:rPr>
              <a:t>2009</a:t>
            </a:r>
            <a:r>
              <a:rPr lang="ja-JP" altLang="en-US" dirty="0">
                <a:solidFill>
                  <a:srgbClr val="FFFFFF"/>
                </a:solidFill>
              </a:rPr>
              <a:t>年 埼玉医科大学総合医療センター内分泌･糖尿病内科教授</a:t>
            </a:r>
          </a:p>
          <a:p>
            <a:pPr marL="177800"/>
            <a:r>
              <a:rPr lang="en-US" altLang="ja-JP" dirty="0">
                <a:solidFill>
                  <a:srgbClr val="FFFFFF"/>
                </a:solidFill>
              </a:rPr>
              <a:t>2010</a:t>
            </a:r>
            <a:r>
              <a:rPr lang="ja-JP" altLang="en-US" dirty="0">
                <a:solidFill>
                  <a:srgbClr val="FFFFFF"/>
                </a:solidFill>
              </a:rPr>
              <a:t>年 東京大学医学部糖尿病・代謝内科　非常勤講師</a:t>
            </a:r>
          </a:p>
          <a:p>
            <a:endParaRPr lang="en-US" altLang="ja-JP" dirty="0">
              <a:solidFill>
                <a:srgbClr val="FFFFFF"/>
              </a:solidFill>
            </a:endParaRPr>
          </a:p>
          <a:p>
            <a:r>
              <a:rPr lang="ja-JP" altLang="en-US" dirty="0" smtClean="0">
                <a:solidFill>
                  <a:srgbClr val="FFFFFF"/>
                </a:solidFill>
              </a:rPr>
              <a:t>資格</a:t>
            </a:r>
            <a:endParaRPr lang="ja-JP" altLang="en-US" dirty="0">
              <a:solidFill>
                <a:srgbClr val="FFFFFF"/>
              </a:solidFill>
            </a:endParaRPr>
          </a:p>
          <a:p>
            <a:pPr marL="177800"/>
            <a:r>
              <a:rPr lang="ja-JP" altLang="en-US" dirty="0" smtClean="0">
                <a:solidFill>
                  <a:srgbClr val="FFFFFF"/>
                </a:solidFill>
              </a:rPr>
              <a:t>米国</a:t>
            </a:r>
            <a:r>
              <a:rPr lang="en-US" altLang="ja-JP" dirty="0">
                <a:solidFill>
                  <a:srgbClr val="FFFFFF"/>
                </a:solidFill>
              </a:rPr>
              <a:t>Standard ECFMG certificate (USMLE Step 1,2,3</a:t>
            </a:r>
            <a:r>
              <a:rPr lang="ja-JP" altLang="en-US" dirty="0">
                <a:solidFill>
                  <a:srgbClr val="FFFFFF"/>
                </a:solidFill>
              </a:rPr>
              <a:t>合格</a:t>
            </a:r>
            <a:r>
              <a:rPr lang="en-US" altLang="ja-JP" dirty="0">
                <a:solidFill>
                  <a:srgbClr val="FFFFFF"/>
                </a:solidFill>
              </a:rPr>
              <a:t>)</a:t>
            </a:r>
          </a:p>
          <a:p>
            <a:pPr marL="177800"/>
            <a:r>
              <a:rPr lang="ja-JP" altLang="en-US" dirty="0" smtClean="0">
                <a:solidFill>
                  <a:srgbClr val="FFFFFF"/>
                </a:solidFill>
              </a:rPr>
              <a:t>医学</a:t>
            </a:r>
            <a:r>
              <a:rPr lang="ja-JP" altLang="en-US" dirty="0">
                <a:solidFill>
                  <a:srgbClr val="FFFFFF"/>
                </a:solidFill>
              </a:rPr>
              <a:t>博士</a:t>
            </a:r>
          </a:p>
          <a:p>
            <a:pPr marL="177800"/>
            <a:r>
              <a:rPr lang="ja-JP" altLang="en-US" dirty="0" smtClean="0">
                <a:solidFill>
                  <a:srgbClr val="FFFFFF"/>
                </a:solidFill>
              </a:rPr>
              <a:t>日本</a:t>
            </a:r>
            <a:r>
              <a:rPr lang="ja-JP" altLang="en-US" dirty="0">
                <a:solidFill>
                  <a:srgbClr val="FFFFFF"/>
                </a:solidFill>
              </a:rPr>
              <a:t>内科学会，日本糖尿病学会，日本内分泌学会　　各学会</a:t>
            </a:r>
            <a:r>
              <a:rPr lang="ja-JP" altLang="en-US" dirty="0" smtClean="0">
                <a:solidFill>
                  <a:srgbClr val="FFFFFF"/>
                </a:solidFill>
              </a:rPr>
              <a:t>専門医</a:t>
            </a:r>
            <a:endParaRPr lang="en-US" altLang="ja-JP" dirty="0" smtClean="0">
              <a:solidFill>
                <a:srgbClr val="FFFFFF"/>
              </a:solidFill>
            </a:endParaRPr>
          </a:p>
          <a:p>
            <a:endParaRPr lang="en-US" altLang="ja-JP" dirty="0" smtClean="0">
              <a:solidFill>
                <a:srgbClr val="FFFFFF"/>
              </a:solidFill>
            </a:endParaRPr>
          </a:p>
          <a:p>
            <a:r>
              <a:rPr lang="ja-JP" altLang="en-US" dirty="0" smtClean="0">
                <a:solidFill>
                  <a:srgbClr val="FFFFFF"/>
                </a:solidFill>
              </a:rPr>
              <a:t>業績　原著英文</a:t>
            </a:r>
            <a:r>
              <a:rPr lang="en-US" altLang="ja-JP" dirty="0" smtClean="0">
                <a:solidFill>
                  <a:srgbClr val="FFFFFF"/>
                </a:solidFill>
              </a:rPr>
              <a:t>62</a:t>
            </a:r>
            <a:r>
              <a:rPr lang="ja-JP" altLang="en-US" dirty="0" err="1" smtClean="0">
                <a:solidFill>
                  <a:srgbClr val="FFFFFF"/>
                </a:solidFill>
              </a:rPr>
              <a:t>，</a:t>
            </a:r>
            <a:r>
              <a:rPr lang="ja-JP" altLang="en-US" dirty="0" smtClean="0">
                <a:solidFill>
                  <a:srgbClr val="FFFFFF"/>
                </a:solidFill>
              </a:rPr>
              <a:t>原著和文</a:t>
            </a:r>
            <a:r>
              <a:rPr lang="en-US" altLang="ja-JP" dirty="0" smtClean="0">
                <a:solidFill>
                  <a:srgbClr val="FFFFFF"/>
                </a:solidFill>
              </a:rPr>
              <a:t>20</a:t>
            </a:r>
            <a:r>
              <a:rPr lang="ja-JP" altLang="en-US" dirty="0" smtClean="0">
                <a:solidFill>
                  <a:srgbClr val="FFFFFF"/>
                </a:solidFill>
              </a:rPr>
              <a:t>など</a:t>
            </a:r>
            <a:r>
              <a:rPr lang="en-US" altLang="ja-JP" dirty="0" smtClean="0">
                <a:solidFill>
                  <a:srgbClr val="FFFFFF"/>
                </a:solidFill>
              </a:rPr>
              <a:t> (</a:t>
            </a:r>
            <a:r>
              <a:rPr lang="ja-JP" altLang="en-US" dirty="0" smtClean="0">
                <a:solidFill>
                  <a:srgbClr val="FFFFFF"/>
                </a:solidFill>
              </a:rPr>
              <a:t>インパクトファクター合計</a:t>
            </a:r>
            <a:r>
              <a:rPr lang="en-US" altLang="ja-JP" dirty="0" smtClean="0">
                <a:solidFill>
                  <a:srgbClr val="FFFFFF"/>
                </a:solidFill>
              </a:rPr>
              <a:t>~280)</a:t>
            </a:r>
            <a:endParaRPr lang="ja-JP" altLang="en-US" dirty="0">
              <a:solidFill>
                <a:srgbClr val="FFFFFF"/>
              </a:solidFill>
            </a:endParaRPr>
          </a:p>
        </p:txBody>
      </p:sp>
      <p:grpSp>
        <p:nvGrpSpPr>
          <p:cNvPr id="9" name="グループ化 22"/>
          <p:cNvGrpSpPr>
            <a:grpSpLocks/>
          </p:cNvGrpSpPr>
          <p:nvPr/>
        </p:nvGrpSpPr>
        <p:grpSpPr bwMode="auto">
          <a:xfrm>
            <a:off x="4763991" y="139824"/>
            <a:ext cx="4224702" cy="857186"/>
            <a:chOff x="433136" y="3368842"/>
            <a:chExt cx="5694947" cy="1155032"/>
          </a:xfrm>
        </p:grpSpPr>
        <p:sp>
          <p:nvSpPr>
            <p:cNvPr id="10" name="角丸四角形 20"/>
            <p:cNvSpPr>
              <a:spLocks noChangeArrowheads="1"/>
            </p:cNvSpPr>
            <p:nvPr/>
          </p:nvSpPr>
          <p:spPr bwMode="auto">
            <a:xfrm>
              <a:off x="433136" y="3368842"/>
              <a:ext cx="5694947" cy="1155032"/>
            </a:xfrm>
            <a:prstGeom prst="roundRect">
              <a:avLst>
                <a:gd name="adj" fmla="val 16667"/>
              </a:avLst>
            </a:prstGeom>
            <a:solidFill>
              <a:schemeClr val="accent1"/>
            </a:solidFill>
            <a:ln w="9525" algn="ctr">
              <a:solidFill>
                <a:schemeClr val="tx1"/>
              </a:solidFill>
              <a:round/>
              <a:headEnd/>
              <a:tailEnd/>
            </a:ln>
          </p:spPr>
          <p:txBody>
            <a:bodyPr/>
            <a:lstStyle/>
            <a:p>
              <a:endParaRPr lang="ja-JP" altLang="en-US">
                <a:solidFill>
                  <a:srgbClr val="000000"/>
                </a:solidFill>
              </a:endParaRPr>
            </a:p>
          </p:txBody>
        </p:sp>
        <p:grpSp>
          <p:nvGrpSpPr>
            <p:cNvPr id="11" name="Group 7"/>
            <p:cNvGrpSpPr>
              <a:grpSpLocks noChangeAspect="1"/>
            </p:cNvGrpSpPr>
            <p:nvPr/>
          </p:nvGrpSpPr>
          <p:grpSpPr bwMode="auto">
            <a:xfrm>
              <a:off x="3229142" y="3628899"/>
              <a:ext cx="692150" cy="657225"/>
              <a:chOff x="0" y="637"/>
              <a:chExt cx="2858" cy="2711"/>
            </a:xfrm>
          </p:grpSpPr>
          <p:sp>
            <p:nvSpPr>
              <p:cNvPr id="17" name="Oval 8"/>
              <p:cNvSpPr>
                <a:spLocks noChangeAspect="1" noChangeArrowheads="1"/>
              </p:cNvSpPr>
              <p:nvPr/>
            </p:nvSpPr>
            <p:spPr bwMode="invGray">
              <a:xfrm>
                <a:off x="0" y="640"/>
                <a:ext cx="2858" cy="2708"/>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solidFill>
                    <a:srgbClr val="000000"/>
                  </a:solidFill>
                </a:endParaRPr>
              </a:p>
            </p:txBody>
          </p:sp>
          <p:sp>
            <p:nvSpPr>
              <p:cNvPr id="18" name="Oval 9"/>
              <p:cNvSpPr>
                <a:spLocks noChangeAspect="1" noChangeArrowheads="1"/>
              </p:cNvSpPr>
              <p:nvPr/>
            </p:nvSpPr>
            <p:spPr bwMode="invGray">
              <a:xfrm>
                <a:off x="82" y="637"/>
                <a:ext cx="2700" cy="25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solidFill>
                    <a:srgbClr val="000000"/>
                  </a:solidFill>
                </a:endParaRPr>
              </a:p>
            </p:txBody>
          </p:sp>
          <p:sp>
            <p:nvSpPr>
              <p:cNvPr id="19" name="Oval 10"/>
              <p:cNvSpPr>
                <a:spLocks noChangeAspect="1" noChangeArrowheads="1"/>
              </p:cNvSpPr>
              <p:nvPr/>
            </p:nvSpPr>
            <p:spPr bwMode="invGray">
              <a:xfrm>
                <a:off x="109" y="723"/>
                <a:ext cx="2640" cy="2486"/>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solidFill>
                    <a:srgbClr val="000000"/>
                  </a:solidFill>
                </a:endParaRPr>
              </a:p>
            </p:txBody>
          </p:sp>
          <p:sp>
            <p:nvSpPr>
              <p:cNvPr id="20" name="Oval 11"/>
              <p:cNvSpPr>
                <a:spLocks noChangeAspect="1" noChangeArrowheads="1"/>
              </p:cNvSpPr>
              <p:nvPr/>
            </p:nvSpPr>
            <p:spPr bwMode="invGray">
              <a:xfrm>
                <a:off x="178" y="717"/>
                <a:ext cx="2500" cy="238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solidFill>
                    <a:srgbClr val="000000"/>
                  </a:solidFill>
                </a:endParaRPr>
              </a:p>
            </p:txBody>
          </p:sp>
          <p:sp>
            <p:nvSpPr>
              <p:cNvPr id="21" name="Oval 12"/>
              <p:cNvSpPr>
                <a:spLocks noChangeAspect="1" noChangeArrowheads="1"/>
              </p:cNvSpPr>
              <p:nvPr/>
            </p:nvSpPr>
            <p:spPr bwMode="invGray">
              <a:xfrm>
                <a:off x="204" y="799"/>
                <a:ext cx="2448" cy="229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solidFill>
                    <a:srgbClr val="000000"/>
                  </a:solidFill>
                </a:endParaRPr>
              </a:p>
            </p:txBody>
          </p:sp>
          <p:sp>
            <p:nvSpPr>
              <p:cNvPr id="22" name="Oval 13"/>
              <p:cNvSpPr>
                <a:spLocks noChangeAspect="1" noChangeArrowheads="1"/>
              </p:cNvSpPr>
              <p:nvPr/>
            </p:nvSpPr>
            <p:spPr bwMode="invGray">
              <a:xfrm>
                <a:off x="275" y="786"/>
                <a:ext cx="2306" cy="219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solidFill>
                    <a:srgbClr val="000000"/>
                  </a:solidFill>
                </a:endParaRPr>
              </a:p>
            </p:txBody>
          </p:sp>
          <p:graphicFrame>
            <p:nvGraphicFramePr>
              <p:cNvPr id="23" name="Object 14"/>
              <p:cNvGraphicFramePr>
                <a:graphicFrameLocks noChangeAspect="1"/>
              </p:cNvGraphicFramePr>
              <p:nvPr/>
            </p:nvGraphicFramePr>
            <p:xfrm>
              <a:off x="834" y="637"/>
              <a:ext cx="1130" cy="2170"/>
            </p:xfrm>
            <a:graphic>
              <a:graphicData uri="http://schemas.openxmlformats.org/presentationml/2006/ole">
                <mc:AlternateContent xmlns:mc="http://schemas.openxmlformats.org/markup-compatibility/2006">
                  <mc:Choice xmlns:v="urn:schemas-microsoft-com:vml" Requires="v">
                    <p:oleObj spid="_x0000_s3445779" name="Image" r:id="rId4" imgW="1118249" imgH="2147547" progId="">
                      <p:embed/>
                    </p:oleObj>
                  </mc:Choice>
                  <mc:Fallback>
                    <p:oleObj name="Image" r:id="rId4" imgW="1118249" imgH="214754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834" y="637"/>
                            <a:ext cx="1130" cy="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2" name="図 19" descr="SaitamaMed.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7589" y="3597645"/>
              <a:ext cx="778675" cy="7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K:\diabetesk0\kamed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0453" y="3665785"/>
              <a:ext cx="920997" cy="58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6" descr="ut_logo.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94021" y="3539540"/>
              <a:ext cx="803858" cy="8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C:\Users\mmatsuda\Desktop\YU_logox.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1015" y="3616241"/>
              <a:ext cx="794419" cy="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1" descr="UT_logox.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347" y="3557251"/>
              <a:ext cx="794362" cy="79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45762" name="Picture 2" descr="C:\Users\mmatsuda\Pictures\MMatsudaPictur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6345" y="1298336"/>
            <a:ext cx="1800225" cy="194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10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04" name="Rectangle 48"/>
          <p:cNvSpPr>
            <a:spLocks noGrp="1" noChangeArrowheads="1"/>
          </p:cNvSpPr>
          <p:nvPr>
            <p:ph type="title" idx="4294967295"/>
          </p:nvPr>
        </p:nvSpPr>
        <p:spPr>
          <a:xfrm>
            <a:off x="455613" y="104775"/>
            <a:ext cx="8199437" cy="519113"/>
          </a:xfrm>
          <a:prstGeom prst="rect">
            <a:avLst/>
          </a:prstGeom>
          <a:noFill/>
          <a:ln/>
        </p:spPr>
        <p:txBody>
          <a:bodyPr/>
          <a:lstStyle/>
          <a:p>
            <a:r>
              <a:rPr lang="ja-JP" altLang="en-US" dirty="0" smtClean="0">
                <a:solidFill>
                  <a:schemeClr val="tx1"/>
                </a:solidFill>
                <a:effectLst/>
                <a:latin typeface="ＭＳ Ｐゴシック" charset="-128"/>
                <a:ea typeface="ＭＳ Ｐゴシック" charset="-128"/>
              </a:rPr>
              <a:t>まとめ</a:t>
            </a:r>
          </a:p>
        </p:txBody>
      </p:sp>
      <p:sp>
        <p:nvSpPr>
          <p:cNvPr id="45105" name="Text Box 49"/>
          <p:cNvSpPr txBox="1">
            <a:spLocks noChangeArrowheads="1"/>
          </p:cNvSpPr>
          <p:nvPr/>
        </p:nvSpPr>
        <p:spPr bwMode="auto">
          <a:xfrm>
            <a:off x="506413" y="1020763"/>
            <a:ext cx="8129587" cy="5324535"/>
          </a:xfrm>
          <a:prstGeom prst="rect">
            <a:avLst/>
          </a:prstGeom>
          <a:noFill/>
          <a:ln w="9525">
            <a:noFill/>
            <a:miter lim="800000"/>
            <a:headEnd/>
            <a:tailEnd/>
          </a:ln>
          <a:effectLst/>
        </p:spPr>
        <p:txBody>
          <a:bodyPr>
            <a:spAutoFit/>
          </a:bodyPr>
          <a:lstStyle/>
          <a:p>
            <a:pPr marL="179388" indent="-179388">
              <a:buFontTx/>
              <a:buChar char="•"/>
            </a:pPr>
            <a:r>
              <a:rPr lang="ja-JP" altLang="en-US" sz="2000" b="0" dirty="0" smtClean="0">
                <a:solidFill>
                  <a:srgbClr val="000000"/>
                </a:solidFill>
                <a:latin typeface="Arial" charset="0"/>
                <a:ea typeface="ＭＳ Ｐゴシック" charset="-128"/>
              </a:rPr>
              <a:t>エキセナチド</a:t>
            </a:r>
            <a:r>
              <a:rPr lang="en-US" altLang="ja-JP" sz="2000" b="0" dirty="0" smtClean="0">
                <a:solidFill>
                  <a:srgbClr val="000000"/>
                </a:solidFill>
                <a:latin typeface="Arial" charset="0"/>
                <a:ea typeface="ＭＳ Ｐゴシック" charset="-128"/>
              </a:rPr>
              <a:t>1</a:t>
            </a:r>
            <a:r>
              <a:rPr lang="ja-JP" altLang="en-US" sz="2000" b="0" dirty="0" smtClean="0">
                <a:solidFill>
                  <a:srgbClr val="000000"/>
                </a:solidFill>
                <a:latin typeface="Arial" charset="0"/>
                <a:ea typeface="ＭＳ Ｐゴシック" charset="-128"/>
              </a:rPr>
              <a:t>日</a:t>
            </a:r>
            <a:r>
              <a:rPr lang="en-US" altLang="ja-JP" sz="2000" b="0" dirty="0" smtClean="0">
                <a:solidFill>
                  <a:srgbClr val="000000"/>
                </a:solidFill>
                <a:latin typeface="Arial" charset="0"/>
                <a:ea typeface="ＭＳ Ｐゴシック" charset="-128"/>
              </a:rPr>
              <a:t>2</a:t>
            </a:r>
            <a:r>
              <a:rPr lang="ja-JP" altLang="en-US" sz="2000" b="0" dirty="0" smtClean="0">
                <a:solidFill>
                  <a:srgbClr val="000000"/>
                </a:solidFill>
                <a:latin typeface="Arial" charset="0"/>
                <a:ea typeface="ＭＳ Ｐゴシック" charset="-128"/>
              </a:rPr>
              <a:t>回投与による治療は</a:t>
            </a:r>
            <a:r>
              <a:rPr lang="ja-JP" altLang="en-US" sz="2000" b="0" dirty="0">
                <a:solidFill>
                  <a:srgbClr val="000000"/>
                </a:solidFill>
                <a:latin typeface="Arial" charset="0"/>
                <a:ea typeface="ＭＳ Ｐゴシック" charset="-128"/>
              </a:rPr>
              <a:t>、メトホルミン治療で効果不十分の</a:t>
            </a:r>
            <a:r>
              <a:rPr lang="en-US" altLang="ja-JP" sz="2000" b="0" dirty="0">
                <a:solidFill>
                  <a:srgbClr val="000000"/>
                </a:solidFill>
                <a:latin typeface="Arial" charset="0"/>
                <a:ea typeface="ＭＳ Ｐゴシック" charset="-128"/>
              </a:rPr>
              <a:t>2</a:t>
            </a:r>
            <a:r>
              <a:rPr lang="ja-JP" altLang="en-US" sz="2000" b="0" dirty="0">
                <a:solidFill>
                  <a:srgbClr val="000000"/>
                </a:solidFill>
                <a:latin typeface="Arial" charset="0"/>
                <a:ea typeface="ＭＳ Ｐゴシック" charset="-128"/>
              </a:rPr>
              <a:t>型糖尿病患者における血糖コントロール悪化予防に対して優れた効果を示した。</a:t>
            </a:r>
          </a:p>
          <a:p>
            <a:pPr marL="179388" indent="-179388">
              <a:buFontTx/>
              <a:buChar char="•"/>
            </a:pPr>
            <a:endParaRPr lang="ja-JP" altLang="en-US" sz="2000" b="0" dirty="0">
              <a:solidFill>
                <a:srgbClr val="000000"/>
              </a:solidFill>
              <a:latin typeface="Arial" charset="0"/>
              <a:ea typeface="ＭＳ Ｐゴシック" charset="-128"/>
            </a:endParaRPr>
          </a:p>
          <a:p>
            <a:pPr marL="179388" indent="-179388">
              <a:buFontTx/>
              <a:buChar char="•"/>
            </a:pPr>
            <a:r>
              <a:rPr lang="ja-JP" altLang="en-US" sz="2000" b="0" dirty="0" smtClean="0">
                <a:solidFill>
                  <a:srgbClr val="000000"/>
                </a:solidFill>
                <a:latin typeface="Arial" charset="0"/>
                <a:ea typeface="ＭＳ Ｐゴシック" charset="-128"/>
              </a:rPr>
              <a:t>エキセナチド治療群における</a:t>
            </a:r>
            <a:r>
              <a:rPr lang="en-US" altLang="ja-JP" sz="2000" b="0" dirty="0" smtClean="0">
                <a:solidFill>
                  <a:srgbClr val="000000"/>
                </a:solidFill>
                <a:latin typeface="Arial" charset="0"/>
                <a:ea typeface="ＭＳ Ｐゴシック" charset="-128"/>
              </a:rPr>
              <a:t>HbA1c</a:t>
            </a:r>
            <a:r>
              <a:rPr lang="ja-JP" altLang="en-US" sz="2000" b="0" dirty="0">
                <a:solidFill>
                  <a:srgbClr val="000000"/>
                </a:solidFill>
                <a:latin typeface="Arial" charset="0"/>
                <a:ea typeface="ＭＳ Ｐゴシック" charset="-128"/>
              </a:rPr>
              <a:t>値</a:t>
            </a:r>
            <a:r>
              <a:rPr lang="en-US" altLang="ja-JP" sz="2000" b="0" dirty="0">
                <a:solidFill>
                  <a:srgbClr val="000000"/>
                </a:solidFill>
                <a:latin typeface="Arial" charset="0"/>
                <a:ea typeface="ＭＳ Ｐゴシック" charset="-128"/>
              </a:rPr>
              <a:t>7%</a:t>
            </a:r>
            <a:r>
              <a:rPr lang="ja-JP" altLang="en-US" sz="2000" b="0" dirty="0">
                <a:solidFill>
                  <a:srgbClr val="000000"/>
                </a:solidFill>
                <a:latin typeface="Arial" charset="0"/>
                <a:ea typeface="ＭＳ Ｐゴシック" charset="-128"/>
              </a:rPr>
              <a:t>未満及び</a:t>
            </a:r>
            <a:r>
              <a:rPr lang="en-US" altLang="ja-JP" sz="2000" b="0" dirty="0">
                <a:solidFill>
                  <a:srgbClr val="000000"/>
                </a:solidFill>
                <a:latin typeface="Arial" charset="0"/>
                <a:ea typeface="ＭＳ Ｐゴシック" charset="-128"/>
              </a:rPr>
              <a:t>6.5%</a:t>
            </a:r>
            <a:r>
              <a:rPr lang="ja-JP" altLang="en-US" sz="2000" b="0" dirty="0">
                <a:solidFill>
                  <a:srgbClr val="000000"/>
                </a:solidFill>
                <a:latin typeface="Arial" charset="0"/>
                <a:ea typeface="ＭＳ Ｐゴシック" charset="-128"/>
              </a:rPr>
              <a:t>未満達成患者は、グリメピリドと比較して有意に多かった（</a:t>
            </a:r>
            <a:r>
              <a:rPr lang="en-US" altLang="ja-JP" sz="2000" b="0" dirty="0">
                <a:solidFill>
                  <a:srgbClr val="000000"/>
                </a:solidFill>
                <a:latin typeface="Arial" charset="0"/>
                <a:ea typeface="ＭＳ Ｐゴシック" charset="-128"/>
              </a:rPr>
              <a:t>p&lt;0.0001</a:t>
            </a:r>
            <a:r>
              <a:rPr lang="ja-JP" altLang="en-US" sz="2000" b="0" dirty="0">
                <a:solidFill>
                  <a:srgbClr val="000000"/>
                </a:solidFill>
                <a:latin typeface="Arial" charset="0"/>
                <a:ea typeface="ＭＳ Ｐゴシック" charset="-128"/>
              </a:rPr>
              <a:t>）。</a:t>
            </a:r>
          </a:p>
          <a:p>
            <a:pPr marL="179388" indent="-179388">
              <a:buFontTx/>
              <a:buChar char="•"/>
            </a:pPr>
            <a:endParaRPr lang="ja-JP" altLang="en-US" sz="2000" b="0" dirty="0">
              <a:solidFill>
                <a:srgbClr val="000000"/>
              </a:solidFill>
              <a:latin typeface="Arial" charset="0"/>
              <a:ea typeface="ＭＳ Ｐゴシック" charset="-128"/>
            </a:endParaRPr>
          </a:p>
          <a:p>
            <a:pPr marL="179388" indent="-179388">
              <a:buFontTx/>
              <a:buChar char="•"/>
            </a:pPr>
            <a:r>
              <a:rPr lang="ja-JP" altLang="en-US" sz="2000" b="0" dirty="0" smtClean="0">
                <a:solidFill>
                  <a:srgbClr val="000000"/>
                </a:solidFill>
                <a:latin typeface="Arial" charset="0"/>
                <a:ea typeface="ＭＳ Ｐゴシック" charset="-128"/>
              </a:rPr>
              <a:t>エキセナチド治療群における体重</a:t>
            </a:r>
            <a:r>
              <a:rPr lang="ja-JP" altLang="en-US" sz="2000" b="0" dirty="0">
                <a:solidFill>
                  <a:srgbClr val="000000"/>
                </a:solidFill>
                <a:latin typeface="Arial" charset="0"/>
                <a:ea typeface="ＭＳ Ｐゴシック" charset="-128"/>
              </a:rPr>
              <a:t>減少はグリメピリドと比較して有意に大きかった（</a:t>
            </a:r>
            <a:r>
              <a:rPr lang="en-US" altLang="ja-JP" sz="2000" b="0" dirty="0">
                <a:solidFill>
                  <a:srgbClr val="000000"/>
                </a:solidFill>
                <a:latin typeface="Arial" charset="0"/>
                <a:ea typeface="ＭＳ Ｐゴシック" charset="-128"/>
              </a:rPr>
              <a:t>p&lt;0.0001</a:t>
            </a:r>
            <a:r>
              <a:rPr lang="ja-JP" altLang="en-US" sz="2000" b="0" dirty="0">
                <a:solidFill>
                  <a:srgbClr val="000000"/>
                </a:solidFill>
                <a:latin typeface="Arial" charset="0"/>
                <a:ea typeface="ＭＳ Ｐゴシック" charset="-128"/>
              </a:rPr>
              <a:t>）。</a:t>
            </a:r>
          </a:p>
          <a:p>
            <a:pPr marL="179388" indent="-179388">
              <a:buFontTx/>
              <a:buChar char="•"/>
            </a:pPr>
            <a:endParaRPr lang="ja-JP" altLang="en-US" sz="2000" b="0" dirty="0">
              <a:solidFill>
                <a:srgbClr val="000000"/>
              </a:solidFill>
              <a:latin typeface="Arial" charset="0"/>
              <a:ea typeface="ＭＳ Ｐゴシック" charset="-128"/>
            </a:endParaRPr>
          </a:p>
          <a:p>
            <a:pPr marL="179388" indent="-179388">
              <a:buFontTx/>
              <a:buChar char="•"/>
            </a:pPr>
            <a:r>
              <a:rPr lang="ja-JP" altLang="en-US" sz="2000" b="0" dirty="0" smtClean="0">
                <a:solidFill>
                  <a:srgbClr val="000000"/>
                </a:solidFill>
                <a:latin typeface="Arial" charset="0"/>
                <a:ea typeface="ＭＳ Ｐゴシック" charset="-128"/>
              </a:rPr>
              <a:t>エキセナチド治療群における</a:t>
            </a:r>
            <a:r>
              <a:rPr lang="en-US" altLang="ja-JP" sz="2000" b="0" dirty="0" smtClean="0">
                <a:solidFill>
                  <a:srgbClr val="000000"/>
                </a:solidFill>
                <a:latin typeface="Arial" charset="0"/>
                <a:ea typeface="ＭＳ Ｐゴシック" charset="-128"/>
              </a:rPr>
              <a:t>HOMA-IR</a:t>
            </a:r>
            <a:r>
              <a:rPr lang="ja-JP" altLang="en-US" sz="2000" b="0" dirty="0" smtClean="0">
                <a:solidFill>
                  <a:srgbClr val="000000"/>
                </a:solidFill>
                <a:latin typeface="Arial" charset="0"/>
                <a:ea typeface="ＭＳ Ｐゴシック" charset="-128"/>
              </a:rPr>
              <a:t>と</a:t>
            </a:r>
            <a:r>
              <a:rPr lang="en-US" altLang="ja-JP" sz="2000" b="0" dirty="0" smtClean="0">
                <a:latin typeface="Arial" charset="0"/>
                <a:ea typeface="ＭＳ Ｐゴシック" charset="-128"/>
              </a:rPr>
              <a:t>disposition index</a:t>
            </a:r>
            <a:r>
              <a:rPr lang="ja-JP" altLang="en-US" sz="2000" b="0" dirty="0" smtClean="0">
                <a:solidFill>
                  <a:srgbClr val="000000"/>
                </a:solidFill>
                <a:latin typeface="Arial" charset="0"/>
                <a:ea typeface="ＭＳ Ｐゴシック" charset="-128"/>
              </a:rPr>
              <a:t>は</a:t>
            </a:r>
            <a:r>
              <a:rPr lang="ja-JP" altLang="en-US" sz="2000" b="0" dirty="0">
                <a:solidFill>
                  <a:srgbClr val="000000"/>
                </a:solidFill>
                <a:latin typeface="Arial" charset="0"/>
                <a:ea typeface="ＭＳ Ｐゴシック" charset="-128"/>
              </a:rPr>
              <a:t>グリメピリドと比較して有意に改善したが</a:t>
            </a:r>
            <a:r>
              <a:rPr lang="ja-JP" altLang="en-US" sz="2000" b="0" dirty="0" smtClean="0">
                <a:solidFill>
                  <a:srgbClr val="000000"/>
                </a:solidFill>
                <a:latin typeface="Arial" charset="0"/>
                <a:ea typeface="ＭＳ Ｐゴシック" charset="-128"/>
              </a:rPr>
              <a:t>、</a:t>
            </a:r>
            <a:r>
              <a:rPr lang="ja-JP" altLang="en-US" sz="2000" b="0" dirty="0" smtClean="0">
                <a:latin typeface="Arial" charset="0"/>
                <a:ea typeface="ＭＳ Ｐゴシック" charset="-128"/>
              </a:rPr>
              <a:t>プロインスリン</a:t>
            </a:r>
            <a:r>
              <a:rPr lang="en-US" altLang="ja-JP" sz="2000" b="0" dirty="0" smtClean="0">
                <a:latin typeface="Arial" charset="0"/>
                <a:ea typeface="ＭＳ Ｐゴシック" charset="-128"/>
              </a:rPr>
              <a:t>/</a:t>
            </a:r>
            <a:r>
              <a:rPr lang="ja-JP" altLang="en-US" sz="2000" b="0" dirty="0" smtClean="0">
                <a:latin typeface="Arial" charset="0"/>
                <a:ea typeface="ＭＳ Ｐゴシック" charset="-128"/>
              </a:rPr>
              <a:t>インスリン比の</a:t>
            </a:r>
            <a:r>
              <a:rPr lang="ja-JP" altLang="en-US" sz="2000" b="0" dirty="0">
                <a:solidFill>
                  <a:srgbClr val="000000"/>
                </a:solidFill>
                <a:latin typeface="Arial" charset="0"/>
                <a:ea typeface="ＭＳ Ｐゴシック" charset="-128"/>
              </a:rPr>
              <a:t>有意な改善は認められなかった。</a:t>
            </a:r>
          </a:p>
          <a:p>
            <a:pPr marL="179388" indent="-179388">
              <a:buFontTx/>
              <a:buChar char="•"/>
            </a:pPr>
            <a:endParaRPr lang="ja-JP" altLang="en-US" sz="2000" b="0" dirty="0">
              <a:solidFill>
                <a:srgbClr val="000000"/>
              </a:solidFill>
              <a:latin typeface="Arial" charset="0"/>
              <a:ea typeface="ＭＳ Ｐゴシック" charset="-128"/>
            </a:endParaRPr>
          </a:p>
          <a:p>
            <a:pPr marL="179388" indent="-179388">
              <a:buFontTx/>
              <a:buChar char="•"/>
            </a:pPr>
            <a:r>
              <a:rPr lang="ja-JP" altLang="en-US" sz="2000" b="0" dirty="0" smtClean="0">
                <a:solidFill>
                  <a:srgbClr val="000000"/>
                </a:solidFill>
                <a:latin typeface="Arial" charset="0"/>
                <a:ea typeface="ＭＳ Ｐゴシック" charset="-128"/>
              </a:rPr>
              <a:t>エキセナチド治療群におけて</a:t>
            </a:r>
            <a:r>
              <a:rPr lang="ja-JP" altLang="en-US" sz="2000" b="0" dirty="0">
                <a:solidFill>
                  <a:srgbClr val="000000"/>
                </a:solidFill>
                <a:latin typeface="Arial" charset="0"/>
                <a:ea typeface="ＭＳ Ｐゴシック" charset="-128"/>
              </a:rPr>
              <a:t>観察</a:t>
            </a:r>
            <a:r>
              <a:rPr lang="ja-JP" altLang="en-US" sz="2000" b="0" dirty="0" smtClean="0">
                <a:solidFill>
                  <a:srgbClr val="000000"/>
                </a:solidFill>
                <a:latin typeface="Arial" charset="0"/>
                <a:ea typeface="ＭＳ Ｐゴシック" charset="-128"/>
              </a:rPr>
              <a:t>された主な副作用</a:t>
            </a:r>
            <a:r>
              <a:rPr lang="ja-JP" altLang="en-US" sz="2000" b="0" dirty="0">
                <a:solidFill>
                  <a:srgbClr val="000000"/>
                </a:solidFill>
                <a:latin typeface="Arial" charset="0"/>
                <a:ea typeface="ＭＳ Ｐゴシック" charset="-128"/>
              </a:rPr>
              <a:t>は主に悪心などの消化器症状であったが、低血糖の発現率はグリメピリドと比較して有意に少なかった（</a:t>
            </a:r>
            <a:r>
              <a:rPr lang="en-US" altLang="ja-JP" sz="2000" b="0" dirty="0">
                <a:solidFill>
                  <a:srgbClr val="000000"/>
                </a:solidFill>
                <a:latin typeface="Arial" charset="0"/>
                <a:ea typeface="ＭＳ Ｐゴシック" charset="-128"/>
              </a:rPr>
              <a:t>p&lt;0.0001</a:t>
            </a:r>
            <a:r>
              <a:rPr lang="ja-JP" altLang="en-US" sz="2000" b="0" dirty="0">
                <a:solidFill>
                  <a:srgbClr val="000000"/>
                </a:solidFill>
                <a:latin typeface="Arial" charset="0"/>
                <a:ea typeface="ＭＳ Ｐゴシック" charset="-128"/>
              </a:rPr>
              <a:t>）。</a:t>
            </a:r>
          </a:p>
        </p:txBody>
      </p:sp>
      <p:sp>
        <p:nvSpPr>
          <p:cNvPr id="4" name="正方形/長方形 3"/>
          <p:cNvSpPr/>
          <p:nvPr/>
        </p:nvSpPr>
        <p:spPr>
          <a:xfrm>
            <a:off x="5894580" y="6537523"/>
            <a:ext cx="3236720" cy="307777"/>
          </a:xfrm>
          <a:prstGeom prst="rect">
            <a:avLst/>
          </a:prstGeom>
        </p:spPr>
        <p:txBody>
          <a:bodyPr wrap="none">
            <a:spAutoFit/>
          </a:bodyPr>
          <a:lstStyle/>
          <a:p>
            <a:r>
              <a:rPr lang="en-US" altLang="en-US" sz="1400" b="0" dirty="0" smtClean="0">
                <a:solidFill>
                  <a:srgbClr val="000000"/>
                </a:solidFill>
                <a:latin typeface="Arial" charset="0"/>
                <a:ea typeface="ＭＳ Ｐゴシック" charset="-128"/>
              </a:rPr>
              <a:t>Baptist </a:t>
            </a:r>
            <a:r>
              <a:rPr lang="en-US" altLang="en-US" sz="1400" b="0" dirty="0" err="1" smtClean="0">
                <a:solidFill>
                  <a:srgbClr val="000000"/>
                </a:solidFill>
                <a:latin typeface="Arial" charset="0"/>
                <a:ea typeface="ＭＳ Ｐゴシック" charset="-128"/>
              </a:rPr>
              <a:t>Gallwitz</a:t>
            </a:r>
            <a:r>
              <a:rPr lang="ja-JP" altLang="en-US" sz="1400" b="0" dirty="0">
                <a:solidFill>
                  <a:srgbClr val="000000"/>
                </a:solidFill>
                <a:latin typeface="Arial" charset="0"/>
                <a:ea typeface="ＭＳ Ｐゴシック" charset="-128"/>
              </a:rPr>
              <a:t> </a:t>
            </a:r>
            <a:r>
              <a:rPr lang="en-US" altLang="ja-JP" sz="1400" b="0" dirty="0" smtClean="0">
                <a:solidFill>
                  <a:srgbClr val="000000"/>
                </a:solidFill>
                <a:latin typeface="Arial" charset="0"/>
                <a:ea typeface="ＭＳ Ｐゴシック" charset="-128"/>
              </a:rPr>
              <a:t>et al, The Lancet 2012</a:t>
            </a:r>
            <a:endParaRPr lang="ja-JP" altLang="en-US" sz="1400" b="0" dirty="0">
              <a:solidFill>
                <a:srgbClr val="000000"/>
              </a:solidFill>
              <a:latin typeface="Arial" charset="0"/>
              <a:ea typeface="ＭＳ Ｐゴシック" charset="-128"/>
            </a:endParaRPr>
          </a:p>
        </p:txBody>
      </p:sp>
      <p:sp>
        <p:nvSpPr>
          <p:cNvPr id="6" name="正方形/長方形 5"/>
          <p:cNvSpPr/>
          <p:nvPr/>
        </p:nvSpPr>
        <p:spPr>
          <a:xfrm>
            <a:off x="7253739" y="6183412"/>
            <a:ext cx="1771639" cy="307777"/>
          </a:xfrm>
          <a:prstGeom prst="rect">
            <a:avLst/>
          </a:prstGeom>
        </p:spPr>
        <p:txBody>
          <a:bodyPr wrap="none">
            <a:spAutoFit/>
          </a:bodyPr>
          <a:lstStyle/>
          <a:p>
            <a:r>
              <a:rPr lang="en-US" altLang="ja-JP" sz="1400" b="0" dirty="0" smtClean="0">
                <a:solidFill>
                  <a:srgbClr val="000000"/>
                </a:solidFill>
                <a:latin typeface="Arial" charset="0"/>
                <a:ea typeface="ＭＳ Ｐゴシック" charset="-128"/>
              </a:rPr>
              <a:t>HbA1c</a:t>
            </a:r>
            <a:r>
              <a:rPr lang="ja-JP" altLang="en-US" sz="1400" b="0" dirty="0" smtClean="0">
                <a:solidFill>
                  <a:srgbClr val="000000"/>
                </a:solidFill>
                <a:latin typeface="Arial" charset="0"/>
                <a:ea typeface="ＭＳ Ｐゴシック" charset="-128"/>
              </a:rPr>
              <a:t>値は</a:t>
            </a:r>
            <a:r>
              <a:rPr lang="en-US" altLang="ja-JP" sz="1400" b="0" dirty="0" smtClean="0">
                <a:solidFill>
                  <a:srgbClr val="000000"/>
                </a:solidFill>
                <a:latin typeface="Arial" charset="0"/>
                <a:ea typeface="ＭＳ Ｐゴシック" charset="-128"/>
              </a:rPr>
              <a:t>NGSP</a:t>
            </a:r>
            <a:r>
              <a:rPr lang="ja-JP" altLang="en-US" sz="1400" b="0" dirty="0" smtClean="0">
                <a:solidFill>
                  <a:srgbClr val="000000"/>
                </a:solidFill>
                <a:latin typeface="Arial" charset="0"/>
                <a:ea typeface="ＭＳ Ｐゴシック" charset="-128"/>
              </a:rPr>
              <a:t>値</a:t>
            </a:r>
            <a:endParaRPr lang="ja-JP" altLang="en-US" sz="1400" b="0" dirty="0">
              <a:solidFill>
                <a:srgbClr val="000000"/>
              </a:solidFill>
              <a:latin typeface="Arial" charset="0"/>
              <a:ea typeface="ＭＳ Ｐゴシック" charset="-128"/>
            </a:endParaRPr>
          </a:p>
        </p:txBody>
      </p:sp>
      <p:sp>
        <p:nvSpPr>
          <p:cNvPr id="7" name="Text Box 378"/>
          <p:cNvSpPr txBox="1">
            <a:spLocks noChangeArrowheads="1"/>
          </p:cNvSpPr>
          <p:nvPr/>
        </p:nvSpPr>
        <p:spPr bwMode="auto">
          <a:xfrm>
            <a:off x="-6350" y="6546850"/>
            <a:ext cx="3443571" cy="246221"/>
          </a:xfrm>
          <a:prstGeom prst="rect">
            <a:avLst/>
          </a:prstGeom>
          <a:noFill/>
          <a:ln w="9525">
            <a:noFill/>
            <a:miter lim="800000"/>
            <a:headEnd/>
            <a:tailEnd/>
          </a:ln>
        </p:spPr>
        <p:txBody>
          <a:bodyPr wrap="none">
            <a:spAutoFit/>
          </a:bodyPr>
          <a:lstStyle/>
          <a:p>
            <a:r>
              <a:rPr lang="en-US" altLang="ja-JP" sz="1000" b="0" dirty="0">
                <a:solidFill>
                  <a:srgbClr val="000000"/>
                </a:solidFill>
                <a:latin typeface="Arial" charset="0"/>
                <a:ea typeface="ＭＳ Ｐゴシック" charset="-128"/>
              </a:rPr>
              <a:t>※</a:t>
            </a:r>
            <a:r>
              <a:rPr lang="ja-JP" altLang="en-US" sz="1000" b="0" dirty="0">
                <a:solidFill>
                  <a:srgbClr val="000000"/>
                </a:solidFill>
                <a:latin typeface="Arial" charset="0"/>
                <a:ea typeface="ＭＳ Ｐゴシック" charset="-128"/>
              </a:rPr>
              <a:t>：「効能・効果」、「用法・用量」について</a:t>
            </a:r>
            <a:r>
              <a:rPr lang="ja-JP" altLang="en-US" sz="1000" b="0" dirty="0" smtClean="0">
                <a:solidFill>
                  <a:srgbClr val="000000"/>
                </a:solidFill>
                <a:latin typeface="Arial" charset="0"/>
                <a:ea typeface="ＭＳ Ｐゴシック" charset="-128"/>
              </a:rPr>
              <a:t>は添付</a:t>
            </a:r>
            <a:r>
              <a:rPr lang="ja-JP" altLang="en-US" sz="1000" b="0" dirty="0">
                <a:solidFill>
                  <a:srgbClr val="000000"/>
                </a:solidFill>
                <a:latin typeface="Arial" charset="0"/>
                <a:ea typeface="ＭＳ Ｐゴシック" charset="-128"/>
              </a:rPr>
              <a:t>文書</a:t>
            </a:r>
            <a:r>
              <a:rPr lang="ja-JP" altLang="en-US" sz="1000" b="0" dirty="0" smtClean="0">
                <a:solidFill>
                  <a:srgbClr val="000000"/>
                </a:solidFill>
                <a:latin typeface="Arial" charset="0"/>
                <a:ea typeface="ＭＳ Ｐゴシック" charset="-128"/>
              </a:rPr>
              <a:t>を参照</a:t>
            </a:r>
            <a:endParaRPr lang="ja-JP" altLang="en-US" sz="1000"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17393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3602" name="Picture 2"/>
          <p:cNvPicPr>
            <a:picLocks noChangeAspect="1" noChangeArrowheads="1"/>
          </p:cNvPicPr>
          <p:nvPr/>
        </p:nvPicPr>
        <p:blipFill>
          <a:blip r:embed="rId3" cstate="print"/>
          <a:srcRect/>
          <a:stretch>
            <a:fillRect/>
          </a:stretch>
        </p:blipFill>
        <p:spPr bwMode="auto">
          <a:xfrm>
            <a:off x="2077872" y="136457"/>
            <a:ext cx="4988256" cy="6585088"/>
          </a:xfrm>
          <a:prstGeom prst="rect">
            <a:avLst/>
          </a:prstGeom>
          <a:noFill/>
          <a:ln w="9525">
            <a:noFill/>
            <a:miter lim="800000"/>
            <a:headEnd/>
            <a:tailEnd/>
          </a:ln>
        </p:spPr>
      </p:pic>
      <p:sp>
        <p:nvSpPr>
          <p:cNvPr id="3" name="テキスト ボックス 2"/>
          <p:cNvSpPr txBox="1"/>
          <p:nvPr/>
        </p:nvSpPr>
        <p:spPr>
          <a:xfrm>
            <a:off x="7014950" y="6086901"/>
            <a:ext cx="2129052" cy="646331"/>
          </a:xfrm>
          <a:prstGeom prst="rect">
            <a:avLst/>
          </a:prstGeom>
          <a:noFill/>
        </p:spPr>
        <p:txBody>
          <a:bodyPr wrap="square" rtlCol="0">
            <a:spAutoFit/>
          </a:bodyPr>
          <a:lstStyle/>
          <a:p>
            <a:pPr algn="r"/>
            <a:r>
              <a:rPr lang="ja-JP" altLang="en-US" sz="1800" dirty="0" smtClean="0">
                <a:solidFill>
                  <a:srgbClr val="333399">
                    <a:lumMod val="20000"/>
                    <a:lumOff val="80000"/>
                  </a:srgbClr>
                </a:solidFill>
              </a:rPr>
              <a:t>川越市広報室撮影</a:t>
            </a:r>
            <a:endParaRPr lang="en-US" altLang="ja-JP" sz="1800" dirty="0" smtClean="0">
              <a:solidFill>
                <a:srgbClr val="333399">
                  <a:lumMod val="20000"/>
                  <a:lumOff val="80000"/>
                </a:srgbClr>
              </a:solidFill>
            </a:endParaRPr>
          </a:p>
          <a:p>
            <a:pPr algn="r"/>
            <a:r>
              <a:rPr lang="en-US" altLang="ja-JP" sz="1800" dirty="0" smtClean="0">
                <a:solidFill>
                  <a:srgbClr val="333399">
                    <a:lumMod val="20000"/>
                    <a:lumOff val="80000"/>
                  </a:srgbClr>
                </a:solidFill>
              </a:rPr>
              <a:t>2009</a:t>
            </a:r>
            <a:r>
              <a:rPr lang="ja-JP" altLang="en-US" sz="1800" dirty="0" smtClean="0">
                <a:solidFill>
                  <a:srgbClr val="333399">
                    <a:lumMod val="20000"/>
                    <a:lumOff val="80000"/>
                  </a:srgbClr>
                </a:solidFill>
              </a:rPr>
              <a:t>年</a:t>
            </a:r>
            <a:r>
              <a:rPr lang="en-US" altLang="ja-JP" sz="1800" dirty="0" smtClean="0">
                <a:solidFill>
                  <a:srgbClr val="333399">
                    <a:lumMod val="20000"/>
                    <a:lumOff val="80000"/>
                  </a:srgbClr>
                </a:solidFill>
              </a:rPr>
              <a:t>11</a:t>
            </a:r>
            <a:r>
              <a:rPr lang="ja-JP" altLang="en-US" sz="1800" dirty="0" smtClean="0">
                <a:solidFill>
                  <a:srgbClr val="333399">
                    <a:lumMod val="20000"/>
                    <a:lumOff val="80000"/>
                  </a:srgbClr>
                </a:solidFill>
              </a:rPr>
              <a:t>月</a:t>
            </a:r>
            <a:r>
              <a:rPr lang="en-US" altLang="ja-JP" sz="1800" dirty="0" smtClean="0">
                <a:solidFill>
                  <a:srgbClr val="333399">
                    <a:lumMod val="20000"/>
                    <a:lumOff val="80000"/>
                  </a:srgbClr>
                </a:solidFill>
              </a:rPr>
              <a:t>14</a:t>
            </a:r>
            <a:r>
              <a:rPr lang="ja-JP" altLang="en-US" sz="1800" dirty="0" smtClean="0">
                <a:solidFill>
                  <a:srgbClr val="333399">
                    <a:lumMod val="20000"/>
                    <a:lumOff val="80000"/>
                  </a:srgbClr>
                </a:solidFill>
              </a:rPr>
              <a:t>日</a:t>
            </a:r>
            <a:endParaRPr lang="en-US" altLang="ja-JP" sz="1800" dirty="0" smtClean="0">
              <a:solidFill>
                <a:srgbClr val="333399">
                  <a:lumMod val="20000"/>
                  <a:lumOff val="80000"/>
                </a:srgbClr>
              </a:solidFill>
            </a:endParaRPr>
          </a:p>
        </p:txBody>
      </p:sp>
    </p:spTree>
    <p:extLst>
      <p:ext uri="{BB962C8B-B14F-4D97-AF65-F5344CB8AC3E}">
        <p14:creationId xmlns:p14="http://schemas.microsoft.com/office/powerpoint/2010/main" val="2281577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4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659"/>
            <a:ext cx="9144000" cy="5682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94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5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9487" y="1"/>
            <a:ext cx="72650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69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504968" y="232005"/>
            <a:ext cx="3207224" cy="584775"/>
          </a:xfrm>
          <a:prstGeom prst="rect">
            <a:avLst/>
          </a:prstGeom>
          <a:noFill/>
        </p:spPr>
        <p:txBody>
          <a:bodyPr wrap="square" rtlCol="0">
            <a:spAutoFit/>
          </a:bodyPr>
          <a:lstStyle/>
          <a:p>
            <a:r>
              <a:rPr lang="en-US" altLang="ja-JP" sz="3200" b="0" dirty="0" smtClean="0">
                <a:solidFill>
                  <a:srgbClr val="FFFF00"/>
                </a:solidFill>
              </a:rPr>
              <a:t>2009</a:t>
            </a:r>
            <a:r>
              <a:rPr lang="ja-JP" altLang="en-US" sz="3200" b="0" dirty="0" smtClean="0">
                <a:solidFill>
                  <a:srgbClr val="FFFF00"/>
                </a:solidFill>
              </a:rPr>
              <a:t>年度</a:t>
            </a:r>
            <a:endParaRPr lang="ja-JP" altLang="en-US" sz="3200" b="0" dirty="0">
              <a:solidFill>
                <a:srgbClr val="FFFF00"/>
              </a:solidFill>
            </a:endParaRPr>
          </a:p>
        </p:txBody>
      </p:sp>
      <p:sp>
        <p:nvSpPr>
          <p:cNvPr id="7" name="テキスト ボックス 6"/>
          <p:cNvSpPr txBox="1"/>
          <p:nvPr/>
        </p:nvSpPr>
        <p:spPr>
          <a:xfrm>
            <a:off x="3848669" y="270863"/>
            <a:ext cx="3207224" cy="584775"/>
          </a:xfrm>
          <a:prstGeom prst="rect">
            <a:avLst/>
          </a:prstGeom>
          <a:noFill/>
        </p:spPr>
        <p:txBody>
          <a:bodyPr wrap="square" rtlCol="0">
            <a:spAutoFit/>
          </a:bodyPr>
          <a:lstStyle/>
          <a:p>
            <a:r>
              <a:rPr lang="en-US" altLang="ja-JP" sz="3200" b="0" dirty="0" smtClean="0">
                <a:solidFill>
                  <a:srgbClr val="FFFF00"/>
                </a:solidFill>
              </a:rPr>
              <a:t>2011</a:t>
            </a:r>
            <a:r>
              <a:rPr lang="ja-JP" altLang="en-US" sz="3200" b="0" dirty="0" smtClean="0">
                <a:solidFill>
                  <a:srgbClr val="FFFF00"/>
                </a:solidFill>
              </a:rPr>
              <a:t>年度</a:t>
            </a:r>
            <a:endParaRPr lang="ja-JP" altLang="en-US" sz="3200" b="0" dirty="0">
              <a:solidFill>
                <a:srgbClr val="FFFF00"/>
              </a:solidFill>
            </a:endParaRPr>
          </a:p>
        </p:txBody>
      </p:sp>
      <p:graphicFrame>
        <p:nvGraphicFramePr>
          <p:cNvPr id="18" name="グラフ 17"/>
          <p:cNvGraphicFramePr>
            <a:graphicFrameLocks/>
          </p:cNvGraphicFramePr>
          <p:nvPr>
            <p:extLst>
              <p:ext uri="{D42A27DB-BD31-4B8C-83A1-F6EECF244321}">
                <p14:modId xmlns:p14="http://schemas.microsoft.com/office/powerpoint/2010/main" val="1239633394"/>
              </p:ext>
            </p:extLst>
          </p:nvPr>
        </p:nvGraphicFramePr>
        <p:xfrm>
          <a:off x="454818" y="1127330"/>
          <a:ext cx="3309939" cy="3002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p:cNvGraphicFramePr>
            <a:graphicFrameLocks/>
          </p:cNvGraphicFramePr>
          <p:nvPr>
            <p:extLst>
              <p:ext uri="{D42A27DB-BD31-4B8C-83A1-F6EECF244321}">
                <p14:modId xmlns:p14="http://schemas.microsoft.com/office/powerpoint/2010/main" val="2829348915"/>
              </p:ext>
            </p:extLst>
          </p:nvPr>
        </p:nvGraphicFramePr>
        <p:xfrm>
          <a:off x="3679031" y="1117804"/>
          <a:ext cx="5010151" cy="30060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表 4"/>
          <p:cNvGraphicFramePr>
            <a:graphicFrameLocks noGrp="1"/>
          </p:cNvGraphicFramePr>
          <p:nvPr>
            <p:extLst>
              <p:ext uri="{D42A27DB-BD31-4B8C-83A1-F6EECF244321}">
                <p14:modId xmlns:p14="http://schemas.microsoft.com/office/powerpoint/2010/main" val="887659546"/>
              </p:ext>
            </p:extLst>
          </p:nvPr>
        </p:nvGraphicFramePr>
        <p:xfrm>
          <a:off x="704945" y="4437148"/>
          <a:ext cx="6114059" cy="1840818"/>
        </p:xfrm>
        <a:graphic>
          <a:graphicData uri="http://schemas.openxmlformats.org/drawingml/2006/table">
            <a:tbl>
              <a:tblPr/>
              <a:tblGrid>
                <a:gridCol w="3543188"/>
                <a:gridCol w="1384315"/>
                <a:gridCol w="1186556"/>
              </a:tblGrid>
              <a:tr h="306803">
                <a:tc>
                  <a:txBody>
                    <a:bodyPr/>
                    <a:lstStyle/>
                    <a:p>
                      <a:pPr algn="l" fontAlgn="ctr"/>
                      <a:r>
                        <a:rPr lang="en-US" sz="1900" b="1" i="0" u="none" strike="noStrike" dirty="0">
                          <a:solidFill>
                            <a:srgbClr val="FFFF00"/>
                          </a:solidFill>
                          <a:effectLst/>
                          <a:latin typeface="ＭＳ Ｐゴシック"/>
                        </a:rPr>
                        <a:t>Sulfonylureas</a:t>
                      </a:r>
                    </a:p>
                  </a:txBody>
                  <a:tcPr marL="16495" marR="16495" marT="16495" marB="0" anchor="ctr">
                    <a:lnL>
                      <a:noFill/>
                    </a:lnL>
                    <a:lnR>
                      <a:noFill/>
                    </a:lnR>
                    <a:lnT>
                      <a:noFill/>
                    </a:lnT>
                    <a:lnB>
                      <a:noFill/>
                    </a:lnB>
                    <a:solidFill>
                      <a:srgbClr val="60497A"/>
                    </a:solidFill>
                  </a:tcPr>
                </a:tc>
                <a:tc>
                  <a:txBody>
                    <a:bodyPr/>
                    <a:lstStyle/>
                    <a:p>
                      <a:pPr algn="r" fontAlgn="ctr"/>
                      <a:r>
                        <a:rPr lang="en-US" altLang="ja-JP" sz="1900" b="1" i="0" u="none" strike="noStrike">
                          <a:solidFill>
                            <a:srgbClr val="FFFF00"/>
                          </a:solidFill>
                          <a:effectLst/>
                          <a:latin typeface="ＭＳ Ｐゴシック"/>
                        </a:rPr>
                        <a:t>1160</a:t>
                      </a:r>
                    </a:p>
                  </a:txBody>
                  <a:tcPr marL="16495" marR="16495" marT="16495" marB="0" anchor="ctr">
                    <a:lnL>
                      <a:noFill/>
                    </a:lnL>
                    <a:lnR>
                      <a:noFill/>
                    </a:lnR>
                    <a:lnT>
                      <a:noFill/>
                    </a:lnT>
                    <a:lnB>
                      <a:noFill/>
                    </a:lnB>
                    <a:solidFill>
                      <a:srgbClr val="60497A"/>
                    </a:solidFill>
                  </a:tcPr>
                </a:tc>
                <a:tc>
                  <a:txBody>
                    <a:bodyPr/>
                    <a:lstStyle/>
                    <a:p>
                      <a:pPr algn="r" fontAlgn="ctr"/>
                      <a:r>
                        <a:rPr lang="en-US" altLang="ja-JP" sz="1900" b="1" i="0" u="none" strike="noStrike">
                          <a:solidFill>
                            <a:srgbClr val="FFFF00"/>
                          </a:solidFill>
                          <a:effectLst/>
                          <a:latin typeface="ＭＳ Ｐゴシック"/>
                        </a:rPr>
                        <a:t>949</a:t>
                      </a:r>
                    </a:p>
                  </a:txBody>
                  <a:tcPr marL="16495" marR="16495" marT="16495" marB="0" anchor="ctr">
                    <a:lnL>
                      <a:noFill/>
                    </a:lnL>
                    <a:lnR>
                      <a:noFill/>
                    </a:lnR>
                    <a:lnT>
                      <a:noFill/>
                    </a:lnT>
                    <a:lnB>
                      <a:noFill/>
                    </a:lnB>
                    <a:solidFill>
                      <a:srgbClr val="60497A"/>
                    </a:solidFill>
                  </a:tcPr>
                </a:tc>
              </a:tr>
              <a:tr h="306803">
                <a:tc>
                  <a:txBody>
                    <a:bodyPr/>
                    <a:lstStyle/>
                    <a:p>
                      <a:pPr algn="l" fontAlgn="ctr"/>
                      <a:r>
                        <a:rPr lang="en-US" sz="1900" b="1" i="0" u="none" strike="noStrike">
                          <a:solidFill>
                            <a:srgbClr val="FFFF00"/>
                          </a:solidFill>
                          <a:effectLst/>
                          <a:latin typeface="ＭＳ Ｐゴシック"/>
                        </a:rPr>
                        <a:t>Metformin</a:t>
                      </a:r>
                    </a:p>
                  </a:txBody>
                  <a:tcPr marL="16495" marR="16495" marT="16495" marB="0" anchor="ctr">
                    <a:lnL>
                      <a:noFill/>
                    </a:lnL>
                    <a:lnR>
                      <a:noFill/>
                    </a:lnR>
                    <a:lnT>
                      <a:noFill/>
                    </a:lnT>
                    <a:lnB>
                      <a:noFill/>
                    </a:lnB>
                    <a:solidFill>
                      <a:srgbClr val="8064A2"/>
                    </a:solidFill>
                  </a:tcPr>
                </a:tc>
                <a:tc>
                  <a:txBody>
                    <a:bodyPr/>
                    <a:lstStyle/>
                    <a:p>
                      <a:pPr algn="r" fontAlgn="ctr"/>
                      <a:r>
                        <a:rPr lang="en-US" altLang="ja-JP" sz="1900" b="1" i="0" u="none" strike="noStrike">
                          <a:solidFill>
                            <a:srgbClr val="FFFF00"/>
                          </a:solidFill>
                          <a:effectLst/>
                          <a:latin typeface="ＭＳ Ｐゴシック"/>
                        </a:rPr>
                        <a:t>1535</a:t>
                      </a:r>
                    </a:p>
                  </a:txBody>
                  <a:tcPr marL="16495" marR="16495" marT="16495" marB="0" anchor="ctr">
                    <a:lnL>
                      <a:noFill/>
                    </a:lnL>
                    <a:lnR>
                      <a:noFill/>
                    </a:lnR>
                    <a:lnT>
                      <a:noFill/>
                    </a:lnT>
                    <a:lnB>
                      <a:noFill/>
                    </a:lnB>
                    <a:solidFill>
                      <a:srgbClr val="8064A2"/>
                    </a:solidFill>
                  </a:tcPr>
                </a:tc>
                <a:tc>
                  <a:txBody>
                    <a:bodyPr/>
                    <a:lstStyle/>
                    <a:p>
                      <a:pPr algn="r" fontAlgn="ctr"/>
                      <a:r>
                        <a:rPr lang="en-US" altLang="ja-JP" sz="1900" b="1" i="0" u="none" strike="noStrike">
                          <a:solidFill>
                            <a:srgbClr val="FFFF00"/>
                          </a:solidFill>
                          <a:effectLst/>
                          <a:latin typeface="ＭＳ Ｐゴシック"/>
                        </a:rPr>
                        <a:t>1210</a:t>
                      </a:r>
                    </a:p>
                  </a:txBody>
                  <a:tcPr marL="16495" marR="16495" marT="16495" marB="0" anchor="ctr">
                    <a:lnL>
                      <a:noFill/>
                    </a:lnL>
                    <a:lnR>
                      <a:noFill/>
                    </a:lnR>
                    <a:lnT>
                      <a:noFill/>
                    </a:lnT>
                    <a:lnB>
                      <a:noFill/>
                    </a:lnB>
                    <a:solidFill>
                      <a:srgbClr val="8064A2"/>
                    </a:solidFill>
                  </a:tcPr>
                </a:tc>
              </a:tr>
              <a:tr h="306803">
                <a:tc>
                  <a:txBody>
                    <a:bodyPr/>
                    <a:lstStyle/>
                    <a:p>
                      <a:pPr algn="l" fontAlgn="ctr"/>
                      <a:r>
                        <a:rPr lang="en-US" sz="1900" b="1" i="0" u="none" strike="noStrike">
                          <a:solidFill>
                            <a:srgbClr val="FFFF00"/>
                          </a:solidFill>
                          <a:effectLst/>
                          <a:latin typeface="ＭＳ Ｐゴシック"/>
                        </a:rPr>
                        <a:t>DPP-4 inhbitor</a:t>
                      </a:r>
                    </a:p>
                  </a:txBody>
                  <a:tcPr marL="16495" marR="16495" marT="16495" marB="0" anchor="ctr">
                    <a:lnL>
                      <a:noFill/>
                    </a:lnL>
                    <a:lnR>
                      <a:noFill/>
                    </a:lnR>
                    <a:lnT>
                      <a:noFill/>
                    </a:lnT>
                    <a:lnB>
                      <a:noFill/>
                    </a:lnB>
                    <a:solidFill>
                      <a:srgbClr val="60497A"/>
                    </a:solidFill>
                  </a:tcPr>
                </a:tc>
                <a:tc>
                  <a:txBody>
                    <a:bodyPr/>
                    <a:lstStyle/>
                    <a:p>
                      <a:pPr algn="r" fontAlgn="ctr"/>
                      <a:r>
                        <a:rPr lang="en-US" altLang="ja-JP" sz="1900" b="1" i="0" u="none" strike="noStrike">
                          <a:solidFill>
                            <a:srgbClr val="FFFF00"/>
                          </a:solidFill>
                          <a:effectLst/>
                          <a:latin typeface="ＭＳ Ｐゴシック"/>
                        </a:rPr>
                        <a:t>22</a:t>
                      </a:r>
                    </a:p>
                  </a:txBody>
                  <a:tcPr marL="16495" marR="16495" marT="16495" marB="0" anchor="ctr">
                    <a:lnL>
                      <a:noFill/>
                    </a:lnL>
                    <a:lnR>
                      <a:noFill/>
                    </a:lnR>
                    <a:lnT>
                      <a:noFill/>
                    </a:lnT>
                    <a:lnB>
                      <a:noFill/>
                    </a:lnB>
                    <a:solidFill>
                      <a:srgbClr val="60497A"/>
                    </a:solidFill>
                  </a:tcPr>
                </a:tc>
                <a:tc>
                  <a:txBody>
                    <a:bodyPr/>
                    <a:lstStyle/>
                    <a:p>
                      <a:pPr algn="r" fontAlgn="ctr"/>
                      <a:r>
                        <a:rPr lang="en-US" altLang="ja-JP" sz="1900" b="1" i="0" u="none" strike="noStrike">
                          <a:solidFill>
                            <a:srgbClr val="FFFF00"/>
                          </a:solidFill>
                          <a:effectLst/>
                          <a:latin typeface="ＭＳ Ｐゴシック"/>
                        </a:rPr>
                        <a:t>990</a:t>
                      </a:r>
                    </a:p>
                  </a:txBody>
                  <a:tcPr marL="16495" marR="16495" marT="16495" marB="0" anchor="ctr">
                    <a:lnL>
                      <a:noFill/>
                    </a:lnL>
                    <a:lnR>
                      <a:noFill/>
                    </a:lnR>
                    <a:lnT>
                      <a:noFill/>
                    </a:lnT>
                    <a:lnB>
                      <a:noFill/>
                    </a:lnB>
                    <a:solidFill>
                      <a:srgbClr val="60497A"/>
                    </a:solidFill>
                  </a:tcPr>
                </a:tc>
              </a:tr>
              <a:tr h="306803">
                <a:tc>
                  <a:txBody>
                    <a:bodyPr/>
                    <a:lstStyle/>
                    <a:p>
                      <a:pPr algn="l" fontAlgn="ctr"/>
                      <a:r>
                        <a:rPr lang="en-US" sz="1900" b="1" i="0" u="none" strike="noStrike">
                          <a:solidFill>
                            <a:srgbClr val="FFFF00"/>
                          </a:solidFill>
                          <a:effectLst/>
                          <a:latin typeface="ＭＳ Ｐゴシック"/>
                        </a:rPr>
                        <a:t>Thiazolidinedione</a:t>
                      </a:r>
                    </a:p>
                  </a:txBody>
                  <a:tcPr marL="16495" marR="16495" marT="16495" marB="0" anchor="ctr">
                    <a:lnL>
                      <a:noFill/>
                    </a:lnL>
                    <a:lnR>
                      <a:noFill/>
                    </a:lnR>
                    <a:lnT>
                      <a:noFill/>
                    </a:lnT>
                    <a:lnB>
                      <a:noFill/>
                    </a:lnB>
                    <a:solidFill>
                      <a:srgbClr val="8064A2"/>
                    </a:solidFill>
                  </a:tcPr>
                </a:tc>
                <a:tc>
                  <a:txBody>
                    <a:bodyPr/>
                    <a:lstStyle/>
                    <a:p>
                      <a:pPr algn="r" fontAlgn="ctr"/>
                      <a:r>
                        <a:rPr lang="en-US" altLang="ja-JP" sz="1900" b="1" i="0" u="none" strike="noStrike">
                          <a:solidFill>
                            <a:srgbClr val="FFFF00"/>
                          </a:solidFill>
                          <a:effectLst/>
                          <a:latin typeface="ＭＳ Ｐゴシック"/>
                        </a:rPr>
                        <a:t>528</a:t>
                      </a:r>
                    </a:p>
                  </a:txBody>
                  <a:tcPr marL="16495" marR="16495" marT="16495" marB="0" anchor="ctr">
                    <a:lnL>
                      <a:noFill/>
                    </a:lnL>
                    <a:lnR>
                      <a:noFill/>
                    </a:lnR>
                    <a:lnT>
                      <a:noFill/>
                    </a:lnT>
                    <a:lnB>
                      <a:noFill/>
                    </a:lnB>
                    <a:solidFill>
                      <a:srgbClr val="8064A2"/>
                    </a:solidFill>
                  </a:tcPr>
                </a:tc>
                <a:tc>
                  <a:txBody>
                    <a:bodyPr/>
                    <a:lstStyle/>
                    <a:p>
                      <a:pPr algn="r" fontAlgn="ctr"/>
                      <a:r>
                        <a:rPr lang="en-US" altLang="ja-JP" sz="1900" b="1" i="0" u="none" strike="noStrike">
                          <a:solidFill>
                            <a:srgbClr val="FFFF00"/>
                          </a:solidFill>
                          <a:effectLst/>
                          <a:latin typeface="ＭＳ Ｐゴシック"/>
                        </a:rPr>
                        <a:t>352</a:t>
                      </a:r>
                    </a:p>
                  </a:txBody>
                  <a:tcPr marL="16495" marR="16495" marT="16495" marB="0" anchor="ctr">
                    <a:lnL>
                      <a:noFill/>
                    </a:lnL>
                    <a:lnR>
                      <a:noFill/>
                    </a:lnR>
                    <a:lnT>
                      <a:noFill/>
                    </a:lnT>
                    <a:lnB>
                      <a:noFill/>
                    </a:lnB>
                    <a:solidFill>
                      <a:srgbClr val="8064A2"/>
                    </a:solidFill>
                  </a:tcPr>
                </a:tc>
              </a:tr>
              <a:tr h="306803">
                <a:tc>
                  <a:txBody>
                    <a:bodyPr/>
                    <a:lstStyle/>
                    <a:p>
                      <a:pPr algn="l" fontAlgn="ctr"/>
                      <a:r>
                        <a:rPr lang="en-US" sz="1900" b="1" i="0" u="none" strike="noStrike">
                          <a:solidFill>
                            <a:srgbClr val="FFFF00"/>
                          </a:solidFill>
                          <a:effectLst/>
                          <a:latin typeface="ＭＳ Ｐゴシック"/>
                        </a:rPr>
                        <a:t>alpha-glucosidase inhibitor</a:t>
                      </a:r>
                    </a:p>
                  </a:txBody>
                  <a:tcPr marL="16495" marR="16495" marT="16495" marB="0" anchor="ctr">
                    <a:lnL>
                      <a:noFill/>
                    </a:lnL>
                    <a:lnR>
                      <a:noFill/>
                    </a:lnR>
                    <a:lnT>
                      <a:noFill/>
                    </a:lnT>
                    <a:lnB>
                      <a:noFill/>
                    </a:lnB>
                    <a:solidFill>
                      <a:srgbClr val="60497A"/>
                    </a:solidFill>
                  </a:tcPr>
                </a:tc>
                <a:tc>
                  <a:txBody>
                    <a:bodyPr/>
                    <a:lstStyle/>
                    <a:p>
                      <a:pPr algn="r" fontAlgn="ctr"/>
                      <a:r>
                        <a:rPr lang="en-US" altLang="ja-JP" sz="1900" b="1" i="0" u="none" strike="noStrike">
                          <a:solidFill>
                            <a:srgbClr val="FFFF00"/>
                          </a:solidFill>
                          <a:effectLst/>
                          <a:latin typeface="ＭＳ Ｐゴシック"/>
                        </a:rPr>
                        <a:t>688</a:t>
                      </a:r>
                    </a:p>
                  </a:txBody>
                  <a:tcPr marL="16495" marR="16495" marT="16495" marB="0" anchor="ctr">
                    <a:lnL>
                      <a:noFill/>
                    </a:lnL>
                    <a:lnR>
                      <a:noFill/>
                    </a:lnR>
                    <a:lnT>
                      <a:noFill/>
                    </a:lnT>
                    <a:lnB>
                      <a:noFill/>
                    </a:lnB>
                    <a:solidFill>
                      <a:srgbClr val="60497A"/>
                    </a:solidFill>
                  </a:tcPr>
                </a:tc>
                <a:tc>
                  <a:txBody>
                    <a:bodyPr/>
                    <a:lstStyle/>
                    <a:p>
                      <a:pPr algn="r" fontAlgn="ctr"/>
                      <a:r>
                        <a:rPr lang="en-US" altLang="ja-JP" sz="1900" b="1" i="0" u="none" strike="noStrike">
                          <a:solidFill>
                            <a:srgbClr val="FFFF00"/>
                          </a:solidFill>
                          <a:effectLst/>
                          <a:latin typeface="ＭＳ Ｐゴシック"/>
                        </a:rPr>
                        <a:t>284</a:t>
                      </a:r>
                    </a:p>
                  </a:txBody>
                  <a:tcPr marL="16495" marR="16495" marT="16495" marB="0" anchor="ctr">
                    <a:lnL>
                      <a:noFill/>
                    </a:lnL>
                    <a:lnR>
                      <a:noFill/>
                    </a:lnR>
                    <a:lnT>
                      <a:noFill/>
                    </a:lnT>
                    <a:lnB>
                      <a:noFill/>
                    </a:lnB>
                    <a:solidFill>
                      <a:srgbClr val="60497A"/>
                    </a:solidFill>
                  </a:tcPr>
                </a:tc>
              </a:tr>
              <a:tr h="306803">
                <a:tc>
                  <a:txBody>
                    <a:bodyPr/>
                    <a:lstStyle/>
                    <a:p>
                      <a:pPr algn="l" fontAlgn="ctr"/>
                      <a:r>
                        <a:rPr lang="en-US" sz="1900" b="1" i="0" u="none" strike="noStrike">
                          <a:solidFill>
                            <a:srgbClr val="FFFF00"/>
                          </a:solidFill>
                          <a:effectLst/>
                          <a:latin typeface="ＭＳ Ｐゴシック"/>
                        </a:rPr>
                        <a:t>Glinide</a:t>
                      </a:r>
                    </a:p>
                  </a:txBody>
                  <a:tcPr marL="16495" marR="16495" marT="16495" marB="0" anchor="ctr">
                    <a:lnL>
                      <a:noFill/>
                    </a:lnL>
                    <a:lnR>
                      <a:noFill/>
                    </a:lnR>
                    <a:lnT>
                      <a:noFill/>
                    </a:lnT>
                    <a:lnB>
                      <a:noFill/>
                    </a:lnB>
                    <a:solidFill>
                      <a:srgbClr val="8064A2"/>
                    </a:solidFill>
                  </a:tcPr>
                </a:tc>
                <a:tc>
                  <a:txBody>
                    <a:bodyPr/>
                    <a:lstStyle/>
                    <a:p>
                      <a:pPr algn="r" fontAlgn="ctr"/>
                      <a:r>
                        <a:rPr lang="en-US" altLang="ja-JP" sz="1900" b="1" i="0" u="none" strike="noStrike">
                          <a:solidFill>
                            <a:srgbClr val="FFFF00"/>
                          </a:solidFill>
                          <a:effectLst/>
                          <a:latin typeface="ＭＳ Ｐゴシック"/>
                        </a:rPr>
                        <a:t>360</a:t>
                      </a:r>
                    </a:p>
                  </a:txBody>
                  <a:tcPr marL="16495" marR="16495" marT="16495" marB="0" anchor="ctr">
                    <a:lnL>
                      <a:noFill/>
                    </a:lnL>
                    <a:lnR>
                      <a:noFill/>
                    </a:lnR>
                    <a:lnT>
                      <a:noFill/>
                    </a:lnT>
                    <a:lnB>
                      <a:noFill/>
                    </a:lnB>
                    <a:solidFill>
                      <a:srgbClr val="8064A2"/>
                    </a:solidFill>
                  </a:tcPr>
                </a:tc>
                <a:tc>
                  <a:txBody>
                    <a:bodyPr/>
                    <a:lstStyle/>
                    <a:p>
                      <a:pPr algn="r" fontAlgn="ctr"/>
                      <a:r>
                        <a:rPr lang="en-US" altLang="ja-JP" sz="1900" b="1" i="0" u="none" strike="noStrike" dirty="0">
                          <a:solidFill>
                            <a:srgbClr val="FFFF00"/>
                          </a:solidFill>
                          <a:effectLst/>
                          <a:latin typeface="ＭＳ Ｐゴシック"/>
                        </a:rPr>
                        <a:t>177</a:t>
                      </a:r>
                    </a:p>
                  </a:txBody>
                  <a:tcPr marL="16495" marR="16495" marT="16495" marB="0" anchor="ctr">
                    <a:lnL>
                      <a:noFill/>
                    </a:lnL>
                    <a:lnR>
                      <a:noFill/>
                    </a:lnR>
                    <a:lnT>
                      <a:noFill/>
                    </a:lnT>
                    <a:lnB>
                      <a:noFill/>
                    </a:lnB>
                    <a:solidFill>
                      <a:srgbClr val="8064A2"/>
                    </a:solidFill>
                  </a:tcPr>
                </a:tc>
              </a:tr>
            </a:tbl>
          </a:graphicData>
        </a:graphic>
      </p:graphicFrame>
      <p:sp>
        <p:nvSpPr>
          <p:cNvPr id="22" name="テキスト ボックス 21"/>
          <p:cNvSpPr txBox="1"/>
          <p:nvPr/>
        </p:nvSpPr>
        <p:spPr>
          <a:xfrm>
            <a:off x="3712192" y="6488668"/>
            <a:ext cx="5416868" cy="369332"/>
          </a:xfrm>
          <a:prstGeom prst="rect">
            <a:avLst/>
          </a:prstGeom>
          <a:noFill/>
        </p:spPr>
        <p:txBody>
          <a:bodyPr wrap="none" rtlCol="0">
            <a:spAutoFit/>
          </a:bodyPr>
          <a:lstStyle/>
          <a:p>
            <a:r>
              <a:rPr lang="ja-JP" altLang="en-US" sz="1800" b="0" dirty="0" smtClean="0">
                <a:solidFill>
                  <a:srgbClr val="FFFFFF"/>
                </a:solidFill>
              </a:rPr>
              <a:t>埼玉医科大学総合医療センター内分泌・糖尿病内科　</a:t>
            </a:r>
            <a:endParaRPr lang="ja-JP" altLang="en-US" sz="1800" b="0" dirty="0">
              <a:solidFill>
                <a:srgbClr val="FFFFFF"/>
              </a:solidFill>
            </a:endParaRPr>
          </a:p>
        </p:txBody>
      </p:sp>
    </p:spTree>
    <p:extLst>
      <p:ext uri="{BB962C8B-B14F-4D97-AF65-F5344CB8AC3E}">
        <p14:creationId xmlns:p14="http://schemas.microsoft.com/office/powerpoint/2010/main" val="1672436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1772816"/>
            <a:ext cx="9144000" cy="1577882"/>
          </a:xfrm>
          <a:extLst/>
        </p:spPr>
        <p:style>
          <a:lnRef idx="0">
            <a:schemeClr val="dk1"/>
          </a:lnRef>
          <a:fillRef idx="3">
            <a:schemeClr val="dk1"/>
          </a:fillRef>
          <a:effectRef idx="3">
            <a:schemeClr val="dk1"/>
          </a:effectRef>
          <a:fontRef idx="minor">
            <a:schemeClr val="lt1"/>
          </a:fontRef>
        </p:style>
        <p:txBody>
          <a:bodyPr/>
          <a:lstStyle/>
          <a:p>
            <a:r>
              <a:rPr lang="en-US" altLang="ja-JP" sz="4000" dirty="0" smtClean="0">
                <a:solidFill>
                  <a:srgbClr val="FFFF00"/>
                </a:solidFill>
              </a:rPr>
              <a:t>2</a:t>
            </a:r>
            <a:r>
              <a:rPr lang="ja-JP" altLang="en-US" sz="4000" dirty="0" smtClean="0">
                <a:solidFill>
                  <a:srgbClr val="FFFF00"/>
                </a:solidFill>
              </a:rPr>
              <a:t>型糖尿病患者における</a:t>
            </a:r>
            <a:r>
              <a:rPr lang="en-US" altLang="ja-JP" sz="4000" dirty="0" err="1" smtClean="0">
                <a:solidFill>
                  <a:srgbClr val="FFFF00"/>
                </a:solidFill>
              </a:rPr>
              <a:t>exenatide</a:t>
            </a:r>
            <a:r>
              <a:rPr lang="ja-JP" altLang="en-US" sz="4000" dirty="0" smtClean="0">
                <a:solidFill>
                  <a:srgbClr val="FFFF00"/>
                </a:solidFill>
              </a:rPr>
              <a:t>製剤</a:t>
            </a:r>
            <a:r>
              <a:rPr lang="en-US" altLang="ja-JP" sz="4000" dirty="0" smtClean="0">
                <a:solidFill>
                  <a:srgbClr val="FFFF00"/>
                </a:solidFill>
              </a:rPr>
              <a:t/>
            </a:r>
            <a:br>
              <a:rPr lang="en-US" altLang="ja-JP" sz="4000" dirty="0" smtClean="0">
                <a:solidFill>
                  <a:srgbClr val="FFFF00"/>
                </a:solidFill>
              </a:rPr>
            </a:br>
            <a:r>
              <a:rPr lang="ja-JP" altLang="en-US" sz="4000" dirty="0" smtClean="0">
                <a:solidFill>
                  <a:srgbClr val="FFFF00"/>
                </a:solidFill>
              </a:rPr>
              <a:t>導入症例の特徴と有効性</a:t>
            </a:r>
            <a:endParaRPr lang="ja-JP" altLang="ja-JP" sz="4000" dirty="0">
              <a:solidFill>
                <a:srgbClr val="FFFF00"/>
              </a:solidFill>
            </a:endParaRPr>
          </a:p>
        </p:txBody>
      </p:sp>
      <p:sp>
        <p:nvSpPr>
          <p:cNvPr id="4101" name="Rectangle 3"/>
          <p:cNvSpPr>
            <a:spLocks noGrp="1" noChangeArrowheads="1"/>
          </p:cNvSpPr>
          <p:nvPr>
            <p:ph type="subTitle" idx="1"/>
          </p:nvPr>
        </p:nvSpPr>
        <p:spPr>
          <a:xfrm>
            <a:off x="250825" y="5300663"/>
            <a:ext cx="8893175" cy="1557337"/>
          </a:xfrm>
        </p:spPr>
        <p:txBody>
          <a:bodyPr/>
          <a:lstStyle/>
          <a:p>
            <a:pPr eaLnBrk="1" hangingPunct="1"/>
            <a:r>
              <a:rPr lang="ja-JP" altLang="en-US" sz="2000" dirty="0" smtClean="0">
                <a:solidFill>
                  <a:srgbClr val="FFFF00"/>
                </a:solidFill>
              </a:rPr>
              <a:t>埼玉医科大学総合医療センター　内分泌・糖尿病内科</a:t>
            </a:r>
          </a:p>
          <a:p>
            <a:pPr eaLnBrk="1" hangingPunct="1"/>
            <a:r>
              <a:rPr lang="zh-TW" altLang="en-US" sz="2000" dirty="0" smtClean="0"/>
              <a:t>押谷奈都子</a:t>
            </a:r>
            <a:r>
              <a:rPr lang="ja-JP" altLang="en-US" sz="2000" dirty="0" smtClean="0"/>
              <a:t>，森田　智子，</a:t>
            </a:r>
            <a:r>
              <a:rPr lang="zh-TW" altLang="en-US" sz="2000" dirty="0" smtClean="0"/>
              <a:t>秋山義隆</a:t>
            </a:r>
            <a:r>
              <a:rPr lang="ja-JP" altLang="en-US" sz="2000" dirty="0" err="1" smtClean="0"/>
              <a:t>，</a:t>
            </a:r>
            <a:r>
              <a:rPr lang="zh-TW" altLang="en-US" sz="2000" dirty="0" smtClean="0"/>
              <a:t>矢澤麻佐子</a:t>
            </a:r>
            <a:r>
              <a:rPr lang="ja-JP" altLang="en-US" sz="2000" dirty="0" err="1" smtClean="0"/>
              <a:t>，</a:t>
            </a:r>
            <a:r>
              <a:rPr lang="ja-JP" altLang="en-US" sz="2000" dirty="0" smtClean="0"/>
              <a:t>大村　栄治，</a:t>
            </a:r>
            <a:r>
              <a:rPr lang="zh-TW" altLang="en-US" sz="2000" dirty="0" smtClean="0"/>
              <a:t>松田昌文</a:t>
            </a:r>
            <a:endParaRPr lang="ja-JP" altLang="en-US" sz="2000" dirty="0" smtClean="0"/>
          </a:p>
        </p:txBody>
      </p:sp>
      <p:sp>
        <p:nvSpPr>
          <p:cNvPr id="2" name="正方形/長方形 1"/>
          <p:cNvSpPr/>
          <p:nvPr/>
        </p:nvSpPr>
        <p:spPr>
          <a:xfrm>
            <a:off x="1673524" y="6519446"/>
            <a:ext cx="7470475" cy="338554"/>
          </a:xfrm>
          <a:prstGeom prst="rect">
            <a:avLst/>
          </a:prstGeom>
        </p:spPr>
        <p:txBody>
          <a:bodyPr wrap="square">
            <a:spAutoFit/>
          </a:bodyPr>
          <a:lstStyle/>
          <a:p>
            <a:pPr algn="r"/>
            <a:r>
              <a:rPr lang="ja-JP" altLang="en-US" dirty="0"/>
              <a:t>第</a:t>
            </a:r>
            <a:r>
              <a:rPr lang="en-US" altLang="ja-JP" dirty="0"/>
              <a:t>55</a:t>
            </a:r>
            <a:r>
              <a:rPr lang="ja-JP" altLang="en-US" dirty="0"/>
              <a:t>回日本糖尿病学会年次学術</a:t>
            </a:r>
            <a:r>
              <a:rPr lang="ja-JP" altLang="en-US" dirty="0" smtClean="0"/>
              <a:t>集会</a:t>
            </a:r>
            <a:r>
              <a:rPr lang="ja-JP" altLang="en-US" dirty="0"/>
              <a:t>　</a:t>
            </a:r>
            <a:r>
              <a:rPr lang="en-US" altLang="ja-JP" dirty="0" smtClean="0"/>
              <a:t>2012</a:t>
            </a:r>
            <a:r>
              <a:rPr lang="ja-JP" altLang="en-US" dirty="0"/>
              <a:t>年</a:t>
            </a:r>
            <a:r>
              <a:rPr lang="en-US" altLang="ja-JP" dirty="0"/>
              <a:t>5</a:t>
            </a:r>
            <a:r>
              <a:rPr lang="ja-JP" altLang="en-US" dirty="0"/>
              <a:t>月</a:t>
            </a:r>
            <a:r>
              <a:rPr lang="en-US" altLang="ja-JP" dirty="0"/>
              <a:t>17</a:t>
            </a:r>
            <a:r>
              <a:rPr lang="ja-JP" altLang="en-US" dirty="0" smtClean="0"/>
              <a:t>日～</a:t>
            </a:r>
            <a:r>
              <a:rPr lang="en-US" altLang="ja-JP" dirty="0"/>
              <a:t>19</a:t>
            </a:r>
            <a:r>
              <a:rPr lang="ja-JP" altLang="en-US" dirty="0" smtClean="0"/>
              <a:t>日パシフィコ横浜</a:t>
            </a:r>
            <a:endParaRPr lang="ja-JP" altLang="en-US" dirty="0"/>
          </a:p>
        </p:txBody>
      </p:sp>
    </p:spTree>
    <p:extLst>
      <p:ext uri="{BB962C8B-B14F-4D97-AF65-F5344CB8AC3E}">
        <p14:creationId xmlns:p14="http://schemas.microsoft.com/office/powerpoint/2010/main" val="278133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28625" y="0"/>
            <a:ext cx="8229600" cy="1000125"/>
          </a:xfrm>
        </p:spPr>
        <p:txBody>
          <a:bodyPr/>
          <a:lstStyle/>
          <a:p>
            <a:pPr eaLnBrk="1" hangingPunct="1"/>
            <a:r>
              <a:rPr kumimoji="0" lang="ja-JP" altLang="en-US" sz="4800" smtClean="0">
                <a:solidFill>
                  <a:schemeClr val="folHlink"/>
                </a:solidFill>
              </a:rPr>
              <a:t>背景と目的</a:t>
            </a:r>
          </a:p>
        </p:txBody>
      </p:sp>
      <p:sp>
        <p:nvSpPr>
          <p:cNvPr id="5123" name="Text Box 5"/>
          <p:cNvSpPr txBox="1">
            <a:spLocks noChangeArrowheads="1"/>
          </p:cNvSpPr>
          <p:nvPr/>
        </p:nvSpPr>
        <p:spPr bwMode="auto">
          <a:xfrm>
            <a:off x="285750" y="1000125"/>
            <a:ext cx="8858250" cy="5034207"/>
          </a:xfrm>
          <a:prstGeom prst="rect">
            <a:avLst/>
          </a:prstGeom>
          <a:noFill/>
          <a:ln w="9525">
            <a:noFill/>
            <a:round/>
            <a:headEnd/>
            <a:tailEnd/>
          </a:ln>
        </p:spPr>
        <p:txBody>
          <a:bodyPr lIns="90000" tIns="61920" rIns="90000" bIns="46800">
            <a:spAutoFit/>
          </a:bodyPr>
          <a:lstStyle/>
          <a:p>
            <a:r>
              <a:rPr lang="en-US" altLang="ja-JP" sz="4000" b="0" dirty="0" smtClean="0">
                <a:solidFill>
                  <a:srgbClr val="FFFFFF"/>
                </a:solidFill>
                <a:latin typeface="Arial" charset="0"/>
                <a:ea typeface="ＭＳ Ｐゴシック" charset="-128"/>
              </a:rPr>
              <a:t>GLP-1</a:t>
            </a:r>
            <a:r>
              <a:rPr lang="ja-JP" altLang="en-US" sz="4000" b="0" dirty="0" smtClean="0">
                <a:solidFill>
                  <a:srgbClr val="FFFFFF"/>
                </a:solidFill>
                <a:latin typeface="Arial" charset="0"/>
                <a:ea typeface="ＭＳ Ｐゴシック" charset="-128"/>
              </a:rPr>
              <a:t>受容体作動薬である</a:t>
            </a:r>
            <a:r>
              <a:rPr lang="en-US" altLang="ja-JP" sz="4000" b="0" dirty="0" err="1" smtClean="0">
                <a:solidFill>
                  <a:srgbClr val="FFFFFF"/>
                </a:solidFill>
                <a:latin typeface="Arial" charset="0"/>
                <a:ea typeface="ＭＳ Ｐゴシック" charset="-128"/>
              </a:rPr>
              <a:t>exenatide</a:t>
            </a:r>
            <a:r>
              <a:rPr lang="ja-JP" altLang="en-US" sz="4000" b="0" dirty="0" smtClean="0">
                <a:solidFill>
                  <a:srgbClr val="FFFFFF"/>
                </a:solidFill>
                <a:latin typeface="Arial" charset="0"/>
                <a:ea typeface="ＭＳ Ｐゴシック" charset="-128"/>
              </a:rPr>
              <a:t>は本国での臨床応用が先行した</a:t>
            </a:r>
            <a:r>
              <a:rPr lang="en-US" altLang="ja-JP" sz="4000" b="0" dirty="0" err="1" smtClean="0">
                <a:solidFill>
                  <a:srgbClr val="FFFFFF"/>
                </a:solidFill>
                <a:latin typeface="Arial" charset="0"/>
                <a:ea typeface="ＭＳ Ｐゴシック" charset="-128"/>
              </a:rPr>
              <a:t>liraglutide</a:t>
            </a:r>
            <a:r>
              <a:rPr lang="ja-JP" altLang="en-US" sz="4000" b="0" dirty="0" smtClean="0">
                <a:solidFill>
                  <a:srgbClr val="FFFFFF"/>
                </a:solidFill>
                <a:latin typeface="Arial" charset="0"/>
                <a:ea typeface="ＭＳ Ｐゴシック" charset="-128"/>
              </a:rPr>
              <a:t>と共に低血糖および体重増加の問題を起こしにくい特徴があり臨床的有用性が期待される。</a:t>
            </a:r>
            <a:r>
              <a:rPr lang="en-US" altLang="ja-JP" sz="4000" b="0" dirty="0" smtClean="0">
                <a:solidFill>
                  <a:srgbClr val="FFFFFF"/>
                </a:solidFill>
                <a:latin typeface="Arial" charset="0"/>
                <a:ea typeface="ＭＳ Ｐゴシック" charset="-128"/>
              </a:rPr>
              <a:t>GLP-1</a:t>
            </a:r>
            <a:r>
              <a:rPr lang="ja-JP" altLang="en-US" sz="4000" b="0" dirty="0" smtClean="0">
                <a:solidFill>
                  <a:srgbClr val="FFFFFF"/>
                </a:solidFill>
                <a:latin typeface="Arial" charset="0"/>
                <a:ea typeface="ＭＳ Ｐゴシック" charset="-128"/>
              </a:rPr>
              <a:t>受容体作動薬である</a:t>
            </a:r>
            <a:r>
              <a:rPr lang="en-US" altLang="ja-JP" sz="4000" b="0" dirty="0" err="1" smtClean="0">
                <a:solidFill>
                  <a:srgbClr val="FFFFFF"/>
                </a:solidFill>
                <a:latin typeface="Arial" charset="0"/>
                <a:ea typeface="ＭＳ Ｐゴシック" charset="-128"/>
              </a:rPr>
              <a:t>exenatide</a:t>
            </a:r>
            <a:r>
              <a:rPr lang="ja-JP" altLang="en-US" sz="4000" b="0" dirty="0" smtClean="0">
                <a:solidFill>
                  <a:srgbClr val="FFFFFF"/>
                </a:solidFill>
                <a:latin typeface="Arial" charset="0"/>
                <a:ea typeface="ＭＳ Ｐゴシック" charset="-128"/>
              </a:rPr>
              <a:t>製剤を導入した外来通院中の２型糖尿病患者の特徴および臨床的効果を検討した．</a:t>
            </a:r>
            <a:endParaRPr lang="en-US" altLang="ja-JP" sz="4000" b="0"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794385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8625" y="0"/>
            <a:ext cx="8229600" cy="1143000"/>
          </a:xfrm>
        </p:spPr>
        <p:txBody>
          <a:bodyPr/>
          <a:lstStyle/>
          <a:p>
            <a:pPr eaLnBrk="1" hangingPunct="1"/>
            <a:r>
              <a:rPr kumimoji="0" lang="ja-JP" altLang="en-US" sz="4800" dirty="0" smtClean="0">
                <a:solidFill>
                  <a:schemeClr val="folHlink"/>
                </a:solidFill>
              </a:rPr>
              <a:t>方法</a:t>
            </a:r>
          </a:p>
        </p:txBody>
      </p:sp>
      <p:sp>
        <p:nvSpPr>
          <p:cNvPr id="6147" name="Text Box 5"/>
          <p:cNvSpPr txBox="1">
            <a:spLocks noChangeArrowheads="1"/>
          </p:cNvSpPr>
          <p:nvPr/>
        </p:nvSpPr>
        <p:spPr bwMode="auto">
          <a:xfrm>
            <a:off x="285750" y="1214438"/>
            <a:ext cx="8572500" cy="4541764"/>
          </a:xfrm>
          <a:prstGeom prst="rect">
            <a:avLst/>
          </a:prstGeom>
          <a:noFill/>
          <a:ln w="9525">
            <a:noFill/>
            <a:round/>
            <a:headEnd/>
            <a:tailEnd/>
          </a:ln>
        </p:spPr>
        <p:txBody>
          <a:bodyPr lIns="90000" tIns="61920" rIns="90000" bIns="46800">
            <a:spAutoFit/>
          </a:bodyPr>
          <a:lstStyle/>
          <a:p>
            <a:r>
              <a:rPr lang="en-US" altLang="ja-JP" sz="3600" b="0" dirty="0" smtClean="0">
                <a:solidFill>
                  <a:srgbClr val="FFFFFF"/>
                </a:solidFill>
                <a:latin typeface="Arial" charset="0"/>
                <a:ea typeface="ＭＳ Ｐゴシック" charset="-128"/>
              </a:rPr>
              <a:t>2011</a:t>
            </a:r>
            <a:r>
              <a:rPr lang="ja-JP" altLang="en-US" sz="3600" b="0" dirty="0" smtClean="0">
                <a:solidFill>
                  <a:srgbClr val="FFFFFF"/>
                </a:solidFill>
                <a:latin typeface="Arial" charset="0"/>
                <a:ea typeface="ＭＳ Ｐゴシック" charset="-128"/>
              </a:rPr>
              <a:t>月</a:t>
            </a:r>
            <a:r>
              <a:rPr lang="en-US" altLang="ja-JP" sz="3600" b="0" dirty="0" smtClean="0">
                <a:solidFill>
                  <a:srgbClr val="FFFFFF"/>
                </a:solidFill>
                <a:latin typeface="Arial" charset="0"/>
                <a:ea typeface="ＭＳ Ｐゴシック" charset="-128"/>
              </a:rPr>
              <a:t>2</a:t>
            </a:r>
            <a:r>
              <a:rPr lang="ja-JP" altLang="en-US" sz="3600" b="0" dirty="0" smtClean="0">
                <a:solidFill>
                  <a:srgbClr val="FFFFFF"/>
                </a:solidFill>
                <a:latin typeface="Arial" charset="0"/>
                <a:ea typeface="ＭＳ Ｐゴシック" charset="-128"/>
              </a:rPr>
              <a:t>月から</a:t>
            </a:r>
            <a:r>
              <a:rPr lang="en-US" altLang="ja-JP" sz="3600" b="0" dirty="0" smtClean="0">
                <a:solidFill>
                  <a:srgbClr val="FFFFFF"/>
                </a:solidFill>
                <a:latin typeface="Arial" charset="0"/>
                <a:ea typeface="ＭＳ Ｐゴシック" charset="-128"/>
              </a:rPr>
              <a:t>2012</a:t>
            </a:r>
            <a:r>
              <a:rPr lang="ja-JP" altLang="en-US" sz="3600" b="0" dirty="0" smtClean="0">
                <a:solidFill>
                  <a:srgbClr val="FFFFFF"/>
                </a:solidFill>
                <a:latin typeface="Arial" charset="0"/>
                <a:ea typeface="ＭＳ Ｐゴシック" charset="-128"/>
              </a:rPr>
              <a:t>年</a:t>
            </a:r>
            <a:r>
              <a:rPr lang="en-US" altLang="ja-JP" sz="3600" b="0" dirty="0" smtClean="0">
                <a:solidFill>
                  <a:srgbClr val="FFFFFF"/>
                </a:solidFill>
                <a:latin typeface="Arial" charset="0"/>
                <a:ea typeface="ＭＳ Ｐゴシック" charset="-128"/>
              </a:rPr>
              <a:t>2</a:t>
            </a:r>
            <a:r>
              <a:rPr lang="ja-JP" altLang="en-US" sz="3600" b="0" dirty="0" smtClean="0">
                <a:solidFill>
                  <a:srgbClr val="FFFFFF"/>
                </a:solidFill>
                <a:latin typeface="Arial" charset="0"/>
                <a:ea typeface="ＭＳ Ｐゴシック" charset="-128"/>
              </a:rPr>
              <a:t>月までの外来通院中</a:t>
            </a:r>
            <a:r>
              <a:rPr lang="en-US" altLang="ja-JP" sz="3600" b="0" dirty="0" smtClean="0">
                <a:solidFill>
                  <a:srgbClr val="FFFFFF"/>
                </a:solidFill>
                <a:latin typeface="Arial" charset="0"/>
                <a:ea typeface="ＭＳ Ｐゴシック" charset="-128"/>
              </a:rPr>
              <a:t>2</a:t>
            </a:r>
            <a:r>
              <a:rPr lang="ja-JP" altLang="en-US" sz="3600" b="0" dirty="0" smtClean="0">
                <a:solidFill>
                  <a:srgbClr val="FFFFFF"/>
                </a:solidFill>
                <a:latin typeface="Arial" charset="0"/>
                <a:ea typeface="ＭＳ Ｐゴシック" charset="-128"/>
              </a:rPr>
              <a:t>型糖尿病患者の検査データ、処方内容を抽出し検討した．</a:t>
            </a:r>
            <a:endParaRPr lang="en-US" altLang="ja-JP" sz="3600" b="0" dirty="0" smtClean="0">
              <a:solidFill>
                <a:srgbClr val="FFFFFF"/>
              </a:solidFill>
              <a:latin typeface="Arial" charset="0"/>
              <a:ea typeface="ＭＳ Ｐゴシック" charset="-128"/>
            </a:endParaRPr>
          </a:p>
          <a:p>
            <a:r>
              <a:rPr lang="en-US" altLang="ja-JP" sz="3600" b="0" dirty="0" smtClean="0">
                <a:solidFill>
                  <a:srgbClr val="FFFFFF"/>
                </a:solidFill>
                <a:latin typeface="Arial" charset="0"/>
                <a:ea typeface="ＭＳ Ｐゴシック" charset="-128"/>
              </a:rPr>
              <a:t>HbA1c</a:t>
            </a:r>
            <a:r>
              <a:rPr lang="ja-JP" altLang="en-US" sz="3600" b="0" dirty="0" err="1" smtClean="0">
                <a:solidFill>
                  <a:srgbClr val="FFFFFF"/>
                </a:solidFill>
                <a:latin typeface="Arial" charset="0"/>
                <a:ea typeface="ＭＳ Ｐゴシック" charset="-128"/>
              </a:rPr>
              <a:t>，</a:t>
            </a:r>
            <a:r>
              <a:rPr lang="ja-JP" altLang="en-US" sz="3600" b="0" dirty="0" smtClean="0">
                <a:solidFill>
                  <a:srgbClr val="FFFFFF"/>
                </a:solidFill>
                <a:latin typeface="Arial" charset="0"/>
                <a:ea typeface="ＭＳ Ｐゴシック" charset="-128"/>
              </a:rPr>
              <a:t>体重，血圧，グリメピリド量，メトホルミン量の変化を観察し，その特徴と臨床効果を検討した．</a:t>
            </a:r>
            <a:endParaRPr lang="en-US" altLang="ja-JP" sz="3600" b="0" dirty="0" smtClean="0">
              <a:solidFill>
                <a:srgbClr val="FFFFFF"/>
              </a:solidFill>
              <a:latin typeface="Arial" charset="0"/>
              <a:ea typeface="ＭＳ Ｐゴシック" charset="-128"/>
            </a:endParaRPr>
          </a:p>
          <a:p>
            <a:r>
              <a:rPr lang="ja-JP" altLang="en-US" sz="3600" b="0" dirty="0" smtClean="0">
                <a:solidFill>
                  <a:srgbClr val="FFFFFF"/>
                </a:solidFill>
                <a:latin typeface="Arial" charset="0"/>
                <a:ea typeface="ＭＳ Ｐゴシック" charset="-128"/>
              </a:rPr>
              <a:t>統計解析は</a:t>
            </a:r>
            <a:r>
              <a:rPr lang="en-US" altLang="ja-JP" sz="3600" b="0" dirty="0" smtClean="0">
                <a:solidFill>
                  <a:srgbClr val="FFFFFF"/>
                </a:solidFill>
                <a:latin typeface="Arial" charset="0"/>
                <a:ea typeface="ＭＳ Ｐゴシック" charset="-128"/>
              </a:rPr>
              <a:t>SPSSver.19(IBM</a:t>
            </a:r>
            <a:r>
              <a:rPr lang="ja-JP" altLang="en-US" sz="3600" b="0" dirty="0" smtClean="0">
                <a:solidFill>
                  <a:srgbClr val="FFFFFF"/>
                </a:solidFill>
                <a:latin typeface="Arial" charset="0"/>
                <a:ea typeface="ＭＳ Ｐゴシック" charset="-128"/>
              </a:rPr>
              <a:t>社</a:t>
            </a:r>
            <a:r>
              <a:rPr lang="en-US" altLang="ja-JP" sz="3600" b="0" dirty="0" smtClean="0">
                <a:solidFill>
                  <a:srgbClr val="FFFFFF"/>
                </a:solidFill>
                <a:latin typeface="Arial" charset="0"/>
                <a:ea typeface="ＭＳ Ｐゴシック" charset="-128"/>
              </a:rPr>
              <a:t>)</a:t>
            </a:r>
            <a:r>
              <a:rPr lang="ja-JP" altLang="en-US" sz="3600" b="0" dirty="0" smtClean="0">
                <a:solidFill>
                  <a:srgbClr val="FFFFFF"/>
                </a:solidFill>
                <a:latin typeface="Arial" charset="0"/>
                <a:ea typeface="ＭＳ Ｐゴシック" charset="-128"/>
              </a:rPr>
              <a:t>を用い実施した．</a:t>
            </a:r>
            <a:endParaRPr lang="ja-JP" altLang="ja-JP" sz="3600" b="0"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3715055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80509" y="6502630"/>
            <a:ext cx="7087197" cy="369332"/>
          </a:xfrm>
          <a:prstGeom prst="rect">
            <a:avLst/>
          </a:prstGeom>
          <a:noFill/>
        </p:spPr>
        <p:txBody>
          <a:bodyPr wrap="none" rtlCol="0">
            <a:spAutoFit/>
          </a:bodyPr>
          <a:lstStyle/>
          <a:p>
            <a:r>
              <a:rPr lang="ja-JP" altLang="en-US" sz="1800" b="0" dirty="0" smtClean="0">
                <a:solidFill>
                  <a:srgbClr val="FFFFFF"/>
                </a:solidFill>
                <a:latin typeface="Arial" charset="0"/>
                <a:ea typeface="ＭＳ Ｐゴシック" charset="-128"/>
              </a:rPr>
              <a:t>埼玉医科大学総合医療センター　内分泌・糖尿病内科　</a:t>
            </a:r>
            <a:r>
              <a:rPr lang="en-US" altLang="ja-JP" sz="1800" b="0" dirty="0" smtClean="0">
                <a:solidFill>
                  <a:srgbClr val="FFFFFF"/>
                </a:solidFill>
                <a:latin typeface="Arial" charset="0"/>
                <a:ea typeface="ＭＳ Ｐゴシック" charset="-128"/>
              </a:rPr>
              <a:t>2012</a:t>
            </a:r>
            <a:r>
              <a:rPr lang="ja-JP" altLang="en-US" sz="1800" b="0" dirty="0" smtClean="0">
                <a:solidFill>
                  <a:srgbClr val="FFFFFF"/>
                </a:solidFill>
                <a:latin typeface="Arial" charset="0"/>
                <a:ea typeface="ＭＳ Ｐゴシック" charset="-128"/>
              </a:rPr>
              <a:t>年</a:t>
            </a:r>
            <a:r>
              <a:rPr lang="en-US" altLang="ja-JP" sz="1800" b="0" dirty="0" smtClean="0">
                <a:solidFill>
                  <a:srgbClr val="FFFFFF"/>
                </a:solidFill>
                <a:latin typeface="Arial" charset="0"/>
                <a:ea typeface="ＭＳ Ｐゴシック" charset="-128"/>
              </a:rPr>
              <a:t>2</a:t>
            </a:r>
            <a:r>
              <a:rPr lang="ja-JP" altLang="en-US" sz="1800" b="0" dirty="0" smtClean="0">
                <a:solidFill>
                  <a:srgbClr val="FFFFFF"/>
                </a:solidFill>
                <a:latin typeface="Arial" charset="0"/>
                <a:ea typeface="ＭＳ Ｐゴシック" charset="-128"/>
              </a:rPr>
              <a:t>月まで</a:t>
            </a:r>
            <a:endParaRPr lang="en-US" altLang="ja-JP" sz="1800" b="0" dirty="0" smtClean="0">
              <a:solidFill>
                <a:srgbClr val="FFFFFF"/>
              </a:solidFill>
              <a:latin typeface="Arial" charset="0"/>
              <a:ea typeface="ＭＳ Ｐゴシック" charset="-128"/>
            </a:endParaRPr>
          </a:p>
        </p:txBody>
      </p:sp>
      <p:pic>
        <p:nvPicPr>
          <p:cNvPr id="34437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124744"/>
            <a:ext cx="709612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タイトル 6"/>
          <p:cNvSpPr txBox="1">
            <a:spLocks/>
          </p:cNvSpPr>
          <p:nvPr/>
        </p:nvSpPr>
        <p:spPr>
          <a:xfrm>
            <a:off x="467544" y="188640"/>
            <a:ext cx="8229600" cy="1143000"/>
          </a:xfrm>
          <a:prstGeom prst="rect">
            <a:avLst/>
          </a:prstGeom>
        </p:spPr>
        <p:txBody>
          <a:bodyPr/>
          <a:lstStyle/>
          <a:p>
            <a:pPr algn="ctr" eaLnBrk="0" hangingPunct="0">
              <a:defRPr/>
            </a:pPr>
            <a:r>
              <a:rPr lang="ja-JP" altLang="en-US" sz="4400" b="0" kern="0" dirty="0" smtClean="0">
                <a:solidFill>
                  <a:srgbClr val="FFFF00"/>
                </a:solidFill>
                <a:latin typeface="Arial"/>
                <a:ea typeface="ＭＳ Ｐゴシック"/>
              </a:rPr>
              <a:t>結果①</a:t>
            </a:r>
            <a:endParaRPr lang="ja-JP" altLang="en-US" sz="4400" b="0" kern="0" dirty="0">
              <a:solidFill>
                <a:srgbClr val="FFFF00"/>
              </a:solidFill>
              <a:latin typeface="Arial"/>
              <a:ea typeface="ＭＳ Ｐゴシック"/>
            </a:endParaRPr>
          </a:p>
        </p:txBody>
      </p:sp>
    </p:spTree>
    <p:extLst>
      <p:ext uri="{BB962C8B-B14F-4D97-AF65-F5344CB8AC3E}">
        <p14:creationId xmlns:p14="http://schemas.microsoft.com/office/powerpoint/2010/main" val="5720940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p:nvPr/>
        </p:nvGraphicFramePr>
        <p:xfrm>
          <a:off x="0" y="980728"/>
          <a:ext cx="4932040" cy="3068960"/>
        </p:xfrm>
        <a:graphic>
          <a:graphicData uri="http://schemas.openxmlformats.org/drawingml/2006/chart">
            <c:chart xmlns:c="http://schemas.openxmlformats.org/drawingml/2006/chart" xmlns:r="http://schemas.openxmlformats.org/officeDocument/2006/relationships" r:id="rId3"/>
          </a:graphicData>
        </a:graphic>
      </p:graphicFrame>
      <p:sp>
        <p:nvSpPr>
          <p:cNvPr id="7" name="タイトル 6"/>
          <p:cNvSpPr>
            <a:spLocks noGrp="1"/>
          </p:cNvSpPr>
          <p:nvPr>
            <p:ph type="title"/>
          </p:nvPr>
        </p:nvSpPr>
        <p:spPr>
          <a:xfrm>
            <a:off x="467544" y="0"/>
            <a:ext cx="8229600" cy="1143000"/>
          </a:xfrm>
        </p:spPr>
        <p:txBody>
          <a:bodyPr/>
          <a:lstStyle/>
          <a:p>
            <a:r>
              <a:rPr kumimoji="1" lang="ja-JP" altLang="en-US" dirty="0" smtClean="0">
                <a:solidFill>
                  <a:srgbClr val="FFFF00"/>
                </a:solidFill>
              </a:rPr>
              <a:t>結果</a:t>
            </a:r>
            <a:r>
              <a:rPr lang="ja-JP" altLang="en-US" dirty="0" smtClean="0">
                <a:solidFill>
                  <a:srgbClr val="FFFF00"/>
                </a:solidFill>
              </a:rPr>
              <a:t>②</a:t>
            </a:r>
            <a:endParaRPr kumimoji="1" lang="ja-JP" altLang="en-US" dirty="0">
              <a:solidFill>
                <a:srgbClr val="FFFF00"/>
              </a:solidFill>
            </a:endParaRPr>
          </a:p>
        </p:txBody>
      </p:sp>
      <p:graphicFrame>
        <p:nvGraphicFramePr>
          <p:cNvPr id="8" name="グラフ 7"/>
          <p:cNvGraphicFramePr/>
          <p:nvPr/>
        </p:nvGraphicFramePr>
        <p:xfrm>
          <a:off x="0" y="3933056"/>
          <a:ext cx="4572000" cy="27363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グラフ 8"/>
          <p:cNvGraphicFramePr/>
          <p:nvPr/>
        </p:nvGraphicFramePr>
        <p:xfrm>
          <a:off x="4572000" y="3933056"/>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0" name="正方形/長方形 9"/>
          <p:cNvSpPr/>
          <p:nvPr/>
        </p:nvSpPr>
        <p:spPr>
          <a:xfrm>
            <a:off x="6012160" y="5733256"/>
            <a:ext cx="530915" cy="276999"/>
          </a:xfrm>
          <a:prstGeom prst="rect">
            <a:avLst/>
          </a:prstGeom>
        </p:spPr>
        <p:txBody>
          <a:bodyPr wrap="none">
            <a:spAutoFit/>
          </a:bodyPr>
          <a:lstStyle/>
          <a:p>
            <a:r>
              <a:rPr lang="en-US" altLang="ja-JP" sz="1200" b="0" dirty="0" smtClean="0">
                <a:solidFill>
                  <a:srgbClr val="FFFFFF"/>
                </a:solidFill>
                <a:latin typeface="Arial" charset="0"/>
                <a:ea typeface="ＭＳ Ｐゴシック" charset="-128"/>
              </a:rPr>
              <a:t> n= 3</a:t>
            </a:r>
          </a:p>
        </p:txBody>
      </p:sp>
      <p:graphicFrame>
        <p:nvGraphicFramePr>
          <p:cNvPr id="11" name="グラフ 10"/>
          <p:cNvGraphicFramePr/>
          <p:nvPr/>
        </p:nvGraphicFramePr>
        <p:xfrm>
          <a:off x="3995936" y="980728"/>
          <a:ext cx="5148064" cy="2952328"/>
        </p:xfrm>
        <a:graphic>
          <a:graphicData uri="http://schemas.openxmlformats.org/drawingml/2006/chart">
            <c:chart xmlns:c="http://schemas.openxmlformats.org/drawingml/2006/chart" xmlns:r="http://schemas.openxmlformats.org/officeDocument/2006/relationships" r:id="rId6"/>
          </a:graphicData>
        </a:graphic>
      </p:graphicFrame>
      <p:cxnSp>
        <p:nvCxnSpPr>
          <p:cNvPr id="14" name="直線コネクタ 13"/>
          <p:cNvCxnSpPr/>
          <p:nvPr/>
        </p:nvCxnSpPr>
        <p:spPr>
          <a:xfrm rot="5400000">
            <a:off x="7452320" y="4725144"/>
            <a:ext cx="12961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172400" y="1628800"/>
            <a:ext cx="1260648" cy="400110"/>
          </a:xfrm>
          <a:prstGeom prst="rect">
            <a:avLst/>
          </a:prstGeom>
          <a:noFill/>
        </p:spPr>
        <p:txBody>
          <a:bodyPr wrap="square" rtlCol="0">
            <a:spAutoFit/>
          </a:bodyPr>
          <a:lstStyle/>
          <a:p>
            <a:r>
              <a:rPr lang="ja-JP" altLang="en-US" sz="1000" b="0" dirty="0" smtClean="0">
                <a:solidFill>
                  <a:srgbClr val="FFFFFF"/>
                </a:solidFill>
                <a:latin typeface="Arial" charset="0"/>
                <a:ea typeface="ＭＳ Ｐゴシック" charset="-128"/>
              </a:rPr>
              <a:t>インスリン</a:t>
            </a:r>
            <a:endParaRPr lang="en-US" altLang="ja-JP" sz="1000" b="0" dirty="0" smtClean="0">
              <a:solidFill>
                <a:srgbClr val="FFFFFF"/>
              </a:solidFill>
              <a:latin typeface="Arial" charset="0"/>
              <a:ea typeface="ＭＳ Ｐゴシック" charset="-128"/>
            </a:endParaRPr>
          </a:p>
          <a:p>
            <a:r>
              <a:rPr lang="en-US" altLang="ja-JP" sz="1000" b="0" dirty="0" smtClean="0">
                <a:solidFill>
                  <a:srgbClr val="FFFFFF"/>
                </a:solidFill>
                <a:latin typeface="Arial" charset="0"/>
                <a:ea typeface="ＭＳ Ｐゴシック" charset="-128"/>
              </a:rPr>
              <a:t>16-144</a:t>
            </a:r>
            <a:r>
              <a:rPr lang="ja-JP" altLang="en-US" sz="1000" b="0" dirty="0" smtClean="0">
                <a:solidFill>
                  <a:srgbClr val="FFFFFF"/>
                </a:solidFill>
                <a:latin typeface="Arial" charset="0"/>
                <a:ea typeface="ＭＳ Ｐゴシック" charset="-128"/>
              </a:rPr>
              <a:t>単位</a:t>
            </a:r>
            <a:r>
              <a:rPr lang="en-US" altLang="ja-JP" sz="1000" b="0" dirty="0" smtClean="0">
                <a:solidFill>
                  <a:srgbClr val="FFFFFF"/>
                </a:solidFill>
                <a:latin typeface="Arial" charset="0"/>
                <a:ea typeface="ＭＳ Ｐゴシック" charset="-128"/>
              </a:rPr>
              <a:t>/</a:t>
            </a:r>
            <a:r>
              <a:rPr lang="ja-JP" altLang="en-US" sz="1000" b="0" dirty="0" smtClean="0">
                <a:solidFill>
                  <a:srgbClr val="FFFFFF"/>
                </a:solidFill>
                <a:latin typeface="Arial" charset="0"/>
                <a:ea typeface="ＭＳ Ｐゴシック" charset="-128"/>
              </a:rPr>
              <a:t>日</a:t>
            </a:r>
            <a:endParaRPr lang="ja-JP" altLang="en-US" sz="1000" b="0"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2826042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36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角丸四角形 37"/>
          <p:cNvSpPr>
            <a:spLocks noChangeArrowheads="1"/>
          </p:cNvSpPr>
          <p:nvPr/>
        </p:nvSpPr>
        <p:spPr bwMode="auto">
          <a:xfrm>
            <a:off x="558801" y="5054601"/>
            <a:ext cx="7912100" cy="1625600"/>
          </a:xfrm>
          <a:prstGeom prst="roundRect">
            <a:avLst>
              <a:gd name="adj" fmla="val 16667"/>
            </a:avLst>
          </a:prstGeom>
          <a:gradFill flip="none" rotWithShape="1">
            <a:gsLst>
              <a:gs pos="0">
                <a:schemeClr val="accent2">
                  <a:lumMod val="20000"/>
                  <a:lumOff val="80000"/>
                </a:schemeClr>
              </a:gs>
              <a:gs pos="25000">
                <a:srgbClr val="21D6E0"/>
              </a:gs>
              <a:gs pos="75000">
                <a:srgbClr val="0087E6"/>
              </a:gs>
              <a:gs pos="100000">
                <a:srgbClr val="005CBF"/>
              </a:gs>
            </a:gsLst>
            <a:lin ang="2700000" scaled="1"/>
            <a:tileRect/>
          </a:gradFill>
          <a:ln w="9525" algn="ctr">
            <a:solidFill>
              <a:schemeClr val="tx1"/>
            </a:solidFill>
            <a:round/>
            <a:headEnd/>
            <a:tailEnd/>
          </a:ln>
          <a:effectLst>
            <a:outerShdw blurRad="50800" dist="38100" dir="5400000" algn="t" rotWithShape="0">
              <a:prstClr val="black">
                <a:alpha val="40000"/>
              </a:prstClr>
            </a:outerShdw>
          </a:effectLst>
        </p:spPr>
        <p:txBody>
          <a:bodyPr/>
          <a:lstStyle/>
          <a:p>
            <a:pPr>
              <a:defRPr/>
            </a:pPr>
            <a:endParaRPr lang="ja-JP" altLang="en-US" dirty="0">
              <a:solidFill>
                <a:srgbClr val="000000"/>
              </a:solidFill>
            </a:endParaRPr>
          </a:p>
        </p:txBody>
      </p:sp>
      <p:sp>
        <p:nvSpPr>
          <p:cNvPr id="65538" name="AutoShape 2"/>
          <p:cNvSpPr>
            <a:spLocks noChangeArrowheads="1"/>
          </p:cNvSpPr>
          <p:nvPr/>
        </p:nvSpPr>
        <p:spPr bwMode="invGray">
          <a:xfrm>
            <a:off x="161925" y="465825"/>
            <a:ext cx="8782050" cy="1805511"/>
          </a:xfrm>
          <a:prstGeom prst="roundRect">
            <a:avLst>
              <a:gd name="adj" fmla="val 16667"/>
            </a:avLst>
          </a:prstGeom>
          <a:solidFill>
            <a:srgbClr val="000080"/>
          </a:solidFill>
          <a:ln w="12700">
            <a:solidFill>
              <a:schemeClr val="accent1"/>
            </a:solidFill>
            <a:round/>
            <a:headEnd/>
            <a:tailEnd/>
          </a:ln>
        </p:spPr>
        <p:txBody>
          <a:bodyPr wrap="none" anchor="ctr"/>
          <a:lstStyle/>
          <a:p>
            <a:pPr algn="ctr"/>
            <a:endParaRPr lang="ja-JP" altLang="ja-JP" dirty="0"/>
          </a:p>
        </p:txBody>
      </p:sp>
      <p:sp>
        <p:nvSpPr>
          <p:cNvPr id="1417219" name="Rectangle 3"/>
          <p:cNvSpPr>
            <a:spLocks noGrp="1" noChangeArrowheads="1"/>
          </p:cNvSpPr>
          <p:nvPr>
            <p:ph type="title"/>
          </p:nvPr>
        </p:nvSpPr>
        <p:spPr>
          <a:xfrm>
            <a:off x="191294" y="542925"/>
            <a:ext cx="8761413" cy="1699836"/>
          </a:xfrm>
        </p:spPr>
        <p:txBody>
          <a:bodyPr/>
          <a:lstStyle/>
          <a:p>
            <a:pPr eaLnBrk="1" hangingPunct="1">
              <a:defRPr/>
            </a:pPr>
            <a:r>
              <a:rPr lang="en-US" altLang="ja-JP" sz="4800" b="1" dirty="0" err="1">
                <a:solidFill>
                  <a:srgbClr val="FFFF00"/>
                </a:solidFill>
                <a:effectLst>
                  <a:outerShdw blurRad="38100" dist="38100" dir="2700000" algn="tl">
                    <a:srgbClr val="000000"/>
                  </a:outerShdw>
                </a:effectLst>
              </a:rPr>
              <a:t>Exenatide</a:t>
            </a:r>
            <a:r>
              <a:rPr lang="en-US" altLang="ja-JP" sz="4800" b="1" dirty="0">
                <a:solidFill>
                  <a:srgbClr val="FFFF00"/>
                </a:solidFill>
                <a:effectLst>
                  <a:outerShdw blurRad="38100" dist="38100" dir="2700000" algn="tl">
                    <a:srgbClr val="000000"/>
                  </a:outerShdw>
                </a:effectLst>
              </a:rPr>
              <a:t> Update</a:t>
            </a:r>
            <a:br>
              <a:rPr lang="en-US" altLang="ja-JP" sz="4800" b="1" dirty="0">
                <a:solidFill>
                  <a:srgbClr val="FFFF00"/>
                </a:solidFill>
                <a:effectLst>
                  <a:outerShdw blurRad="38100" dist="38100" dir="2700000" algn="tl">
                    <a:srgbClr val="000000"/>
                  </a:outerShdw>
                </a:effectLst>
              </a:rPr>
            </a:br>
            <a:r>
              <a:rPr lang="ja-JP" altLang="en-US" sz="3200" b="1" dirty="0">
                <a:solidFill>
                  <a:srgbClr val="FFFF00"/>
                </a:solidFill>
                <a:effectLst>
                  <a:outerShdw blurRad="38100" dist="38100" dir="2700000" algn="tl">
                    <a:srgbClr val="000000"/>
                  </a:outerShdw>
                </a:effectLst>
              </a:rPr>
              <a:t>～海外最新報告及び</a:t>
            </a:r>
            <a:r>
              <a:rPr lang="en-US" altLang="ja-JP" sz="3200" b="1" dirty="0">
                <a:solidFill>
                  <a:srgbClr val="FFFF00"/>
                </a:solidFill>
                <a:effectLst>
                  <a:outerShdw blurRad="38100" dist="38100" dir="2700000" algn="tl">
                    <a:srgbClr val="000000"/>
                  </a:outerShdw>
                </a:effectLst>
              </a:rPr>
              <a:t/>
            </a:r>
            <a:br>
              <a:rPr lang="en-US" altLang="ja-JP" sz="3200" b="1" dirty="0">
                <a:solidFill>
                  <a:srgbClr val="FFFF00"/>
                </a:solidFill>
                <a:effectLst>
                  <a:outerShdw blurRad="38100" dist="38100" dir="2700000" algn="tl">
                    <a:srgbClr val="000000"/>
                  </a:outerShdw>
                </a:effectLst>
              </a:rPr>
            </a:br>
            <a:r>
              <a:rPr lang="ja-JP" altLang="en-US" sz="3200" b="1" dirty="0">
                <a:solidFill>
                  <a:srgbClr val="FFFF00"/>
                </a:solidFill>
                <a:effectLst>
                  <a:outerShdw blurRad="38100" dist="38100" dir="2700000" algn="tl">
                    <a:srgbClr val="000000"/>
                  </a:outerShdw>
                </a:effectLst>
              </a:rPr>
              <a:t>当院での臨床報告を含めて～</a:t>
            </a:r>
            <a:endParaRPr lang="en-US" altLang="ja-JP" sz="3200" b="1" dirty="0">
              <a:solidFill>
                <a:srgbClr val="FFFF00"/>
              </a:solidFill>
              <a:effectLst>
                <a:outerShdw blurRad="38100" dist="38100" dir="2700000" algn="tl">
                  <a:srgbClr val="000000"/>
                </a:outerShdw>
              </a:effectLst>
            </a:endParaRPr>
          </a:p>
        </p:txBody>
      </p:sp>
      <p:sp>
        <p:nvSpPr>
          <p:cNvPr id="1417221" name="Rectangle 5"/>
          <p:cNvSpPr>
            <a:spLocks noChangeArrowheads="1"/>
          </p:cNvSpPr>
          <p:nvPr/>
        </p:nvSpPr>
        <p:spPr bwMode="auto">
          <a:xfrm>
            <a:off x="70205" y="4089566"/>
            <a:ext cx="8952931" cy="965036"/>
          </a:xfrm>
          <a:prstGeom prst="rect">
            <a:avLst/>
          </a:prstGeom>
          <a:noFill/>
          <a:ln w="9525">
            <a:noFill/>
            <a:miter lim="800000"/>
            <a:headEnd/>
            <a:tailEnd/>
          </a:ln>
          <a:effectLst/>
        </p:spPr>
        <p:txBody>
          <a:bodyPr/>
          <a:lstStyle/>
          <a:p>
            <a:pPr marL="342900" indent="-342900" algn="ctr">
              <a:lnSpc>
                <a:spcPct val="90000"/>
              </a:lnSpc>
              <a:spcBef>
                <a:spcPct val="20000"/>
              </a:spcBef>
              <a:defRPr/>
            </a:pPr>
            <a:r>
              <a:rPr lang="en-US" altLang="ja-JP" sz="3200" dirty="0" smtClean="0">
                <a:solidFill>
                  <a:srgbClr val="FFC000"/>
                </a:solidFill>
                <a:effectLst>
                  <a:outerShdw blurRad="38100" dist="38100" dir="2700000" algn="tl">
                    <a:srgbClr val="000000">
                      <a:alpha val="43137"/>
                    </a:srgbClr>
                  </a:outerShdw>
                </a:effectLst>
                <a:latin typeface="ＭＳ Ｐゴシック" pitchFamily="50" charset="-128"/>
              </a:rPr>
              <a:t>2012</a:t>
            </a:r>
            <a:r>
              <a:rPr lang="ja-JP" altLang="en-US" sz="3200" dirty="0" smtClean="0">
                <a:solidFill>
                  <a:srgbClr val="FFC000"/>
                </a:solidFill>
                <a:effectLst>
                  <a:outerShdw blurRad="38100" dist="38100" dir="2700000" algn="tl">
                    <a:srgbClr val="000000">
                      <a:alpha val="43137"/>
                    </a:srgbClr>
                  </a:outerShdw>
                </a:effectLst>
                <a:latin typeface="ＭＳ Ｐゴシック" pitchFamily="50" charset="-128"/>
              </a:rPr>
              <a:t>年</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7</a:t>
            </a:r>
            <a:r>
              <a:rPr lang="ja-JP" altLang="en-US" sz="3200" dirty="0" smtClean="0">
                <a:solidFill>
                  <a:srgbClr val="FFC000"/>
                </a:solidFill>
                <a:effectLst>
                  <a:outerShdw blurRad="38100" dist="38100" dir="2700000" algn="tl">
                    <a:srgbClr val="000000">
                      <a:alpha val="43137"/>
                    </a:srgbClr>
                  </a:outerShdw>
                </a:effectLst>
                <a:latin typeface="ＭＳ Ｐゴシック" pitchFamily="50" charset="-128"/>
              </a:rPr>
              <a:t>月</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31</a:t>
            </a:r>
            <a:r>
              <a:rPr lang="ja-JP" altLang="en-US" sz="3200" dirty="0" smtClean="0">
                <a:solidFill>
                  <a:srgbClr val="FFC000"/>
                </a:solidFill>
                <a:effectLst>
                  <a:outerShdw blurRad="38100" dist="38100" dir="2700000" algn="tl">
                    <a:srgbClr val="000000">
                      <a:alpha val="43137"/>
                    </a:srgbClr>
                  </a:outerShdw>
                </a:effectLst>
                <a:latin typeface="ＭＳ Ｐゴシック" pitchFamily="50" charset="-128"/>
              </a:rPr>
              <a:t>日（火曜日）　</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19</a:t>
            </a:r>
            <a:r>
              <a:rPr lang="ja-JP" altLang="en-US" sz="3200" dirty="0">
                <a:solidFill>
                  <a:srgbClr val="FFC000"/>
                </a:solidFill>
                <a:effectLst>
                  <a:outerShdw blurRad="38100" dist="38100" dir="2700000" algn="tl">
                    <a:srgbClr val="000000">
                      <a:alpha val="43137"/>
                    </a:srgbClr>
                  </a:outerShdw>
                </a:effectLst>
                <a:latin typeface="ＭＳ Ｐゴシック" pitchFamily="50" charset="-128"/>
              </a:rPr>
              <a:t>：</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00</a:t>
            </a:r>
            <a:r>
              <a:rPr lang="ja-JP" altLang="en-US" sz="3200" dirty="0">
                <a:solidFill>
                  <a:srgbClr val="FFC000"/>
                </a:solidFill>
                <a:effectLst>
                  <a:outerShdw blurRad="38100" dist="38100" dir="2700000" algn="tl">
                    <a:srgbClr val="000000">
                      <a:alpha val="43137"/>
                    </a:srgbClr>
                  </a:outerShdw>
                </a:effectLst>
                <a:latin typeface="ＭＳ Ｐゴシック" pitchFamily="50" charset="-128"/>
              </a:rPr>
              <a:t>～</a:t>
            </a:r>
            <a:r>
              <a:rPr lang="en-US" altLang="ja-JP" sz="3200" dirty="0">
                <a:solidFill>
                  <a:srgbClr val="FFC000"/>
                </a:solidFill>
                <a:effectLst>
                  <a:outerShdw blurRad="38100" dist="38100" dir="2700000" algn="tl">
                    <a:srgbClr val="000000">
                      <a:alpha val="43137"/>
                    </a:srgbClr>
                  </a:outerShdw>
                </a:effectLst>
                <a:latin typeface="ＭＳ Ｐゴシック" pitchFamily="50" charset="-128"/>
              </a:rPr>
              <a:t>20</a:t>
            </a:r>
            <a:r>
              <a:rPr lang="ja-JP" altLang="en-US" sz="3200" dirty="0">
                <a:solidFill>
                  <a:srgbClr val="FFC000"/>
                </a:solidFill>
                <a:effectLst>
                  <a:outerShdw blurRad="38100" dist="38100" dir="2700000" algn="tl">
                    <a:srgbClr val="000000">
                      <a:alpha val="43137"/>
                    </a:srgbClr>
                  </a:outerShdw>
                </a:effectLst>
                <a:latin typeface="ＭＳ Ｐゴシック" pitchFamily="50" charset="-128"/>
              </a:rPr>
              <a:t>：</a:t>
            </a:r>
            <a:r>
              <a:rPr lang="en-US" altLang="ja-JP" sz="3200" dirty="0" smtClean="0">
                <a:solidFill>
                  <a:srgbClr val="FFC000"/>
                </a:solidFill>
                <a:effectLst>
                  <a:outerShdw blurRad="38100" dist="38100" dir="2700000" algn="tl">
                    <a:srgbClr val="000000">
                      <a:alpha val="43137"/>
                    </a:srgbClr>
                  </a:outerShdw>
                </a:effectLst>
                <a:latin typeface="ＭＳ Ｐゴシック" pitchFamily="50" charset="-128"/>
              </a:rPr>
              <a:t>00</a:t>
            </a:r>
            <a:endParaRPr lang="en-US" altLang="ja-JP" sz="1800" dirty="0" smtClean="0">
              <a:solidFill>
                <a:srgbClr val="FFC000"/>
              </a:solidFill>
              <a:effectLst>
                <a:outerShdw blurRad="38100" dist="38100" dir="2700000" algn="tl">
                  <a:srgbClr val="000000">
                    <a:alpha val="43137"/>
                  </a:srgbClr>
                </a:outerShdw>
              </a:effectLst>
              <a:latin typeface="ＭＳ Ｐゴシック" pitchFamily="50" charset="-128"/>
            </a:endParaRPr>
          </a:p>
          <a:p>
            <a:pPr marL="342900" indent="-342900" algn="ctr">
              <a:lnSpc>
                <a:spcPct val="90000"/>
              </a:lnSpc>
              <a:spcBef>
                <a:spcPct val="20000"/>
              </a:spcBef>
              <a:defRPr/>
            </a:pPr>
            <a:r>
              <a:rPr lang="en-US" altLang="ja-JP" sz="2400" dirty="0" smtClean="0">
                <a:solidFill>
                  <a:srgbClr val="FFC000"/>
                </a:solidFill>
                <a:effectLst>
                  <a:outerShdw blurRad="38100" dist="38100" dir="2700000" algn="tl">
                    <a:srgbClr val="000000">
                      <a:alpha val="43137"/>
                    </a:srgbClr>
                  </a:outerShdw>
                </a:effectLst>
                <a:latin typeface="ＭＳ Ｐゴシック" pitchFamily="50" charset="-128"/>
              </a:rPr>
              <a:t>WEB</a:t>
            </a:r>
            <a:r>
              <a:rPr lang="ja-JP" altLang="en-US" sz="2400" dirty="0" smtClean="0">
                <a:solidFill>
                  <a:srgbClr val="FFC000"/>
                </a:solidFill>
                <a:effectLst>
                  <a:outerShdw blurRad="38100" dist="38100" dir="2700000" algn="tl">
                    <a:srgbClr val="000000">
                      <a:alpha val="43137"/>
                    </a:srgbClr>
                  </a:outerShdw>
                </a:effectLst>
                <a:latin typeface="ＭＳ Ｐゴシック" pitchFamily="50" charset="-128"/>
              </a:rPr>
              <a:t>ストリーミング講演会</a:t>
            </a:r>
            <a:endParaRPr lang="en-US" altLang="ja-JP" sz="2400" dirty="0">
              <a:solidFill>
                <a:srgbClr val="FFC000"/>
              </a:solidFill>
              <a:effectLst>
                <a:outerShdw blurRad="38100" dist="38100" dir="2700000" algn="tl">
                  <a:srgbClr val="000000">
                    <a:alpha val="43137"/>
                  </a:srgbClr>
                </a:outerShdw>
              </a:effectLst>
              <a:latin typeface="ＭＳ Ｐゴシック" pitchFamily="50" charset="-128"/>
            </a:endParaRPr>
          </a:p>
        </p:txBody>
      </p:sp>
      <p:sp>
        <p:nvSpPr>
          <p:cNvPr id="8" name="正方形/長方形 7"/>
          <p:cNvSpPr/>
          <p:nvPr/>
        </p:nvSpPr>
        <p:spPr>
          <a:xfrm>
            <a:off x="-25329" y="2271337"/>
            <a:ext cx="9144000" cy="646331"/>
          </a:xfrm>
          <a:prstGeom prst="rect">
            <a:avLst/>
          </a:prstGeom>
        </p:spPr>
        <p:txBody>
          <a:bodyPr wrap="square">
            <a:spAutoFit/>
          </a:bodyPr>
          <a:lstStyle/>
          <a:p>
            <a:pPr marL="342900" indent="-342900" algn="ctr">
              <a:spcBef>
                <a:spcPct val="20000"/>
              </a:spcBef>
              <a:defRPr/>
            </a:pPr>
            <a:r>
              <a:rPr lang="en-US" altLang="ja-JP" sz="2800" kern="0" dirty="0" err="1" smtClean="0">
                <a:solidFill>
                  <a:srgbClr val="FFFF00"/>
                </a:solidFill>
                <a:effectLst>
                  <a:outerShdw blurRad="38100" dist="38100" dir="2700000" algn="tl">
                    <a:srgbClr val="000000"/>
                  </a:outerShdw>
                </a:effectLst>
                <a:latin typeface="Arial"/>
                <a:ea typeface="ＭＳ Ｐゴシック"/>
                <a:cs typeface="+mj-cs"/>
              </a:rPr>
              <a:t>Byetta</a:t>
            </a:r>
            <a:r>
              <a:rPr lang="en-US" altLang="ja-JP" sz="2800" kern="0" dirty="0" smtClean="0">
                <a:solidFill>
                  <a:srgbClr val="FFFF00"/>
                </a:solidFill>
                <a:effectLst>
                  <a:outerShdw blurRad="38100" dist="38100" dir="2700000" algn="tl">
                    <a:srgbClr val="000000"/>
                  </a:outerShdw>
                </a:effectLst>
                <a:latin typeface="Arial"/>
                <a:ea typeface="ＭＳ Ｐゴシック"/>
                <a:cs typeface="+mj-cs"/>
              </a:rPr>
              <a:t> </a:t>
            </a:r>
            <a:r>
              <a:rPr lang="en-US" altLang="ja-JP" sz="2800" kern="0" dirty="0">
                <a:solidFill>
                  <a:srgbClr val="FFFF00"/>
                </a:solidFill>
                <a:effectLst>
                  <a:outerShdw blurRad="38100" dist="38100" dir="2700000" algn="tl">
                    <a:srgbClr val="000000"/>
                  </a:outerShdw>
                </a:effectLst>
                <a:latin typeface="Arial"/>
                <a:ea typeface="ＭＳ Ｐゴシック"/>
                <a:cs typeface="+mj-cs"/>
              </a:rPr>
              <a:t>Web Conference </a:t>
            </a:r>
            <a:r>
              <a:rPr lang="en-US" altLang="ja-JP" sz="2800" kern="0" dirty="0" smtClean="0">
                <a:solidFill>
                  <a:srgbClr val="FFFF00"/>
                </a:solidFill>
                <a:effectLst>
                  <a:outerShdw blurRad="38100" dist="38100" dir="2700000" algn="tl">
                    <a:srgbClr val="000000"/>
                  </a:outerShdw>
                </a:effectLst>
                <a:latin typeface="Arial"/>
                <a:ea typeface="ＭＳ Ｐゴシック"/>
                <a:cs typeface="+mj-cs"/>
              </a:rPr>
              <a:t>Week</a:t>
            </a:r>
            <a:r>
              <a:rPr lang="ja-JP" altLang="en-US" sz="3600" kern="0" dirty="0" smtClean="0">
                <a:solidFill>
                  <a:srgbClr val="FFFF00"/>
                </a:solidFill>
                <a:effectLst>
                  <a:outerShdw blurRad="38100" dist="38100" dir="2700000" algn="tl">
                    <a:srgbClr val="000000"/>
                  </a:outerShdw>
                </a:effectLst>
                <a:latin typeface="Arial"/>
                <a:ea typeface="ＭＳ Ｐゴシック"/>
                <a:cs typeface="+mj-cs"/>
              </a:rPr>
              <a:t>　　　</a:t>
            </a:r>
            <a:endParaRPr lang="en-US" altLang="ja-JP" sz="3200"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13" name="Rectangle 3"/>
          <p:cNvSpPr txBox="1">
            <a:spLocks noChangeArrowheads="1"/>
          </p:cNvSpPr>
          <p:nvPr/>
        </p:nvSpPr>
        <p:spPr bwMode="auto">
          <a:xfrm>
            <a:off x="428626" y="5100638"/>
            <a:ext cx="8342313" cy="1552575"/>
          </a:xfrm>
          <a:prstGeom prst="rect">
            <a:avLst/>
          </a:prstGeom>
          <a:noFill/>
          <a:ln w="9525">
            <a:noFill/>
            <a:miter lim="800000"/>
            <a:headEnd/>
            <a:tailEnd/>
          </a:ln>
          <a:effectLst/>
        </p:spPr>
        <p:txBody>
          <a:bodyPr/>
          <a:lstStyle/>
          <a:p>
            <a:pPr marL="342829" indent="-342829" algn="ctr">
              <a:lnSpc>
                <a:spcPct val="80000"/>
              </a:lnSpc>
              <a:spcBef>
                <a:spcPct val="20000"/>
              </a:spcBef>
              <a:defRPr/>
            </a:pPr>
            <a:r>
              <a:rPr lang="ja-JP" altLang="en-US" sz="2000" dirty="0">
                <a:solidFill>
                  <a:srgbClr val="FF9900"/>
                </a:solidFill>
                <a:effectLst>
                  <a:outerShdw blurRad="38100" dist="38100" dir="2700000" algn="tl">
                    <a:srgbClr val="000000"/>
                  </a:outerShdw>
                </a:effectLst>
                <a:latin typeface="Arial"/>
                <a:ea typeface="ＭＳ Ｐゴシック"/>
              </a:rPr>
              <a:t>埼玉医科大学　総合医療センター　内分泌・糖尿病内科</a:t>
            </a:r>
          </a:p>
          <a:p>
            <a:pPr marL="342829" indent="-342829" algn="ctr">
              <a:lnSpc>
                <a:spcPct val="80000"/>
              </a:lnSpc>
              <a:spcBef>
                <a:spcPct val="20000"/>
              </a:spcBef>
              <a:defRPr/>
            </a:pPr>
            <a:r>
              <a:rPr lang="en-US" altLang="ja-JP" dirty="0">
                <a:solidFill>
                  <a:srgbClr val="FF9900"/>
                </a:solidFill>
                <a:effectLst>
                  <a:outerShdw blurRad="38100" dist="38100" dir="2700000" algn="tl">
                    <a:srgbClr val="000000"/>
                  </a:outerShdw>
                </a:effectLst>
                <a:latin typeface="Arial"/>
                <a:ea typeface="ＭＳ Ｐゴシック"/>
              </a:rPr>
              <a:t>Department of Endocrinology and Diabetes, </a:t>
            </a:r>
          </a:p>
          <a:p>
            <a:pPr marL="342829" indent="-342829" algn="ctr">
              <a:lnSpc>
                <a:spcPct val="80000"/>
              </a:lnSpc>
              <a:spcBef>
                <a:spcPct val="20000"/>
              </a:spcBef>
              <a:defRPr/>
            </a:pPr>
            <a:r>
              <a:rPr lang="en-US" altLang="ja-JP" dirty="0">
                <a:solidFill>
                  <a:srgbClr val="FF9900"/>
                </a:solidFill>
                <a:effectLst>
                  <a:outerShdw blurRad="38100" dist="38100" dir="2700000" algn="tl">
                    <a:srgbClr val="000000"/>
                  </a:outerShdw>
                </a:effectLst>
                <a:latin typeface="Arial"/>
                <a:ea typeface="ＭＳ Ｐゴシック"/>
              </a:rPr>
              <a:t>Saitama Medical Center, Saitama Medical University</a:t>
            </a:r>
          </a:p>
          <a:p>
            <a:pPr marL="342829" indent="-342829" algn="ctr">
              <a:lnSpc>
                <a:spcPct val="80000"/>
              </a:lnSpc>
              <a:spcBef>
                <a:spcPct val="20000"/>
              </a:spcBef>
              <a:defRPr/>
            </a:pPr>
            <a:endParaRPr lang="en-US" altLang="ja-JP" sz="900" dirty="0">
              <a:solidFill>
                <a:srgbClr val="FF9900"/>
              </a:solidFill>
              <a:effectLst>
                <a:outerShdw blurRad="38100" dist="38100" dir="2700000" algn="tl">
                  <a:srgbClr val="000000"/>
                </a:outerShdw>
              </a:effectLst>
              <a:latin typeface="Arial"/>
              <a:ea typeface="ＭＳ Ｐゴシック"/>
            </a:endParaRPr>
          </a:p>
          <a:p>
            <a:pPr marL="342829" indent="-342829" algn="ctr">
              <a:lnSpc>
                <a:spcPct val="80000"/>
              </a:lnSpc>
              <a:spcBef>
                <a:spcPct val="20000"/>
              </a:spcBef>
              <a:defRPr/>
            </a:pPr>
            <a:endParaRPr lang="en-US" altLang="ja-JP" sz="100" dirty="0">
              <a:solidFill>
                <a:srgbClr val="FF9900"/>
              </a:solidFill>
              <a:effectLst>
                <a:outerShdw blurRad="38100" dist="38100" dir="2700000" algn="tl">
                  <a:srgbClr val="000000"/>
                </a:outerShdw>
              </a:effectLst>
              <a:latin typeface="Arial"/>
              <a:ea typeface="ＭＳ Ｐゴシック"/>
            </a:endParaRPr>
          </a:p>
          <a:p>
            <a:pPr marL="342829" indent="-342829" algn="ctr">
              <a:lnSpc>
                <a:spcPct val="80000"/>
              </a:lnSpc>
              <a:spcBef>
                <a:spcPct val="20000"/>
              </a:spcBef>
              <a:defRPr/>
            </a:pPr>
            <a:r>
              <a:rPr lang="ja-JP" altLang="en-US" sz="2000" dirty="0">
                <a:solidFill>
                  <a:srgbClr val="FF9900"/>
                </a:solidFill>
                <a:effectLst>
                  <a:outerShdw blurRad="38100" dist="38100" dir="2700000" algn="tl">
                    <a:srgbClr val="000000"/>
                  </a:outerShdw>
                </a:effectLst>
                <a:latin typeface="Arial"/>
                <a:ea typeface="ＭＳ Ｐゴシック"/>
              </a:rPr>
              <a:t>松田　昌文</a:t>
            </a:r>
          </a:p>
          <a:p>
            <a:pPr marL="342829" indent="-342829" algn="ctr">
              <a:lnSpc>
                <a:spcPct val="80000"/>
              </a:lnSpc>
              <a:spcBef>
                <a:spcPct val="20000"/>
              </a:spcBef>
              <a:defRPr/>
            </a:pPr>
            <a:r>
              <a:rPr lang="en-US" altLang="ja-JP" dirty="0">
                <a:solidFill>
                  <a:srgbClr val="FF9900"/>
                </a:solidFill>
                <a:effectLst>
                  <a:outerShdw blurRad="38100" dist="38100" dir="2700000" algn="tl">
                    <a:srgbClr val="000000"/>
                  </a:outerShdw>
                </a:effectLst>
                <a:latin typeface="Arial"/>
                <a:ea typeface="ＭＳ Ｐゴシック"/>
              </a:rPr>
              <a:t>Matsuda, Masafumi</a:t>
            </a:r>
          </a:p>
        </p:txBody>
      </p:sp>
    </p:spTree>
    <p:extLst>
      <p:ext uri="{BB962C8B-B14F-4D97-AF65-F5344CB8AC3E}">
        <p14:creationId xmlns:p14="http://schemas.microsoft.com/office/powerpoint/2010/main" val="196955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80509" y="6502630"/>
            <a:ext cx="7087197" cy="369332"/>
          </a:xfrm>
          <a:prstGeom prst="rect">
            <a:avLst/>
          </a:prstGeom>
          <a:noFill/>
        </p:spPr>
        <p:txBody>
          <a:bodyPr wrap="none" rtlCol="0">
            <a:spAutoFit/>
          </a:bodyPr>
          <a:lstStyle/>
          <a:p>
            <a:r>
              <a:rPr lang="ja-JP" altLang="en-US" sz="1800" b="0" dirty="0" smtClean="0">
                <a:solidFill>
                  <a:srgbClr val="FFFFFF"/>
                </a:solidFill>
                <a:latin typeface="Arial" charset="0"/>
                <a:ea typeface="ＭＳ Ｐゴシック" charset="-128"/>
              </a:rPr>
              <a:t>埼玉医科大学総合医療センター　内分泌・糖尿病内科　</a:t>
            </a:r>
            <a:r>
              <a:rPr lang="en-US" altLang="ja-JP" sz="1800" b="0" dirty="0" smtClean="0">
                <a:solidFill>
                  <a:srgbClr val="FFFFFF"/>
                </a:solidFill>
                <a:latin typeface="Arial" charset="0"/>
                <a:ea typeface="ＭＳ Ｐゴシック" charset="-128"/>
              </a:rPr>
              <a:t>2012</a:t>
            </a:r>
            <a:r>
              <a:rPr lang="ja-JP" altLang="en-US" sz="1800" b="0" dirty="0" smtClean="0">
                <a:solidFill>
                  <a:srgbClr val="FFFFFF"/>
                </a:solidFill>
                <a:latin typeface="Arial" charset="0"/>
                <a:ea typeface="ＭＳ Ｐゴシック" charset="-128"/>
              </a:rPr>
              <a:t>年</a:t>
            </a:r>
            <a:r>
              <a:rPr lang="en-US" altLang="ja-JP" sz="1800" b="0" dirty="0" smtClean="0">
                <a:solidFill>
                  <a:srgbClr val="FFFFFF"/>
                </a:solidFill>
                <a:latin typeface="Arial" charset="0"/>
                <a:ea typeface="ＭＳ Ｐゴシック" charset="-128"/>
              </a:rPr>
              <a:t>2</a:t>
            </a:r>
            <a:r>
              <a:rPr lang="ja-JP" altLang="en-US" sz="1800" b="0" dirty="0" smtClean="0">
                <a:solidFill>
                  <a:srgbClr val="FFFFFF"/>
                </a:solidFill>
                <a:latin typeface="Arial" charset="0"/>
                <a:ea typeface="ＭＳ Ｐゴシック" charset="-128"/>
              </a:rPr>
              <a:t>月まで</a:t>
            </a:r>
            <a:endParaRPr lang="en-US" altLang="ja-JP" sz="1800" b="0" dirty="0" smtClean="0">
              <a:solidFill>
                <a:srgbClr val="FFFFFF"/>
              </a:solidFill>
              <a:latin typeface="Arial" charset="0"/>
              <a:ea typeface="ＭＳ Ｐゴシック" charset="-128"/>
            </a:endParaRPr>
          </a:p>
        </p:txBody>
      </p:sp>
      <p:sp>
        <p:nvSpPr>
          <p:cNvPr id="4" name="テキスト ボックス 3"/>
          <p:cNvSpPr txBox="1"/>
          <p:nvPr/>
        </p:nvSpPr>
        <p:spPr>
          <a:xfrm>
            <a:off x="341644" y="141236"/>
            <a:ext cx="1555234" cy="461665"/>
          </a:xfrm>
          <a:prstGeom prst="rect">
            <a:avLst/>
          </a:prstGeom>
          <a:noFill/>
        </p:spPr>
        <p:txBody>
          <a:bodyPr wrap="none" rtlCol="0">
            <a:spAutoFit/>
          </a:bodyPr>
          <a:lstStyle/>
          <a:p>
            <a:r>
              <a:rPr lang="en-US" altLang="ja-JP" sz="2400" b="0" dirty="0" err="1" smtClean="0">
                <a:solidFill>
                  <a:srgbClr val="FFFFFF"/>
                </a:solidFill>
                <a:latin typeface="Arial" charset="0"/>
                <a:ea typeface="ＭＳ Ｐゴシック" charset="-128"/>
              </a:rPr>
              <a:t>Exenatide</a:t>
            </a:r>
            <a:endParaRPr lang="ja-JP" altLang="en-US" sz="2400" b="0" dirty="0">
              <a:solidFill>
                <a:srgbClr val="FFFFFF"/>
              </a:solidFill>
              <a:latin typeface="Arial" charset="0"/>
              <a:ea typeface="ＭＳ Ｐゴシック" charset="-128"/>
            </a:endParaRPr>
          </a:p>
        </p:txBody>
      </p:sp>
      <p:pic>
        <p:nvPicPr>
          <p:cNvPr id="3460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738" y="644639"/>
            <a:ext cx="7248525"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701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6"/>
          <p:cNvSpPr txBox="1">
            <a:spLocks/>
          </p:cNvSpPr>
          <p:nvPr/>
        </p:nvSpPr>
        <p:spPr>
          <a:xfrm>
            <a:off x="467544" y="188640"/>
            <a:ext cx="8229600" cy="1143000"/>
          </a:xfrm>
          <a:prstGeom prst="rect">
            <a:avLst/>
          </a:prstGeom>
        </p:spPr>
        <p:txBody>
          <a:bodyPr/>
          <a:lstStyle/>
          <a:p>
            <a:pPr algn="ctr" eaLnBrk="0" hangingPunct="0">
              <a:defRPr/>
            </a:pPr>
            <a:r>
              <a:rPr lang="ja-JP" altLang="en-US" sz="4400" b="0" kern="0" dirty="0" smtClean="0">
                <a:solidFill>
                  <a:srgbClr val="FFFF00"/>
                </a:solidFill>
                <a:latin typeface="Arial"/>
                <a:ea typeface="ＭＳ Ｐゴシック"/>
              </a:rPr>
              <a:t>結果④</a:t>
            </a:r>
            <a:endParaRPr lang="ja-JP" altLang="en-US" sz="4400" b="0" kern="0" dirty="0">
              <a:solidFill>
                <a:srgbClr val="FFFF00"/>
              </a:solidFill>
              <a:latin typeface="Arial"/>
              <a:ea typeface="ＭＳ Ｐゴシック"/>
            </a:endParaRPr>
          </a:p>
        </p:txBody>
      </p:sp>
      <p:graphicFrame>
        <p:nvGraphicFramePr>
          <p:cNvPr id="7" name="グラフ 6"/>
          <p:cNvGraphicFramePr/>
          <p:nvPr/>
        </p:nvGraphicFramePr>
        <p:xfrm>
          <a:off x="4499992" y="1124744"/>
          <a:ext cx="4644008"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7596336" y="2852936"/>
            <a:ext cx="885179" cy="307777"/>
          </a:xfrm>
          <a:prstGeom prst="rect">
            <a:avLst/>
          </a:prstGeom>
          <a:noFill/>
        </p:spPr>
        <p:txBody>
          <a:bodyPr wrap="none" rtlCol="0">
            <a:spAutoFit/>
          </a:bodyPr>
          <a:lstStyle/>
          <a:p>
            <a:r>
              <a:rPr lang="en-US" altLang="ja-JP" sz="1400" b="0" dirty="0" smtClean="0">
                <a:solidFill>
                  <a:srgbClr val="000099"/>
                </a:solidFill>
                <a:latin typeface="Arial" charset="0"/>
                <a:ea typeface="ＭＳ Ｐゴシック" charset="-128"/>
              </a:rPr>
              <a:t> p&lt;0.021</a:t>
            </a:r>
            <a:endParaRPr lang="ja-JP" altLang="en-US" sz="1400" b="0" dirty="0">
              <a:solidFill>
                <a:srgbClr val="000099"/>
              </a:solidFill>
              <a:latin typeface="Arial" charset="0"/>
              <a:ea typeface="ＭＳ Ｐゴシック" charset="-128"/>
            </a:endParaRPr>
          </a:p>
        </p:txBody>
      </p:sp>
      <p:graphicFrame>
        <p:nvGraphicFramePr>
          <p:cNvPr id="9" name="グラフ 8"/>
          <p:cNvGraphicFramePr/>
          <p:nvPr/>
        </p:nvGraphicFramePr>
        <p:xfrm>
          <a:off x="0" y="1124744"/>
          <a:ext cx="4499992" cy="4464496"/>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p:cNvSpPr txBox="1"/>
          <p:nvPr/>
        </p:nvSpPr>
        <p:spPr>
          <a:xfrm>
            <a:off x="2915816" y="2060848"/>
            <a:ext cx="1053494" cy="307777"/>
          </a:xfrm>
          <a:prstGeom prst="rect">
            <a:avLst/>
          </a:prstGeom>
          <a:noFill/>
        </p:spPr>
        <p:txBody>
          <a:bodyPr wrap="none" rtlCol="0">
            <a:spAutoFit/>
          </a:bodyPr>
          <a:lstStyle/>
          <a:p>
            <a:r>
              <a:rPr lang="ja-JP" altLang="en-US" sz="1400" b="0" dirty="0" smtClean="0">
                <a:solidFill>
                  <a:srgbClr val="000099"/>
                </a:solidFill>
                <a:latin typeface="Arial" charset="0"/>
                <a:ea typeface="ＭＳ Ｐゴシック" charset="-128"/>
              </a:rPr>
              <a:t>　</a:t>
            </a:r>
            <a:r>
              <a:rPr lang="en-US" altLang="ja-JP" sz="1400" b="0" dirty="0" smtClean="0">
                <a:solidFill>
                  <a:srgbClr val="000099"/>
                </a:solidFill>
                <a:latin typeface="Arial" charset="0"/>
                <a:ea typeface="ＭＳ Ｐゴシック" charset="-128"/>
              </a:rPr>
              <a:t>p&lt;0.0037</a:t>
            </a:r>
            <a:endParaRPr lang="ja-JP" altLang="en-US" sz="1400" b="0" dirty="0">
              <a:solidFill>
                <a:srgbClr val="000099"/>
              </a:solidFill>
              <a:latin typeface="Arial" charset="0"/>
              <a:ea typeface="ＭＳ Ｐゴシック" charset="-128"/>
            </a:endParaRPr>
          </a:p>
        </p:txBody>
      </p:sp>
      <p:sp>
        <p:nvSpPr>
          <p:cNvPr id="10" name="テキスト ボックス 9"/>
          <p:cNvSpPr txBox="1"/>
          <p:nvPr/>
        </p:nvSpPr>
        <p:spPr>
          <a:xfrm>
            <a:off x="1187624" y="3212976"/>
            <a:ext cx="633507" cy="369332"/>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8.68</a:t>
            </a:r>
            <a:endParaRPr lang="ja-JP" altLang="en-US" sz="1800" b="0" dirty="0">
              <a:solidFill>
                <a:srgbClr val="FFFFFF"/>
              </a:solidFill>
              <a:latin typeface="Arial" charset="0"/>
              <a:ea typeface="ＭＳ Ｐゴシック" charset="-128"/>
            </a:endParaRPr>
          </a:p>
        </p:txBody>
      </p:sp>
      <p:sp>
        <p:nvSpPr>
          <p:cNvPr id="11" name="テキスト ボックス 10"/>
          <p:cNvSpPr txBox="1"/>
          <p:nvPr/>
        </p:nvSpPr>
        <p:spPr>
          <a:xfrm>
            <a:off x="3059832" y="3356992"/>
            <a:ext cx="633507" cy="369332"/>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7.79</a:t>
            </a:r>
            <a:endParaRPr lang="ja-JP" altLang="en-US" sz="1800" b="0"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1060064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6"/>
          <p:cNvSpPr txBox="1">
            <a:spLocks/>
          </p:cNvSpPr>
          <p:nvPr/>
        </p:nvSpPr>
        <p:spPr>
          <a:xfrm>
            <a:off x="467544" y="188640"/>
            <a:ext cx="8229600" cy="1143000"/>
          </a:xfrm>
          <a:prstGeom prst="rect">
            <a:avLst/>
          </a:prstGeom>
        </p:spPr>
        <p:txBody>
          <a:bodyPr/>
          <a:lstStyle/>
          <a:p>
            <a:pPr algn="ctr" eaLnBrk="0" hangingPunct="0">
              <a:defRPr/>
            </a:pPr>
            <a:r>
              <a:rPr lang="ja-JP" altLang="en-US" sz="4400" b="0" kern="0" dirty="0" smtClean="0">
                <a:solidFill>
                  <a:srgbClr val="FFFF00"/>
                </a:solidFill>
                <a:latin typeface="Arial"/>
                <a:ea typeface="ＭＳ Ｐゴシック"/>
              </a:rPr>
              <a:t>結果⑤</a:t>
            </a:r>
            <a:endParaRPr lang="ja-JP" altLang="en-US" sz="4400" b="0" kern="0" dirty="0">
              <a:solidFill>
                <a:srgbClr val="FFFF00"/>
              </a:solidFill>
              <a:latin typeface="Arial"/>
              <a:ea typeface="ＭＳ Ｐゴシック"/>
            </a:endParaRPr>
          </a:p>
        </p:txBody>
      </p:sp>
      <p:sp>
        <p:nvSpPr>
          <p:cNvPr id="4" name="テキスト ボックス 3"/>
          <p:cNvSpPr txBox="1"/>
          <p:nvPr/>
        </p:nvSpPr>
        <p:spPr>
          <a:xfrm>
            <a:off x="5148064" y="5805264"/>
            <a:ext cx="599844" cy="261610"/>
          </a:xfrm>
          <a:prstGeom prst="rect">
            <a:avLst/>
          </a:prstGeom>
          <a:noFill/>
        </p:spPr>
        <p:txBody>
          <a:bodyPr wrap="none" rtlCol="0">
            <a:spAutoFit/>
          </a:bodyPr>
          <a:lstStyle/>
          <a:p>
            <a:r>
              <a:rPr lang="en-US" altLang="ja-JP" sz="1100" b="0" dirty="0" smtClean="0">
                <a:solidFill>
                  <a:srgbClr val="000099">
                    <a:lumMod val="50000"/>
                  </a:srgbClr>
                </a:solidFill>
                <a:latin typeface="Arial" charset="0"/>
                <a:ea typeface="ＭＳ Ｐゴシック" charset="-128"/>
              </a:rPr>
              <a:t>mmHg</a:t>
            </a:r>
            <a:endParaRPr lang="ja-JP" altLang="en-US" sz="1100" b="0" dirty="0">
              <a:solidFill>
                <a:srgbClr val="000099">
                  <a:lumMod val="50000"/>
                </a:srgbClr>
              </a:solidFill>
              <a:latin typeface="Arial" charset="0"/>
              <a:ea typeface="ＭＳ Ｐゴシック" charset="-128"/>
            </a:endParaRPr>
          </a:p>
        </p:txBody>
      </p:sp>
      <p:sp>
        <p:nvSpPr>
          <p:cNvPr id="5" name="テキスト ボックス 4"/>
          <p:cNvSpPr txBox="1"/>
          <p:nvPr/>
        </p:nvSpPr>
        <p:spPr>
          <a:xfrm>
            <a:off x="7740352" y="5805264"/>
            <a:ext cx="599844" cy="261610"/>
          </a:xfrm>
          <a:prstGeom prst="rect">
            <a:avLst/>
          </a:prstGeom>
          <a:noFill/>
        </p:spPr>
        <p:txBody>
          <a:bodyPr wrap="none" rtlCol="0">
            <a:spAutoFit/>
          </a:bodyPr>
          <a:lstStyle/>
          <a:p>
            <a:r>
              <a:rPr lang="en-US" altLang="ja-JP" sz="1100" b="0" dirty="0" smtClean="0">
                <a:solidFill>
                  <a:srgbClr val="000099">
                    <a:lumMod val="50000"/>
                  </a:srgbClr>
                </a:solidFill>
                <a:latin typeface="Arial" charset="0"/>
                <a:ea typeface="ＭＳ Ｐゴシック" charset="-128"/>
              </a:rPr>
              <a:t>mmHg</a:t>
            </a:r>
            <a:endParaRPr lang="ja-JP" altLang="en-US" sz="1100" b="0" dirty="0">
              <a:solidFill>
                <a:srgbClr val="000099">
                  <a:lumMod val="50000"/>
                </a:srgbClr>
              </a:solidFill>
              <a:latin typeface="Arial" charset="0"/>
              <a:ea typeface="ＭＳ Ｐゴシック" charset="-128"/>
            </a:endParaRPr>
          </a:p>
        </p:txBody>
      </p:sp>
      <p:sp>
        <p:nvSpPr>
          <p:cNvPr id="7" name="テキスト ボックス 6"/>
          <p:cNvSpPr txBox="1"/>
          <p:nvPr/>
        </p:nvSpPr>
        <p:spPr>
          <a:xfrm>
            <a:off x="2483768" y="5805264"/>
            <a:ext cx="619080" cy="276999"/>
          </a:xfrm>
          <a:prstGeom prst="rect">
            <a:avLst/>
          </a:prstGeom>
          <a:noFill/>
        </p:spPr>
        <p:txBody>
          <a:bodyPr wrap="none" rtlCol="0">
            <a:spAutoFit/>
          </a:bodyPr>
          <a:lstStyle/>
          <a:p>
            <a:r>
              <a:rPr lang="en-US" altLang="ja-JP" sz="1200" b="0" dirty="0" smtClean="0">
                <a:solidFill>
                  <a:srgbClr val="000099">
                    <a:lumMod val="50000"/>
                  </a:srgbClr>
                </a:solidFill>
                <a:latin typeface="Arial" charset="0"/>
                <a:ea typeface="ＭＳ Ｐゴシック" charset="-128"/>
              </a:rPr>
              <a:t> kg/m</a:t>
            </a:r>
            <a:r>
              <a:rPr lang="en-US" altLang="ja-JP" sz="1200" b="0" baseline="30000" dirty="0" smtClean="0">
                <a:solidFill>
                  <a:srgbClr val="000099">
                    <a:lumMod val="50000"/>
                  </a:srgbClr>
                </a:solidFill>
                <a:latin typeface="Arial" charset="0"/>
                <a:ea typeface="ＭＳ Ｐゴシック" charset="-128"/>
              </a:rPr>
              <a:t>2</a:t>
            </a:r>
            <a:endParaRPr lang="ja-JP" altLang="en-US" sz="1200" b="0" dirty="0">
              <a:solidFill>
                <a:srgbClr val="000099">
                  <a:lumMod val="50000"/>
                </a:srgbClr>
              </a:solidFill>
              <a:latin typeface="Arial" charset="0"/>
              <a:ea typeface="ＭＳ Ｐゴシック" charset="-128"/>
            </a:endParaRPr>
          </a:p>
        </p:txBody>
      </p:sp>
      <p:sp>
        <p:nvSpPr>
          <p:cNvPr id="8" name="テキスト ボックス 7"/>
          <p:cNvSpPr txBox="1"/>
          <p:nvPr/>
        </p:nvSpPr>
        <p:spPr>
          <a:xfrm>
            <a:off x="1691680" y="3861048"/>
            <a:ext cx="989373" cy="338554"/>
          </a:xfrm>
          <a:prstGeom prst="rect">
            <a:avLst/>
          </a:prstGeom>
          <a:noFill/>
        </p:spPr>
        <p:txBody>
          <a:bodyPr wrap="none" rtlCol="0">
            <a:spAutoFit/>
          </a:bodyPr>
          <a:lstStyle/>
          <a:p>
            <a:r>
              <a:rPr lang="en-US" altLang="ja-JP" b="0" dirty="0" smtClean="0">
                <a:solidFill>
                  <a:srgbClr val="000099">
                    <a:lumMod val="50000"/>
                  </a:srgbClr>
                </a:solidFill>
                <a:latin typeface="Arial" charset="0"/>
                <a:ea typeface="ＭＳ Ｐゴシック" charset="-128"/>
              </a:rPr>
              <a:t> p&lt;0.017</a:t>
            </a:r>
            <a:endParaRPr lang="ja-JP" altLang="en-US" b="0" dirty="0">
              <a:solidFill>
                <a:srgbClr val="000099">
                  <a:lumMod val="50000"/>
                </a:srgbClr>
              </a:solidFill>
              <a:latin typeface="Arial" charset="0"/>
              <a:ea typeface="ＭＳ Ｐゴシック" charset="-128"/>
            </a:endParaRPr>
          </a:p>
        </p:txBody>
      </p:sp>
      <p:graphicFrame>
        <p:nvGraphicFramePr>
          <p:cNvPr id="9" name="グラフ 8"/>
          <p:cNvGraphicFramePr/>
          <p:nvPr/>
        </p:nvGraphicFramePr>
        <p:xfrm>
          <a:off x="395536" y="908720"/>
          <a:ext cx="8352928" cy="5544616"/>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1619672" y="5373216"/>
            <a:ext cx="633507" cy="369332"/>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30.8</a:t>
            </a:r>
            <a:endParaRPr lang="ja-JP" altLang="en-US" sz="1800" b="0" dirty="0">
              <a:solidFill>
                <a:srgbClr val="FFFFFF"/>
              </a:solidFill>
              <a:latin typeface="Arial" charset="0"/>
              <a:ea typeface="ＭＳ Ｐゴシック" charset="-128"/>
            </a:endParaRPr>
          </a:p>
        </p:txBody>
      </p:sp>
      <p:sp>
        <p:nvSpPr>
          <p:cNvPr id="11" name="テキスト ボックス 10"/>
          <p:cNvSpPr txBox="1"/>
          <p:nvPr/>
        </p:nvSpPr>
        <p:spPr>
          <a:xfrm>
            <a:off x="2267744" y="5373216"/>
            <a:ext cx="633507" cy="369332"/>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29.8</a:t>
            </a:r>
            <a:endParaRPr lang="ja-JP" altLang="en-US" sz="1800" b="0" dirty="0">
              <a:solidFill>
                <a:srgbClr val="FFFFFF"/>
              </a:solidFill>
              <a:latin typeface="Arial" charset="0"/>
              <a:ea typeface="ＭＳ Ｐゴシック" charset="-128"/>
            </a:endParaRPr>
          </a:p>
        </p:txBody>
      </p:sp>
      <p:sp>
        <p:nvSpPr>
          <p:cNvPr id="12" name="テキスト ボックス 11"/>
          <p:cNvSpPr txBox="1"/>
          <p:nvPr/>
        </p:nvSpPr>
        <p:spPr>
          <a:xfrm>
            <a:off x="1835696" y="4437112"/>
            <a:ext cx="785793" cy="276999"/>
          </a:xfrm>
          <a:prstGeom prst="rect">
            <a:avLst/>
          </a:prstGeom>
          <a:noFill/>
        </p:spPr>
        <p:txBody>
          <a:bodyPr wrap="none" rtlCol="0">
            <a:spAutoFit/>
          </a:bodyPr>
          <a:lstStyle/>
          <a:p>
            <a:r>
              <a:rPr lang="en-US" altLang="ja-JP" sz="1200" b="0" dirty="0" smtClean="0">
                <a:solidFill>
                  <a:srgbClr val="000099"/>
                </a:solidFill>
                <a:latin typeface="Arial" charset="0"/>
                <a:ea typeface="ＭＳ Ｐゴシック" charset="-128"/>
              </a:rPr>
              <a:t> p&lt;0.017</a:t>
            </a:r>
            <a:endParaRPr lang="ja-JP" altLang="en-US" sz="1200" b="0" dirty="0">
              <a:solidFill>
                <a:srgbClr val="000099"/>
              </a:solidFill>
              <a:latin typeface="Arial" charset="0"/>
              <a:ea typeface="ＭＳ Ｐゴシック" charset="-128"/>
            </a:endParaRPr>
          </a:p>
        </p:txBody>
      </p:sp>
    </p:spTree>
    <p:extLst>
      <p:ext uri="{BB962C8B-B14F-4D97-AF65-F5344CB8AC3E}">
        <p14:creationId xmlns:p14="http://schemas.microsoft.com/office/powerpoint/2010/main" val="3901364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9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50" y="842963"/>
            <a:ext cx="68961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80509" y="6502630"/>
            <a:ext cx="7087197" cy="369332"/>
          </a:xfrm>
          <a:prstGeom prst="rect">
            <a:avLst/>
          </a:prstGeom>
          <a:noFill/>
        </p:spPr>
        <p:txBody>
          <a:bodyPr wrap="none" rtlCol="0">
            <a:spAutoFit/>
          </a:bodyPr>
          <a:lstStyle/>
          <a:p>
            <a:r>
              <a:rPr lang="ja-JP" altLang="en-US" sz="1800" b="0" dirty="0" smtClean="0">
                <a:solidFill>
                  <a:srgbClr val="FFFFFF"/>
                </a:solidFill>
                <a:latin typeface="Arial" charset="0"/>
                <a:ea typeface="ＭＳ Ｐゴシック" charset="-128"/>
              </a:rPr>
              <a:t>埼玉医科大学総合医療センター　内分泌・糖尿病内科　</a:t>
            </a:r>
            <a:r>
              <a:rPr lang="en-US" altLang="ja-JP" sz="1800" b="0" dirty="0" smtClean="0">
                <a:solidFill>
                  <a:srgbClr val="FFFFFF"/>
                </a:solidFill>
                <a:latin typeface="Arial" charset="0"/>
                <a:ea typeface="ＭＳ Ｐゴシック" charset="-128"/>
              </a:rPr>
              <a:t>2012</a:t>
            </a:r>
            <a:r>
              <a:rPr lang="ja-JP" altLang="en-US" sz="1800" b="0" dirty="0" smtClean="0">
                <a:solidFill>
                  <a:srgbClr val="FFFFFF"/>
                </a:solidFill>
                <a:latin typeface="Arial" charset="0"/>
                <a:ea typeface="ＭＳ Ｐゴシック" charset="-128"/>
              </a:rPr>
              <a:t>年</a:t>
            </a:r>
            <a:r>
              <a:rPr lang="en-US" altLang="ja-JP" sz="1800" b="0" dirty="0" smtClean="0">
                <a:solidFill>
                  <a:srgbClr val="FFFFFF"/>
                </a:solidFill>
                <a:latin typeface="Arial" charset="0"/>
                <a:ea typeface="ＭＳ Ｐゴシック" charset="-128"/>
              </a:rPr>
              <a:t>2</a:t>
            </a:r>
            <a:r>
              <a:rPr lang="ja-JP" altLang="en-US" sz="1800" b="0" dirty="0" smtClean="0">
                <a:solidFill>
                  <a:srgbClr val="FFFFFF"/>
                </a:solidFill>
                <a:latin typeface="Arial" charset="0"/>
                <a:ea typeface="ＭＳ Ｐゴシック" charset="-128"/>
              </a:rPr>
              <a:t>月まで</a:t>
            </a:r>
            <a:endParaRPr lang="en-US" altLang="ja-JP" sz="1800" b="0" dirty="0" smtClean="0">
              <a:solidFill>
                <a:srgbClr val="FFFFFF"/>
              </a:solidFill>
              <a:latin typeface="Arial" charset="0"/>
              <a:ea typeface="ＭＳ Ｐゴシック" charset="-128"/>
            </a:endParaRPr>
          </a:p>
        </p:txBody>
      </p:sp>
      <p:sp>
        <p:nvSpPr>
          <p:cNvPr id="7" name="テキスト ボックス 6"/>
          <p:cNvSpPr txBox="1"/>
          <p:nvPr/>
        </p:nvSpPr>
        <p:spPr>
          <a:xfrm>
            <a:off x="341644" y="141236"/>
            <a:ext cx="1555234" cy="461665"/>
          </a:xfrm>
          <a:prstGeom prst="rect">
            <a:avLst/>
          </a:prstGeom>
          <a:noFill/>
        </p:spPr>
        <p:txBody>
          <a:bodyPr wrap="none" rtlCol="0">
            <a:spAutoFit/>
          </a:bodyPr>
          <a:lstStyle/>
          <a:p>
            <a:r>
              <a:rPr lang="en-US" altLang="ja-JP" sz="2400" b="0" dirty="0" err="1" smtClean="0">
                <a:solidFill>
                  <a:srgbClr val="FFFFFF"/>
                </a:solidFill>
                <a:latin typeface="Arial" charset="0"/>
                <a:ea typeface="ＭＳ Ｐゴシック" charset="-128"/>
              </a:rPr>
              <a:t>Exenatide</a:t>
            </a:r>
            <a:endParaRPr lang="ja-JP" altLang="en-US" sz="2400" b="0" dirty="0">
              <a:solidFill>
                <a:srgbClr val="FFFFFF"/>
              </a:solidFill>
              <a:latin typeface="Arial" charset="0"/>
              <a:ea typeface="ＭＳ Ｐゴシック" charset="-128"/>
            </a:endParaRPr>
          </a:p>
        </p:txBody>
      </p:sp>
      <p:sp>
        <p:nvSpPr>
          <p:cNvPr id="8" name="テキスト ボックス 7"/>
          <p:cNvSpPr txBox="1"/>
          <p:nvPr/>
        </p:nvSpPr>
        <p:spPr>
          <a:xfrm>
            <a:off x="1115616" y="476672"/>
            <a:ext cx="1954381" cy="369332"/>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HbA1c(NGSP) %</a:t>
            </a:r>
          </a:p>
        </p:txBody>
      </p:sp>
      <p:sp>
        <p:nvSpPr>
          <p:cNvPr id="9" name="テキスト ボックス 8"/>
          <p:cNvSpPr txBox="1"/>
          <p:nvPr/>
        </p:nvSpPr>
        <p:spPr>
          <a:xfrm>
            <a:off x="5292080" y="476672"/>
            <a:ext cx="960519" cy="338554"/>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BW (kg)</a:t>
            </a:r>
          </a:p>
        </p:txBody>
      </p:sp>
      <p:pic>
        <p:nvPicPr>
          <p:cNvPr id="3459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642" y="6068201"/>
            <a:ext cx="7464093" cy="27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左矢印 13"/>
          <p:cNvSpPr/>
          <p:nvPr/>
        </p:nvSpPr>
        <p:spPr>
          <a:xfrm>
            <a:off x="3275856" y="3068960"/>
            <a:ext cx="1296144" cy="576064"/>
          </a:xfrm>
          <a:prstGeom prst="leftArrow">
            <a:avLst/>
          </a:prstGeom>
          <a:solidFill>
            <a:srgbClr val="FF99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b="0">
              <a:solidFill>
                <a:srgbClr val="FFFFFF"/>
              </a:solidFill>
            </a:endParaRPr>
          </a:p>
        </p:txBody>
      </p:sp>
      <p:cxnSp>
        <p:nvCxnSpPr>
          <p:cNvPr id="11" name="直線コネクタ 10"/>
          <p:cNvCxnSpPr/>
          <p:nvPr/>
        </p:nvCxnSpPr>
        <p:spPr>
          <a:xfrm rot="16200000" flipH="1">
            <a:off x="1511660" y="2168860"/>
            <a:ext cx="2952328" cy="144016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391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HbA1c 4.4%</a:t>
            </a:r>
            <a:r>
              <a:rPr kumimoji="1" lang="ja-JP" altLang="en-US" dirty="0" smtClean="0"/>
              <a:t>低下</a:t>
            </a:r>
            <a:endParaRPr kumimoji="1" lang="ja-JP" altLang="en-US" dirty="0"/>
          </a:p>
        </p:txBody>
      </p:sp>
      <p:sp>
        <p:nvSpPr>
          <p:cNvPr id="6" name="コンテンツ プレースホルダ 5"/>
          <p:cNvSpPr>
            <a:spLocks noGrp="1"/>
          </p:cNvSpPr>
          <p:nvPr>
            <p:ph idx="1"/>
          </p:nvPr>
        </p:nvSpPr>
        <p:spPr>
          <a:xfrm>
            <a:off x="467544" y="1340768"/>
            <a:ext cx="8229600" cy="4525963"/>
          </a:xfrm>
        </p:spPr>
        <p:txBody>
          <a:bodyPr/>
          <a:lstStyle/>
          <a:p>
            <a:r>
              <a:rPr kumimoji="1" lang="en-US" altLang="ja-JP" dirty="0" smtClean="0"/>
              <a:t>39</a:t>
            </a:r>
            <a:r>
              <a:rPr kumimoji="1" lang="ja-JP" altLang="en-US" dirty="0" smtClean="0"/>
              <a:t>歳男性</a:t>
            </a:r>
            <a:endParaRPr kumimoji="1" lang="en-US" altLang="ja-JP" dirty="0" smtClean="0"/>
          </a:p>
          <a:p>
            <a:r>
              <a:rPr kumimoji="1" lang="ja-JP" altLang="en-US" dirty="0" smtClean="0"/>
              <a:t>糖尿病歴</a:t>
            </a:r>
            <a:r>
              <a:rPr kumimoji="1" lang="en-US" altLang="ja-JP" dirty="0" smtClean="0"/>
              <a:t>8</a:t>
            </a:r>
            <a:r>
              <a:rPr kumimoji="1" lang="ja-JP" altLang="en-US" dirty="0" smtClean="0"/>
              <a:t>年</a:t>
            </a:r>
            <a:endParaRPr kumimoji="1" lang="en-US" altLang="ja-JP" dirty="0" smtClean="0"/>
          </a:p>
          <a:p>
            <a:r>
              <a:rPr kumimoji="1" lang="en-US" altLang="ja-JP" dirty="0" smtClean="0"/>
              <a:t>BMI 29.3 kg/m</a:t>
            </a:r>
            <a:r>
              <a:rPr kumimoji="1" lang="en-US" altLang="ja-JP" baseline="30000" dirty="0" smtClean="0"/>
              <a:t>2</a:t>
            </a:r>
          </a:p>
          <a:p>
            <a:r>
              <a:rPr lang="ja-JP" altLang="en-US" dirty="0" smtClean="0"/>
              <a:t>前治療：グリメピリド</a:t>
            </a:r>
            <a:r>
              <a:rPr lang="en-US" altLang="ja-JP" dirty="0" smtClean="0"/>
              <a:t>4mg, </a:t>
            </a:r>
            <a:r>
              <a:rPr lang="ja-JP" altLang="en-US" dirty="0" smtClean="0"/>
              <a:t>シタグリプチン</a:t>
            </a:r>
            <a:r>
              <a:rPr lang="en-US" altLang="ja-JP" dirty="0" smtClean="0"/>
              <a:t>100mg</a:t>
            </a:r>
          </a:p>
          <a:p>
            <a:r>
              <a:rPr lang="ja-JP" altLang="ja-JP" dirty="0" smtClean="0"/>
              <a:t>エクセナチド</a:t>
            </a:r>
            <a:r>
              <a:rPr lang="en-US" altLang="ja-JP" dirty="0" smtClean="0"/>
              <a:t>10</a:t>
            </a:r>
            <a:r>
              <a:rPr lang="ja-JP" altLang="ja-JP" dirty="0" smtClean="0"/>
              <a:t>μ</a:t>
            </a:r>
            <a:r>
              <a:rPr lang="en-US" altLang="ja-JP" dirty="0" smtClean="0"/>
              <a:t>g×2</a:t>
            </a:r>
            <a:r>
              <a:rPr lang="ja-JP" altLang="ja-JP" dirty="0" err="1" smtClean="0"/>
              <a:t>，</a:t>
            </a:r>
            <a:r>
              <a:rPr lang="ja-JP" altLang="ja-JP" dirty="0" smtClean="0"/>
              <a:t>ピオグリタゾン</a:t>
            </a:r>
            <a:r>
              <a:rPr lang="en-US" altLang="ja-JP" dirty="0" smtClean="0"/>
              <a:t>30mg, </a:t>
            </a:r>
            <a:r>
              <a:rPr lang="ja-JP" altLang="ja-JP" dirty="0" smtClean="0"/>
              <a:t>メトホルミン</a:t>
            </a:r>
            <a:r>
              <a:rPr lang="en-US" altLang="ja-JP" dirty="0" smtClean="0"/>
              <a:t>2250mg</a:t>
            </a:r>
          </a:p>
          <a:p>
            <a:r>
              <a:rPr lang="en-US" altLang="ja-JP" dirty="0" smtClean="0"/>
              <a:t>HbA1c 11.4% </a:t>
            </a:r>
            <a:r>
              <a:rPr lang="ja-JP" altLang="ja-JP" dirty="0" smtClean="0"/>
              <a:t>から</a:t>
            </a:r>
            <a:r>
              <a:rPr lang="en-US" altLang="ja-JP" dirty="0" smtClean="0"/>
              <a:t>7.0%(NGSP)</a:t>
            </a:r>
            <a:r>
              <a:rPr lang="ja-JP" altLang="ja-JP" dirty="0" smtClean="0"/>
              <a:t>に改善</a:t>
            </a:r>
            <a:endParaRPr lang="en-US" altLang="ja-JP" dirty="0" smtClean="0"/>
          </a:p>
          <a:p>
            <a:r>
              <a:rPr kumimoji="1" lang="ja-JP" altLang="en-US" dirty="0" smtClean="0"/>
              <a:t>体重は</a:t>
            </a:r>
            <a:r>
              <a:rPr kumimoji="1" lang="en-US" altLang="ja-JP" dirty="0" smtClean="0"/>
              <a:t>7kg</a:t>
            </a:r>
            <a:r>
              <a:rPr kumimoji="1" lang="ja-JP" altLang="en-US" dirty="0" smtClean="0"/>
              <a:t>増加</a:t>
            </a:r>
            <a:endParaRPr kumimoji="1" lang="ja-JP" altLang="en-US" dirty="0"/>
          </a:p>
        </p:txBody>
      </p:sp>
      <p:sp>
        <p:nvSpPr>
          <p:cNvPr id="7" name="正方形/長方形 6"/>
          <p:cNvSpPr/>
          <p:nvPr/>
        </p:nvSpPr>
        <p:spPr>
          <a:xfrm>
            <a:off x="4843016" y="6586379"/>
            <a:ext cx="4572000" cy="246221"/>
          </a:xfrm>
          <a:prstGeom prst="rect">
            <a:avLst/>
          </a:prstGeom>
        </p:spPr>
        <p:txBody>
          <a:bodyPr>
            <a:spAutoFit/>
          </a:bodyPr>
          <a:lstStyle/>
          <a:p>
            <a:pPr fontAlgn="auto">
              <a:spcBef>
                <a:spcPts val="0"/>
              </a:spcBef>
              <a:spcAft>
                <a:spcPts val="0"/>
              </a:spcAft>
              <a:defRPr/>
            </a:pPr>
            <a:r>
              <a:rPr kumimoji="0" lang="en-US" altLang="ja-JP" sz="1000" kern="0" dirty="0" smtClean="0">
                <a:solidFill>
                  <a:srgbClr val="FFFFFF"/>
                </a:solidFill>
              </a:rPr>
              <a:t>※</a:t>
            </a:r>
            <a:r>
              <a:rPr kumimoji="0" lang="ja-JP" altLang="en-US" sz="1000" kern="0" dirty="0" smtClean="0">
                <a:solidFill>
                  <a:srgbClr val="FFFFFF"/>
                </a:solidFill>
              </a:rPr>
              <a:t>「効能・効果」、「用法・用量」については、添付文書をご参照ください。</a:t>
            </a:r>
            <a:endParaRPr kumimoji="0" lang="ja-JP" altLang="en-US" sz="1000" kern="0" dirty="0">
              <a:solidFill>
                <a:srgbClr val="FFFFFF"/>
              </a:solidFill>
            </a:endParaRPr>
          </a:p>
        </p:txBody>
      </p:sp>
    </p:spTree>
    <p:extLst>
      <p:ext uri="{BB962C8B-B14F-4D97-AF65-F5344CB8AC3E}">
        <p14:creationId xmlns:p14="http://schemas.microsoft.com/office/powerpoint/2010/main" val="3297084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9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50" y="842963"/>
            <a:ext cx="68961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80509" y="6502630"/>
            <a:ext cx="7087197" cy="369332"/>
          </a:xfrm>
          <a:prstGeom prst="rect">
            <a:avLst/>
          </a:prstGeom>
          <a:noFill/>
        </p:spPr>
        <p:txBody>
          <a:bodyPr wrap="none" rtlCol="0">
            <a:spAutoFit/>
          </a:bodyPr>
          <a:lstStyle/>
          <a:p>
            <a:r>
              <a:rPr lang="ja-JP" altLang="en-US" sz="1800" b="0" dirty="0" smtClean="0">
                <a:solidFill>
                  <a:srgbClr val="FFFFFF"/>
                </a:solidFill>
                <a:latin typeface="Arial" charset="0"/>
                <a:ea typeface="ＭＳ Ｐゴシック" charset="-128"/>
              </a:rPr>
              <a:t>埼玉医科大学総合医療センター　内分泌・糖尿病内科　</a:t>
            </a:r>
            <a:r>
              <a:rPr lang="en-US" altLang="ja-JP" sz="1800" b="0" dirty="0" smtClean="0">
                <a:solidFill>
                  <a:srgbClr val="FFFFFF"/>
                </a:solidFill>
                <a:latin typeface="Arial" charset="0"/>
                <a:ea typeface="ＭＳ Ｐゴシック" charset="-128"/>
              </a:rPr>
              <a:t>2012</a:t>
            </a:r>
            <a:r>
              <a:rPr lang="ja-JP" altLang="en-US" sz="1800" b="0" dirty="0" smtClean="0">
                <a:solidFill>
                  <a:srgbClr val="FFFFFF"/>
                </a:solidFill>
                <a:latin typeface="Arial" charset="0"/>
                <a:ea typeface="ＭＳ Ｐゴシック" charset="-128"/>
              </a:rPr>
              <a:t>年</a:t>
            </a:r>
            <a:r>
              <a:rPr lang="en-US" altLang="ja-JP" sz="1800" b="0" dirty="0" smtClean="0">
                <a:solidFill>
                  <a:srgbClr val="FFFFFF"/>
                </a:solidFill>
                <a:latin typeface="Arial" charset="0"/>
                <a:ea typeface="ＭＳ Ｐゴシック" charset="-128"/>
              </a:rPr>
              <a:t>2</a:t>
            </a:r>
            <a:r>
              <a:rPr lang="ja-JP" altLang="en-US" sz="1800" b="0" dirty="0" smtClean="0">
                <a:solidFill>
                  <a:srgbClr val="FFFFFF"/>
                </a:solidFill>
                <a:latin typeface="Arial" charset="0"/>
                <a:ea typeface="ＭＳ Ｐゴシック" charset="-128"/>
              </a:rPr>
              <a:t>月まで</a:t>
            </a:r>
            <a:endParaRPr lang="en-US" altLang="ja-JP" sz="1800" b="0" dirty="0" smtClean="0">
              <a:solidFill>
                <a:srgbClr val="FFFFFF"/>
              </a:solidFill>
              <a:latin typeface="Arial" charset="0"/>
              <a:ea typeface="ＭＳ Ｐゴシック" charset="-128"/>
            </a:endParaRPr>
          </a:p>
        </p:txBody>
      </p:sp>
      <p:sp>
        <p:nvSpPr>
          <p:cNvPr id="7" name="テキスト ボックス 6"/>
          <p:cNvSpPr txBox="1"/>
          <p:nvPr/>
        </p:nvSpPr>
        <p:spPr>
          <a:xfrm>
            <a:off x="341644" y="141236"/>
            <a:ext cx="1555234" cy="461665"/>
          </a:xfrm>
          <a:prstGeom prst="rect">
            <a:avLst/>
          </a:prstGeom>
          <a:noFill/>
        </p:spPr>
        <p:txBody>
          <a:bodyPr wrap="none" rtlCol="0">
            <a:spAutoFit/>
          </a:bodyPr>
          <a:lstStyle/>
          <a:p>
            <a:r>
              <a:rPr lang="en-US" altLang="ja-JP" sz="2400" b="0" dirty="0" err="1" smtClean="0">
                <a:solidFill>
                  <a:srgbClr val="FFFFFF"/>
                </a:solidFill>
                <a:latin typeface="Arial" charset="0"/>
                <a:ea typeface="ＭＳ Ｐゴシック" charset="-128"/>
              </a:rPr>
              <a:t>Exenatide</a:t>
            </a:r>
            <a:endParaRPr lang="ja-JP" altLang="en-US" sz="2400" b="0" dirty="0">
              <a:solidFill>
                <a:srgbClr val="FFFFFF"/>
              </a:solidFill>
              <a:latin typeface="Arial" charset="0"/>
              <a:ea typeface="ＭＳ Ｐゴシック" charset="-128"/>
            </a:endParaRPr>
          </a:p>
        </p:txBody>
      </p:sp>
      <p:sp>
        <p:nvSpPr>
          <p:cNvPr id="8" name="テキスト ボックス 7"/>
          <p:cNvSpPr txBox="1"/>
          <p:nvPr/>
        </p:nvSpPr>
        <p:spPr>
          <a:xfrm>
            <a:off x="1115616" y="476672"/>
            <a:ext cx="1736373" cy="369332"/>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HbA1c(JDS) %</a:t>
            </a:r>
          </a:p>
        </p:txBody>
      </p:sp>
      <p:sp>
        <p:nvSpPr>
          <p:cNvPr id="9" name="テキスト ボックス 8"/>
          <p:cNvSpPr txBox="1"/>
          <p:nvPr/>
        </p:nvSpPr>
        <p:spPr>
          <a:xfrm>
            <a:off x="5292080" y="476672"/>
            <a:ext cx="960519" cy="338554"/>
          </a:xfrm>
          <a:prstGeom prst="rect">
            <a:avLst/>
          </a:prstGeom>
          <a:noFill/>
        </p:spPr>
        <p:txBody>
          <a:bodyPr wrap="none" rtlCol="0">
            <a:spAutoFit/>
          </a:bodyPr>
          <a:lstStyle/>
          <a:p>
            <a:r>
              <a:rPr lang="en-US" altLang="ja-JP" sz="1800" b="0" dirty="0" smtClean="0">
                <a:solidFill>
                  <a:srgbClr val="FFFFFF"/>
                </a:solidFill>
                <a:latin typeface="Arial" charset="0"/>
                <a:ea typeface="ＭＳ Ｐゴシック" charset="-128"/>
              </a:rPr>
              <a:t>BW (kg)</a:t>
            </a:r>
          </a:p>
        </p:txBody>
      </p:sp>
      <p:pic>
        <p:nvPicPr>
          <p:cNvPr id="3459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642" y="6068201"/>
            <a:ext cx="7464093" cy="27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左矢印 12"/>
          <p:cNvSpPr/>
          <p:nvPr/>
        </p:nvSpPr>
        <p:spPr>
          <a:xfrm>
            <a:off x="6948264" y="2996952"/>
            <a:ext cx="1296144" cy="576064"/>
          </a:xfrm>
          <a:prstGeom prst="leftArrow">
            <a:avLst/>
          </a:prstGeom>
          <a:solidFill>
            <a:srgbClr val="FF99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b="0">
              <a:solidFill>
                <a:srgbClr val="FFFFFF"/>
              </a:solidFill>
            </a:endParaRPr>
          </a:p>
        </p:txBody>
      </p:sp>
      <p:cxnSp>
        <p:nvCxnSpPr>
          <p:cNvPr id="11" name="直線コネクタ 10"/>
          <p:cNvCxnSpPr/>
          <p:nvPr/>
        </p:nvCxnSpPr>
        <p:spPr>
          <a:xfrm rot="16200000" flipH="1">
            <a:off x="5400092" y="2384884"/>
            <a:ext cx="2160240" cy="1368152"/>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直線コネクタ 13"/>
          <p:cNvCxnSpPr/>
          <p:nvPr/>
        </p:nvCxnSpPr>
        <p:spPr>
          <a:xfrm rot="16200000" flipH="1">
            <a:off x="5364088" y="1916832"/>
            <a:ext cx="2304256" cy="144016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56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体重減少</a:t>
            </a:r>
            <a:endParaRPr kumimoji="1" lang="ja-JP" altLang="en-US" dirty="0"/>
          </a:p>
        </p:txBody>
      </p:sp>
      <p:sp>
        <p:nvSpPr>
          <p:cNvPr id="6" name="コンテンツ プレースホルダ 5"/>
          <p:cNvSpPr>
            <a:spLocks noGrp="1"/>
          </p:cNvSpPr>
          <p:nvPr>
            <p:ph sz="half" idx="2"/>
          </p:nvPr>
        </p:nvSpPr>
        <p:spPr>
          <a:xfrm>
            <a:off x="362768" y="1412776"/>
            <a:ext cx="4353248" cy="4782666"/>
          </a:xfrm>
        </p:spPr>
        <p:txBody>
          <a:bodyPr/>
          <a:lstStyle/>
          <a:p>
            <a:r>
              <a:rPr lang="en-US" altLang="ja-JP" dirty="0" smtClean="0"/>
              <a:t>63</a:t>
            </a:r>
            <a:r>
              <a:rPr kumimoji="1" lang="ja-JP" altLang="en-US" dirty="0" smtClean="0"/>
              <a:t>歳　男性</a:t>
            </a:r>
            <a:endParaRPr kumimoji="1" lang="en-US" altLang="ja-JP" dirty="0" smtClean="0"/>
          </a:p>
          <a:p>
            <a:r>
              <a:rPr kumimoji="1" lang="ja-JP" altLang="en-US" dirty="0" smtClean="0"/>
              <a:t>糖尿病歴　</a:t>
            </a:r>
            <a:r>
              <a:rPr lang="en-US" altLang="ja-JP" dirty="0" smtClean="0"/>
              <a:t>5</a:t>
            </a:r>
            <a:r>
              <a:rPr kumimoji="1" lang="ja-JP" altLang="en-US" dirty="0" smtClean="0"/>
              <a:t>年</a:t>
            </a:r>
            <a:endParaRPr kumimoji="1" lang="en-US" altLang="ja-JP" dirty="0" smtClean="0"/>
          </a:p>
          <a:p>
            <a:r>
              <a:rPr kumimoji="1" lang="en-US" altLang="ja-JP" dirty="0" smtClean="0"/>
              <a:t>BMI 34.3 kg/m</a:t>
            </a:r>
            <a:r>
              <a:rPr kumimoji="1" lang="en-US" altLang="ja-JP" baseline="30000" dirty="0" smtClean="0"/>
              <a:t>2</a:t>
            </a:r>
          </a:p>
          <a:p>
            <a:r>
              <a:rPr lang="ja-JP" altLang="en-US" dirty="0" smtClean="0"/>
              <a:t>前治療：リラグルチド</a:t>
            </a:r>
            <a:r>
              <a:rPr lang="ja-JP" altLang="ja-JP" dirty="0" smtClean="0"/>
              <a:t>＋</a:t>
            </a:r>
            <a:r>
              <a:rPr lang="ja-JP" altLang="en-US" dirty="0" smtClean="0"/>
              <a:t>グリメピリド</a:t>
            </a:r>
            <a:r>
              <a:rPr lang="en-US" altLang="ja-JP" dirty="0" smtClean="0"/>
              <a:t>1mg</a:t>
            </a:r>
          </a:p>
          <a:p>
            <a:r>
              <a:rPr lang="ja-JP" altLang="en-US" dirty="0" smtClean="0"/>
              <a:t>現在：</a:t>
            </a:r>
            <a:r>
              <a:rPr lang="ja-JP" altLang="ja-JP" dirty="0" smtClean="0"/>
              <a:t>エクセナチド</a:t>
            </a:r>
            <a:r>
              <a:rPr lang="en-US" altLang="ja-JP" dirty="0" smtClean="0"/>
              <a:t>10</a:t>
            </a:r>
            <a:r>
              <a:rPr lang="ja-JP" altLang="ja-JP" dirty="0" smtClean="0"/>
              <a:t>μ</a:t>
            </a:r>
            <a:r>
              <a:rPr lang="en-US" altLang="ja-JP" dirty="0" smtClean="0"/>
              <a:t>g×2</a:t>
            </a:r>
            <a:r>
              <a:rPr lang="ja-JP" altLang="ja-JP" dirty="0" err="1" smtClean="0"/>
              <a:t>，</a:t>
            </a:r>
            <a:r>
              <a:rPr lang="ja-JP" altLang="en-US" dirty="0" smtClean="0"/>
              <a:t>メトホルミン</a:t>
            </a:r>
            <a:r>
              <a:rPr lang="en-US" altLang="ja-JP" dirty="0" smtClean="0"/>
              <a:t>1000mg</a:t>
            </a:r>
          </a:p>
          <a:p>
            <a:r>
              <a:rPr lang="en-US" altLang="ja-JP" dirty="0" smtClean="0"/>
              <a:t>HbA1c 9.1% </a:t>
            </a:r>
            <a:r>
              <a:rPr lang="ja-JP" altLang="ja-JP" dirty="0" smtClean="0"/>
              <a:t>から</a:t>
            </a:r>
            <a:r>
              <a:rPr lang="en-US" altLang="ja-JP" dirty="0" smtClean="0"/>
              <a:t>5.9%(NGSP)</a:t>
            </a:r>
            <a:r>
              <a:rPr lang="ja-JP" altLang="ja-JP" dirty="0" smtClean="0"/>
              <a:t>に改善</a:t>
            </a:r>
            <a:endParaRPr lang="en-US" altLang="ja-JP" dirty="0" smtClean="0"/>
          </a:p>
          <a:p>
            <a:r>
              <a:rPr kumimoji="1" lang="ja-JP" altLang="en-US" dirty="0" smtClean="0"/>
              <a:t>体重は</a:t>
            </a:r>
            <a:r>
              <a:rPr lang="en-US" altLang="ja-JP" dirty="0" smtClean="0"/>
              <a:t>2</a:t>
            </a:r>
            <a:r>
              <a:rPr lang="ja-JP" altLang="en-US" dirty="0" smtClean="0"/>
              <a:t>年間で合計</a:t>
            </a:r>
            <a:r>
              <a:rPr lang="en-US" altLang="ja-JP" dirty="0" smtClean="0"/>
              <a:t>42</a:t>
            </a:r>
            <a:r>
              <a:rPr kumimoji="1" lang="en-US" altLang="ja-JP" dirty="0" smtClean="0"/>
              <a:t>kg</a:t>
            </a:r>
            <a:r>
              <a:rPr lang="ja-JP" altLang="en-US" dirty="0" smtClean="0"/>
              <a:t>減少</a:t>
            </a:r>
            <a:endParaRPr kumimoji="1" lang="ja-JP" altLang="en-US" dirty="0"/>
          </a:p>
        </p:txBody>
      </p:sp>
      <p:sp>
        <p:nvSpPr>
          <p:cNvPr id="8" name="コンテンツ プレースホルダ 7"/>
          <p:cNvSpPr>
            <a:spLocks noGrp="1"/>
          </p:cNvSpPr>
          <p:nvPr>
            <p:ph sz="quarter" idx="4"/>
          </p:nvPr>
        </p:nvSpPr>
        <p:spPr>
          <a:xfrm>
            <a:off x="4788024" y="1412776"/>
            <a:ext cx="4127376" cy="3951288"/>
          </a:xfrm>
        </p:spPr>
        <p:txBody>
          <a:bodyPr/>
          <a:lstStyle/>
          <a:p>
            <a:r>
              <a:rPr lang="en-US" altLang="ja-JP" dirty="0" smtClean="0"/>
              <a:t>36</a:t>
            </a:r>
            <a:r>
              <a:rPr lang="ja-JP" altLang="en-US" dirty="0" smtClean="0"/>
              <a:t>歳　女性</a:t>
            </a:r>
            <a:endParaRPr lang="en-US" altLang="ja-JP" dirty="0" smtClean="0"/>
          </a:p>
          <a:p>
            <a:r>
              <a:rPr lang="ja-JP" altLang="en-US" dirty="0" smtClean="0"/>
              <a:t>糖尿病歴　</a:t>
            </a:r>
            <a:r>
              <a:rPr lang="en-US" altLang="ja-JP" dirty="0" smtClean="0"/>
              <a:t>2</a:t>
            </a:r>
            <a:r>
              <a:rPr lang="ja-JP" altLang="en-US" dirty="0" smtClean="0"/>
              <a:t>年</a:t>
            </a:r>
            <a:endParaRPr lang="en-US" altLang="ja-JP" dirty="0" smtClean="0"/>
          </a:p>
          <a:p>
            <a:r>
              <a:rPr lang="en-US" altLang="ja-JP" dirty="0" smtClean="0"/>
              <a:t>BMI 38.0 kg/m</a:t>
            </a:r>
            <a:r>
              <a:rPr lang="en-US" altLang="ja-JP" baseline="30000" dirty="0" smtClean="0"/>
              <a:t>2</a:t>
            </a:r>
          </a:p>
          <a:p>
            <a:r>
              <a:rPr lang="ja-JP" altLang="en-US" dirty="0" smtClean="0"/>
              <a:t>前治療：リラグルチド単独</a:t>
            </a:r>
            <a:endParaRPr lang="en-US" altLang="ja-JP" dirty="0" smtClean="0"/>
          </a:p>
          <a:p>
            <a:r>
              <a:rPr lang="ja-JP" altLang="en-US" dirty="0" smtClean="0"/>
              <a:t>現在：</a:t>
            </a:r>
            <a:r>
              <a:rPr lang="ja-JP" altLang="ja-JP" dirty="0" smtClean="0"/>
              <a:t>エクセナチド</a:t>
            </a:r>
            <a:r>
              <a:rPr lang="en-US" altLang="ja-JP" dirty="0" smtClean="0"/>
              <a:t>5</a:t>
            </a:r>
            <a:r>
              <a:rPr lang="ja-JP" altLang="ja-JP" dirty="0" smtClean="0"/>
              <a:t>μ</a:t>
            </a:r>
            <a:r>
              <a:rPr lang="en-US" altLang="ja-JP" dirty="0" smtClean="0"/>
              <a:t>g×2</a:t>
            </a:r>
            <a:r>
              <a:rPr lang="ja-JP" altLang="ja-JP" dirty="0" err="1" smtClean="0"/>
              <a:t>，</a:t>
            </a:r>
            <a:r>
              <a:rPr lang="ja-JP" altLang="en-US" dirty="0" smtClean="0"/>
              <a:t>メトホルミン</a:t>
            </a:r>
            <a:r>
              <a:rPr lang="en-US" altLang="ja-JP" dirty="0" smtClean="0"/>
              <a:t>1500mg</a:t>
            </a:r>
          </a:p>
          <a:p>
            <a:r>
              <a:rPr lang="en-US" altLang="ja-JP" dirty="0" smtClean="0"/>
              <a:t>HbA1c 6.3% </a:t>
            </a:r>
            <a:r>
              <a:rPr lang="ja-JP" altLang="ja-JP" dirty="0" smtClean="0"/>
              <a:t>から</a:t>
            </a:r>
            <a:r>
              <a:rPr lang="en-US" altLang="ja-JP" dirty="0" smtClean="0"/>
              <a:t>5.0%(NGSP)</a:t>
            </a:r>
            <a:r>
              <a:rPr lang="ja-JP" altLang="ja-JP" dirty="0" smtClean="0"/>
              <a:t>に改善</a:t>
            </a:r>
            <a:endParaRPr lang="en-US" altLang="ja-JP" dirty="0" smtClean="0"/>
          </a:p>
          <a:p>
            <a:r>
              <a:rPr lang="ja-JP" altLang="en-US" dirty="0" smtClean="0"/>
              <a:t>体重は</a:t>
            </a:r>
            <a:r>
              <a:rPr lang="en-US" altLang="ja-JP" dirty="0" smtClean="0"/>
              <a:t>1</a:t>
            </a:r>
            <a:r>
              <a:rPr lang="ja-JP" altLang="en-US" dirty="0" smtClean="0"/>
              <a:t>年間で合計</a:t>
            </a:r>
            <a:r>
              <a:rPr lang="en-US" altLang="ja-JP" dirty="0" smtClean="0"/>
              <a:t>27kg</a:t>
            </a:r>
            <a:r>
              <a:rPr lang="ja-JP" altLang="en-US" dirty="0" smtClean="0"/>
              <a:t>減少</a:t>
            </a:r>
          </a:p>
        </p:txBody>
      </p:sp>
      <p:sp>
        <p:nvSpPr>
          <p:cNvPr id="9" name="正方形/長方形 8"/>
          <p:cNvSpPr/>
          <p:nvPr/>
        </p:nvSpPr>
        <p:spPr>
          <a:xfrm>
            <a:off x="4716016" y="6611779"/>
            <a:ext cx="4572000" cy="24622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smtClean="0">
                <a:ln>
                  <a:noFill/>
                </a:ln>
                <a:solidFill>
                  <a:srgbClr val="FFFFFF"/>
                </a:solidFill>
                <a:effectLst/>
                <a:uLnTx/>
                <a:uFillTx/>
              </a:rPr>
              <a:t>※</a:t>
            </a:r>
            <a:r>
              <a:rPr kumimoji="0" lang="ja-JP" altLang="en-US" sz="1000" b="1" i="0" u="none" strike="noStrike" kern="0" cap="none" spc="0" normalizeH="0" baseline="0" noProof="0" dirty="0" smtClean="0">
                <a:ln>
                  <a:noFill/>
                </a:ln>
                <a:solidFill>
                  <a:srgbClr val="FFFFFF"/>
                </a:solidFill>
                <a:effectLst/>
                <a:uLnTx/>
                <a:uFillTx/>
              </a:rPr>
              <a:t>「効能・効果」、「用法・用量」については、添付文書をご参照ください。</a:t>
            </a:r>
            <a:endParaRPr kumimoji="0" lang="ja-JP" altLang="en-US" sz="10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6762931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2391973954"/>
              </p:ext>
            </p:extLst>
          </p:nvPr>
        </p:nvGraphicFramePr>
        <p:xfrm>
          <a:off x="441442" y="385982"/>
          <a:ext cx="10656888" cy="7513637"/>
        </p:xfrm>
        <a:graphic>
          <a:graphicData uri="http://schemas.openxmlformats.org/presentationml/2006/ole">
            <mc:AlternateContent xmlns:mc="http://schemas.openxmlformats.org/markup-compatibility/2006">
              <mc:Choice xmlns:v="urn:schemas-microsoft-com:vml" Requires="v">
                <p:oleObj spid="_x0000_s3447821" name="マクロ有効ワークシート" r:id="rId4" imgW="6369014" imgH="4464000" progId="Excel.SheetMacroEnabled.12">
                  <p:embed/>
                </p:oleObj>
              </mc:Choice>
              <mc:Fallback>
                <p:oleObj name="マクロ有効ワークシート" r:id="rId4" imgW="6369014" imgH="4464000" progId="Excel.SheetMacroEnabled.12">
                  <p:embed/>
                  <p:pic>
                    <p:nvPicPr>
                      <p:cNvPr id="0" name=""/>
                      <p:cNvPicPr/>
                      <p:nvPr/>
                    </p:nvPicPr>
                    <p:blipFill>
                      <a:blip r:embed="rId5"/>
                      <a:stretch>
                        <a:fillRect/>
                      </a:stretch>
                    </p:blipFill>
                    <p:spPr>
                      <a:xfrm>
                        <a:off x="441442" y="385982"/>
                        <a:ext cx="10656888" cy="7513637"/>
                      </a:xfrm>
                      <a:prstGeom prst="rect">
                        <a:avLst/>
                      </a:prstGeom>
                    </p:spPr>
                  </p:pic>
                </p:oleObj>
              </mc:Fallback>
            </mc:AlternateContent>
          </a:graphicData>
        </a:graphic>
      </p:graphicFrame>
      <p:sp>
        <p:nvSpPr>
          <p:cNvPr id="4" name="テキスト ボックス 3"/>
          <p:cNvSpPr txBox="1"/>
          <p:nvPr/>
        </p:nvSpPr>
        <p:spPr>
          <a:xfrm>
            <a:off x="4761186" y="1150883"/>
            <a:ext cx="651140" cy="338554"/>
          </a:xfrm>
          <a:prstGeom prst="rect">
            <a:avLst/>
          </a:prstGeom>
          <a:noFill/>
        </p:spPr>
        <p:txBody>
          <a:bodyPr wrap="none" rtlCol="0">
            <a:spAutoFit/>
          </a:bodyPr>
          <a:lstStyle/>
          <a:p>
            <a:r>
              <a:rPr lang="en-US" altLang="ja-JP" dirty="0" smtClean="0">
                <a:solidFill>
                  <a:srgbClr val="000000"/>
                </a:solidFill>
                <a:latin typeface="Symbol" pitchFamily="18" charset="2"/>
              </a:rPr>
              <a:t>D</a:t>
            </a:r>
            <a:r>
              <a:rPr lang="en-US" altLang="ja-JP" dirty="0" smtClean="0">
                <a:solidFill>
                  <a:srgbClr val="000000"/>
                </a:solidFill>
              </a:rPr>
              <a:t>BW</a:t>
            </a:r>
            <a:endParaRPr lang="ja-JP" altLang="en-US" dirty="0">
              <a:solidFill>
                <a:srgbClr val="000000"/>
              </a:solidFill>
            </a:endParaRPr>
          </a:p>
        </p:txBody>
      </p:sp>
      <p:sp>
        <p:nvSpPr>
          <p:cNvPr id="5" name="テキスト ボックス 4"/>
          <p:cNvSpPr txBox="1"/>
          <p:nvPr/>
        </p:nvSpPr>
        <p:spPr>
          <a:xfrm>
            <a:off x="6994634" y="3242442"/>
            <a:ext cx="1013419" cy="338554"/>
          </a:xfrm>
          <a:prstGeom prst="rect">
            <a:avLst/>
          </a:prstGeom>
          <a:noFill/>
        </p:spPr>
        <p:txBody>
          <a:bodyPr wrap="none" rtlCol="0">
            <a:spAutoFit/>
          </a:bodyPr>
          <a:lstStyle/>
          <a:p>
            <a:r>
              <a:rPr lang="en-US" altLang="ja-JP" dirty="0">
                <a:solidFill>
                  <a:srgbClr val="000000"/>
                </a:solidFill>
                <a:latin typeface="Symbol" pitchFamily="18" charset="2"/>
              </a:rPr>
              <a:t>D</a:t>
            </a:r>
            <a:r>
              <a:rPr lang="en-US" altLang="ja-JP" dirty="0" smtClean="0">
                <a:solidFill>
                  <a:srgbClr val="000000"/>
                </a:solidFill>
              </a:rPr>
              <a:t>HbA1C</a:t>
            </a:r>
            <a:endParaRPr lang="ja-JP" altLang="en-US" dirty="0">
              <a:solidFill>
                <a:srgbClr val="000000"/>
              </a:solidFill>
            </a:endParaRPr>
          </a:p>
        </p:txBody>
      </p:sp>
      <p:sp>
        <p:nvSpPr>
          <p:cNvPr id="7" name="テキスト ボックス 6"/>
          <p:cNvSpPr txBox="1"/>
          <p:nvPr/>
        </p:nvSpPr>
        <p:spPr>
          <a:xfrm>
            <a:off x="2233989" y="263416"/>
            <a:ext cx="4485523" cy="523220"/>
          </a:xfrm>
          <a:prstGeom prst="rect">
            <a:avLst/>
          </a:prstGeom>
          <a:noFill/>
        </p:spPr>
        <p:txBody>
          <a:bodyPr wrap="none" rtlCol="0">
            <a:spAutoFit/>
          </a:bodyPr>
          <a:lstStyle/>
          <a:p>
            <a:r>
              <a:rPr lang="en-US" altLang="ja-JP" sz="2800" dirty="0" smtClean="0">
                <a:solidFill>
                  <a:srgbClr val="000000"/>
                </a:solidFill>
              </a:rPr>
              <a:t>HbA1c</a:t>
            </a:r>
            <a:r>
              <a:rPr lang="ja-JP" altLang="en-US" sz="2800" dirty="0" smtClean="0">
                <a:solidFill>
                  <a:srgbClr val="000000"/>
                </a:solidFill>
              </a:rPr>
              <a:t>の変化と体重の変化</a:t>
            </a:r>
            <a:endParaRPr lang="ja-JP" altLang="en-US" sz="2800" dirty="0">
              <a:solidFill>
                <a:srgbClr val="000000"/>
              </a:solidFill>
            </a:endParaRPr>
          </a:p>
        </p:txBody>
      </p:sp>
      <p:sp>
        <p:nvSpPr>
          <p:cNvPr id="6" name="テキスト ボックス 5"/>
          <p:cNvSpPr txBox="1"/>
          <p:nvPr/>
        </p:nvSpPr>
        <p:spPr>
          <a:xfrm>
            <a:off x="0" y="0"/>
            <a:ext cx="2021707" cy="523220"/>
          </a:xfrm>
          <a:prstGeom prst="rect">
            <a:avLst/>
          </a:prstGeom>
          <a:noFill/>
        </p:spPr>
        <p:txBody>
          <a:bodyPr wrap="none" rtlCol="0">
            <a:spAutoFit/>
          </a:bodyPr>
          <a:lstStyle/>
          <a:p>
            <a:r>
              <a:rPr lang="en-US" altLang="ja-JP" sz="2800" dirty="0" err="1" smtClean="0">
                <a:solidFill>
                  <a:srgbClr val="0070C0"/>
                </a:solidFill>
              </a:rPr>
              <a:t>Liraglutide</a:t>
            </a:r>
            <a:endParaRPr lang="ja-JP" altLang="en-US" sz="2800" dirty="0">
              <a:solidFill>
                <a:srgbClr val="0070C0"/>
              </a:solidFill>
            </a:endParaRPr>
          </a:p>
        </p:txBody>
      </p:sp>
    </p:spTree>
    <p:extLst>
      <p:ext uri="{BB962C8B-B14F-4D97-AF65-F5344CB8AC3E}">
        <p14:creationId xmlns:p14="http://schemas.microsoft.com/office/powerpoint/2010/main" val="1545552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802337"/>
            <a:ext cx="62198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426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501" y="4727277"/>
            <a:ext cx="3200525" cy="16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80509" y="6502630"/>
            <a:ext cx="6364243" cy="338554"/>
          </a:xfrm>
          <a:prstGeom prst="rect">
            <a:avLst/>
          </a:prstGeom>
          <a:noFill/>
        </p:spPr>
        <p:txBody>
          <a:bodyPr wrap="none" rtlCol="0">
            <a:spAutoFit/>
          </a:bodyPr>
          <a:lstStyle/>
          <a:p>
            <a:r>
              <a:rPr lang="ja-JP" altLang="en-US" dirty="0" smtClean="0">
                <a:solidFill>
                  <a:srgbClr val="001965"/>
                </a:solidFill>
              </a:rPr>
              <a:t>埼玉医科大学総合医療センター　内分泌・糖尿病内科　</a:t>
            </a:r>
            <a:r>
              <a:rPr lang="en-US" altLang="ja-JP" dirty="0" smtClean="0">
                <a:solidFill>
                  <a:srgbClr val="001965"/>
                </a:solidFill>
              </a:rPr>
              <a:t>2012</a:t>
            </a:r>
            <a:r>
              <a:rPr lang="ja-JP" altLang="en-US" dirty="0" smtClean="0">
                <a:solidFill>
                  <a:srgbClr val="001965"/>
                </a:solidFill>
              </a:rPr>
              <a:t>年</a:t>
            </a:r>
            <a:r>
              <a:rPr lang="en-US" altLang="ja-JP" dirty="0" smtClean="0">
                <a:solidFill>
                  <a:srgbClr val="001965"/>
                </a:solidFill>
              </a:rPr>
              <a:t>2</a:t>
            </a:r>
            <a:r>
              <a:rPr lang="ja-JP" altLang="en-US" dirty="0" smtClean="0">
                <a:solidFill>
                  <a:srgbClr val="001965"/>
                </a:solidFill>
              </a:rPr>
              <a:t>月まで</a:t>
            </a:r>
            <a:endParaRPr lang="en-US" altLang="ja-JP" dirty="0" smtClean="0">
              <a:solidFill>
                <a:srgbClr val="001965"/>
              </a:solidFill>
            </a:endParaRPr>
          </a:p>
        </p:txBody>
      </p:sp>
      <p:sp>
        <p:nvSpPr>
          <p:cNvPr id="4" name="テキスト ボックス 3"/>
          <p:cNvSpPr txBox="1"/>
          <p:nvPr/>
        </p:nvSpPr>
        <p:spPr>
          <a:xfrm>
            <a:off x="341644" y="141236"/>
            <a:ext cx="2991525" cy="461665"/>
          </a:xfrm>
          <a:prstGeom prst="rect">
            <a:avLst/>
          </a:prstGeom>
          <a:noFill/>
        </p:spPr>
        <p:txBody>
          <a:bodyPr wrap="none" rtlCol="0">
            <a:spAutoFit/>
          </a:bodyPr>
          <a:lstStyle/>
          <a:p>
            <a:r>
              <a:rPr lang="en-US" altLang="ja-JP" sz="2400" dirty="0" err="1" smtClean="0">
                <a:solidFill>
                  <a:srgbClr val="001965"/>
                </a:solidFill>
              </a:rPr>
              <a:t>Byetta</a:t>
            </a:r>
            <a:r>
              <a:rPr lang="ja-JP" altLang="en-US" sz="2400" dirty="0" smtClean="0">
                <a:solidFill>
                  <a:srgbClr val="001965"/>
                </a:solidFill>
              </a:rPr>
              <a:t>　</a:t>
            </a:r>
            <a:r>
              <a:rPr lang="en-US" altLang="ja-JP" sz="2400" dirty="0" smtClean="0">
                <a:solidFill>
                  <a:srgbClr val="001965"/>
                </a:solidFill>
              </a:rPr>
              <a:t>(</a:t>
            </a:r>
            <a:r>
              <a:rPr lang="en-US" altLang="ja-JP" sz="2400" dirty="0" err="1" smtClean="0">
                <a:solidFill>
                  <a:srgbClr val="001965"/>
                </a:solidFill>
              </a:rPr>
              <a:t>Exenatide</a:t>
            </a:r>
            <a:r>
              <a:rPr lang="en-US" altLang="ja-JP" sz="2400" dirty="0" smtClean="0">
                <a:solidFill>
                  <a:srgbClr val="001965"/>
                </a:solidFill>
              </a:rPr>
              <a:t>)</a:t>
            </a:r>
            <a:endParaRPr lang="ja-JP" altLang="en-US" sz="2400" dirty="0">
              <a:solidFill>
                <a:srgbClr val="001965"/>
              </a:solidFill>
            </a:endParaRPr>
          </a:p>
        </p:txBody>
      </p:sp>
      <p:sp>
        <p:nvSpPr>
          <p:cNvPr id="2" name="テキスト ボックス 1"/>
          <p:cNvSpPr txBox="1"/>
          <p:nvPr/>
        </p:nvSpPr>
        <p:spPr>
          <a:xfrm>
            <a:off x="1742534" y="3956928"/>
            <a:ext cx="1104181" cy="338554"/>
          </a:xfrm>
          <a:prstGeom prst="rect">
            <a:avLst/>
          </a:prstGeom>
          <a:noFill/>
        </p:spPr>
        <p:txBody>
          <a:bodyPr wrap="square" rtlCol="0">
            <a:spAutoFit/>
          </a:bodyPr>
          <a:lstStyle/>
          <a:p>
            <a:r>
              <a:rPr lang="en-US" altLang="ja-JP" dirty="0" smtClean="0">
                <a:solidFill>
                  <a:srgbClr val="001965"/>
                </a:solidFill>
              </a:rPr>
              <a:t>58%</a:t>
            </a:r>
            <a:endParaRPr lang="ja-JP" altLang="en-US" dirty="0">
              <a:solidFill>
                <a:srgbClr val="001965"/>
              </a:solidFill>
            </a:endParaRPr>
          </a:p>
        </p:txBody>
      </p:sp>
      <p:sp>
        <p:nvSpPr>
          <p:cNvPr id="6" name="テキスト ボックス 5"/>
          <p:cNvSpPr txBox="1"/>
          <p:nvPr/>
        </p:nvSpPr>
        <p:spPr>
          <a:xfrm>
            <a:off x="5369689" y="874828"/>
            <a:ext cx="651140" cy="338554"/>
          </a:xfrm>
          <a:prstGeom prst="rect">
            <a:avLst/>
          </a:prstGeom>
          <a:noFill/>
        </p:spPr>
        <p:txBody>
          <a:bodyPr wrap="none" rtlCol="0">
            <a:spAutoFit/>
          </a:bodyPr>
          <a:lstStyle/>
          <a:p>
            <a:r>
              <a:rPr lang="en-US" altLang="ja-JP" dirty="0" smtClean="0">
                <a:solidFill>
                  <a:srgbClr val="000000"/>
                </a:solidFill>
                <a:latin typeface="Symbol" pitchFamily="18" charset="2"/>
              </a:rPr>
              <a:t>D</a:t>
            </a:r>
            <a:r>
              <a:rPr lang="en-US" altLang="ja-JP" dirty="0" smtClean="0">
                <a:solidFill>
                  <a:srgbClr val="000000"/>
                </a:solidFill>
              </a:rPr>
              <a:t>BW</a:t>
            </a:r>
            <a:endParaRPr lang="ja-JP" altLang="en-US" dirty="0">
              <a:solidFill>
                <a:srgbClr val="000000"/>
              </a:solidFill>
            </a:endParaRPr>
          </a:p>
        </p:txBody>
      </p:sp>
      <p:sp>
        <p:nvSpPr>
          <p:cNvPr id="7" name="テキスト ボックス 6"/>
          <p:cNvSpPr txBox="1"/>
          <p:nvPr/>
        </p:nvSpPr>
        <p:spPr>
          <a:xfrm>
            <a:off x="7603137" y="2966387"/>
            <a:ext cx="1013419" cy="338554"/>
          </a:xfrm>
          <a:prstGeom prst="rect">
            <a:avLst/>
          </a:prstGeom>
          <a:noFill/>
        </p:spPr>
        <p:txBody>
          <a:bodyPr wrap="none" rtlCol="0">
            <a:spAutoFit/>
          </a:bodyPr>
          <a:lstStyle/>
          <a:p>
            <a:r>
              <a:rPr lang="en-US" altLang="ja-JP" dirty="0">
                <a:solidFill>
                  <a:srgbClr val="000000"/>
                </a:solidFill>
                <a:latin typeface="Symbol" pitchFamily="18" charset="2"/>
              </a:rPr>
              <a:t>D</a:t>
            </a:r>
            <a:r>
              <a:rPr lang="en-US" altLang="ja-JP" dirty="0" smtClean="0">
                <a:solidFill>
                  <a:srgbClr val="000000"/>
                </a:solidFill>
              </a:rPr>
              <a:t>HbA1C</a:t>
            </a:r>
            <a:endParaRPr lang="ja-JP" altLang="en-US" dirty="0">
              <a:solidFill>
                <a:srgbClr val="000000"/>
              </a:solidFill>
            </a:endParaRPr>
          </a:p>
        </p:txBody>
      </p:sp>
      <p:sp>
        <p:nvSpPr>
          <p:cNvPr id="8" name="テキスト ボックス 7"/>
          <p:cNvSpPr txBox="1"/>
          <p:nvPr/>
        </p:nvSpPr>
        <p:spPr>
          <a:xfrm>
            <a:off x="3696507" y="110458"/>
            <a:ext cx="4485523" cy="523220"/>
          </a:xfrm>
          <a:prstGeom prst="rect">
            <a:avLst/>
          </a:prstGeom>
          <a:noFill/>
        </p:spPr>
        <p:txBody>
          <a:bodyPr wrap="none" rtlCol="0">
            <a:spAutoFit/>
          </a:bodyPr>
          <a:lstStyle/>
          <a:p>
            <a:r>
              <a:rPr lang="en-US" altLang="ja-JP" sz="2800" dirty="0" smtClean="0">
                <a:solidFill>
                  <a:srgbClr val="000000"/>
                </a:solidFill>
              </a:rPr>
              <a:t>HbA1c</a:t>
            </a:r>
            <a:r>
              <a:rPr lang="ja-JP" altLang="en-US" sz="2800" dirty="0" smtClean="0">
                <a:solidFill>
                  <a:srgbClr val="000000"/>
                </a:solidFill>
              </a:rPr>
              <a:t>の変化と体重の変化</a:t>
            </a:r>
            <a:endParaRPr lang="ja-JP" altLang="en-US" sz="2800" dirty="0">
              <a:solidFill>
                <a:srgbClr val="000000"/>
              </a:solidFill>
            </a:endParaRPr>
          </a:p>
        </p:txBody>
      </p:sp>
      <p:cxnSp>
        <p:nvCxnSpPr>
          <p:cNvPr id="9" name="直線矢印コネクタ 8"/>
          <p:cNvCxnSpPr/>
          <p:nvPr/>
        </p:nvCxnSpPr>
        <p:spPr>
          <a:xfrm flipH="1">
            <a:off x="4572000" y="2475781"/>
            <a:ext cx="577970" cy="490606"/>
          </a:xfrm>
          <a:prstGeom prst="straightConnector1">
            <a:avLst/>
          </a:prstGeom>
          <a:ln w="38100">
            <a:solidFill>
              <a:schemeClr val="accent6">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a:off x="7375585" y="4822163"/>
            <a:ext cx="534838" cy="241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2" name="円/楕円 11"/>
          <p:cNvSpPr/>
          <p:nvPr/>
        </p:nvSpPr>
        <p:spPr>
          <a:xfrm>
            <a:off x="7375585" y="6164909"/>
            <a:ext cx="1587260" cy="228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33748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33" name="Line 278"/>
          <p:cNvSpPr>
            <a:spLocks noChangeShapeType="1"/>
          </p:cNvSpPr>
          <p:nvPr/>
        </p:nvSpPr>
        <p:spPr bwMode="auto">
          <a:xfrm>
            <a:off x="2022475" y="3027363"/>
            <a:ext cx="5713413" cy="0"/>
          </a:xfrm>
          <a:prstGeom prst="line">
            <a:avLst/>
          </a:prstGeom>
          <a:noFill/>
          <a:ln w="25400">
            <a:solidFill>
              <a:srgbClr val="C0C0C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sz="1400" b="0" smtClean="0">
              <a:solidFill>
                <a:srgbClr val="000000"/>
              </a:solidFill>
              <a:latin typeface="ＭＳ Ｐゴシック" pitchFamily="50" charset="-128"/>
            </a:endParaRPr>
          </a:p>
        </p:txBody>
      </p:sp>
      <p:sp>
        <p:nvSpPr>
          <p:cNvPr id="143634" name="Line 279"/>
          <p:cNvSpPr>
            <a:spLocks noChangeShapeType="1"/>
          </p:cNvSpPr>
          <p:nvPr/>
        </p:nvSpPr>
        <p:spPr bwMode="auto">
          <a:xfrm flipV="1">
            <a:off x="4851400" y="1762125"/>
            <a:ext cx="0" cy="3586163"/>
          </a:xfrm>
          <a:prstGeom prst="line">
            <a:avLst/>
          </a:prstGeom>
          <a:noFill/>
          <a:ln w="25400">
            <a:solidFill>
              <a:srgbClr val="C0C0C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sz="1400" b="0" smtClean="0">
              <a:solidFill>
                <a:srgbClr val="000000"/>
              </a:solidFill>
              <a:latin typeface="ＭＳ Ｐゴシック" pitchFamily="50" charset="-128"/>
            </a:endParaRPr>
          </a:p>
        </p:txBody>
      </p:sp>
      <p:sp>
        <p:nvSpPr>
          <p:cNvPr id="143362" name="Rectangle 6"/>
          <p:cNvSpPr>
            <a:spLocks noChangeArrowheads="1"/>
          </p:cNvSpPr>
          <p:nvPr/>
        </p:nvSpPr>
        <p:spPr bwMode="auto">
          <a:xfrm>
            <a:off x="5445125" y="6583363"/>
            <a:ext cx="3663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kumimoji="0" lang="en-US" altLang="ja-JP" sz="1200" b="0" smtClean="0">
                <a:solidFill>
                  <a:srgbClr val="000000"/>
                </a:solidFill>
                <a:latin typeface="ＭＳ Ｐゴシック" pitchFamily="50" charset="-128"/>
              </a:rPr>
              <a:t>Klonoff DC, et al. </a:t>
            </a:r>
            <a:r>
              <a:rPr kumimoji="0" lang="en-US" altLang="ja-JP" sz="1200" b="0" i="1" smtClean="0">
                <a:solidFill>
                  <a:srgbClr val="000000"/>
                </a:solidFill>
                <a:latin typeface="ＭＳ Ｐゴシック" pitchFamily="50" charset="-128"/>
              </a:rPr>
              <a:t>Curr Med Res Opin</a:t>
            </a:r>
            <a:r>
              <a:rPr kumimoji="0" lang="en-US" altLang="ja-JP" sz="1200" b="0" smtClean="0">
                <a:solidFill>
                  <a:srgbClr val="000000"/>
                </a:solidFill>
                <a:latin typeface="ＭＳ Ｐゴシック" pitchFamily="50" charset="-128"/>
              </a:rPr>
              <a:t> 2008;24:275-286.</a:t>
            </a:r>
          </a:p>
        </p:txBody>
      </p:sp>
      <p:sp>
        <p:nvSpPr>
          <p:cNvPr id="143363" name="Rectangle 11"/>
          <p:cNvSpPr>
            <a:spLocks noChangeArrowheads="1"/>
          </p:cNvSpPr>
          <p:nvPr/>
        </p:nvSpPr>
        <p:spPr bwMode="auto">
          <a:xfrm>
            <a:off x="2022475" y="1865313"/>
            <a:ext cx="570388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64" name="Line 56"/>
          <p:cNvSpPr>
            <a:spLocks noChangeShapeType="1"/>
          </p:cNvSpPr>
          <p:nvPr/>
        </p:nvSpPr>
        <p:spPr bwMode="auto">
          <a:xfrm>
            <a:off x="4878388" y="5311775"/>
            <a:ext cx="0" cy="254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365" name="Line 57"/>
          <p:cNvSpPr>
            <a:spLocks noChangeShapeType="1"/>
          </p:cNvSpPr>
          <p:nvPr/>
        </p:nvSpPr>
        <p:spPr bwMode="auto">
          <a:xfrm>
            <a:off x="2022475" y="3027363"/>
            <a:ext cx="28575"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64" name="Line 342"/>
          <p:cNvSpPr>
            <a:spLocks noChangeShapeType="1"/>
          </p:cNvSpPr>
          <p:nvPr/>
        </p:nvSpPr>
        <p:spPr bwMode="auto">
          <a:xfrm>
            <a:off x="2022475" y="5346700"/>
            <a:ext cx="5713413" cy="158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65" name="Line 343"/>
          <p:cNvSpPr>
            <a:spLocks noChangeShapeType="1"/>
          </p:cNvSpPr>
          <p:nvPr/>
        </p:nvSpPr>
        <p:spPr bwMode="auto">
          <a:xfrm>
            <a:off x="2022475" y="5346700"/>
            <a:ext cx="1588"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66" name="Rectangle 344"/>
          <p:cNvSpPr>
            <a:spLocks noChangeArrowheads="1"/>
          </p:cNvSpPr>
          <p:nvPr/>
        </p:nvSpPr>
        <p:spPr bwMode="auto">
          <a:xfrm>
            <a:off x="1931988" y="54149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-5</a:t>
            </a:r>
            <a:endParaRPr kumimoji="0" lang="en-US" altLang="ja-JP" sz="1400" b="0" u="sng" smtClean="0">
              <a:solidFill>
                <a:srgbClr val="000000"/>
              </a:solidFill>
              <a:latin typeface="ＭＳ Ｐゴシック" pitchFamily="50" charset="-128"/>
            </a:endParaRPr>
          </a:p>
        </p:txBody>
      </p:sp>
      <p:sp>
        <p:nvSpPr>
          <p:cNvPr id="143467" name="Line 345"/>
          <p:cNvSpPr>
            <a:spLocks noChangeShapeType="1"/>
          </p:cNvSpPr>
          <p:nvPr/>
        </p:nvSpPr>
        <p:spPr bwMode="auto">
          <a:xfrm>
            <a:off x="2593975" y="5346700"/>
            <a:ext cx="1588"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68" name="Rectangle 346"/>
          <p:cNvSpPr>
            <a:spLocks noChangeArrowheads="1"/>
          </p:cNvSpPr>
          <p:nvPr/>
        </p:nvSpPr>
        <p:spPr bwMode="auto">
          <a:xfrm>
            <a:off x="2503488" y="54149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-4</a:t>
            </a:r>
            <a:endParaRPr kumimoji="0" lang="en-US" altLang="ja-JP" sz="1400" b="0" u="sng" smtClean="0">
              <a:solidFill>
                <a:srgbClr val="000000"/>
              </a:solidFill>
              <a:latin typeface="ＭＳ Ｐゴシック" pitchFamily="50" charset="-128"/>
            </a:endParaRPr>
          </a:p>
        </p:txBody>
      </p:sp>
      <p:sp>
        <p:nvSpPr>
          <p:cNvPr id="143469" name="Line 347"/>
          <p:cNvSpPr>
            <a:spLocks noChangeShapeType="1"/>
          </p:cNvSpPr>
          <p:nvPr/>
        </p:nvSpPr>
        <p:spPr bwMode="auto">
          <a:xfrm>
            <a:off x="3165475" y="5346700"/>
            <a:ext cx="1588"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70" name="Rectangle 348"/>
          <p:cNvSpPr>
            <a:spLocks noChangeArrowheads="1"/>
          </p:cNvSpPr>
          <p:nvPr/>
        </p:nvSpPr>
        <p:spPr bwMode="auto">
          <a:xfrm>
            <a:off x="3074988" y="54149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-3</a:t>
            </a:r>
            <a:endParaRPr kumimoji="0" lang="en-US" altLang="ja-JP" sz="1400" b="0" u="sng" smtClean="0">
              <a:solidFill>
                <a:srgbClr val="000000"/>
              </a:solidFill>
              <a:latin typeface="ＭＳ Ｐゴシック" pitchFamily="50" charset="-128"/>
            </a:endParaRPr>
          </a:p>
        </p:txBody>
      </p:sp>
      <p:sp>
        <p:nvSpPr>
          <p:cNvPr id="143471" name="Line 349"/>
          <p:cNvSpPr>
            <a:spLocks noChangeShapeType="1"/>
          </p:cNvSpPr>
          <p:nvPr/>
        </p:nvSpPr>
        <p:spPr bwMode="auto">
          <a:xfrm>
            <a:off x="3736975" y="5346700"/>
            <a:ext cx="1588"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72" name="Rectangle 350"/>
          <p:cNvSpPr>
            <a:spLocks noChangeArrowheads="1"/>
          </p:cNvSpPr>
          <p:nvPr/>
        </p:nvSpPr>
        <p:spPr bwMode="auto">
          <a:xfrm>
            <a:off x="3646488" y="54149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-2</a:t>
            </a:r>
            <a:endParaRPr kumimoji="0" lang="en-US" altLang="ja-JP" sz="1400" b="0" u="sng" smtClean="0">
              <a:solidFill>
                <a:srgbClr val="000000"/>
              </a:solidFill>
              <a:latin typeface="ＭＳ Ｐゴシック" pitchFamily="50" charset="-128"/>
            </a:endParaRPr>
          </a:p>
        </p:txBody>
      </p:sp>
      <p:sp>
        <p:nvSpPr>
          <p:cNvPr id="143473" name="Line 351"/>
          <p:cNvSpPr>
            <a:spLocks noChangeShapeType="1"/>
          </p:cNvSpPr>
          <p:nvPr/>
        </p:nvSpPr>
        <p:spPr bwMode="auto">
          <a:xfrm>
            <a:off x="4308475" y="5346700"/>
            <a:ext cx="1588"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74" name="Rectangle 352"/>
          <p:cNvSpPr>
            <a:spLocks noChangeArrowheads="1"/>
          </p:cNvSpPr>
          <p:nvPr/>
        </p:nvSpPr>
        <p:spPr bwMode="auto">
          <a:xfrm>
            <a:off x="4217988" y="54149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a:t>
            </a:r>
            <a:endParaRPr kumimoji="0" lang="en-US" altLang="ja-JP" sz="1400" b="0" u="sng" smtClean="0">
              <a:solidFill>
                <a:srgbClr val="000000"/>
              </a:solidFill>
              <a:latin typeface="ＭＳ Ｐゴシック" pitchFamily="50" charset="-128"/>
            </a:endParaRPr>
          </a:p>
        </p:txBody>
      </p:sp>
      <p:sp>
        <p:nvSpPr>
          <p:cNvPr id="143475" name="Line 353"/>
          <p:cNvSpPr>
            <a:spLocks noChangeShapeType="1"/>
          </p:cNvSpPr>
          <p:nvPr/>
        </p:nvSpPr>
        <p:spPr bwMode="auto">
          <a:xfrm>
            <a:off x="4878388" y="5346700"/>
            <a:ext cx="1587"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76" name="Rectangle 354"/>
          <p:cNvSpPr>
            <a:spLocks noChangeArrowheads="1"/>
          </p:cNvSpPr>
          <p:nvPr/>
        </p:nvSpPr>
        <p:spPr bwMode="auto">
          <a:xfrm>
            <a:off x="4821238" y="54149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0</a:t>
            </a:r>
            <a:endParaRPr kumimoji="0" lang="en-US" altLang="ja-JP" sz="1400" b="0" u="sng" smtClean="0">
              <a:solidFill>
                <a:srgbClr val="000000"/>
              </a:solidFill>
              <a:latin typeface="ＭＳ Ｐゴシック" pitchFamily="50" charset="-128"/>
            </a:endParaRPr>
          </a:p>
        </p:txBody>
      </p:sp>
      <p:sp>
        <p:nvSpPr>
          <p:cNvPr id="143477" name="Line 355"/>
          <p:cNvSpPr>
            <a:spLocks noChangeShapeType="1"/>
          </p:cNvSpPr>
          <p:nvPr/>
        </p:nvSpPr>
        <p:spPr bwMode="auto">
          <a:xfrm>
            <a:off x="5449888" y="5346700"/>
            <a:ext cx="1587"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78" name="Rectangle 356"/>
          <p:cNvSpPr>
            <a:spLocks noChangeArrowheads="1"/>
          </p:cNvSpPr>
          <p:nvPr/>
        </p:nvSpPr>
        <p:spPr bwMode="auto">
          <a:xfrm>
            <a:off x="5392738" y="54149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a:t>
            </a:r>
            <a:endParaRPr kumimoji="0" lang="en-US" altLang="ja-JP" sz="1400" b="0" u="sng" smtClean="0">
              <a:solidFill>
                <a:srgbClr val="000000"/>
              </a:solidFill>
              <a:latin typeface="ＭＳ Ｐゴシック" pitchFamily="50" charset="-128"/>
            </a:endParaRPr>
          </a:p>
        </p:txBody>
      </p:sp>
      <p:sp>
        <p:nvSpPr>
          <p:cNvPr id="143479" name="Line 357"/>
          <p:cNvSpPr>
            <a:spLocks noChangeShapeType="1"/>
          </p:cNvSpPr>
          <p:nvPr/>
        </p:nvSpPr>
        <p:spPr bwMode="auto">
          <a:xfrm>
            <a:off x="6021388" y="5346700"/>
            <a:ext cx="1587"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80" name="Rectangle 358"/>
          <p:cNvSpPr>
            <a:spLocks noChangeArrowheads="1"/>
          </p:cNvSpPr>
          <p:nvPr/>
        </p:nvSpPr>
        <p:spPr bwMode="auto">
          <a:xfrm>
            <a:off x="5964238" y="54149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2</a:t>
            </a:r>
            <a:endParaRPr kumimoji="0" lang="en-US" altLang="ja-JP" sz="1400" b="0" u="sng" smtClean="0">
              <a:solidFill>
                <a:srgbClr val="000000"/>
              </a:solidFill>
              <a:latin typeface="ＭＳ Ｐゴシック" pitchFamily="50" charset="-128"/>
            </a:endParaRPr>
          </a:p>
        </p:txBody>
      </p:sp>
      <p:sp>
        <p:nvSpPr>
          <p:cNvPr id="143481" name="Line 359"/>
          <p:cNvSpPr>
            <a:spLocks noChangeShapeType="1"/>
          </p:cNvSpPr>
          <p:nvPr/>
        </p:nvSpPr>
        <p:spPr bwMode="auto">
          <a:xfrm>
            <a:off x="6592888" y="5346700"/>
            <a:ext cx="1587"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82" name="Rectangle 360"/>
          <p:cNvSpPr>
            <a:spLocks noChangeArrowheads="1"/>
          </p:cNvSpPr>
          <p:nvPr/>
        </p:nvSpPr>
        <p:spPr bwMode="auto">
          <a:xfrm>
            <a:off x="6535738" y="54149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3</a:t>
            </a:r>
            <a:endParaRPr kumimoji="0" lang="en-US" altLang="ja-JP" sz="1400" b="0" u="sng" smtClean="0">
              <a:solidFill>
                <a:srgbClr val="000000"/>
              </a:solidFill>
              <a:latin typeface="ＭＳ Ｐゴシック" pitchFamily="50" charset="-128"/>
            </a:endParaRPr>
          </a:p>
        </p:txBody>
      </p:sp>
      <p:sp>
        <p:nvSpPr>
          <p:cNvPr id="143483" name="Line 361"/>
          <p:cNvSpPr>
            <a:spLocks noChangeShapeType="1"/>
          </p:cNvSpPr>
          <p:nvPr/>
        </p:nvSpPr>
        <p:spPr bwMode="auto">
          <a:xfrm>
            <a:off x="7164388" y="5346700"/>
            <a:ext cx="1587"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84" name="Rectangle 362"/>
          <p:cNvSpPr>
            <a:spLocks noChangeArrowheads="1"/>
          </p:cNvSpPr>
          <p:nvPr/>
        </p:nvSpPr>
        <p:spPr bwMode="auto">
          <a:xfrm>
            <a:off x="7107238" y="54149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4</a:t>
            </a:r>
            <a:endParaRPr kumimoji="0" lang="en-US" altLang="ja-JP" sz="1400" b="0" u="sng" smtClean="0">
              <a:solidFill>
                <a:srgbClr val="000000"/>
              </a:solidFill>
              <a:latin typeface="ＭＳ Ｐゴシック" pitchFamily="50" charset="-128"/>
            </a:endParaRPr>
          </a:p>
        </p:txBody>
      </p:sp>
      <p:sp>
        <p:nvSpPr>
          <p:cNvPr id="143485" name="Line 363"/>
          <p:cNvSpPr>
            <a:spLocks noChangeShapeType="1"/>
          </p:cNvSpPr>
          <p:nvPr/>
        </p:nvSpPr>
        <p:spPr bwMode="auto">
          <a:xfrm>
            <a:off x="7735888" y="5346700"/>
            <a:ext cx="1587" cy="5080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86" name="Rectangle 364"/>
          <p:cNvSpPr>
            <a:spLocks noChangeArrowheads="1"/>
          </p:cNvSpPr>
          <p:nvPr/>
        </p:nvSpPr>
        <p:spPr bwMode="auto">
          <a:xfrm>
            <a:off x="7678738" y="54149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5</a:t>
            </a:r>
            <a:endParaRPr kumimoji="0" lang="en-US" altLang="ja-JP" sz="1400" b="0" u="sng" smtClean="0">
              <a:solidFill>
                <a:srgbClr val="000000"/>
              </a:solidFill>
              <a:latin typeface="ＭＳ Ｐゴシック" pitchFamily="50" charset="-128"/>
            </a:endParaRPr>
          </a:p>
        </p:txBody>
      </p:sp>
      <p:sp>
        <p:nvSpPr>
          <p:cNvPr id="143487" name="Line 365"/>
          <p:cNvSpPr>
            <a:spLocks noChangeShapeType="1"/>
          </p:cNvSpPr>
          <p:nvPr/>
        </p:nvSpPr>
        <p:spPr bwMode="auto">
          <a:xfrm flipV="1">
            <a:off x="2022475" y="1865313"/>
            <a:ext cx="1588" cy="3481387"/>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88" name="Line 366"/>
          <p:cNvSpPr>
            <a:spLocks noChangeShapeType="1"/>
          </p:cNvSpPr>
          <p:nvPr/>
        </p:nvSpPr>
        <p:spPr bwMode="auto">
          <a:xfrm flipH="1">
            <a:off x="1966913" y="5346700"/>
            <a:ext cx="55562" cy="158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89" name="Rectangle 367"/>
          <p:cNvSpPr>
            <a:spLocks noChangeArrowheads="1"/>
          </p:cNvSpPr>
          <p:nvPr/>
        </p:nvSpPr>
        <p:spPr bwMode="auto">
          <a:xfrm>
            <a:off x="1644650" y="5233988"/>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-30</a:t>
            </a:r>
            <a:endParaRPr kumimoji="0" lang="en-US" altLang="ja-JP" sz="1400" b="0" u="sng" smtClean="0">
              <a:solidFill>
                <a:srgbClr val="000000"/>
              </a:solidFill>
              <a:latin typeface="ＭＳ Ｐゴシック" pitchFamily="50" charset="-128"/>
            </a:endParaRPr>
          </a:p>
        </p:txBody>
      </p:sp>
      <p:sp>
        <p:nvSpPr>
          <p:cNvPr id="143490" name="Line 368"/>
          <p:cNvSpPr>
            <a:spLocks noChangeShapeType="1"/>
          </p:cNvSpPr>
          <p:nvPr/>
        </p:nvSpPr>
        <p:spPr bwMode="auto">
          <a:xfrm flipH="1">
            <a:off x="1966913" y="4960938"/>
            <a:ext cx="55562" cy="1587"/>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91" name="Rectangle 369"/>
          <p:cNvSpPr>
            <a:spLocks noChangeArrowheads="1"/>
          </p:cNvSpPr>
          <p:nvPr/>
        </p:nvSpPr>
        <p:spPr bwMode="auto">
          <a:xfrm>
            <a:off x="1644650" y="4848225"/>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-25</a:t>
            </a:r>
            <a:endParaRPr kumimoji="0" lang="en-US" altLang="ja-JP" sz="1400" b="0" u="sng" smtClean="0">
              <a:solidFill>
                <a:srgbClr val="000000"/>
              </a:solidFill>
              <a:latin typeface="ＭＳ Ｐゴシック" pitchFamily="50" charset="-128"/>
            </a:endParaRPr>
          </a:p>
        </p:txBody>
      </p:sp>
      <p:sp>
        <p:nvSpPr>
          <p:cNvPr id="143492" name="Line 370"/>
          <p:cNvSpPr>
            <a:spLocks noChangeShapeType="1"/>
          </p:cNvSpPr>
          <p:nvPr/>
        </p:nvSpPr>
        <p:spPr bwMode="auto">
          <a:xfrm flipH="1">
            <a:off x="1966913" y="4573588"/>
            <a:ext cx="55562" cy="1587"/>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93" name="Rectangle 371"/>
          <p:cNvSpPr>
            <a:spLocks noChangeArrowheads="1"/>
          </p:cNvSpPr>
          <p:nvPr/>
        </p:nvSpPr>
        <p:spPr bwMode="auto">
          <a:xfrm>
            <a:off x="1644650" y="4460875"/>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-20</a:t>
            </a:r>
            <a:endParaRPr kumimoji="0" lang="en-US" altLang="ja-JP" sz="1400" b="0" u="sng" smtClean="0">
              <a:solidFill>
                <a:srgbClr val="000000"/>
              </a:solidFill>
              <a:latin typeface="ＭＳ Ｐゴシック" pitchFamily="50" charset="-128"/>
            </a:endParaRPr>
          </a:p>
        </p:txBody>
      </p:sp>
      <p:sp>
        <p:nvSpPr>
          <p:cNvPr id="143494" name="Line 372"/>
          <p:cNvSpPr>
            <a:spLocks noChangeShapeType="1"/>
          </p:cNvSpPr>
          <p:nvPr/>
        </p:nvSpPr>
        <p:spPr bwMode="auto">
          <a:xfrm flipH="1">
            <a:off x="1966913" y="4187825"/>
            <a:ext cx="55562" cy="158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95" name="Rectangle 373"/>
          <p:cNvSpPr>
            <a:spLocks noChangeArrowheads="1"/>
          </p:cNvSpPr>
          <p:nvPr/>
        </p:nvSpPr>
        <p:spPr bwMode="auto">
          <a:xfrm>
            <a:off x="1644650" y="4075113"/>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-15</a:t>
            </a:r>
            <a:endParaRPr kumimoji="0" lang="en-US" altLang="ja-JP" sz="1400" b="0" u="sng" smtClean="0">
              <a:solidFill>
                <a:srgbClr val="000000"/>
              </a:solidFill>
              <a:latin typeface="ＭＳ Ｐゴシック" pitchFamily="50" charset="-128"/>
            </a:endParaRPr>
          </a:p>
        </p:txBody>
      </p:sp>
      <p:sp>
        <p:nvSpPr>
          <p:cNvPr id="143496" name="Line 374"/>
          <p:cNvSpPr>
            <a:spLocks noChangeShapeType="1"/>
          </p:cNvSpPr>
          <p:nvPr/>
        </p:nvSpPr>
        <p:spPr bwMode="auto">
          <a:xfrm flipH="1">
            <a:off x="1966913" y="3800475"/>
            <a:ext cx="55562" cy="158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97" name="Rectangle 375"/>
          <p:cNvSpPr>
            <a:spLocks noChangeArrowheads="1"/>
          </p:cNvSpPr>
          <p:nvPr/>
        </p:nvSpPr>
        <p:spPr bwMode="auto">
          <a:xfrm>
            <a:off x="1644650" y="3687763"/>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-10</a:t>
            </a:r>
            <a:endParaRPr kumimoji="0" lang="en-US" altLang="ja-JP" sz="1400" b="0" u="sng" smtClean="0">
              <a:solidFill>
                <a:srgbClr val="000000"/>
              </a:solidFill>
              <a:latin typeface="ＭＳ Ｐゴシック" pitchFamily="50" charset="-128"/>
            </a:endParaRPr>
          </a:p>
        </p:txBody>
      </p:sp>
      <p:sp>
        <p:nvSpPr>
          <p:cNvPr id="143498" name="Line 376"/>
          <p:cNvSpPr>
            <a:spLocks noChangeShapeType="1"/>
          </p:cNvSpPr>
          <p:nvPr/>
        </p:nvSpPr>
        <p:spPr bwMode="auto">
          <a:xfrm flipH="1">
            <a:off x="1966913" y="3413125"/>
            <a:ext cx="55562" cy="158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499" name="Rectangle 377"/>
          <p:cNvSpPr>
            <a:spLocks noChangeArrowheads="1"/>
          </p:cNvSpPr>
          <p:nvPr/>
        </p:nvSpPr>
        <p:spPr bwMode="auto">
          <a:xfrm>
            <a:off x="1752600" y="330041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-5</a:t>
            </a:r>
            <a:endParaRPr kumimoji="0" lang="en-US" altLang="ja-JP" sz="1400" b="0" u="sng" smtClean="0">
              <a:solidFill>
                <a:srgbClr val="000000"/>
              </a:solidFill>
              <a:latin typeface="ＭＳ Ｐゴシック" pitchFamily="50" charset="-128"/>
            </a:endParaRPr>
          </a:p>
        </p:txBody>
      </p:sp>
      <p:sp>
        <p:nvSpPr>
          <p:cNvPr id="143500" name="Line 378"/>
          <p:cNvSpPr>
            <a:spLocks noChangeShapeType="1"/>
          </p:cNvSpPr>
          <p:nvPr/>
        </p:nvSpPr>
        <p:spPr bwMode="auto">
          <a:xfrm flipH="1">
            <a:off x="1966913" y="3027363"/>
            <a:ext cx="55562" cy="1587"/>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501" name="Rectangle 379"/>
          <p:cNvSpPr>
            <a:spLocks noChangeArrowheads="1"/>
          </p:cNvSpPr>
          <p:nvPr/>
        </p:nvSpPr>
        <p:spPr bwMode="auto">
          <a:xfrm>
            <a:off x="1817688" y="2914650"/>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0</a:t>
            </a:r>
            <a:endParaRPr kumimoji="0" lang="en-US" altLang="ja-JP" sz="1400" b="0" u="sng" smtClean="0">
              <a:solidFill>
                <a:srgbClr val="000000"/>
              </a:solidFill>
              <a:latin typeface="ＭＳ Ｐゴシック" pitchFamily="50" charset="-128"/>
            </a:endParaRPr>
          </a:p>
        </p:txBody>
      </p:sp>
      <p:sp>
        <p:nvSpPr>
          <p:cNvPr id="143502" name="Line 380"/>
          <p:cNvSpPr>
            <a:spLocks noChangeShapeType="1"/>
          </p:cNvSpPr>
          <p:nvPr/>
        </p:nvSpPr>
        <p:spPr bwMode="auto">
          <a:xfrm flipH="1">
            <a:off x="1966913" y="2640013"/>
            <a:ext cx="55562" cy="1587"/>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503" name="Rectangle 381"/>
          <p:cNvSpPr>
            <a:spLocks noChangeArrowheads="1"/>
          </p:cNvSpPr>
          <p:nvPr/>
        </p:nvSpPr>
        <p:spPr bwMode="auto">
          <a:xfrm>
            <a:off x="1817688" y="2527300"/>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5</a:t>
            </a:r>
            <a:endParaRPr kumimoji="0" lang="en-US" altLang="ja-JP" sz="1400" b="0" u="sng" smtClean="0">
              <a:solidFill>
                <a:srgbClr val="000000"/>
              </a:solidFill>
              <a:latin typeface="ＭＳ Ｐゴシック" pitchFamily="50" charset="-128"/>
            </a:endParaRPr>
          </a:p>
        </p:txBody>
      </p:sp>
      <p:sp>
        <p:nvSpPr>
          <p:cNvPr id="143504" name="Line 382"/>
          <p:cNvSpPr>
            <a:spLocks noChangeShapeType="1"/>
          </p:cNvSpPr>
          <p:nvPr/>
        </p:nvSpPr>
        <p:spPr bwMode="auto">
          <a:xfrm flipH="1">
            <a:off x="1966913" y="2252663"/>
            <a:ext cx="55562" cy="1587"/>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505" name="Rectangle 383"/>
          <p:cNvSpPr>
            <a:spLocks noChangeArrowheads="1"/>
          </p:cNvSpPr>
          <p:nvPr/>
        </p:nvSpPr>
        <p:spPr bwMode="auto">
          <a:xfrm>
            <a:off x="1709738" y="2139950"/>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10</a:t>
            </a:r>
            <a:endParaRPr kumimoji="0" lang="en-US" altLang="ja-JP" sz="1400" b="0" u="sng" smtClean="0">
              <a:solidFill>
                <a:srgbClr val="000000"/>
              </a:solidFill>
              <a:latin typeface="ＭＳ Ｐゴシック" pitchFamily="50" charset="-128"/>
            </a:endParaRPr>
          </a:p>
        </p:txBody>
      </p:sp>
      <p:sp>
        <p:nvSpPr>
          <p:cNvPr id="143506" name="Line 384"/>
          <p:cNvSpPr>
            <a:spLocks noChangeShapeType="1"/>
          </p:cNvSpPr>
          <p:nvPr/>
        </p:nvSpPr>
        <p:spPr bwMode="auto">
          <a:xfrm flipH="1">
            <a:off x="1966913" y="1866900"/>
            <a:ext cx="55562" cy="158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3507" name="Rectangle 385"/>
          <p:cNvSpPr>
            <a:spLocks noChangeArrowheads="1"/>
          </p:cNvSpPr>
          <p:nvPr/>
        </p:nvSpPr>
        <p:spPr bwMode="auto">
          <a:xfrm>
            <a:off x="1709738" y="175418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15</a:t>
            </a:r>
            <a:endParaRPr kumimoji="0" lang="en-US" altLang="ja-JP" sz="1400" b="0" u="sng" smtClean="0">
              <a:solidFill>
                <a:srgbClr val="000000"/>
              </a:solidFill>
              <a:latin typeface="ＭＳ Ｐゴシック" pitchFamily="50" charset="-128"/>
            </a:endParaRPr>
          </a:p>
        </p:txBody>
      </p:sp>
      <p:sp>
        <p:nvSpPr>
          <p:cNvPr id="143508" name="Rectangle 387"/>
          <p:cNvSpPr>
            <a:spLocks noChangeArrowheads="1"/>
          </p:cNvSpPr>
          <p:nvPr/>
        </p:nvSpPr>
        <p:spPr bwMode="auto">
          <a:xfrm>
            <a:off x="2192338" y="2065338"/>
            <a:ext cx="355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10</a:t>
            </a:r>
            <a:r>
              <a:rPr kumimoji="0" lang="ja-JP" altLang="en-US" sz="1400" b="0" smtClean="0">
                <a:solidFill>
                  <a:srgbClr val="000000"/>
                </a:solidFill>
                <a:latin typeface="ＭＳ Ｐゴシック" pitchFamily="50" charset="-128"/>
              </a:rPr>
              <a:t>％</a:t>
            </a:r>
            <a:endParaRPr kumimoji="0" lang="ja-JP" altLang="en-US" sz="1400" b="0" u="sng" smtClean="0">
              <a:solidFill>
                <a:srgbClr val="000000"/>
              </a:solidFill>
              <a:latin typeface="ＭＳ Ｐゴシック" pitchFamily="50" charset="-128"/>
            </a:endParaRPr>
          </a:p>
        </p:txBody>
      </p:sp>
      <p:sp>
        <p:nvSpPr>
          <p:cNvPr id="143509" name="Rectangle 389"/>
          <p:cNvSpPr>
            <a:spLocks noChangeArrowheads="1"/>
          </p:cNvSpPr>
          <p:nvPr/>
        </p:nvSpPr>
        <p:spPr bwMode="auto">
          <a:xfrm>
            <a:off x="2259013" y="5041900"/>
            <a:ext cx="355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68</a:t>
            </a:r>
            <a:r>
              <a:rPr kumimoji="0" lang="ja-JP" altLang="en-US" sz="1400" b="0" smtClean="0">
                <a:solidFill>
                  <a:srgbClr val="000000"/>
                </a:solidFill>
                <a:latin typeface="ＭＳ Ｐゴシック" pitchFamily="50" charset="-128"/>
              </a:rPr>
              <a:t>％</a:t>
            </a:r>
            <a:endParaRPr kumimoji="0" lang="ja-JP" altLang="en-US" sz="1400" b="0" u="sng" smtClean="0">
              <a:solidFill>
                <a:srgbClr val="000000"/>
              </a:solidFill>
              <a:latin typeface="ＭＳ Ｐゴシック" pitchFamily="50" charset="-128"/>
            </a:endParaRPr>
          </a:p>
        </p:txBody>
      </p:sp>
      <p:sp>
        <p:nvSpPr>
          <p:cNvPr id="143510" name="Rectangle 391"/>
          <p:cNvSpPr>
            <a:spLocks noChangeArrowheads="1"/>
          </p:cNvSpPr>
          <p:nvPr/>
        </p:nvSpPr>
        <p:spPr bwMode="auto">
          <a:xfrm>
            <a:off x="7381875" y="2073275"/>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6</a:t>
            </a:r>
            <a:r>
              <a:rPr kumimoji="0" lang="ja-JP" altLang="en-US" sz="1400" b="0" smtClean="0">
                <a:solidFill>
                  <a:srgbClr val="000000"/>
                </a:solidFill>
                <a:latin typeface="ＭＳ Ｐゴシック" pitchFamily="50" charset="-128"/>
              </a:rPr>
              <a:t>％</a:t>
            </a:r>
            <a:endParaRPr kumimoji="0" lang="ja-JP" altLang="en-US" sz="1400" b="0" u="sng" smtClean="0">
              <a:solidFill>
                <a:srgbClr val="000000"/>
              </a:solidFill>
              <a:latin typeface="ＭＳ Ｐゴシック" pitchFamily="50" charset="-128"/>
            </a:endParaRPr>
          </a:p>
        </p:txBody>
      </p:sp>
      <p:sp>
        <p:nvSpPr>
          <p:cNvPr id="143511" name="Rectangle 393"/>
          <p:cNvSpPr>
            <a:spLocks noChangeArrowheads="1"/>
          </p:cNvSpPr>
          <p:nvPr/>
        </p:nvSpPr>
        <p:spPr bwMode="auto">
          <a:xfrm>
            <a:off x="7277100" y="5049838"/>
            <a:ext cx="355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30000"/>
              </a:spcBef>
            </a:pPr>
            <a:r>
              <a:rPr kumimoji="0" lang="en-US" altLang="ja-JP" sz="1400" b="0" smtClean="0">
                <a:solidFill>
                  <a:srgbClr val="000000"/>
                </a:solidFill>
                <a:latin typeface="ＭＳ Ｐゴシック" pitchFamily="50" charset="-128"/>
              </a:rPr>
              <a:t>16</a:t>
            </a:r>
            <a:r>
              <a:rPr kumimoji="0" lang="ja-JP" altLang="en-US" sz="1400" b="0" smtClean="0">
                <a:solidFill>
                  <a:srgbClr val="000000"/>
                </a:solidFill>
                <a:latin typeface="ＭＳ Ｐゴシック" pitchFamily="50" charset="-128"/>
              </a:rPr>
              <a:t>％</a:t>
            </a:r>
            <a:endParaRPr kumimoji="0" lang="ja-JP" altLang="en-US" sz="1400" b="0" u="sng" smtClean="0">
              <a:solidFill>
                <a:srgbClr val="000000"/>
              </a:solidFill>
              <a:latin typeface="ＭＳ Ｐゴシック" pitchFamily="50" charset="-128"/>
            </a:endParaRPr>
          </a:p>
        </p:txBody>
      </p:sp>
      <p:grpSp>
        <p:nvGrpSpPr>
          <p:cNvPr id="143643" name="Group 283"/>
          <p:cNvGrpSpPr>
            <a:grpSpLocks/>
          </p:cNvGrpSpPr>
          <p:nvPr/>
        </p:nvGrpSpPr>
        <p:grpSpPr bwMode="auto">
          <a:xfrm>
            <a:off x="2270125" y="2116138"/>
            <a:ext cx="5151438" cy="2817812"/>
            <a:chOff x="1430" y="1333"/>
            <a:chExt cx="3245" cy="1775"/>
          </a:xfrm>
        </p:grpSpPr>
        <p:sp>
          <p:nvSpPr>
            <p:cNvPr id="143369" name="Oval 125"/>
            <p:cNvSpPr>
              <a:spLocks noChangeArrowheads="1"/>
            </p:cNvSpPr>
            <p:nvPr/>
          </p:nvSpPr>
          <p:spPr bwMode="auto">
            <a:xfrm>
              <a:off x="2365" y="215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0" name="Oval 126"/>
            <p:cNvSpPr>
              <a:spLocks noChangeArrowheads="1"/>
            </p:cNvSpPr>
            <p:nvPr/>
          </p:nvSpPr>
          <p:spPr bwMode="auto">
            <a:xfrm>
              <a:off x="2690" y="215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1" name="Oval 127"/>
            <p:cNvSpPr>
              <a:spLocks noChangeArrowheads="1"/>
            </p:cNvSpPr>
            <p:nvPr/>
          </p:nvSpPr>
          <p:spPr bwMode="auto">
            <a:xfrm>
              <a:off x="2761" y="1850"/>
              <a:ext cx="42"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2" name="Oval 128"/>
            <p:cNvSpPr>
              <a:spLocks noChangeArrowheads="1"/>
            </p:cNvSpPr>
            <p:nvPr/>
          </p:nvSpPr>
          <p:spPr bwMode="auto">
            <a:xfrm>
              <a:off x="2833" y="221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3" name="Oval 129"/>
            <p:cNvSpPr>
              <a:spLocks noChangeArrowheads="1"/>
            </p:cNvSpPr>
            <p:nvPr/>
          </p:nvSpPr>
          <p:spPr bwMode="auto">
            <a:xfrm>
              <a:off x="2510" y="201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4" name="Oval 130"/>
            <p:cNvSpPr>
              <a:spLocks noChangeArrowheads="1"/>
            </p:cNvSpPr>
            <p:nvPr/>
          </p:nvSpPr>
          <p:spPr bwMode="auto">
            <a:xfrm>
              <a:off x="3049" y="210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5" name="Oval 131"/>
            <p:cNvSpPr>
              <a:spLocks noChangeArrowheads="1"/>
            </p:cNvSpPr>
            <p:nvPr/>
          </p:nvSpPr>
          <p:spPr bwMode="auto">
            <a:xfrm>
              <a:off x="2077" y="199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6" name="Oval 132"/>
            <p:cNvSpPr>
              <a:spLocks noChangeArrowheads="1"/>
            </p:cNvSpPr>
            <p:nvPr/>
          </p:nvSpPr>
          <p:spPr bwMode="auto">
            <a:xfrm>
              <a:off x="2005" y="241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7" name="Oval 133"/>
            <p:cNvSpPr>
              <a:spLocks noChangeArrowheads="1"/>
            </p:cNvSpPr>
            <p:nvPr/>
          </p:nvSpPr>
          <p:spPr bwMode="auto">
            <a:xfrm>
              <a:off x="3589" y="1904"/>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8" name="Oval 134"/>
            <p:cNvSpPr>
              <a:spLocks noChangeArrowheads="1"/>
            </p:cNvSpPr>
            <p:nvPr/>
          </p:nvSpPr>
          <p:spPr bwMode="auto">
            <a:xfrm>
              <a:off x="2869" y="2157"/>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79" name="Oval 135"/>
            <p:cNvSpPr>
              <a:spLocks noChangeArrowheads="1"/>
            </p:cNvSpPr>
            <p:nvPr/>
          </p:nvSpPr>
          <p:spPr bwMode="auto">
            <a:xfrm>
              <a:off x="2114" y="163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0" name="Oval 136"/>
            <p:cNvSpPr>
              <a:spLocks noChangeArrowheads="1"/>
            </p:cNvSpPr>
            <p:nvPr/>
          </p:nvSpPr>
          <p:spPr bwMode="auto">
            <a:xfrm>
              <a:off x="2725" y="217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1" name="Oval 137"/>
            <p:cNvSpPr>
              <a:spLocks noChangeArrowheads="1"/>
            </p:cNvSpPr>
            <p:nvPr/>
          </p:nvSpPr>
          <p:spPr bwMode="auto">
            <a:xfrm>
              <a:off x="2365" y="242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2" name="Oval 138"/>
            <p:cNvSpPr>
              <a:spLocks noChangeArrowheads="1"/>
            </p:cNvSpPr>
            <p:nvPr/>
          </p:nvSpPr>
          <p:spPr bwMode="auto">
            <a:xfrm>
              <a:off x="3480" y="168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3" name="Oval 139"/>
            <p:cNvSpPr>
              <a:spLocks noChangeArrowheads="1"/>
            </p:cNvSpPr>
            <p:nvPr/>
          </p:nvSpPr>
          <p:spPr bwMode="auto">
            <a:xfrm>
              <a:off x="2940" y="2738"/>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4" name="Oval 140"/>
            <p:cNvSpPr>
              <a:spLocks noChangeArrowheads="1"/>
            </p:cNvSpPr>
            <p:nvPr/>
          </p:nvSpPr>
          <p:spPr bwMode="auto">
            <a:xfrm>
              <a:off x="2977" y="184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5" name="Oval 141"/>
            <p:cNvSpPr>
              <a:spLocks noChangeArrowheads="1"/>
            </p:cNvSpPr>
            <p:nvPr/>
          </p:nvSpPr>
          <p:spPr bwMode="auto">
            <a:xfrm>
              <a:off x="2690" y="2094"/>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6" name="Oval 142"/>
            <p:cNvSpPr>
              <a:spLocks noChangeArrowheads="1"/>
            </p:cNvSpPr>
            <p:nvPr/>
          </p:nvSpPr>
          <p:spPr bwMode="auto">
            <a:xfrm>
              <a:off x="2402" y="295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7" name="Oval 143"/>
            <p:cNvSpPr>
              <a:spLocks noChangeArrowheads="1"/>
            </p:cNvSpPr>
            <p:nvPr/>
          </p:nvSpPr>
          <p:spPr bwMode="auto">
            <a:xfrm>
              <a:off x="2185" y="271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8" name="Oval 144"/>
            <p:cNvSpPr>
              <a:spLocks noChangeArrowheads="1"/>
            </p:cNvSpPr>
            <p:nvPr/>
          </p:nvSpPr>
          <p:spPr bwMode="auto">
            <a:xfrm>
              <a:off x="3049" y="195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89" name="Oval 145"/>
            <p:cNvSpPr>
              <a:spLocks noChangeArrowheads="1"/>
            </p:cNvSpPr>
            <p:nvPr/>
          </p:nvSpPr>
          <p:spPr bwMode="auto">
            <a:xfrm>
              <a:off x="2904" y="210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0" name="Oval 146"/>
            <p:cNvSpPr>
              <a:spLocks noChangeArrowheads="1"/>
            </p:cNvSpPr>
            <p:nvPr/>
          </p:nvSpPr>
          <p:spPr bwMode="auto">
            <a:xfrm>
              <a:off x="1934" y="2083"/>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1" name="Oval 147"/>
            <p:cNvSpPr>
              <a:spLocks noChangeArrowheads="1"/>
            </p:cNvSpPr>
            <p:nvPr/>
          </p:nvSpPr>
          <p:spPr bwMode="auto">
            <a:xfrm>
              <a:off x="3229" y="226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2" name="Oval 148"/>
            <p:cNvSpPr>
              <a:spLocks noChangeArrowheads="1"/>
            </p:cNvSpPr>
            <p:nvPr/>
          </p:nvSpPr>
          <p:spPr bwMode="auto">
            <a:xfrm>
              <a:off x="2690" y="202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3" name="Oval 149"/>
            <p:cNvSpPr>
              <a:spLocks noChangeArrowheads="1"/>
            </p:cNvSpPr>
            <p:nvPr/>
          </p:nvSpPr>
          <p:spPr bwMode="auto">
            <a:xfrm>
              <a:off x="2617" y="2137"/>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4" name="Oval 150"/>
            <p:cNvSpPr>
              <a:spLocks noChangeArrowheads="1"/>
            </p:cNvSpPr>
            <p:nvPr/>
          </p:nvSpPr>
          <p:spPr bwMode="auto">
            <a:xfrm>
              <a:off x="3120" y="200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5" name="Oval 151"/>
            <p:cNvSpPr>
              <a:spLocks noChangeArrowheads="1"/>
            </p:cNvSpPr>
            <p:nvPr/>
          </p:nvSpPr>
          <p:spPr bwMode="auto">
            <a:xfrm>
              <a:off x="3480" y="161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6" name="Oval 152"/>
            <p:cNvSpPr>
              <a:spLocks noChangeArrowheads="1"/>
            </p:cNvSpPr>
            <p:nvPr/>
          </p:nvSpPr>
          <p:spPr bwMode="auto">
            <a:xfrm>
              <a:off x="2510" y="243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7" name="Oval 153"/>
            <p:cNvSpPr>
              <a:spLocks noChangeArrowheads="1"/>
            </p:cNvSpPr>
            <p:nvPr/>
          </p:nvSpPr>
          <p:spPr bwMode="auto">
            <a:xfrm>
              <a:off x="2725" y="221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8" name="Oval 154"/>
            <p:cNvSpPr>
              <a:spLocks noChangeArrowheads="1"/>
            </p:cNvSpPr>
            <p:nvPr/>
          </p:nvSpPr>
          <p:spPr bwMode="auto">
            <a:xfrm>
              <a:off x="2940" y="170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399" name="Oval 155"/>
            <p:cNvSpPr>
              <a:spLocks noChangeArrowheads="1"/>
            </p:cNvSpPr>
            <p:nvPr/>
          </p:nvSpPr>
          <p:spPr bwMode="auto">
            <a:xfrm>
              <a:off x="2365" y="212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0" name="Oval 156"/>
            <p:cNvSpPr>
              <a:spLocks noChangeArrowheads="1"/>
            </p:cNvSpPr>
            <p:nvPr/>
          </p:nvSpPr>
          <p:spPr bwMode="auto">
            <a:xfrm>
              <a:off x="2437" y="2614"/>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1" name="Oval 157"/>
            <p:cNvSpPr>
              <a:spLocks noChangeArrowheads="1"/>
            </p:cNvSpPr>
            <p:nvPr/>
          </p:nvSpPr>
          <p:spPr bwMode="auto">
            <a:xfrm>
              <a:off x="2185" y="301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2" name="Oval 158"/>
            <p:cNvSpPr>
              <a:spLocks noChangeArrowheads="1"/>
            </p:cNvSpPr>
            <p:nvPr/>
          </p:nvSpPr>
          <p:spPr bwMode="auto">
            <a:xfrm>
              <a:off x="2150" y="218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3" name="Oval 159"/>
            <p:cNvSpPr>
              <a:spLocks noChangeArrowheads="1"/>
            </p:cNvSpPr>
            <p:nvPr/>
          </p:nvSpPr>
          <p:spPr bwMode="auto">
            <a:xfrm>
              <a:off x="2582" y="195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4" name="Oval 160"/>
            <p:cNvSpPr>
              <a:spLocks noChangeArrowheads="1"/>
            </p:cNvSpPr>
            <p:nvPr/>
          </p:nvSpPr>
          <p:spPr bwMode="auto">
            <a:xfrm>
              <a:off x="2690" y="213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5" name="Oval 161"/>
            <p:cNvSpPr>
              <a:spLocks noChangeArrowheads="1"/>
            </p:cNvSpPr>
            <p:nvPr/>
          </p:nvSpPr>
          <p:spPr bwMode="auto">
            <a:xfrm>
              <a:off x="3049" y="200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6" name="Oval 162"/>
            <p:cNvSpPr>
              <a:spLocks noChangeArrowheads="1"/>
            </p:cNvSpPr>
            <p:nvPr/>
          </p:nvSpPr>
          <p:spPr bwMode="auto">
            <a:xfrm>
              <a:off x="3084" y="195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7" name="Oval 163"/>
            <p:cNvSpPr>
              <a:spLocks noChangeArrowheads="1"/>
            </p:cNvSpPr>
            <p:nvPr/>
          </p:nvSpPr>
          <p:spPr bwMode="auto">
            <a:xfrm>
              <a:off x="2510" y="237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8" name="Oval 164"/>
            <p:cNvSpPr>
              <a:spLocks noChangeArrowheads="1"/>
            </p:cNvSpPr>
            <p:nvPr/>
          </p:nvSpPr>
          <p:spPr bwMode="auto">
            <a:xfrm>
              <a:off x="2042" y="2273"/>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09" name="Oval 165"/>
            <p:cNvSpPr>
              <a:spLocks noChangeArrowheads="1"/>
            </p:cNvSpPr>
            <p:nvPr/>
          </p:nvSpPr>
          <p:spPr bwMode="auto">
            <a:xfrm>
              <a:off x="2977" y="2117"/>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0" name="Oval 166"/>
            <p:cNvSpPr>
              <a:spLocks noChangeArrowheads="1"/>
            </p:cNvSpPr>
            <p:nvPr/>
          </p:nvSpPr>
          <p:spPr bwMode="auto">
            <a:xfrm>
              <a:off x="2510" y="234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1" name="Oval 167"/>
            <p:cNvSpPr>
              <a:spLocks noChangeArrowheads="1"/>
            </p:cNvSpPr>
            <p:nvPr/>
          </p:nvSpPr>
          <p:spPr bwMode="auto">
            <a:xfrm>
              <a:off x="2114" y="2516"/>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2" name="Oval 168"/>
            <p:cNvSpPr>
              <a:spLocks noChangeArrowheads="1"/>
            </p:cNvSpPr>
            <p:nvPr/>
          </p:nvSpPr>
          <p:spPr bwMode="auto">
            <a:xfrm>
              <a:off x="2940" y="1968"/>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3" name="Oval 169"/>
            <p:cNvSpPr>
              <a:spLocks noChangeArrowheads="1"/>
            </p:cNvSpPr>
            <p:nvPr/>
          </p:nvSpPr>
          <p:spPr bwMode="auto">
            <a:xfrm>
              <a:off x="2474" y="210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4" name="Oval 170"/>
            <p:cNvSpPr>
              <a:spLocks noChangeArrowheads="1"/>
            </p:cNvSpPr>
            <p:nvPr/>
          </p:nvSpPr>
          <p:spPr bwMode="auto">
            <a:xfrm>
              <a:off x="3193" y="2167"/>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5" name="Oval 171"/>
            <p:cNvSpPr>
              <a:spLocks noChangeArrowheads="1"/>
            </p:cNvSpPr>
            <p:nvPr/>
          </p:nvSpPr>
          <p:spPr bwMode="auto">
            <a:xfrm>
              <a:off x="2545" y="204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6" name="Oval 172"/>
            <p:cNvSpPr>
              <a:spLocks noChangeArrowheads="1"/>
            </p:cNvSpPr>
            <p:nvPr/>
          </p:nvSpPr>
          <p:spPr bwMode="auto">
            <a:xfrm>
              <a:off x="2582" y="209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7" name="Oval 173"/>
            <p:cNvSpPr>
              <a:spLocks noChangeArrowheads="1"/>
            </p:cNvSpPr>
            <p:nvPr/>
          </p:nvSpPr>
          <p:spPr bwMode="auto">
            <a:xfrm>
              <a:off x="2114" y="262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8" name="Oval 174"/>
            <p:cNvSpPr>
              <a:spLocks noChangeArrowheads="1"/>
            </p:cNvSpPr>
            <p:nvPr/>
          </p:nvSpPr>
          <p:spPr bwMode="auto">
            <a:xfrm>
              <a:off x="1970" y="273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19" name="Oval 175"/>
            <p:cNvSpPr>
              <a:spLocks noChangeArrowheads="1"/>
            </p:cNvSpPr>
            <p:nvPr/>
          </p:nvSpPr>
          <p:spPr bwMode="auto">
            <a:xfrm>
              <a:off x="3157" y="199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0" name="Oval 176"/>
            <p:cNvSpPr>
              <a:spLocks noChangeArrowheads="1"/>
            </p:cNvSpPr>
            <p:nvPr/>
          </p:nvSpPr>
          <p:spPr bwMode="auto">
            <a:xfrm>
              <a:off x="2582" y="199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1" name="Oval 177"/>
            <p:cNvSpPr>
              <a:spLocks noChangeArrowheads="1"/>
            </p:cNvSpPr>
            <p:nvPr/>
          </p:nvSpPr>
          <p:spPr bwMode="auto">
            <a:xfrm>
              <a:off x="2797" y="181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2" name="Oval 178"/>
            <p:cNvSpPr>
              <a:spLocks noChangeArrowheads="1"/>
            </p:cNvSpPr>
            <p:nvPr/>
          </p:nvSpPr>
          <p:spPr bwMode="auto">
            <a:xfrm>
              <a:off x="2725" y="195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3" name="Oval 179"/>
            <p:cNvSpPr>
              <a:spLocks noChangeArrowheads="1"/>
            </p:cNvSpPr>
            <p:nvPr/>
          </p:nvSpPr>
          <p:spPr bwMode="auto">
            <a:xfrm>
              <a:off x="2582" y="133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4" name="Oval 180"/>
            <p:cNvSpPr>
              <a:spLocks noChangeArrowheads="1"/>
            </p:cNvSpPr>
            <p:nvPr/>
          </p:nvSpPr>
          <p:spPr bwMode="auto">
            <a:xfrm>
              <a:off x="3517" y="175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5" name="Oval 181"/>
            <p:cNvSpPr>
              <a:spLocks noChangeArrowheads="1"/>
            </p:cNvSpPr>
            <p:nvPr/>
          </p:nvSpPr>
          <p:spPr bwMode="auto">
            <a:xfrm>
              <a:off x="2545" y="207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6" name="Oval 182"/>
            <p:cNvSpPr>
              <a:spLocks noChangeArrowheads="1"/>
            </p:cNvSpPr>
            <p:nvPr/>
          </p:nvSpPr>
          <p:spPr bwMode="auto">
            <a:xfrm>
              <a:off x="2545" y="174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7" name="Oval 183"/>
            <p:cNvSpPr>
              <a:spLocks noChangeArrowheads="1"/>
            </p:cNvSpPr>
            <p:nvPr/>
          </p:nvSpPr>
          <p:spPr bwMode="auto">
            <a:xfrm>
              <a:off x="2869" y="208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8" name="Oval 184"/>
            <p:cNvSpPr>
              <a:spLocks noChangeArrowheads="1"/>
            </p:cNvSpPr>
            <p:nvPr/>
          </p:nvSpPr>
          <p:spPr bwMode="auto">
            <a:xfrm>
              <a:off x="2005" y="244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29" name="Oval 185"/>
            <p:cNvSpPr>
              <a:spLocks noChangeArrowheads="1"/>
            </p:cNvSpPr>
            <p:nvPr/>
          </p:nvSpPr>
          <p:spPr bwMode="auto">
            <a:xfrm>
              <a:off x="2582" y="185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0" name="Oval 186"/>
            <p:cNvSpPr>
              <a:spLocks noChangeArrowheads="1"/>
            </p:cNvSpPr>
            <p:nvPr/>
          </p:nvSpPr>
          <p:spPr bwMode="auto">
            <a:xfrm>
              <a:off x="2869" y="2371"/>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1" name="Oval 187"/>
            <p:cNvSpPr>
              <a:spLocks noChangeArrowheads="1"/>
            </p:cNvSpPr>
            <p:nvPr/>
          </p:nvSpPr>
          <p:spPr bwMode="auto">
            <a:xfrm>
              <a:off x="2654" y="235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2" name="Oval 188"/>
            <p:cNvSpPr>
              <a:spLocks noChangeArrowheads="1"/>
            </p:cNvSpPr>
            <p:nvPr/>
          </p:nvSpPr>
          <p:spPr bwMode="auto">
            <a:xfrm>
              <a:off x="2294" y="209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3" name="Oval 189"/>
            <p:cNvSpPr>
              <a:spLocks noChangeArrowheads="1"/>
            </p:cNvSpPr>
            <p:nvPr/>
          </p:nvSpPr>
          <p:spPr bwMode="auto">
            <a:xfrm>
              <a:off x="2330" y="201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4" name="Oval 190"/>
            <p:cNvSpPr>
              <a:spLocks noChangeArrowheads="1"/>
            </p:cNvSpPr>
            <p:nvPr/>
          </p:nvSpPr>
          <p:spPr bwMode="auto">
            <a:xfrm>
              <a:off x="1897" y="226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5" name="Oval 191"/>
            <p:cNvSpPr>
              <a:spLocks noChangeArrowheads="1"/>
            </p:cNvSpPr>
            <p:nvPr/>
          </p:nvSpPr>
          <p:spPr bwMode="auto">
            <a:xfrm>
              <a:off x="1825" y="226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6" name="Oval 192"/>
            <p:cNvSpPr>
              <a:spLocks noChangeArrowheads="1"/>
            </p:cNvSpPr>
            <p:nvPr/>
          </p:nvSpPr>
          <p:spPr bwMode="auto">
            <a:xfrm>
              <a:off x="3084" y="228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7" name="Oval 193"/>
            <p:cNvSpPr>
              <a:spLocks noChangeArrowheads="1"/>
            </p:cNvSpPr>
            <p:nvPr/>
          </p:nvSpPr>
          <p:spPr bwMode="auto">
            <a:xfrm>
              <a:off x="3769" y="228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8" name="Oval 194"/>
            <p:cNvSpPr>
              <a:spLocks noChangeArrowheads="1"/>
            </p:cNvSpPr>
            <p:nvPr/>
          </p:nvSpPr>
          <p:spPr bwMode="auto">
            <a:xfrm>
              <a:off x="2904" y="217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39" name="Oval 195"/>
            <p:cNvSpPr>
              <a:spLocks noChangeArrowheads="1"/>
            </p:cNvSpPr>
            <p:nvPr/>
          </p:nvSpPr>
          <p:spPr bwMode="auto">
            <a:xfrm>
              <a:off x="2330" y="2326"/>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0" name="Oval 196"/>
            <p:cNvSpPr>
              <a:spLocks noChangeArrowheads="1"/>
            </p:cNvSpPr>
            <p:nvPr/>
          </p:nvSpPr>
          <p:spPr bwMode="auto">
            <a:xfrm>
              <a:off x="1790" y="221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1" name="Oval 197"/>
            <p:cNvSpPr>
              <a:spLocks noChangeArrowheads="1"/>
            </p:cNvSpPr>
            <p:nvPr/>
          </p:nvSpPr>
          <p:spPr bwMode="auto">
            <a:xfrm>
              <a:off x="2725" y="223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2" name="Oval 198"/>
            <p:cNvSpPr>
              <a:spLocks noChangeArrowheads="1"/>
            </p:cNvSpPr>
            <p:nvPr/>
          </p:nvSpPr>
          <p:spPr bwMode="auto">
            <a:xfrm>
              <a:off x="2761" y="1748"/>
              <a:ext cx="42"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3" name="Oval 199"/>
            <p:cNvSpPr>
              <a:spLocks noChangeArrowheads="1"/>
            </p:cNvSpPr>
            <p:nvPr/>
          </p:nvSpPr>
          <p:spPr bwMode="auto">
            <a:xfrm>
              <a:off x="2437" y="234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4" name="Oval 200"/>
            <p:cNvSpPr>
              <a:spLocks noChangeArrowheads="1"/>
            </p:cNvSpPr>
            <p:nvPr/>
          </p:nvSpPr>
          <p:spPr bwMode="auto">
            <a:xfrm>
              <a:off x="2833" y="217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5" name="Oval 201"/>
            <p:cNvSpPr>
              <a:spLocks noChangeArrowheads="1"/>
            </p:cNvSpPr>
            <p:nvPr/>
          </p:nvSpPr>
          <p:spPr bwMode="auto">
            <a:xfrm>
              <a:off x="3049" y="201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6" name="Oval 202"/>
            <p:cNvSpPr>
              <a:spLocks noChangeArrowheads="1"/>
            </p:cNvSpPr>
            <p:nvPr/>
          </p:nvSpPr>
          <p:spPr bwMode="auto">
            <a:xfrm>
              <a:off x="2977" y="190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7" name="Oval 203"/>
            <p:cNvSpPr>
              <a:spLocks noChangeArrowheads="1"/>
            </p:cNvSpPr>
            <p:nvPr/>
          </p:nvSpPr>
          <p:spPr bwMode="auto">
            <a:xfrm>
              <a:off x="1970" y="225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8" name="Oval 204"/>
            <p:cNvSpPr>
              <a:spLocks noChangeArrowheads="1"/>
            </p:cNvSpPr>
            <p:nvPr/>
          </p:nvSpPr>
          <p:spPr bwMode="auto">
            <a:xfrm>
              <a:off x="2114" y="223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49" name="Oval 205"/>
            <p:cNvSpPr>
              <a:spLocks noChangeArrowheads="1"/>
            </p:cNvSpPr>
            <p:nvPr/>
          </p:nvSpPr>
          <p:spPr bwMode="auto">
            <a:xfrm>
              <a:off x="2833" y="185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0" name="Oval 206"/>
            <p:cNvSpPr>
              <a:spLocks noChangeArrowheads="1"/>
            </p:cNvSpPr>
            <p:nvPr/>
          </p:nvSpPr>
          <p:spPr bwMode="auto">
            <a:xfrm>
              <a:off x="3624" y="165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1" name="Oval 207"/>
            <p:cNvSpPr>
              <a:spLocks noChangeArrowheads="1"/>
            </p:cNvSpPr>
            <p:nvPr/>
          </p:nvSpPr>
          <p:spPr bwMode="auto">
            <a:xfrm>
              <a:off x="2617" y="218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2" name="Oval 208"/>
            <p:cNvSpPr>
              <a:spLocks noChangeArrowheads="1"/>
            </p:cNvSpPr>
            <p:nvPr/>
          </p:nvSpPr>
          <p:spPr bwMode="auto">
            <a:xfrm>
              <a:off x="2222" y="230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3" name="Oval 209"/>
            <p:cNvSpPr>
              <a:spLocks noChangeArrowheads="1"/>
            </p:cNvSpPr>
            <p:nvPr/>
          </p:nvSpPr>
          <p:spPr bwMode="auto">
            <a:xfrm>
              <a:off x="2833" y="256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4" name="Oval 216"/>
            <p:cNvSpPr>
              <a:spLocks noChangeArrowheads="1"/>
            </p:cNvSpPr>
            <p:nvPr/>
          </p:nvSpPr>
          <p:spPr bwMode="auto">
            <a:xfrm>
              <a:off x="2690" y="210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5" name="Oval 331"/>
            <p:cNvSpPr>
              <a:spLocks noChangeArrowheads="1"/>
            </p:cNvSpPr>
            <p:nvPr/>
          </p:nvSpPr>
          <p:spPr bwMode="auto">
            <a:xfrm>
              <a:off x="2833" y="2231"/>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6" name="Oval 272"/>
            <p:cNvSpPr>
              <a:spLocks noChangeArrowheads="1"/>
            </p:cNvSpPr>
            <p:nvPr/>
          </p:nvSpPr>
          <p:spPr bwMode="auto">
            <a:xfrm>
              <a:off x="2510" y="239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7" name="Oval 295"/>
            <p:cNvSpPr>
              <a:spLocks noChangeArrowheads="1"/>
            </p:cNvSpPr>
            <p:nvPr/>
          </p:nvSpPr>
          <p:spPr bwMode="auto">
            <a:xfrm>
              <a:off x="2545" y="237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8" name="Oval 214"/>
            <p:cNvSpPr>
              <a:spLocks noChangeArrowheads="1"/>
            </p:cNvSpPr>
            <p:nvPr/>
          </p:nvSpPr>
          <p:spPr bwMode="auto">
            <a:xfrm>
              <a:off x="2510" y="234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59" name="Oval 326"/>
            <p:cNvSpPr>
              <a:spLocks noChangeArrowheads="1"/>
            </p:cNvSpPr>
            <p:nvPr/>
          </p:nvSpPr>
          <p:spPr bwMode="auto">
            <a:xfrm>
              <a:off x="2005" y="245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60" name="Oval 334"/>
            <p:cNvSpPr>
              <a:spLocks noChangeArrowheads="1"/>
            </p:cNvSpPr>
            <p:nvPr/>
          </p:nvSpPr>
          <p:spPr bwMode="auto">
            <a:xfrm>
              <a:off x="1717" y="248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61" name="Oval 213"/>
            <p:cNvSpPr>
              <a:spLocks noChangeArrowheads="1"/>
            </p:cNvSpPr>
            <p:nvPr/>
          </p:nvSpPr>
          <p:spPr bwMode="auto">
            <a:xfrm>
              <a:off x="1538" y="177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62" name="Oval 241"/>
            <p:cNvSpPr>
              <a:spLocks noChangeArrowheads="1"/>
            </p:cNvSpPr>
            <p:nvPr/>
          </p:nvSpPr>
          <p:spPr bwMode="auto">
            <a:xfrm>
              <a:off x="1430" y="275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463" name="Oval 246"/>
            <p:cNvSpPr>
              <a:spLocks noChangeArrowheads="1"/>
            </p:cNvSpPr>
            <p:nvPr/>
          </p:nvSpPr>
          <p:spPr bwMode="auto">
            <a:xfrm>
              <a:off x="4632" y="3068"/>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2" name="Oval 211"/>
            <p:cNvSpPr>
              <a:spLocks noChangeArrowheads="1"/>
            </p:cNvSpPr>
            <p:nvPr/>
          </p:nvSpPr>
          <p:spPr bwMode="auto">
            <a:xfrm>
              <a:off x="2257" y="219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3" name="Oval 212"/>
            <p:cNvSpPr>
              <a:spLocks noChangeArrowheads="1"/>
            </p:cNvSpPr>
            <p:nvPr/>
          </p:nvSpPr>
          <p:spPr bwMode="auto">
            <a:xfrm>
              <a:off x="3084" y="204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4" name="Oval 215"/>
            <p:cNvSpPr>
              <a:spLocks noChangeArrowheads="1"/>
            </p:cNvSpPr>
            <p:nvPr/>
          </p:nvSpPr>
          <p:spPr bwMode="auto">
            <a:xfrm>
              <a:off x="2690" y="201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5" name="Oval 217"/>
            <p:cNvSpPr>
              <a:spLocks noChangeArrowheads="1"/>
            </p:cNvSpPr>
            <p:nvPr/>
          </p:nvSpPr>
          <p:spPr bwMode="auto">
            <a:xfrm>
              <a:off x="2797" y="234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6" name="Oval 218"/>
            <p:cNvSpPr>
              <a:spLocks noChangeArrowheads="1"/>
            </p:cNvSpPr>
            <p:nvPr/>
          </p:nvSpPr>
          <p:spPr bwMode="auto">
            <a:xfrm>
              <a:off x="4093" y="183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7" name="Oval 219"/>
            <p:cNvSpPr>
              <a:spLocks noChangeArrowheads="1"/>
            </p:cNvSpPr>
            <p:nvPr/>
          </p:nvSpPr>
          <p:spPr bwMode="auto">
            <a:xfrm>
              <a:off x="2042" y="2158"/>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8" name="Oval 220"/>
            <p:cNvSpPr>
              <a:spLocks noChangeArrowheads="1"/>
            </p:cNvSpPr>
            <p:nvPr/>
          </p:nvSpPr>
          <p:spPr bwMode="auto">
            <a:xfrm>
              <a:off x="2330" y="247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19" name="Oval 221"/>
            <p:cNvSpPr>
              <a:spLocks noChangeArrowheads="1"/>
            </p:cNvSpPr>
            <p:nvPr/>
          </p:nvSpPr>
          <p:spPr bwMode="auto">
            <a:xfrm>
              <a:off x="2869" y="2212"/>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0" name="Oval 222"/>
            <p:cNvSpPr>
              <a:spLocks noChangeArrowheads="1"/>
            </p:cNvSpPr>
            <p:nvPr/>
          </p:nvSpPr>
          <p:spPr bwMode="auto">
            <a:xfrm>
              <a:off x="3013" y="224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1" name="Oval 223"/>
            <p:cNvSpPr>
              <a:spLocks noChangeArrowheads="1"/>
            </p:cNvSpPr>
            <p:nvPr/>
          </p:nvSpPr>
          <p:spPr bwMode="auto">
            <a:xfrm>
              <a:off x="3480" y="180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2" name="Oval 224"/>
            <p:cNvSpPr>
              <a:spLocks noChangeArrowheads="1"/>
            </p:cNvSpPr>
            <p:nvPr/>
          </p:nvSpPr>
          <p:spPr bwMode="auto">
            <a:xfrm>
              <a:off x="2330" y="185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3" name="Oval 225"/>
            <p:cNvSpPr>
              <a:spLocks noChangeArrowheads="1"/>
            </p:cNvSpPr>
            <p:nvPr/>
          </p:nvSpPr>
          <p:spPr bwMode="auto">
            <a:xfrm>
              <a:off x="2690" y="1924"/>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4" name="Oval 226"/>
            <p:cNvSpPr>
              <a:spLocks noChangeArrowheads="1"/>
            </p:cNvSpPr>
            <p:nvPr/>
          </p:nvSpPr>
          <p:spPr bwMode="auto">
            <a:xfrm>
              <a:off x="3120" y="199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5" name="Oval 227"/>
            <p:cNvSpPr>
              <a:spLocks noChangeArrowheads="1"/>
            </p:cNvSpPr>
            <p:nvPr/>
          </p:nvSpPr>
          <p:spPr bwMode="auto">
            <a:xfrm>
              <a:off x="3409" y="1946"/>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6" name="Oval 228"/>
            <p:cNvSpPr>
              <a:spLocks noChangeArrowheads="1"/>
            </p:cNvSpPr>
            <p:nvPr/>
          </p:nvSpPr>
          <p:spPr bwMode="auto">
            <a:xfrm>
              <a:off x="2654" y="263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7" name="Oval 229"/>
            <p:cNvSpPr>
              <a:spLocks noChangeArrowheads="1"/>
            </p:cNvSpPr>
            <p:nvPr/>
          </p:nvSpPr>
          <p:spPr bwMode="auto">
            <a:xfrm>
              <a:off x="3084" y="204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8" name="Oval 230"/>
            <p:cNvSpPr>
              <a:spLocks noChangeArrowheads="1"/>
            </p:cNvSpPr>
            <p:nvPr/>
          </p:nvSpPr>
          <p:spPr bwMode="auto">
            <a:xfrm>
              <a:off x="2582" y="2117"/>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29" name="Oval 231"/>
            <p:cNvSpPr>
              <a:spLocks noChangeArrowheads="1"/>
            </p:cNvSpPr>
            <p:nvPr/>
          </p:nvSpPr>
          <p:spPr bwMode="auto">
            <a:xfrm>
              <a:off x="2510" y="247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0" name="Oval 232"/>
            <p:cNvSpPr>
              <a:spLocks noChangeArrowheads="1"/>
            </p:cNvSpPr>
            <p:nvPr/>
          </p:nvSpPr>
          <p:spPr bwMode="auto">
            <a:xfrm>
              <a:off x="3480" y="2083"/>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1" name="Oval 233"/>
            <p:cNvSpPr>
              <a:spLocks noChangeArrowheads="1"/>
            </p:cNvSpPr>
            <p:nvPr/>
          </p:nvSpPr>
          <p:spPr bwMode="auto">
            <a:xfrm>
              <a:off x="2582" y="260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2" name="Oval 234"/>
            <p:cNvSpPr>
              <a:spLocks noChangeArrowheads="1"/>
            </p:cNvSpPr>
            <p:nvPr/>
          </p:nvSpPr>
          <p:spPr bwMode="auto">
            <a:xfrm>
              <a:off x="3049" y="229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3" name="Oval 235"/>
            <p:cNvSpPr>
              <a:spLocks noChangeArrowheads="1"/>
            </p:cNvSpPr>
            <p:nvPr/>
          </p:nvSpPr>
          <p:spPr bwMode="auto">
            <a:xfrm>
              <a:off x="3049" y="223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4" name="Oval 236"/>
            <p:cNvSpPr>
              <a:spLocks noChangeArrowheads="1"/>
            </p:cNvSpPr>
            <p:nvPr/>
          </p:nvSpPr>
          <p:spPr bwMode="auto">
            <a:xfrm>
              <a:off x="2474" y="217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5" name="Oval 237"/>
            <p:cNvSpPr>
              <a:spLocks noChangeArrowheads="1"/>
            </p:cNvSpPr>
            <p:nvPr/>
          </p:nvSpPr>
          <p:spPr bwMode="auto">
            <a:xfrm>
              <a:off x="2725" y="204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6" name="Oval 238"/>
            <p:cNvSpPr>
              <a:spLocks noChangeArrowheads="1"/>
            </p:cNvSpPr>
            <p:nvPr/>
          </p:nvSpPr>
          <p:spPr bwMode="auto">
            <a:xfrm>
              <a:off x="3300" y="215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7" name="Oval 239"/>
            <p:cNvSpPr>
              <a:spLocks noChangeArrowheads="1"/>
            </p:cNvSpPr>
            <p:nvPr/>
          </p:nvSpPr>
          <p:spPr bwMode="auto">
            <a:xfrm>
              <a:off x="2582" y="241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8" name="Oval 240"/>
            <p:cNvSpPr>
              <a:spLocks noChangeArrowheads="1"/>
            </p:cNvSpPr>
            <p:nvPr/>
          </p:nvSpPr>
          <p:spPr bwMode="auto">
            <a:xfrm>
              <a:off x="2510" y="2083"/>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39" name="Oval 242"/>
            <p:cNvSpPr>
              <a:spLocks noChangeArrowheads="1"/>
            </p:cNvSpPr>
            <p:nvPr/>
          </p:nvSpPr>
          <p:spPr bwMode="auto">
            <a:xfrm>
              <a:off x="2330" y="230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0" name="Oval 243"/>
            <p:cNvSpPr>
              <a:spLocks noChangeArrowheads="1"/>
            </p:cNvSpPr>
            <p:nvPr/>
          </p:nvSpPr>
          <p:spPr bwMode="auto">
            <a:xfrm>
              <a:off x="2977" y="223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1" name="Oval 244"/>
            <p:cNvSpPr>
              <a:spLocks noChangeArrowheads="1"/>
            </p:cNvSpPr>
            <p:nvPr/>
          </p:nvSpPr>
          <p:spPr bwMode="auto">
            <a:xfrm>
              <a:off x="3337" y="179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2" name="Oval 245"/>
            <p:cNvSpPr>
              <a:spLocks noChangeArrowheads="1"/>
            </p:cNvSpPr>
            <p:nvPr/>
          </p:nvSpPr>
          <p:spPr bwMode="auto">
            <a:xfrm>
              <a:off x="2077" y="161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3" name="Oval 247"/>
            <p:cNvSpPr>
              <a:spLocks noChangeArrowheads="1"/>
            </p:cNvSpPr>
            <p:nvPr/>
          </p:nvSpPr>
          <p:spPr bwMode="auto">
            <a:xfrm>
              <a:off x="2833" y="230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4" name="Oval 248"/>
            <p:cNvSpPr>
              <a:spLocks noChangeArrowheads="1"/>
            </p:cNvSpPr>
            <p:nvPr/>
          </p:nvSpPr>
          <p:spPr bwMode="auto">
            <a:xfrm>
              <a:off x="2402" y="213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5" name="Oval 249"/>
            <p:cNvSpPr>
              <a:spLocks noChangeArrowheads="1"/>
            </p:cNvSpPr>
            <p:nvPr/>
          </p:nvSpPr>
          <p:spPr bwMode="auto">
            <a:xfrm>
              <a:off x="3084" y="189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6" name="Oval 250"/>
            <p:cNvSpPr>
              <a:spLocks noChangeArrowheads="1"/>
            </p:cNvSpPr>
            <p:nvPr/>
          </p:nvSpPr>
          <p:spPr bwMode="auto">
            <a:xfrm>
              <a:off x="2904" y="225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7" name="Oval 251"/>
            <p:cNvSpPr>
              <a:spLocks noChangeArrowheads="1"/>
            </p:cNvSpPr>
            <p:nvPr/>
          </p:nvSpPr>
          <p:spPr bwMode="auto">
            <a:xfrm>
              <a:off x="3049" y="209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8" name="Oval 252"/>
            <p:cNvSpPr>
              <a:spLocks noChangeArrowheads="1"/>
            </p:cNvSpPr>
            <p:nvPr/>
          </p:nvSpPr>
          <p:spPr bwMode="auto">
            <a:xfrm>
              <a:off x="3049" y="195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49" name="Oval 253"/>
            <p:cNvSpPr>
              <a:spLocks noChangeArrowheads="1"/>
            </p:cNvSpPr>
            <p:nvPr/>
          </p:nvSpPr>
          <p:spPr bwMode="auto">
            <a:xfrm>
              <a:off x="2690" y="259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0" name="Oval 254"/>
            <p:cNvSpPr>
              <a:spLocks noChangeArrowheads="1"/>
            </p:cNvSpPr>
            <p:nvPr/>
          </p:nvSpPr>
          <p:spPr bwMode="auto">
            <a:xfrm>
              <a:off x="2150" y="182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1" name="Oval 255"/>
            <p:cNvSpPr>
              <a:spLocks noChangeArrowheads="1"/>
            </p:cNvSpPr>
            <p:nvPr/>
          </p:nvSpPr>
          <p:spPr bwMode="auto">
            <a:xfrm>
              <a:off x="1970" y="192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2" name="Oval 256"/>
            <p:cNvSpPr>
              <a:spLocks noChangeArrowheads="1"/>
            </p:cNvSpPr>
            <p:nvPr/>
          </p:nvSpPr>
          <p:spPr bwMode="auto">
            <a:xfrm>
              <a:off x="2545" y="207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3" name="Oval 257"/>
            <p:cNvSpPr>
              <a:spLocks noChangeArrowheads="1"/>
            </p:cNvSpPr>
            <p:nvPr/>
          </p:nvSpPr>
          <p:spPr bwMode="auto">
            <a:xfrm>
              <a:off x="2940" y="179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4" name="Oval 258"/>
            <p:cNvSpPr>
              <a:spLocks noChangeArrowheads="1"/>
            </p:cNvSpPr>
            <p:nvPr/>
          </p:nvSpPr>
          <p:spPr bwMode="auto">
            <a:xfrm>
              <a:off x="2402" y="238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5" name="Oval 259"/>
            <p:cNvSpPr>
              <a:spLocks noChangeArrowheads="1"/>
            </p:cNvSpPr>
            <p:nvPr/>
          </p:nvSpPr>
          <p:spPr bwMode="auto">
            <a:xfrm>
              <a:off x="3013" y="191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6" name="Oval 260"/>
            <p:cNvSpPr>
              <a:spLocks noChangeArrowheads="1"/>
            </p:cNvSpPr>
            <p:nvPr/>
          </p:nvSpPr>
          <p:spPr bwMode="auto">
            <a:xfrm>
              <a:off x="2940" y="221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7" name="Oval 261"/>
            <p:cNvSpPr>
              <a:spLocks noChangeArrowheads="1"/>
            </p:cNvSpPr>
            <p:nvPr/>
          </p:nvSpPr>
          <p:spPr bwMode="auto">
            <a:xfrm>
              <a:off x="2330" y="240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8" name="Oval 262"/>
            <p:cNvSpPr>
              <a:spLocks noChangeArrowheads="1"/>
            </p:cNvSpPr>
            <p:nvPr/>
          </p:nvSpPr>
          <p:spPr bwMode="auto">
            <a:xfrm>
              <a:off x="2330" y="219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59" name="Oval 263"/>
            <p:cNvSpPr>
              <a:spLocks noChangeArrowheads="1"/>
            </p:cNvSpPr>
            <p:nvPr/>
          </p:nvSpPr>
          <p:spPr bwMode="auto">
            <a:xfrm>
              <a:off x="2402" y="190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0" name="Oval 264"/>
            <p:cNvSpPr>
              <a:spLocks noChangeArrowheads="1"/>
            </p:cNvSpPr>
            <p:nvPr/>
          </p:nvSpPr>
          <p:spPr bwMode="auto">
            <a:xfrm>
              <a:off x="3300" y="210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1" name="Oval 265"/>
            <p:cNvSpPr>
              <a:spLocks noChangeArrowheads="1"/>
            </p:cNvSpPr>
            <p:nvPr/>
          </p:nvSpPr>
          <p:spPr bwMode="auto">
            <a:xfrm>
              <a:off x="3409" y="2194"/>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2" name="Oval 266"/>
            <p:cNvSpPr>
              <a:spLocks noChangeArrowheads="1"/>
            </p:cNvSpPr>
            <p:nvPr/>
          </p:nvSpPr>
          <p:spPr bwMode="auto">
            <a:xfrm>
              <a:off x="2510" y="190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3" name="Oval 267"/>
            <p:cNvSpPr>
              <a:spLocks noChangeArrowheads="1"/>
            </p:cNvSpPr>
            <p:nvPr/>
          </p:nvSpPr>
          <p:spPr bwMode="auto">
            <a:xfrm>
              <a:off x="3337" y="195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4" name="Oval 268"/>
            <p:cNvSpPr>
              <a:spLocks noChangeArrowheads="1"/>
            </p:cNvSpPr>
            <p:nvPr/>
          </p:nvSpPr>
          <p:spPr bwMode="auto">
            <a:xfrm>
              <a:off x="3049" y="220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5" name="Oval 269"/>
            <p:cNvSpPr>
              <a:spLocks noChangeArrowheads="1"/>
            </p:cNvSpPr>
            <p:nvPr/>
          </p:nvSpPr>
          <p:spPr bwMode="auto">
            <a:xfrm>
              <a:off x="2114" y="226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6" name="Oval 270"/>
            <p:cNvSpPr>
              <a:spLocks noChangeArrowheads="1"/>
            </p:cNvSpPr>
            <p:nvPr/>
          </p:nvSpPr>
          <p:spPr bwMode="auto">
            <a:xfrm>
              <a:off x="2582" y="2581"/>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7" name="Oval 271"/>
            <p:cNvSpPr>
              <a:spLocks noChangeArrowheads="1"/>
            </p:cNvSpPr>
            <p:nvPr/>
          </p:nvSpPr>
          <p:spPr bwMode="auto">
            <a:xfrm>
              <a:off x="2365" y="301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FFCC00"/>
                </a:solidFill>
                <a:latin typeface="ＭＳ Ｐゴシック" pitchFamily="50" charset="-128"/>
              </a:endParaRPr>
            </a:p>
          </p:txBody>
        </p:sp>
        <p:sp>
          <p:nvSpPr>
            <p:cNvPr id="143568" name="Oval 273"/>
            <p:cNvSpPr>
              <a:spLocks noChangeArrowheads="1"/>
            </p:cNvSpPr>
            <p:nvPr/>
          </p:nvSpPr>
          <p:spPr bwMode="auto">
            <a:xfrm>
              <a:off x="2797" y="206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69" name="Oval 274"/>
            <p:cNvSpPr>
              <a:spLocks noChangeArrowheads="1"/>
            </p:cNvSpPr>
            <p:nvPr/>
          </p:nvSpPr>
          <p:spPr bwMode="auto">
            <a:xfrm>
              <a:off x="2365" y="212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0" name="Oval 275"/>
            <p:cNvSpPr>
              <a:spLocks noChangeArrowheads="1"/>
            </p:cNvSpPr>
            <p:nvPr/>
          </p:nvSpPr>
          <p:spPr bwMode="auto">
            <a:xfrm>
              <a:off x="2654" y="194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1" name="Oval 276"/>
            <p:cNvSpPr>
              <a:spLocks noChangeArrowheads="1"/>
            </p:cNvSpPr>
            <p:nvPr/>
          </p:nvSpPr>
          <p:spPr bwMode="auto">
            <a:xfrm>
              <a:off x="2474" y="1873"/>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2" name="Oval 277"/>
            <p:cNvSpPr>
              <a:spLocks noChangeArrowheads="1"/>
            </p:cNvSpPr>
            <p:nvPr/>
          </p:nvSpPr>
          <p:spPr bwMode="auto">
            <a:xfrm>
              <a:off x="3049" y="199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3" name="Oval 278"/>
            <p:cNvSpPr>
              <a:spLocks noChangeArrowheads="1"/>
            </p:cNvSpPr>
            <p:nvPr/>
          </p:nvSpPr>
          <p:spPr bwMode="auto">
            <a:xfrm>
              <a:off x="3300" y="179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4" name="Oval 279"/>
            <p:cNvSpPr>
              <a:spLocks noChangeArrowheads="1"/>
            </p:cNvSpPr>
            <p:nvPr/>
          </p:nvSpPr>
          <p:spPr bwMode="auto">
            <a:xfrm>
              <a:off x="2617" y="239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5" name="Oval 280"/>
            <p:cNvSpPr>
              <a:spLocks noChangeArrowheads="1"/>
            </p:cNvSpPr>
            <p:nvPr/>
          </p:nvSpPr>
          <p:spPr bwMode="auto">
            <a:xfrm>
              <a:off x="2150" y="224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6" name="Oval 281"/>
            <p:cNvSpPr>
              <a:spLocks noChangeArrowheads="1"/>
            </p:cNvSpPr>
            <p:nvPr/>
          </p:nvSpPr>
          <p:spPr bwMode="auto">
            <a:xfrm>
              <a:off x="2617" y="206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7" name="Oval 282"/>
            <p:cNvSpPr>
              <a:spLocks noChangeArrowheads="1"/>
            </p:cNvSpPr>
            <p:nvPr/>
          </p:nvSpPr>
          <p:spPr bwMode="auto">
            <a:xfrm>
              <a:off x="2545" y="2444"/>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8" name="Oval 283"/>
            <p:cNvSpPr>
              <a:spLocks noChangeArrowheads="1"/>
            </p:cNvSpPr>
            <p:nvPr/>
          </p:nvSpPr>
          <p:spPr bwMode="auto">
            <a:xfrm>
              <a:off x="3337" y="205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79" name="Oval 284"/>
            <p:cNvSpPr>
              <a:spLocks noChangeArrowheads="1"/>
            </p:cNvSpPr>
            <p:nvPr/>
          </p:nvSpPr>
          <p:spPr bwMode="auto">
            <a:xfrm>
              <a:off x="2365" y="194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0" name="Oval 285"/>
            <p:cNvSpPr>
              <a:spLocks noChangeArrowheads="1"/>
            </p:cNvSpPr>
            <p:nvPr/>
          </p:nvSpPr>
          <p:spPr bwMode="auto">
            <a:xfrm>
              <a:off x="2761" y="2261"/>
              <a:ext cx="42"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1" name="Oval 286"/>
            <p:cNvSpPr>
              <a:spLocks noChangeArrowheads="1"/>
            </p:cNvSpPr>
            <p:nvPr/>
          </p:nvSpPr>
          <p:spPr bwMode="auto">
            <a:xfrm>
              <a:off x="3264" y="1998"/>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2" name="Oval 287"/>
            <p:cNvSpPr>
              <a:spLocks noChangeArrowheads="1"/>
            </p:cNvSpPr>
            <p:nvPr/>
          </p:nvSpPr>
          <p:spPr bwMode="auto">
            <a:xfrm>
              <a:off x="3517" y="194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3" name="Oval 288"/>
            <p:cNvSpPr>
              <a:spLocks noChangeArrowheads="1"/>
            </p:cNvSpPr>
            <p:nvPr/>
          </p:nvSpPr>
          <p:spPr bwMode="auto">
            <a:xfrm>
              <a:off x="2977" y="220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4" name="Oval 289"/>
            <p:cNvSpPr>
              <a:spLocks noChangeArrowheads="1"/>
            </p:cNvSpPr>
            <p:nvPr/>
          </p:nvSpPr>
          <p:spPr bwMode="auto">
            <a:xfrm>
              <a:off x="2725" y="201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5" name="Oval 290"/>
            <p:cNvSpPr>
              <a:spLocks noChangeArrowheads="1"/>
            </p:cNvSpPr>
            <p:nvPr/>
          </p:nvSpPr>
          <p:spPr bwMode="auto">
            <a:xfrm>
              <a:off x="2474" y="2052"/>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6" name="Oval 291"/>
            <p:cNvSpPr>
              <a:spLocks noChangeArrowheads="1"/>
            </p:cNvSpPr>
            <p:nvPr/>
          </p:nvSpPr>
          <p:spPr bwMode="auto">
            <a:xfrm>
              <a:off x="2437" y="230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7" name="Oval 292"/>
            <p:cNvSpPr>
              <a:spLocks noChangeArrowheads="1"/>
            </p:cNvSpPr>
            <p:nvPr/>
          </p:nvSpPr>
          <p:spPr bwMode="auto">
            <a:xfrm>
              <a:off x="2545" y="2220"/>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8" name="Oval 293"/>
            <p:cNvSpPr>
              <a:spLocks noChangeArrowheads="1"/>
            </p:cNvSpPr>
            <p:nvPr/>
          </p:nvSpPr>
          <p:spPr bwMode="auto">
            <a:xfrm>
              <a:off x="3157" y="2158"/>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89" name="Oval 294"/>
            <p:cNvSpPr>
              <a:spLocks noChangeArrowheads="1"/>
            </p:cNvSpPr>
            <p:nvPr/>
          </p:nvSpPr>
          <p:spPr bwMode="auto">
            <a:xfrm>
              <a:off x="4057" y="2326"/>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0" name="Oval 296"/>
            <p:cNvSpPr>
              <a:spLocks noChangeArrowheads="1"/>
            </p:cNvSpPr>
            <p:nvPr/>
          </p:nvSpPr>
          <p:spPr bwMode="auto">
            <a:xfrm>
              <a:off x="2042" y="247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1" name="Oval 297"/>
            <p:cNvSpPr>
              <a:spLocks noChangeArrowheads="1"/>
            </p:cNvSpPr>
            <p:nvPr/>
          </p:nvSpPr>
          <p:spPr bwMode="auto">
            <a:xfrm>
              <a:off x="2042" y="167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2" name="Oval 298"/>
            <p:cNvSpPr>
              <a:spLocks noChangeArrowheads="1"/>
            </p:cNvSpPr>
            <p:nvPr/>
          </p:nvSpPr>
          <p:spPr bwMode="auto">
            <a:xfrm>
              <a:off x="2761" y="2158"/>
              <a:ext cx="42"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3" name="Oval 299"/>
            <p:cNvSpPr>
              <a:spLocks noChangeArrowheads="1"/>
            </p:cNvSpPr>
            <p:nvPr/>
          </p:nvSpPr>
          <p:spPr bwMode="auto">
            <a:xfrm>
              <a:off x="2797" y="190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4" name="Oval 300"/>
            <p:cNvSpPr>
              <a:spLocks noChangeArrowheads="1"/>
            </p:cNvSpPr>
            <p:nvPr/>
          </p:nvSpPr>
          <p:spPr bwMode="auto">
            <a:xfrm>
              <a:off x="2977" y="213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5" name="Oval 301"/>
            <p:cNvSpPr>
              <a:spLocks noChangeArrowheads="1"/>
            </p:cNvSpPr>
            <p:nvPr/>
          </p:nvSpPr>
          <p:spPr bwMode="auto">
            <a:xfrm>
              <a:off x="3480" y="1918"/>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6" name="Oval 302"/>
            <p:cNvSpPr>
              <a:spLocks noChangeArrowheads="1"/>
            </p:cNvSpPr>
            <p:nvPr/>
          </p:nvSpPr>
          <p:spPr bwMode="auto">
            <a:xfrm>
              <a:off x="2833" y="206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7" name="Oval 303"/>
            <p:cNvSpPr>
              <a:spLocks noChangeArrowheads="1"/>
            </p:cNvSpPr>
            <p:nvPr/>
          </p:nvSpPr>
          <p:spPr bwMode="auto">
            <a:xfrm>
              <a:off x="2761" y="2128"/>
              <a:ext cx="42"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8" name="Oval 304"/>
            <p:cNvSpPr>
              <a:spLocks noChangeArrowheads="1"/>
            </p:cNvSpPr>
            <p:nvPr/>
          </p:nvSpPr>
          <p:spPr bwMode="auto">
            <a:xfrm>
              <a:off x="2185" y="267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599" name="Oval 305"/>
            <p:cNvSpPr>
              <a:spLocks noChangeArrowheads="1"/>
            </p:cNvSpPr>
            <p:nvPr/>
          </p:nvSpPr>
          <p:spPr bwMode="auto">
            <a:xfrm>
              <a:off x="2294" y="192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0" name="Oval 306"/>
            <p:cNvSpPr>
              <a:spLocks noChangeArrowheads="1"/>
            </p:cNvSpPr>
            <p:nvPr/>
          </p:nvSpPr>
          <p:spPr bwMode="auto">
            <a:xfrm>
              <a:off x="2725" y="1884"/>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1" name="Oval 307"/>
            <p:cNvSpPr>
              <a:spLocks noChangeArrowheads="1"/>
            </p:cNvSpPr>
            <p:nvPr/>
          </p:nvSpPr>
          <p:spPr bwMode="auto">
            <a:xfrm>
              <a:off x="2690" y="1566"/>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2" name="Oval 308"/>
            <p:cNvSpPr>
              <a:spLocks noChangeArrowheads="1"/>
            </p:cNvSpPr>
            <p:nvPr/>
          </p:nvSpPr>
          <p:spPr bwMode="auto">
            <a:xfrm>
              <a:off x="2402" y="226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3" name="Oval 309"/>
            <p:cNvSpPr>
              <a:spLocks noChangeArrowheads="1"/>
            </p:cNvSpPr>
            <p:nvPr/>
          </p:nvSpPr>
          <p:spPr bwMode="auto">
            <a:xfrm>
              <a:off x="2222" y="220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4" name="Oval 310"/>
            <p:cNvSpPr>
              <a:spLocks noChangeArrowheads="1"/>
            </p:cNvSpPr>
            <p:nvPr/>
          </p:nvSpPr>
          <p:spPr bwMode="auto">
            <a:xfrm>
              <a:off x="2940" y="196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5" name="Oval 311"/>
            <p:cNvSpPr>
              <a:spLocks noChangeArrowheads="1"/>
            </p:cNvSpPr>
            <p:nvPr/>
          </p:nvSpPr>
          <p:spPr bwMode="auto">
            <a:xfrm>
              <a:off x="2904" y="215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6" name="Oval 312"/>
            <p:cNvSpPr>
              <a:spLocks noChangeArrowheads="1"/>
            </p:cNvSpPr>
            <p:nvPr/>
          </p:nvSpPr>
          <p:spPr bwMode="auto">
            <a:xfrm>
              <a:off x="2725" y="1907"/>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7" name="Oval 313"/>
            <p:cNvSpPr>
              <a:spLocks noChangeArrowheads="1"/>
            </p:cNvSpPr>
            <p:nvPr/>
          </p:nvSpPr>
          <p:spPr bwMode="auto">
            <a:xfrm>
              <a:off x="2761" y="1884"/>
              <a:ext cx="42"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8" name="Oval 314"/>
            <p:cNvSpPr>
              <a:spLocks noChangeArrowheads="1"/>
            </p:cNvSpPr>
            <p:nvPr/>
          </p:nvSpPr>
          <p:spPr bwMode="auto">
            <a:xfrm>
              <a:off x="2833" y="268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09" name="Oval 315"/>
            <p:cNvSpPr>
              <a:spLocks noChangeArrowheads="1"/>
            </p:cNvSpPr>
            <p:nvPr/>
          </p:nvSpPr>
          <p:spPr bwMode="auto">
            <a:xfrm>
              <a:off x="3193" y="216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0" name="Oval 316"/>
            <p:cNvSpPr>
              <a:spLocks noChangeArrowheads="1"/>
            </p:cNvSpPr>
            <p:nvPr/>
          </p:nvSpPr>
          <p:spPr bwMode="auto">
            <a:xfrm>
              <a:off x="3624" y="173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1" name="Oval 317"/>
            <p:cNvSpPr>
              <a:spLocks noChangeArrowheads="1"/>
            </p:cNvSpPr>
            <p:nvPr/>
          </p:nvSpPr>
          <p:spPr bwMode="auto">
            <a:xfrm>
              <a:off x="3049" y="2083"/>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2" name="Oval 318"/>
            <p:cNvSpPr>
              <a:spLocks noChangeArrowheads="1"/>
            </p:cNvSpPr>
            <p:nvPr/>
          </p:nvSpPr>
          <p:spPr bwMode="auto">
            <a:xfrm>
              <a:off x="1754" y="256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3" name="Oval 319"/>
            <p:cNvSpPr>
              <a:spLocks noChangeArrowheads="1"/>
            </p:cNvSpPr>
            <p:nvPr/>
          </p:nvSpPr>
          <p:spPr bwMode="auto">
            <a:xfrm>
              <a:off x="2833" y="206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4" name="Oval 320"/>
            <p:cNvSpPr>
              <a:spLocks noChangeArrowheads="1"/>
            </p:cNvSpPr>
            <p:nvPr/>
          </p:nvSpPr>
          <p:spPr bwMode="auto">
            <a:xfrm>
              <a:off x="2761" y="2326"/>
              <a:ext cx="42"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5" name="Oval 321"/>
            <p:cNvSpPr>
              <a:spLocks noChangeArrowheads="1"/>
            </p:cNvSpPr>
            <p:nvPr/>
          </p:nvSpPr>
          <p:spPr bwMode="auto">
            <a:xfrm>
              <a:off x="3049" y="2305"/>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6" name="Oval 322"/>
            <p:cNvSpPr>
              <a:spLocks noChangeArrowheads="1"/>
            </p:cNvSpPr>
            <p:nvPr/>
          </p:nvSpPr>
          <p:spPr bwMode="auto">
            <a:xfrm>
              <a:off x="3193" y="204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7" name="Oval 323"/>
            <p:cNvSpPr>
              <a:spLocks noChangeArrowheads="1"/>
            </p:cNvSpPr>
            <p:nvPr/>
          </p:nvSpPr>
          <p:spPr bwMode="auto">
            <a:xfrm>
              <a:off x="2833" y="1641"/>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8" name="Oval 324"/>
            <p:cNvSpPr>
              <a:spLocks noChangeArrowheads="1"/>
            </p:cNvSpPr>
            <p:nvPr/>
          </p:nvSpPr>
          <p:spPr bwMode="auto">
            <a:xfrm>
              <a:off x="2797" y="228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19" name="Oval 325"/>
            <p:cNvSpPr>
              <a:spLocks noChangeArrowheads="1"/>
            </p:cNvSpPr>
            <p:nvPr/>
          </p:nvSpPr>
          <p:spPr bwMode="auto">
            <a:xfrm>
              <a:off x="2940" y="223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0" name="Oval 327"/>
            <p:cNvSpPr>
              <a:spLocks noChangeArrowheads="1"/>
            </p:cNvSpPr>
            <p:nvPr/>
          </p:nvSpPr>
          <p:spPr bwMode="auto">
            <a:xfrm>
              <a:off x="2617" y="172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1" name="Oval 328"/>
            <p:cNvSpPr>
              <a:spLocks noChangeArrowheads="1"/>
            </p:cNvSpPr>
            <p:nvPr/>
          </p:nvSpPr>
          <p:spPr bwMode="auto">
            <a:xfrm>
              <a:off x="3084" y="181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2" name="Oval 329"/>
            <p:cNvSpPr>
              <a:spLocks noChangeArrowheads="1"/>
            </p:cNvSpPr>
            <p:nvPr/>
          </p:nvSpPr>
          <p:spPr bwMode="auto">
            <a:xfrm>
              <a:off x="3480" y="206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3" name="Oval 330"/>
            <p:cNvSpPr>
              <a:spLocks noChangeArrowheads="1"/>
            </p:cNvSpPr>
            <p:nvPr/>
          </p:nvSpPr>
          <p:spPr bwMode="auto">
            <a:xfrm>
              <a:off x="3193" y="1706"/>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4" name="Oval 332"/>
            <p:cNvSpPr>
              <a:spLocks noChangeArrowheads="1"/>
            </p:cNvSpPr>
            <p:nvPr/>
          </p:nvSpPr>
          <p:spPr bwMode="auto">
            <a:xfrm>
              <a:off x="2294" y="2105"/>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5" name="Oval 333"/>
            <p:cNvSpPr>
              <a:spLocks noChangeArrowheads="1"/>
            </p:cNvSpPr>
            <p:nvPr/>
          </p:nvSpPr>
          <p:spPr bwMode="auto">
            <a:xfrm>
              <a:off x="3480" y="1599"/>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6" name="Oval 335"/>
            <p:cNvSpPr>
              <a:spLocks noChangeArrowheads="1"/>
            </p:cNvSpPr>
            <p:nvPr/>
          </p:nvSpPr>
          <p:spPr bwMode="auto">
            <a:xfrm>
              <a:off x="3193" y="2150"/>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7" name="Oval 336"/>
            <p:cNvSpPr>
              <a:spLocks noChangeArrowheads="1"/>
            </p:cNvSpPr>
            <p:nvPr/>
          </p:nvSpPr>
          <p:spPr bwMode="auto">
            <a:xfrm>
              <a:off x="2330" y="2283"/>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8" name="Oval 337"/>
            <p:cNvSpPr>
              <a:spLocks noChangeArrowheads="1"/>
            </p:cNvSpPr>
            <p:nvPr/>
          </p:nvSpPr>
          <p:spPr bwMode="auto">
            <a:xfrm>
              <a:off x="2869" y="233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29" name="Oval 338"/>
            <p:cNvSpPr>
              <a:spLocks noChangeArrowheads="1"/>
            </p:cNvSpPr>
            <p:nvPr/>
          </p:nvSpPr>
          <p:spPr bwMode="auto">
            <a:xfrm>
              <a:off x="1897" y="2451"/>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30" name="Oval 339"/>
            <p:cNvSpPr>
              <a:spLocks noChangeArrowheads="1"/>
            </p:cNvSpPr>
            <p:nvPr/>
          </p:nvSpPr>
          <p:spPr bwMode="auto">
            <a:xfrm>
              <a:off x="2510" y="2482"/>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31" name="Oval 340"/>
            <p:cNvSpPr>
              <a:spLocks noChangeArrowheads="1"/>
            </p:cNvSpPr>
            <p:nvPr/>
          </p:nvSpPr>
          <p:spPr bwMode="auto">
            <a:xfrm>
              <a:off x="2365" y="2220"/>
              <a:ext cx="43" cy="40"/>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3632" name="Oval 341"/>
            <p:cNvSpPr>
              <a:spLocks noChangeArrowheads="1"/>
            </p:cNvSpPr>
            <p:nvPr/>
          </p:nvSpPr>
          <p:spPr bwMode="auto">
            <a:xfrm>
              <a:off x="2977" y="1819"/>
              <a:ext cx="43" cy="39"/>
            </a:xfrm>
            <a:prstGeom prst="ellipse">
              <a:avLst/>
            </a:prstGeom>
            <a:solidFill>
              <a:srgbClr val="92D050"/>
            </a:solidFill>
            <a:ln w="1651">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grpSp>
      <p:sp>
        <p:nvSpPr>
          <p:cNvPr id="143635" name="Text Box 280"/>
          <p:cNvSpPr txBox="1">
            <a:spLocks noChangeArrowheads="1"/>
          </p:cNvSpPr>
          <p:nvPr/>
        </p:nvSpPr>
        <p:spPr bwMode="auto">
          <a:xfrm>
            <a:off x="7734300" y="6024563"/>
            <a:ext cx="1409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sz="1200" b="0" smtClean="0">
                <a:solidFill>
                  <a:srgbClr val="000000"/>
                </a:solidFill>
                <a:latin typeface="ＭＳ Ｐゴシック" pitchFamily="50" charset="-128"/>
                <a:ea typeface="ＭＳ Ｐゴシック" pitchFamily="50" charset="-128"/>
              </a:rPr>
              <a:t>対象患者</a:t>
            </a:r>
            <a:r>
              <a:rPr kumimoji="0" lang="en-US" altLang="ja-JP" sz="1200" b="0" smtClean="0">
                <a:solidFill>
                  <a:srgbClr val="000000"/>
                </a:solidFill>
                <a:latin typeface="ＭＳ Ｐゴシック" pitchFamily="50" charset="-128"/>
                <a:ea typeface="ＭＳ Ｐゴシック" pitchFamily="50" charset="-128"/>
              </a:rPr>
              <a:t> N=217</a:t>
            </a:r>
            <a:endParaRPr kumimoji="0" lang="ja-JP" altLang="en-US" sz="1200" b="0" smtClean="0">
              <a:solidFill>
                <a:srgbClr val="000000"/>
              </a:solidFill>
              <a:latin typeface="ＭＳ Ｐゴシック" pitchFamily="50" charset="-128"/>
              <a:ea typeface="ＭＳ Ｐゴシック" pitchFamily="50" charset="-128"/>
            </a:endParaRPr>
          </a:p>
        </p:txBody>
      </p:sp>
      <p:sp>
        <p:nvSpPr>
          <p:cNvPr id="195865" name="Rectangle 281"/>
          <p:cNvSpPr>
            <a:spLocks noGrp="1" noChangeArrowheads="1"/>
          </p:cNvSpPr>
          <p:nvPr>
            <p:ph type="title" idx="4294967295"/>
          </p:nvPr>
        </p:nvSpPr>
        <p:spPr>
          <a:xfrm>
            <a:off x="279400" y="-7938"/>
            <a:ext cx="8591550" cy="822326"/>
          </a:xfrm>
        </p:spPr>
        <p:txBody>
          <a:bodyPr/>
          <a:lstStyle/>
          <a:p>
            <a:r>
              <a:rPr lang="en-US" altLang="ja-JP" sz="2400" b="1" smtClean="0">
                <a:solidFill>
                  <a:schemeClr val="bg1"/>
                </a:solidFill>
                <a:latin typeface="ＭＳ Ｐゴシック" pitchFamily="50" charset="-128"/>
                <a:ea typeface="ＭＳ Ｐゴシック" pitchFamily="50" charset="-128"/>
              </a:rPr>
              <a:t>3</a:t>
            </a:r>
            <a:r>
              <a:rPr lang="ja-JP" altLang="en-US" sz="2400" b="1" smtClean="0">
                <a:solidFill>
                  <a:schemeClr val="bg1"/>
                </a:solidFill>
                <a:latin typeface="ＭＳ Ｐゴシック" pitchFamily="50" charset="-128"/>
                <a:ea typeface="ＭＳ Ｐゴシック" pitchFamily="50" charset="-128"/>
              </a:rPr>
              <a:t>年間のエキセナチド投与完了後、</a:t>
            </a:r>
            <a:r>
              <a:rPr lang="en-US" altLang="ja-JP" sz="2400" b="1" smtClean="0">
                <a:solidFill>
                  <a:schemeClr val="bg1"/>
                </a:solidFill>
                <a:latin typeface="ＭＳ Ｐゴシック" pitchFamily="50" charset="-128"/>
                <a:ea typeface="ＭＳ Ｐゴシック" pitchFamily="50" charset="-128"/>
              </a:rPr>
              <a:t/>
            </a:r>
            <a:br>
              <a:rPr lang="en-US" altLang="ja-JP" sz="2400" b="1" smtClean="0">
                <a:solidFill>
                  <a:schemeClr val="bg1"/>
                </a:solidFill>
                <a:latin typeface="ＭＳ Ｐゴシック" pitchFamily="50" charset="-128"/>
                <a:ea typeface="ＭＳ Ｐゴシック" pitchFamily="50" charset="-128"/>
              </a:rPr>
            </a:br>
            <a:r>
              <a:rPr lang="en-US" altLang="ja-JP" sz="2400" b="1" smtClean="0">
                <a:solidFill>
                  <a:schemeClr val="bg1"/>
                </a:solidFill>
                <a:latin typeface="ＭＳ Ｐゴシック" pitchFamily="50" charset="-128"/>
                <a:ea typeface="ＭＳ Ｐゴシック" pitchFamily="50" charset="-128"/>
              </a:rPr>
              <a:t>68</a:t>
            </a:r>
            <a:r>
              <a:rPr lang="ja-JP" altLang="en-US" sz="2400" b="1" smtClean="0">
                <a:solidFill>
                  <a:schemeClr val="bg1"/>
                </a:solidFill>
                <a:latin typeface="ＭＳ Ｐゴシック" pitchFamily="50" charset="-128"/>
                <a:ea typeface="ＭＳ Ｐゴシック" pitchFamily="50" charset="-128"/>
              </a:rPr>
              <a:t>％の患者に</a:t>
            </a:r>
            <a:r>
              <a:rPr lang="en-US" altLang="ja-JP" sz="2400" b="1" smtClean="0">
                <a:solidFill>
                  <a:schemeClr val="bg1"/>
                </a:solidFill>
                <a:latin typeface="ＭＳ Ｐゴシック" pitchFamily="50" charset="-128"/>
                <a:ea typeface="ＭＳ Ｐゴシック" pitchFamily="50" charset="-128"/>
              </a:rPr>
              <a:t>HbA1c</a:t>
            </a:r>
            <a:r>
              <a:rPr lang="ja-JP" altLang="en-US" sz="2400" b="1" smtClean="0">
                <a:solidFill>
                  <a:schemeClr val="bg1"/>
                </a:solidFill>
                <a:latin typeface="ＭＳ Ｐゴシック" pitchFamily="50" charset="-128"/>
                <a:ea typeface="ＭＳ Ｐゴシック" pitchFamily="50" charset="-128"/>
              </a:rPr>
              <a:t>値および体重の減少を認めた</a:t>
            </a:r>
          </a:p>
        </p:txBody>
      </p:sp>
      <p:sp>
        <p:nvSpPr>
          <p:cNvPr id="143637" name="Rectangle 396"/>
          <p:cNvSpPr>
            <a:spLocks noChangeArrowheads="1"/>
          </p:cNvSpPr>
          <p:nvPr/>
        </p:nvSpPr>
        <p:spPr bwMode="auto">
          <a:xfrm>
            <a:off x="3427413" y="5745163"/>
            <a:ext cx="2955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30000"/>
              </a:spcBef>
            </a:pPr>
            <a:r>
              <a:rPr kumimoji="0" lang="en-US" altLang="ja-JP" sz="1400" b="0" smtClean="0">
                <a:solidFill>
                  <a:srgbClr val="000000"/>
                </a:solidFill>
                <a:latin typeface="ＭＳ Ｐゴシック" pitchFamily="50" charset="-128"/>
              </a:rPr>
              <a:t> </a:t>
            </a:r>
            <a:r>
              <a:rPr kumimoji="0" lang="ja-JP" altLang="en-US" sz="1400" b="0" smtClean="0">
                <a:solidFill>
                  <a:srgbClr val="000000"/>
                </a:solidFill>
                <a:latin typeface="ＭＳ Ｐゴシック" pitchFamily="50" charset="-128"/>
              </a:rPr>
              <a:t>ベースラインからの</a:t>
            </a:r>
            <a:r>
              <a:rPr kumimoji="0" lang="en-US" altLang="ja-JP" sz="1400" b="0" smtClean="0">
                <a:solidFill>
                  <a:srgbClr val="000000"/>
                </a:solidFill>
                <a:latin typeface="ＭＳ Ｐゴシック" pitchFamily="50" charset="-128"/>
              </a:rPr>
              <a:t>HbA</a:t>
            </a:r>
            <a:r>
              <a:rPr kumimoji="0" lang="en-US" altLang="ja-JP" sz="1000" b="0" smtClean="0">
                <a:solidFill>
                  <a:srgbClr val="000000"/>
                </a:solidFill>
                <a:latin typeface="ＭＳ Ｐゴシック" pitchFamily="50" charset="-128"/>
              </a:rPr>
              <a:t>1c</a:t>
            </a:r>
            <a:r>
              <a:rPr kumimoji="0" lang="en-US" altLang="ja-JP" sz="1400" b="0" smtClean="0">
                <a:solidFill>
                  <a:srgbClr val="000000"/>
                </a:solidFill>
                <a:latin typeface="ＭＳ Ｐゴシック" pitchFamily="50" charset="-128"/>
              </a:rPr>
              <a:t> </a:t>
            </a:r>
            <a:r>
              <a:rPr kumimoji="0" lang="ja-JP" altLang="en-US" sz="1400" b="0" smtClean="0">
                <a:solidFill>
                  <a:srgbClr val="000000"/>
                </a:solidFill>
                <a:latin typeface="ＭＳ Ｐゴシック" pitchFamily="50" charset="-128"/>
              </a:rPr>
              <a:t>値変化量</a:t>
            </a:r>
            <a:r>
              <a:rPr kumimoji="0" lang="en-US" altLang="ja-JP" sz="1400" b="0" smtClean="0">
                <a:solidFill>
                  <a:srgbClr val="000000"/>
                </a:solidFill>
                <a:latin typeface="ＭＳ Ｐゴシック" pitchFamily="50" charset="-128"/>
              </a:rPr>
              <a:t> (%)</a:t>
            </a:r>
          </a:p>
        </p:txBody>
      </p:sp>
      <p:sp>
        <p:nvSpPr>
          <p:cNvPr id="143638" name="Text Box 284"/>
          <p:cNvSpPr txBox="1">
            <a:spLocks noChangeArrowheads="1"/>
          </p:cNvSpPr>
          <p:nvPr/>
        </p:nvSpPr>
        <p:spPr bwMode="auto">
          <a:xfrm>
            <a:off x="1485900" y="1484313"/>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（ｋｇ）</a:t>
            </a:r>
          </a:p>
        </p:txBody>
      </p:sp>
      <p:sp>
        <p:nvSpPr>
          <p:cNvPr id="19735" name="Text Box 285"/>
          <p:cNvSpPr txBox="1">
            <a:spLocks noChangeArrowheads="1"/>
          </p:cNvSpPr>
          <p:nvPr/>
        </p:nvSpPr>
        <p:spPr bwMode="auto">
          <a:xfrm>
            <a:off x="1187450" y="2653416"/>
            <a:ext cx="400110" cy="2455159"/>
          </a:xfrm>
          <a:prstGeom prst="rect">
            <a:avLst/>
          </a:prstGeom>
          <a:noFill/>
          <a:ln w="9525">
            <a:noFill/>
            <a:miter lim="800000"/>
            <a:headEnd/>
            <a:tailEnd/>
          </a:ln>
        </p:spPr>
        <p:txBody>
          <a:bodyPr vert="vert270" wrap="none">
            <a:spAutoFit/>
          </a:bodyPr>
          <a:lstStyle/>
          <a:p>
            <a:pPr>
              <a:defRPr/>
            </a:pPr>
            <a:r>
              <a:rPr kumimoji="0" lang="ja-JP" altLang="en-US" sz="1400" b="0">
                <a:solidFill>
                  <a:srgbClr val="000000"/>
                </a:solidFill>
                <a:latin typeface="Arial" charset="0"/>
                <a:ea typeface="HGPｺﾞｼｯｸE" pitchFamily="50" charset="-128"/>
              </a:rPr>
              <a:t>ベースラインからの体重変化量</a:t>
            </a:r>
          </a:p>
        </p:txBody>
      </p:sp>
      <p:sp>
        <p:nvSpPr>
          <p:cNvPr id="143640" name="Text Box 280"/>
          <p:cNvSpPr txBox="1">
            <a:spLocks noChangeArrowheads="1"/>
          </p:cNvSpPr>
          <p:nvPr/>
        </p:nvSpPr>
        <p:spPr bwMode="auto">
          <a:xfrm>
            <a:off x="5187950" y="6319838"/>
            <a:ext cx="395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000" b="0" smtClean="0">
                <a:solidFill>
                  <a:srgbClr val="000000"/>
                </a:solidFill>
                <a:latin typeface="ＭＳ Ｐゴシック" pitchFamily="50" charset="-128"/>
                <a:ea typeface="ＭＳ Ｐゴシック" pitchFamily="50" charset="-128"/>
              </a:rPr>
              <a:t>※</a:t>
            </a:r>
            <a:r>
              <a:rPr lang="ja-JP" altLang="en-US" sz="1000" b="0" smtClean="0">
                <a:solidFill>
                  <a:srgbClr val="000000"/>
                </a:solidFill>
                <a:latin typeface="ＭＳ Ｐゴシック" pitchFamily="50" charset="-128"/>
                <a:ea typeface="ＭＳ Ｐゴシック" pitchFamily="50" charset="-128"/>
              </a:rPr>
              <a:t>「効能・効果」、「用法・用量」については、添付文書をご参照ください。</a:t>
            </a:r>
          </a:p>
        </p:txBody>
      </p:sp>
      <p:sp>
        <p:nvSpPr>
          <p:cNvPr id="143641" name="Text Box 281"/>
          <p:cNvSpPr txBox="1">
            <a:spLocks noChangeArrowheads="1"/>
          </p:cNvSpPr>
          <p:nvPr/>
        </p:nvSpPr>
        <p:spPr bwMode="auto">
          <a:xfrm>
            <a:off x="171450" y="6057900"/>
            <a:ext cx="189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200" b="0" smtClean="0">
                <a:solidFill>
                  <a:srgbClr val="000000"/>
                </a:solidFill>
                <a:latin typeface="ＭＳ Ｐゴシック" pitchFamily="50" charset="-128"/>
                <a:ea typeface="ＭＳ Ｐゴシック" pitchFamily="50" charset="-128"/>
              </a:rPr>
              <a:t>HbA1c</a:t>
            </a:r>
            <a:r>
              <a:rPr lang="ja-JP" altLang="en-US" sz="1200" b="0" smtClean="0">
                <a:solidFill>
                  <a:srgbClr val="000000"/>
                </a:solidFill>
                <a:latin typeface="ＭＳ Ｐゴシック" pitchFamily="50" charset="-128"/>
                <a:ea typeface="ＭＳ Ｐゴシック" pitchFamily="50" charset="-128"/>
              </a:rPr>
              <a:t>値は</a:t>
            </a:r>
            <a:r>
              <a:rPr lang="en-US" altLang="ja-JP" sz="1200" b="0" smtClean="0">
                <a:solidFill>
                  <a:srgbClr val="000000"/>
                </a:solidFill>
                <a:latin typeface="ＭＳ Ｐゴシック" pitchFamily="50" charset="-128"/>
                <a:ea typeface="ＭＳ Ｐゴシック" pitchFamily="50" charset="-128"/>
              </a:rPr>
              <a:t>NGSP</a:t>
            </a:r>
            <a:r>
              <a:rPr lang="ja-JP" altLang="en-US" sz="1200" b="0" smtClean="0">
                <a:solidFill>
                  <a:srgbClr val="000000"/>
                </a:solidFill>
                <a:latin typeface="ＭＳ Ｐゴシック" pitchFamily="50" charset="-128"/>
                <a:ea typeface="ＭＳ Ｐゴシック" pitchFamily="50" charset="-128"/>
              </a:rPr>
              <a:t>値で記載</a:t>
            </a:r>
          </a:p>
        </p:txBody>
      </p:sp>
    </p:spTree>
    <p:extLst>
      <p:ext uri="{BB962C8B-B14F-4D97-AF65-F5344CB8AC3E}">
        <p14:creationId xmlns:p14="http://schemas.microsoft.com/office/powerpoint/2010/main" val="3867930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291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p:cNvSpPr>
            <a:spLocks noChangeArrowheads="1"/>
          </p:cNvSpPr>
          <p:nvPr/>
        </p:nvSpPr>
        <p:spPr bwMode="auto">
          <a:xfrm>
            <a:off x="5862638" y="1441450"/>
            <a:ext cx="2309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ja-JP" altLang="en-US" b="0" smtClean="0">
                <a:solidFill>
                  <a:srgbClr val="000000"/>
                </a:solidFill>
                <a:latin typeface="ＭＳ Ｐゴシック" pitchFamily="50" charset="-128"/>
              </a:rPr>
              <a:t>ベースライン </a:t>
            </a:r>
            <a:r>
              <a:rPr kumimoji="0" lang="en-US" altLang="ja-JP" b="0" smtClean="0">
                <a:solidFill>
                  <a:srgbClr val="000000"/>
                </a:solidFill>
                <a:latin typeface="ＭＳ Ｐゴシック" pitchFamily="50" charset="-128"/>
              </a:rPr>
              <a:t>99.3 ±1.2 kg </a:t>
            </a:r>
          </a:p>
        </p:txBody>
      </p:sp>
      <p:sp>
        <p:nvSpPr>
          <p:cNvPr id="141315" name="Rectangle 31"/>
          <p:cNvSpPr>
            <a:spLocks noChangeArrowheads="1"/>
          </p:cNvSpPr>
          <p:nvPr/>
        </p:nvSpPr>
        <p:spPr bwMode="auto">
          <a:xfrm>
            <a:off x="5438775" y="512286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0</a:t>
            </a:r>
            <a:endParaRPr kumimoji="0" lang="en-US" altLang="ja-JP" sz="1400" b="0" smtClean="0">
              <a:solidFill>
                <a:srgbClr val="000000"/>
              </a:solidFill>
              <a:latin typeface="ＭＳ Ｐゴシック" pitchFamily="50" charset="-128"/>
            </a:endParaRPr>
          </a:p>
        </p:txBody>
      </p:sp>
      <p:sp>
        <p:nvSpPr>
          <p:cNvPr id="141316" name="Rectangle 33"/>
          <p:cNvSpPr>
            <a:spLocks noChangeArrowheads="1"/>
          </p:cNvSpPr>
          <p:nvPr/>
        </p:nvSpPr>
        <p:spPr bwMode="auto">
          <a:xfrm>
            <a:off x="5916613" y="51228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26</a:t>
            </a:r>
            <a:endParaRPr kumimoji="0" lang="en-US" altLang="ja-JP" sz="1400" b="0" smtClean="0">
              <a:solidFill>
                <a:srgbClr val="000000"/>
              </a:solidFill>
              <a:latin typeface="ＭＳ Ｐゴシック" pitchFamily="50" charset="-128"/>
            </a:endParaRPr>
          </a:p>
        </p:txBody>
      </p:sp>
      <p:sp>
        <p:nvSpPr>
          <p:cNvPr id="141317" name="Rectangle 35"/>
          <p:cNvSpPr>
            <a:spLocks noChangeArrowheads="1"/>
          </p:cNvSpPr>
          <p:nvPr/>
        </p:nvSpPr>
        <p:spPr bwMode="auto">
          <a:xfrm>
            <a:off x="6453188" y="51228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52</a:t>
            </a:r>
            <a:endParaRPr kumimoji="0" lang="en-US" altLang="ja-JP" sz="1400" b="0" smtClean="0">
              <a:solidFill>
                <a:srgbClr val="000000"/>
              </a:solidFill>
              <a:latin typeface="ＭＳ Ｐゴシック" pitchFamily="50" charset="-128"/>
            </a:endParaRPr>
          </a:p>
        </p:txBody>
      </p:sp>
      <p:sp>
        <p:nvSpPr>
          <p:cNvPr id="141318" name="Rectangle 37"/>
          <p:cNvSpPr>
            <a:spLocks noChangeArrowheads="1"/>
          </p:cNvSpPr>
          <p:nvPr/>
        </p:nvSpPr>
        <p:spPr bwMode="auto">
          <a:xfrm>
            <a:off x="6986588" y="5122863"/>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78</a:t>
            </a:r>
            <a:endParaRPr kumimoji="0" lang="en-US" altLang="ja-JP" sz="1400" b="0" smtClean="0">
              <a:solidFill>
                <a:srgbClr val="000000"/>
              </a:solidFill>
              <a:latin typeface="ＭＳ Ｐゴシック" pitchFamily="50" charset="-128"/>
            </a:endParaRPr>
          </a:p>
        </p:txBody>
      </p:sp>
      <p:sp>
        <p:nvSpPr>
          <p:cNvPr id="141319" name="Rectangle 39"/>
          <p:cNvSpPr>
            <a:spLocks noChangeArrowheads="1"/>
          </p:cNvSpPr>
          <p:nvPr/>
        </p:nvSpPr>
        <p:spPr bwMode="auto">
          <a:xfrm>
            <a:off x="7466013" y="5122863"/>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104</a:t>
            </a:r>
            <a:endParaRPr kumimoji="0" lang="en-US" altLang="ja-JP" sz="1400" b="0" smtClean="0">
              <a:solidFill>
                <a:srgbClr val="000000"/>
              </a:solidFill>
              <a:latin typeface="ＭＳ Ｐゴシック" pitchFamily="50" charset="-128"/>
            </a:endParaRPr>
          </a:p>
        </p:txBody>
      </p:sp>
      <p:sp>
        <p:nvSpPr>
          <p:cNvPr id="141320" name="Rectangle 41"/>
          <p:cNvSpPr>
            <a:spLocks noChangeArrowheads="1"/>
          </p:cNvSpPr>
          <p:nvPr/>
        </p:nvSpPr>
        <p:spPr bwMode="auto">
          <a:xfrm>
            <a:off x="8002588" y="5122863"/>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130</a:t>
            </a:r>
            <a:endParaRPr kumimoji="0" lang="en-US" altLang="ja-JP" sz="1400" b="0" smtClean="0">
              <a:solidFill>
                <a:srgbClr val="000000"/>
              </a:solidFill>
              <a:latin typeface="ＭＳ Ｐゴシック" pitchFamily="50" charset="-128"/>
            </a:endParaRPr>
          </a:p>
        </p:txBody>
      </p:sp>
      <p:sp>
        <p:nvSpPr>
          <p:cNvPr id="141321" name="Rectangle 43"/>
          <p:cNvSpPr>
            <a:spLocks noChangeArrowheads="1"/>
          </p:cNvSpPr>
          <p:nvPr/>
        </p:nvSpPr>
        <p:spPr bwMode="auto">
          <a:xfrm>
            <a:off x="8529638" y="5122863"/>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156</a:t>
            </a:r>
            <a:endParaRPr kumimoji="0" lang="en-US" altLang="ja-JP" sz="1400" b="0" smtClean="0">
              <a:solidFill>
                <a:srgbClr val="000000"/>
              </a:solidFill>
              <a:latin typeface="ＭＳ Ｐゴシック" pitchFamily="50" charset="-128"/>
            </a:endParaRPr>
          </a:p>
        </p:txBody>
      </p:sp>
      <p:sp>
        <p:nvSpPr>
          <p:cNvPr id="141322" name="Rectangle 53"/>
          <p:cNvSpPr>
            <a:spLocks noChangeArrowheads="1"/>
          </p:cNvSpPr>
          <p:nvPr/>
        </p:nvSpPr>
        <p:spPr bwMode="auto">
          <a:xfrm>
            <a:off x="5373688" y="1781175"/>
            <a:ext cx="35750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kumimoji="0" lang="en-US" altLang="ja-JP" b="0" smtClean="0">
                <a:solidFill>
                  <a:srgbClr val="000000"/>
                </a:solidFill>
                <a:latin typeface="ＭＳ Ｐゴシック" pitchFamily="50" charset="-128"/>
              </a:rPr>
              <a:t>156</a:t>
            </a:r>
            <a:r>
              <a:rPr kumimoji="0" lang="ja-JP" altLang="en-US" b="0" smtClean="0">
                <a:solidFill>
                  <a:srgbClr val="000000"/>
                </a:solidFill>
                <a:latin typeface="ＭＳ Ｐゴシック" pitchFamily="50" charset="-128"/>
              </a:rPr>
              <a:t>週</a:t>
            </a:r>
          </a:p>
          <a:p>
            <a:pPr algn="ctr"/>
            <a:r>
              <a:rPr kumimoji="0" lang="en-US" altLang="ja-JP" b="0" smtClean="0">
                <a:solidFill>
                  <a:srgbClr val="000000"/>
                </a:solidFill>
                <a:latin typeface="ＭＳ Ｐゴシック" pitchFamily="50" charset="-128"/>
              </a:rPr>
              <a:t>-5.3 kg (95% CI: -6.0 to -4.5 kg;p&lt;0.0001)</a:t>
            </a:r>
          </a:p>
        </p:txBody>
      </p:sp>
      <p:sp>
        <p:nvSpPr>
          <p:cNvPr id="141323" name="Rectangle 56"/>
          <p:cNvSpPr>
            <a:spLocks noChangeArrowheads="1"/>
          </p:cNvSpPr>
          <p:nvPr/>
        </p:nvSpPr>
        <p:spPr bwMode="auto">
          <a:xfrm>
            <a:off x="5445125" y="6597650"/>
            <a:ext cx="3663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kumimoji="0" lang="en-US" altLang="ja-JP" sz="1200" b="0" smtClean="0">
                <a:solidFill>
                  <a:srgbClr val="000000"/>
                </a:solidFill>
                <a:latin typeface="ＭＳ Ｐゴシック" pitchFamily="50" charset="-128"/>
              </a:rPr>
              <a:t>Klonoff DC, et al. </a:t>
            </a:r>
            <a:r>
              <a:rPr kumimoji="0" lang="en-US" altLang="ja-JP" sz="1200" b="0" i="1" smtClean="0">
                <a:solidFill>
                  <a:srgbClr val="000000"/>
                </a:solidFill>
                <a:latin typeface="ＭＳ Ｐゴシック" pitchFamily="50" charset="-128"/>
              </a:rPr>
              <a:t>Curr Med Res Opin</a:t>
            </a:r>
            <a:r>
              <a:rPr kumimoji="0" lang="en-US" altLang="ja-JP" sz="1200" b="0" smtClean="0">
                <a:solidFill>
                  <a:srgbClr val="000000"/>
                </a:solidFill>
                <a:latin typeface="ＭＳ Ｐゴシック" pitchFamily="50" charset="-128"/>
              </a:rPr>
              <a:t> 2008;24:275-286.</a:t>
            </a:r>
          </a:p>
        </p:txBody>
      </p:sp>
      <p:sp>
        <p:nvSpPr>
          <p:cNvPr id="141324" name="Rectangle 83"/>
          <p:cNvSpPr>
            <a:spLocks noChangeArrowheads="1"/>
          </p:cNvSpPr>
          <p:nvPr/>
        </p:nvSpPr>
        <p:spPr bwMode="auto">
          <a:xfrm>
            <a:off x="835025" y="5165725"/>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0</a:t>
            </a:r>
            <a:endParaRPr kumimoji="0" lang="en-US" altLang="ja-JP" sz="1400" b="0" smtClean="0">
              <a:solidFill>
                <a:srgbClr val="000000"/>
              </a:solidFill>
              <a:latin typeface="ＭＳ Ｐゴシック" pitchFamily="50" charset="-128"/>
            </a:endParaRPr>
          </a:p>
        </p:txBody>
      </p:sp>
      <p:sp>
        <p:nvSpPr>
          <p:cNvPr id="141325" name="Rectangle 85"/>
          <p:cNvSpPr>
            <a:spLocks noChangeArrowheads="1"/>
          </p:cNvSpPr>
          <p:nvPr/>
        </p:nvSpPr>
        <p:spPr bwMode="auto">
          <a:xfrm>
            <a:off x="1379538" y="5165725"/>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26</a:t>
            </a:r>
            <a:endParaRPr kumimoji="0" lang="en-US" altLang="ja-JP" sz="1400" b="0" smtClean="0">
              <a:solidFill>
                <a:srgbClr val="000000"/>
              </a:solidFill>
              <a:latin typeface="ＭＳ Ｐゴシック" pitchFamily="50" charset="-128"/>
            </a:endParaRPr>
          </a:p>
        </p:txBody>
      </p:sp>
      <p:sp>
        <p:nvSpPr>
          <p:cNvPr id="141326" name="Rectangle 87"/>
          <p:cNvSpPr>
            <a:spLocks noChangeArrowheads="1"/>
          </p:cNvSpPr>
          <p:nvPr/>
        </p:nvSpPr>
        <p:spPr bwMode="auto">
          <a:xfrm>
            <a:off x="1966913" y="5165725"/>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52</a:t>
            </a:r>
            <a:endParaRPr kumimoji="0" lang="en-US" altLang="ja-JP" sz="1400" b="0" smtClean="0">
              <a:solidFill>
                <a:srgbClr val="000000"/>
              </a:solidFill>
              <a:latin typeface="ＭＳ Ｐゴシック" pitchFamily="50" charset="-128"/>
            </a:endParaRPr>
          </a:p>
        </p:txBody>
      </p:sp>
      <p:sp>
        <p:nvSpPr>
          <p:cNvPr id="141327" name="Rectangle 89"/>
          <p:cNvSpPr>
            <a:spLocks noChangeArrowheads="1"/>
          </p:cNvSpPr>
          <p:nvPr/>
        </p:nvSpPr>
        <p:spPr bwMode="auto">
          <a:xfrm>
            <a:off x="2566988" y="5165725"/>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78</a:t>
            </a:r>
            <a:endParaRPr kumimoji="0" lang="en-US" altLang="ja-JP" sz="1400" b="0" smtClean="0">
              <a:solidFill>
                <a:srgbClr val="000000"/>
              </a:solidFill>
              <a:latin typeface="ＭＳ Ｐゴシック" pitchFamily="50" charset="-128"/>
            </a:endParaRPr>
          </a:p>
        </p:txBody>
      </p:sp>
      <p:sp>
        <p:nvSpPr>
          <p:cNvPr id="141328" name="Rectangle 91"/>
          <p:cNvSpPr>
            <a:spLocks noChangeArrowheads="1"/>
          </p:cNvSpPr>
          <p:nvPr/>
        </p:nvSpPr>
        <p:spPr bwMode="auto">
          <a:xfrm>
            <a:off x="3101975" y="5165725"/>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104</a:t>
            </a:r>
            <a:endParaRPr kumimoji="0" lang="en-US" altLang="ja-JP" sz="1400" b="0" smtClean="0">
              <a:solidFill>
                <a:srgbClr val="000000"/>
              </a:solidFill>
              <a:latin typeface="ＭＳ Ｐゴシック" pitchFamily="50" charset="-128"/>
            </a:endParaRPr>
          </a:p>
        </p:txBody>
      </p:sp>
      <p:sp>
        <p:nvSpPr>
          <p:cNvPr id="141329" name="Rectangle 93"/>
          <p:cNvSpPr>
            <a:spLocks noChangeArrowheads="1"/>
          </p:cNvSpPr>
          <p:nvPr/>
        </p:nvSpPr>
        <p:spPr bwMode="auto">
          <a:xfrm>
            <a:off x="3695700" y="5165725"/>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130</a:t>
            </a:r>
            <a:endParaRPr kumimoji="0" lang="en-US" altLang="ja-JP" sz="1400" b="0" smtClean="0">
              <a:solidFill>
                <a:srgbClr val="000000"/>
              </a:solidFill>
              <a:latin typeface="ＭＳ Ｐゴシック" pitchFamily="50" charset="-128"/>
            </a:endParaRPr>
          </a:p>
        </p:txBody>
      </p:sp>
      <p:sp>
        <p:nvSpPr>
          <p:cNvPr id="141330" name="Rectangle 95"/>
          <p:cNvSpPr>
            <a:spLocks noChangeArrowheads="1"/>
          </p:cNvSpPr>
          <p:nvPr/>
        </p:nvSpPr>
        <p:spPr bwMode="auto">
          <a:xfrm>
            <a:off x="4275138" y="5165725"/>
            <a:ext cx="266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smtClean="0">
                <a:solidFill>
                  <a:srgbClr val="000000"/>
                </a:solidFill>
                <a:latin typeface="ＭＳ Ｐゴシック" pitchFamily="50" charset="-128"/>
              </a:rPr>
              <a:t>156</a:t>
            </a:r>
            <a:endParaRPr kumimoji="0" lang="en-US" altLang="ja-JP" sz="1400" b="0" smtClean="0">
              <a:solidFill>
                <a:srgbClr val="000000"/>
              </a:solidFill>
              <a:latin typeface="ＭＳ Ｐゴシック" pitchFamily="50" charset="-128"/>
            </a:endParaRPr>
          </a:p>
        </p:txBody>
      </p:sp>
      <p:sp>
        <p:nvSpPr>
          <p:cNvPr id="141331" name="Rectangle 112"/>
          <p:cNvSpPr>
            <a:spLocks noChangeArrowheads="1"/>
          </p:cNvSpPr>
          <p:nvPr/>
        </p:nvSpPr>
        <p:spPr bwMode="auto">
          <a:xfrm>
            <a:off x="1865313" y="1476375"/>
            <a:ext cx="2100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ja-JP" altLang="en-US" b="0" smtClean="0">
                <a:solidFill>
                  <a:srgbClr val="000000"/>
                </a:solidFill>
                <a:latin typeface="ＭＳ Ｐゴシック" pitchFamily="50" charset="-128"/>
              </a:rPr>
              <a:t>ベースライン </a:t>
            </a:r>
            <a:r>
              <a:rPr kumimoji="0" lang="en-US" altLang="ja-JP" b="0" smtClean="0">
                <a:solidFill>
                  <a:srgbClr val="000000"/>
                </a:solidFill>
                <a:latin typeface="ＭＳ Ｐゴシック" pitchFamily="50" charset="-128"/>
              </a:rPr>
              <a:t>8.2 ±0.1</a:t>
            </a:r>
            <a:r>
              <a:rPr kumimoji="0" lang="ja-JP" altLang="en-US" b="0" smtClean="0">
                <a:solidFill>
                  <a:srgbClr val="000000"/>
                </a:solidFill>
                <a:latin typeface="ＭＳ Ｐゴシック" pitchFamily="50" charset="-128"/>
              </a:rPr>
              <a:t>％</a:t>
            </a:r>
          </a:p>
        </p:txBody>
      </p:sp>
      <p:sp>
        <p:nvSpPr>
          <p:cNvPr id="141332" name="Rectangle 117"/>
          <p:cNvSpPr>
            <a:spLocks noChangeArrowheads="1"/>
          </p:cNvSpPr>
          <p:nvPr/>
        </p:nvSpPr>
        <p:spPr bwMode="auto">
          <a:xfrm>
            <a:off x="1128713" y="1747838"/>
            <a:ext cx="3289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kumimoji="0" lang="en-US" altLang="ja-JP" b="0" smtClean="0">
                <a:solidFill>
                  <a:srgbClr val="000000"/>
                </a:solidFill>
                <a:latin typeface="ＭＳ Ｐゴシック" pitchFamily="50" charset="-128"/>
              </a:rPr>
              <a:t>156</a:t>
            </a:r>
            <a:r>
              <a:rPr kumimoji="0" lang="ja-JP" altLang="en-US" b="0" smtClean="0">
                <a:solidFill>
                  <a:srgbClr val="000000"/>
                </a:solidFill>
                <a:latin typeface="ＭＳ Ｐゴシック" pitchFamily="50" charset="-128"/>
              </a:rPr>
              <a:t>週</a:t>
            </a:r>
          </a:p>
          <a:p>
            <a:pPr algn="ctr"/>
            <a:r>
              <a:rPr kumimoji="0" lang="en-US" altLang="ja-JP" b="0" smtClean="0">
                <a:solidFill>
                  <a:srgbClr val="000000"/>
                </a:solidFill>
                <a:latin typeface="ＭＳ Ｐゴシック" pitchFamily="50" charset="-128"/>
              </a:rPr>
              <a:t>-1.0% (95% CI: -1.1 to -0.8%;p&lt;0.0001)</a:t>
            </a:r>
          </a:p>
          <a:p>
            <a:pPr algn="ctr"/>
            <a:endParaRPr kumimoji="0" lang="ja-JP" altLang="en-US" b="0" smtClean="0">
              <a:solidFill>
                <a:srgbClr val="000000"/>
              </a:solidFill>
              <a:latin typeface="ＭＳ Ｐゴシック" pitchFamily="50" charset="-128"/>
            </a:endParaRPr>
          </a:p>
        </p:txBody>
      </p:sp>
      <p:sp>
        <p:nvSpPr>
          <p:cNvPr id="141333" name="Rectangle 159"/>
          <p:cNvSpPr>
            <a:spLocks noChangeArrowheads="1"/>
          </p:cNvSpPr>
          <p:nvPr/>
        </p:nvSpPr>
        <p:spPr bwMode="auto">
          <a:xfrm>
            <a:off x="4583113" y="5156200"/>
            <a:ext cx="371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kumimoji="0" lang="en-US" altLang="ja-JP" sz="1400" b="0" smtClean="0">
                <a:solidFill>
                  <a:srgbClr val="000000"/>
                </a:solidFill>
                <a:latin typeface="ＭＳ Ｐゴシック" pitchFamily="50" charset="-128"/>
              </a:rPr>
              <a:t>(</a:t>
            </a:r>
            <a:r>
              <a:rPr kumimoji="0" lang="ja-JP" altLang="en-US" sz="1400" b="0" smtClean="0">
                <a:solidFill>
                  <a:srgbClr val="000000"/>
                </a:solidFill>
                <a:latin typeface="ＭＳ Ｐゴシック" pitchFamily="50" charset="-128"/>
              </a:rPr>
              <a:t>週</a:t>
            </a:r>
            <a:r>
              <a:rPr kumimoji="0" lang="en-US" altLang="ja-JP" sz="1400" b="0" smtClean="0">
                <a:solidFill>
                  <a:srgbClr val="000000"/>
                </a:solidFill>
                <a:latin typeface="ＭＳ Ｐゴシック" pitchFamily="50" charset="-128"/>
              </a:rPr>
              <a:t>)</a:t>
            </a:r>
          </a:p>
        </p:txBody>
      </p:sp>
      <p:sp>
        <p:nvSpPr>
          <p:cNvPr id="141349" name="Line 6"/>
          <p:cNvSpPr>
            <a:spLocks noChangeAspect="1" noChangeShapeType="1"/>
          </p:cNvSpPr>
          <p:nvPr/>
        </p:nvSpPr>
        <p:spPr bwMode="auto">
          <a:xfrm>
            <a:off x="5481638" y="2932113"/>
            <a:ext cx="0" cy="0"/>
          </a:xfrm>
          <a:prstGeom prst="line">
            <a:avLst/>
          </a:prstGeom>
          <a:noFill/>
          <a:ln w="7938">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0" name="Line 29"/>
          <p:cNvSpPr>
            <a:spLocks noChangeAspect="1" noChangeShapeType="1"/>
          </p:cNvSpPr>
          <p:nvPr/>
        </p:nvSpPr>
        <p:spPr bwMode="auto">
          <a:xfrm>
            <a:off x="5481638" y="5080000"/>
            <a:ext cx="3275012"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1" name="Line 30"/>
          <p:cNvSpPr>
            <a:spLocks noChangeAspect="1" noChangeShapeType="1"/>
          </p:cNvSpPr>
          <p:nvPr/>
        </p:nvSpPr>
        <p:spPr bwMode="auto">
          <a:xfrm>
            <a:off x="5481638"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2" name="Line 32"/>
          <p:cNvSpPr>
            <a:spLocks noChangeAspect="1" noChangeShapeType="1"/>
          </p:cNvSpPr>
          <p:nvPr/>
        </p:nvSpPr>
        <p:spPr bwMode="auto">
          <a:xfrm>
            <a:off x="6013450"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3" name="Line 34"/>
          <p:cNvSpPr>
            <a:spLocks noChangeAspect="1" noChangeShapeType="1"/>
          </p:cNvSpPr>
          <p:nvPr/>
        </p:nvSpPr>
        <p:spPr bwMode="auto">
          <a:xfrm>
            <a:off x="6545263"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4" name="Line 36"/>
          <p:cNvSpPr>
            <a:spLocks noChangeAspect="1" noChangeShapeType="1"/>
          </p:cNvSpPr>
          <p:nvPr/>
        </p:nvSpPr>
        <p:spPr bwMode="auto">
          <a:xfrm>
            <a:off x="7077075"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5" name="Line 38"/>
          <p:cNvSpPr>
            <a:spLocks noChangeAspect="1" noChangeShapeType="1"/>
          </p:cNvSpPr>
          <p:nvPr/>
        </p:nvSpPr>
        <p:spPr bwMode="auto">
          <a:xfrm>
            <a:off x="7610475"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6" name="Line 40"/>
          <p:cNvSpPr>
            <a:spLocks noChangeAspect="1" noChangeShapeType="1"/>
          </p:cNvSpPr>
          <p:nvPr/>
        </p:nvSpPr>
        <p:spPr bwMode="auto">
          <a:xfrm>
            <a:off x="8142288"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7" name="Line 42"/>
          <p:cNvSpPr>
            <a:spLocks noChangeAspect="1" noChangeShapeType="1"/>
          </p:cNvSpPr>
          <p:nvPr/>
        </p:nvSpPr>
        <p:spPr bwMode="auto">
          <a:xfrm>
            <a:off x="8675688" y="5080000"/>
            <a:ext cx="0" cy="33338"/>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8" name="Line 44"/>
          <p:cNvSpPr>
            <a:spLocks noChangeAspect="1" noChangeShapeType="1"/>
          </p:cNvSpPr>
          <p:nvPr/>
        </p:nvSpPr>
        <p:spPr bwMode="auto">
          <a:xfrm flipV="1">
            <a:off x="5481638" y="2894013"/>
            <a:ext cx="0" cy="2185987"/>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59" name="Line 45"/>
          <p:cNvSpPr>
            <a:spLocks noChangeAspect="1" noChangeShapeType="1"/>
          </p:cNvSpPr>
          <p:nvPr/>
        </p:nvSpPr>
        <p:spPr bwMode="auto">
          <a:xfrm flipH="1">
            <a:off x="5449888" y="5080000"/>
            <a:ext cx="31750"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0" name="Line 47"/>
          <p:cNvSpPr>
            <a:spLocks noChangeAspect="1" noChangeShapeType="1"/>
          </p:cNvSpPr>
          <p:nvPr/>
        </p:nvSpPr>
        <p:spPr bwMode="auto">
          <a:xfrm flipH="1">
            <a:off x="5449888" y="4365625"/>
            <a:ext cx="31750"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1" name="Line 49"/>
          <p:cNvSpPr>
            <a:spLocks noChangeAspect="1" noChangeShapeType="1"/>
          </p:cNvSpPr>
          <p:nvPr/>
        </p:nvSpPr>
        <p:spPr bwMode="auto">
          <a:xfrm flipH="1">
            <a:off x="5449888" y="3646488"/>
            <a:ext cx="31750"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2" name="Line 51"/>
          <p:cNvSpPr>
            <a:spLocks noChangeAspect="1" noChangeShapeType="1"/>
          </p:cNvSpPr>
          <p:nvPr/>
        </p:nvSpPr>
        <p:spPr bwMode="auto">
          <a:xfrm flipH="1">
            <a:off x="5449888" y="2932113"/>
            <a:ext cx="317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grpSp>
        <p:nvGrpSpPr>
          <p:cNvPr id="141363" name="Group 111"/>
          <p:cNvGrpSpPr>
            <a:grpSpLocks noChangeAspect="1"/>
          </p:cNvGrpSpPr>
          <p:nvPr/>
        </p:nvGrpSpPr>
        <p:grpSpPr bwMode="auto">
          <a:xfrm>
            <a:off x="5453063" y="2894013"/>
            <a:ext cx="3255962" cy="1965325"/>
            <a:chOff x="3337" y="1337"/>
            <a:chExt cx="2279" cy="1375"/>
          </a:xfrm>
        </p:grpSpPr>
        <p:sp>
          <p:nvSpPr>
            <p:cNvPr id="141364" name="Line 7"/>
            <p:cNvSpPr>
              <a:spLocks noChangeAspect="1" noChangeShapeType="1"/>
            </p:cNvSpPr>
            <p:nvPr/>
          </p:nvSpPr>
          <p:spPr bwMode="auto">
            <a:xfrm>
              <a:off x="3357" y="1369"/>
              <a:ext cx="170" cy="399"/>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5" name="Line 9"/>
            <p:cNvSpPr>
              <a:spLocks noChangeAspect="1" noChangeShapeType="1"/>
            </p:cNvSpPr>
            <p:nvPr/>
          </p:nvSpPr>
          <p:spPr bwMode="auto">
            <a:xfrm>
              <a:off x="3527" y="1768"/>
              <a:ext cx="259" cy="201"/>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6" name="Line 11"/>
            <p:cNvSpPr>
              <a:spLocks noChangeAspect="1" noChangeShapeType="1"/>
            </p:cNvSpPr>
            <p:nvPr/>
          </p:nvSpPr>
          <p:spPr bwMode="auto">
            <a:xfrm>
              <a:off x="3788" y="1962"/>
              <a:ext cx="314" cy="357"/>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7" name="Line 13"/>
            <p:cNvSpPr>
              <a:spLocks noChangeAspect="1" noChangeShapeType="1"/>
            </p:cNvSpPr>
            <p:nvPr/>
          </p:nvSpPr>
          <p:spPr bwMode="auto">
            <a:xfrm>
              <a:off x="4102" y="2319"/>
              <a:ext cx="431" cy="176"/>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8" name="Line 15"/>
            <p:cNvSpPr>
              <a:spLocks noChangeAspect="1" noChangeShapeType="1"/>
            </p:cNvSpPr>
            <p:nvPr/>
          </p:nvSpPr>
          <p:spPr bwMode="auto">
            <a:xfrm>
              <a:off x="4533" y="2495"/>
              <a:ext cx="314" cy="102"/>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69" name="Line 17"/>
            <p:cNvSpPr>
              <a:spLocks noChangeAspect="1" noChangeShapeType="1"/>
            </p:cNvSpPr>
            <p:nvPr/>
          </p:nvSpPr>
          <p:spPr bwMode="auto">
            <a:xfrm>
              <a:off x="4847" y="2597"/>
              <a:ext cx="372" cy="75"/>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70" name="Line 19"/>
            <p:cNvSpPr>
              <a:spLocks noChangeAspect="1" noChangeShapeType="1"/>
            </p:cNvSpPr>
            <p:nvPr/>
          </p:nvSpPr>
          <p:spPr bwMode="auto">
            <a:xfrm>
              <a:off x="5219" y="2667"/>
              <a:ext cx="373" cy="25"/>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71" name="Oval 21"/>
            <p:cNvSpPr>
              <a:spLocks noChangeAspect="1" noChangeArrowheads="1"/>
            </p:cNvSpPr>
            <p:nvPr/>
          </p:nvSpPr>
          <p:spPr bwMode="auto">
            <a:xfrm>
              <a:off x="3337" y="1337"/>
              <a:ext cx="47" cy="47"/>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2" name="Oval 22"/>
            <p:cNvSpPr>
              <a:spLocks noChangeAspect="1" noChangeArrowheads="1"/>
            </p:cNvSpPr>
            <p:nvPr/>
          </p:nvSpPr>
          <p:spPr bwMode="auto">
            <a:xfrm>
              <a:off x="3510" y="1737"/>
              <a:ext cx="46" cy="47"/>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3" name="Oval 23"/>
            <p:cNvSpPr>
              <a:spLocks noChangeAspect="1" noChangeArrowheads="1"/>
            </p:cNvSpPr>
            <p:nvPr/>
          </p:nvSpPr>
          <p:spPr bwMode="auto">
            <a:xfrm>
              <a:off x="3767" y="1937"/>
              <a:ext cx="46" cy="48"/>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4" name="Oval 24"/>
            <p:cNvSpPr>
              <a:spLocks noChangeAspect="1" noChangeArrowheads="1"/>
            </p:cNvSpPr>
            <p:nvPr/>
          </p:nvSpPr>
          <p:spPr bwMode="auto">
            <a:xfrm>
              <a:off x="4083" y="2290"/>
              <a:ext cx="46" cy="47"/>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5" name="Oval 25"/>
            <p:cNvSpPr>
              <a:spLocks noChangeAspect="1" noChangeArrowheads="1"/>
            </p:cNvSpPr>
            <p:nvPr/>
          </p:nvSpPr>
          <p:spPr bwMode="auto">
            <a:xfrm>
              <a:off x="4510" y="2465"/>
              <a:ext cx="47" cy="45"/>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6" name="Oval 26"/>
            <p:cNvSpPr>
              <a:spLocks noChangeAspect="1" noChangeArrowheads="1"/>
            </p:cNvSpPr>
            <p:nvPr/>
          </p:nvSpPr>
          <p:spPr bwMode="auto">
            <a:xfrm>
              <a:off x="4824" y="2566"/>
              <a:ext cx="46" cy="47"/>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7" name="Oval 27"/>
            <p:cNvSpPr>
              <a:spLocks noChangeAspect="1" noChangeArrowheads="1"/>
            </p:cNvSpPr>
            <p:nvPr/>
          </p:nvSpPr>
          <p:spPr bwMode="auto">
            <a:xfrm>
              <a:off x="5197" y="2640"/>
              <a:ext cx="45" cy="47"/>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378" name="Oval 28"/>
            <p:cNvSpPr>
              <a:spLocks noChangeAspect="1" noChangeArrowheads="1"/>
            </p:cNvSpPr>
            <p:nvPr/>
          </p:nvSpPr>
          <p:spPr bwMode="auto">
            <a:xfrm>
              <a:off x="5569" y="2665"/>
              <a:ext cx="47" cy="47"/>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grpSp>
      <p:sp>
        <p:nvSpPr>
          <p:cNvPr id="193646" name="Rectangle 110"/>
          <p:cNvSpPr>
            <a:spLocks noGrp="1" noChangeArrowheads="1"/>
          </p:cNvSpPr>
          <p:nvPr>
            <p:ph type="title" idx="4294967295"/>
          </p:nvPr>
        </p:nvSpPr>
        <p:spPr>
          <a:xfrm>
            <a:off x="277813" y="206375"/>
            <a:ext cx="7772400" cy="457200"/>
          </a:xfrm>
        </p:spPr>
        <p:txBody>
          <a:bodyPr/>
          <a:lstStyle/>
          <a:p>
            <a:r>
              <a:rPr lang="en-US" altLang="ja-JP" sz="2400" b="1" smtClean="0">
                <a:solidFill>
                  <a:schemeClr val="bg1"/>
                </a:solidFill>
                <a:latin typeface="ＭＳ Ｐゴシック" pitchFamily="50" charset="-128"/>
                <a:ea typeface="ＭＳ Ｐゴシック" pitchFamily="50" charset="-128"/>
              </a:rPr>
              <a:t>3</a:t>
            </a:r>
            <a:r>
              <a:rPr lang="ja-JP" altLang="en-US" sz="2400" b="1" smtClean="0">
                <a:solidFill>
                  <a:schemeClr val="bg1"/>
                </a:solidFill>
                <a:latin typeface="ＭＳ Ｐゴシック" pitchFamily="50" charset="-128"/>
                <a:ea typeface="ＭＳ Ｐゴシック" pitchFamily="50" charset="-128"/>
              </a:rPr>
              <a:t>年間のエキセナチド投与完遂後の</a:t>
            </a:r>
            <a:r>
              <a:rPr lang="en-US" altLang="ja-JP" sz="2400" b="1" smtClean="0">
                <a:solidFill>
                  <a:schemeClr val="bg1"/>
                </a:solidFill>
                <a:latin typeface="ＭＳ Ｐゴシック" pitchFamily="50" charset="-128"/>
                <a:ea typeface="ＭＳ Ｐゴシック" pitchFamily="50" charset="-128"/>
              </a:rPr>
              <a:t>HbA1c</a:t>
            </a:r>
            <a:r>
              <a:rPr lang="ja-JP" altLang="en-US" sz="2400" b="1" smtClean="0">
                <a:solidFill>
                  <a:schemeClr val="bg1"/>
                </a:solidFill>
                <a:latin typeface="ＭＳ Ｐゴシック" pitchFamily="50" charset="-128"/>
                <a:ea typeface="ＭＳ Ｐゴシック" pitchFamily="50" charset="-128"/>
              </a:rPr>
              <a:t>値と体重の変化</a:t>
            </a:r>
            <a:endParaRPr lang="en-US" altLang="ja-JP" sz="2400" b="1" smtClean="0">
              <a:solidFill>
                <a:schemeClr val="bg1"/>
              </a:solidFill>
              <a:latin typeface="ＭＳ Ｐゴシック" pitchFamily="50" charset="-128"/>
              <a:ea typeface="ＭＳ Ｐゴシック" pitchFamily="50" charset="-128"/>
            </a:endParaRPr>
          </a:p>
        </p:txBody>
      </p:sp>
      <p:sp>
        <p:nvSpPr>
          <p:cNvPr id="141337" name="Text Box 112"/>
          <p:cNvSpPr txBox="1">
            <a:spLocks noChangeArrowheads="1"/>
          </p:cNvSpPr>
          <p:nvPr/>
        </p:nvSpPr>
        <p:spPr bwMode="auto">
          <a:xfrm>
            <a:off x="541338" y="2513013"/>
            <a:ext cx="3619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algn="r" eaLnBrk="1" hangingPunct="1"/>
            <a:r>
              <a:rPr kumimoji="0" lang="en-US" altLang="ja-JP" smtClean="0">
                <a:solidFill>
                  <a:srgbClr val="000000"/>
                </a:solidFill>
                <a:latin typeface="ＭＳ Ｐゴシック" pitchFamily="50" charset="-128"/>
                <a:ea typeface="ＭＳ Ｐゴシック" pitchFamily="50" charset="-128"/>
              </a:rPr>
              <a:t>10</a:t>
            </a:r>
          </a:p>
          <a:p>
            <a:pPr algn="r" eaLnBrk="1" hangingPunct="1">
              <a:lnSpc>
                <a:spcPct val="190000"/>
              </a:lnSpc>
            </a:pPr>
            <a:r>
              <a:rPr kumimoji="0" lang="en-US" altLang="ja-JP" smtClean="0">
                <a:solidFill>
                  <a:srgbClr val="000000"/>
                </a:solidFill>
                <a:latin typeface="ＭＳ Ｐゴシック" pitchFamily="50" charset="-128"/>
                <a:ea typeface="ＭＳ Ｐゴシック" pitchFamily="50" charset="-128"/>
              </a:rPr>
              <a:t>9</a:t>
            </a:r>
          </a:p>
          <a:p>
            <a:pPr algn="r" eaLnBrk="1" hangingPunct="1">
              <a:lnSpc>
                <a:spcPct val="190000"/>
              </a:lnSpc>
            </a:pPr>
            <a:r>
              <a:rPr kumimoji="0" lang="en-US" altLang="ja-JP" smtClean="0">
                <a:solidFill>
                  <a:srgbClr val="000000"/>
                </a:solidFill>
                <a:latin typeface="ＭＳ Ｐゴシック" pitchFamily="50" charset="-128"/>
                <a:ea typeface="ＭＳ Ｐゴシック" pitchFamily="50" charset="-128"/>
              </a:rPr>
              <a:t>8</a:t>
            </a:r>
          </a:p>
          <a:p>
            <a:pPr algn="r" eaLnBrk="1" hangingPunct="1">
              <a:lnSpc>
                <a:spcPct val="190000"/>
              </a:lnSpc>
            </a:pPr>
            <a:r>
              <a:rPr kumimoji="0" lang="en-US" altLang="ja-JP" smtClean="0">
                <a:solidFill>
                  <a:srgbClr val="000000"/>
                </a:solidFill>
                <a:latin typeface="ＭＳ Ｐゴシック" pitchFamily="50" charset="-128"/>
                <a:ea typeface="ＭＳ Ｐゴシック" pitchFamily="50" charset="-128"/>
              </a:rPr>
              <a:t>7</a:t>
            </a:r>
          </a:p>
          <a:p>
            <a:pPr algn="r" eaLnBrk="1" hangingPunct="1">
              <a:lnSpc>
                <a:spcPct val="190000"/>
              </a:lnSpc>
            </a:pPr>
            <a:r>
              <a:rPr kumimoji="0" lang="en-US" altLang="ja-JP" smtClean="0">
                <a:solidFill>
                  <a:srgbClr val="000000"/>
                </a:solidFill>
                <a:latin typeface="ＭＳ Ｐゴシック" pitchFamily="50" charset="-128"/>
                <a:ea typeface="ＭＳ Ｐゴシック" pitchFamily="50" charset="-128"/>
              </a:rPr>
              <a:t>6</a:t>
            </a:r>
          </a:p>
          <a:p>
            <a:pPr algn="r" eaLnBrk="1" hangingPunct="1">
              <a:lnSpc>
                <a:spcPct val="190000"/>
              </a:lnSpc>
            </a:pPr>
            <a:r>
              <a:rPr kumimoji="0" lang="en-US" altLang="ja-JP" smtClean="0">
                <a:solidFill>
                  <a:srgbClr val="000000"/>
                </a:solidFill>
                <a:latin typeface="ＭＳ Ｐゴシック" pitchFamily="50" charset="-128"/>
                <a:ea typeface="ＭＳ Ｐゴシック" pitchFamily="50" charset="-128"/>
              </a:rPr>
              <a:t>5</a:t>
            </a:r>
          </a:p>
          <a:p>
            <a:pPr algn="r" eaLnBrk="1" hangingPunct="1">
              <a:lnSpc>
                <a:spcPct val="190000"/>
              </a:lnSpc>
            </a:pPr>
            <a:r>
              <a:rPr kumimoji="0" lang="en-US" altLang="ja-JP" smtClean="0">
                <a:solidFill>
                  <a:srgbClr val="000000"/>
                </a:solidFill>
                <a:latin typeface="ＭＳ Ｐゴシック" pitchFamily="50" charset="-128"/>
                <a:ea typeface="ＭＳ Ｐゴシック" pitchFamily="50" charset="-128"/>
              </a:rPr>
              <a:t>4</a:t>
            </a:r>
          </a:p>
        </p:txBody>
      </p:sp>
      <p:sp>
        <p:nvSpPr>
          <p:cNvPr id="141338" name="Text Box 113"/>
          <p:cNvSpPr txBox="1">
            <a:spLocks noChangeArrowheads="1"/>
          </p:cNvSpPr>
          <p:nvPr/>
        </p:nvSpPr>
        <p:spPr bwMode="auto">
          <a:xfrm>
            <a:off x="5121275" y="2813050"/>
            <a:ext cx="3619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algn="r" eaLnBrk="1" hangingPunct="1"/>
            <a:r>
              <a:rPr kumimoji="0" lang="en-US" altLang="ja-JP" smtClean="0">
                <a:solidFill>
                  <a:srgbClr val="000000"/>
                </a:solidFill>
                <a:latin typeface="ＭＳ Ｐゴシック" pitchFamily="50" charset="-128"/>
                <a:ea typeface="ＭＳ Ｐゴシック" pitchFamily="50" charset="-128"/>
              </a:rPr>
              <a:t>0</a:t>
            </a:r>
          </a:p>
          <a:p>
            <a:pPr algn="r" eaLnBrk="1" hangingPunct="1">
              <a:lnSpc>
                <a:spcPct val="340000"/>
              </a:lnSpc>
            </a:pPr>
            <a:r>
              <a:rPr kumimoji="0" lang="en-US" altLang="ja-JP" smtClean="0">
                <a:solidFill>
                  <a:srgbClr val="000000"/>
                </a:solidFill>
                <a:latin typeface="ＭＳ Ｐゴシック" pitchFamily="50" charset="-128"/>
                <a:ea typeface="ＭＳ Ｐゴシック" pitchFamily="50" charset="-128"/>
              </a:rPr>
              <a:t>-2</a:t>
            </a:r>
          </a:p>
          <a:p>
            <a:pPr algn="r" eaLnBrk="1" hangingPunct="1">
              <a:lnSpc>
                <a:spcPct val="340000"/>
              </a:lnSpc>
            </a:pPr>
            <a:r>
              <a:rPr kumimoji="0" lang="en-US" altLang="ja-JP" smtClean="0">
                <a:solidFill>
                  <a:srgbClr val="000000"/>
                </a:solidFill>
                <a:latin typeface="ＭＳ Ｐゴシック" pitchFamily="50" charset="-128"/>
                <a:ea typeface="ＭＳ Ｐゴシック" pitchFamily="50" charset="-128"/>
              </a:rPr>
              <a:t>-4</a:t>
            </a:r>
          </a:p>
          <a:p>
            <a:pPr algn="r" eaLnBrk="1" hangingPunct="1">
              <a:lnSpc>
                <a:spcPct val="340000"/>
              </a:lnSpc>
            </a:pPr>
            <a:r>
              <a:rPr kumimoji="0" lang="en-US" altLang="ja-JP" smtClean="0">
                <a:solidFill>
                  <a:srgbClr val="000000"/>
                </a:solidFill>
                <a:latin typeface="ＭＳ Ｐゴシック" pitchFamily="50" charset="-128"/>
                <a:ea typeface="ＭＳ Ｐゴシック" pitchFamily="50" charset="-128"/>
              </a:rPr>
              <a:t>-6</a:t>
            </a:r>
          </a:p>
        </p:txBody>
      </p:sp>
      <p:sp>
        <p:nvSpPr>
          <p:cNvPr id="141339" name="Text Box 114"/>
          <p:cNvSpPr txBox="1">
            <a:spLocks noChangeArrowheads="1"/>
          </p:cNvSpPr>
          <p:nvPr/>
        </p:nvSpPr>
        <p:spPr bwMode="auto">
          <a:xfrm>
            <a:off x="392113" y="227965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a:t>
            </a:r>
          </a:p>
        </p:txBody>
      </p:sp>
      <p:sp>
        <p:nvSpPr>
          <p:cNvPr id="141340" name="Text Box 115"/>
          <p:cNvSpPr txBox="1">
            <a:spLocks noChangeArrowheads="1"/>
          </p:cNvSpPr>
          <p:nvPr/>
        </p:nvSpPr>
        <p:spPr bwMode="auto">
          <a:xfrm>
            <a:off x="4794250" y="2506663"/>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（ｋｇ）</a:t>
            </a:r>
          </a:p>
        </p:txBody>
      </p:sp>
      <p:sp>
        <p:nvSpPr>
          <p:cNvPr id="141341" name="Text Box 117"/>
          <p:cNvSpPr txBox="1">
            <a:spLocks noChangeArrowheads="1"/>
          </p:cNvSpPr>
          <p:nvPr/>
        </p:nvSpPr>
        <p:spPr bwMode="auto">
          <a:xfrm rot="-5400000">
            <a:off x="-8731" y="3569494"/>
            <a:ext cx="893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b="0" smtClean="0">
                <a:solidFill>
                  <a:srgbClr val="000000"/>
                </a:solidFill>
                <a:latin typeface="ＭＳ Ｐゴシック" pitchFamily="50" charset="-128"/>
                <a:ea typeface="ＭＳ Ｐゴシック" pitchFamily="50" charset="-128"/>
              </a:rPr>
              <a:t>HbA1c</a:t>
            </a:r>
            <a:r>
              <a:rPr kumimoji="0" lang="en-US" altLang="ja-JP" sz="1000" b="0" smtClean="0">
                <a:solidFill>
                  <a:srgbClr val="000000"/>
                </a:solidFill>
                <a:latin typeface="ＭＳ Ｐゴシック" pitchFamily="50" charset="-128"/>
                <a:ea typeface="ＭＳ Ｐゴシック" pitchFamily="50" charset="-128"/>
              </a:rPr>
              <a:t> </a:t>
            </a:r>
            <a:r>
              <a:rPr kumimoji="0" lang="ja-JP" altLang="en-US" b="0" smtClean="0">
                <a:solidFill>
                  <a:srgbClr val="000000"/>
                </a:solidFill>
                <a:latin typeface="ＭＳ Ｐゴシック" pitchFamily="50" charset="-128"/>
                <a:ea typeface="ＭＳ Ｐゴシック" pitchFamily="50" charset="-128"/>
              </a:rPr>
              <a:t>値</a:t>
            </a:r>
            <a:endParaRPr kumimoji="0" lang="en-US" altLang="ja-JP" b="0" smtClean="0">
              <a:solidFill>
                <a:srgbClr val="000000"/>
              </a:solidFill>
              <a:latin typeface="ＭＳ Ｐゴシック" pitchFamily="50" charset="-128"/>
              <a:ea typeface="ＭＳ Ｐゴシック" pitchFamily="50" charset="-128"/>
            </a:endParaRPr>
          </a:p>
        </p:txBody>
      </p:sp>
      <p:sp>
        <p:nvSpPr>
          <p:cNvPr id="141342" name="Text Box 120"/>
          <p:cNvSpPr txBox="1">
            <a:spLocks noChangeArrowheads="1"/>
          </p:cNvSpPr>
          <p:nvPr/>
        </p:nvSpPr>
        <p:spPr bwMode="auto">
          <a:xfrm>
            <a:off x="6964363" y="5992813"/>
            <a:ext cx="1903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対象患者</a:t>
            </a:r>
            <a:r>
              <a:rPr kumimoji="0" lang="en-US" altLang="ja-JP" b="0" smtClean="0">
                <a:solidFill>
                  <a:srgbClr val="000000"/>
                </a:solidFill>
                <a:latin typeface="ＭＳ Ｐゴシック" pitchFamily="50" charset="-128"/>
                <a:ea typeface="ＭＳ Ｐゴシック" pitchFamily="50" charset="-128"/>
              </a:rPr>
              <a:t> N=217, Mean</a:t>
            </a:r>
            <a:endParaRPr kumimoji="0" lang="ja-JP" altLang="en-US" b="0" smtClean="0">
              <a:solidFill>
                <a:srgbClr val="000000"/>
              </a:solidFill>
              <a:latin typeface="ＭＳ Ｐゴシック" pitchFamily="50" charset="-128"/>
              <a:ea typeface="ＭＳ Ｐゴシック" pitchFamily="50" charset="-128"/>
            </a:endParaRPr>
          </a:p>
        </p:txBody>
      </p:sp>
      <p:sp>
        <p:nvSpPr>
          <p:cNvPr id="17439" name="Rectangle 55"/>
          <p:cNvSpPr>
            <a:spLocks noChangeArrowheads="1"/>
          </p:cNvSpPr>
          <p:nvPr/>
        </p:nvSpPr>
        <p:spPr bwMode="auto">
          <a:xfrm>
            <a:off x="4965700" y="2910849"/>
            <a:ext cx="215444" cy="2362826"/>
          </a:xfrm>
          <a:prstGeom prst="rect">
            <a:avLst/>
          </a:prstGeom>
          <a:noFill/>
          <a:ln w="9525">
            <a:noFill/>
            <a:miter lim="800000"/>
            <a:headEnd/>
            <a:tailEnd/>
          </a:ln>
        </p:spPr>
        <p:txBody>
          <a:bodyPr vert="vert270" wrap="none" lIns="0" tIns="0" rIns="0" bIns="0">
            <a:spAutoFit/>
          </a:bodyPr>
          <a:lstStyle/>
          <a:p>
            <a:pPr>
              <a:defRPr/>
            </a:pPr>
            <a:r>
              <a:rPr kumimoji="0" lang="ja-JP" altLang="en-US" sz="1400" b="0" dirty="0">
                <a:solidFill>
                  <a:srgbClr val="000000"/>
                </a:solidFill>
                <a:latin typeface="Arial" charset="0"/>
                <a:ea typeface="HGPｺﾞｼｯｸE" pitchFamily="50" charset="-128"/>
              </a:rPr>
              <a:t>ベースラインからの体重変化量</a:t>
            </a:r>
            <a:endParaRPr kumimoji="0" lang="en-US" altLang="ja-JP" sz="1400" b="0" dirty="0">
              <a:solidFill>
                <a:srgbClr val="000000"/>
              </a:solidFill>
              <a:latin typeface="Arial" charset="0"/>
              <a:ea typeface="HGPｺﾞｼｯｸE" pitchFamily="50" charset="-128"/>
            </a:endParaRPr>
          </a:p>
        </p:txBody>
      </p:sp>
      <p:sp>
        <p:nvSpPr>
          <p:cNvPr id="141344" name="Rectangle 159"/>
          <p:cNvSpPr>
            <a:spLocks noChangeArrowheads="1"/>
          </p:cNvSpPr>
          <p:nvPr/>
        </p:nvSpPr>
        <p:spPr bwMode="auto">
          <a:xfrm>
            <a:off x="8823325" y="5124450"/>
            <a:ext cx="320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kumimoji="0" lang="en-US" altLang="ja-JP" sz="1400" b="0" smtClean="0">
                <a:solidFill>
                  <a:srgbClr val="000000"/>
                </a:solidFill>
                <a:latin typeface="ＭＳ Ｐゴシック" pitchFamily="50" charset="-128"/>
              </a:rPr>
              <a:t>(</a:t>
            </a:r>
            <a:r>
              <a:rPr kumimoji="0" lang="ja-JP" altLang="en-US" sz="1400" b="0" smtClean="0">
                <a:solidFill>
                  <a:srgbClr val="000000"/>
                </a:solidFill>
                <a:latin typeface="ＭＳ Ｐゴシック" pitchFamily="50" charset="-128"/>
              </a:rPr>
              <a:t>週</a:t>
            </a:r>
            <a:r>
              <a:rPr kumimoji="0" lang="en-US" altLang="ja-JP" sz="1400" b="0" smtClean="0">
                <a:solidFill>
                  <a:srgbClr val="000000"/>
                </a:solidFill>
                <a:latin typeface="ＭＳ Ｐゴシック" pitchFamily="50" charset="-128"/>
              </a:rPr>
              <a:t>)</a:t>
            </a:r>
          </a:p>
        </p:txBody>
      </p:sp>
      <p:sp>
        <p:nvSpPr>
          <p:cNvPr id="141345" name="Text Box 102"/>
          <p:cNvSpPr txBox="1">
            <a:spLocks noChangeArrowheads="1"/>
          </p:cNvSpPr>
          <p:nvPr/>
        </p:nvSpPr>
        <p:spPr bwMode="auto">
          <a:xfrm>
            <a:off x="2470150" y="5446713"/>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治療期間</a:t>
            </a:r>
          </a:p>
        </p:txBody>
      </p:sp>
      <p:sp>
        <p:nvSpPr>
          <p:cNvPr id="141346" name="Text Box 103"/>
          <p:cNvSpPr txBox="1">
            <a:spLocks noChangeArrowheads="1"/>
          </p:cNvSpPr>
          <p:nvPr/>
        </p:nvSpPr>
        <p:spPr bwMode="auto">
          <a:xfrm>
            <a:off x="6858000" y="5446713"/>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治療期間</a:t>
            </a:r>
          </a:p>
        </p:txBody>
      </p:sp>
      <p:sp>
        <p:nvSpPr>
          <p:cNvPr id="141347" name="Text Box 104"/>
          <p:cNvSpPr txBox="1">
            <a:spLocks noChangeArrowheads="1"/>
          </p:cNvSpPr>
          <p:nvPr/>
        </p:nvSpPr>
        <p:spPr bwMode="auto">
          <a:xfrm>
            <a:off x="5187950" y="6319838"/>
            <a:ext cx="395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000" b="0" smtClean="0">
                <a:solidFill>
                  <a:srgbClr val="000000"/>
                </a:solidFill>
                <a:latin typeface="ＭＳ Ｐゴシック" pitchFamily="50" charset="-128"/>
                <a:ea typeface="ＭＳ Ｐゴシック" pitchFamily="50" charset="-128"/>
              </a:rPr>
              <a:t>※</a:t>
            </a:r>
            <a:r>
              <a:rPr lang="ja-JP" altLang="en-US" sz="1000" b="0" smtClean="0">
                <a:solidFill>
                  <a:srgbClr val="000000"/>
                </a:solidFill>
                <a:latin typeface="ＭＳ Ｐゴシック" pitchFamily="50" charset="-128"/>
                <a:ea typeface="ＭＳ Ｐゴシック" pitchFamily="50" charset="-128"/>
              </a:rPr>
              <a:t>「効能・効果」、「用法・用量」については、添付文書をご参照ください。</a:t>
            </a:r>
          </a:p>
        </p:txBody>
      </p:sp>
      <p:sp>
        <p:nvSpPr>
          <p:cNvPr id="141348" name="Text Box 105"/>
          <p:cNvSpPr txBox="1">
            <a:spLocks noChangeArrowheads="1"/>
          </p:cNvSpPr>
          <p:nvPr/>
        </p:nvSpPr>
        <p:spPr bwMode="auto">
          <a:xfrm>
            <a:off x="171450" y="6057900"/>
            <a:ext cx="189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200" b="0" smtClean="0">
                <a:solidFill>
                  <a:srgbClr val="000000"/>
                </a:solidFill>
                <a:latin typeface="ＭＳ Ｐゴシック" pitchFamily="50" charset="-128"/>
                <a:ea typeface="ＭＳ Ｐゴシック" pitchFamily="50" charset="-128"/>
              </a:rPr>
              <a:t>HbA1c</a:t>
            </a:r>
            <a:r>
              <a:rPr lang="ja-JP" altLang="en-US" sz="1200" b="0" smtClean="0">
                <a:solidFill>
                  <a:srgbClr val="000000"/>
                </a:solidFill>
                <a:latin typeface="ＭＳ Ｐゴシック" pitchFamily="50" charset="-128"/>
                <a:ea typeface="ＭＳ Ｐゴシック" pitchFamily="50" charset="-128"/>
              </a:rPr>
              <a:t>値は</a:t>
            </a:r>
            <a:r>
              <a:rPr lang="en-US" altLang="ja-JP" sz="1200" b="0" smtClean="0">
                <a:solidFill>
                  <a:srgbClr val="000000"/>
                </a:solidFill>
                <a:latin typeface="ＭＳ Ｐゴシック" pitchFamily="50" charset="-128"/>
                <a:ea typeface="ＭＳ Ｐゴシック" pitchFamily="50" charset="-128"/>
              </a:rPr>
              <a:t>NGSP</a:t>
            </a:r>
            <a:r>
              <a:rPr lang="ja-JP" altLang="en-US" sz="1200" b="0" smtClean="0">
                <a:solidFill>
                  <a:srgbClr val="000000"/>
                </a:solidFill>
                <a:latin typeface="ＭＳ Ｐゴシック" pitchFamily="50" charset="-128"/>
                <a:ea typeface="ＭＳ Ｐゴシック" pitchFamily="50" charset="-128"/>
              </a:rPr>
              <a:t>値で記載</a:t>
            </a:r>
          </a:p>
        </p:txBody>
      </p:sp>
      <p:sp>
        <p:nvSpPr>
          <p:cNvPr id="141380" name="Line 59"/>
          <p:cNvSpPr>
            <a:spLocks noChangeAspect="1" noChangeShapeType="1"/>
          </p:cNvSpPr>
          <p:nvPr/>
        </p:nvSpPr>
        <p:spPr bwMode="auto">
          <a:xfrm>
            <a:off x="893763" y="3389313"/>
            <a:ext cx="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1" name="Line 61"/>
          <p:cNvSpPr>
            <a:spLocks noChangeAspect="1" noChangeShapeType="1"/>
          </p:cNvSpPr>
          <p:nvPr/>
        </p:nvSpPr>
        <p:spPr bwMode="auto">
          <a:xfrm>
            <a:off x="1165225" y="38322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2" name="Line 65"/>
          <p:cNvSpPr>
            <a:spLocks noChangeAspect="1" noChangeShapeType="1"/>
          </p:cNvSpPr>
          <p:nvPr/>
        </p:nvSpPr>
        <p:spPr bwMode="auto">
          <a:xfrm>
            <a:off x="2073275" y="395287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3" name="Line 71"/>
          <p:cNvSpPr>
            <a:spLocks noChangeAspect="1" noChangeShapeType="1"/>
          </p:cNvSpPr>
          <p:nvPr/>
        </p:nvSpPr>
        <p:spPr bwMode="auto">
          <a:xfrm flipV="1">
            <a:off x="3835400" y="3832225"/>
            <a:ext cx="6350"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5" name="Line 81"/>
          <p:cNvSpPr>
            <a:spLocks noChangeAspect="1" noChangeShapeType="1"/>
          </p:cNvSpPr>
          <p:nvPr/>
        </p:nvSpPr>
        <p:spPr bwMode="auto">
          <a:xfrm>
            <a:off x="893763" y="5080000"/>
            <a:ext cx="3627437"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6" name="Line 82"/>
          <p:cNvSpPr>
            <a:spLocks noChangeAspect="1" noChangeShapeType="1"/>
          </p:cNvSpPr>
          <p:nvPr/>
        </p:nvSpPr>
        <p:spPr bwMode="auto">
          <a:xfrm>
            <a:off x="893763" y="5080000"/>
            <a:ext cx="0" cy="36513"/>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7" name="Line 84"/>
          <p:cNvSpPr>
            <a:spLocks noChangeAspect="1" noChangeShapeType="1"/>
          </p:cNvSpPr>
          <p:nvPr/>
        </p:nvSpPr>
        <p:spPr bwMode="auto">
          <a:xfrm>
            <a:off x="1482725" y="5080000"/>
            <a:ext cx="0" cy="34925"/>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8" name="Line 86"/>
          <p:cNvSpPr>
            <a:spLocks noChangeAspect="1" noChangeShapeType="1"/>
          </p:cNvSpPr>
          <p:nvPr/>
        </p:nvSpPr>
        <p:spPr bwMode="auto">
          <a:xfrm>
            <a:off x="2073275" y="5080000"/>
            <a:ext cx="0" cy="36513"/>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89" name="Line 88"/>
          <p:cNvSpPr>
            <a:spLocks noChangeAspect="1" noChangeShapeType="1"/>
          </p:cNvSpPr>
          <p:nvPr/>
        </p:nvSpPr>
        <p:spPr bwMode="auto">
          <a:xfrm>
            <a:off x="2662238" y="5080000"/>
            <a:ext cx="0" cy="36513"/>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0" name="Line 90"/>
          <p:cNvSpPr>
            <a:spLocks noChangeAspect="1" noChangeShapeType="1"/>
          </p:cNvSpPr>
          <p:nvPr/>
        </p:nvSpPr>
        <p:spPr bwMode="auto">
          <a:xfrm>
            <a:off x="3249613" y="5080000"/>
            <a:ext cx="0" cy="36513"/>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1" name="Line 92"/>
          <p:cNvSpPr>
            <a:spLocks noChangeAspect="1" noChangeShapeType="1"/>
          </p:cNvSpPr>
          <p:nvPr/>
        </p:nvSpPr>
        <p:spPr bwMode="auto">
          <a:xfrm>
            <a:off x="3841750" y="5080000"/>
            <a:ext cx="0" cy="36513"/>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2" name="Line 94"/>
          <p:cNvSpPr>
            <a:spLocks noChangeAspect="1" noChangeShapeType="1"/>
          </p:cNvSpPr>
          <p:nvPr/>
        </p:nvSpPr>
        <p:spPr bwMode="auto">
          <a:xfrm>
            <a:off x="4430713" y="5080000"/>
            <a:ext cx="0" cy="36513"/>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3" name="Line 96"/>
          <p:cNvSpPr>
            <a:spLocks noChangeAspect="1" noChangeShapeType="1"/>
          </p:cNvSpPr>
          <p:nvPr/>
        </p:nvSpPr>
        <p:spPr bwMode="auto">
          <a:xfrm flipV="1">
            <a:off x="893763" y="2660650"/>
            <a:ext cx="0" cy="241935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4" name="Line 97"/>
          <p:cNvSpPr>
            <a:spLocks noChangeAspect="1" noChangeShapeType="1"/>
          </p:cNvSpPr>
          <p:nvPr/>
        </p:nvSpPr>
        <p:spPr bwMode="auto">
          <a:xfrm flipH="1">
            <a:off x="857250" y="5080000"/>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5" name="Line 99"/>
          <p:cNvSpPr>
            <a:spLocks noChangeAspect="1" noChangeShapeType="1"/>
          </p:cNvSpPr>
          <p:nvPr/>
        </p:nvSpPr>
        <p:spPr bwMode="auto">
          <a:xfrm flipH="1">
            <a:off x="857250" y="4678363"/>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6" name="Line 101"/>
          <p:cNvSpPr>
            <a:spLocks noChangeAspect="1" noChangeShapeType="1"/>
          </p:cNvSpPr>
          <p:nvPr/>
        </p:nvSpPr>
        <p:spPr bwMode="auto">
          <a:xfrm flipH="1">
            <a:off x="857250" y="4273550"/>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7" name="Line 103"/>
          <p:cNvSpPr>
            <a:spLocks noChangeAspect="1" noChangeShapeType="1"/>
          </p:cNvSpPr>
          <p:nvPr/>
        </p:nvSpPr>
        <p:spPr bwMode="auto">
          <a:xfrm flipH="1">
            <a:off x="857250" y="3870325"/>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8" name="Line 105"/>
          <p:cNvSpPr>
            <a:spLocks noChangeAspect="1" noChangeShapeType="1"/>
          </p:cNvSpPr>
          <p:nvPr/>
        </p:nvSpPr>
        <p:spPr bwMode="auto">
          <a:xfrm flipH="1">
            <a:off x="857250" y="3468688"/>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399" name="Line 107"/>
          <p:cNvSpPr>
            <a:spLocks noChangeAspect="1" noChangeShapeType="1"/>
          </p:cNvSpPr>
          <p:nvPr/>
        </p:nvSpPr>
        <p:spPr bwMode="auto">
          <a:xfrm flipH="1">
            <a:off x="857250" y="3063875"/>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0" name="Line 109"/>
          <p:cNvSpPr>
            <a:spLocks noChangeAspect="1" noChangeShapeType="1"/>
          </p:cNvSpPr>
          <p:nvPr/>
        </p:nvSpPr>
        <p:spPr bwMode="auto">
          <a:xfrm flipH="1">
            <a:off x="857250" y="2660650"/>
            <a:ext cx="36513" cy="0"/>
          </a:xfrm>
          <a:prstGeom prst="line">
            <a:avLst/>
          </a:prstGeom>
          <a:noFill/>
          <a:ln w="2540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1" name="Line 115"/>
          <p:cNvSpPr>
            <a:spLocks noChangeAspect="1" noChangeShapeType="1"/>
          </p:cNvSpPr>
          <p:nvPr/>
        </p:nvSpPr>
        <p:spPr bwMode="auto">
          <a:xfrm>
            <a:off x="3787775" y="3370263"/>
            <a:ext cx="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2" name="Line 93"/>
          <p:cNvSpPr>
            <a:spLocks noChangeAspect="1" noChangeShapeType="1"/>
          </p:cNvSpPr>
          <p:nvPr/>
        </p:nvSpPr>
        <p:spPr bwMode="auto">
          <a:xfrm>
            <a:off x="893763" y="3868738"/>
            <a:ext cx="3576637" cy="0"/>
          </a:xfrm>
          <a:prstGeom prst="line">
            <a:avLst/>
          </a:prstGeom>
          <a:noFill/>
          <a:ln w="25400">
            <a:solidFill>
              <a:srgbClr val="C0C0C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sz="1400" b="0" smtClean="0">
              <a:solidFill>
                <a:srgbClr val="000000"/>
              </a:solidFill>
              <a:latin typeface="ＭＳ Ｐゴシック" pitchFamily="50" charset="-128"/>
            </a:endParaRPr>
          </a:p>
        </p:txBody>
      </p:sp>
      <p:grpSp>
        <p:nvGrpSpPr>
          <p:cNvPr id="141384" name="Group 38"/>
          <p:cNvGrpSpPr>
            <a:grpSpLocks noChangeAspect="1"/>
          </p:cNvGrpSpPr>
          <p:nvPr/>
        </p:nvGrpSpPr>
        <p:grpSpPr bwMode="auto">
          <a:xfrm>
            <a:off x="857250" y="3352800"/>
            <a:ext cx="3611563" cy="636588"/>
            <a:chOff x="322" y="1658"/>
            <a:chExt cx="2525" cy="445"/>
          </a:xfrm>
        </p:grpSpPr>
        <p:sp>
          <p:nvSpPr>
            <p:cNvPr id="141403" name="Line 60"/>
            <p:cNvSpPr>
              <a:spLocks noChangeAspect="1" noChangeShapeType="1"/>
            </p:cNvSpPr>
            <p:nvPr/>
          </p:nvSpPr>
          <p:spPr bwMode="auto">
            <a:xfrm>
              <a:off x="347" y="1683"/>
              <a:ext cx="190" cy="310"/>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4" name="Line 62"/>
            <p:cNvSpPr>
              <a:spLocks noChangeAspect="1" noChangeShapeType="1"/>
            </p:cNvSpPr>
            <p:nvPr/>
          </p:nvSpPr>
          <p:spPr bwMode="auto">
            <a:xfrm>
              <a:off x="537" y="1993"/>
              <a:ext cx="286" cy="0"/>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5" name="Line 64"/>
            <p:cNvSpPr>
              <a:spLocks noChangeAspect="1" noChangeShapeType="1"/>
            </p:cNvSpPr>
            <p:nvPr/>
          </p:nvSpPr>
          <p:spPr bwMode="auto">
            <a:xfrm>
              <a:off x="823" y="1993"/>
              <a:ext cx="349" cy="84"/>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6" name="Line 66"/>
            <p:cNvSpPr>
              <a:spLocks noChangeAspect="1" noChangeShapeType="1"/>
            </p:cNvSpPr>
            <p:nvPr/>
          </p:nvSpPr>
          <p:spPr bwMode="auto">
            <a:xfrm flipV="1">
              <a:off x="1172" y="2049"/>
              <a:ext cx="475" cy="28"/>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7" name="Line 68"/>
            <p:cNvSpPr>
              <a:spLocks noChangeAspect="1" noChangeShapeType="1"/>
            </p:cNvSpPr>
            <p:nvPr/>
          </p:nvSpPr>
          <p:spPr bwMode="auto">
            <a:xfrm flipV="1">
              <a:off x="1647" y="2020"/>
              <a:ext cx="348" cy="29"/>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8" name="Line 70"/>
            <p:cNvSpPr>
              <a:spLocks noChangeAspect="1" noChangeShapeType="1"/>
            </p:cNvSpPr>
            <p:nvPr/>
          </p:nvSpPr>
          <p:spPr bwMode="auto">
            <a:xfrm flipV="1">
              <a:off x="1995" y="1993"/>
              <a:ext cx="414" cy="30"/>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09" name="Line 72"/>
            <p:cNvSpPr>
              <a:spLocks noChangeAspect="1" noChangeShapeType="1"/>
            </p:cNvSpPr>
            <p:nvPr/>
          </p:nvSpPr>
          <p:spPr bwMode="auto">
            <a:xfrm flipV="1">
              <a:off x="2409" y="1935"/>
              <a:ext cx="412" cy="58"/>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41410" name="Oval 73"/>
            <p:cNvSpPr>
              <a:spLocks noChangeAspect="1" noChangeArrowheads="1"/>
            </p:cNvSpPr>
            <p:nvPr/>
          </p:nvSpPr>
          <p:spPr bwMode="auto">
            <a:xfrm>
              <a:off x="322" y="1658"/>
              <a:ext cx="52"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1" name="Oval 74"/>
            <p:cNvSpPr>
              <a:spLocks noChangeAspect="1" noChangeArrowheads="1"/>
            </p:cNvSpPr>
            <p:nvPr/>
          </p:nvSpPr>
          <p:spPr bwMode="auto">
            <a:xfrm>
              <a:off x="510" y="1968"/>
              <a:ext cx="53"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2" name="Oval 75"/>
            <p:cNvSpPr>
              <a:spLocks noChangeAspect="1" noChangeArrowheads="1"/>
            </p:cNvSpPr>
            <p:nvPr/>
          </p:nvSpPr>
          <p:spPr bwMode="auto">
            <a:xfrm>
              <a:off x="797" y="1968"/>
              <a:ext cx="52"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3" name="Oval 76"/>
            <p:cNvSpPr>
              <a:spLocks noChangeAspect="1" noChangeArrowheads="1"/>
            </p:cNvSpPr>
            <p:nvPr/>
          </p:nvSpPr>
          <p:spPr bwMode="auto">
            <a:xfrm>
              <a:off x="1146" y="2052"/>
              <a:ext cx="51"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4" name="Oval 77"/>
            <p:cNvSpPr>
              <a:spLocks noChangeAspect="1" noChangeArrowheads="1"/>
            </p:cNvSpPr>
            <p:nvPr/>
          </p:nvSpPr>
          <p:spPr bwMode="auto">
            <a:xfrm>
              <a:off x="1622" y="2023"/>
              <a:ext cx="52" cy="53"/>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5" name="Oval 78"/>
            <p:cNvSpPr>
              <a:spLocks noChangeAspect="1" noChangeArrowheads="1"/>
            </p:cNvSpPr>
            <p:nvPr/>
          </p:nvSpPr>
          <p:spPr bwMode="auto">
            <a:xfrm>
              <a:off x="1969" y="1995"/>
              <a:ext cx="53"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6" name="Oval 79"/>
            <p:cNvSpPr>
              <a:spLocks noChangeAspect="1" noChangeArrowheads="1"/>
            </p:cNvSpPr>
            <p:nvPr/>
          </p:nvSpPr>
          <p:spPr bwMode="auto">
            <a:xfrm>
              <a:off x="2383" y="1968"/>
              <a:ext cx="52"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sp>
          <p:nvSpPr>
            <p:cNvPr id="141417" name="Oval 80"/>
            <p:cNvSpPr>
              <a:spLocks noChangeAspect="1" noChangeArrowheads="1"/>
            </p:cNvSpPr>
            <p:nvPr/>
          </p:nvSpPr>
          <p:spPr bwMode="auto">
            <a:xfrm>
              <a:off x="2796" y="1911"/>
              <a:ext cx="51" cy="51"/>
            </a:xfrm>
            <a:prstGeom prst="ellipse">
              <a:avLst/>
            </a:prstGeom>
            <a:solidFill>
              <a:srgbClr val="92D050"/>
            </a:solidFill>
            <a:ln w="25400">
              <a:solidFill>
                <a:srgbClr val="92D050"/>
              </a:solidFill>
              <a:round/>
              <a:headEnd/>
              <a:tailEnd/>
            </a:ln>
          </p:spPr>
          <p:txBody>
            <a:bodyPr/>
            <a:lstStyle/>
            <a:p>
              <a:pPr>
                <a:spcBef>
                  <a:spcPct val="30000"/>
                </a:spcBef>
              </a:pPr>
              <a:endParaRPr kumimoji="0" lang="ja-JP" altLang="en-US" u="sng" smtClean="0">
                <a:solidFill>
                  <a:srgbClr val="000000"/>
                </a:solidFill>
                <a:latin typeface="ＭＳ Ｐゴシック" pitchFamily="50" charset="-128"/>
              </a:endParaRPr>
            </a:p>
          </p:txBody>
        </p:sp>
      </p:grpSp>
    </p:spTree>
    <p:extLst>
      <p:ext uri="{BB962C8B-B14F-4D97-AF65-F5344CB8AC3E}">
        <p14:creationId xmlns:p14="http://schemas.microsoft.com/office/powerpoint/2010/main" val="789928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00063" y="0"/>
            <a:ext cx="8229600" cy="928688"/>
          </a:xfrm>
        </p:spPr>
        <p:txBody>
          <a:bodyPr/>
          <a:lstStyle/>
          <a:p>
            <a:pPr eaLnBrk="1" hangingPunct="1"/>
            <a:r>
              <a:rPr kumimoji="0" lang="ja-JP" altLang="en-US" sz="4800" smtClean="0">
                <a:solidFill>
                  <a:schemeClr val="folHlink"/>
                </a:solidFill>
              </a:rPr>
              <a:t>まとめ</a:t>
            </a:r>
          </a:p>
        </p:txBody>
      </p:sp>
      <p:sp>
        <p:nvSpPr>
          <p:cNvPr id="8195" name="Text Box 3"/>
          <p:cNvSpPr txBox="1">
            <a:spLocks noChangeArrowheads="1"/>
          </p:cNvSpPr>
          <p:nvPr/>
        </p:nvSpPr>
        <p:spPr bwMode="auto">
          <a:xfrm>
            <a:off x="0" y="801266"/>
            <a:ext cx="9144000" cy="3049169"/>
          </a:xfrm>
          <a:prstGeom prst="rect">
            <a:avLst/>
          </a:prstGeom>
          <a:noFill/>
          <a:ln w="9525">
            <a:noFill/>
            <a:round/>
            <a:headEnd/>
            <a:tailEnd/>
          </a:ln>
        </p:spPr>
        <p:txBody>
          <a:bodyPr lIns="90000" tIns="46800" rIns="90000" bIns="46800">
            <a:spAutoFit/>
          </a:bodyPr>
          <a:lstStyle/>
          <a:p>
            <a:pPr marL="514350" indent="-514350">
              <a:buFont typeface="Wingdings" pitchFamily="2" charset="2"/>
              <a:buChar char="Ø"/>
            </a:pPr>
            <a:r>
              <a:rPr lang="en-US" altLang="ja-JP" sz="3200" b="0" dirty="0" err="1">
                <a:solidFill>
                  <a:srgbClr val="FFFFFF"/>
                </a:solidFill>
                <a:latin typeface="Arial" charset="0"/>
                <a:ea typeface="ＭＳ Ｐゴシック" charset="-128"/>
              </a:rPr>
              <a:t>Exenatide</a:t>
            </a:r>
            <a:r>
              <a:rPr lang="ja-JP" altLang="ja-JP" sz="3200" b="0" dirty="0">
                <a:solidFill>
                  <a:srgbClr val="FFFFFF"/>
                </a:solidFill>
                <a:latin typeface="Arial" charset="0"/>
                <a:ea typeface="ＭＳ Ｐゴシック" charset="-128"/>
              </a:rPr>
              <a:t>製剤導入患者は女性</a:t>
            </a:r>
            <a:r>
              <a:rPr lang="ja-JP" altLang="ja-JP" sz="3200" b="0" dirty="0" smtClean="0">
                <a:solidFill>
                  <a:srgbClr val="FFFFFF"/>
                </a:solidFill>
                <a:latin typeface="Arial" charset="0"/>
                <a:ea typeface="ＭＳ Ｐゴシック" charset="-128"/>
              </a:rPr>
              <a:t>で</a:t>
            </a:r>
            <a:r>
              <a:rPr lang="en-US" altLang="ja-JP" sz="3200" b="0" dirty="0" smtClean="0">
                <a:solidFill>
                  <a:srgbClr val="FFFFFF"/>
                </a:solidFill>
                <a:latin typeface="Arial" charset="0"/>
                <a:ea typeface="ＭＳ Ｐゴシック" charset="-128"/>
              </a:rPr>
              <a:t>BMI</a:t>
            </a:r>
            <a:r>
              <a:rPr lang="ja-JP" altLang="en-US" sz="3200" b="0" dirty="0" smtClean="0">
                <a:solidFill>
                  <a:srgbClr val="FFFFFF"/>
                </a:solidFill>
                <a:latin typeface="Arial" charset="0"/>
                <a:ea typeface="ＭＳ Ｐゴシック" charset="-128"/>
              </a:rPr>
              <a:t>が高めで</a:t>
            </a:r>
            <a:r>
              <a:rPr lang="en-US" altLang="ja-JP" sz="3200" b="0" dirty="0" err="1" smtClean="0">
                <a:solidFill>
                  <a:srgbClr val="FFFFFF"/>
                </a:solidFill>
                <a:latin typeface="Arial" charset="0"/>
                <a:ea typeface="ＭＳ Ｐゴシック" charset="-128"/>
              </a:rPr>
              <a:t>liraglutide</a:t>
            </a:r>
            <a:r>
              <a:rPr lang="ja-JP" altLang="ja-JP" sz="3200" b="0" dirty="0">
                <a:solidFill>
                  <a:srgbClr val="FFFFFF"/>
                </a:solidFill>
                <a:latin typeface="Arial" charset="0"/>
                <a:ea typeface="ＭＳ Ｐゴシック" charset="-128"/>
              </a:rPr>
              <a:t>からの切り替え例が</a:t>
            </a:r>
            <a:r>
              <a:rPr lang="ja-JP" altLang="ja-JP" sz="3200" b="0" dirty="0" smtClean="0">
                <a:solidFill>
                  <a:srgbClr val="FFFFFF"/>
                </a:solidFill>
                <a:latin typeface="Arial" charset="0"/>
                <a:ea typeface="ＭＳ Ｐゴシック" charset="-128"/>
              </a:rPr>
              <a:t>多</a:t>
            </a:r>
            <a:r>
              <a:rPr lang="ja-JP" altLang="en-US" sz="3200" b="0" dirty="0" smtClean="0">
                <a:solidFill>
                  <a:srgbClr val="FFFFFF"/>
                </a:solidFill>
                <a:latin typeface="Arial" charset="0"/>
                <a:ea typeface="ＭＳ Ｐゴシック" charset="-128"/>
              </a:rPr>
              <a:t>かった．</a:t>
            </a:r>
            <a:endParaRPr lang="en-US" altLang="ja-JP" sz="3200" b="0" dirty="0" smtClean="0">
              <a:solidFill>
                <a:srgbClr val="FFFFFF"/>
              </a:solidFill>
              <a:latin typeface="Arial" charset="0"/>
              <a:ea typeface="ＭＳ Ｐゴシック" charset="-128"/>
            </a:endParaRPr>
          </a:p>
          <a:p>
            <a:pPr marL="514350" indent="-514350">
              <a:buFont typeface="Wingdings" pitchFamily="2" charset="2"/>
              <a:buChar char="Ø"/>
            </a:pPr>
            <a:r>
              <a:rPr lang="ja-JP" altLang="ja-JP" sz="3200" b="0" dirty="0">
                <a:solidFill>
                  <a:srgbClr val="FFFFFF"/>
                </a:solidFill>
                <a:latin typeface="Arial" charset="0"/>
                <a:ea typeface="ＭＳ Ｐゴシック" charset="-128"/>
              </a:rPr>
              <a:t>嘔吐・嘔気での</a:t>
            </a:r>
            <a:r>
              <a:rPr lang="ja-JP" altLang="ja-JP" sz="3200" b="0" dirty="0" smtClean="0">
                <a:solidFill>
                  <a:srgbClr val="FFFFFF"/>
                </a:solidFill>
                <a:latin typeface="Arial" charset="0"/>
                <a:ea typeface="ＭＳ Ｐゴシック" charset="-128"/>
              </a:rPr>
              <a:t>中止</a:t>
            </a:r>
            <a:r>
              <a:rPr lang="en-US" altLang="ja-JP" sz="3200" b="0" dirty="0" smtClean="0">
                <a:solidFill>
                  <a:srgbClr val="FFFFFF"/>
                </a:solidFill>
                <a:latin typeface="Arial" charset="0"/>
                <a:ea typeface="ＭＳ Ｐゴシック" charset="-128"/>
              </a:rPr>
              <a:t>(4</a:t>
            </a:r>
            <a:r>
              <a:rPr lang="ja-JP" altLang="en-US" sz="3200" b="0" dirty="0" smtClean="0">
                <a:solidFill>
                  <a:srgbClr val="FFFFFF"/>
                </a:solidFill>
                <a:latin typeface="Arial" charset="0"/>
                <a:ea typeface="ＭＳ Ｐゴシック" charset="-128"/>
              </a:rPr>
              <a:t>例</a:t>
            </a:r>
            <a:r>
              <a:rPr lang="en-US" altLang="ja-JP" sz="3200" b="0" dirty="0" smtClean="0">
                <a:solidFill>
                  <a:srgbClr val="FFFFFF"/>
                </a:solidFill>
                <a:latin typeface="Arial" charset="0"/>
                <a:ea typeface="ＭＳ Ｐゴシック" charset="-128"/>
              </a:rPr>
              <a:t>)</a:t>
            </a:r>
            <a:r>
              <a:rPr lang="ja-JP" altLang="ja-JP" sz="3200" b="0" dirty="0" smtClean="0">
                <a:solidFill>
                  <a:srgbClr val="FFFFFF"/>
                </a:solidFill>
                <a:latin typeface="Arial" charset="0"/>
                <a:ea typeface="ＭＳ Ｐゴシック" charset="-128"/>
              </a:rPr>
              <a:t>および</a:t>
            </a:r>
            <a:r>
              <a:rPr lang="en-US" altLang="ja-JP" sz="3200" b="0" dirty="0">
                <a:solidFill>
                  <a:srgbClr val="FFFFFF"/>
                </a:solidFill>
                <a:latin typeface="Arial" charset="0"/>
                <a:ea typeface="ＭＳ Ｐゴシック" charset="-128"/>
              </a:rPr>
              <a:t>5μg</a:t>
            </a:r>
            <a:r>
              <a:rPr lang="ja-JP" altLang="ja-JP" sz="3200" b="0" dirty="0" smtClean="0">
                <a:solidFill>
                  <a:srgbClr val="FFFFFF"/>
                </a:solidFill>
                <a:latin typeface="Arial" charset="0"/>
                <a:ea typeface="ＭＳ Ｐゴシック" charset="-128"/>
              </a:rPr>
              <a:t>１日</a:t>
            </a:r>
            <a:r>
              <a:rPr lang="en-US" altLang="ja-JP" sz="3200" b="0" dirty="0" smtClean="0">
                <a:solidFill>
                  <a:srgbClr val="FFFFFF"/>
                </a:solidFill>
                <a:latin typeface="Arial" charset="0"/>
                <a:ea typeface="ＭＳ Ｐゴシック" charset="-128"/>
              </a:rPr>
              <a:t>2</a:t>
            </a:r>
            <a:r>
              <a:rPr lang="ja-JP" altLang="ja-JP" sz="3200" b="0" dirty="0" smtClean="0">
                <a:solidFill>
                  <a:srgbClr val="FFFFFF"/>
                </a:solidFill>
                <a:latin typeface="Arial" charset="0"/>
                <a:ea typeface="ＭＳ Ｐゴシック" charset="-128"/>
              </a:rPr>
              <a:t>回維持例</a:t>
            </a:r>
            <a:r>
              <a:rPr lang="en-US" altLang="ja-JP" sz="3200" b="0" dirty="0" smtClean="0">
                <a:solidFill>
                  <a:srgbClr val="FFFFFF"/>
                </a:solidFill>
                <a:latin typeface="Arial" charset="0"/>
                <a:ea typeface="ＭＳ Ｐゴシック" charset="-128"/>
              </a:rPr>
              <a:t>(3</a:t>
            </a:r>
            <a:r>
              <a:rPr lang="ja-JP" altLang="en-US" sz="3200" b="0" dirty="0" smtClean="0">
                <a:solidFill>
                  <a:srgbClr val="FFFFFF"/>
                </a:solidFill>
                <a:latin typeface="Arial" charset="0"/>
                <a:ea typeface="ＭＳ Ｐゴシック" charset="-128"/>
              </a:rPr>
              <a:t>例</a:t>
            </a:r>
            <a:r>
              <a:rPr lang="en-US" altLang="ja-JP" sz="3200" b="0" dirty="0" smtClean="0">
                <a:solidFill>
                  <a:srgbClr val="FFFFFF"/>
                </a:solidFill>
                <a:latin typeface="Arial" charset="0"/>
                <a:ea typeface="ＭＳ Ｐゴシック" charset="-128"/>
              </a:rPr>
              <a:t>)</a:t>
            </a:r>
            <a:r>
              <a:rPr lang="ja-JP" altLang="en-US" sz="3200" b="0" dirty="0" smtClean="0">
                <a:solidFill>
                  <a:srgbClr val="FFFFFF"/>
                </a:solidFill>
                <a:latin typeface="Arial" charset="0"/>
                <a:ea typeface="ＭＳ Ｐゴシック" charset="-128"/>
              </a:rPr>
              <a:t>見られた</a:t>
            </a:r>
            <a:r>
              <a:rPr lang="en-US" altLang="ja-JP" sz="3200" b="0" dirty="0" smtClean="0">
                <a:solidFill>
                  <a:srgbClr val="FFFFFF"/>
                </a:solidFill>
                <a:latin typeface="Arial" charset="0"/>
                <a:ea typeface="ＭＳ Ｐゴシック" charset="-128"/>
              </a:rPr>
              <a:t>(</a:t>
            </a:r>
            <a:r>
              <a:rPr lang="en-US" altLang="ja-JP" sz="3200" b="0" dirty="0">
                <a:solidFill>
                  <a:srgbClr val="FFFFFF"/>
                </a:solidFill>
                <a:latin typeface="Arial" charset="0"/>
                <a:ea typeface="ＭＳ Ｐゴシック" charset="-128"/>
              </a:rPr>
              <a:t>7</a:t>
            </a:r>
            <a:r>
              <a:rPr lang="ja-JP" altLang="ja-JP" sz="3200" b="0" dirty="0">
                <a:solidFill>
                  <a:srgbClr val="FFFFFF"/>
                </a:solidFill>
                <a:latin typeface="Arial" charset="0"/>
                <a:ea typeface="ＭＳ Ｐゴシック" charset="-128"/>
              </a:rPr>
              <a:t>例</a:t>
            </a:r>
            <a:r>
              <a:rPr lang="en-US" altLang="ja-JP" sz="3200" b="0" dirty="0" smtClean="0">
                <a:solidFill>
                  <a:srgbClr val="FFFFFF"/>
                </a:solidFill>
                <a:latin typeface="Arial" charset="0"/>
                <a:ea typeface="ＭＳ Ｐゴシック" charset="-128"/>
              </a:rPr>
              <a:t>/30</a:t>
            </a:r>
            <a:r>
              <a:rPr lang="ja-JP" altLang="ja-JP" sz="3200" b="0" dirty="0" smtClean="0">
                <a:solidFill>
                  <a:srgbClr val="FFFFFF"/>
                </a:solidFill>
                <a:latin typeface="Arial" charset="0"/>
                <a:ea typeface="ＭＳ Ｐゴシック" charset="-128"/>
              </a:rPr>
              <a:t>例中</a:t>
            </a:r>
            <a:r>
              <a:rPr lang="en-US" altLang="ja-JP" sz="3200" b="0" dirty="0">
                <a:solidFill>
                  <a:srgbClr val="FFFFFF"/>
                </a:solidFill>
                <a:latin typeface="Arial" charset="0"/>
                <a:ea typeface="ＭＳ Ｐゴシック" charset="-128"/>
              </a:rPr>
              <a:t>:</a:t>
            </a:r>
            <a:r>
              <a:rPr lang="en-US" altLang="ja-JP" sz="3200" b="0" dirty="0" smtClean="0">
                <a:solidFill>
                  <a:srgbClr val="FFFFFF"/>
                </a:solidFill>
                <a:latin typeface="Arial" charset="0"/>
                <a:ea typeface="ＭＳ Ｐゴシック" charset="-128"/>
              </a:rPr>
              <a:t>23%)</a:t>
            </a:r>
            <a:r>
              <a:rPr lang="ja-JP" altLang="ja-JP" sz="3200" b="0" dirty="0" err="1" smtClean="0">
                <a:solidFill>
                  <a:srgbClr val="FFFFFF"/>
                </a:solidFill>
                <a:latin typeface="Arial" charset="0"/>
                <a:ea typeface="ＭＳ Ｐゴシック" charset="-128"/>
              </a:rPr>
              <a:t>．</a:t>
            </a:r>
            <a:endParaRPr lang="en-US" altLang="ja-JP" sz="3200" b="0" dirty="0" smtClean="0">
              <a:solidFill>
                <a:srgbClr val="FFFFFF"/>
              </a:solidFill>
              <a:latin typeface="Arial" charset="0"/>
              <a:ea typeface="ＭＳ Ｐゴシック" charset="-128"/>
            </a:endParaRPr>
          </a:p>
          <a:p>
            <a:pPr marL="514350" indent="-514350">
              <a:buFont typeface="Wingdings" pitchFamily="2" charset="2"/>
              <a:buChar char="Ø"/>
            </a:pPr>
            <a:r>
              <a:rPr lang="ja-JP" altLang="ja-JP" sz="3200" b="0" dirty="0" smtClean="0">
                <a:solidFill>
                  <a:srgbClr val="FFFFFF"/>
                </a:solidFill>
                <a:latin typeface="Arial" charset="0"/>
                <a:ea typeface="ＭＳ Ｐゴシック" charset="-128"/>
              </a:rPr>
              <a:t>導入後</a:t>
            </a:r>
            <a:r>
              <a:rPr lang="ja-JP" altLang="ja-JP" sz="3200" b="0" dirty="0">
                <a:solidFill>
                  <a:srgbClr val="FFFFFF"/>
                </a:solidFill>
                <a:latin typeface="Arial" charset="0"/>
                <a:ea typeface="ＭＳ Ｐゴシック" charset="-128"/>
              </a:rPr>
              <a:t>のグリメピリドの減量，メトホルミンの新規開始あるいは増量が</a:t>
            </a:r>
            <a:r>
              <a:rPr lang="ja-JP" altLang="ja-JP" sz="3200" b="0" dirty="0" smtClean="0">
                <a:solidFill>
                  <a:srgbClr val="FFFFFF"/>
                </a:solidFill>
                <a:latin typeface="Arial" charset="0"/>
                <a:ea typeface="ＭＳ Ｐゴシック" charset="-128"/>
              </a:rPr>
              <a:t>特徴的</a:t>
            </a:r>
            <a:r>
              <a:rPr lang="ja-JP" altLang="en-US" sz="3200" b="0" dirty="0">
                <a:solidFill>
                  <a:srgbClr val="FFFFFF"/>
                </a:solidFill>
                <a:latin typeface="Arial" charset="0"/>
                <a:ea typeface="ＭＳ Ｐゴシック" charset="-128"/>
              </a:rPr>
              <a:t>で</a:t>
            </a:r>
            <a:r>
              <a:rPr lang="ja-JP" altLang="en-US" sz="3200" b="0" dirty="0" smtClean="0">
                <a:solidFill>
                  <a:srgbClr val="FFFFFF"/>
                </a:solidFill>
                <a:latin typeface="Arial" charset="0"/>
                <a:ea typeface="ＭＳ Ｐゴシック" charset="-128"/>
              </a:rPr>
              <a:t>あった．</a:t>
            </a:r>
            <a:endParaRPr lang="en-US" altLang="ja-JP" sz="3200" b="0" dirty="0" smtClean="0">
              <a:solidFill>
                <a:srgbClr val="FFFFFF"/>
              </a:solidFill>
              <a:latin typeface="Arial" charset="0"/>
              <a:ea typeface="ＭＳ Ｐゴシック" charset="-128"/>
            </a:endParaRPr>
          </a:p>
        </p:txBody>
      </p:sp>
      <p:sp>
        <p:nvSpPr>
          <p:cNvPr id="4" name="Rectangle 4"/>
          <p:cNvSpPr txBox="1">
            <a:spLocks noChangeArrowheads="1"/>
          </p:cNvSpPr>
          <p:nvPr/>
        </p:nvSpPr>
        <p:spPr bwMode="auto">
          <a:xfrm>
            <a:off x="523875" y="3990975"/>
            <a:ext cx="8229600" cy="928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r>
              <a:rPr kumimoji="0" lang="ja-JP" altLang="en-US" smtClean="0">
                <a:solidFill>
                  <a:schemeClr val="folHlink"/>
                </a:solidFill>
              </a:rPr>
              <a:t>総括</a:t>
            </a:r>
            <a:endParaRPr kumimoji="0" lang="ja-JP" altLang="en-US" dirty="0" smtClean="0">
              <a:solidFill>
                <a:schemeClr val="folHlink"/>
              </a:solidFill>
            </a:endParaRPr>
          </a:p>
        </p:txBody>
      </p:sp>
      <p:sp>
        <p:nvSpPr>
          <p:cNvPr id="5" name="Text Box 5"/>
          <p:cNvSpPr txBox="1">
            <a:spLocks noChangeArrowheads="1"/>
          </p:cNvSpPr>
          <p:nvPr/>
        </p:nvSpPr>
        <p:spPr bwMode="auto">
          <a:xfrm>
            <a:off x="438150" y="4850152"/>
            <a:ext cx="8705850" cy="1941173"/>
          </a:xfrm>
          <a:prstGeom prst="rect">
            <a:avLst/>
          </a:prstGeom>
          <a:noFill/>
          <a:ln w="9525">
            <a:noFill/>
            <a:round/>
            <a:headEnd/>
            <a:tailEnd/>
          </a:ln>
        </p:spPr>
        <p:txBody>
          <a:bodyPr wrap="square" lIns="90000" tIns="46800" rIns="90000" bIns="46800">
            <a:spAutoFit/>
          </a:bodyPr>
          <a:lstStyle/>
          <a:p>
            <a:r>
              <a:rPr lang="ja-JP" altLang="en-US" sz="4000" b="0" dirty="0" smtClean="0">
                <a:solidFill>
                  <a:srgbClr val="FFFFFF"/>
                </a:solidFill>
                <a:latin typeface="Arial" charset="0"/>
                <a:ea typeface="ＭＳ Ｐゴシック" charset="-128"/>
              </a:rPr>
              <a:t>消化器症状副作用が目立つものの</a:t>
            </a:r>
            <a:r>
              <a:rPr lang="en-US" altLang="ja-JP" sz="4000" b="0" dirty="0" smtClean="0">
                <a:solidFill>
                  <a:srgbClr val="FFFFFF"/>
                </a:solidFill>
                <a:latin typeface="Arial" charset="0"/>
                <a:ea typeface="ＭＳ Ｐゴシック" charset="-128"/>
              </a:rPr>
              <a:t>HbA1c</a:t>
            </a:r>
            <a:r>
              <a:rPr lang="ja-JP" altLang="en-US" sz="4000" b="0" dirty="0" smtClean="0">
                <a:solidFill>
                  <a:srgbClr val="FFFFFF"/>
                </a:solidFill>
                <a:latin typeface="Arial" charset="0"/>
                <a:ea typeface="ＭＳ Ｐゴシック" charset="-128"/>
              </a:rPr>
              <a:t>および体重の有意な変化を認め有用性が期待される．</a:t>
            </a:r>
            <a:endParaRPr lang="en-US" altLang="ja-JP" sz="4000" b="0"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1127911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66"/>
          <p:cNvSpPr>
            <a:spLocks noChangeArrowheads="1"/>
          </p:cNvSpPr>
          <p:nvPr/>
        </p:nvSpPr>
        <p:spPr bwMode="auto">
          <a:xfrm>
            <a:off x="7138988" y="2081213"/>
            <a:ext cx="549275" cy="4254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2400" b="0" smtClean="0">
              <a:solidFill>
                <a:srgbClr val="000000"/>
              </a:solidFill>
              <a:latin typeface="ＭＳ Ｐゴシック" pitchFamily="50" charset="-128"/>
            </a:endParaRPr>
          </a:p>
        </p:txBody>
      </p:sp>
      <p:sp>
        <p:nvSpPr>
          <p:cNvPr id="183299" name="Line 5"/>
          <p:cNvSpPr>
            <a:spLocks noChangeShapeType="1"/>
          </p:cNvSpPr>
          <p:nvPr/>
        </p:nvSpPr>
        <p:spPr bwMode="auto">
          <a:xfrm flipH="1">
            <a:off x="3702050" y="1633538"/>
            <a:ext cx="1588" cy="4395787"/>
          </a:xfrm>
          <a:prstGeom prst="line">
            <a:avLst/>
          </a:prstGeom>
          <a:noFill/>
          <a:ln w="31750">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00" name="Rectangle 9"/>
          <p:cNvSpPr>
            <a:spLocks noChangeArrowheads="1"/>
          </p:cNvSpPr>
          <p:nvPr/>
        </p:nvSpPr>
        <p:spPr bwMode="auto">
          <a:xfrm>
            <a:off x="0" y="6632575"/>
            <a:ext cx="91440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bIns="36000">
            <a:spAutoFit/>
          </a:bodyPr>
          <a:lstStyle/>
          <a:p>
            <a:pPr marL="190500" indent="-190500" algn="r">
              <a:buFontTx/>
              <a:buAutoNum type="arabicPeriod"/>
            </a:pPr>
            <a:r>
              <a:rPr kumimoji="0" lang="en-US" altLang="ja-JP" sz="1000" b="0" smtClean="0">
                <a:solidFill>
                  <a:srgbClr val="000000"/>
                </a:solidFill>
                <a:latin typeface="ＭＳ Ｐゴシック" pitchFamily="50" charset="-128"/>
              </a:rPr>
              <a:t>Heine RJ, et al. </a:t>
            </a:r>
            <a:r>
              <a:rPr kumimoji="0" lang="en-US" altLang="ja-JP" sz="1000" b="0" i="1" smtClean="0">
                <a:solidFill>
                  <a:srgbClr val="000000"/>
                </a:solidFill>
                <a:latin typeface="ＭＳ Ｐゴシック" pitchFamily="50" charset="-128"/>
              </a:rPr>
              <a:t>Ann Int Med. </a:t>
            </a:r>
            <a:r>
              <a:rPr kumimoji="0" lang="en-US" altLang="ja-JP" sz="1000" b="0" smtClean="0">
                <a:solidFill>
                  <a:srgbClr val="000000"/>
                </a:solidFill>
                <a:latin typeface="ＭＳ Ｐゴシック" pitchFamily="50" charset="-128"/>
              </a:rPr>
              <a:t>2005;143:559-569.  2. Barnett AH, et al. </a:t>
            </a:r>
            <a:r>
              <a:rPr kumimoji="0" lang="en-US" altLang="ja-JP" sz="1000" b="0" i="1" smtClean="0">
                <a:solidFill>
                  <a:srgbClr val="000000"/>
                </a:solidFill>
                <a:latin typeface="ＭＳ Ｐゴシック" pitchFamily="50" charset="-128"/>
              </a:rPr>
              <a:t>Clin Ther.</a:t>
            </a:r>
            <a:r>
              <a:rPr kumimoji="0" lang="en-US" altLang="ja-JP" sz="1000" b="0" smtClean="0">
                <a:solidFill>
                  <a:srgbClr val="000000"/>
                </a:solidFill>
                <a:latin typeface="ＭＳ Ｐゴシック" pitchFamily="50" charset="-128"/>
              </a:rPr>
              <a:t> 2007;29:2333-2348.</a:t>
            </a:r>
            <a:r>
              <a:rPr kumimoji="0" lang="ja-JP" altLang="en-US" sz="1000" b="0" smtClean="0">
                <a:solidFill>
                  <a:srgbClr val="000000"/>
                </a:solidFill>
                <a:latin typeface="ＭＳ Ｐゴシック" pitchFamily="50" charset="-128"/>
              </a:rPr>
              <a:t>　</a:t>
            </a:r>
            <a:r>
              <a:rPr kumimoji="0" lang="en-US" altLang="ja-JP" sz="1000" b="0" smtClean="0">
                <a:solidFill>
                  <a:srgbClr val="000000"/>
                </a:solidFill>
                <a:latin typeface="ＭＳ Ｐゴシック" pitchFamily="50" charset="-128"/>
              </a:rPr>
              <a:t>3. Nauck M, et al. </a:t>
            </a:r>
            <a:r>
              <a:rPr kumimoji="0" lang="en-US" altLang="ja-JP" sz="1000" b="0" i="1" smtClean="0">
                <a:solidFill>
                  <a:srgbClr val="000000"/>
                </a:solidFill>
                <a:latin typeface="ＭＳ Ｐゴシック" pitchFamily="50" charset="-128"/>
              </a:rPr>
              <a:t>Diabetologia</a:t>
            </a:r>
            <a:r>
              <a:rPr kumimoji="0" lang="en-US" altLang="ja-JP" sz="1000" b="0" smtClean="0">
                <a:solidFill>
                  <a:srgbClr val="000000"/>
                </a:solidFill>
                <a:latin typeface="ＭＳ Ｐゴシック" pitchFamily="50" charset="-128"/>
              </a:rPr>
              <a:t>. 2007;50(2):259-267.</a:t>
            </a:r>
          </a:p>
        </p:txBody>
      </p:sp>
      <p:sp>
        <p:nvSpPr>
          <p:cNvPr id="183301" name="Line 10"/>
          <p:cNvSpPr>
            <a:spLocks noChangeShapeType="1"/>
          </p:cNvSpPr>
          <p:nvPr/>
        </p:nvSpPr>
        <p:spPr bwMode="auto">
          <a:xfrm flipH="1">
            <a:off x="5827713" y="1633538"/>
            <a:ext cx="1587" cy="4395787"/>
          </a:xfrm>
          <a:prstGeom prst="line">
            <a:avLst/>
          </a:prstGeom>
          <a:noFill/>
          <a:ln w="31750">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02" name="Rectangle 11"/>
          <p:cNvSpPr>
            <a:spLocks noChangeArrowheads="1"/>
          </p:cNvSpPr>
          <p:nvPr/>
        </p:nvSpPr>
        <p:spPr bwMode="auto">
          <a:xfrm>
            <a:off x="625475" y="29098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kumimoji="0" lang="en-US" altLang="ja-JP" b="0" smtClean="0">
                <a:solidFill>
                  <a:srgbClr val="000000"/>
                </a:solidFill>
                <a:latin typeface="ＭＳ Ｐゴシック" pitchFamily="50" charset="-128"/>
              </a:rPr>
              <a:t>6</a:t>
            </a:r>
          </a:p>
        </p:txBody>
      </p:sp>
      <p:sp>
        <p:nvSpPr>
          <p:cNvPr id="183303" name="Line 12"/>
          <p:cNvSpPr>
            <a:spLocks noChangeShapeType="1"/>
          </p:cNvSpPr>
          <p:nvPr/>
        </p:nvSpPr>
        <p:spPr bwMode="auto">
          <a:xfrm>
            <a:off x="896938" y="2659063"/>
            <a:ext cx="7902575" cy="9525"/>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04" name="Rectangle 15"/>
          <p:cNvSpPr>
            <a:spLocks noChangeArrowheads="1"/>
          </p:cNvSpPr>
          <p:nvPr/>
        </p:nvSpPr>
        <p:spPr bwMode="auto">
          <a:xfrm>
            <a:off x="625475" y="25542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kumimoji="0" lang="en-US" altLang="ja-JP" b="0" smtClean="0">
                <a:solidFill>
                  <a:srgbClr val="000000"/>
                </a:solidFill>
                <a:latin typeface="ＭＳ Ｐゴシック" pitchFamily="50" charset="-128"/>
              </a:rPr>
              <a:t>7</a:t>
            </a:r>
          </a:p>
        </p:txBody>
      </p:sp>
      <p:sp>
        <p:nvSpPr>
          <p:cNvPr id="183305" name="Rectangle 16"/>
          <p:cNvSpPr>
            <a:spLocks noChangeArrowheads="1"/>
          </p:cNvSpPr>
          <p:nvPr/>
        </p:nvSpPr>
        <p:spPr bwMode="auto">
          <a:xfrm>
            <a:off x="625475" y="220503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kumimoji="0" lang="en-US" altLang="ja-JP" b="0" smtClean="0">
                <a:solidFill>
                  <a:srgbClr val="000000"/>
                </a:solidFill>
                <a:latin typeface="ＭＳ Ｐゴシック" pitchFamily="50" charset="-128"/>
              </a:rPr>
              <a:t>8</a:t>
            </a:r>
          </a:p>
        </p:txBody>
      </p:sp>
      <p:sp>
        <p:nvSpPr>
          <p:cNvPr id="183306" name="Line 17"/>
          <p:cNvSpPr>
            <a:spLocks noChangeShapeType="1"/>
          </p:cNvSpPr>
          <p:nvPr/>
        </p:nvSpPr>
        <p:spPr bwMode="auto">
          <a:xfrm flipH="1">
            <a:off x="814388" y="2014538"/>
            <a:ext cx="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07" name="Rectangle 18"/>
          <p:cNvSpPr>
            <a:spLocks noChangeArrowheads="1"/>
          </p:cNvSpPr>
          <p:nvPr/>
        </p:nvSpPr>
        <p:spPr bwMode="auto">
          <a:xfrm>
            <a:off x="625475" y="1854200"/>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kumimoji="0" lang="en-US" altLang="ja-JP" b="0" smtClean="0">
                <a:solidFill>
                  <a:srgbClr val="000000"/>
                </a:solidFill>
                <a:latin typeface="ＭＳ Ｐゴシック" pitchFamily="50" charset="-128"/>
              </a:rPr>
              <a:t>9</a:t>
            </a:r>
          </a:p>
        </p:txBody>
      </p:sp>
      <p:sp>
        <p:nvSpPr>
          <p:cNvPr id="183308" name="Rectangle 19"/>
          <p:cNvSpPr>
            <a:spLocks noChangeArrowheads="1"/>
          </p:cNvSpPr>
          <p:nvPr/>
        </p:nvSpPr>
        <p:spPr bwMode="auto">
          <a:xfrm>
            <a:off x="523875" y="1508125"/>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kumimoji="0" lang="en-US" altLang="ja-JP" b="0" smtClean="0">
                <a:solidFill>
                  <a:srgbClr val="000000"/>
                </a:solidFill>
                <a:latin typeface="ＭＳ Ｐゴシック" pitchFamily="50" charset="-128"/>
              </a:rPr>
              <a:t>10</a:t>
            </a:r>
          </a:p>
        </p:txBody>
      </p:sp>
      <p:sp>
        <p:nvSpPr>
          <p:cNvPr id="183309" name="Rectangle 20"/>
          <p:cNvSpPr>
            <a:spLocks noChangeArrowheads="1"/>
          </p:cNvSpPr>
          <p:nvPr/>
        </p:nvSpPr>
        <p:spPr bwMode="auto">
          <a:xfrm rot="-5400000">
            <a:off x="-604044" y="2162970"/>
            <a:ext cx="1844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kumimoji="0" lang="en-US" altLang="ja-JP" b="0" smtClean="0">
                <a:solidFill>
                  <a:srgbClr val="000000"/>
                </a:solidFill>
                <a:latin typeface="ＭＳ Ｐゴシック" pitchFamily="50" charset="-128"/>
              </a:rPr>
              <a:t>HbA1c </a:t>
            </a:r>
            <a:r>
              <a:rPr kumimoji="0" lang="ja-JP" altLang="en-US" b="0" smtClean="0">
                <a:solidFill>
                  <a:srgbClr val="000000"/>
                </a:solidFill>
                <a:latin typeface="ＭＳ Ｐゴシック" pitchFamily="50" charset="-128"/>
              </a:rPr>
              <a:t>値の変化量</a:t>
            </a:r>
            <a:endParaRPr kumimoji="0" lang="en-US" altLang="ja-JP" b="0" smtClean="0">
              <a:solidFill>
                <a:srgbClr val="000000"/>
              </a:solidFill>
              <a:latin typeface="ＭＳ Ｐゴシック" pitchFamily="50" charset="-128"/>
            </a:endParaRPr>
          </a:p>
        </p:txBody>
      </p:sp>
      <p:sp>
        <p:nvSpPr>
          <p:cNvPr id="244751" name="Rectangle 38"/>
          <p:cNvSpPr>
            <a:spLocks noChangeArrowheads="1"/>
          </p:cNvSpPr>
          <p:nvPr/>
        </p:nvSpPr>
        <p:spPr bwMode="auto">
          <a:xfrm>
            <a:off x="1622425" y="2200275"/>
            <a:ext cx="549275" cy="363538"/>
          </a:xfrm>
          <a:prstGeom prst="rect">
            <a:avLst/>
          </a:prstGeom>
          <a:solidFill>
            <a:srgbClr val="4CAC5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2400" b="0" smtClean="0">
              <a:solidFill>
                <a:srgbClr val="000000"/>
              </a:solidFill>
              <a:latin typeface="ＭＳ Ｐゴシック" pitchFamily="50" charset="-128"/>
            </a:endParaRPr>
          </a:p>
        </p:txBody>
      </p:sp>
      <p:sp>
        <p:nvSpPr>
          <p:cNvPr id="244754" name="Rectangle 62"/>
          <p:cNvSpPr>
            <a:spLocks noChangeArrowheads="1"/>
          </p:cNvSpPr>
          <p:nvPr/>
        </p:nvSpPr>
        <p:spPr bwMode="auto">
          <a:xfrm>
            <a:off x="6148388" y="2205038"/>
            <a:ext cx="549275" cy="3794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2400" b="0" smtClean="0">
              <a:solidFill>
                <a:srgbClr val="000000"/>
              </a:solidFill>
              <a:latin typeface="ＭＳ Ｐゴシック" pitchFamily="50" charset="-128"/>
            </a:endParaRPr>
          </a:p>
        </p:txBody>
      </p:sp>
      <p:sp>
        <p:nvSpPr>
          <p:cNvPr id="244755" name="Rectangle 71"/>
          <p:cNvSpPr>
            <a:spLocks noChangeArrowheads="1"/>
          </p:cNvSpPr>
          <p:nvPr/>
        </p:nvSpPr>
        <p:spPr bwMode="auto">
          <a:xfrm>
            <a:off x="8096250" y="2136775"/>
            <a:ext cx="549275" cy="36671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2400" b="0" smtClean="0">
              <a:solidFill>
                <a:srgbClr val="000000"/>
              </a:solidFill>
              <a:latin typeface="ＭＳ Ｐゴシック" pitchFamily="50" charset="-128"/>
            </a:endParaRPr>
          </a:p>
        </p:txBody>
      </p:sp>
      <p:sp>
        <p:nvSpPr>
          <p:cNvPr id="183313" name="Line 79"/>
          <p:cNvSpPr>
            <a:spLocks noChangeShapeType="1"/>
          </p:cNvSpPr>
          <p:nvPr/>
        </p:nvSpPr>
        <p:spPr bwMode="auto">
          <a:xfrm>
            <a:off x="758825" y="1587500"/>
            <a:ext cx="74613"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b="0" smtClean="0">
              <a:solidFill>
                <a:srgbClr val="000000"/>
              </a:solidFill>
              <a:latin typeface="ＭＳ Ｐゴシック" pitchFamily="50" charset="-128"/>
            </a:endParaRPr>
          </a:p>
        </p:txBody>
      </p:sp>
      <p:sp>
        <p:nvSpPr>
          <p:cNvPr id="183315" name="Rectangle 52"/>
          <p:cNvSpPr>
            <a:spLocks noChangeArrowheads="1"/>
          </p:cNvSpPr>
          <p:nvPr/>
        </p:nvSpPr>
        <p:spPr bwMode="auto">
          <a:xfrm>
            <a:off x="4387850" y="2171700"/>
            <a:ext cx="549275" cy="3429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2400" b="0" smtClean="0">
              <a:solidFill>
                <a:srgbClr val="000000"/>
              </a:solidFill>
              <a:latin typeface="ＭＳ Ｐゴシック" pitchFamily="50" charset="-128"/>
            </a:endParaRPr>
          </a:p>
        </p:txBody>
      </p:sp>
      <p:sp>
        <p:nvSpPr>
          <p:cNvPr id="183316" name="Rectangle 38"/>
          <p:cNvSpPr>
            <a:spLocks noChangeArrowheads="1"/>
          </p:cNvSpPr>
          <p:nvPr/>
        </p:nvSpPr>
        <p:spPr bwMode="auto">
          <a:xfrm>
            <a:off x="4384675" y="4038600"/>
            <a:ext cx="552450" cy="790575"/>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b="0" u="sng" smtClean="0">
              <a:solidFill>
                <a:srgbClr val="000000"/>
              </a:solidFill>
              <a:latin typeface="ＭＳ Ｐゴシック" pitchFamily="50" charset="-128"/>
            </a:endParaRPr>
          </a:p>
        </p:txBody>
      </p:sp>
      <p:sp>
        <p:nvSpPr>
          <p:cNvPr id="183317" name="Text Box 50"/>
          <p:cNvSpPr txBox="1">
            <a:spLocks noChangeArrowheads="1"/>
          </p:cNvSpPr>
          <p:nvPr/>
        </p:nvSpPr>
        <p:spPr bwMode="auto">
          <a:xfrm>
            <a:off x="4311650" y="2703513"/>
            <a:ext cx="63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-0.9%</a:t>
            </a:r>
          </a:p>
        </p:txBody>
      </p:sp>
      <p:sp>
        <p:nvSpPr>
          <p:cNvPr id="183318" name="Line 54"/>
          <p:cNvSpPr>
            <a:spLocks noChangeShapeType="1"/>
          </p:cNvSpPr>
          <p:nvPr/>
        </p:nvSpPr>
        <p:spPr bwMode="auto">
          <a:xfrm>
            <a:off x="4384675" y="2144713"/>
            <a:ext cx="555625"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19" name="Oval 55"/>
          <p:cNvSpPr>
            <a:spLocks noChangeArrowheads="1"/>
          </p:cNvSpPr>
          <p:nvPr/>
        </p:nvSpPr>
        <p:spPr bwMode="auto">
          <a:xfrm>
            <a:off x="4598988" y="2084388"/>
            <a:ext cx="128587" cy="128587"/>
          </a:xfrm>
          <a:prstGeom prst="ellipse">
            <a:avLst/>
          </a:prstGeom>
          <a:gradFill rotWithShape="0">
            <a:gsLst>
              <a:gs pos="0">
                <a:srgbClr val="595959"/>
              </a:gs>
              <a:gs pos="100000">
                <a:srgbClr val="C0C0C0"/>
              </a:gs>
            </a:gsLst>
            <a:lin ang="5400000" scaled="1"/>
          </a:gradFill>
          <a:ln w="9525">
            <a:solidFill>
              <a:srgbClr val="C0C0C0"/>
            </a:solidFill>
            <a:round/>
            <a:headEnd/>
            <a:tailEnd/>
          </a:ln>
        </p:spPr>
        <p:txBody>
          <a:bodyPr wrap="none" anchor="ctr"/>
          <a:lstStyle/>
          <a:p>
            <a:endParaRPr kumimoji="0" lang="ja-JP" altLang="ja-JP" sz="2400" b="0" smtClean="0">
              <a:solidFill>
                <a:srgbClr val="000000"/>
              </a:solidFill>
              <a:latin typeface="ＭＳ Ｐゴシック" pitchFamily="50" charset="-128"/>
            </a:endParaRPr>
          </a:p>
        </p:txBody>
      </p:sp>
      <p:sp>
        <p:nvSpPr>
          <p:cNvPr id="183320" name="Rectangle 56"/>
          <p:cNvSpPr>
            <a:spLocks noChangeArrowheads="1"/>
          </p:cNvSpPr>
          <p:nvPr/>
        </p:nvSpPr>
        <p:spPr bwMode="auto">
          <a:xfrm>
            <a:off x="4433888" y="1479550"/>
            <a:ext cx="4587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90000"/>
              </a:lnSpc>
            </a:pPr>
            <a:r>
              <a:rPr kumimoji="0" lang="en-US" altLang="ja-JP" sz="1400" b="0" smtClean="0">
                <a:solidFill>
                  <a:srgbClr val="000000"/>
                </a:solidFill>
                <a:latin typeface="ＭＳ Ｐゴシック" pitchFamily="50" charset="-128"/>
              </a:rPr>
              <a:t>Nauck</a:t>
            </a:r>
          </a:p>
          <a:p>
            <a:pPr algn="ctr">
              <a:lnSpc>
                <a:spcPct val="90000"/>
              </a:lnSpc>
            </a:pPr>
            <a:r>
              <a:rPr kumimoji="0" lang="en-US" altLang="ja-JP" sz="1400" b="0" smtClean="0">
                <a:solidFill>
                  <a:srgbClr val="000000"/>
                </a:solidFill>
                <a:latin typeface="ＭＳ Ｐゴシック" pitchFamily="50" charset="-128"/>
              </a:rPr>
              <a:t>et al</a:t>
            </a:r>
            <a:r>
              <a:rPr kumimoji="0" lang="en-US" altLang="ja-JP" sz="1400" b="0" baseline="30000" smtClean="0">
                <a:solidFill>
                  <a:srgbClr val="000000"/>
                </a:solidFill>
                <a:latin typeface="ＭＳ Ｐゴシック" pitchFamily="50" charset="-128"/>
              </a:rPr>
              <a:t>3</a:t>
            </a:r>
          </a:p>
        </p:txBody>
      </p:sp>
      <p:sp>
        <p:nvSpPr>
          <p:cNvPr id="183321" name="Text Box 102"/>
          <p:cNvSpPr txBox="1">
            <a:spLocks noChangeArrowheads="1"/>
          </p:cNvSpPr>
          <p:nvPr/>
        </p:nvSpPr>
        <p:spPr bwMode="auto">
          <a:xfrm>
            <a:off x="4230688" y="4854575"/>
            <a:ext cx="779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+2.9 kg</a:t>
            </a:r>
          </a:p>
        </p:txBody>
      </p:sp>
      <p:grpSp>
        <p:nvGrpSpPr>
          <p:cNvPr id="2" name="グループ化 103"/>
          <p:cNvGrpSpPr>
            <a:grpSpLocks/>
          </p:cNvGrpSpPr>
          <p:nvPr/>
        </p:nvGrpSpPr>
        <p:grpSpPr bwMode="auto">
          <a:xfrm>
            <a:off x="7966075" y="1479550"/>
            <a:ext cx="779463" cy="4476750"/>
            <a:chOff x="7966075" y="1479550"/>
            <a:chExt cx="779463" cy="4476750"/>
          </a:xfrm>
        </p:grpSpPr>
        <p:sp>
          <p:nvSpPr>
            <p:cNvPr id="183397" name="Rectangle 53"/>
            <p:cNvSpPr>
              <a:spLocks noChangeArrowheads="1"/>
            </p:cNvSpPr>
            <p:nvPr/>
          </p:nvSpPr>
          <p:spPr bwMode="auto">
            <a:xfrm>
              <a:off x="8104188" y="4829175"/>
              <a:ext cx="541337" cy="7143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b="0" u="sng" smtClean="0">
                <a:solidFill>
                  <a:srgbClr val="000000"/>
                </a:solidFill>
                <a:latin typeface="ＭＳ Ｐゴシック" pitchFamily="50" charset="-128"/>
              </a:endParaRPr>
            </a:p>
          </p:txBody>
        </p:sp>
        <p:sp>
          <p:nvSpPr>
            <p:cNvPr id="183398" name="Line 73"/>
            <p:cNvSpPr>
              <a:spLocks noChangeShapeType="1"/>
            </p:cNvSpPr>
            <p:nvPr/>
          </p:nvSpPr>
          <p:spPr bwMode="auto">
            <a:xfrm>
              <a:off x="8093075" y="2117725"/>
              <a:ext cx="555625"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99" name="Oval 74"/>
            <p:cNvSpPr>
              <a:spLocks noChangeArrowheads="1"/>
            </p:cNvSpPr>
            <p:nvPr/>
          </p:nvSpPr>
          <p:spPr bwMode="auto">
            <a:xfrm>
              <a:off x="8305800" y="2054225"/>
              <a:ext cx="128588" cy="128588"/>
            </a:xfrm>
            <a:prstGeom prst="ellipse">
              <a:avLst/>
            </a:prstGeom>
            <a:gradFill rotWithShape="0">
              <a:gsLst>
                <a:gs pos="0">
                  <a:srgbClr val="595959"/>
                </a:gs>
                <a:gs pos="100000">
                  <a:srgbClr val="C0C0C0"/>
                </a:gs>
              </a:gsLst>
              <a:lin ang="5400000" scaled="1"/>
            </a:gradFill>
            <a:ln w="9525">
              <a:solidFill>
                <a:srgbClr val="C0C0C0"/>
              </a:solidFill>
              <a:round/>
              <a:headEnd/>
              <a:tailEnd/>
            </a:ln>
          </p:spPr>
          <p:txBody>
            <a:bodyPr wrap="none" anchor="ctr"/>
            <a:lstStyle/>
            <a:p>
              <a:endParaRPr kumimoji="0" lang="ja-JP" altLang="ja-JP" sz="2400" b="0" smtClean="0">
                <a:solidFill>
                  <a:srgbClr val="000000"/>
                </a:solidFill>
                <a:latin typeface="ＭＳ Ｐゴシック" pitchFamily="50" charset="-128"/>
              </a:endParaRPr>
            </a:p>
          </p:txBody>
        </p:sp>
        <p:sp>
          <p:nvSpPr>
            <p:cNvPr id="183400" name="Text Box 75"/>
            <p:cNvSpPr txBox="1">
              <a:spLocks noChangeArrowheads="1"/>
            </p:cNvSpPr>
            <p:nvPr/>
          </p:nvSpPr>
          <p:spPr bwMode="auto">
            <a:xfrm>
              <a:off x="8040688" y="2703513"/>
              <a:ext cx="63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-1.0%</a:t>
              </a:r>
            </a:p>
          </p:txBody>
        </p:sp>
        <p:sp>
          <p:nvSpPr>
            <p:cNvPr id="183401" name="Rectangle 78"/>
            <p:cNvSpPr>
              <a:spLocks noChangeArrowheads="1"/>
            </p:cNvSpPr>
            <p:nvPr/>
          </p:nvSpPr>
          <p:spPr bwMode="auto">
            <a:xfrm>
              <a:off x="8151813" y="1479550"/>
              <a:ext cx="4587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90000"/>
                </a:lnSpc>
              </a:pPr>
              <a:r>
                <a:rPr kumimoji="0" lang="en-US" altLang="ja-JP" sz="1400" b="0" smtClean="0">
                  <a:solidFill>
                    <a:srgbClr val="000000"/>
                  </a:solidFill>
                  <a:latin typeface="ＭＳ Ｐゴシック" pitchFamily="50" charset="-128"/>
                </a:rPr>
                <a:t>Nauck</a:t>
              </a:r>
            </a:p>
            <a:p>
              <a:pPr algn="ctr">
                <a:lnSpc>
                  <a:spcPct val="90000"/>
                </a:lnSpc>
              </a:pPr>
              <a:r>
                <a:rPr kumimoji="0" lang="en-US" altLang="ja-JP" sz="1400" b="0" smtClean="0">
                  <a:solidFill>
                    <a:srgbClr val="000000"/>
                  </a:solidFill>
                  <a:latin typeface="ＭＳ Ｐゴシック" pitchFamily="50" charset="-128"/>
                </a:rPr>
                <a:t>et al</a:t>
              </a:r>
              <a:r>
                <a:rPr kumimoji="0" lang="en-US" altLang="ja-JP" sz="1400" b="0" baseline="30000" smtClean="0">
                  <a:solidFill>
                    <a:srgbClr val="000000"/>
                  </a:solidFill>
                  <a:latin typeface="ＭＳ Ｐゴシック" pitchFamily="50" charset="-128"/>
                </a:rPr>
                <a:t>3</a:t>
              </a:r>
            </a:p>
          </p:txBody>
        </p:sp>
        <p:sp>
          <p:nvSpPr>
            <p:cNvPr id="183402" name="Text Box 106"/>
            <p:cNvSpPr txBox="1">
              <a:spLocks noChangeArrowheads="1"/>
            </p:cNvSpPr>
            <p:nvPr/>
          </p:nvSpPr>
          <p:spPr bwMode="auto">
            <a:xfrm>
              <a:off x="7966075" y="5619750"/>
              <a:ext cx="77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-2.5 kg</a:t>
              </a:r>
            </a:p>
          </p:txBody>
        </p:sp>
      </p:grpSp>
      <p:sp>
        <p:nvSpPr>
          <p:cNvPr id="183323" name="Rectangle 116"/>
          <p:cNvSpPr>
            <a:spLocks noChangeArrowheads="1"/>
          </p:cNvSpPr>
          <p:nvPr/>
        </p:nvSpPr>
        <p:spPr bwMode="auto">
          <a:xfrm>
            <a:off x="1062038" y="2432050"/>
            <a:ext cx="4540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ADA </a:t>
            </a:r>
            <a:br>
              <a:rPr kumimoji="0" lang="en-US" altLang="ja-JP" sz="1400" b="0" smtClean="0">
                <a:solidFill>
                  <a:srgbClr val="000000"/>
                </a:solidFill>
                <a:latin typeface="ＭＳ Ｐゴシック" pitchFamily="50" charset="-128"/>
              </a:rPr>
            </a:br>
            <a:r>
              <a:rPr kumimoji="0" lang="en-US" altLang="ja-JP" sz="1400" b="0" smtClean="0">
                <a:solidFill>
                  <a:srgbClr val="000000"/>
                </a:solidFill>
                <a:latin typeface="ＭＳ Ｐゴシック" pitchFamily="50" charset="-128"/>
              </a:rPr>
              <a:t>GOAL</a:t>
            </a:r>
          </a:p>
        </p:txBody>
      </p:sp>
      <p:cxnSp>
        <p:nvCxnSpPr>
          <p:cNvPr id="183324" name="Straight Connector 111"/>
          <p:cNvCxnSpPr>
            <a:cxnSpLocks noChangeShapeType="1"/>
          </p:cNvCxnSpPr>
          <p:nvPr/>
        </p:nvCxnSpPr>
        <p:spPr bwMode="auto">
          <a:xfrm flipV="1">
            <a:off x="814388" y="1604963"/>
            <a:ext cx="762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25" name="Straight Connector 112"/>
          <p:cNvCxnSpPr>
            <a:cxnSpLocks noChangeShapeType="1"/>
          </p:cNvCxnSpPr>
          <p:nvPr/>
        </p:nvCxnSpPr>
        <p:spPr bwMode="auto">
          <a:xfrm flipV="1">
            <a:off x="814388" y="1954213"/>
            <a:ext cx="762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26" name="Straight Connector 113"/>
          <p:cNvCxnSpPr>
            <a:cxnSpLocks noChangeShapeType="1"/>
          </p:cNvCxnSpPr>
          <p:nvPr/>
        </p:nvCxnSpPr>
        <p:spPr bwMode="auto">
          <a:xfrm flipV="1">
            <a:off x="814388" y="2303463"/>
            <a:ext cx="762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27" name="Straight Connector 114"/>
          <p:cNvCxnSpPr>
            <a:cxnSpLocks noChangeShapeType="1"/>
          </p:cNvCxnSpPr>
          <p:nvPr/>
        </p:nvCxnSpPr>
        <p:spPr bwMode="auto">
          <a:xfrm flipV="1">
            <a:off x="814388" y="2652713"/>
            <a:ext cx="762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28" name="Straight Connector 115"/>
          <p:cNvCxnSpPr>
            <a:cxnSpLocks noChangeShapeType="1"/>
          </p:cNvCxnSpPr>
          <p:nvPr/>
        </p:nvCxnSpPr>
        <p:spPr bwMode="auto">
          <a:xfrm flipV="1">
            <a:off x="814388" y="3003550"/>
            <a:ext cx="762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29" name="Straight Connector 117"/>
          <p:cNvCxnSpPr>
            <a:cxnSpLocks noChangeShapeType="1"/>
          </p:cNvCxnSpPr>
          <p:nvPr/>
        </p:nvCxnSpPr>
        <p:spPr bwMode="auto">
          <a:xfrm rot="5400000" flipH="1" flipV="1">
            <a:off x="190500" y="2303463"/>
            <a:ext cx="140335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sp>
        <p:nvSpPr>
          <p:cNvPr id="183330" name="Line 87"/>
          <p:cNvSpPr>
            <a:spLocks noChangeShapeType="1"/>
          </p:cNvSpPr>
          <p:nvPr/>
        </p:nvSpPr>
        <p:spPr bwMode="auto">
          <a:xfrm flipV="1">
            <a:off x="771525" y="4824413"/>
            <a:ext cx="8026400" cy="9525"/>
          </a:xfrm>
          <a:prstGeom prst="line">
            <a:avLst/>
          </a:prstGeom>
          <a:noFill/>
          <a:ln w="19050">
            <a:solidFill>
              <a:srgbClr val="969696"/>
            </a:solidFill>
            <a:prstDash val="sysDot"/>
            <a:round/>
            <a:headEnd/>
            <a:tailEnd/>
          </a:ln>
          <a:extLst>
            <a:ext uri="{909E8E84-426E-40DD-AFC4-6F175D3DCCD1}">
              <a14:hiddenFill xmlns:a14="http://schemas.microsoft.com/office/drawing/2010/main">
                <a:noFill/>
              </a14:hiddenFill>
            </a:ext>
          </a:extLst>
        </p:spPr>
        <p:txBody>
          <a:bodyPr lIns="95845" tIns="47923" rIns="95845" bIns="47923">
            <a:spAutoFit/>
          </a:bodyPr>
          <a:lstStyle/>
          <a:p>
            <a:endParaRPr lang="ja-JP" altLang="en-US" sz="1400" b="0" smtClean="0">
              <a:solidFill>
                <a:srgbClr val="000000"/>
              </a:solidFill>
              <a:latin typeface="ＭＳ Ｐゴシック" pitchFamily="50" charset="-128"/>
            </a:endParaRPr>
          </a:p>
        </p:txBody>
      </p:sp>
      <p:cxnSp>
        <p:nvCxnSpPr>
          <p:cNvPr id="183331" name="Straight Connector 130"/>
          <p:cNvCxnSpPr>
            <a:cxnSpLocks noChangeShapeType="1"/>
          </p:cNvCxnSpPr>
          <p:nvPr/>
        </p:nvCxnSpPr>
        <p:spPr bwMode="auto">
          <a:xfrm flipV="1">
            <a:off x="811213" y="4554538"/>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2" name="Straight Connector 131"/>
          <p:cNvCxnSpPr>
            <a:cxnSpLocks noChangeShapeType="1"/>
          </p:cNvCxnSpPr>
          <p:nvPr/>
        </p:nvCxnSpPr>
        <p:spPr bwMode="auto">
          <a:xfrm flipV="1">
            <a:off x="811213" y="3697288"/>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3" name="Straight Connector 132"/>
          <p:cNvCxnSpPr>
            <a:cxnSpLocks noChangeShapeType="1"/>
          </p:cNvCxnSpPr>
          <p:nvPr/>
        </p:nvCxnSpPr>
        <p:spPr bwMode="auto">
          <a:xfrm flipV="1">
            <a:off x="811213" y="3978275"/>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4" name="Straight Connector 133"/>
          <p:cNvCxnSpPr>
            <a:cxnSpLocks noChangeShapeType="1"/>
          </p:cNvCxnSpPr>
          <p:nvPr/>
        </p:nvCxnSpPr>
        <p:spPr bwMode="auto">
          <a:xfrm flipV="1">
            <a:off x="811213" y="4268788"/>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5" name="Straight Connector 134"/>
          <p:cNvCxnSpPr>
            <a:cxnSpLocks noChangeShapeType="1"/>
          </p:cNvCxnSpPr>
          <p:nvPr/>
        </p:nvCxnSpPr>
        <p:spPr bwMode="auto">
          <a:xfrm flipV="1">
            <a:off x="811213" y="4838700"/>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6" name="Straight Connector 135"/>
          <p:cNvCxnSpPr>
            <a:cxnSpLocks noChangeShapeType="1"/>
          </p:cNvCxnSpPr>
          <p:nvPr/>
        </p:nvCxnSpPr>
        <p:spPr bwMode="auto">
          <a:xfrm flipV="1">
            <a:off x="811213" y="5114925"/>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7" name="Straight Connector 136"/>
          <p:cNvCxnSpPr>
            <a:cxnSpLocks noChangeShapeType="1"/>
          </p:cNvCxnSpPr>
          <p:nvPr/>
        </p:nvCxnSpPr>
        <p:spPr bwMode="auto">
          <a:xfrm flipV="1">
            <a:off x="811213" y="5400675"/>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cxnSp>
        <p:nvCxnSpPr>
          <p:cNvPr id="183338" name="Straight Connector 137"/>
          <p:cNvCxnSpPr>
            <a:cxnSpLocks noChangeShapeType="1"/>
          </p:cNvCxnSpPr>
          <p:nvPr/>
        </p:nvCxnSpPr>
        <p:spPr bwMode="auto">
          <a:xfrm flipV="1">
            <a:off x="811213" y="5686425"/>
            <a:ext cx="73025"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cxnSp>
      <p:sp>
        <p:nvSpPr>
          <p:cNvPr id="183339" name="Line 84"/>
          <p:cNvSpPr>
            <a:spLocks noChangeShapeType="1"/>
          </p:cNvSpPr>
          <p:nvPr/>
        </p:nvSpPr>
        <p:spPr bwMode="auto">
          <a:xfrm>
            <a:off x="885825" y="3695700"/>
            <a:ext cx="0" cy="1990725"/>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0" name="Line 85"/>
          <p:cNvSpPr>
            <a:spLocks noChangeShapeType="1"/>
          </p:cNvSpPr>
          <p:nvPr/>
        </p:nvSpPr>
        <p:spPr bwMode="auto">
          <a:xfrm>
            <a:off x="847725" y="5686425"/>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1" name="Line 86"/>
          <p:cNvSpPr>
            <a:spLocks noChangeShapeType="1"/>
          </p:cNvSpPr>
          <p:nvPr/>
        </p:nvSpPr>
        <p:spPr bwMode="auto">
          <a:xfrm>
            <a:off x="847725" y="5400675"/>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2" name="Line 87"/>
          <p:cNvSpPr>
            <a:spLocks noChangeShapeType="1"/>
          </p:cNvSpPr>
          <p:nvPr/>
        </p:nvSpPr>
        <p:spPr bwMode="auto">
          <a:xfrm>
            <a:off x="847725" y="5114925"/>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3" name="Line 88"/>
          <p:cNvSpPr>
            <a:spLocks noChangeShapeType="1"/>
          </p:cNvSpPr>
          <p:nvPr/>
        </p:nvSpPr>
        <p:spPr bwMode="auto">
          <a:xfrm>
            <a:off x="847725" y="4829175"/>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4" name="Line 89"/>
          <p:cNvSpPr>
            <a:spLocks noChangeShapeType="1"/>
          </p:cNvSpPr>
          <p:nvPr/>
        </p:nvSpPr>
        <p:spPr bwMode="auto">
          <a:xfrm>
            <a:off x="847725" y="4552950"/>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5" name="Line 90"/>
          <p:cNvSpPr>
            <a:spLocks noChangeShapeType="1"/>
          </p:cNvSpPr>
          <p:nvPr/>
        </p:nvSpPr>
        <p:spPr bwMode="auto">
          <a:xfrm>
            <a:off x="847725" y="4267200"/>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6" name="Line 91"/>
          <p:cNvSpPr>
            <a:spLocks noChangeShapeType="1"/>
          </p:cNvSpPr>
          <p:nvPr/>
        </p:nvSpPr>
        <p:spPr bwMode="auto">
          <a:xfrm>
            <a:off x="847725" y="3981450"/>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7" name="Line 92"/>
          <p:cNvSpPr>
            <a:spLocks noChangeShapeType="1"/>
          </p:cNvSpPr>
          <p:nvPr/>
        </p:nvSpPr>
        <p:spPr bwMode="auto">
          <a:xfrm>
            <a:off x="847725" y="3695700"/>
            <a:ext cx="381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8" name="Line 93"/>
          <p:cNvSpPr>
            <a:spLocks noChangeShapeType="1"/>
          </p:cNvSpPr>
          <p:nvPr/>
        </p:nvSpPr>
        <p:spPr bwMode="auto">
          <a:xfrm flipV="1">
            <a:off x="885825" y="4829175"/>
            <a:ext cx="0" cy="3810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49" name="Rectangle 94"/>
          <p:cNvSpPr>
            <a:spLocks noChangeArrowheads="1"/>
          </p:cNvSpPr>
          <p:nvPr/>
        </p:nvSpPr>
        <p:spPr bwMode="auto">
          <a:xfrm>
            <a:off x="547688" y="5562600"/>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-3</a:t>
            </a:r>
          </a:p>
        </p:txBody>
      </p:sp>
      <p:sp>
        <p:nvSpPr>
          <p:cNvPr id="183350" name="Rectangle 95"/>
          <p:cNvSpPr>
            <a:spLocks noChangeArrowheads="1"/>
          </p:cNvSpPr>
          <p:nvPr/>
        </p:nvSpPr>
        <p:spPr bwMode="auto">
          <a:xfrm>
            <a:off x="547688" y="5276850"/>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-2</a:t>
            </a:r>
          </a:p>
        </p:txBody>
      </p:sp>
      <p:sp>
        <p:nvSpPr>
          <p:cNvPr id="183351" name="Rectangle 96"/>
          <p:cNvSpPr>
            <a:spLocks noChangeArrowheads="1"/>
          </p:cNvSpPr>
          <p:nvPr/>
        </p:nvSpPr>
        <p:spPr bwMode="auto">
          <a:xfrm>
            <a:off x="547688" y="4991100"/>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-1</a:t>
            </a:r>
          </a:p>
        </p:txBody>
      </p:sp>
      <p:sp>
        <p:nvSpPr>
          <p:cNvPr id="183352" name="Rectangle 97"/>
          <p:cNvSpPr>
            <a:spLocks noChangeArrowheads="1"/>
          </p:cNvSpPr>
          <p:nvPr/>
        </p:nvSpPr>
        <p:spPr bwMode="auto">
          <a:xfrm>
            <a:off x="615950" y="4705350"/>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0</a:t>
            </a:r>
          </a:p>
        </p:txBody>
      </p:sp>
      <p:sp>
        <p:nvSpPr>
          <p:cNvPr id="183353" name="Rectangle 98"/>
          <p:cNvSpPr>
            <a:spLocks noChangeArrowheads="1"/>
          </p:cNvSpPr>
          <p:nvPr/>
        </p:nvSpPr>
        <p:spPr bwMode="auto">
          <a:xfrm>
            <a:off x="615950" y="442912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1</a:t>
            </a:r>
          </a:p>
        </p:txBody>
      </p:sp>
      <p:sp>
        <p:nvSpPr>
          <p:cNvPr id="183354" name="Rectangle 99"/>
          <p:cNvSpPr>
            <a:spLocks noChangeArrowheads="1"/>
          </p:cNvSpPr>
          <p:nvPr/>
        </p:nvSpPr>
        <p:spPr bwMode="auto">
          <a:xfrm>
            <a:off x="615950" y="414337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2</a:t>
            </a:r>
          </a:p>
        </p:txBody>
      </p:sp>
      <p:sp>
        <p:nvSpPr>
          <p:cNvPr id="183355" name="Rectangle 100"/>
          <p:cNvSpPr>
            <a:spLocks noChangeArrowheads="1"/>
          </p:cNvSpPr>
          <p:nvPr/>
        </p:nvSpPr>
        <p:spPr bwMode="auto">
          <a:xfrm>
            <a:off x="615950" y="385762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3</a:t>
            </a:r>
          </a:p>
        </p:txBody>
      </p:sp>
      <p:sp>
        <p:nvSpPr>
          <p:cNvPr id="183356" name="Rectangle 101"/>
          <p:cNvSpPr>
            <a:spLocks noChangeArrowheads="1"/>
          </p:cNvSpPr>
          <p:nvPr/>
        </p:nvSpPr>
        <p:spPr bwMode="auto">
          <a:xfrm>
            <a:off x="615950" y="357187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b="0" smtClean="0">
                <a:solidFill>
                  <a:srgbClr val="000000"/>
                </a:solidFill>
                <a:latin typeface="ＭＳ Ｐゴシック" pitchFamily="50" charset="-128"/>
              </a:rPr>
              <a:t>4</a:t>
            </a:r>
          </a:p>
        </p:txBody>
      </p:sp>
      <p:grpSp>
        <p:nvGrpSpPr>
          <p:cNvPr id="3" name="グループ化 102"/>
          <p:cNvGrpSpPr>
            <a:grpSpLocks/>
          </p:cNvGrpSpPr>
          <p:nvPr/>
        </p:nvGrpSpPr>
        <p:grpSpPr bwMode="auto">
          <a:xfrm>
            <a:off x="7007225" y="1479550"/>
            <a:ext cx="779463" cy="4692650"/>
            <a:chOff x="7007225" y="1479550"/>
            <a:chExt cx="779463" cy="4692650"/>
          </a:xfrm>
        </p:grpSpPr>
        <p:sp>
          <p:nvSpPr>
            <p:cNvPr id="183390" name="Rectangle 46"/>
            <p:cNvSpPr>
              <a:spLocks noChangeArrowheads="1"/>
            </p:cNvSpPr>
            <p:nvPr/>
          </p:nvSpPr>
          <p:spPr bwMode="auto">
            <a:xfrm>
              <a:off x="7135813" y="4829175"/>
              <a:ext cx="552450" cy="6286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b="0" u="sng" smtClean="0">
                <a:solidFill>
                  <a:srgbClr val="000000"/>
                </a:solidFill>
                <a:latin typeface="ＭＳ Ｐゴシック" pitchFamily="50" charset="-128"/>
              </a:endParaRPr>
            </a:p>
          </p:txBody>
        </p:sp>
        <p:sp>
          <p:nvSpPr>
            <p:cNvPr id="183391" name="Text Box 59"/>
            <p:cNvSpPr txBox="1">
              <a:spLocks noChangeArrowheads="1"/>
            </p:cNvSpPr>
            <p:nvPr/>
          </p:nvSpPr>
          <p:spPr bwMode="auto">
            <a:xfrm>
              <a:off x="7077075" y="2703513"/>
              <a:ext cx="63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-1.4%</a:t>
              </a:r>
            </a:p>
          </p:txBody>
        </p:sp>
        <p:sp>
          <p:nvSpPr>
            <p:cNvPr id="183392" name="Line 68"/>
            <p:cNvSpPr>
              <a:spLocks noChangeShapeType="1"/>
            </p:cNvSpPr>
            <p:nvPr/>
          </p:nvSpPr>
          <p:spPr bwMode="auto">
            <a:xfrm>
              <a:off x="7135813" y="2058988"/>
              <a:ext cx="555625"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93" name="Oval 69"/>
            <p:cNvSpPr>
              <a:spLocks noChangeArrowheads="1"/>
            </p:cNvSpPr>
            <p:nvPr/>
          </p:nvSpPr>
          <p:spPr bwMode="auto">
            <a:xfrm>
              <a:off x="7348538" y="1989138"/>
              <a:ext cx="128587" cy="128587"/>
            </a:xfrm>
            <a:prstGeom prst="ellipse">
              <a:avLst/>
            </a:prstGeom>
            <a:gradFill rotWithShape="0">
              <a:gsLst>
                <a:gs pos="0">
                  <a:srgbClr val="595959"/>
                </a:gs>
                <a:gs pos="100000">
                  <a:srgbClr val="C0C0C0"/>
                </a:gs>
              </a:gsLst>
              <a:lin ang="5400000" scaled="1"/>
            </a:gradFill>
            <a:ln w="9525">
              <a:solidFill>
                <a:srgbClr val="C0C0C0"/>
              </a:solidFill>
              <a:round/>
              <a:headEnd/>
              <a:tailEnd/>
            </a:ln>
          </p:spPr>
          <p:txBody>
            <a:bodyPr wrap="none" anchor="ctr"/>
            <a:lstStyle/>
            <a:p>
              <a:endParaRPr kumimoji="0" lang="ja-JP" altLang="ja-JP" sz="2400" b="0" smtClean="0">
                <a:solidFill>
                  <a:srgbClr val="000000"/>
                </a:solidFill>
                <a:latin typeface="ＭＳ Ｐゴシック" pitchFamily="50" charset="-128"/>
              </a:endParaRPr>
            </a:p>
          </p:txBody>
        </p:sp>
        <p:sp>
          <p:nvSpPr>
            <p:cNvPr id="183394" name="Rectangle 76"/>
            <p:cNvSpPr>
              <a:spLocks noChangeArrowheads="1"/>
            </p:cNvSpPr>
            <p:nvPr/>
          </p:nvSpPr>
          <p:spPr bwMode="auto">
            <a:xfrm>
              <a:off x="7124700" y="1479550"/>
              <a:ext cx="5603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90000"/>
                </a:lnSpc>
              </a:pPr>
              <a:r>
                <a:rPr kumimoji="0" lang="en-US" altLang="ja-JP" sz="1400" b="0" smtClean="0">
                  <a:solidFill>
                    <a:srgbClr val="000000"/>
                  </a:solidFill>
                  <a:latin typeface="ＭＳ Ｐゴシック" pitchFamily="50" charset="-128"/>
                </a:rPr>
                <a:t>Barnett</a:t>
              </a:r>
              <a:br>
                <a:rPr kumimoji="0" lang="en-US" altLang="ja-JP" sz="1400" b="0" smtClean="0">
                  <a:solidFill>
                    <a:srgbClr val="000000"/>
                  </a:solidFill>
                  <a:latin typeface="ＭＳ Ｐゴシック" pitchFamily="50" charset="-128"/>
                </a:rPr>
              </a:br>
              <a:r>
                <a:rPr kumimoji="0" lang="en-US" altLang="ja-JP" sz="1400" b="0" smtClean="0">
                  <a:solidFill>
                    <a:srgbClr val="000000"/>
                  </a:solidFill>
                  <a:latin typeface="ＭＳ Ｐゴシック" pitchFamily="50" charset="-128"/>
                </a:rPr>
                <a:t>et al</a:t>
              </a:r>
              <a:r>
                <a:rPr kumimoji="0" lang="en-US" altLang="ja-JP" sz="1400" b="0" baseline="30000" smtClean="0">
                  <a:solidFill>
                    <a:srgbClr val="000000"/>
                  </a:solidFill>
                  <a:latin typeface="ＭＳ Ｐゴシック" pitchFamily="50" charset="-128"/>
                </a:rPr>
                <a:t>2</a:t>
              </a:r>
            </a:p>
          </p:txBody>
        </p:sp>
        <p:sp>
          <p:nvSpPr>
            <p:cNvPr id="183395" name="Text Box 105"/>
            <p:cNvSpPr txBox="1">
              <a:spLocks noChangeArrowheads="1"/>
            </p:cNvSpPr>
            <p:nvPr/>
          </p:nvSpPr>
          <p:spPr bwMode="auto">
            <a:xfrm>
              <a:off x="7007225" y="5553075"/>
              <a:ext cx="77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-2.0 kg</a:t>
              </a:r>
            </a:p>
          </p:txBody>
        </p:sp>
        <p:sp>
          <p:nvSpPr>
            <p:cNvPr id="183396" name="Text Box 104"/>
            <p:cNvSpPr txBox="1">
              <a:spLocks noChangeArrowheads="1"/>
            </p:cNvSpPr>
            <p:nvPr/>
          </p:nvSpPr>
          <p:spPr bwMode="auto">
            <a:xfrm>
              <a:off x="7261225" y="577532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sz="2000" b="0" smtClean="0">
                  <a:solidFill>
                    <a:srgbClr val="000000"/>
                  </a:solidFill>
                  <a:latin typeface="ＭＳ Ｐゴシック" pitchFamily="50" charset="-128"/>
                  <a:ea typeface="ＭＳ Ｐゴシック" pitchFamily="50" charset="-128"/>
                </a:rPr>
                <a:t>*</a:t>
              </a:r>
            </a:p>
          </p:txBody>
        </p:sp>
      </p:grpSp>
      <p:grpSp>
        <p:nvGrpSpPr>
          <p:cNvPr id="183358" name="Group 106"/>
          <p:cNvGrpSpPr>
            <a:grpSpLocks/>
          </p:cNvGrpSpPr>
          <p:nvPr/>
        </p:nvGrpSpPr>
        <p:grpSpPr bwMode="auto">
          <a:xfrm>
            <a:off x="2568575" y="1479550"/>
            <a:ext cx="779463" cy="3975100"/>
            <a:chOff x="1618" y="932"/>
            <a:chExt cx="491" cy="2504"/>
          </a:xfrm>
        </p:grpSpPr>
        <p:sp>
          <p:nvSpPr>
            <p:cNvPr id="183382" name="Rectangle 42"/>
            <p:cNvSpPr>
              <a:spLocks noChangeArrowheads="1"/>
            </p:cNvSpPr>
            <p:nvPr/>
          </p:nvSpPr>
          <p:spPr bwMode="auto">
            <a:xfrm>
              <a:off x="1706" y="1282"/>
              <a:ext cx="346" cy="294"/>
            </a:xfrm>
            <a:prstGeom prst="rect">
              <a:avLst/>
            </a:prstGeom>
            <a:solidFill>
              <a:srgbClr val="4CAC5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ja-JP" altLang="ja-JP" sz="2400" b="0" smtClean="0">
                <a:solidFill>
                  <a:srgbClr val="000000"/>
                </a:solidFill>
                <a:latin typeface="ＭＳ Ｐゴシック" pitchFamily="50" charset="-128"/>
              </a:endParaRPr>
            </a:p>
          </p:txBody>
        </p:sp>
        <p:sp>
          <p:nvSpPr>
            <p:cNvPr id="183383" name="Rectangle 31"/>
            <p:cNvSpPr>
              <a:spLocks noChangeArrowheads="1"/>
            </p:cNvSpPr>
            <p:nvPr/>
          </p:nvSpPr>
          <p:spPr bwMode="auto">
            <a:xfrm>
              <a:off x="1710" y="2872"/>
              <a:ext cx="342" cy="170"/>
            </a:xfrm>
            <a:prstGeom prst="rect">
              <a:avLst/>
            </a:prstGeom>
            <a:solidFill>
              <a:srgbClr val="4CA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b="0" u="sng" smtClean="0">
                <a:solidFill>
                  <a:srgbClr val="000000"/>
                </a:solidFill>
                <a:latin typeface="ＭＳ Ｐゴシック" pitchFamily="50" charset="-128"/>
              </a:endParaRPr>
            </a:p>
          </p:txBody>
        </p:sp>
        <p:sp>
          <p:nvSpPr>
            <p:cNvPr id="183384" name="Text Box 35"/>
            <p:cNvSpPr txBox="1">
              <a:spLocks noChangeArrowheads="1"/>
            </p:cNvSpPr>
            <p:nvPr/>
          </p:nvSpPr>
          <p:spPr bwMode="auto">
            <a:xfrm>
              <a:off x="1659" y="1703"/>
              <a:ext cx="3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-1.4%</a:t>
              </a:r>
            </a:p>
          </p:txBody>
        </p:sp>
        <p:sp>
          <p:nvSpPr>
            <p:cNvPr id="183385" name="Line 44"/>
            <p:cNvSpPr>
              <a:spLocks noChangeShapeType="1"/>
            </p:cNvSpPr>
            <p:nvPr/>
          </p:nvSpPr>
          <p:spPr bwMode="auto">
            <a:xfrm>
              <a:off x="1704" y="1279"/>
              <a:ext cx="350"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86" name="Oval 45"/>
            <p:cNvSpPr>
              <a:spLocks noChangeArrowheads="1"/>
            </p:cNvSpPr>
            <p:nvPr/>
          </p:nvSpPr>
          <p:spPr bwMode="auto">
            <a:xfrm>
              <a:off x="1839" y="1243"/>
              <a:ext cx="81" cy="81"/>
            </a:xfrm>
            <a:prstGeom prst="ellipse">
              <a:avLst/>
            </a:prstGeom>
            <a:gradFill rotWithShape="1">
              <a:gsLst>
                <a:gs pos="0">
                  <a:srgbClr val="595959"/>
                </a:gs>
                <a:gs pos="100000">
                  <a:srgbClr val="C0C0C0"/>
                </a:gs>
              </a:gsLst>
              <a:lin ang="5400000" scaled="1"/>
            </a:gradFill>
            <a:ln w="9525">
              <a:solidFill>
                <a:srgbClr val="C0C0C0"/>
              </a:solidFill>
              <a:round/>
              <a:headEnd/>
              <a:tailEnd/>
            </a:ln>
          </p:spPr>
          <p:txBody>
            <a:bodyPr wrap="none" anchor="ctr"/>
            <a:lstStyle/>
            <a:p>
              <a:endParaRPr kumimoji="0" lang="ja-JP" altLang="ja-JP" sz="2400" b="0" smtClean="0">
                <a:solidFill>
                  <a:srgbClr val="000000"/>
                </a:solidFill>
                <a:latin typeface="ＭＳ Ｐゴシック" pitchFamily="50" charset="-128"/>
              </a:endParaRPr>
            </a:p>
          </p:txBody>
        </p:sp>
        <p:sp>
          <p:nvSpPr>
            <p:cNvPr id="183387" name="Rectangle 46"/>
            <p:cNvSpPr>
              <a:spLocks noChangeArrowheads="1"/>
            </p:cNvSpPr>
            <p:nvPr/>
          </p:nvSpPr>
          <p:spPr bwMode="auto">
            <a:xfrm>
              <a:off x="1703" y="932"/>
              <a:ext cx="35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90000"/>
                </a:lnSpc>
              </a:pPr>
              <a:r>
                <a:rPr kumimoji="0" lang="en-US" altLang="ja-JP" sz="1400" b="0" smtClean="0">
                  <a:solidFill>
                    <a:srgbClr val="000000"/>
                  </a:solidFill>
                  <a:latin typeface="ＭＳ Ｐゴシック" pitchFamily="50" charset="-128"/>
                </a:rPr>
                <a:t>Barnett</a:t>
              </a:r>
              <a:br>
                <a:rPr kumimoji="0" lang="en-US" altLang="ja-JP" sz="1400" b="0" smtClean="0">
                  <a:solidFill>
                    <a:srgbClr val="000000"/>
                  </a:solidFill>
                  <a:latin typeface="ＭＳ Ｐゴシック" pitchFamily="50" charset="-128"/>
                </a:rPr>
              </a:br>
              <a:r>
                <a:rPr kumimoji="0" lang="en-US" altLang="ja-JP" sz="1400" b="0" smtClean="0">
                  <a:solidFill>
                    <a:srgbClr val="000000"/>
                  </a:solidFill>
                  <a:latin typeface="ＭＳ Ｐゴシック" pitchFamily="50" charset="-128"/>
                </a:rPr>
                <a:t>et al</a:t>
              </a:r>
              <a:r>
                <a:rPr kumimoji="0" lang="en-US" altLang="ja-JP" sz="1400" b="0" baseline="30000" smtClean="0">
                  <a:solidFill>
                    <a:srgbClr val="000000"/>
                  </a:solidFill>
                  <a:latin typeface="ＭＳ Ｐゴシック" pitchFamily="50" charset="-128"/>
                </a:rPr>
                <a:t>2</a:t>
              </a:r>
            </a:p>
          </p:txBody>
        </p:sp>
        <p:sp>
          <p:nvSpPr>
            <p:cNvPr id="183388" name="Text Box 98"/>
            <p:cNvSpPr txBox="1">
              <a:spLocks noChangeArrowheads="1"/>
            </p:cNvSpPr>
            <p:nvPr/>
          </p:nvSpPr>
          <p:spPr bwMode="auto">
            <a:xfrm>
              <a:off x="1618" y="3053"/>
              <a:ext cx="4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+1.0 kg</a:t>
              </a:r>
            </a:p>
          </p:txBody>
        </p:sp>
        <p:sp>
          <p:nvSpPr>
            <p:cNvPr id="183389" name="Text Box 105"/>
            <p:cNvSpPr txBox="1">
              <a:spLocks noChangeArrowheads="1"/>
            </p:cNvSpPr>
            <p:nvPr/>
          </p:nvSpPr>
          <p:spPr bwMode="auto">
            <a:xfrm>
              <a:off x="1838" y="3186"/>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sz="2000" b="0" smtClean="0">
                  <a:solidFill>
                    <a:srgbClr val="000000"/>
                  </a:solidFill>
                  <a:latin typeface="ＭＳ Ｐゴシック" pitchFamily="50" charset="-128"/>
                  <a:ea typeface="ＭＳ Ｐゴシック" pitchFamily="50" charset="-128"/>
                </a:rPr>
                <a:t>*</a:t>
              </a:r>
            </a:p>
          </p:txBody>
        </p:sp>
      </p:grpSp>
      <p:sp>
        <p:nvSpPr>
          <p:cNvPr id="183359" name="Text Box 101"/>
          <p:cNvSpPr txBox="1">
            <a:spLocks noChangeArrowheads="1"/>
          </p:cNvSpPr>
          <p:nvPr/>
        </p:nvSpPr>
        <p:spPr bwMode="auto">
          <a:xfrm>
            <a:off x="6105525" y="6054725"/>
            <a:ext cx="3038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sz="1200" b="0" smtClean="0">
                <a:solidFill>
                  <a:srgbClr val="000000"/>
                </a:solidFill>
                <a:latin typeface="ＭＳ Ｐゴシック" pitchFamily="50" charset="-128"/>
                <a:ea typeface="ＭＳ Ｐゴシック" pitchFamily="50" charset="-128"/>
              </a:rPr>
              <a:t>*最初のクロスオーバー治療期間からの結果</a:t>
            </a:r>
          </a:p>
        </p:txBody>
      </p:sp>
      <p:sp>
        <p:nvSpPr>
          <p:cNvPr id="554087" name="Rectangle 103"/>
          <p:cNvSpPr>
            <a:spLocks noGrp="1" noChangeArrowheads="1"/>
          </p:cNvSpPr>
          <p:nvPr>
            <p:ph type="title" idx="4294967295"/>
          </p:nvPr>
        </p:nvSpPr>
        <p:spPr>
          <a:xfrm>
            <a:off x="263525" y="0"/>
            <a:ext cx="8199438" cy="793750"/>
          </a:xfrm>
        </p:spPr>
        <p:txBody>
          <a:bodyPr/>
          <a:lstStyle/>
          <a:p>
            <a:r>
              <a:rPr lang="en-US" altLang="ja-JP" sz="1800" b="1" smtClean="0">
                <a:solidFill>
                  <a:schemeClr val="bg1"/>
                </a:solidFill>
                <a:latin typeface="ＭＳ Ｐゴシック" pitchFamily="50" charset="-128"/>
                <a:ea typeface="ＭＳ Ｐゴシック" pitchFamily="50" charset="-128"/>
              </a:rPr>
              <a:t>3</a:t>
            </a:r>
            <a:r>
              <a:rPr lang="ja-JP" altLang="en-US" sz="1800" b="1" smtClean="0">
                <a:solidFill>
                  <a:schemeClr val="bg1"/>
                </a:solidFill>
                <a:latin typeface="ＭＳ Ｐゴシック" pitchFamily="50" charset="-128"/>
                <a:ea typeface="ＭＳ Ｐゴシック" pitchFamily="50" charset="-128"/>
              </a:rPr>
              <a:t>つの直接比較試験における血糖値の変化と体重：</a:t>
            </a:r>
            <a:r>
              <a:rPr lang="ja-JP" altLang="en-US" b="1" smtClean="0">
                <a:solidFill>
                  <a:schemeClr val="bg1"/>
                </a:solidFill>
                <a:latin typeface="ＭＳ Ｐゴシック" pitchFamily="50" charset="-128"/>
                <a:ea typeface="ＭＳ Ｐゴシック" pitchFamily="50" charset="-128"/>
              </a:rPr>
              <a:t/>
            </a:r>
            <a:br>
              <a:rPr lang="ja-JP" altLang="en-US" b="1" smtClean="0">
                <a:solidFill>
                  <a:schemeClr val="bg1"/>
                </a:solidFill>
                <a:latin typeface="ＭＳ Ｐゴシック" pitchFamily="50" charset="-128"/>
                <a:ea typeface="ＭＳ Ｐゴシック" pitchFamily="50" charset="-128"/>
              </a:rPr>
            </a:br>
            <a:r>
              <a:rPr lang="ja-JP" altLang="en-US" b="1" smtClean="0">
                <a:solidFill>
                  <a:schemeClr val="bg1"/>
                </a:solidFill>
                <a:latin typeface="ＭＳ Ｐゴシック" pitchFamily="50" charset="-128"/>
                <a:ea typeface="ＭＳ Ｐゴシック" pitchFamily="50" charset="-128"/>
              </a:rPr>
              <a:t>エキセナチド対インスリン</a:t>
            </a:r>
          </a:p>
        </p:txBody>
      </p:sp>
      <p:grpSp>
        <p:nvGrpSpPr>
          <p:cNvPr id="5" name="グループ化 100"/>
          <p:cNvGrpSpPr>
            <a:grpSpLocks/>
          </p:cNvGrpSpPr>
          <p:nvPr/>
        </p:nvGrpSpPr>
        <p:grpSpPr bwMode="auto">
          <a:xfrm>
            <a:off x="1395413" y="1479550"/>
            <a:ext cx="2111375" cy="3695700"/>
            <a:chOff x="1395413" y="1479550"/>
            <a:chExt cx="2111375" cy="3695700"/>
          </a:xfrm>
        </p:grpSpPr>
        <p:sp>
          <p:nvSpPr>
            <p:cNvPr id="183375" name="Rectangle 47"/>
            <p:cNvSpPr>
              <a:spLocks noChangeArrowheads="1"/>
            </p:cNvSpPr>
            <p:nvPr/>
          </p:nvSpPr>
          <p:spPr bwMode="auto">
            <a:xfrm>
              <a:off x="1651001" y="1479550"/>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90000"/>
                </a:lnSpc>
              </a:pPr>
              <a:r>
                <a:rPr kumimoji="0" lang="en-US" altLang="ja-JP" sz="1400" b="0" smtClean="0">
                  <a:solidFill>
                    <a:srgbClr val="000000"/>
                  </a:solidFill>
                  <a:latin typeface="ＭＳ Ｐゴシック" pitchFamily="50" charset="-128"/>
                </a:rPr>
                <a:t>Heine</a:t>
              </a:r>
            </a:p>
            <a:p>
              <a:pPr algn="ctr">
                <a:lnSpc>
                  <a:spcPct val="90000"/>
                </a:lnSpc>
              </a:pPr>
              <a:r>
                <a:rPr kumimoji="0" lang="en-US" altLang="ja-JP" sz="1400" b="0" smtClean="0">
                  <a:solidFill>
                    <a:srgbClr val="000000"/>
                  </a:solidFill>
                  <a:latin typeface="ＭＳ Ｐゴシック" pitchFamily="50" charset="-128"/>
                </a:rPr>
                <a:t> et al</a:t>
              </a:r>
              <a:r>
                <a:rPr kumimoji="0" lang="en-US" altLang="ja-JP" sz="1400" b="0" baseline="30000" smtClean="0">
                  <a:solidFill>
                    <a:srgbClr val="000000"/>
                  </a:solidFill>
                  <a:latin typeface="ＭＳ Ｐゴシック" pitchFamily="50" charset="-128"/>
                </a:rPr>
                <a:t>1</a:t>
              </a:r>
            </a:p>
          </p:txBody>
        </p:sp>
        <p:sp>
          <p:nvSpPr>
            <p:cNvPr id="183376" name="Rectangle 24"/>
            <p:cNvSpPr>
              <a:spLocks noChangeArrowheads="1"/>
            </p:cNvSpPr>
            <p:nvPr/>
          </p:nvSpPr>
          <p:spPr bwMode="auto">
            <a:xfrm>
              <a:off x="1620838" y="4324350"/>
              <a:ext cx="550862" cy="504825"/>
            </a:xfrm>
            <a:prstGeom prst="rect">
              <a:avLst/>
            </a:prstGeom>
            <a:solidFill>
              <a:srgbClr val="4CA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b="0" u="sng" smtClean="0">
                <a:solidFill>
                  <a:srgbClr val="000000"/>
                </a:solidFill>
                <a:latin typeface="ＭＳ Ｐゴシック" pitchFamily="50" charset="-128"/>
              </a:endParaRPr>
            </a:p>
          </p:txBody>
        </p:sp>
        <p:sp>
          <p:nvSpPr>
            <p:cNvPr id="183377" name="Text Box 36"/>
            <p:cNvSpPr txBox="1">
              <a:spLocks noChangeArrowheads="1"/>
            </p:cNvSpPr>
            <p:nvPr/>
          </p:nvSpPr>
          <p:spPr bwMode="auto">
            <a:xfrm>
              <a:off x="1541463" y="2703513"/>
              <a:ext cx="63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-1.1%</a:t>
              </a:r>
            </a:p>
          </p:txBody>
        </p:sp>
        <p:sp>
          <p:nvSpPr>
            <p:cNvPr id="183378" name="Line 39"/>
            <p:cNvSpPr>
              <a:spLocks noChangeShapeType="1"/>
            </p:cNvSpPr>
            <p:nvPr/>
          </p:nvSpPr>
          <p:spPr bwMode="auto">
            <a:xfrm>
              <a:off x="1619250" y="2189163"/>
              <a:ext cx="555625"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79" name="Oval 40"/>
            <p:cNvSpPr>
              <a:spLocks noChangeArrowheads="1"/>
            </p:cNvSpPr>
            <p:nvPr/>
          </p:nvSpPr>
          <p:spPr bwMode="auto">
            <a:xfrm>
              <a:off x="1833563" y="2117725"/>
              <a:ext cx="128587" cy="128588"/>
            </a:xfrm>
            <a:prstGeom prst="ellipse">
              <a:avLst/>
            </a:prstGeom>
            <a:gradFill rotWithShape="1">
              <a:gsLst>
                <a:gs pos="0">
                  <a:srgbClr val="595959"/>
                </a:gs>
                <a:gs pos="100000">
                  <a:srgbClr val="C0C0C0"/>
                </a:gs>
              </a:gsLst>
              <a:lin ang="5400000" scaled="1"/>
            </a:gradFill>
            <a:ln w="9525">
              <a:solidFill>
                <a:srgbClr val="C0C0C0"/>
              </a:solidFill>
              <a:round/>
              <a:headEnd/>
              <a:tailEnd/>
            </a:ln>
          </p:spPr>
          <p:txBody>
            <a:bodyPr wrap="none" anchor="ctr"/>
            <a:lstStyle/>
            <a:p>
              <a:endParaRPr kumimoji="0" lang="ja-JP" altLang="ja-JP" sz="2400" b="0" smtClean="0">
                <a:solidFill>
                  <a:srgbClr val="000000"/>
                </a:solidFill>
                <a:latin typeface="ＭＳ Ｐゴシック" pitchFamily="50" charset="-128"/>
              </a:endParaRPr>
            </a:p>
          </p:txBody>
        </p:sp>
        <p:sp>
          <p:nvSpPr>
            <p:cNvPr id="183380" name="Text Box 97"/>
            <p:cNvSpPr txBox="1">
              <a:spLocks noChangeArrowheads="1"/>
            </p:cNvSpPr>
            <p:nvPr/>
          </p:nvSpPr>
          <p:spPr bwMode="auto">
            <a:xfrm>
              <a:off x="1446213" y="4838700"/>
              <a:ext cx="77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+1.8 kg</a:t>
              </a:r>
            </a:p>
          </p:txBody>
        </p:sp>
        <p:sp>
          <p:nvSpPr>
            <p:cNvPr id="183381" name="Rectangle 6"/>
            <p:cNvSpPr>
              <a:spLocks noChangeArrowheads="1"/>
            </p:cNvSpPr>
            <p:nvPr/>
          </p:nvSpPr>
          <p:spPr bwMode="auto">
            <a:xfrm>
              <a:off x="1395413" y="3167063"/>
              <a:ext cx="21113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tabLst>
                  <a:tab pos="1206500" algn="l"/>
                  <a:tab pos="1371600" algn="l"/>
                </a:tabLst>
              </a:pPr>
              <a:r>
                <a:rPr kumimoji="0" lang="ja-JP" altLang="en-US" sz="1400" b="0" smtClean="0">
                  <a:solidFill>
                    <a:srgbClr val="000000"/>
                  </a:solidFill>
                  <a:latin typeface="ＭＳ Ｐゴシック" pitchFamily="50" charset="-128"/>
                  <a:sym typeface="Symbol" pitchFamily="18" charset="2"/>
                </a:rPr>
                <a:t>インスリングラルギン</a:t>
              </a:r>
              <a:endParaRPr kumimoji="0" lang="en-US" altLang="ja-JP" sz="1400" b="0" smtClean="0">
                <a:solidFill>
                  <a:srgbClr val="000000"/>
                </a:solidFill>
                <a:latin typeface="ＭＳ Ｐゴシック" pitchFamily="50" charset="-128"/>
                <a:sym typeface="Symbol" pitchFamily="18" charset="2"/>
              </a:endParaRPr>
            </a:p>
            <a:p>
              <a:pPr algn="ctr">
                <a:tabLst>
                  <a:tab pos="1206500" algn="l"/>
                  <a:tab pos="1371600" algn="l"/>
                </a:tabLst>
              </a:pPr>
              <a:r>
                <a:rPr kumimoji="0" lang="en-US" altLang="ja-JP" sz="1400" b="0" smtClean="0">
                  <a:solidFill>
                    <a:srgbClr val="000000"/>
                  </a:solidFill>
                  <a:latin typeface="ＭＳ Ｐゴシック" pitchFamily="50" charset="-128"/>
                  <a:sym typeface="Symbol" pitchFamily="18" charset="2"/>
                </a:rPr>
                <a:t>1</a:t>
              </a:r>
              <a:r>
                <a:rPr kumimoji="0" lang="ja-JP" altLang="en-US" sz="1400" b="0" smtClean="0">
                  <a:solidFill>
                    <a:srgbClr val="000000"/>
                  </a:solidFill>
                  <a:latin typeface="ＭＳ Ｐゴシック" pitchFamily="50" charset="-128"/>
                  <a:sym typeface="Symbol" pitchFamily="18" charset="2"/>
                </a:rPr>
                <a:t>日</a:t>
              </a:r>
              <a:r>
                <a:rPr kumimoji="0" lang="en-US" altLang="ja-JP" sz="1400" b="0" smtClean="0">
                  <a:solidFill>
                    <a:srgbClr val="000000"/>
                  </a:solidFill>
                  <a:latin typeface="ＭＳ Ｐゴシック" pitchFamily="50" charset="-128"/>
                  <a:sym typeface="Symbol" pitchFamily="18" charset="2"/>
                </a:rPr>
                <a:t>1</a:t>
              </a:r>
              <a:r>
                <a:rPr kumimoji="0" lang="ja-JP" altLang="en-US" sz="1400" b="0" smtClean="0">
                  <a:solidFill>
                    <a:srgbClr val="000000"/>
                  </a:solidFill>
                  <a:latin typeface="ＭＳ Ｐゴシック" pitchFamily="50" charset="-128"/>
                  <a:sym typeface="Symbol" pitchFamily="18" charset="2"/>
                </a:rPr>
                <a:t>回投与</a:t>
              </a:r>
              <a:endParaRPr kumimoji="0" lang="en-US" altLang="ja-JP" sz="1400" b="0" smtClean="0">
                <a:solidFill>
                  <a:srgbClr val="000000"/>
                </a:solidFill>
                <a:latin typeface="ＭＳ Ｐゴシック" pitchFamily="50" charset="-128"/>
              </a:endParaRPr>
            </a:p>
          </p:txBody>
        </p:sp>
      </p:grpSp>
      <p:sp>
        <p:nvSpPr>
          <p:cNvPr id="183362" name="Rectangle 8"/>
          <p:cNvSpPr>
            <a:spLocks noChangeArrowheads="1"/>
          </p:cNvSpPr>
          <p:nvPr/>
        </p:nvSpPr>
        <p:spPr bwMode="auto">
          <a:xfrm>
            <a:off x="3746500" y="3176588"/>
            <a:ext cx="20161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tabLst>
                <a:tab pos="1206500" algn="l"/>
                <a:tab pos="1371600" algn="l"/>
              </a:tabLst>
            </a:pPr>
            <a:r>
              <a:rPr kumimoji="0" lang="ja-JP" altLang="en-US" sz="1400" b="0" smtClean="0">
                <a:solidFill>
                  <a:srgbClr val="000000"/>
                </a:solidFill>
                <a:latin typeface="ＭＳ Ｐゴシック" pitchFamily="50" charset="-128"/>
                <a:sym typeface="Symbol" pitchFamily="18" charset="2"/>
              </a:rPr>
              <a:t>インスリン</a:t>
            </a:r>
            <a:endParaRPr kumimoji="0" lang="en-US" altLang="ja-JP" sz="1400" b="0" smtClean="0">
              <a:solidFill>
                <a:srgbClr val="000000"/>
              </a:solidFill>
              <a:latin typeface="ＭＳ Ｐゴシック" pitchFamily="50" charset="-128"/>
              <a:sym typeface="Symbol" pitchFamily="18" charset="2"/>
            </a:endParaRPr>
          </a:p>
          <a:p>
            <a:pPr algn="ctr">
              <a:tabLst>
                <a:tab pos="1206500" algn="l"/>
                <a:tab pos="1371600" algn="l"/>
              </a:tabLst>
            </a:pPr>
            <a:r>
              <a:rPr kumimoji="0" lang="ja-JP" altLang="en-US" sz="1400" b="0" smtClean="0">
                <a:solidFill>
                  <a:srgbClr val="000000"/>
                </a:solidFill>
                <a:latin typeface="ＭＳ Ｐゴシック" pitchFamily="50" charset="-128"/>
                <a:sym typeface="Symbol" pitchFamily="18" charset="2"/>
              </a:rPr>
              <a:t>アスパルト</a:t>
            </a:r>
            <a:r>
              <a:rPr kumimoji="0" lang="en-US" altLang="ja-JP" sz="1400" b="0" smtClean="0">
                <a:solidFill>
                  <a:srgbClr val="000000"/>
                </a:solidFill>
                <a:latin typeface="ＭＳ Ｐゴシック" pitchFamily="50" charset="-128"/>
                <a:sym typeface="Symbol" pitchFamily="18" charset="2"/>
              </a:rPr>
              <a:t> 30MIX</a:t>
            </a:r>
            <a:endParaRPr kumimoji="0" lang="en-US" altLang="ja-JP" sz="1400" b="0" smtClean="0">
              <a:solidFill>
                <a:srgbClr val="000000"/>
              </a:solidFill>
              <a:latin typeface="ＭＳ Ｐゴシック" pitchFamily="50" charset="-128"/>
            </a:endParaRPr>
          </a:p>
        </p:txBody>
      </p:sp>
      <p:grpSp>
        <p:nvGrpSpPr>
          <p:cNvPr id="6" name="グループ化 104"/>
          <p:cNvGrpSpPr>
            <a:grpSpLocks/>
          </p:cNvGrpSpPr>
          <p:nvPr/>
        </p:nvGrpSpPr>
        <p:grpSpPr bwMode="auto">
          <a:xfrm>
            <a:off x="6029325" y="1479550"/>
            <a:ext cx="2693988" cy="4421188"/>
            <a:chOff x="6029325" y="1479550"/>
            <a:chExt cx="2693988" cy="4421188"/>
          </a:xfrm>
        </p:grpSpPr>
        <p:sp>
          <p:nvSpPr>
            <p:cNvPr id="183368" name="Rectangle 77"/>
            <p:cNvSpPr>
              <a:spLocks noChangeArrowheads="1"/>
            </p:cNvSpPr>
            <p:nvPr/>
          </p:nvSpPr>
          <p:spPr bwMode="auto">
            <a:xfrm>
              <a:off x="6216650" y="1479550"/>
              <a:ext cx="419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90000"/>
                </a:lnSpc>
              </a:pPr>
              <a:r>
                <a:rPr kumimoji="0" lang="en-US" altLang="ja-JP" sz="1400" b="0" smtClean="0">
                  <a:solidFill>
                    <a:srgbClr val="000000"/>
                  </a:solidFill>
                  <a:latin typeface="ＭＳ Ｐゴシック" pitchFamily="50" charset="-128"/>
                </a:rPr>
                <a:t>Heine</a:t>
              </a:r>
            </a:p>
            <a:p>
              <a:pPr algn="ctr">
                <a:lnSpc>
                  <a:spcPct val="90000"/>
                </a:lnSpc>
              </a:pPr>
              <a:r>
                <a:rPr kumimoji="0" lang="en-US" altLang="ja-JP" sz="1400" b="0" smtClean="0">
                  <a:solidFill>
                    <a:srgbClr val="000000"/>
                  </a:solidFill>
                  <a:latin typeface="ＭＳ Ｐゴシック" pitchFamily="50" charset="-128"/>
                </a:rPr>
                <a:t>et al</a:t>
              </a:r>
              <a:r>
                <a:rPr kumimoji="0" lang="en-US" altLang="ja-JP" sz="1400" b="0" baseline="30000" smtClean="0">
                  <a:solidFill>
                    <a:srgbClr val="000000"/>
                  </a:solidFill>
                  <a:latin typeface="ＭＳ Ｐゴシック" pitchFamily="50" charset="-128"/>
                </a:rPr>
                <a:t>1</a:t>
              </a:r>
            </a:p>
          </p:txBody>
        </p:sp>
        <p:sp>
          <p:nvSpPr>
            <p:cNvPr id="183369" name="Rectangle 62"/>
            <p:cNvSpPr>
              <a:spLocks noChangeArrowheads="1"/>
            </p:cNvSpPr>
            <p:nvPr/>
          </p:nvSpPr>
          <p:spPr bwMode="auto">
            <a:xfrm>
              <a:off x="6156325" y="4829175"/>
              <a:ext cx="541338" cy="65722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b="0" u="sng" smtClean="0">
                <a:solidFill>
                  <a:srgbClr val="000000"/>
                </a:solidFill>
                <a:latin typeface="ＭＳ Ｐゴシック" pitchFamily="50" charset="-128"/>
              </a:endParaRPr>
            </a:p>
          </p:txBody>
        </p:sp>
        <p:sp>
          <p:nvSpPr>
            <p:cNvPr id="183370" name="Text Box 60"/>
            <p:cNvSpPr txBox="1">
              <a:spLocks noChangeArrowheads="1"/>
            </p:cNvSpPr>
            <p:nvPr/>
          </p:nvSpPr>
          <p:spPr bwMode="auto">
            <a:xfrm>
              <a:off x="6089650" y="2703513"/>
              <a:ext cx="63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-1.1%</a:t>
              </a:r>
            </a:p>
          </p:txBody>
        </p:sp>
        <p:sp>
          <p:nvSpPr>
            <p:cNvPr id="183371" name="Line 63"/>
            <p:cNvSpPr>
              <a:spLocks noChangeShapeType="1"/>
            </p:cNvSpPr>
            <p:nvPr/>
          </p:nvSpPr>
          <p:spPr bwMode="auto">
            <a:xfrm>
              <a:off x="6145213" y="2193925"/>
              <a:ext cx="555625"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83372" name="Oval 64"/>
            <p:cNvSpPr>
              <a:spLocks noChangeArrowheads="1"/>
            </p:cNvSpPr>
            <p:nvPr/>
          </p:nvSpPr>
          <p:spPr bwMode="auto">
            <a:xfrm>
              <a:off x="6357938" y="2119313"/>
              <a:ext cx="128587" cy="128587"/>
            </a:xfrm>
            <a:prstGeom prst="ellipse">
              <a:avLst/>
            </a:prstGeom>
            <a:gradFill rotWithShape="0">
              <a:gsLst>
                <a:gs pos="0">
                  <a:srgbClr val="595959"/>
                </a:gs>
                <a:gs pos="100000">
                  <a:srgbClr val="C0C0C0"/>
                </a:gs>
              </a:gsLst>
              <a:lin ang="5400000" scaled="1"/>
            </a:gradFill>
            <a:ln w="9525">
              <a:solidFill>
                <a:srgbClr val="C0C0C0"/>
              </a:solidFill>
              <a:round/>
              <a:headEnd/>
              <a:tailEnd/>
            </a:ln>
          </p:spPr>
          <p:txBody>
            <a:bodyPr wrap="none" anchor="ctr"/>
            <a:lstStyle/>
            <a:p>
              <a:endParaRPr kumimoji="0" lang="ja-JP" altLang="ja-JP" sz="2400" b="0" smtClean="0">
                <a:solidFill>
                  <a:srgbClr val="000000"/>
                </a:solidFill>
                <a:latin typeface="ＭＳ Ｐゴシック" pitchFamily="50" charset="-128"/>
              </a:endParaRPr>
            </a:p>
          </p:txBody>
        </p:sp>
        <p:sp>
          <p:nvSpPr>
            <p:cNvPr id="183373" name="Text Box 107"/>
            <p:cNvSpPr txBox="1">
              <a:spLocks noChangeArrowheads="1"/>
            </p:cNvSpPr>
            <p:nvPr/>
          </p:nvSpPr>
          <p:spPr bwMode="auto">
            <a:xfrm>
              <a:off x="6029325" y="5564188"/>
              <a:ext cx="77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600" b="0" smtClean="0">
                  <a:solidFill>
                    <a:srgbClr val="000000"/>
                  </a:solidFill>
                  <a:latin typeface="ＭＳ Ｐゴシック" pitchFamily="50" charset="-128"/>
                  <a:ea typeface="ＭＳ Ｐゴシック" pitchFamily="50" charset="-128"/>
                </a:rPr>
                <a:t>-2.3 kg</a:t>
              </a:r>
            </a:p>
          </p:txBody>
        </p:sp>
        <p:sp>
          <p:nvSpPr>
            <p:cNvPr id="183374" name="Rectangle 7"/>
            <p:cNvSpPr>
              <a:spLocks noChangeArrowheads="1"/>
            </p:cNvSpPr>
            <p:nvPr/>
          </p:nvSpPr>
          <p:spPr bwMode="auto">
            <a:xfrm>
              <a:off x="6208713" y="3197225"/>
              <a:ext cx="2514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tabLst>
                  <a:tab pos="1206500" algn="l"/>
                  <a:tab pos="1371600" algn="l"/>
                </a:tabLst>
              </a:pPr>
              <a:r>
                <a:rPr kumimoji="0" lang="ja-JP" altLang="en-US" sz="1400" b="0" smtClean="0">
                  <a:solidFill>
                    <a:srgbClr val="000000"/>
                  </a:solidFill>
                  <a:latin typeface="ＭＳ Ｐゴシック" pitchFamily="50" charset="-128"/>
                  <a:sym typeface="Symbol" pitchFamily="18" charset="2"/>
                </a:rPr>
                <a:t>エキセナチド</a:t>
              </a:r>
              <a:endParaRPr kumimoji="0" lang="en-US" altLang="ja-JP" sz="1400" b="0" baseline="30000" smtClean="0">
                <a:solidFill>
                  <a:srgbClr val="000000"/>
                </a:solidFill>
                <a:latin typeface="ＭＳ Ｐゴシック" pitchFamily="50" charset="-128"/>
              </a:endParaRPr>
            </a:p>
          </p:txBody>
        </p:sp>
      </p:grpSp>
      <p:sp>
        <p:nvSpPr>
          <p:cNvPr id="183364" name="Text Box 107"/>
          <p:cNvSpPr txBox="1">
            <a:spLocks noChangeArrowheads="1"/>
          </p:cNvSpPr>
          <p:nvPr/>
        </p:nvSpPr>
        <p:spPr bwMode="auto">
          <a:xfrm>
            <a:off x="300038" y="12319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a:t>
            </a:r>
          </a:p>
        </p:txBody>
      </p:sp>
      <p:sp>
        <p:nvSpPr>
          <p:cNvPr id="183365" name="Text Box 108"/>
          <p:cNvSpPr txBox="1">
            <a:spLocks noChangeArrowheads="1"/>
          </p:cNvSpPr>
          <p:nvPr/>
        </p:nvSpPr>
        <p:spPr bwMode="auto">
          <a:xfrm>
            <a:off x="287338" y="3317875"/>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（ｋｇ）</a:t>
            </a:r>
          </a:p>
        </p:txBody>
      </p:sp>
      <p:sp>
        <p:nvSpPr>
          <p:cNvPr id="183366" name="Text Box 105"/>
          <p:cNvSpPr txBox="1">
            <a:spLocks noChangeArrowheads="1"/>
          </p:cNvSpPr>
          <p:nvPr/>
        </p:nvSpPr>
        <p:spPr bwMode="auto">
          <a:xfrm>
            <a:off x="5187950" y="6319838"/>
            <a:ext cx="395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000" b="0" smtClean="0">
                <a:solidFill>
                  <a:srgbClr val="000000"/>
                </a:solidFill>
                <a:latin typeface="ＭＳ Ｐゴシック" pitchFamily="50" charset="-128"/>
                <a:ea typeface="ＭＳ Ｐゴシック" pitchFamily="50" charset="-128"/>
              </a:rPr>
              <a:t>※</a:t>
            </a:r>
            <a:r>
              <a:rPr lang="ja-JP" altLang="en-US" sz="1000" b="0" smtClean="0">
                <a:solidFill>
                  <a:srgbClr val="000000"/>
                </a:solidFill>
                <a:latin typeface="ＭＳ Ｐゴシック" pitchFamily="50" charset="-128"/>
                <a:ea typeface="ＭＳ Ｐゴシック" pitchFamily="50" charset="-128"/>
              </a:rPr>
              <a:t>「効能・効果」、「用法・用量」については、添付文書をご参照ください。</a:t>
            </a:r>
          </a:p>
        </p:txBody>
      </p:sp>
      <p:sp>
        <p:nvSpPr>
          <p:cNvPr id="183367" name="Text Box 106"/>
          <p:cNvSpPr txBox="1">
            <a:spLocks noChangeArrowheads="1"/>
          </p:cNvSpPr>
          <p:nvPr/>
        </p:nvSpPr>
        <p:spPr bwMode="auto">
          <a:xfrm>
            <a:off x="171450" y="6057900"/>
            <a:ext cx="189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200" b="0" smtClean="0">
                <a:solidFill>
                  <a:srgbClr val="000000"/>
                </a:solidFill>
                <a:latin typeface="ＭＳ Ｐゴシック" pitchFamily="50" charset="-128"/>
                <a:ea typeface="ＭＳ Ｐゴシック" pitchFamily="50" charset="-128"/>
              </a:rPr>
              <a:t>HbA1c</a:t>
            </a:r>
            <a:r>
              <a:rPr lang="ja-JP" altLang="en-US" sz="1200" b="0" smtClean="0">
                <a:solidFill>
                  <a:srgbClr val="000000"/>
                </a:solidFill>
                <a:latin typeface="ＭＳ Ｐゴシック" pitchFamily="50" charset="-128"/>
                <a:ea typeface="ＭＳ Ｐゴシック" pitchFamily="50" charset="-128"/>
              </a:rPr>
              <a:t>値は</a:t>
            </a:r>
            <a:r>
              <a:rPr lang="en-US" altLang="ja-JP" sz="1200" b="0" smtClean="0">
                <a:solidFill>
                  <a:srgbClr val="000000"/>
                </a:solidFill>
                <a:latin typeface="ＭＳ Ｐゴシック" pitchFamily="50" charset="-128"/>
                <a:ea typeface="ＭＳ Ｐゴシック" pitchFamily="50" charset="-128"/>
              </a:rPr>
              <a:t>NGSP</a:t>
            </a:r>
            <a:r>
              <a:rPr lang="ja-JP" altLang="en-US" sz="1200" b="0" smtClean="0">
                <a:solidFill>
                  <a:srgbClr val="000000"/>
                </a:solidFill>
                <a:latin typeface="ＭＳ Ｐゴシック" pitchFamily="50" charset="-128"/>
                <a:ea typeface="ＭＳ Ｐゴシック" pitchFamily="50" charset="-128"/>
              </a:rPr>
              <a:t>値で記載</a:t>
            </a:r>
          </a:p>
        </p:txBody>
      </p:sp>
      <p:sp>
        <p:nvSpPr>
          <p:cNvPr id="183404" name="Text Box 108"/>
          <p:cNvSpPr txBox="1">
            <a:spLocks noChangeArrowheads="1"/>
          </p:cNvSpPr>
          <p:nvPr/>
        </p:nvSpPr>
        <p:spPr bwMode="auto">
          <a:xfrm rot="16200000">
            <a:off x="-455612" y="4487863"/>
            <a:ext cx="1403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0" smtClean="0">
                <a:solidFill>
                  <a:srgbClr val="000000"/>
                </a:solidFill>
                <a:latin typeface="ＭＳ Ｐゴシック" pitchFamily="50" charset="-128"/>
              </a:rPr>
              <a:t>体重の変化量</a:t>
            </a:r>
          </a:p>
        </p:txBody>
      </p:sp>
    </p:spTree>
    <p:extLst>
      <p:ext uri="{BB962C8B-B14F-4D97-AF65-F5344CB8AC3E}">
        <p14:creationId xmlns:p14="http://schemas.microsoft.com/office/powerpoint/2010/main" val="39752242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4"/>
          <p:cNvSpPr>
            <a:spLocks noChangeArrowheads="1"/>
          </p:cNvSpPr>
          <p:nvPr/>
        </p:nvSpPr>
        <p:spPr bwMode="auto">
          <a:xfrm>
            <a:off x="7116763" y="1295400"/>
            <a:ext cx="1752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r>
              <a:rPr kumimoji="0" lang="ja-JP" altLang="en-US" sz="1400" b="0" smtClean="0">
                <a:solidFill>
                  <a:srgbClr val="000000"/>
                </a:solidFill>
                <a:latin typeface="ＭＳ Ｐゴシック" pitchFamily="50" charset="-128"/>
              </a:rPr>
              <a:t>インスリングラルギン</a:t>
            </a:r>
          </a:p>
        </p:txBody>
      </p:sp>
      <p:sp>
        <p:nvSpPr>
          <p:cNvPr id="169987" name="Rectangle 7"/>
          <p:cNvSpPr>
            <a:spLocks noChangeArrowheads="1"/>
          </p:cNvSpPr>
          <p:nvPr/>
        </p:nvSpPr>
        <p:spPr bwMode="auto">
          <a:xfrm>
            <a:off x="7116763" y="1571625"/>
            <a:ext cx="1565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r>
              <a:rPr kumimoji="0" lang="ja-JP" altLang="en-US" sz="1400" b="0" smtClean="0">
                <a:solidFill>
                  <a:srgbClr val="000000"/>
                </a:solidFill>
                <a:latin typeface="ＭＳ Ｐゴシック" pitchFamily="50" charset="-128"/>
              </a:rPr>
              <a:t>エキセナチド</a:t>
            </a:r>
          </a:p>
        </p:txBody>
      </p:sp>
      <p:sp>
        <p:nvSpPr>
          <p:cNvPr id="169988" name="Line 10"/>
          <p:cNvSpPr>
            <a:spLocks noChangeShapeType="1"/>
          </p:cNvSpPr>
          <p:nvPr/>
        </p:nvSpPr>
        <p:spPr bwMode="auto">
          <a:xfrm>
            <a:off x="6697663" y="1682750"/>
            <a:ext cx="357187" cy="0"/>
          </a:xfrm>
          <a:prstGeom prst="line">
            <a:avLst/>
          </a:prstGeom>
          <a:noFill/>
          <a:ln w="25400">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89" name="Line 11"/>
          <p:cNvSpPr>
            <a:spLocks noChangeShapeType="1"/>
          </p:cNvSpPr>
          <p:nvPr/>
        </p:nvSpPr>
        <p:spPr bwMode="auto">
          <a:xfrm>
            <a:off x="6697663" y="1417638"/>
            <a:ext cx="357187" cy="0"/>
          </a:xfrm>
          <a:prstGeom prst="line">
            <a:avLst/>
          </a:prstGeom>
          <a:noFill/>
          <a:ln w="25400">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90" name="Rectangle 12"/>
          <p:cNvSpPr>
            <a:spLocks noChangeAspect="1" noChangeArrowheads="1"/>
          </p:cNvSpPr>
          <p:nvPr/>
        </p:nvSpPr>
        <p:spPr bwMode="auto">
          <a:xfrm>
            <a:off x="6843713" y="1651000"/>
            <a:ext cx="63500" cy="63500"/>
          </a:xfrm>
          <a:prstGeom prst="rect">
            <a:avLst/>
          </a:prstGeom>
          <a:solidFill>
            <a:srgbClr val="92D050"/>
          </a:solidFill>
          <a:ln w="952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69991" name="Oval 13"/>
          <p:cNvSpPr>
            <a:spLocks noChangeAspect="1" noChangeArrowheads="1"/>
          </p:cNvSpPr>
          <p:nvPr/>
        </p:nvSpPr>
        <p:spPr bwMode="auto">
          <a:xfrm>
            <a:off x="6838950" y="1379538"/>
            <a:ext cx="73025" cy="73025"/>
          </a:xfrm>
          <a:prstGeom prst="ellipse">
            <a:avLst/>
          </a:prstGeom>
          <a:solidFill>
            <a:srgbClr val="969696"/>
          </a:solidFill>
          <a:ln w="952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69992" name="Text Box 183"/>
          <p:cNvSpPr txBox="1">
            <a:spLocks noChangeArrowheads="1"/>
          </p:cNvSpPr>
          <p:nvPr/>
        </p:nvSpPr>
        <p:spPr bwMode="auto">
          <a:xfrm>
            <a:off x="5900738" y="6583363"/>
            <a:ext cx="3243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200" b="0" smtClean="0">
                <a:solidFill>
                  <a:srgbClr val="000000"/>
                </a:solidFill>
                <a:latin typeface="ＭＳ Ｐゴシック" pitchFamily="50" charset="-128"/>
                <a:ea typeface="ＭＳ Ｐゴシック" pitchFamily="50" charset="-128"/>
              </a:rPr>
              <a:t>Barnett AH, et al. </a:t>
            </a:r>
            <a:r>
              <a:rPr kumimoji="0" lang="en-US" altLang="ja-JP" sz="1200" b="0" i="1" smtClean="0">
                <a:solidFill>
                  <a:srgbClr val="000000"/>
                </a:solidFill>
                <a:latin typeface="ＭＳ Ｐゴシック" pitchFamily="50" charset="-128"/>
                <a:ea typeface="ＭＳ Ｐゴシック" pitchFamily="50" charset="-128"/>
              </a:rPr>
              <a:t>Clin Ther.</a:t>
            </a:r>
            <a:r>
              <a:rPr kumimoji="0" lang="en-US" altLang="ja-JP" sz="1200" b="0" smtClean="0">
                <a:solidFill>
                  <a:srgbClr val="000000"/>
                </a:solidFill>
                <a:latin typeface="ＭＳ Ｐゴシック" pitchFamily="50" charset="-128"/>
                <a:ea typeface="ＭＳ Ｐゴシック" pitchFamily="50" charset="-128"/>
              </a:rPr>
              <a:t> 2007;29:2333-2348.</a:t>
            </a:r>
          </a:p>
        </p:txBody>
      </p:sp>
      <p:sp>
        <p:nvSpPr>
          <p:cNvPr id="169993" name="Rectangle 17"/>
          <p:cNvSpPr>
            <a:spLocks noChangeArrowheads="1"/>
          </p:cNvSpPr>
          <p:nvPr/>
        </p:nvSpPr>
        <p:spPr bwMode="auto">
          <a:xfrm>
            <a:off x="6826250" y="5246688"/>
            <a:ext cx="355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ja-JP" altLang="en-US" sz="1400" b="0" smtClean="0">
                <a:solidFill>
                  <a:srgbClr val="000000"/>
                </a:solidFill>
                <a:latin typeface="ＭＳ Ｐゴシック" pitchFamily="50" charset="-128"/>
              </a:rPr>
              <a:t>（週）</a:t>
            </a:r>
            <a:endParaRPr kumimoji="0" lang="en-US" altLang="ja-JP" sz="1400" b="0" smtClean="0">
              <a:solidFill>
                <a:srgbClr val="000000"/>
              </a:solidFill>
              <a:latin typeface="ＭＳ Ｐゴシック" pitchFamily="50" charset="-128"/>
            </a:endParaRPr>
          </a:p>
        </p:txBody>
      </p:sp>
      <p:sp>
        <p:nvSpPr>
          <p:cNvPr id="169994" name="Line 18"/>
          <p:cNvSpPr>
            <a:spLocks noChangeShapeType="1"/>
          </p:cNvSpPr>
          <p:nvPr/>
        </p:nvSpPr>
        <p:spPr bwMode="auto">
          <a:xfrm>
            <a:off x="1822450" y="5111750"/>
            <a:ext cx="4891088"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95" name="Line 19"/>
          <p:cNvSpPr>
            <a:spLocks noChangeShapeType="1"/>
          </p:cNvSpPr>
          <p:nvPr/>
        </p:nvSpPr>
        <p:spPr bwMode="auto">
          <a:xfrm flipV="1">
            <a:off x="1822450"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96" name="Line 20"/>
          <p:cNvSpPr>
            <a:spLocks noChangeShapeType="1"/>
          </p:cNvSpPr>
          <p:nvPr/>
        </p:nvSpPr>
        <p:spPr bwMode="auto">
          <a:xfrm flipV="1">
            <a:off x="2122488"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97" name="Line 21"/>
          <p:cNvSpPr>
            <a:spLocks noChangeShapeType="1"/>
          </p:cNvSpPr>
          <p:nvPr/>
        </p:nvSpPr>
        <p:spPr bwMode="auto">
          <a:xfrm flipV="1">
            <a:off x="2422525"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98" name="Line 22"/>
          <p:cNvSpPr>
            <a:spLocks noChangeShapeType="1"/>
          </p:cNvSpPr>
          <p:nvPr/>
        </p:nvSpPr>
        <p:spPr bwMode="auto">
          <a:xfrm flipV="1">
            <a:off x="2722563"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69999" name="Line 23"/>
          <p:cNvSpPr>
            <a:spLocks noChangeShapeType="1"/>
          </p:cNvSpPr>
          <p:nvPr/>
        </p:nvSpPr>
        <p:spPr bwMode="auto">
          <a:xfrm flipV="1">
            <a:off x="3024188"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0" name="Line 24"/>
          <p:cNvSpPr>
            <a:spLocks noChangeShapeType="1"/>
          </p:cNvSpPr>
          <p:nvPr/>
        </p:nvSpPr>
        <p:spPr bwMode="auto">
          <a:xfrm flipV="1">
            <a:off x="3625850"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1" name="Line 25"/>
          <p:cNvSpPr>
            <a:spLocks noChangeShapeType="1"/>
          </p:cNvSpPr>
          <p:nvPr/>
        </p:nvSpPr>
        <p:spPr bwMode="auto">
          <a:xfrm flipV="1">
            <a:off x="4227513"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2" name="Line 26"/>
          <p:cNvSpPr>
            <a:spLocks noChangeShapeType="1"/>
          </p:cNvSpPr>
          <p:nvPr/>
        </p:nvSpPr>
        <p:spPr bwMode="auto">
          <a:xfrm flipV="1">
            <a:off x="4529138"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3" name="Line 27"/>
          <p:cNvSpPr>
            <a:spLocks noChangeShapeType="1"/>
          </p:cNvSpPr>
          <p:nvPr/>
        </p:nvSpPr>
        <p:spPr bwMode="auto">
          <a:xfrm flipV="1">
            <a:off x="4829175"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4" name="Line 28"/>
          <p:cNvSpPr>
            <a:spLocks noChangeShapeType="1"/>
          </p:cNvSpPr>
          <p:nvPr/>
        </p:nvSpPr>
        <p:spPr bwMode="auto">
          <a:xfrm flipV="1">
            <a:off x="5130800"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5" name="Line 29"/>
          <p:cNvSpPr>
            <a:spLocks noChangeShapeType="1"/>
          </p:cNvSpPr>
          <p:nvPr/>
        </p:nvSpPr>
        <p:spPr bwMode="auto">
          <a:xfrm flipV="1">
            <a:off x="5429250"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6" name="Line 30"/>
          <p:cNvSpPr>
            <a:spLocks noChangeShapeType="1"/>
          </p:cNvSpPr>
          <p:nvPr/>
        </p:nvSpPr>
        <p:spPr bwMode="auto">
          <a:xfrm flipV="1">
            <a:off x="6032500" y="5110163"/>
            <a:ext cx="0" cy="603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7" name="Line 31"/>
          <p:cNvSpPr>
            <a:spLocks noChangeShapeType="1"/>
          </p:cNvSpPr>
          <p:nvPr/>
        </p:nvSpPr>
        <p:spPr bwMode="auto">
          <a:xfrm flipV="1">
            <a:off x="6634163" y="5111750"/>
            <a:ext cx="0" cy="58738"/>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08" name="Rectangle 32"/>
          <p:cNvSpPr>
            <a:spLocks noChangeArrowheads="1"/>
          </p:cNvSpPr>
          <p:nvPr/>
        </p:nvSpPr>
        <p:spPr bwMode="auto">
          <a:xfrm>
            <a:off x="1779588" y="5253038"/>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0</a:t>
            </a:r>
          </a:p>
        </p:txBody>
      </p:sp>
      <p:sp>
        <p:nvSpPr>
          <p:cNvPr id="170009" name="Rectangle 33"/>
          <p:cNvSpPr>
            <a:spLocks noChangeArrowheads="1"/>
          </p:cNvSpPr>
          <p:nvPr/>
        </p:nvSpPr>
        <p:spPr bwMode="auto">
          <a:xfrm>
            <a:off x="2068513" y="5253038"/>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a:t>
            </a:r>
          </a:p>
        </p:txBody>
      </p:sp>
      <p:sp>
        <p:nvSpPr>
          <p:cNvPr id="170010" name="Rectangle 34"/>
          <p:cNvSpPr>
            <a:spLocks noChangeArrowheads="1"/>
          </p:cNvSpPr>
          <p:nvPr/>
        </p:nvSpPr>
        <p:spPr bwMode="auto">
          <a:xfrm>
            <a:off x="2368550" y="5253038"/>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4</a:t>
            </a:r>
          </a:p>
        </p:txBody>
      </p:sp>
      <p:sp>
        <p:nvSpPr>
          <p:cNvPr id="170011" name="Rectangle 35"/>
          <p:cNvSpPr>
            <a:spLocks noChangeArrowheads="1"/>
          </p:cNvSpPr>
          <p:nvPr/>
        </p:nvSpPr>
        <p:spPr bwMode="auto">
          <a:xfrm>
            <a:off x="2670175" y="5253038"/>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6</a:t>
            </a:r>
          </a:p>
        </p:txBody>
      </p:sp>
      <p:sp>
        <p:nvSpPr>
          <p:cNvPr id="170012" name="Rectangle 36"/>
          <p:cNvSpPr>
            <a:spLocks noChangeArrowheads="1"/>
          </p:cNvSpPr>
          <p:nvPr/>
        </p:nvSpPr>
        <p:spPr bwMode="auto">
          <a:xfrm>
            <a:off x="2970213" y="5253038"/>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8</a:t>
            </a:r>
          </a:p>
        </p:txBody>
      </p:sp>
      <p:sp>
        <p:nvSpPr>
          <p:cNvPr id="170013" name="Rectangle 37"/>
          <p:cNvSpPr>
            <a:spLocks noChangeArrowheads="1"/>
          </p:cNvSpPr>
          <p:nvPr/>
        </p:nvSpPr>
        <p:spPr bwMode="auto">
          <a:xfrm>
            <a:off x="3513138"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12</a:t>
            </a:r>
          </a:p>
        </p:txBody>
      </p:sp>
      <p:sp>
        <p:nvSpPr>
          <p:cNvPr id="170014" name="Rectangle 38"/>
          <p:cNvSpPr>
            <a:spLocks noChangeArrowheads="1"/>
          </p:cNvSpPr>
          <p:nvPr/>
        </p:nvSpPr>
        <p:spPr bwMode="auto">
          <a:xfrm>
            <a:off x="4114800"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16</a:t>
            </a:r>
          </a:p>
        </p:txBody>
      </p:sp>
      <p:sp>
        <p:nvSpPr>
          <p:cNvPr id="170015" name="Rectangle 39"/>
          <p:cNvSpPr>
            <a:spLocks noChangeArrowheads="1"/>
          </p:cNvSpPr>
          <p:nvPr/>
        </p:nvSpPr>
        <p:spPr bwMode="auto">
          <a:xfrm>
            <a:off x="4416425"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18</a:t>
            </a:r>
          </a:p>
        </p:txBody>
      </p:sp>
      <p:sp>
        <p:nvSpPr>
          <p:cNvPr id="170016" name="Rectangle 40"/>
          <p:cNvSpPr>
            <a:spLocks noChangeArrowheads="1"/>
          </p:cNvSpPr>
          <p:nvPr/>
        </p:nvSpPr>
        <p:spPr bwMode="auto">
          <a:xfrm>
            <a:off x="4729163"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20</a:t>
            </a:r>
          </a:p>
        </p:txBody>
      </p:sp>
      <p:sp>
        <p:nvSpPr>
          <p:cNvPr id="170017" name="Rectangle 41"/>
          <p:cNvSpPr>
            <a:spLocks noChangeArrowheads="1"/>
          </p:cNvSpPr>
          <p:nvPr/>
        </p:nvSpPr>
        <p:spPr bwMode="auto">
          <a:xfrm>
            <a:off x="5032375"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22</a:t>
            </a:r>
          </a:p>
        </p:txBody>
      </p:sp>
      <p:sp>
        <p:nvSpPr>
          <p:cNvPr id="170018" name="Rectangle 42"/>
          <p:cNvSpPr>
            <a:spLocks noChangeArrowheads="1"/>
          </p:cNvSpPr>
          <p:nvPr/>
        </p:nvSpPr>
        <p:spPr bwMode="auto">
          <a:xfrm>
            <a:off x="5332413"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24</a:t>
            </a:r>
          </a:p>
        </p:txBody>
      </p:sp>
      <p:sp>
        <p:nvSpPr>
          <p:cNvPr id="170019" name="Rectangle 43"/>
          <p:cNvSpPr>
            <a:spLocks noChangeArrowheads="1"/>
          </p:cNvSpPr>
          <p:nvPr/>
        </p:nvSpPr>
        <p:spPr bwMode="auto">
          <a:xfrm>
            <a:off x="5934075"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28</a:t>
            </a:r>
          </a:p>
        </p:txBody>
      </p:sp>
      <p:sp>
        <p:nvSpPr>
          <p:cNvPr id="170020" name="Rectangle 44"/>
          <p:cNvSpPr>
            <a:spLocks noChangeArrowheads="1"/>
          </p:cNvSpPr>
          <p:nvPr/>
        </p:nvSpPr>
        <p:spPr bwMode="auto">
          <a:xfrm>
            <a:off x="6523038" y="5253038"/>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32</a:t>
            </a:r>
          </a:p>
        </p:txBody>
      </p:sp>
      <p:sp>
        <p:nvSpPr>
          <p:cNvPr id="170021" name="Line 46"/>
          <p:cNvSpPr>
            <a:spLocks noChangeShapeType="1"/>
          </p:cNvSpPr>
          <p:nvPr/>
        </p:nvSpPr>
        <p:spPr bwMode="auto">
          <a:xfrm flipV="1">
            <a:off x="1824038" y="1695450"/>
            <a:ext cx="1587" cy="340995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2" name="Line 47"/>
          <p:cNvSpPr>
            <a:spLocks noChangeShapeType="1"/>
          </p:cNvSpPr>
          <p:nvPr/>
        </p:nvSpPr>
        <p:spPr bwMode="auto">
          <a:xfrm>
            <a:off x="1763713" y="5110163"/>
            <a:ext cx="58737"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3" name="Line 48"/>
          <p:cNvSpPr>
            <a:spLocks noChangeShapeType="1"/>
          </p:cNvSpPr>
          <p:nvPr/>
        </p:nvSpPr>
        <p:spPr bwMode="auto">
          <a:xfrm>
            <a:off x="1763713" y="4445000"/>
            <a:ext cx="58737"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4" name="Line 49"/>
          <p:cNvSpPr>
            <a:spLocks noChangeShapeType="1"/>
          </p:cNvSpPr>
          <p:nvPr/>
        </p:nvSpPr>
        <p:spPr bwMode="auto">
          <a:xfrm>
            <a:off x="1763713" y="3779838"/>
            <a:ext cx="58737"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5" name="Line 50"/>
          <p:cNvSpPr>
            <a:spLocks noChangeShapeType="1"/>
          </p:cNvSpPr>
          <p:nvPr/>
        </p:nvSpPr>
        <p:spPr bwMode="auto">
          <a:xfrm>
            <a:off x="1763713" y="3113088"/>
            <a:ext cx="58737"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6" name="Line 51"/>
          <p:cNvSpPr>
            <a:spLocks noChangeShapeType="1"/>
          </p:cNvSpPr>
          <p:nvPr/>
        </p:nvSpPr>
        <p:spPr bwMode="auto">
          <a:xfrm>
            <a:off x="1763713" y="2446338"/>
            <a:ext cx="58737"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7" name="Line 52"/>
          <p:cNvSpPr>
            <a:spLocks noChangeShapeType="1"/>
          </p:cNvSpPr>
          <p:nvPr/>
        </p:nvSpPr>
        <p:spPr bwMode="auto">
          <a:xfrm>
            <a:off x="1763713" y="1779588"/>
            <a:ext cx="58737" cy="0"/>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28" name="Rectangle 53"/>
          <p:cNvSpPr>
            <a:spLocks noChangeArrowheads="1"/>
          </p:cNvSpPr>
          <p:nvPr/>
        </p:nvSpPr>
        <p:spPr bwMode="auto">
          <a:xfrm>
            <a:off x="1520825" y="500221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a:t>
            </a:r>
          </a:p>
        </p:txBody>
      </p:sp>
      <p:sp>
        <p:nvSpPr>
          <p:cNvPr id="170029" name="Rectangle 54"/>
          <p:cNvSpPr>
            <a:spLocks noChangeArrowheads="1"/>
          </p:cNvSpPr>
          <p:nvPr/>
        </p:nvSpPr>
        <p:spPr bwMode="auto">
          <a:xfrm>
            <a:off x="1579563" y="500221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3</a:t>
            </a:r>
          </a:p>
        </p:txBody>
      </p:sp>
      <p:sp>
        <p:nvSpPr>
          <p:cNvPr id="170030" name="Rectangle 55"/>
          <p:cNvSpPr>
            <a:spLocks noChangeArrowheads="1"/>
          </p:cNvSpPr>
          <p:nvPr/>
        </p:nvSpPr>
        <p:spPr bwMode="auto">
          <a:xfrm>
            <a:off x="1520825" y="4333875"/>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a:t>
            </a:r>
          </a:p>
        </p:txBody>
      </p:sp>
      <p:sp>
        <p:nvSpPr>
          <p:cNvPr id="170031" name="Rectangle 56"/>
          <p:cNvSpPr>
            <a:spLocks noChangeArrowheads="1"/>
          </p:cNvSpPr>
          <p:nvPr/>
        </p:nvSpPr>
        <p:spPr bwMode="auto">
          <a:xfrm>
            <a:off x="1579563" y="4333875"/>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a:t>
            </a:r>
          </a:p>
        </p:txBody>
      </p:sp>
      <p:sp>
        <p:nvSpPr>
          <p:cNvPr id="170032" name="Rectangle 57"/>
          <p:cNvSpPr>
            <a:spLocks noChangeArrowheads="1"/>
          </p:cNvSpPr>
          <p:nvPr/>
        </p:nvSpPr>
        <p:spPr bwMode="auto">
          <a:xfrm>
            <a:off x="1520825" y="3667125"/>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a:t>
            </a:r>
          </a:p>
        </p:txBody>
      </p:sp>
      <p:sp>
        <p:nvSpPr>
          <p:cNvPr id="170033" name="Rectangle 58"/>
          <p:cNvSpPr>
            <a:spLocks noChangeArrowheads="1"/>
          </p:cNvSpPr>
          <p:nvPr/>
        </p:nvSpPr>
        <p:spPr bwMode="auto">
          <a:xfrm>
            <a:off x="1579563" y="3667125"/>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1</a:t>
            </a:r>
          </a:p>
        </p:txBody>
      </p:sp>
      <p:sp>
        <p:nvSpPr>
          <p:cNvPr id="170034" name="Rectangle 59"/>
          <p:cNvSpPr>
            <a:spLocks noChangeArrowheads="1"/>
          </p:cNvSpPr>
          <p:nvPr/>
        </p:nvSpPr>
        <p:spPr bwMode="auto">
          <a:xfrm>
            <a:off x="1573213" y="3003550"/>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0</a:t>
            </a:r>
          </a:p>
        </p:txBody>
      </p:sp>
      <p:sp>
        <p:nvSpPr>
          <p:cNvPr id="170035" name="Rectangle 60"/>
          <p:cNvSpPr>
            <a:spLocks noChangeArrowheads="1"/>
          </p:cNvSpPr>
          <p:nvPr/>
        </p:nvSpPr>
        <p:spPr bwMode="auto">
          <a:xfrm>
            <a:off x="1573213" y="2333625"/>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1</a:t>
            </a:r>
          </a:p>
        </p:txBody>
      </p:sp>
      <p:sp>
        <p:nvSpPr>
          <p:cNvPr id="170036" name="Rectangle 61"/>
          <p:cNvSpPr>
            <a:spLocks noChangeArrowheads="1"/>
          </p:cNvSpPr>
          <p:nvPr/>
        </p:nvSpPr>
        <p:spPr bwMode="auto">
          <a:xfrm>
            <a:off x="1573213" y="1670050"/>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0" lang="en-US" altLang="ja-JP" sz="1400" b="0" smtClean="0">
                <a:solidFill>
                  <a:srgbClr val="000000"/>
                </a:solidFill>
                <a:latin typeface="ＭＳ Ｐゴシック" pitchFamily="50" charset="-128"/>
              </a:rPr>
              <a:t>2</a:t>
            </a:r>
          </a:p>
        </p:txBody>
      </p:sp>
      <p:sp>
        <p:nvSpPr>
          <p:cNvPr id="170037" name="Freeform 62"/>
          <p:cNvSpPr>
            <a:spLocks/>
          </p:cNvSpPr>
          <p:nvPr/>
        </p:nvSpPr>
        <p:spPr bwMode="auto">
          <a:xfrm>
            <a:off x="1822450" y="3113088"/>
            <a:ext cx="4811713" cy="1538287"/>
          </a:xfrm>
          <a:custGeom>
            <a:avLst/>
            <a:gdLst>
              <a:gd name="T0" fmla="*/ 0 w 6064"/>
              <a:gd name="T1" fmla="*/ 0 h 1938"/>
              <a:gd name="T2" fmla="*/ 2147483647 w 6064"/>
              <a:gd name="T3" fmla="*/ 2147483647 h 1938"/>
              <a:gd name="T4" fmla="*/ 2147483647 w 6064"/>
              <a:gd name="T5" fmla="*/ 2147483647 h 1938"/>
              <a:gd name="T6" fmla="*/ 2147483647 w 6064"/>
              <a:gd name="T7" fmla="*/ 2147483647 h 1938"/>
              <a:gd name="T8" fmla="*/ 2147483647 w 6064"/>
              <a:gd name="T9" fmla="*/ 2147483647 h 1938"/>
              <a:gd name="T10" fmla="*/ 2147483647 w 6064"/>
              <a:gd name="T11" fmla="*/ 2147483647 h 1938"/>
              <a:gd name="T12" fmla="*/ 2147483647 w 6064"/>
              <a:gd name="T13" fmla="*/ 2147483647 h 1938"/>
              <a:gd name="T14" fmla="*/ 2147483647 w 6064"/>
              <a:gd name="T15" fmla="*/ 2147483647 h 1938"/>
              <a:gd name="T16" fmla="*/ 2147483647 w 6064"/>
              <a:gd name="T17" fmla="*/ 2147483647 h 1938"/>
              <a:gd name="T18" fmla="*/ 2147483647 w 6064"/>
              <a:gd name="T19" fmla="*/ 2147483647 h 1938"/>
              <a:gd name="T20" fmla="*/ 2147483647 w 6064"/>
              <a:gd name="T21" fmla="*/ 2147483647 h 1938"/>
              <a:gd name="T22" fmla="*/ 2147483647 w 6064"/>
              <a:gd name="T23" fmla="*/ 2147483647 h 1938"/>
              <a:gd name="T24" fmla="*/ 2147483647 w 6064"/>
              <a:gd name="T25" fmla="*/ 2147483647 h 19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64"/>
              <a:gd name="T40" fmla="*/ 0 h 1938"/>
              <a:gd name="T41" fmla="*/ 6064 w 6064"/>
              <a:gd name="T42" fmla="*/ 1938 h 19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64" h="1938">
                <a:moveTo>
                  <a:pt x="0" y="0"/>
                </a:moveTo>
                <a:lnTo>
                  <a:pt x="378" y="309"/>
                </a:lnTo>
                <a:lnTo>
                  <a:pt x="758" y="729"/>
                </a:lnTo>
                <a:lnTo>
                  <a:pt x="1137" y="1123"/>
                </a:lnTo>
                <a:lnTo>
                  <a:pt x="1515" y="1292"/>
                </a:lnTo>
                <a:lnTo>
                  <a:pt x="2273" y="1787"/>
                </a:lnTo>
                <a:lnTo>
                  <a:pt x="3033" y="1938"/>
                </a:lnTo>
                <a:lnTo>
                  <a:pt x="3411" y="1695"/>
                </a:lnTo>
                <a:lnTo>
                  <a:pt x="3789" y="1242"/>
                </a:lnTo>
                <a:lnTo>
                  <a:pt x="4169" y="981"/>
                </a:lnTo>
                <a:lnTo>
                  <a:pt x="4548" y="839"/>
                </a:lnTo>
                <a:lnTo>
                  <a:pt x="5306" y="620"/>
                </a:lnTo>
                <a:lnTo>
                  <a:pt x="6064" y="8"/>
                </a:lnTo>
              </a:path>
            </a:pathLst>
          </a:cu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b="0" smtClean="0">
              <a:solidFill>
                <a:srgbClr val="000000"/>
              </a:solidFill>
              <a:latin typeface="ＭＳ Ｐゴシック" pitchFamily="50" charset="-128"/>
            </a:endParaRPr>
          </a:p>
        </p:txBody>
      </p:sp>
      <p:sp>
        <p:nvSpPr>
          <p:cNvPr id="170038" name="Freeform 63"/>
          <p:cNvSpPr>
            <a:spLocks/>
          </p:cNvSpPr>
          <p:nvPr/>
        </p:nvSpPr>
        <p:spPr bwMode="auto">
          <a:xfrm>
            <a:off x="1822450" y="2452688"/>
            <a:ext cx="4811713" cy="1693862"/>
          </a:xfrm>
          <a:custGeom>
            <a:avLst/>
            <a:gdLst>
              <a:gd name="T0" fmla="*/ 0 w 6064"/>
              <a:gd name="T1" fmla="*/ 2147483647 h 2132"/>
              <a:gd name="T2" fmla="*/ 2147483647 w 6064"/>
              <a:gd name="T3" fmla="*/ 2147483647 h 2132"/>
              <a:gd name="T4" fmla="*/ 2147483647 w 6064"/>
              <a:gd name="T5" fmla="*/ 2147483647 h 2132"/>
              <a:gd name="T6" fmla="*/ 2147483647 w 6064"/>
              <a:gd name="T7" fmla="*/ 2147483647 h 2132"/>
              <a:gd name="T8" fmla="*/ 2147483647 w 6064"/>
              <a:gd name="T9" fmla="*/ 2147483647 h 2132"/>
              <a:gd name="T10" fmla="*/ 2147483647 w 6064"/>
              <a:gd name="T11" fmla="*/ 2147483647 h 2132"/>
              <a:gd name="T12" fmla="*/ 2147483647 w 6064"/>
              <a:gd name="T13" fmla="*/ 0 h 2132"/>
              <a:gd name="T14" fmla="*/ 2147483647 w 6064"/>
              <a:gd name="T15" fmla="*/ 2147483647 h 2132"/>
              <a:gd name="T16" fmla="*/ 2147483647 w 6064"/>
              <a:gd name="T17" fmla="*/ 2147483647 h 2132"/>
              <a:gd name="T18" fmla="*/ 2147483647 w 6064"/>
              <a:gd name="T19" fmla="*/ 2147483647 h 2132"/>
              <a:gd name="T20" fmla="*/ 2147483647 w 6064"/>
              <a:gd name="T21" fmla="*/ 2147483647 h 2132"/>
              <a:gd name="T22" fmla="*/ 2147483647 w 6064"/>
              <a:gd name="T23" fmla="*/ 2147483647 h 2132"/>
              <a:gd name="T24" fmla="*/ 2147483647 w 6064"/>
              <a:gd name="T25" fmla="*/ 2147483647 h 2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64"/>
              <a:gd name="T40" fmla="*/ 0 h 2132"/>
              <a:gd name="T41" fmla="*/ 6064 w 6064"/>
              <a:gd name="T42" fmla="*/ 2132 h 2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64" h="2132">
                <a:moveTo>
                  <a:pt x="0" y="831"/>
                </a:moveTo>
                <a:lnTo>
                  <a:pt x="378" y="697"/>
                </a:lnTo>
                <a:lnTo>
                  <a:pt x="758" y="595"/>
                </a:lnTo>
                <a:lnTo>
                  <a:pt x="1137" y="722"/>
                </a:lnTo>
                <a:lnTo>
                  <a:pt x="1515" y="580"/>
                </a:lnTo>
                <a:lnTo>
                  <a:pt x="2273" y="234"/>
                </a:lnTo>
                <a:lnTo>
                  <a:pt x="3033" y="0"/>
                </a:lnTo>
                <a:lnTo>
                  <a:pt x="3411" y="731"/>
                </a:lnTo>
                <a:lnTo>
                  <a:pt x="3789" y="906"/>
                </a:lnTo>
                <a:lnTo>
                  <a:pt x="4169" y="1336"/>
                </a:lnTo>
                <a:lnTo>
                  <a:pt x="4548" y="1595"/>
                </a:lnTo>
                <a:lnTo>
                  <a:pt x="5306" y="1771"/>
                </a:lnTo>
                <a:lnTo>
                  <a:pt x="6064" y="2132"/>
                </a:lnTo>
              </a:path>
            </a:pathLst>
          </a:custGeom>
          <a:noFill/>
          <a:ln w="285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b="0" smtClean="0">
              <a:solidFill>
                <a:srgbClr val="000000"/>
              </a:solidFill>
              <a:latin typeface="ＭＳ Ｐゴシック" pitchFamily="50" charset="-128"/>
            </a:endParaRPr>
          </a:p>
        </p:txBody>
      </p:sp>
      <p:sp>
        <p:nvSpPr>
          <p:cNvPr id="170043" name="Freeform 68"/>
          <p:cNvSpPr>
            <a:spLocks noChangeAspect="1"/>
          </p:cNvSpPr>
          <p:nvPr/>
        </p:nvSpPr>
        <p:spPr bwMode="auto">
          <a:xfrm>
            <a:off x="1789113" y="3074988"/>
            <a:ext cx="73025" cy="74612"/>
          </a:xfrm>
          <a:custGeom>
            <a:avLst/>
            <a:gdLst>
              <a:gd name="T0" fmla="*/ 2147483647 w 135"/>
              <a:gd name="T1" fmla="*/ 0 h 138"/>
              <a:gd name="T2" fmla="*/ 2147483647 w 135"/>
              <a:gd name="T3" fmla="*/ 2147483647 h 138"/>
              <a:gd name="T4" fmla="*/ 2147483647 w 135"/>
              <a:gd name="T5" fmla="*/ 2147483647 h 138"/>
              <a:gd name="T6" fmla="*/ 2147483647 w 135"/>
              <a:gd name="T7" fmla="*/ 2147483647 h 138"/>
              <a:gd name="T8" fmla="*/ 2147483647 w 135"/>
              <a:gd name="T9" fmla="*/ 2147483647 h 138"/>
              <a:gd name="T10" fmla="*/ 2147483647 w 135"/>
              <a:gd name="T11" fmla="*/ 2147483647 h 138"/>
              <a:gd name="T12" fmla="*/ 2147483647 w 135"/>
              <a:gd name="T13" fmla="*/ 2147483647 h 138"/>
              <a:gd name="T14" fmla="*/ 0 w 135"/>
              <a:gd name="T15" fmla="*/ 2147483647 h 138"/>
              <a:gd name="T16" fmla="*/ 0 w 135"/>
              <a:gd name="T17" fmla="*/ 2147483647 h 138"/>
              <a:gd name="T18" fmla="*/ 2147483647 w 135"/>
              <a:gd name="T19" fmla="*/ 2147483647 h 138"/>
              <a:gd name="T20" fmla="*/ 2147483647 w 135"/>
              <a:gd name="T21" fmla="*/ 2147483647 h 138"/>
              <a:gd name="T22" fmla="*/ 2147483647 w 135"/>
              <a:gd name="T23" fmla="*/ 2147483647 h 138"/>
              <a:gd name="T24" fmla="*/ 2147483647 w 135"/>
              <a:gd name="T25" fmla="*/ 2147483647 h 138"/>
              <a:gd name="T26" fmla="*/ 2147483647 w 135"/>
              <a:gd name="T27" fmla="*/ 2147483647 h 138"/>
              <a:gd name="T28" fmla="*/ 2147483647 w 135"/>
              <a:gd name="T29" fmla="*/ 2147483647 h 138"/>
              <a:gd name="T30" fmla="*/ 2147483647 w 135"/>
              <a:gd name="T31" fmla="*/ 2147483647 h 138"/>
              <a:gd name="T32" fmla="*/ 2147483647 w 135"/>
              <a:gd name="T33" fmla="*/ 2147483647 h 138"/>
              <a:gd name="T34" fmla="*/ 2147483647 w 135"/>
              <a:gd name="T35" fmla="*/ 2147483647 h 138"/>
              <a:gd name="T36" fmla="*/ 2147483647 w 135"/>
              <a:gd name="T37" fmla="*/ 2147483647 h 138"/>
              <a:gd name="T38" fmla="*/ 2147483647 w 135"/>
              <a:gd name="T39" fmla="*/ 2147483647 h 138"/>
              <a:gd name="T40" fmla="*/ 2147483647 w 135"/>
              <a:gd name="T41" fmla="*/ 2147483647 h 138"/>
              <a:gd name="T42" fmla="*/ 2147483647 w 135"/>
              <a:gd name="T43" fmla="*/ 2147483647 h 138"/>
              <a:gd name="T44" fmla="*/ 2147483647 w 135"/>
              <a:gd name="T45" fmla="*/ 2147483647 h 138"/>
              <a:gd name="T46" fmla="*/ 2147483647 w 135"/>
              <a:gd name="T47" fmla="*/ 2147483647 h 138"/>
              <a:gd name="T48" fmla="*/ 2147483647 w 135"/>
              <a:gd name="T49" fmla="*/ 2147483647 h 138"/>
              <a:gd name="T50" fmla="*/ 2147483647 w 135"/>
              <a:gd name="T51" fmla="*/ 2147483647 h 138"/>
              <a:gd name="T52" fmla="*/ 2147483647 w 135"/>
              <a:gd name="T53" fmla="*/ 2147483647 h 138"/>
              <a:gd name="T54" fmla="*/ 2147483647 w 135"/>
              <a:gd name="T55" fmla="*/ 2147483647 h 138"/>
              <a:gd name="T56" fmla="*/ 2147483647 w 135"/>
              <a:gd name="T57" fmla="*/ 2147483647 h 138"/>
              <a:gd name="T58" fmla="*/ 2147483647 w 135"/>
              <a:gd name="T59" fmla="*/ 2147483647 h 138"/>
              <a:gd name="T60" fmla="*/ 2147483647 w 135"/>
              <a:gd name="T61" fmla="*/ 2147483647 h 138"/>
              <a:gd name="T62" fmla="*/ 2147483647 w 135"/>
              <a:gd name="T63" fmla="*/ 0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
              <a:gd name="T97" fmla="*/ 0 h 138"/>
              <a:gd name="T98" fmla="*/ 135 w 135"/>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 h="138">
                <a:moveTo>
                  <a:pt x="67" y="0"/>
                </a:moveTo>
                <a:lnTo>
                  <a:pt x="62" y="0"/>
                </a:lnTo>
                <a:lnTo>
                  <a:pt x="54" y="2"/>
                </a:lnTo>
                <a:lnTo>
                  <a:pt x="48" y="4"/>
                </a:lnTo>
                <a:lnTo>
                  <a:pt x="42" y="6"/>
                </a:lnTo>
                <a:lnTo>
                  <a:pt x="35" y="8"/>
                </a:lnTo>
                <a:lnTo>
                  <a:pt x="31" y="11"/>
                </a:lnTo>
                <a:lnTo>
                  <a:pt x="25" y="15"/>
                </a:lnTo>
                <a:lnTo>
                  <a:pt x="19" y="21"/>
                </a:lnTo>
                <a:lnTo>
                  <a:pt x="16" y="25"/>
                </a:lnTo>
                <a:lnTo>
                  <a:pt x="12" y="31"/>
                </a:lnTo>
                <a:lnTo>
                  <a:pt x="8" y="36"/>
                </a:lnTo>
                <a:lnTo>
                  <a:pt x="6" y="42"/>
                </a:lnTo>
                <a:lnTo>
                  <a:pt x="4" y="48"/>
                </a:lnTo>
                <a:lnTo>
                  <a:pt x="2" y="56"/>
                </a:lnTo>
                <a:lnTo>
                  <a:pt x="0" y="61"/>
                </a:lnTo>
                <a:lnTo>
                  <a:pt x="0" y="69"/>
                </a:lnTo>
                <a:lnTo>
                  <a:pt x="0" y="77"/>
                </a:lnTo>
                <a:lnTo>
                  <a:pt x="2" y="82"/>
                </a:lnTo>
                <a:lnTo>
                  <a:pt x="4" y="90"/>
                </a:lnTo>
                <a:lnTo>
                  <a:pt x="6" y="96"/>
                </a:lnTo>
                <a:lnTo>
                  <a:pt x="8" y="102"/>
                </a:lnTo>
                <a:lnTo>
                  <a:pt x="12" y="107"/>
                </a:lnTo>
                <a:lnTo>
                  <a:pt x="16" y="113"/>
                </a:lnTo>
                <a:lnTo>
                  <a:pt x="19" y="117"/>
                </a:lnTo>
                <a:lnTo>
                  <a:pt x="25" y="123"/>
                </a:lnTo>
                <a:lnTo>
                  <a:pt x="31" y="127"/>
                </a:lnTo>
                <a:lnTo>
                  <a:pt x="35" y="130"/>
                </a:lnTo>
                <a:lnTo>
                  <a:pt x="42" y="132"/>
                </a:lnTo>
                <a:lnTo>
                  <a:pt x="48" y="134"/>
                </a:lnTo>
                <a:lnTo>
                  <a:pt x="54" y="136"/>
                </a:lnTo>
                <a:lnTo>
                  <a:pt x="62" y="138"/>
                </a:lnTo>
                <a:lnTo>
                  <a:pt x="67" y="138"/>
                </a:lnTo>
                <a:lnTo>
                  <a:pt x="75" y="138"/>
                </a:lnTo>
                <a:lnTo>
                  <a:pt x="81" y="136"/>
                </a:lnTo>
                <a:lnTo>
                  <a:pt x="88" y="134"/>
                </a:lnTo>
                <a:lnTo>
                  <a:pt x="94" y="132"/>
                </a:lnTo>
                <a:lnTo>
                  <a:pt x="100" y="130"/>
                </a:lnTo>
                <a:lnTo>
                  <a:pt x="106" y="127"/>
                </a:lnTo>
                <a:lnTo>
                  <a:pt x="110" y="123"/>
                </a:lnTo>
                <a:lnTo>
                  <a:pt x="115" y="117"/>
                </a:lnTo>
                <a:lnTo>
                  <a:pt x="119" y="113"/>
                </a:lnTo>
                <a:lnTo>
                  <a:pt x="123" y="107"/>
                </a:lnTo>
                <a:lnTo>
                  <a:pt x="127" y="102"/>
                </a:lnTo>
                <a:lnTo>
                  <a:pt x="129" y="96"/>
                </a:lnTo>
                <a:lnTo>
                  <a:pt x="131" y="90"/>
                </a:lnTo>
                <a:lnTo>
                  <a:pt x="133" y="82"/>
                </a:lnTo>
                <a:lnTo>
                  <a:pt x="135" y="77"/>
                </a:lnTo>
                <a:lnTo>
                  <a:pt x="135" y="69"/>
                </a:lnTo>
                <a:lnTo>
                  <a:pt x="135" y="61"/>
                </a:lnTo>
                <a:lnTo>
                  <a:pt x="133" y="56"/>
                </a:lnTo>
                <a:lnTo>
                  <a:pt x="131" y="48"/>
                </a:lnTo>
                <a:lnTo>
                  <a:pt x="129" y="42"/>
                </a:lnTo>
                <a:lnTo>
                  <a:pt x="127" y="36"/>
                </a:lnTo>
                <a:lnTo>
                  <a:pt x="123" y="31"/>
                </a:lnTo>
                <a:lnTo>
                  <a:pt x="119" y="25"/>
                </a:lnTo>
                <a:lnTo>
                  <a:pt x="115" y="21"/>
                </a:lnTo>
                <a:lnTo>
                  <a:pt x="110" y="15"/>
                </a:lnTo>
                <a:lnTo>
                  <a:pt x="106" y="11"/>
                </a:lnTo>
                <a:lnTo>
                  <a:pt x="100" y="8"/>
                </a:lnTo>
                <a:lnTo>
                  <a:pt x="94" y="6"/>
                </a:lnTo>
                <a:lnTo>
                  <a:pt x="88" y="4"/>
                </a:lnTo>
                <a:lnTo>
                  <a:pt x="81" y="2"/>
                </a:lnTo>
                <a:lnTo>
                  <a:pt x="75" y="0"/>
                </a:lnTo>
                <a:lnTo>
                  <a:pt x="67" y="0"/>
                </a:lnTo>
              </a:path>
            </a:pathLst>
          </a:custGeom>
          <a:solidFill>
            <a:srgbClr val="969696"/>
          </a:solidFill>
          <a:ln w="28575">
            <a:solidFill>
              <a:srgbClr val="969696"/>
            </a:solidFill>
            <a:round/>
            <a:headEnd/>
            <a:tailEnd/>
          </a:ln>
        </p:spPr>
        <p:txBody>
          <a:bodyPr/>
          <a:lstStyle/>
          <a:p>
            <a:endParaRPr lang="ja-JP" altLang="en-US" sz="1400" b="0" smtClean="0">
              <a:solidFill>
                <a:srgbClr val="000000"/>
              </a:solidFill>
              <a:latin typeface="ＭＳ Ｐゴシック" pitchFamily="50" charset="-128"/>
            </a:endParaRPr>
          </a:p>
        </p:txBody>
      </p:sp>
      <p:grpSp>
        <p:nvGrpSpPr>
          <p:cNvPr id="170184" name="Group 200"/>
          <p:cNvGrpSpPr>
            <a:grpSpLocks/>
          </p:cNvGrpSpPr>
          <p:nvPr/>
        </p:nvGrpSpPr>
        <p:grpSpPr bwMode="auto">
          <a:xfrm>
            <a:off x="2065338" y="3270250"/>
            <a:ext cx="1619250" cy="1489075"/>
            <a:chOff x="1301" y="2060"/>
            <a:chExt cx="1020" cy="938"/>
          </a:xfrm>
        </p:grpSpPr>
        <p:sp>
          <p:nvSpPr>
            <p:cNvPr id="170039" name="Line 64"/>
            <p:cNvSpPr>
              <a:spLocks noChangeShapeType="1"/>
            </p:cNvSpPr>
            <p:nvPr/>
          </p:nvSpPr>
          <p:spPr bwMode="auto">
            <a:xfrm flipV="1">
              <a:off x="1337" y="2060"/>
              <a:ext cx="0" cy="55"/>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0" name="Line 65"/>
            <p:cNvSpPr>
              <a:spLocks noChangeShapeType="1"/>
            </p:cNvSpPr>
            <p:nvPr/>
          </p:nvSpPr>
          <p:spPr bwMode="auto">
            <a:xfrm>
              <a:off x="1301" y="2060"/>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1" name="Line 66"/>
            <p:cNvSpPr>
              <a:spLocks noChangeShapeType="1"/>
            </p:cNvSpPr>
            <p:nvPr/>
          </p:nvSpPr>
          <p:spPr bwMode="auto">
            <a:xfrm>
              <a:off x="1337" y="2115"/>
              <a:ext cx="0" cy="57"/>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2" name="Line 67"/>
            <p:cNvSpPr>
              <a:spLocks noChangeShapeType="1"/>
            </p:cNvSpPr>
            <p:nvPr/>
          </p:nvSpPr>
          <p:spPr bwMode="auto">
            <a:xfrm>
              <a:off x="1301" y="2172"/>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4" name="Line 69"/>
            <p:cNvSpPr>
              <a:spLocks noChangeShapeType="1"/>
            </p:cNvSpPr>
            <p:nvPr/>
          </p:nvSpPr>
          <p:spPr bwMode="auto">
            <a:xfrm flipV="1">
              <a:off x="1526" y="2251"/>
              <a:ext cx="0" cy="75"/>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5" name="Line 70"/>
            <p:cNvSpPr>
              <a:spLocks noChangeShapeType="1"/>
            </p:cNvSpPr>
            <p:nvPr/>
          </p:nvSpPr>
          <p:spPr bwMode="auto">
            <a:xfrm>
              <a:off x="1490" y="2251"/>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6" name="Line 71"/>
            <p:cNvSpPr>
              <a:spLocks noChangeShapeType="1"/>
            </p:cNvSpPr>
            <p:nvPr/>
          </p:nvSpPr>
          <p:spPr bwMode="auto">
            <a:xfrm>
              <a:off x="1526" y="2326"/>
              <a:ext cx="0" cy="75"/>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7" name="Line 72"/>
            <p:cNvSpPr>
              <a:spLocks noChangeShapeType="1"/>
            </p:cNvSpPr>
            <p:nvPr/>
          </p:nvSpPr>
          <p:spPr bwMode="auto">
            <a:xfrm>
              <a:off x="1490" y="2401"/>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8" name="Line 73"/>
            <p:cNvSpPr>
              <a:spLocks noChangeShapeType="1"/>
            </p:cNvSpPr>
            <p:nvPr/>
          </p:nvSpPr>
          <p:spPr bwMode="auto">
            <a:xfrm flipV="1">
              <a:off x="1715" y="2436"/>
              <a:ext cx="0" cy="86"/>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49" name="Line 74"/>
            <p:cNvSpPr>
              <a:spLocks noChangeShapeType="1"/>
            </p:cNvSpPr>
            <p:nvPr/>
          </p:nvSpPr>
          <p:spPr bwMode="auto">
            <a:xfrm>
              <a:off x="1680" y="2436"/>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0" name="Line 75"/>
            <p:cNvSpPr>
              <a:spLocks noChangeShapeType="1"/>
            </p:cNvSpPr>
            <p:nvPr/>
          </p:nvSpPr>
          <p:spPr bwMode="auto">
            <a:xfrm>
              <a:off x="1715" y="2522"/>
              <a:ext cx="0" cy="89"/>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1" name="Line 76"/>
            <p:cNvSpPr>
              <a:spLocks noChangeShapeType="1"/>
            </p:cNvSpPr>
            <p:nvPr/>
          </p:nvSpPr>
          <p:spPr bwMode="auto">
            <a:xfrm>
              <a:off x="1680" y="2611"/>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2" name="Line 77"/>
            <p:cNvSpPr>
              <a:spLocks noChangeShapeType="1"/>
            </p:cNvSpPr>
            <p:nvPr/>
          </p:nvSpPr>
          <p:spPr bwMode="auto">
            <a:xfrm flipV="1">
              <a:off x="1905" y="2493"/>
              <a:ext cx="0" cy="114"/>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3" name="Line 78"/>
            <p:cNvSpPr>
              <a:spLocks noChangeShapeType="1"/>
            </p:cNvSpPr>
            <p:nvPr/>
          </p:nvSpPr>
          <p:spPr bwMode="auto">
            <a:xfrm>
              <a:off x="1869" y="2493"/>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4" name="Line 79"/>
            <p:cNvSpPr>
              <a:spLocks noChangeShapeType="1"/>
            </p:cNvSpPr>
            <p:nvPr/>
          </p:nvSpPr>
          <p:spPr bwMode="auto">
            <a:xfrm>
              <a:off x="1905" y="2607"/>
              <a:ext cx="0" cy="114"/>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5" name="Line 80"/>
            <p:cNvSpPr>
              <a:spLocks noChangeShapeType="1"/>
            </p:cNvSpPr>
            <p:nvPr/>
          </p:nvSpPr>
          <p:spPr bwMode="auto">
            <a:xfrm>
              <a:off x="1869" y="2721"/>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6" name="Line 81"/>
            <p:cNvSpPr>
              <a:spLocks noChangeShapeType="1"/>
            </p:cNvSpPr>
            <p:nvPr/>
          </p:nvSpPr>
          <p:spPr bwMode="auto">
            <a:xfrm flipV="1">
              <a:off x="2284" y="2710"/>
              <a:ext cx="0" cy="143"/>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7" name="Line 82"/>
            <p:cNvSpPr>
              <a:spLocks noChangeShapeType="1"/>
            </p:cNvSpPr>
            <p:nvPr/>
          </p:nvSpPr>
          <p:spPr bwMode="auto">
            <a:xfrm>
              <a:off x="2248" y="2710"/>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8" name="Line 83"/>
            <p:cNvSpPr>
              <a:spLocks noChangeShapeType="1"/>
            </p:cNvSpPr>
            <p:nvPr/>
          </p:nvSpPr>
          <p:spPr bwMode="auto">
            <a:xfrm>
              <a:off x="2284" y="2853"/>
              <a:ext cx="0" cy="145"/>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59" name="Line 84"/>
            <p:cNvSpPr>
              <a:spLocks noChangeShapeType="1"/>
            </p:cNvSpPr>
            <p:nvPr/>
          </p:nvSpPr>
          <p:spPr bwMode="auto">
            <a:xfrm>
              <a:off x="2248" y="2998"/>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grpSp>
      <p:sp>
        <p:nvSpPr>
          <p:cNvPr id="170060" name="Line 85"/>
          <p:cNvSpPr>
            <a:spLocks noChangeShapeType="1"/>
          </p:cNvSpPr>
          <p:nvPr/>
        </p:nvSpPr>
        <p:spPr bwMode="auto">
          <a:xfrm flipV="1">
            <a:off x="4227513" y="4381500"/>
            <a:ext cx="0" cy="268288"/>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1" name="Line 86"/>
          <p:cNvSpPr>
            <a:spLocks noChangeShapeType="1"/>
          </p:cNvSpPr>
          <p:nvPr/>
        </p:nvSpPr>
        <p:spPr bwMode="auto">
          <a:xfrm>
            <a:off x="4171950" y="4381500"/>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2" name="Line 87"/>
          <p:cNvSpPr>
            <a:spLocks noChangeShapeType="1"/>
          </p:cNvSpPr>
          <p:nvPr/>
        </p:nvSpPr>
        <p:spPr bwMode="auto">
          <a:xfrm>
            <a:off x="4227513" y="4649788"/>
            <a:ext cx="0" cy="268287"/>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3" name="Line 88"/>
          <p:cNvSpPr>
            <a:spLocks noChangeShapeType="1"/>
          </p:cNvSpPr>
          <p:nvPr/>
        </p:nvSpPr>
        <p:spPr bwMode="auto">
          <a:xfrm>
            <a:off x="4171950" y="4918075"/>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4" name="Line 89"/>
          <p:cNvSpPr>
            <a:spLocks noChangeShapeType="1"/>
          </p:cNvSpPr>
          <p:nvPr/>
        </p:nvSpPr>
        <p:spPr bwMode="auto">
          <a:xfrm flipV="1">
            <a:off x="4529138" y="4178300"/>
            <a:ext cx="0" cy="27781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5" name="Line 90"/>
          <p:cNvSpPr>
            <a:spLocks noChangeShapeType="1"/>
          </p:cNvSpPr>
          <p:nvPr/>
        </p:nvSpPr>
        <p:spPr bwMode="auto">
          <a:xfrm>
            <a:off x="4471988" y="4178300"/>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6" name="Line 91"/>
          <p:cNvSpPr>
            <a:spLocks noChangeShapeType="1"/>
          </p:cNvSpPr>
          <p:nvPr/>
        </p:nvSpPr>
        <p:spPr bwMode="auto">
          <a:xfrm>
            <a:off x="4529138" y="4456113"/>
            <a:ext cx="0" cy="28257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7" name="Line 92"/>
          <p:cNvSpPr>
            <a:spLocks noChangeShapeType="1"/>
          </p:cNvSpPr>
          <p:nvPr/>
        </p:nvSpPr>
        <p:spPr bwMode="auto">
          <a:xfrm>
            <a:off x="4471988" y="4738688"/>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8" name="Line 93"/>
          <p:cNvSpPr>
            <a:spLocks noChangeShapeType="1"/>
          </p:cNvSpPr>
          <p:nvPr/>
        </p:nvSpPr>
        <p:spPr bwMode="auto">
          <a:xfrm flipV="1">
            <a:off x="4829175" y="3800475"/>
            <a:ext cx="0" cy="29845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69" name="Line 94"/>
          <p:cNvSpPr>
            <a:spLocks noChangeShapeType="1"/>
          </p:cNvSpPr>
          <p:nvPr/>
        </p:nvSpPr>
        <p:spPr bwMode="auto">
          <a:xfrm>
            <a:off x="4773613" y="3800475"/>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0" name="Line 95"/>
          <p:cNvSpPr>
            <a:spLocks noChangeShapeType="1"/>
          </p:cNvSpPr>
          <p:nvPr/>
        </p:nvSpPr>
        <p:spPr bwMode="auto">
          <a:xfrm>
            <a:off x="4829175" y="4098925"/>
            <a:ext cx="0" cy="29686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1" name="Line 96"/>
          <p:cNvSpPr>
            <a:spLocks noChangeShapeType="1"/>
          </p:cNvSpPr>
          <p:nvPr/>
        </p:nvSpPr>
        <p:spPr bwMode="auto">
          <a:xfrm>
            <a:off x="4773613" y="4395788"/>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2" name="Line 97"/>
          <p:cNvSpPr>
            <a:spLocks noChangeShapeType="1"/>
          </p:cNvSpPr>
          <p:nvPr/>
        </p:nvSpPr>
        <p:spPr bwMode="auto">
          <a:xfrm flipV="1">
            <a:off x="5130800" y="3575050"/>
            <a:ext cx="0" cy="31591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4" name="Line 99"/>
          <p:cNvSpPr>
            <a:spLocks noChangeShapeType="1"/>
          </p:cNvSpPr>
          <p:nvPr/>
        </p:nvSpPr>
        <p:spPr bwMode="auto">
          <a:xfrm>
            <a:off x="5130800" y="3890963"/>
            <a:ext cx="0" cy="31750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5" name="Line 100"/>
          <p:cNvSpPr>
            <a:spLocks noChangeShapeType="1"/>
          </p:cNvSpPr>
          <p:nvPr/>
        </p:nvSpPr>
        <p:spPr bwMode="auto">
          <a:xfrm>
            <a:off x="5073650" y="4208463"/>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6" name="Line 101"/>
          <p:cNvSpPr>
            <a:spLocks noChangeShapeType="1"/>
          </p:cNvSpPr>
          <p:nvPr/>
        </p:nvSpPr>
        <p:spPr bwMode="auto">
          <a:xfrm flipV="1">
            <a:off x="5429250" y="3449638"/>
            <a:ext cx="0" cy="3302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7" name="Line 102"/>
          <p:cNvSpPr>
            <a:spLocks noChangeShapeType="1"/>
          </p:cNvSpPr>
          <p:nvPr/>
        </p:nvSpPr>
        <p:spPr bwMode="auto">
          <a:xfrm>
            <a:off x="5375275" y="3449638"/>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0" name="Line 105"/>
          <p:cNvSpPr>
            <a:spLocks noChangeShapeType="1"/>
          </p:cNvSpPr>
          <p:nvPr/>
        </p:nvSpPr>
        <p:spPr bwMode="auto">
          <a:xfrm flipV="1">
            <a:off x="6032500" y="3240088"/>
            <a:ext cx="0" cy="36512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1" name="Line 106"/>
          <p:cNvSpPr>
            <a:spLocks noChangeShapeType="1"/>
          </p:cNvSpPr>
          <p:nvPr/>
        </p:nvSpPr>
        <p:spPr bwMode="auto">
          <a:xfrm>
            <a:off x="5976938" y="3240088"/>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3" name="Line 108"/>
          <p:cNvSpPr>
            <a:spLocks noChangeShapeType="1"/>
          </p:cNvSpPr>
          <p:nvPr/>
        </p:nvSpPr>
        <p:spPr bwMode="auto">
          <a:xfrm>
            <a:off x="5976938" y="3971925"/>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4" name="Line 109"/>
          <p:cNvSpPr>
            <a:spLocks noChangeShapeType="1"/>
          </p:cNvSpPr>
          <p:nvPr/>
        </p:nvSpPr>
        <p:spPr bwMode="auto">
          <a:xfrm flipV="1">
            <a:off x="6634163" y="2741613"/>
            <a:ext cx="0" cy="37782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5" name="Line 110"/>
          <p:cNvSpPr>
            <a:spLocks noChangeShapeType="1"/>
          </p:cNvSpPr>
          <p:nvPr/>
        </p:nvSpPr>
        <p:spPr bwMode="auto">
          <a:xfrm>
            <a:off x="6578600" y="2741613"/>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6" name="Line 111"/>
          <p:cNvSpPr>
            <a:spLocks noChangeShapeType="1"/>
          </p:cNvSpPr>
          <p:nvPr/>
        </p:nvSpPr>
        <p:spPr bwMode="auto">
          <a:xfrm>
            <a:off x="6634163" y="3119438"/>
            <a:ext cx="0" cy="376237"/>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7" name="Line 112"/>
          <p:cNvSpPr>
            <a:spLocks noChangeShapeType="1"/>
          </p:cNvSpPr>
          <p:nvPr/>
        </p:nvSpPr>
        <p:spPr bwMode="auto">
          <a:xfrm>
            <a:off x="6578600" y="3495675"/>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8" name="Line 113"/>
          <p:cNvSpPr>
            <a:spLocks noChangeShapeType="1"/>
          </p:cNvSpPr>
          <p:nvPr/>
        </p:nvSpPr>
        <p:spPr bwMode="auto">
          <a:xfrm flipV="1">
            <a:off x="2122488" y="2874963"/>
            <a:ext cx="0" cy="13017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9" name="Line 114"/>
          <p:cNvSpPr>
            <a:spLocks noChangeShapeType="1"/>
          </p:cNvSpPr>
          <p:nvPr/>
        </p:nvSpPr>
        <p:spPr bwMode="auto">
          <a:xfrm>
            <a:off x="2065338" y="2874963"/>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0" name="Line 115"/>
          <p:cNvSpPr>
            <a:spLocks noChangeShapeType="1"/>
          </p:cNvSpPr>
          <p:nvPr/>
        </p:nvSpPr>
        <p:spPr bwMode="auto">
          <a:xfrm>
            <a:off x="2122488" y="3005138"/>
            <a:ext cx="0" cy="131762"/>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1" name="Line 116"/>
          <p:cNvSpPr>
            <a:spLocks noChangeShapeType="1"/>
          </p:cNvSpPr>
          <p:nvPr/>
        </p:nvSpPr>
        <p:spPr bwMode="auto">
          <a:xfrm>
            <a:off x="2065338" y="3136900"/>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2" name="Line 117"/>
          <p:cNvSpPr>
            <a:spLocks noChangeShapeType="1"/>
          </p:cNvSpPr>
          <p:nvPr/>
        </p:nvSpPr>
        <p:spPr bwMode="auto">
          <a:xfrm flipV="1">
            <a:off x="2422525" y="2781300"/>
            <a:ext cx="0" cy="14446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3" name="Line 118"/>
          <p:cNvSpPr>
            <a:spLocks noChangeShapeType="1"/>
          </p:cNvSpPr>
          <p:nvPr/>
        </p:nvSpPr>
        <p:spPr bwMode="auto">
          <a:xfrm>
            <a:off x="2365375" y="2781300"/>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4" name="Line 119"/>
          <p:cNvSpPr>
            <a:spLocks noChangeShapeType="1"/>
          </p:cNvSpPr>
          <p:nvPr/>
        </p:nvSpPr>
        <p:spPr bwMode="auto">
          <a:xfrm>
            <a:off x="2422525" y="2925763"/>
            <a:ext cx="0" cy="14605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5" name="Line 120"/>
          <p:cNvSpPr>
            <a:spLocks noChangeShapeType="1"/>
          </p:cNvSpPr>
          <p:nvPr/>
        </p:nvSpPr>
        <p:spPr bwMode="auto">
          <a:xfrm>
            <a:off x="2365375" y="3071813"/>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6" name="Line 121"/>
          <p:cNvSpPr>
            <a:spLocks noChangeShapeType="1"/>
          </p:cNvSpPr>
          <p:nvPr/>
        </p:nvSpPr>
        <p:spPr bwMode="auto">
          <a:xfrm flipV="1">
            <a:off x="2722563" y="2832100"/>
            <a:ext cx="0" cy="19367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7" name="Line 122"/>
          <p:cNvSpPr>
            <a:spLocks noChangeShapeType="1"/>
          </p:cNvSpPr>
          <p:nvPr/>
        </p:nvSpPr>
        <p:spPr bwMode="auto">
          <a:xfrm>
            <a:off x="2667000" y="2832100"/>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8" name="Line 123"/>
          <p:cNvSpPr>
            <a:spLocks noChangeShapeType="1"/>
          </p:cNvSpPr>
          <p:nvPr/>
        </p:nvSpPr>
        <p:spPr bwMode="auto">
          <a:xfrm>
            <a:off x="2722563" y="3025775"/>
            <a:ext cx="0" cy="19367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99" name="Line 124"/>
          <p:cNvSpPr>
            <a:spLocks noChangeShapeType="1"/>
          </p:cNvSpPr>
          <p:nvPr/>
        </p:nvSpPr>
        <p:spPr bwMode="auto">
          <a:xfrm>
            <a:off x="2667000" y="3219450"/>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0" name="Line 125"/>
          <p:cNvSpPr>
            <a:spLocks noChangeShapeType="1"/>
          </p:cNvSpPr>
          <p:nvPr/>
        </p:nvSpPr>
        <p:spPr bwMode="auto">
          <a:xfrm flipV="1">
            <a:off x="3024188" y="2713038"/>
            <a:ext cx="0" cy="20002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1" name="Line 126"/>
          <p:cNvSpPr>
            <a:spLocks noChangeShapeType="1"/>
          </p:cNvSpPr>
          <p:nvPr/>
        </p:nvSpPr>
        <p:spPr bwMode="auto">
          <a:xfrm>
            <a:off x="2967038" y="2713038"/>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2" name="Line 127"/>
          <p:cNvSpPr>
            <a:spLocks noChangeShapeType="1"/>
          </p:cNvSpPr>
          <p:nvPr/>
        </p:nvSpPr>
        <p:spPr bwMode="auto">
          <a:xfrm>
            <a:off x="3024188" y="2913063"/>
            <a:ext cx="0" cy="198437"/>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3" name="Line 128"/>
          <p:cNvSpPr>
            <a:spLocks noChangeShapeType="1"/>
          </p:cNvSpPr>
          <p:nvPr/>
        </p:nvSpPr>
        <p:spPr bwMode="auto">
          <a:xfrm>
            <a:off x="2967038" y="3111500"/>
            <a:ext cx="115887"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4" name="Line 129"/>
          <p:cNvSpPr>
            <a:spLocks noChangeShapeType="1"/>
          </p:cNvSpPr>
          <p:nvPr/>
        </p:nvSpPr>
        <p:spPr bwMode="auto">
          <a:xfrm flipV="1">
            <a:off x="3625850" y="2422525"/>
            <a:ext cx="0" cy="217488"/>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5" name="Line 130"/>
          <p:cNvSpPr>
            <a:spLocks noChangeShapeType="1"/>
          </p:cNvSpPr>
          <p:nvPr/>
        </p:nvSpPr>
        <p:spPr bwMode="auto">
          <a:xfrm>
            <a:off x="3568700" y="2422525"/>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6" name="Line 131"/>
          <p:cNvSpPr>
            <a:spLocks noChangeShapeType="1"/>
          </p:cNvSpPr>
          <p:nvPr/>
        </p:nvSpPr>
        <p:spPr bwMode="auto">
          <a:xfrm>
            <a:off x="3625850" y="2640013"/>
            <a:ext cx="0" cy="217487"/>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7" name="Line 132"/>
          <p:cNvSpPr>
            <a:spLocks noChangeShapeType="1"/>
          </p:cNvSpPr>
          <p:nvPr/>
        </p:nvSpPr>
        <p:spPr bwMode="auto">
          <a:xfrm>
            <a:off x="3568700" y="2857500"/>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6" name="Line 151"/>
          <p:cNvSpPr>
            <a:spLocks noChangeShapeType="1"/>
          </p:cNvSpPr>
          <p:nvPr/>
        </p:nvSpPr>
        <p:spPr bwMode="auto">
          <a:xfrm>
            <a:off x="5429250" y="3717925"/>
            <a:ext cx="0" cy="30321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7" name="Line 152"/>
          <p:cNvSpPr>
            <a:spLocks noChangeShapeType="1"/>
          </p:cNvSpPr>
          <p:nvPr/>
        </p:nvSpPr>
        <p:spPr bwMode="auto">
          <a:xfrm>
            <a:off x="5375275" y="4021138"/>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8" name="Line 153"/>
          <p:cNvSpPr>
            <a:spLocks noChangeShapeType="1"/>
          </p:cNvSpPr>
          <p:nvPr/>
        </p:nvSpPr>
        <p:spPr bwMode="auto">
          <a:xfrm flipV="1">
            <a:off x="6032500" y="3513138"/>
            <a:ext cx="0" cy="34607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3" name="Line 98"/>
          <p:cNvSpPr>
            <a:spLocks noChangeShapeType="1"/>
          </p:cNvSpPr>
          <p:nvPr/>
        </p:nvSpPr>
        <p:spPr bwMode="auto">
          <a:xfrm>
            <a:off x="5073650" y="3575050"/>
            <a:ext cx="115888" cy="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grpSp>
        <p:nvGrpSpPr>
          <p:cNvPr id="170187" name="Group 203"/>
          <p:cNvGrpSpPr>
            <a:grpSpLocks/>
          </p:cNvGrpSpPr>
          <p:nvPr/>
        </p:nvGrpSpPr>
        <p:grpSpPr bwMode="auto">
          <a:xfrm>
            <a:off x="4171950" y="2200275"/>
            <a:ext cx="1920875" cy="2003425"/>
            <a:chOff x="2628" y="1386"/>
            <a:chExt cx="1210" cy="1262"/>
          </a:xfrm>
        </p:grpSpPr>
        <p:sp>
          <p:nvSpPr>
            <p:cNvPr id="170078" name="Line 103"/>
            <p:cNvSpPr>
              <a:spLocks noChangeShapeType="1"/>
            </p:cNvSpPr>
            <p:nvPr/>
          </p:nvSpPr>
          <p:spPr bwMode="auto">
            <a:xfrm>
              <a:off x="3420" y="2381"/>
              <a:ext cx="0" cy="207"/>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79" name="Line 104"/>
            <p:cNvSpPr>
              <a:spLocks noChangeShapeType="1"/>
            </p:cNvSpPr>
            <p:nvPr/>
          </p:nvSpPr>
          <p:spPr bwMode="auto">
            <a:xfrm>
              <a:off x="3386" y="2588"/>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082" name="Line 107"/>
            <p:cNvSpPr>
              <a:spLocks noChangeShapeType="1"/>
            </p:cNvSpPr>
            <p:nvPr/>
          </p:nvSpPr>
          <p:spPr bwMode="auto">
            <a:xfrm>
              <a:off x="3800" y="2271"/>
              <a:ext cx="0" cy="231"/>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8" name="Line 133"/>
            <p:cNvSpPr>
              <a:spLocks noChangeShapeType="1"/>
            </p:cNvSpPr>
            <p:nvPr/>
          </p:nvSpPr>
          <p:spPr bwMode="auto">
            <a:xfrm flipV="1">
              <a:off x="2663" y="1386"/>
              <a:ext cx="0" cy="159"/>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09" name="Line 134"/>
            <p:cNvSpPr>
              <a:spLocks noChangeShapeType="1"/>
            </p:cNvSpPr>
            <p:nvPr/>
          </p:nvSpPr>
          <p:spPr bwMode="auto">
            <a:xfrm>
              <a:off x="2628" y="1386"/>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0" name="Line 135"/>
            <p:cNvSpPr>
              <a:spLocks noChangeShapeType="1"/>
            </p:cNvSpPr>
            <p:nvPr/>
          </p:nvSpPr>
          <p:spPr bwMode="auto">
            <a:xfrm>
              <a:off x="2663" y="1545"/>
              <a:ext cx="0" cy="159"/>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1" name="Line 136"/>
            <p:cNvSpPr>
              <a:spLocks noChangeShapeType="1"/>
            </p:cNvSpPr>
            <p:nvPr/>
          </p:nvSpPr>
          <p:spPr bwMode="auto">
            <a:xfrm>
              <a:off x="2628" y="1704"/>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2" name="Line 137"/>
            <p:cNvSpPr>
              <a:spLocks noChangeShapeType="1"/>
            </p:cNvSpPr>
            <p:nvPr/>
          </p:nvSpPr>
          <p:spPr bwMode="auto">
            <a:xfrm flipV="1">
              <a:off x="2853" y="1758"/>
              <a:ext cx="0" cy="153"/>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3" name="Line 138"/>
            <p:cNvSpPr>
              <a:spLocks noChangeShapeType="1"/>
            </p:cNvSpPr>
            <p:nvPr/>
          </p:nvSpPr>
          <p:spPr bwMode="auto">
            <a:xfrm>
              <a:off x="2817" y="1758"/>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4" name="Line 139"/>
            <p:cNvSpPr>
              <a:spLocks noChangeShapeType="1"/>
            </p:cNvSpPr>
            <p:nvPr/>
          </p:nvSpPr>
          <p:spPr bwMode="auto">
            <a:xfrm>
              <a:off x="2853" y="1911"/>
              <a:ext cx="0" cy="152"/>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5" name="Line 140"/>
            <p:cNvSpPr>
              <a:spLocks noChangeShapeType="1"/>
            </p:cNvSpPr>
            <p:nvPr/>
          </p:nvSpPr>
          <p:spPr bwMode="auto">
            <a:xfrm>
              <a:off x="2817" y="2063"/>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6" name="Line 141"/>
            <p:cNvSpPr>
              <a:spLocks noChangeShapeType="1"/>
            </p:cNvSpPr>
            <p:nvPr/>
          </p:nvSpPr>
          <p:spPr bwMode="auto">
            <a:xfrm flipV="1">
              <a:off x="3042" y="1820"/>
              <a:ext cx="0" cy="178"/>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7" name="Line 142"/>
            <p:cNvSpPr>
              <a:spLocks noChangeShapeType="1"/>
            </p:cNvSpPr>
            <p:nvPr/>
          </p:nvSpPr>
          <p:spPr bwMode="auto">
            <a:xfrm>
              <a:off x="3007" y="1820"/>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8" name="Line 143"/>
            <p:cNvSpPr>
              <a:spLocks noChangeShapeType="1"/>
            </p:cNvSpPr>
            <p:nvPr/>
          </p:nvSpPr>
          <p:spPr bwMode="auto">
            <a:xfrm>
              <a:off x="3042" y="1998"/>
              <a:ext cx="0" cy="179"/>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19" name="Line 144"/>
            <p:cNvSpPr>
              <a:spLocks noChangeShapeType="1"/>
            </p:cNvSpPr>
            <p:nvPr/>
          </p:nvSpPr>
          <p:spPr bwMode="auto">
            <a:xfrm>
              <a:off x="3007" y="2177"/>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0" name="Line 145"/>
            <p:cNvSpPr>
              <a:spLocks noChangeShapeType="1"/>
            </p:cNvSpPr>
            <p:nvPr/>
          </p:nvSpPr>
          <p:spPr bwMode="auto">
            <a:xfrm flipV="1">
              <a:off x="3232" y="2033"/>
              <a:ext cx="0" cy="18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1" name="Line 146"/>
            <p:cNvSpPr>
              <a:spLocks noChangeShapeType="1"/>
            </p:cNvSpPr>
            <p:nvPr/>
          </p:nvSpPr>
          <p:spPr bwMode="auto">
            <a:xfrm>
              <a:off x="3196" y="2033"/>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2" name="Line 147"/>
            <p:cNvSpPr>
              <a:spLocks noChangeShapeType="1"/>
            </p:cNvSpPr>
            <p:nvPr/>
          </p:nvSpPr>
          <p:spPr bwMode="auto">
            <a:xfrm>
              <a:off x="3232" y="2213"/>
              <a:ext cx="0" cy="179"/>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3" name="Line 148"/>
            <p:cNvSpPr>
              <a:spLocks noChangeShapeType="1"/>
            </p:cNvSpPr>
            <p:nvPr/>
          </p:nvSpPr>
          <p:spPr bwMode="auto">
            <a:xfrm>
              <a:off x="3196" y="2392"/>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4" name="Line 149"/>
            <p:cNvSpPr>
              <a:spLocks noChangeShapeType="1"/>
            </p:cNvSpPr>
            <p:nvPr/>
          </p:nvSpPr>
          <p:spPr bwMode="auto">
            <a:xfrm flipV="1">
              <a:off x="3420" y="2152"/>
              <a:ext cx="0" cy="19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5" name="Line 150"/>
            <p:cNvSpPr>
              <a:spLocks noChangeShapeType="1"/>
            </p:cNvSpPr>
            <p:nvPr/>
          </p:nvSpPr>
          <p:spPr bwMode="auto">
            <a:xfrm>
              <a:off x="3386" y="2152"/>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29" name="Line 154"/>
            <p:cNvSpPr>
              <a:spLocks noChangeShapeType="1"/>
            </p:cNvSpPr>
            <p:nvPr/>
          </p:nvSpPr>
          <p:spPr bwMode="auto">
            <a:xfrm>
              <a:off x="3765" y="2213"/>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30" name="Line 155"/>
            <p:cNvSpPr>
              <a:spLocks noChangeShapeType="1"/>
            </p:cNvSpPr>
            <p:nvPr/>
          </p:nvSpPr>
          <p:spPr bwMode="auto">
            <a:xfrm>
              <a:off x="3800" y="2431"/>
              <a:ext cx="0" cy="217"/>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31" name="Line 156"/>
            <p:cNvSpPr>
              <a:spLocks noChangeShapeType="1"/>
            </p:cNvSpPr>
            <p:nvPr/>
          </p:nvSpPr>
          <p:spPr bwMode="auto">
            <a:xfrm>
              <a:off x="3765" y="2648"/>
              <a:ext cx="73"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grpSp>
      <p:sp>
        <p:nvSpPr>
          <p:cNvPr id="170132" name="Line 157"/>
          <p:cNvSpPr>
            <a:spLocks noChangeShapeType="1"/>
          </p:cNvSpPr>
          <p:nvPr/>
        </p:nvSpPr>
        <p:spPr bwMode="auto">
          <a:xfrm flipV="1">
            <a:off x="6634163" y="3752850"/>
            <a:ext cx="0" cy="39370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33" name="Line 158"/>
          <p:cNvSpPr>
            <a:spLocks noChangeShapeType="1"/>
          </p:cNvSpPr>
          <p:nvPr/>
        </p:nvSpPr>
        <p:spPr bwMode="auto">
          <a:xfrm>
            <a:off x="6578600" y="3752850"/>
            <a:ext cx="115888"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34" name="Line 159"/>
          <p:cNvSpPr>
            <a:spLocks noChangeShapeType="1"/>
          </p:cNvSpPr>
          <p:nvPr/>
        </p:nvSpPr>
        <p:spPr bwMode="auto">
          <a:xfrm>
            <a:off x="6634163" y="4146550"/>
            <a:ext cx="0" cy="390525"/>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35" name="Line 160"/>
          <p:cNvSpPr>
            <a:spLocks noChangeShapeType="1"/>
          </p:cNvSpPr>
          <p:nvPr/>
        </p:nvSpPr>
        <p:spPr bwMode="auto">
          <a:xfrm>
            <a:off x="6578600" y="4537075"/>
            <a:ext cx="115888" cy="0"/>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a:lstStyle/>
          <a:p>
            <a:endParaRPr lang="ja-JP" altLang="en-US" sz="1400" b="0" smtClean="0">
              <a:solidFill>
                <a:srgbClr val="000000"/>
              </a:solidFill>
              <a:latin typeface="ＭＳ Ｐゴシック" pitchFamily="50" charset="-128"/>
            </a:endParaRPr>
          </a:p>
        </p:txBody>
      </p:sp>
      <p:sp>
        <p:nvSpPr>
          <p:cNvPr id="170145" name="Oval 171"/>
          <p:cNvSpPr>
            <a:spLocks noChangeAspect="1" noChangeArrowheads="1"/>
          </p:cNvSpPr>
          <p:nvPr/>
        </p:nvSpPr>
        <p:spPr bwMode="auto">
          <a:xfrm>
            <a:off x="2085975" y="2970213"/>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6" name="Oval 172"/>
          <p:cNvSpPr>
            <a:spLocks noChangeAspect="1" noChangeArrowheads="1"/>
          </p:cNvSpPr>
          <p:nvPr/>
        </p:nvSpPr>
        <p:spPr bwMode="auto">
          <a:xfrm>
            <a:off x="2990850" y="2871788"/>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7" name="Oval 173"/>
          <p:cNvSpPr>
            <a:spLocks noChangeAspect="1" noChangeArrowheads="1"/>
          </p:cNvSpPr>
          <p:nvPr/>
        </p:nvSpPr>
        <p:spPr bwMode="auto">
          <a:xfrm>
            <a:off x="3590925" y="2600325"/>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8" name="Oval 174"/>
          <p:cNvSpPr>
            <a:spLocks noChangeAspect="1" noChangeArrowheads="1"/>
          </p:cNvSpPr>
          <p:nvPr/>
        </p:nvSpPr>
        <p:spPr bwMode="auto">
          <a:xfrm>
            <a:off x="4191000" y="4616450"/>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9" name="Oval 175"/>
          <p:cNvSpPr>
            <a:spLocks noChangeAspect="1" noChangeArrowheads="1"/>
          </p:cNvSpPr>
          <p:nvPr/>
        </p:nvSpPr>
        <p:spPr bwMode="auto">
          <a:xfrm>
            <a:off x="4491038" y="4419600"/>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0" name="Oval 176"/>
          <p:cNvSpPr>
            <a:spLocks noChangeAspect="1" noChangeArrowheads="1"/>
          </p:cNvSpPr>
          <p:nvPr/>
        </p:nvSpPr>
        <p:spPr bwMode="auto">
          <a:xfrm>
            <a:off x="4797425" y="4060825"/>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1" name="Oval 177"/>
          <p:cNvSpPr>
            <a:spLocks noChangeAspect="1" noChangeArrowheads="1"/>
          </p:cNvSpPr>
          <p:nvPr/>
        </p:nvSpPr>
        <p:spPr bwMode="auto">
          <a:xfrm>
            <a:off x="5092700" y="3857625"/>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2" name="Oval 178"/>
          <p:cNvSpPr>
            <a:spLocks noChangeAspect="1" noChangeArrowheads="1"/>
          </p:cNvSpPr>
          <p:nvPr/>
        </p:nvSpPr>
        <p:spPr bwMode="auto">
          <a:xfrm>
            <a:off x="5391150" y="3749675"/>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3" name="Oval 179"/>
          <p:cNvSpPr>
            <a:spLocks noChangeAspect="1" noChangeArrowheads="1"/>
          </p:cNvSpPr>
          <p:nvPr/>
        </p:nvSpPr>
        <p:spPr bwMode="auto">
          <a:xfrm>
            <a:off x="6600825" y="3079750"/>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4" name="Oval 180"/>
          <p:cNvSpPr>
            <a:spLocks noChangeAspect="1" noChangeArrowheads="1"/>
          </p:cNvSpPr>
          <p:nvPr/>
        </p:nvSpPr>
        <p:spPr bwMode="auto">
          <a:xfrm>
            <a:off x="5994400" y="3568700"/>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5" name="Oval 181"/>
          <p:cNvSpPr>
            <a:spLocks noChangeAspect="1" noChangeArrowheads="1"/>
          </p:cNvSpPr>
          <p:nvPr/>
        </p:nvSpPr>
        <p:spPr bwMode="auto">
          <a:xfrm>
            <a:off x="2386013" y="2895600"/>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6" name="Oval 182"/>
          <p:cNvSpPr>
            <a:spLocks noChangeAspect="1" noChangeArrowheads="1"/>
          </p:cNvSpPr>
          <p:nvPr/>
        </p:nvSpPr>
        <p:spPr bwMode="auto">
          <a:xfrm>
            <a:off x="2686050" y="2986088"/>
            <a:ext cx="73025" cy="73025"/>
          </a:xfrm>
          <a:prstGeom prst="ellipse">
            <a:avLst/>
          </a:prstGeom>
          <a:solidFill>
            <a:srgbClr val="969696"/>
          </a:solidFill>
          <a:ln w="28575">
            <a:solidFill>
              <a:srgbClr val="969696"/>
            </a:solidFill>
            <a:round/>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grpSp>
        <p:nvGrpSpPr>
          <p:cNvPr id="170157" name="Group 178"/>
          <p:cNvGrpSpPr>
            <a:grpSpLocks/>
          </p:cNvGrpSpPr>
          <p:nvPr/>
        </p:nvGrpSpPr>
        <p:grpSpPr bwMode="auto">
          <a:xfrm>
            <a:off x="4241800" y="2438400"/>
            <a:ext cx="2409825" cy="1693863"/>
            <a:chOff x="2672" y="1536"/>
            <a:chExt cx="1518" cy="1067"/>
          </a:xfrm>
        </p:grpSpPr>
        <p:sp>
          <p:nvSpPr>
            <p:cNvPr id="170177" name="Line 189"/>
            <p:cNvSpPr>
              <a:spLocks noChangeShapeType="1"/>
            </p:cNvSpPr>
            <p:nvPr/>
          </p:nvSpPr>
          <p:spPr bwMode="auto">
            <a:xfrm rot="-180000">
              <a:off x="2672" y="1536"/>
              <a:ext cx="172" cy="384"/>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8" name="Line 190"/>
            <p:cNvSpPr>
              <a:spLocks noChangeShapeType="1"/>
            </p:cNvSpPr>
            <p:nvPr/>
          </p:nvSpPr>
          <p:spPr bwMode="auto">
            <a:xfrm rot="-180000">
              <a:off x="2855" y="1909"/>
              <a:ext cx="192" cy="96"/>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9" name="Line 191"/>
            <p:cNvSpPr>
              <a:spLocks noChangeShapeType="1"/>
            </p:cNvSpPr>
            <p:nvPr/>
          </p:nvSpPr>
          <p:spPr bwMode="auto">
            <a:xfrm rot="120000">
              <a:off x="3033" y="1996"/>
              <a:ext cx="208" cy="218"/>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80" name="Line 192"/>
            <p:cNvSpPr>
              <a:spLocks noChangeShapeType="1"/>
            </p:cNvSpPr>
            <p:nvPr/>
          </p:nvSpPr>
          <p:spPr bwMode="auto">
            <a:xfrm rot="300000">
              <a:off x="3214" y="2212"/>
              <a:ext cx="208" cy="122"/>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81" name="Line 193"/>
            <p:cNvSpPr>
              <a:spLocks noChangeShapeType="1"/>
            </p:cNvSpPr>
            <p:nvPr/>
          </p:nvSpPr>
          <p:spPr bwMode="auto">
            <a:xfrm rot="300000">
              <a:off x="3416" y="2359"/>
              <a:ext cx="382" cy="56"/>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82" name="Line 194"/>
            <p:cNvSpPr>
              <a:spLocks noChangeShapeType="1"/>
            </p:cNvSpPr>
            <p:nvPr/>
          </p:nvSpPr>
          <p:spPr bwMode="auto">
            <a:xfrm rot="180000">
              <a:off x="3787" y="2439"/>
              <a:ext cx="403" cy="164"/>
            </a:xfrm>
            <a:prstGeom prst="line">
              <a:avLst/>
            </a:prstGeom>
            <a:noFill/>
            <a:ln w="28575">
              <a:solidFill>
                <a:srgbClr val="92D050"/>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grpSp>
      <p:grpSp>
        <p:nvGrpSpPr>
          <p:cNvPr id="170158" name="Group 185"/>
          <p:cNvGrpSpPr>
            <a:grpSpLocks/>
          </p:cNvGrpSpPr>
          <p:nvPr/>
        </p:nvGrpSpPr>
        <p:grpSpPr bwMode="auto">
          <a:xfrm>
            <a:off x="4222750" y="3098800"/>
            <a:ext cx="2420938" cy="1552575"/>
            <a:chOff x="2660" y="1952"/>
            <a:chExt cx="1525" cy="978"/>
          </a:xfrm>
        </p:grpSpPr>
        <p:sp>
          <p:nvSpPr>
            <p:cNvPr id="170171" name="Line 195"/>
            <p:cNvSpPr>
              <a:spLocks noChangeShapeType="1"/>
            </p:cNvSpPr>
            <p:nvPr/>
          </p:nvSpPr>
          <p:spPr bwMode="auto">
            <a:xfrm rot="21480000" flipV="1">
              <a:off x="2660" y="2815"/>
              <a:ext cx="192" cy="115"/>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2" name="Line 196"/>
            <p:cNvSpPr>
              <a:spLocks noChangeShapeType="1"/>
            </p:cNvSpPr>
            <p:nvPr/>
          </p:nvSpPr>
          <p:spPr bwMode="auto">
            <a:xfrm flipV="1">
              <a:off x="2863" y="2591"/>
              <a:ext cx="174" cy="211"/>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3" name="Line 197"/>
            <p:cNvSpPr>
              <a:spLocks noChangeShapeType="1"/>
            </p:cNvSpPr>
            <p:nvPr/>
          </p:nvSpPr>
          <p:spPr bwMode="auto">
            <a:xfrm flipV="1">
              <a:off x="3036" y="2445"/>
              <a:ext cx="207" cy="144"/>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4" name="Line 198"/>
            <p:cNvSpPr>
              <a:spLocks noChangeShapeType="1"/>
            </p:cNvSpPr>
            <p:nvPr/>
          </p:nvSpPr>
          <p:spPr bwMode="auto">
            <a:xfrm rot="240000" flipV="1">
              <a:off x="3224" y="2372"/>
              <a:ext cx="203" cy="91"/>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5" name="Line 199"/>
            <p:cNvSpPr>
              <a:spLocks noChangeShapeType="1"/>
            </p:cNvSpPr>
            <p:nvPr/>
          </p:nvSpPr>
          <p:spPr bwMode="auto">
            <a:xfrm rot="180000" flipV="1">
              <a:off x="3417" y="2260"/>
              <a:ext cx="384" cy="134"/>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sp>
          <p:nvSpPr>
            <p:cNvPr id="170176" name="Line 200"/>
            <p:cNvSpPr>
              <a:spLocks noChangeShapeType="1"/>
            </p:cNvSpPr>
            <p:nvPr/>
          </p:nvSpPr>
          <p:spPr bwMode="auto">
            <a:xfrm rot="60000" flipV="1">
              <a:off x="3801" y="1952"/>
              <a:ext cx="384" cy="326"/>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95070" tIns="47536" rIns="95070" bIns="47536"/>
            <a:lstStyle/>
            <a:p>
              <a:endParaRPr lang="ja-JP" altLang="en-US" sz="1400" b="0" smtClean="0">
                <a:solidFill>
                  <a:srgbClr val="000000"/>
                </a:solidFill>
                <a:latin typeface="ＭＳ Ｐゴシック" pitchFamily="50" charset="-128"/>
              </a:endParaRPr>
            </a:p>
          </p:txBody>
        </p:sp>
      </p:grpSp>
      <p:sp>
        <p:nvSpPr>
          <p:cNvPr id="170162" name="Text Box 198"/>
          <p:cNvSpPr txBox="1">
            <a:spLocks noChangeArrowheads="1"/>
          </p:cNvSpPr>
          <p:nvPr/>
        </p:nvSpPr>
        <p:spPr bwMode="auto">
          <a:xfrm>
            <a:off x="6562725" y="5872163"/>
            <a:ext cx="2486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sz="1200" b="0" smtClean="0">
                <a:solidFill>
                  <a:srgbClr val="000000"/>
                </a:solidFill>
                <a:latin typeface="ＭＳ Ｐゴシック" pitchFamily="50" charset="-128"/>
                <a:ea typeface="ＭＳ Ｐゴシック" pitchFamily="50" charset="-128"/>
              </a:rPr>
              <a:t>ITT, N=138;, </a:t>
            </a:r>
            <a:r>
              <a:rPr kumimoji="0" lang="ja-JP" altLang="en-US" sz="1200" b="0" smtClean="0">
                <a:solidFill>
                  <a:srgbClr val="000000"/>
                </a:solidFill>
                <a:latin typeface="ＭＳ Ｐゴシック" pitchFamily="50" charset="-128"/>
                <a:ea typeface="ＭＳ Ｐゴシック" pitchFamily="50" charset="-128"/>
              </a:rPr>
              <a:t>最小二乗平均</a:t>
            </a:r>
            <a:r>
              <a:rPr kumimoji="0" lang="en-US" altLang="ja-JP" sz="1200" b="0" smtClean="0">
                <a:solidFill>
                  <a:srgbClr val="000000"/>
                </a:solidFill>
                <a:latin typeface="ＭＳ Ｐゴシック" pitchFamily="50" charset="-128"/>
                <a:ea typeface="ＭＳ Ｐゴシック" pitchFamily="50" charset="-128"/>
              </a:rPr>
              <a:t>  ± S.E. </a:t>
            </a:r>
            <a:endParaRPr kumimoji="0" lang="ja-JP" altLang="en-US" sz="1200" b="0" smtClean="0">
              <a:solidFill>
                <a:srgbClr val="000000"/>
              </a:solidFill>
              <a:latin typeface="ＭＳ Ｐゴシック" pitchFamily="50" charset="-128"/>
              <a:ea typeface="ＭＳ Ｐゴシック" pitchFamily="50" charset="-128"/>
            </a:endParaRPr>
          </a:p>
        </p:txBody>
      </p:sp>
      <p:sp>
        <p:nvSpPr>
          <p:cNvPr id="214215" name="Rectangle 199"/>
          <p:cNvSpPr>
            <a:spLocks noGrp="1" noChangeArrowheads="1"/>
          </p:cNvSpPr>
          <p:nvPr>
            <p:ph type="title" idx="4294967295"/>
          </p:nvPr>
        </p:nvSpPr>
        <p:spPr>
          <a:xfrm>
            <a:off x="271463" y="7938"/>
            <a:ext cx="8199437" cy="793750"/>
          </a:xfrm>
        </p:spPr>
        <p:txBody>
          <a:bodyPr/>
          <a:lstStyle/>
          <a:p>
            <a:r>
              <a:rPr lang="ja-JP" altLang="en-US" sz="1800" b="1" smtClean="0">
                <a:solidFill>
                  <a:schemeClr val="bg1"/>
                </a:solidFill>
                <a:latin typeface="ＭＳ Ｐゴシック" pitchFamily="50" charset="-128"/>
                <a:ea typeface="ＭＳ Ｐゴシック" pitchFamily="50" charset="-128"/>
              </a:rPr>
              <a:t>エキセナチド</a:t>
            </a:r>
            <a:r>
              <a:rPr lang="en-US" altLang="ja-JP" sz="1800" b="1" smtClean="0">
                <a:solidFill>
                  <a:schemeClr val="bg1"/>
                </a:solidFill>
                <a:latin typeface="ＭＳ Ｐゴシック" pitchFamily="50" charset="-128"/>
                <a:ea typeface="ＭＳ Ｐゴシック" pitchFamily="50" charset="-128"/>
              </a:rPr>
              <a:t>/</a:t>
            </a:r>
            <a:r>
              <a:rPr lang="ja-JP" altLang="en-US" sz="1800" b="1" smtClean="0">
                <a:solidFill>
                  <a:schemeClr val="bg1"/>
                </a:solidFill>
                <a:latin typeface="ＭＳ Ｐゴシック" pitchFamily="50" charset="-128"/>
                <a:ea typeface="ＭＳ Ｐゴシック" pitchFamily="50" charset="-128"/>
              </a:rPr>
              <a:t>インスリングラルギンクロスオーバー非劣性試験：</a:t>
            </a:r>
            <a:br>
              <a:rPr lang="ja-JP" altLang="en-US" sz="1800" b="1" smtClean="0">
                <a:solidFill>
                  <a:schemeClr val="bg1"/>
                </a:solidFill>
                <a:latin typeface="ＭＳ Ｐゴシック" pitchFamily="50" charset="-128"/>
                <a:ea typeface="ＭＳ Ｐゴシック" pitchFamily="50" charset="-128"/>
              </a:rPr>
            </a:br>
            <a:r>
              <a:rPr lang="ja-JP" altLang="en-US" b="1" smtClean="0">
                <a:solidFill>
                  <a:schemeClr val="bg1"/>
                </a:solidFill>
                <a:latin typeface="ＭＳ Ｐゴシック" pitchFamily="50" charset="-128"/>
                <a:ea typeface="ＭＳ Ｐゴシック" pitchFamily="50" charset="-128"/>
              </a:rPr>
              <a:t>体重変化の推移</a:t>
            </a:r>
          </a:p>
        </p:txBody>
      </p:sp>
      <p:sp>
        <p:nvSpPr>
          <p:cNvPr id="170164" name="Text Box 201"/>
          <p:cNvSpPr txBox="1">
            <a:spLocks noChangeArrowheads="1"/>
          </p:cNvSpPr>
          <p:nvPr/>
        </p:nvSpPr>
        <p:spPr bwMode="auto">
          <a:xfrm>
            <a:off x="6778625" y="295275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b="0" smtClean="0">
                <a:solidFill>
                  <a:srgbClr val="000000"/>
                </a:solidFill>
                <a:latin typeface="ＭＳ Ｐゴシック" pitchFamily="50" charset="-128"/>
                <a:ea typeface="ＭＳ Ｐゴシック" pitchFamily="50" charset="-128"/>
              </a:rPr>
              <a:t>n=68</a:t>
            </a:r>
          </a:p>
        </p:txBody>
      </p:sp>
      <p:sp>
        <p:nvSpPr>
          <p:cNvPr id="170165" name="Text Box 202"/>
          <p:cNvSpPr txBox="1">
            <a:spLocks noChangeArrowheads="1"/>
          </p:cNvSpPr>
          <p:nvPr/>
        </p:nvSpPr>
        <p:spPr bwMode="auto">
          <a:xfrm>
            <a:off x="6781800" y="39624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en-US" altLang="ja-JP" b="0" smtClean="0">
                <a:solidFill>
                  <a:srgbClr val="000000"/>
                </a:solidFill>
                <a:latin typeface="ＭＳ Ｐゴシック" pitchFamily="50" charset="-128"/>
                <a:ea typeface="ＭＳ Ｐゴシック" pitchFamily="50" charset="-128"/>
              </a:rPr>
              <a:t>n=70</a:t>
            </a:r>
          </a:p>
        </p:txBody>
      </p:sp>
      <p:sp>
        <p:nvSpPr>
          <p:cNvPr id="170166" name="Text Box 198"/>
          <p:cNvSpPr txBox="1">
            <a:spLocks noChangeArrowheads="1"/>
          </p:cNvSpPr>
          <p:nvPr/>
        </p:nvSpPr>
        <p:spPr bwMode="auto">
          <a:xfrm>
            <a:off x="1049338" y="3071813"/>
            <a:ext cx="3968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体重の変化量</a:t>
            </a:r>
          </a:p>
        </p:txBody>
      </p:sp>
      <p:sp>
        <p:nvSpPr>
          <p:cNvPr id="170167" name="Text Box 199"/>
          <p:cNvSpPr txBox="1">
            <a:spLocks noChangeArrowheads="1"/>
          </p:cNvSpPr>
          <p:nvPr/>
        </p:nvSpPr>
        <p:spPr bwMode="auto">
          <a:xfrm>
            <a:off x="1228725" y="1343025"/>
            <a:ext cx="52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a:t>
            </a:r>
            <a:r>
              <a:rPr kumimoji="0" lang="en-US" altLang="ja-JP" b="0" smtClean="0">
                <a:solidFill>
                  <a:srgbClr val="000000"/>
                </a:solidFill>
                <a:latin typeface="ＭＳ Ｐゴシック" pitchFamily="50" charset="-128"/>
                <a:ea typeface="ＭＳ Ｐゴシック" pitchFamily="50" charset="-128"/>
              </a:rPr>
              <a:t>kg</a:t>
            </a:r>
            <a:r>
              <a:rPr kumimoji="0" lang="ja-JP" altLang="en-US" b="0" smtClean="0">
                <a:solidFill>
                  <a:srgbClr val="000000"/>
                </a:solidFill>
                <a:latin typeface="ＭＳ Ｐゴシック" pitchFamily="50" charset="-128"/>
                <a:ea typeface="ＭＳ Ｐゴシック" pitchFamily="50" charset="-128"/>
              </a:rPr>
              <a:t>）</a:t>
            </a:r>
          </a:p>
        </p:txBody>
      </p:sp>
      <p:sp>
        <p:nvSpPr>
          <p:cNvPr id="170168" name="Text Box 200"/>
          <p:cNvSpPr txBox="1">
            <a:spLocks noChangeArrowheads="1"/>
          </p:cNvSpPr>
          <p:nvPr/>
        </p:nvSpPr>
        <p:spPr bwMode="auto">
          <a:xfrm>
            <a:off x="4289425" y="54991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kumimoji="0" lang="ja-JP" altLang="en-US" b="0" smtClean="0">
                <a:solidFill>
                  <a:srgbClr val="000000"/>
                </a:solidFill>
                <a:latin typeface="ＭＳ Ｐゴシック" pitchFamily="50" charset="-128"/>
                <a:ea typeface="ＭＳ Ｐゴシック" pitchFamily="50" charset="-128"/>
              </a:rPr>
              <a:t>時間</a:t>
            </a:r>
          </a:p>
        </p:txBody>
      </p:sp>
      <p:sp>
        <p:nvSpPr>
          <p:cNvPr id="170169" name="Text Box 201"/>
          <p:cNvSpPr txBox="1">
            <a:spLocks noChangeArrowheads="1"/>
          </p:cNvSpPr>
          <p:nvPr/>
        </p:nvSpPr>
        <p:spPr bwMode="auto">
          <a:xfrm>
            <a:off x="5187950" y="6319838"/>
            <a:ext cx="395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r>
              <a:rPr lang="en-US" altLang="ja-JP" sz="1000" b="0" smtClean="0">
                <a:solidFill>
                  <a:srgbClr val="000000"/>
                </a:solidFill>
                <a:latin typeface="ＭＳ Ｐゴシック" pitchFamily="50" charset="-128"/>
                <a:ea typeface="ＭＳ Ｐゴシック" pitchFamily="50" charset="-128"/>
              </a:rPr>
              <a:t>※</a:t>
            </a:r>
            <a:r>
              <a:rPr lang="ja-JP" altLang="en-US" sz="1000" b="0" smtClean="0">
                <a:solidFill>
                  <a:srgbClr val="000000"/>
                </a:solidFill>
                <a:latin typeface="ＭＳ Ｐゴシック" pitchFamily="50" charset="-128"/>
                <a:ea typeface="ＭＳ Ｐゴシック" pitchFamily="50" charset="-128"/>
              </a:rPr>
              <a:t>「効能・効果」、「用法・用量」については、添付文書をご参照ください。</a:t>
            </a:r>
          </a:p>
        </p:txBody>
      </p:sp>
      <p:sp>
        <p:nvSpPr>
          <p:cNvPr id="170170" name="Rectangle 52"/>
          <p:cNvSpPr>
            <a:spLocks noChangeArrowheads="1"/>
          </p:cNvSpPr>
          <p:nvPr/>
        </p:nvSpPr>
        <p:spPr bwMode="auto">
          <a:xfrm>
            <a:off x="6508750" y="1255713"/>
            <a:ext cx="2433638" cy="606425"/>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kumimoji="0" lang="ja-JP" altLang="en-US" sz="1400" b="0" smtClean="0">
              <a:solidFill>
                <a:srgbClr val="000000"/>
              </a:solidFill>
              <a:latin typeface="ＭＳ Ｐゴシック" pitchFamily="50" charset="-128"/>
            </a:endParaRPr>
          </a:p>
        </p:txBody>
      </p:sp>
      <p:grpSp>
        <p:nvGrpSpPr>
          <p:cNvPr id="170186" name="Group 202"/>
          <p:cNvGrpSpPr>
            <a:grpSpLocks/>
          </p:cNvGrpSpPr>
          <p:nvPr/>
        </p:nvGrpSpPr>
        <p:grpSpPr bwMode="auto">
          <a:xfrm>
            <a:off x="2090738" y="2425700"/>
            <a:ext cx="4578350" cy="2133600"/>
            <a:chOff x="1317" y="1528"/>
            <a:chExt cx="2884" cy="1344"/>
          </a:xfrm>
        </p:grpSpPr>
        <p:sp>
          <p:nvSpPr>
            <p:cNvPr id="170136" name="Rectangle 161"/>
            <p:cNvSpPr>
              <a:spLocks noChangeAspect="1" noChangeArrowheads="1"/>
            </p:cNvSpPr>
            <p:nvPr/>
          </p:nvSpPr>
          <p:spPr bwMode="auto">
            <a:xfrm>
              <a:off x="1317" y="2094"/>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37" name="Rectangle 162"/>
            <p:cNvSpPr>
              <a:spLocks noChangeAspect="1" noChangeArrowheads="1"/>
            </p:cNvSpPr>
            <p:nvPr/>
          </p:nvSpPr>
          <p:spPr bwMode="auto">
            <a:xfrm>
              <a:off x="1506" y="2304"/>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38" name="Rectangle 163"/>
            <p:cNvSpPr>
              <a:spLocks noChangeAspect="1" noChangeArrowheads="1"/>
            </p:cNvSpPr>
            <p:nvPr/>
          </p:nvSpPr>
          <p:spPr bwMode="auto">
            <a:xfrm>
              <a:off x="1695" y="2502"/>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39" name="Rectangle 164"/>
            <p:cNvSpPr>
              <a:spLocks noChangeAspect="1" noChangeArrowheads="1"/>
            </p:cNvSpPr>
            <p:nvPr/>
          </p:nvSpPr>
          <p:spPr bwMode="auto">
            <a:xfrm>
              <a:off x="1884" y="2589"/>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0" name="Rectangle 165"/>
            <p:cNvSpPr>
              <a:spLocks noChangeAspect="1" noChangeArrowheads="1"/>
            </p:cNvSpPr>
            <p:nvPr/>
          </p:nvSpPr>
          <p:spPr bwMode="auto">
            <a:xfrm>
              <a:off x="2265" y="2832"/>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1" name="Rectangle 166"/>
            <p:cNvSpPr>
              <a:spLocks noChangeAspect="1" noChangeArrowheads="1"/>
            </p:cNvSpPr>
            <p:nvPr/>
          </p:nvSpPr>
          <p:spPr bwMode="auto">
            <a:xfrm>
              <a:off x="2643" y="1528"/>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2" name="Rectangle 168"/>
            <p:cNvSpPr>
              <a:spLocks noChangeAspect="1" noChangeArrowheads="1"/>
            </p:cNvSpPr>
            <p:nvPr/>
          </p:nvSpPr>
          <p:spPr bwMode="auto">
            <a:xfrm>
              <a:off x="3021" y="1976"/>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3" name="Rectangle 169"/>
            <p:cNvSpPr>
              <a:spLocks noChangeAspect="1" noChangeArrowheads="1"/>
            </p:cNvSpPr>
            <p:nvPr/>
          </p:nvSpPr>
          <p:spPr bwMode="auto">
            <a:xfrm>
              <a:off x="3213" y="2192"/>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44" name="Rectangle 170"/>
            <p:cNvSpPr>
              <a:spLocks noChangeAspect="1" noChangeArrowheads="1"/>
            </p:cNvSpPr>
            <p:nvPr/>
          </p:nvSpPr>
          <p:spPr bwMode="auto">
            <a:xfrm>
              <a:off x="4161" y="2590"/>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59" name="Rectangle 201"/>
            <p:cNvSpPr>
              <a:spLocks noChangeAspect="1" noChangeArrowheads="1"/>
            </p:cNvSpPr>
            <p:nvPr/>
          </p:nvSpPr>
          <p:spPr bwMode="auto">
            <a:xfrm>
              <a:off x="2834" y="1884"/>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60" name="Rectangle 15"/>
            <p:cNvSpPr>
              <a:spLocks noChangeAspect="1" noChangeArrowheads="1"/>
            </p:cNvSpPr>
            <p:nvPr/>
          </p:nvSpPr>
          <p:spPr bwMode="auto">
            <a:xfrm>
              <a:off x="3399" y="2310"/>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sp>
          <p:nvSpPr>
            <p:cNvPr id="170161" name="Rectangle 16"/>
            <p:cNvSpPr>
              <a:spLocks noChangeAspect="1" noChangeArrowheads="1"/>
            </p:cNvSpPr>
            <p:nvPr/>
          </p:nvSpPr>
          <p:spPr bwMode="auto">
            <a:xfrm>
              <a:off x="3780" y="2410"/>
              <a:ext cx="40" cy="40"/>
            </a:xfrm>
            <a:prstGeom prst="rect">
              <a:avLst/>
            </a:prstGeom>
            <a:solidFill>
              <a:srgbClr val="92D050"/>
            </a:solidFill>
            <a:ln w="28575">
              <a:solidFill>
                <a:srgbClr val="92D050"/>
              </a:solidFill>
              <a:miter lim="800000"/>
              <a:headEnd/>
              <a:tailEnd/>
            </a:ln>
          </p:spPr>
          <p:txBody>
            <a:bodyPr wrap="none" anchor="ctr"/>
            <a:lstStyle/>
            <a:p>
              <a:pPr>
                <a:spcBef>
                  <a:spcPct val="30000"/>
                </a:spcBef>
              </a:pPr>
              <a:endParaRPr kumimoji="0" lang="ja-JP" altLang="en-US" u="sng" smtClean="0">
                <a:solidFill>
                  <a:srgbClr val="000000"/>
                </a:solidFill>
                <a:latin typeface="ＭＳ Ｐゴシック" pitchFamily="50" charset="-128"/>
              </a:endParaRPr>
            </a:p>
          </p:txBody>
        </p:sp>
      </p:grpSp>
    </p:spTree>
    <p:extLst>
      <p:ext uri="{BB962C8B-B14F-4D97-AF65-F5344CB8AC3E}">
        <p14:creationId xmlns:p14="http://schemas.microsoft.com/office/powerpoint/2010/main" val="4173743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846326" y="457318"/>
            <a:ext cx="7314824" cy="1384995"/>
          </a:xfrm>
          <a:prstGeom prst="rect">
            <a:avLst/>
          </a:prstGeom>
          <a:noFill/>
          <a:ln w="9525">
            <a:noFill/>
            <a:miter lim="800000"/>
            <a:headEnd/>
            <a:tailEnd/>
          </a:ln>
        </p:spPr>
        <p:txBody>
          <a:bodyPr wrap="none">
            <a:spAutoFit/>
          </a:bodyPr>
          <a:lstStyle/>
          <a:p>
            <a:pPr algn="ctr"/>
            <a:r>
              <a:rPr lang="ja-JP" altLang="en-US" sz="4800" dirty="0">
                <a:solidFill>
                  <a:srgbClr val="000000"/>
                </a:solidFill>
                <a:latin typeface="Tahoma" pitchFamily="34" charset="0"/>
              </a:rPr>
              <a:t>インクレチン薬</a:t>
            </a:r>
            <a:endParaRPr lang="en-US" altLang="ja-JP" sz="4800" dirty="0">
              <a:solidFill>
                <a:srgbClr val="000000"/>
              </a:solidFill>
              <a:latin typeface="Tahoma" pitchFamily="34" charset="0"/>
            </a:endParaRPr>
          </a:p>
          <a:p>
            <a:pPr algn="ctr"/>
            <a:r>
              <a:rPr lang="en-US" altLang="ja-JP" sz="3600" dirty="0">
                <a:solidFill>
                  <a:srgbClr val="000000"/>
                </a:solidFill>
                <a:latin typeface="Tahoma" pitchFamily="34" charset="0"/>
              </a:rPr>
              <a:t>GLP-1</a:t>
            </a:r>
            <a:r>
              <a:rPr lang="ja-JP" altLang="en-US" sz="3600" dirty="0">
                <a:solidFill>
                  <a:srgbClr val="000000"/>
                </a:solidFill>
                <a:latin typeface="Tahoma" pitchFamily="34" charset="0"/>
              </a:rPr>
              <a:t>受容体刺激薬，</a:t>
            </a:r>
            <a:r>
              <a:rPr lang="en-US" altLang="ja-JP" sz="3600" dirty="0">
                <a:solidFill>
                  <a:srgbClr val="000000"/>
                </a:solidFill>
                <a:latin typeface="Tahoma" pitchFamily="34" charset="0"/>
              </a:rPr>
              <a:t>DPP4</a:t>
            </a:r>
            <a:r>
              <a:rPr lang="ja-JP" altLang="en-US" sz="3600" dirty="0">
                <a:solidFill>
                  <a:srgbClr val="000000"/>
                </a:solidFill>
                <a:latin typeface="Tahoma" pitchFamily="34" charset="0"/>
              </a:rPr>
              <a:t>阻害薬</a:t>
            </a:r>
            <a:endParaRPr lang="en-US" altLang="ja-JP" sz="3600" dirty="0">
              <a:solidFill>
                <a:srgbClr val="000000"/>
              </a:solidFill>
              <a:latin typeface="Tahoma" pitchFamily="34" charset="0"/>
            </a:endParaRPr>
          </a:p>
        </p:txBody>
      </p:sp>
      <p:sp>
        <p:nvSpPr>
          <p:cNvPr id="4" name="Text Box 2"/>
          <p:cNvSpPr txBox="1">
            <a:spLocks noChangeArrowheads="1"/>
          </p:cNvSpPr>
          <p:nvPr/>
        </p:nvSpPr>
        <p:spPr bwMode="auto">
          <a:xfrm>
            <a:off x="1643112" y="2135611"/>
            <a:ext cx="4693914" cy="3724096"/>
          </a:xfrm>
          <a:prstGeom prst="rect">
            <a:avLst/>
          </a:prstGeom>
          <a:noFill/>
          <a:ln w="9525">
            <a:noFill/>
            <a:miter lim="800000"/>
            <a:headEnd/>
            <a:tailEnd/>
          </a:ln>
        </p:spPr>
        <p:txBody>
          <a:bodyPr wrap="none">
            <a:spAutoFit/>
          </a:bodyPr>
          <a:lstStyle/>
          <a:p>
            <a:pPr>
              <a:buFont typeface="Arial" pitchFamily="34" charset="0"/>
              <a:buChar char="•"/>
            </a:pPr>
            <a:endParaRPr lang="en-US" altLang="ja-JP" sz="1000" dirty="0">
              <a:solidFill>
                <a:srgbClr val="000000"/>
              </a:solidFill>
              <a:latin typeface="Tahoma" pitchFamily="34" charset="0"/>
            </a:endParaRPr>
          </a:p>
          <a:p>
            <a:pPr>
              <a:buFont typeface="Arial" pitchFamily="34" charset="0"/>
              <a:buChar char="•"/>
            </a:pPr>
            <a:r>
              <a:rPr lang="ja-JP" altLang="en-US" sz="3600" dirty="0">
                <a:solidFill>
                  <a:srgbClr val="000000"/>
                </a:solidFill>
                <a:latin typeface="Tahoma" pitchFamily="34" charset="0"/>
              </a:rPr>
              <a:t>膵</a:t>
            </a:r>
            <a:r>
              <a:rPr lang="en-US" altLang="ja-JP" sz="3600" dirty="0">
                <a:solidFill>
                  <a:srgbClr val="000000"/>
                </a:solidFill>
                <a:latin typeface="Tahoma" pitchFamily="34" charset="0"/>
              </a:rPr>
              <a:t>β</a:t>
            </a:r>
            <a:r>
              <a:rPr lang="ja-JP" altLang="en-US" sz="3600" dirty="0">
                <a:solidFill>
                  <a:srgbClr val="000000"/>
                </a:solidFill>
                <a:latin typeface="Tahoma" pitchFamily="34" charset="0"/>
              </a:rPr>
              <a:t>細胞の再生</a:t>
            </a:r>
            <a:endParaRPr lang="en-US" altLang="ja-JP" sz="3600" dirty="0">
              <a:solidFill>
                <a:srgbClr val="000000"/>
              </a:solidFill>
              <a:latin typeface="Tahoma" pitchFamily="34" charset="0"/>
            </a:endParaRPr>
          </a:p>
          <a:p>
            <a:pPr>
              <a:buFont typeface="Arial" pitchFamily="34" charset="0"/>
              <a:buChar char="•"/>
            </a:pPr>
            <a:r>
              <a:rPr lang="ja-JP" altLang="en-US" sz="3600" dirty="0">
                <a:solidFill>
                  <a:srgbClr val="000000"/>
                </a:solidFill>
                <a:latin typeface="Tahoma" pitchFamily="34" charset="0"/>
              </a:rPr>
              <a:t>インスリン分泌を促進</a:t>
            </a:r>
            <a:endParaRPr lang="en-US" altLang="ja-JP" sz="3600" dirty="0">
              <a:solidFill>
                <a:srgbClr val="000000"/>
              </a:solidFill>
              <a:latin typeface="Tahoma" pitchFamily="34" charset="0"/>
            </a:endParaRPr>
          </a:p>
          <a:p>
            <a:pPr>
              <a:buFont typeface="Arial" pitchFamily="34" charset="0"/>
              <a:buChar char="•"/>
            </a:pPr>
            <a:r>
              <a:rPr lang="ja-JP" altLang="en-US" sz="3600" dirty="0">
                <a:solidFill>
                  <a:srgbClr val="000000"/>
                </a:solidFill>
                <a:latin typeface="Tahoma" pitchFamily="34" charset="0"/>
              </a:rPr>
              <a:t>グルカゴン分泌を抑制</a:t>
            </a:r>
            <a:endParaRPr lang="en-US" altLang="ja-JP" sz="3600" dirty="0">
              <a:solidFill>
                <a:srgbClr val="000000"/>
              </a:solidFill>
              <a:latin typeface="Tahoma" pitchFamily="34" charset="0"/>
            </a:endParaRPr>
          </a:p>
          <a:p>
            <a:pPr>
              <a:buFont typeface="Arial" pitchFamily="34" charset="0"/>
              <a:buChar char="•"/>
            </a:pPr>
            <a:endParaRPr lang="en-US" altLang="ja-JP" sz="1000" dirty="0">
              <a:solidFill>
                <a:srgbClr val="000000"/>
              </a:solidFill>
              <a:latin typeface="Tahoma" pitchFamily="34" charset="0"/>
            </a:endParaRPr>
          </a:p>
          <a:p>
            <a:pPr>
              <a:buFont typeface="Arial" pitchFamily="34" charset="0"/>
              <a:buChar char="•"/>
            </a:pPr>
            <a:r>
              <a:rPr lang="ja-JP" altLang="en-US" sz="3600" dirty="0">
                <a:solidFill>
                  <a:srgbClr val="000000"/>
                </a:solidFill>
                <a:latin typeface="Tahoma" pitchFamily="34" charset="0"/>
              </a:rPr>
              <a:t>体重増加をさせない</a:t>
            </a:r>
            <a:endParaRPr lang="en-US" altLang="ja-JP" sz="3600" dirty="0">
              <a:solidFill>
                <a:srgbClr val="000000"/>
              </a:solidFill>
              <a:latin typeface="Tahoma" pitchFamily="34" charset="0"/>
            </a:endParaRPr>
          </a:p>
          <a:p>
            <a:pPr>
              <a:buFont typeface="Arial" pitchFamily="34" charset="0"/>
              <a:buChar char="•"/>
            </a:pPr>
            <a:r>
              <a:rPr lang="ja-JP" altLang="en-US" sz="3600" dirty="0">
                <a:solidFill>
                  <a:srgbClr val="000000"/>
                </a:solidFill>
                <a:latin typeface="Tahoma" pitchFamily="34" charset="0"/>
              </a:rPr>
              <a:t>低血糖を</a:t>
            </a:r>
            <a:r>
              <a:rPr lang="ja-JP" altLang="en-US" sz="3600" dirty="0" smtClean="0">
                <a:solidFill>
                  <a:srgbClr val="000000"/>
                </a:solidFill>
                <a:latin typeface="Tahoma" pitchFamily="34" charset="0"/>
              </a:rPr>
              <a:t>起こさない</a:t>
            </a:r>
            <a:endParaRPr lang="en-US" altLang="ja-JP" sz="3600" dirty="0" smtClean="0">
              <a:solidFill>
                <a:srgbClr val="000000"/>
              </a:solidFill>
              <a:latin typeface="Tahoma" pitchFamily="34" charset="0"/>
            </a:endParaRPr>
          </a:p>
          <a:p>
            <a:pPr>
              <a:buFont typeface="Arial" pitchFamily="34" charset="0"/>
              <a:buChar char="•"/>
            </a:pPr>
            <a:r>
              <a:rPr lang="ja-JP" altLang="en-US" sz="3600" dirty="0" smtClean="0">
                <a:solidFill>
                  <a:srgbClr val="000000"/>
                </a:solidFill>
                <a:latin typeface="Tahoma" pitchFamily="34" charset="0"/>
              </a:rPr>
              <a:t>心筋保護作用がある</a:t>
            </a:r>
            <a:endParaRPr lang="en-US" altLang="ja-JP" sz="3600" dirty="0">
              <a:solidFill>
                <a:srgbClr val="000000"/>
              </a:solidFill>
              <a:latin typeface="Tahoma" pitchFamily="34" charset="0"/>
            </a:endParaRPr>
          </a:p>
        </p:txBody>
      </p:sp>
    </p:spTree>
    <p:extLst>
      <p:ext uri="{BB962C8B-B14F-4D97-AF65-F5344CB8AC3E}">
        <p14:creationId xmlns:p14="http://schemas.microsoft.com/office/powerpoint/2010/main" val="3115345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3" end="3"/>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 calcmode="lin" valueType="num">
                                      <p:cBhvr>
                                        <p:cTn id="22"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2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5" end="5"/>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p:cTn id="27"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28"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6" end="6"/>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 calcmode="lin" valueType="num">
                                      <p:cBhvr>
                                        <p:cTn id="32" dur="1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33"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4450"/>
            <a:ext cx="8229600" cy="1143000"/>
          </a:xfrm>
        </p:spPr>
        <p:txBody>
          <a:bodyPr/>
          <a:lstStyle/>
          <a:p>
            <a:r>
              <a:rPr lang="en-US" altLang="ja-JP"/>
              <a:t>GLP-1</a:t>
            </a:r>
            <a:r>
              <a:rPr lang="ja-JP" altLang="en-US"/>
              <a:t>アナログと</a:t>
            </a:r>
            <a:r>
              <a:rPr lang="en-US" altLang="ja-JP"/>
              <a:t>DPP-4</a:t>
            </a:r>
            <a:r>
              <a:rPr lang="ja-JP" altLang="en-US"/>
              <a:t>阻害薬の違い</a:t>
            </a:r>
          </a:p>
        </p:txBody>
      </p:sp>
      <p:sp>
        <p:nvSpPr>
          <p:cNvPr id="10259" name="AutoShape 19"/>
          <p:cNvSpPr>
            <a:spLocks noChangeArrowheads="1"/>
          </p:cNvSpPr>
          <p:nvPr/>
        </p:nvSpPr>
        <p:spPr bwMode="auto">
          <a:xfrm>
            <a:off x="5724525" y="46038"/>
            <a:ext cx="3384550" cy="287337"/>
          </a:xfrm>
          <a:prstGeom prst="roundRect">
            <a:avLst>
              <a:gd name="adj" fmla="val 16667"/>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800" b="0" smtClean="0">
                <a:solidFill>
                  <a:srgbClr val="FFFFFF"/>
                </a:solidFill>
                <a:latin typeface="Arial" charset="0"/>
                <a:ea typeface="ＭＳ Ｐゴシック" charset="-128"/>
              </a:rPr>
              <a:t>インクレチンに基く糖尿病治療</a:t>
            </a:r>
          </a:p>
        </p:txBody>
      </p:sp>
      <p:sp>
        <p:nvSpPr>
          <p:cNvPr id="10265" name="AutoShape 25"/>
          <p:cNvSpPr>
            <a:spLocks noChangeArrowheads="1"/>
          </p:cNvSpPr>
          <p:nvPr/>
        </p:nvSpPr>
        <p:spPr bwMode="auto">
          <a:xfrm rot="2640000">
            <a:off x="1476375" y="2708275"/>
            <a:ext cx="1281113" cy="381635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smtClean="0">
              <a:solidFill>
                <a:srgbClr val="000000"/>
              </a:solidFill>
              <a:latin typeface="Arial" charset="0"/>
              <a:ea typeface="ＭＳ Ｐゴシック" charset="-128"/>
            </a:endParaRPr>
          </a:p>
        </p:txBody>
      </p:sp>
      <p:sp>
        <p:nvSpPr>
          <p:cNvPr id="10266" name="Text Box 26"/>
          <p:cNvSpPr txBox="1">
            <a:spLocks noChangeArrowheads="1"/>
          </p:cNvSpPr>
          <p:nvPr/>
        </p:nvSpPr>
        <p:spPr bwMode="auto">
          <a:xfrm>
            <a:off x="5651500" y="6264275"/>
            <a:ext cx="34496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smtClean="0">
                <a:solidFill>
                  <a:srgbClr val="000000"/>
                </a:solidFill>
                <a:latin typeface="Arial" charset="0"/>
                <a:ea typeface="ＭＳ Ｐゴシック" charset="-128"/>
              </a:rPr>
              <a:t>Holst JJ et al, Trends Mol Med 14(4):161-8 (2008)</a:t>
            </a:r>
          </a:p>
          <a:p>
            <a:r>
              <a:rPr lang="en-US" altLang="ja-JP" sz="1000" smtClean="0">
                <a:solidFill>
                  <a:srgbClr val="000000"/>
                </a:solidFill>
                <a:latin typeface="Arial" charset="0"/>
                <a:ea typeface="ＭＳ Ｐゴシック" charset="-128"/>
              </a:rPr>
              <a:t>Halimi S et al, </a:t>
            </a:r>
            <a:r>
              <a:rPr lang="pt-BR" altLang="ja-JP" sz="1000" smtClean="0">
                <a:solidFill>
                  <a:srgbClr val="000000"/>
                </a:solidFill>
                <a:latin typeface="Arial" charset="0"/>
                <a:ea typeface="ＭＳ Ｐゴシック" charset="-128"/>
              </a:rPr>
              <a:t>Diabetes Metab. 34 Suppl 2:S91-5 (2008)</a:t>
            </a:r>
            <a:endParaRPr lang="en-US" altLang="ja-JP" sz="1000" smtClean="0">
              <a:solidFill>
                <a:srgbClr val="000000"/>
              </a:solidFill>
              <a:latin typeface="Arial" charset="0"/>
              <a:ea typeface="ＭＳ Ｐゴシック" charset="-128"/>
            </a:endParaRPr>
          </a:p>
          <a:p>
            <a:r>
              <a:rPr lang="en-US" altLang="ja-JP" sz="1000" smtClean="0">
                <a:solidFill>
                  <a:srgbClr val="000000"/>
                </a:solidFill>
                <a:latin typeface="Arial" charset="0"/>
                <a:ea typeface="ＭＳ Ｐゴシック" charset="-128"/>
              </a:rPr>
              <a:t>http://www.glucagon.com/dpp4diabetes.html</a:t>
            </a:r>
          </a:p>
        </p:txBody>
      </p:sp>
      <p:sp>
        <p:nvSpPr>
          <p:cNvPr id="10267" name="Line 27"/>
          <p:cNvSpPr>
            <a:spLocks noChangeShapeType="1"/>
          </p:cNvSpPr>
          <p:nvPr/>
        </p:nvSpPr>
        <p:spPr bwMode="auto">
          <a:xfrm flipV="1">
            <a:off x="754063" y="2138363"/>
            <a:ext cx="0" cy="3887787"/>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b="0" smtClean="0">
              <a:solidFill>
                <a:srgbClr val="000000"/>
              </a:solidFill>
              <a:latin typeface="Arial" charset="0"/>
              <a:ea typeface="ＭＳ Ｐゴシック" charset="-128"/>
            </a:endParaRPr>
          </a:p>
        </p:txBody>
      </p:sp>
      <p:sp>
        <p:nvSpPr>
          <p:cNvPr id="10268" name="Line 28"/>
          <p:cNvSpPr>
            <a:spLocks noChangeShapeType="1"/>
          </p:cNvSpPr>
          <p:nvPr/>
        </p:nvSpPr>
        <p:spPr bwMode="auto">
          <a:xfrm>
            <a:off x="754063" y="6026150"/>
            <a:ext cx="5905500" cy="1588"/>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b="0" smtClean="0">
              <a:solidFill>
                <a:srgbClr val="000000"/>
              </a:solidFill>
              <a:latin typeface="Arial" charset="0"/>
              <a:ea typeface="ＭＳ Ｐゴシック" charset="-128"/>
            </a:endParaRPr>
          </a:p>
        </p:txBody>
      </p:sp>
      <p:sp>
        <p:nvSpPr>
          <p:cNvPr id="10269" name="Rectangle 29"/>
          <p:cNvSpPr>
            <a:spLocks noChangeArrowheads="1"/>
          </p:cNvSpPr>
          <p:nvPr/>
        </p:nvSpPr>
        <p:spPr bwMode="auto">
          <a:xfrm>
            <a:off x="7308850" y="3435350"/>
            <a:ext cx="1582738" cy="935038"/>
          </a:xfrm>
          <a:prstGeom prst="rect">
            <a:avLst/>
          </a:prstGeom>
          <a:solidFill>
            <a:schemeClr val="bg1">
              <a:alpha val="80000"/>
            </a:schemeClr>
          </a:soli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0" smtClean="0">
                <a:solidFill>
                  <a:srgbClr val="000000"/>
                </a:solidFill>
                <a:latin typeface="Arial" charset="0"/>
                <a:ea typeface="ＭＳ Ｐゴシック" charset="-128"/>
              </a:rPr>
              <a:t>GLP-1</a:t>
            </a:r>
            <a:r>
              <a:rPr lang="ja-JP" altLang="en-US" sz="1800" b="0" smtClean="0">
                <a:solidFill>
                  <a:srgbClr val="000000"/>
                </a:solidFill>
                <a:latin typeface="Arial" charset="0"/>
                <a:ea typeface="ＭＳ Ｐゴシック" charset="-128"/>
              </a:rPr>
              <a:t>アナログ</a:t>
            </a:r>
          </a:p>
        </p:txBody>
      </p:sp>
      <p:sp>
        <p:nvSpPr>
          <p:cNvPr id="10270" name="Rectangle 30"/>
          <p:cNvSpPr>
            <a:spLocks noChangeArrowheads="1"/>
          </p:cNvSpPr>
          <p:nvPr/>
        </p:nvSpPr>
        <p:spPr bwMode="auto">
          <a:xfrm>
            <a:off x="3133725" y="4948238"/>
            <a:ext cx="1582738" cy="865187"/>
          </a:xfrm>
          <a:prstGeom prst="rect">
            <a:avLst/>
          </a:prstGeom>
          <a:solidFill>
            <a:schemeClr val="bg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0" smtClean="0">
                <a:solidFill>
                  <a:srgbClr val="000000"/>
                </a:solidFill>
                <a:latin typeface="Arial" charset="0"/>
                <a:ea typeface="ＭＳ Ｐゴシック" charset="-128"/>
              </a:rPr>
              <a:t>DPP-4</a:t>
            </a:r>
            <a:r>
              <a:rPr lang="ja-JP" altLang="en-US" sz="1800" b="0" smtClean="0">
                <a:solidFill>
                  <a:srgbClr val="000000"/>
                </a:solidFill>
                <a:latin typeface="Arial" charset="0"/>
                <a:ea typeface="ＭＳ Ｐゴシック" charset="-128"/>
              </a:rPr>
              <a:t>阻害剤</a:t>
            </a:r>
          </a:p>
        </p:txBody>
      </p:sp>
      <p:sp>
        <p:nvSpPr>
          <p:cNvPr id="10271" name="AutoShape 31"/>
          <p:cNvSpPr>
            <a:spLocks/>
          </p:cNvSpPr>
          <p:nvPr/>
        </p:nvSpPr>
        <p:spPr bwMode="auto">
          <a:xfrm>
            <a:off x="6732588" y="1635125"/>
            <a:ext cx="215900" cy="4321175"/>
          </a:xfrm>
          <a:prstGeom prst="rightBrace">
            <a:avLst>
              <a:gd name="adj1" fmla="val 166789"/>
              <a:gd name="adj2" fmla="val 50014"/>
            </a:avLst>
          </a:prstGeom>
          <a:noFill/>
          <a:ln w="38100">
            <a:solidFill>
              <a:srgbClr val="800080"/>
            </a:solidFill>
            <a:round/>
            <a:headEnd/>
            <a:tailEnd/>
          </a:ln>
          <a:effectLst/>
          <a:extLst>
            <a:ext uri="{909E8E84-426E-40DD-AFC4-6F175D3DCCD1}">
              <a14:hiddenFill xmlns:a14="http://schemas.microsoft.com/office/drawing/2010/main">
                <a:solidFill>
                  <a:schemeClr val="accent1">
                    <a:alpha val="8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smtClean="0">
              <a:solidFill>
                <a:srgbClr val="000000"/>
              </a:solidFill>
              <a:latin typeface="Arial" charset="0"/>
              <a:ea typeface="ＭＳ Ｐゴシック" charset="-128"/>
            </a:endParaRPr>
          </a:p>
        </p:txBody>
      </p:sp>
      <p:sp>
        <p:nvSpPr>
          <p:cNvPr id="10272" name="AutoShape 32"/>
          <p:cNvSpPr>
            <a:spLocks/>
          </p:cNvSpPr>
          <p:nvPr/>
        </p:nvSpPr>
        <p:spPr bwMode="auto">
          <a:xfrm>
            <a:off x="2773363" y="4803775"/>
            <a:ext cx="215900" cy="1152525"/>
          </a:xfrm>
          <a:prstGeom prst="rightBrace">
            <a:avLst>
              <a:gd name="adj1" fmla="val 44485"/>
              <a:gd name="adj2" fmla="val 50000"/>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b="0" smtClean="0">
              <a:solidFill>
                <a:srgbClr val="000000"/>
              </a:solidFill>
              <a:latin typeface="Arial" charset="0"/>
              <a:ea typeface="ＭＳ Ｐゴシック" charset="-128"/>
            </a:endParaRPr>
          </a:p>
        </p:txBody>
      </p:sp>
      <p:sp>
        <p:nvSpPr>
          <p:cNvPr id="10273" name="Rectangle 33"/>
          <p:cNvSpPr>
            <a:spLocks noChangeArrowheads="1"/>
          </p:cNvSpPr>
          <p:nvPr/>
        </p:nvSpPr>
        <p:spPr bwMode="auto">
          <a:xfrm rot="16200000">
            <a:off x="-648493" y="3904456"/>
            <a:ext cx="2305050"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800" b="0" smtClean="0">
                <a:solidFill>
                  <a:srgbClr val="000000"/>
                </a:solidFill>
                <a:latin typeface="Arial" charset="0"/>
                <a:ea typeface="ＭＳ Ｐゴシック" charset="-128"/>
              </a:rPr>
              <a:t>血中</a:t>
            </a:r>
            <a:r>
              <a:rPr lang="en-US" altLang="ja-JP" sz="1800" b="0" smtClean="0">
                <a:solidFill>
                  <a:srgbClr val="000000"/>
                </a:solidFill>
                <a:latin typeface="Arial" charset="0"/>
                <a:ea typeface="ＭＳ Ｐゴシック" charset="-128"/>
              </a:rPr>
              <a:t>GLP-1</a:t>
            </a:r>
            <a:r>
              <a:rPr lang="ja-JP" altLang="en-US" sz="1800" b="0" smtClean="0">
                <a:solidFill>
                  <a:srgbClr val="000000"/>
                </a:solidFill>
                <a:latin typeface="Arial" charset="0"/>
                <a:ea typeface="ＭＳ Ｐゴシック" charset="-128"/>
              </a:rPr>
              <a:t>濃度</a:t>
            </a:r>
          </a:p>
        </p:txBody>
      </p:sp>
      <p:sp>
        <p:nvSpPr>
          <p:cNvPr id="10274" name="Rectangle 34"/>
          <p:cNvSpPr>
            <a:spLocks noChangeArrowheads="1"/>
          </p:cNvSpPr>
          <p:nvPr/>
        </p:nvSpPr>
        <p:spPr bwMode="auto">
          <a:xfrm>
            <a:off x="3059113" y="6100763"/>
            <a:ext cx="1512887" cy="217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p>
            <a:pPr algn="ctr"/>
            <a:r>
              <a:rPr lang="en-US" altLang="ja-JP" sz="1800" smtClean="0">
                <a:solidFill>
                  <a:srgbClr val="000000"/>
                </a:solidFill>
                <a:latin typeface="Arial" charset="0"/>
                <a:ea typeface="ＭＳ Ｐゴシック" charset="-128"/>
              </a:rPr>
              <a:t>GLP-1</a:t>
            </a:r>
            <a:r>
              <a:rPr lang="ja-JP" altLang="en-US" sz="1800" smtClean="0">
                <a:solidFill>
                  <a:srgbClr val="000000"/>
                </a:solidFill>
                <a:latin typeface="Arial" charset="0"/>
                <a:ea typeface="ＭＳ Ｐゴシック" charset="-128"/>
              </a:rPr>
              <a:t>作用</a:t>
            </a:r>
          </a:p>
        </p:txBody>
      </p:sp>
      <p:sp>
        <p:nvSpPr>
          <p:cNvPr id="10275" name="Rectangle 35"/>
          <p:cNvSpPr>
            <a:spLocks noChangeArrowheads="1"/>
          </p:cNvSpPr>
          <p:nvPr/>
        </p:nvSpPr>
        <p:spPr bwMode="auto">
          <a:xfrm rot="-2168588">
            <a:off x="971550" y="4335463"/>
            <a:ext cx="2146300" cy="468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0" smtClean="0">
                <a:solidFill>
                  <a:srgbClr val="000000"/>
                </a:solidFill>
                <a:latin typeface="Arial" charset="0"/>
                <a:ea typeface="HGP創英角ﾎﾟｯﾌﾟ体" pitchFamily="50" charset="-128"/>
              </a:rPr>
              <a:t>↓</a:t>
            </a:r>
            <a:r>
              <a:rPr lang="ja-JP" altLang="en-US" sz="1800" b="0" smtClean="0">
                <a:solidFill>
                  <a:srgbClr val="000000"/>
                </a:solidFill>
                <a:latin typeface="Arial" charset="0"/>
                <a:ea typeface="ＭＳ Ｐゴシック" charset="-128"/>
              </a:rPr>
              <a:t>血糖</a:t>
            </a:r>
          </a:p>
        </p:txBody>
      </p:sp>
      <p:sp>
        <p:nvSpPr>
          <p:cNvPr id="10276" name="AutoShape 36"/>
          <p:cNvSpPr>
            <a:spLocks noChangeArrowheads="1"/>
          </p:cNvSpPr>
          <p:nvPr/>
        </p:nvSpPr>
        <p:spPr bwMode="auto">
          <a:xfrm rot="2700000">
            <a:off x="3250407" y="2110581"/>
            <a:ext cx="990600" cy="2811463"/>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smtClean="0">
              <a:solidFill>
                <a:srgbClr val="000000"/>
              </a:solidFill>
              <a:latin typeface="Arial" charset="0"/>
              <a:ea typeface="ＭＳ Ｐゴシック" charset="-128"/>
            </a:endParaRPr>
          </a:p>
        </p:txBody>
      </p:sp>
      <p:sp>
        <p:nvSpPr>
          <p:cNvPr id="10277" name="Rectangle 37"/>
          <p:cNvSpPr>
            <a:spLocks noChangeArrowheads="1"/>
          </p:cNvSpPr>
          <p:nvPr/>
        </p:nvSpPr>
        <p:spPr bwMode="auto">
          <a:xfrm rot="-2168588">
            <a:off x="3059113" y="2932113"/>
            <a:ext cx="1800225" cy="468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0" smtClean="0">
                <a:solidFill>
                  <a:srgbClr val="000000"/>
                </a:solidFill>
                <a:latin typeface="Arial" charset="0"/>
                <a:ea typeface="HGP創英角ﾎﾟｯﾌﾟ体" pitchFamily="50" charset="-128"/>
              </a:rPr>
              <a:t>↓</a:t>
            </a:r>
            <a:r>
              <a:rPr lang="ja-JP" altLang="en-US" sz="1800" b="0" smtClean="0">
                <a:solidFill>
                  <a:srgbClr val="000000"/>
                </a:solidFill>
                <a:latin typeface="Arial" charset="0"/>
                <a:ea typeface="ＭＳ Ｐゴシック" charset="-128"/>
              </a:rPr>
              <a:t>胃内容物排出</a:t>
            </a:r>
          </a:p>
        </p:txBody>
      </p:sp>
      <p:sp>
        <p:nvSpPr>
          <p:cNvPr id="10278" name="AutoShape 38"/>
          <p:cNvSpPr>
            <a:spLocks noChangeArrowheads="1"/>
          </p:cNvSpPr>
          <p:nvPr/>
        </p:nvSpPr>
        <p:spPr bwMode="auto">
          <a:xfrm rot="2700000">
            <a:off x="4642644" y="1323182"/>
            <a:ext cx="869950" cy="263366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smtClean="0">
              <a:solidFill>
                <a:srgbClr val="000000"/>
              </a:solidFill>
              <a:latin typeface="Arial" charset="0"/>
              <a:ea typeface="ＭＳ Ｐゴシック" charset="-128"/>
            </a:endParaRPr>
          </a:p>
        </p:txBody>
      </p:sp>
      <p:sp>
        <p:nvSpPr>
          <p:cNvPr id="10279" name="Rectangle 39"/>
          <p:cNvSpPr>
            <a:spLocks noChangeArrowheads="1"/>
          </p:cNvSpPr>
          <p:nvPr/>
        </p:nvSpPr>
        <p:spPr bwMode="auto">
          <a:xfrm rot="-2168588">
            <a:off x="4787900" y="1779588"/>
            <a:ext cx="1800225" cy="468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800" b="0" smtClean="0">
                <a:solidFill>
                  <a:srgbClr val="000000"/>
                </a:solidFill>
                <a:latin typeface="Arial" charset="0"/>
                <a:ea typeface="HGP創英角ﾎﾟｯﾌﾟ体" pitchFamily="50" charset="-128"/>
              </a:rPr>
              <a:t>↓</a:t>
            </a:r>
            <a:r>
              <a:rPr lang="ja-JP" altLang="en-US" sz="1800" b="0" smtClean="0">
                <a:solidFill>
                  <a:srgbClr val="000000"/>
                </a:solidFill>
                <a:latin typeface="Arial" charset="0"/>
                <a:ea typeface="ＭＳ Ｐゴシック" charset="-128"/>
              </a:rPr>
              <a:t>体重</a:t>
            </a:r>
          </a:p>
        </p:txBody>
      </p:sp>
      <p:sp>
        <p:nvSpPr>
          <p:cNvPr id="10280" name="AutoShape 40"/>
          <p:cNvSpPr>
            <a:spLocks noChangeArrowheads="1"/>
          </p:cNvSpPr>
          <p:nvPr/>
        </p:nvSpPr>
        <p:spPr bwMode="auto">
          <a:xfrm>
            <a:off x="971550" y="3435350"/>
            <a:ext cx="1657350" cy="647700"/>
          </a:xfrm>
          <a:prstGeom prst="wedgeRoundRectCallout">
            <a:avLst>
              <a:gd name="adj1" fmla="val 15806"/>
              <a:gd name="adj2" fmla="val 89463"/>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1400" smtClean="0">
                <a:solidFill>
                  <a:srgbClr val="000000"/>
                </a:solidFill>
                <a:latin typeface="Arial" charset="0"/>
                <a:ea typeface="HGP創英角ﾎﾟｯﾌﾟ体" pitchFamily="50" charset="-128"/>
              </a:rPr>
              <a:t>↑</a:t>
            </a:r>
            <a:r>
              <a:rPr lang="ja-JP" altLang="en-US" sz="1400" smtClean="0">
                <a:solidFill>
                  <a:srgbClr val="000000"/>
                </a:solidFill>
                <a:latin typeface="Arial" charset="0"/>
                <a:ea typeface="ＭＳ Ｐゴシック" charset="-128"/>
              </a:rPr>
              <a:t>インスリン分泌</a:t>
            </a:r>
          </a:p>
          <a:p>
            <a:r>
              <a:rPr lang="ja-JP" altLang="en-US" sz="1400" smtClean="0">
                <a:solidFill>
                  <a:srgbClr val="000000"/>
                </a:solidFill>
                <a:latin typeface="Arial" charset="0"/>
                <a:ea typeface="HGP創英角ﾎﾟｯﾌﾟ体" pitchFamily="50" charset="-128"/>
              </a:rPr>
              <a:t>↓</a:t>
            </a:r>
            <a:r>
              <a:rPr lang="ja-JP" altLang="en-US" sz="1400" smtClean="0">
                <a:solidFill>
                  <a:srgbClr val="000000"/>
                </a:solidFill>
                <a:latin typeface="Arial" charset="0"/>
                <a:ea typeface="ＭＳ Ｐゴシック" charset="-128"/>
              </a:rPr>
              <a:t>グルカゴン分泌</a:t>
            </a:r>
          </a:p>
        </p:txBody>
      </p:sp>
      <p:sp>
        <p:nvSpPr>
          <p:cNvPr id="10281" name="AutoShape 41"/>
          <p:cNvSpPr>
            <a:spLocks noChangeArrowheads="1"/>
          </p:cNvSpPr>
          <p:nvPr/>
        </p:nvSpPr>
        <p:spPr bwMode="auto">
          <a:xfrm>
            <a:off x="5364163" y="2571750"/>
            <a:ext cx="1295400" cy="504825"/>
          </a:xfrm>
          <a:prstGeom prst="wedgeRoundRectCallout">
            <a:avLst>
              <a:gd name="adj1" fmla="val -25611"/>
              <a:gd name="adj2" fmla="val -10849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1400" smtClean="0">
                <a:solidFill>
                  <a:srgbClr val="000000"/>
                </a:solidFill>
                <a:latin typeface="Arial" charset="0"/>
                <a:ea typeface="HGP創英角ﾎﾟｯﾌﾟ体" pitchFamily="50" charset="-128"/>
              </a:rPr>
              <a:t>↑</a:t>
            </a:r>
            <a:r>
              <a:rPr lang="ja-JP" altLang="en-US" sz="1400" smtClean="0">
                <a:solidFill>
                  <a:srgbClr val="000000"/>
                </a:solidFill>
                <a:latin typeface="Arial" charset="0"/>
                <a:ea typeface="ＭＳ Ｐゴシック" charset="-128"/>
              </a:rPr>
              <a:t>食欲</a:t>
            </a:r>
          </a:p>
          <a:p>
            <a:r>
              <a:rPr lang="ja-JP" altLang="en-US" sz="1400" smtClean="0">
                <a:solidFill>
                  <a:srgbClr val="000000"/>
                </a:solidFill>
                <a:latin typeface="Arial" charset="0"/>
                <a:ea typeface="HGP創英角ﾎﾟｯﾌﾟ体" pitchFamily="50" charset="-128"/>
              </a:rPr>
              <a:t>↓</a:t>
            </a:r>
            <a:r>
              <a:rPr lang="ja-JP" altLang="en-US" sz="1400" smtClean="0">
                <a:solidFill>
                  <a:srgbClr val="000000"/>
                </a:solidFill>
                <a:latin typeface="Arial" charset="0"/>
                <a:ea typeface="ＭＳ Ｐゴシック" charset="-128"/>
              </a:rPr>
              <a:t>食物摂取</a:t>
            </a:r>
          </a:p>
        </p:txBody>
      </p:sp>
    </p:spTree>
    <p:extLst>
      <p:ext uri="{BB962C8B-B14F-4D97-AF65-F5344CB8AC3E}">
        <p14:creationId xmlns:p14="http://schemas.microsoft.com/office/powerpoint/2010/main" val="1831793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a:xfrm>
            <a:off x="263525" y="74613"/>
            <a:ext cx="8199438" cy="579437"/>
          </a:xfrm>
        </p:spPr>
        <p:txBody>
          <a:bodyPr/>
          <a:lstStyle/>
          <a:p>
            <a:r>
              <a:rPr lang="en-US" altLang="ja-JP" sz="3200" b="1" dirty="0" err="1" smtClean="0">
                <a:solidFill>
                  <a:schemeClr val="bg1"/>
                </a:solidFill>
                <a:latin typeface="ＭＳ Ｐゴシック" pitchFamily="50" charset="-128"/>
                <a:ea typeface="ＭＳ Ｐゴシック" pitchFamily="50" charset="-128"/>
              </a:rPr>
              <a:t>Exenatide</a:t>
            </a:r>
            <a:r>
              <a:rPr lang="ja-JP" altLang="en-US" sz="3200" b="1" dirty="0" smtClean="0">
                <a:solidFill>
                  <a:schemeClr val="bg1"/>
                </a:solidFill>
                <a:latin typeface="ＭＳ Ｐゴシック" pitchFamily="50" charset="-128"/>
                <a:ea typeface="ＭＳ Ｐゴシック" pitchFamily="50" charset="-128"/>
              </a:rPr>
              <a:t>のまとめ</a:t>
            </a:r>
          </a:p>
        </p:txBody>
      </p:sp>
      <p:sp>
        <p:nvSpPr>
          <p:cNvPr id="249859" name="Text Box 3"/>
          <p:cNvSpPr txBox="1">
            <a:spLocks noChangeArrowheads="1"/>
          </p:cNvSpPr>
          <p:nvPr/>
        </p:nvSpPr>
        <p:spPr bwMode="auto">
          <a:xfrm>
            <a:off x="700088" y="1109663"/>
            <a:ext cx="74930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269875" indent="-269875" eaLnBrk="0" hangingPunct="0">
              <a:defRPr kumimoji="1" sz="1400">
                <a:solidFill>
                  <a:schemeClr val="tx1"/>
                </a:solidFill>
                <a:latin typeface="HGPｺﾞｼｯｸE" pitchFamily="50" charset="-128"/>
                <a:ea typeface="HGPｺﾞｼｯｸE" pitchFamily="50" charset="-128"/>
              </a:defRPr>
            </a:lvl1pPr>
            <a:lvl2pPr marL="803275" indent="-265113"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lnSpc>
                <a:spcPct val="130000"/>
              </a:lnSpc>
              <a:buClr>
                <a:srgbClr val="0089AE"/>
              </a:buClr>
              <a:buFont typeface="Wingdings" pitchFamily="2" charset="2"/>
              <a:buChar char="l"/>
            </a:pPr>
            <a:r>
              <a:rPr kumimoji="0" lang="ja-JP" altLang="en-US" sz="1800" b="0" dirty="0" smtClean="0">
                <a:solidFill>
                  <a:srgbClr val="000000"/>
                </a:solidFill>
                <a:latin typeface="ＭＳ Ｐゴシック" pitchFamily="50" charset="-128"/>
                <a:ea typeface="ＭＳ Ｐゴシック" pitchFamily="50" charset="-128"/>
              </a:rPr>
              <a:t>良好な血糖コントロールは糖尿病合併症を抑制する。</a:t>
            </a:r>
          </a:p>
          <a:p>
            <a:pPr eaLnBrk="1" hangingPunct="1">
              <a:lnSpc>
                <a:spcPct val="130000"/>
              </a:lnSpc>
              <a:buClr>
                <a:srgbClr val="0089AE"/>
              </a:buClr>
              <a:buFont typeface="Wingdings" pitchFamily="2" charset="2"/>
              <a:buChar char="l"/>
            </a:pPr>
            <a:r>
              <a:rPr kumimoji="0" lang="en-US" altLang="ja-JP" sz="1800" b="0" dirty="0" smtClean="0">
                <a:solidFill>
                  <a:srgbClr val="000000"/>
                </a:solidFill>
                <a:latin typeface="ＭＳ Ｐゴシック" pitchFamily="50" charset="-128"/>
                <a:ea typeface="ＭＳ Ｐゴシック" pitchFamily="50" charset="-128"/>
              </a:rPr>
              <a:t>PPG</a:t>
            </a:r>
            <a:r>
              <a:rPr kumimoji="0" lang="ja-JP" altLang="en-US" sz="1800" b="0" dirty="0" smtClean="0">
                <a:solidFill>
                  <a:srgbClr val="000000"/>
                </a:solidFill>
                <a:latin typeface="ＭＳ Ｐゴシック" pitchFamily="50" charset="-128"/>
                <a:ea typeface="ＭＳ Ｐゴシック" pitchFamily="50" charset="-128"/>
              </a:rPr>
              <a:t>と冠動脈疾患及び死亡のリスクとの関連を検討している試験は多い。</a:t>
            </a:r>
          </a:p>
          <a:p>
            <a:pPr eaLnBrk="1" hangingPunct="1">
              <a:lnSpc>
                <a:spcPct val="130000"/>
              </a:lnSpc>
              <a:buClr>
                <a:srgbClr val="0089AE"/>
              </a:buClr>
              <a:buFont typeface="Wingdings" pitchFamily="2" charset="2"/>
              <a:buChar char="l"/>
            </a:pPr>
            <a:r>
              <a:rPr kumimoji="0" lang="ja-JP" altLang="en-US" sz="1800" b="0" dirty="0" smtClean="0">
                <a:solidFill>
                  <a:srgbClr val="000000"/>
                </a:solidFill>
                <a:latin typeface="ＭＳ Ｐゴシック" pitchFamily="50" charset="-128"/>
                <a:ea typeface="ＭＳ Ｐゴシック" pitchFamily="50" charset="-128"/>
              </a:rPr>
              <a:t>エキセナチドは</a:t>
            </a:r>
            <a:r>
              <a:rPr kumimoji="0" lang="en-US" altLang="ja-JP" sz="1800" b="0" dirty="0" smtClean="0">
                <a:solidFill>
                  <a:srgbClr val="000000"/>
                </a:solidFill>
                <a:latin typeface="ＭＳ Ｐゴシック" pitchFamily="50" charset="-128"/>
                <a:ea typeface="ＭＳ Ｐゴシック" pitchFamily="50" charset="-128"/>
              </a:rPr>
              <a:t>GLP-</a:t>
            </a:r>
            <a:r>
              <a:rPr kumimoji="0" lang="ja-JP" altLang="en-US" sz="1800" b="0" dirty="0" smtClean="0">
                <a:solidFill>
                  <a:srgbClr val="000000"/>
                </a:solidFill>
                <a:latin typeface="ＭＳ Ｐゴシック" pitchFamily="50" charset="-128"/>
                <a:ea typeface="ＭＳ Ｐゴシック" pitchFamily="50" charset="-128"/>
              </a:rPr>
              <a:t>１受容体作動薬で</a:t>
            </a:r>
          </a:p>
          <a:p>
            <a:pPr lvl="1" eaLnBrk="1" hangingPunct="1">
              <a:lnSpc>
                <a:spcPct val="130000"/>
              </a:lnSpc>
              <a:buClr>
                <a:srgbClr val="0089AE"/>
              </a:buClr>
              <a:buFont typeface="HGPｺﾞｼｯｸE" pitchFamily="50" charset="-128"/>
              <a:buChar char="-"/>
            </a:pPr>
            <a:r>
              <a:rPr kumimoji="0" lang="ja-JP" altLang="en-US" sz="1800" b="0" dirty="0" smtClean="0">
                <a:solidFill>
                  <a:srgbClr val="000000"/>
                </a:solidFill>
                <a:latin typeface="ＭＳ Ｐゴシック" pitchFamily="50" charset="-128"/>
                <a:ea typeface="ＭＳ Ｐゴシック" pitchFamily="50" charset="-128"/>
              </a:rPr>
              <a:t>グルコース応答性に血糖値を低下させる</a:t>
            </a:r>
          </a:p>
          <a:p>
            <a:pPr lvl="1" eaLnBrk="1" hangingPunct="1">
              <a:lnSpc>
                <a:spcPct val="130000"/>
              </a:lnSpc>
              <a:buClr>
                <a:srgbClr val="0089AE"/>
              </a:buClr>
              <a:buFont typeface="HGPｺﾞｼｯｸE" pitchFamily="50" charset="-128"/>
              <a:buChar char="-"/>
            </a:pPr>
            <a:r>
              <a:rPr kumimoji="0" lang="en-US" altLang="ja-JP" sz="1800" b="0" dirty="0" smtClean="0">
                <a:solidFill>
                  <a:srgbClr val="000000"/>
                </a:solidFill>
                <a:latin typeface="ＭＳ Ｐゴシック" pitchFamily="50" charset="-128"/>
                <a:ea typeface="ＭＳ Ｐゴシック" pitchFamily="50" charset="-128"/>
              </a:rPr>
              <a:t>HbA1c</a:t>
            </a:r>
            <a:r>
              <a:rPr kumimoji="0" lang="ja-JP" altLang="en-US" sz="1800" b="0" dirty="0" smtClean="0">
                <a:solidFill>
                  <a:srgbClr val="000000"/>
                </a:solidFill>
                <a:latin typeface="ＭＳ Ｐゴシック" pitchFamily="50" charset="-128"/>
                <a:ea typeface="ＭＳ Ｐゴシック" pitchFamily="50" charset="-128"/>
              </a:rPr>
              <a:t>値 、</a:t>
            </a:r>
            <a:r>
              <a:rPr kumimoji="0" lang="en-US" altLang="ja-JP" sz="1800" b="0" dirty="0" smtClean="0">
                <a:solidFill>
                  <a:srgbClr val="000000"/>
                </a:solidFill>
                <a:latin typeface="ＭＳ Ｐゴシック" pitchFamily="50" charset="-128"/>
                <a:ea typeface="ＭＳ Ｐゴシック" pitchFamily="50" charset="-128"/>
              </a:rPr>
              <a:t>PPG </a:t>
            </a:r>
            <a:r>
              <a:rPr kumimoji="0" lang="ja-JP" altLang="en-US" sz="1800" b="0" dirty="0" smtClean="0">
                <a:solidFill>
                  <a:srgbClr val="000000"/>
                </a:solidFill>
                <a:latin typeface="ＭＳ Ｐゴシック" pitchFamily="50" charset="-128"/>
                <a:ea typeface="ＭＳ Ｐゴシック" pitchFamily="50" charset="-128"/>
              </a:rPr>
              <a:t>及び体重を低下させる</a:t>
            </a:r>
          </a:p>
          <a:p>
            <a:pPr lvl="1" eaLnBrk="1" hangingPunct="1">
              <a:lnSpc>
                <a:spcPct val="130000"/>
              </a:lnSpc>
              <a:buClr>
                <a:srgbClr val="0089AE"/>
              </a:buClr>
              <a:buFont typeface="HGPｺﾞｼｯｸE" pitchFamily="50" charset="-128"/>
              <a:buChar char="-"/>
            </a:pPr>
            <a:r>
              <a:rPr kumimoji="0" lang="ja-JP" altLang="en-US" sz="1800" b="0" dirty="0" smtClean="0">
                <a:solidFill>
                  <a:srgbClr val="000000"/>
                </a:solidFill>
                <a:latin typeface="ＭＳ Ｐゴシック" pitchFamily="50" charset="-128"/>
                <a:ea typeface="ＭＳ Ｐゴシック" pitchFamily="50" charset="-128"/>
              </a:rPr>
              <a:t>３年間効果が持続する</a:t>
            </a:r>
          </a:p>
          <a:p>
            <a:pPr lvl="1" eaLnBrk="1" hangingPunct="1">
              <a:lnSpc>
                <a:spcPct val="130000"/>
              </a:lnSpc>
              <a:buClr>
                <a:srgbClr val="0089AE"/>
              </a:buClr>
              <a:buFont typeface="HGPｺﾞｼｯｸE" pitchFamily="50" charset="-128"/>
              <a:buChar char="-"/>
            </a:pPr>
            <a:r>
              <a:rPr kumimoji="0" lang="ja-JP" altLang="en-US" sz="1800" b="0" dirty="0" smtClean="0">
                <a:solidFill>
                  <a:srgbClr val="000000"/>
                </a:solidFill>
                <a:latin typeface="ＭＳ Ｐゴシック" pitchFamily="50" charset="-128"/>
                <a:ea typeface="ＭＳ Ｐゴシック" pitchFamily="50" charset="-128"/>
              </a:rPr>
              <a:t>主な有害事象として国内外で同様に悪心と低血糖症がみられる</a:t>
            </a:r>
          </a:p>
        </p:txBody>
      </p:sp>
      <p:sp>
        <p:nvSpPr>
          <p:cNvPr id="249860" name="Text Box 4"/>
          <p:cNvSpPr txBox="1">
            <a:spLocks noChangeArrowheads="1"/>
          </p:cNvSpPr>
          <p:nvPr/>
        </p:nvSpPr>
        <p:spPr bwMode="auto">
          <a:xfrm>
            <a:off x="700088" y="3843338"/>
            <a:ext cx="7986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buClr>
                <a:srgbClr val="0089AE"/>
              </a:buClr>
              <a:buFont typeface="Wingdings" pitchFamily="2" charset="2"/>
              <a:buChar char="l"/>
            </a:pPr>
            <a:r>
              <a:rPr kumimoji="0" lang="ja-JP" altLang="en-US" sz="1800" b="0" dirty="0" smtClean="0">
                <a:solidFill>
                  <a:srgbClr val="000000"/>
                </a:solidFill>
                <a:latin typeface="ＭＳ Ｐゴシック" pitchFamily="50" charset="-128"/>
                <a:ea typeface="ＭＳ Ｐゴシック" pitchFamily="50" charset="-128"/>
              </a:rPr>
              <a:t>メトホルミン</a:t>
            </a:r>
            <a:r>
              <a:rPr kumimoji="0" lang="ja-JP" altLang="en-US" sz="1800" b="0" dirty="0">
                <a:solidFill>
                  <a:srgbClr val="000000"/>
                </a:solidFill>
                <a:latin typeface="ＭＳ Ｐゴシック" pitchFamily="50" charset="-128"/>
                <a:ea typeface="ＭＳ Ｐゴシック" pitchFamily="50" charset="-128"/>
              </a:rPr>
              <a:t>治療で効果不十分の</a:t>
            </a:r>
            <a:r>
              <a:rPr kumimoji="0" lang="en-US" altLang="ja-JP" sz="1800" b="0" dirty="0">
                <a:solidFill>
                  <a:srgbClr val="000000"/>
                </a:solidFill>
                <a:latin typeface="ＭＳ Ｐゴシック" pitchFamily="50" charset="-128"/>
                <a:ea typeface="ＭＳ Ｐゴシック" pitchFamily="50" charset="-128"/>
              </a:rPr>
              <a:t>2</a:t>
            </a:r>
            <a:r>
              <a:rPr kumimoji="0" lang="ja-JP" altLang="en-US" sz="1800" b="0" dirty="0">
                <a:solidFill>
                  <a:srgbClr val="000000"/>
                </a:solidFill>
                <a:latin typeface="ＭＳ Ｐゴシック" pitchFamily="50" charset="-128"/>
                <a:ea typeface="ＭＳ Ｐゴシック" pitchFamily="50" charset="-128"/>
              </a:rPr>
              <a:t>型糖尿病</a:t>
            </a:r>
            <a:r>
              <a:rPr kumimoji="0" lang="ja-JP" altLang="en-US" sz="1800" b="0" dirty="0" smtClean="0">
                <a:solidFill>
                  <a:srgbClr val="000000"/>
                </a:solidFill>
                <a:latin typeface="ＭＳ Ｐゴシック" pitchFamily="50" charset="-128"/>
                <a:ea typeface="ＭＳ Ｐゴシック" pitchFamily="50" charset="-128"/>
              </a:rPr>
              <a:t>患者に</a:t>
            </a:r>
            <a:r>
              <a:rPr kumimoji="0" lang="ja-JP" altLang="en-US" sz="1800" b="0" dirty="0">
                <a:solidFill>
                  <a:srgbClr val="000000"/>
                </a:solidFill>
                <a:latin typeface="ＭＳ Ｐゴシック" pitchFamily="50" charset="-128"/>
                <a:ea typeface="ＭＳ Ｐゴシック" pitchFamily="50" charset="-128"/>
              </a:rPr>
              <a:t>エキセナチド</a:t>
            </a:r>
            <a:r>
              <a:rPr kumimoji="0" lang="en-US" altLang="ja-JP" sz="1800" b="0" dirty="0">
                <a:solidFill>
                  <a:srgbClr val="000000"/>
                </a:solidFill>
                <a:latin typeface="ＭＳ Ｐゴシック" pitchFamily="50" charset="-128"/>
                <a:ea typeface="ＭＳ Ｐゴシック" pitchFamily="50" charset="-128"/>
              </a:rPr>
              <a:t>1</a:t>
            </a:r>
            <a:r>
              <a:rPr kumimoji="0" lang="ja-JP" altLang="en-US" sz="1800" b="0" dirty="0">
                <a:solidFill>
                  <a:srgbClr val="000000"/>
                </a:solidFill>
                <a:latin typeface="ＭＳ Ｐゴシック" pitchFamily="50" charset="-128"/>
                <a:ea typeface="ＭＳ Ｐゴシック" pitchFamily="50" charset="-128"/>
              </a:rPr>
              <a:t>日</a:t>
            </a:r>
            <a:r>
              <a:rPr kumimoji="0" lang="en-US" altLang="ja-JP" sz="1800" b="0" dirty="0">
                <a:solidFill>
                  <a:srgbClr val="000000"/>
                </a:solidFill>
                <a:latin typeface="ＭＳ Ｐゴシック" pitchFamily="50" charset="-128"/>
                <a:ea typeface="ＭＳ Ｐゴシック" pitchFamily="50" charset="-128"/>
              </a:rPr>
              <a:t>2</a:t>
            </a:r>
            <a:r>
              <a:rPr kumimoji="0" lang="ja-JP" altLang="en-US" sz="1800" b="0" dirty="0">
                <a:solidFill>
                  <a:srgbClr val="000000"/>
                </a:solidFill>
                <a:latin typeface="ＭＳ Ｐゴシック" pitchFamily="50" charset="-128"/>
                <a:ea typeface="ＭＳ Ｐゴシック" pitchFamily="50" charset="-128"/>
              </a:rPr>
              <a:t>回投与に</a:t>
            </a:r>
            <a:r>
              <a:rPr kumimoji="0" lang="ja-JP" altLang="en-US" sz="1800" b="0" dirty="0" smtClean="0">
                <a:solidFill>
                  <a:srgbClr val="000000"/>
                </a:solidFill>
                <a:latin typeface="ＭＳ Ｐゴシック" pitchFamily="50" charset="-128"/>
                <a:ea typeface="ＭＳ Ｐゴシック" pitchFamily="50" charset="-128"/>
              </a:rPr>
              <a:t>よる追加治療は</a:t>
            </a:r>
            <a:r>
              <a:rPr kumimoji="0" lang="en-US" altLang="ja-JP" sz="1800" b="0" dirty="0" smtClean="0">
                <a:solidFill>
                  <a:srgbClr val="000000"/>
                </a:solidFill>
                <a:latin typeface="ＭＳ Ｐゴシック" pitchFamily="50" charset="-128"/>
                <a:ea typeface="ＭＳ Ｐゴシック" pitchFamily="50" charset="-128"/>
              </a:rPr>
              <a:t>SU</a:t>
            </a:r>
            <a:r>
              <a:rPr kumimoji="0" lang="ja-JP" altLang="en-US" sz="1800" b="0" dirty="0" smtClean="0">
                <a:solidFill>
                  <a:srgbClr val="000000"/>
                </a:solidFill>
                <a:latin typeface="ＭＳ Ｐゴシック" pitchFamily="50" charset="-128"/>
                <a:ea typeface="ＭＳ Ｐゴシック" pitchFamily="50" charset="-128"/>
              </a:rPr>
              <a:t>薬に比較し有効性、安全性において優れた</a:t>
            </a:r>
            <a:r>
              <a:rPr kumimoji="0" lang="ja-JP" altLang="en-US" sz="1800" b="0" dirty="0">
                <a:solidFill>
                  <a:srgbClr val="000000"/>
                </a:solidFill>
                <a:latin typeface="ＭＳ Ｐゴシック" pitchFamily="50" charset="-128"/>
                <a:ea typeface="ＭＳ Ｐゴシック" pitchFamily="50" charset="-128"/>
              </a:rPr>
              <a:t>効果を示した。</a:t>
            </a:r>
          </a:p>
        </p:txBody>
      </p:sp>
      <p:sp>
        <p:nvSpPr>
          <p:cNvPr id="5" name="Text Box 4"/>
          <p:cNvSpPr txBox="1">
            <a:spLocks noChangeArrowheads="1"/>
          </p:cNvSpPr>
          <p:nvPr/>
        </p:nvSpPr>
        <p:spPr bwMode="auto">
          <a:xfrm>
            <a:off x="700088" y="4625976"/>
            <a:ext cx="7986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buClr>
                <a:srgbClr val="0089AE"/>
              </a:buClr>
              <a:buFont typeface="Wingdings" pitchFamily="2" charset="2"/>
              <a:buChar char="l"/>
            </a:pPr>
            <a:r>
              <a:rPr kumimoji="0" lang="ja-JP" altLang="en-US" sz="1800" b="0" dirty="0" smtClean="0">
                <a:solidFill>
                  <a:srgbClr val="000000"/>
                </a:solidFill>
                <a:latin typeface="ＭＳ Ｐゴシック" pitchFamily="50" charset="-128"/>
                <a:ea typeface="ＭＳ Ｐゴシック" pitchFamily="50" charset="-128"/>
              </a:rPr>
              <a:t>インスリンよる治療と比較しても血糖管理では遜色はなく、低血糖の軽減と体重減少が期待できる。</a:t>
            </a:r>
          </a:p>
        </p:txBody>
      </p:sp>
      <p:sp>
        <p:nvSpPr>
          <p:cNvPr id="6" name="Text Box 4"/>
          <p:cNvSpPr txBox="1">
            <a:spLocks noChangeArrowheads="1"/>
          </p:cNvSpPr>
          <p:nvPr/>
        </p:nvSpPr>
        <p:spPr bwMode="auto">
          <a:xfrm>
            <a:off x="700088" y="5408613"/>
            <a:ext cx="7986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kumimoji="1" sz="1400">
                <a:solidFill>
                  <a:schemeClr val="tx1"/>
                </a:solidFill>
                <a:latin typeface="HGPｺﾞｼｯｸE" pitchFamily="50" charset="-128"/>
                <a:ea typeface="HGPｺﾞｼｯｸE" pitchFamily="50" charset="-128"/>
              </a:defRPr>
            </a:lvl1pPr>
            <a:lvl2pPr marL="742950" indent="-285750" eaLnBrk="0" hangingPunct="0">
              <a:defRPr kumimoji="1" sz="1400">
                <a:solidFill>
                  <a:schemeClr val="tx1"/>
                </a:solidFill>
                <a:latin typeface="HGPｺﾞｼｯｸE" pitchFamily="50" charset="-128"/>
                <a:ea typeface="HGPｺﾞｼｯｸE" pitchFamily="50" charset="-128"/>
              </a:defRPr>
            </a:lvl2pPr>
            <a:lvl3pPr marL="1143000" indent="-228600" eaLnBrk="0" hangingPunct="0">
              <a:defRPr kumimoji="1" sz="1400">
                <a:solidFill>
                  <a:schemeClr val="tx1"/>
                </a:solidFill>
                <a:latin typeface="HGPｺﾞｼｯｸE" pitchFamily="50" charset="-128"/>
                <a:ea typeface="HGPｺﾞｼｯｸE" pitchFamily="50" charset="-128"/>
              </a:defRPr>
            </a:lvl3pPr>
            <a:lvl4pPr marL="1600200" indent="-228600" eaLnBrk="0" hangingPunct="0">
              <a:defRPr kumimoji="1" sz="1400">
                <a:solidFill>
                  <a:schemeClr val="tx1"/>
                </a:solidFill>
                <a:latin typeface="HGPｺﾞｼｯｸE" pitchFamily="50" charset="-128"/>
                <a:ea typeface="HGPｺﾞｼｯｸE" pitchFamily="50" charset="-128"/>
              </a:defRPr>
            </a:lvl4pPr>
            <a:lvl5pPr marL="2057400" indent="-228600" eaLnBrk="0" hangingPunct="0">
              <a:defRPr kumimoji="1" sz="14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1400">
                <a:solidFill>
                  <a:schemeClr val="tx1"/>
                </a:solidFill>
                <a:latin typeface="HGPｺﾞｼｯｸE" pitchFamily="50" charset="-128"/>
                <a:ea typeface="HGPｺﾞｼｯｸE" pitchFamily="50" charset="-128"/>
              </a:defRPr>
            </a:lvl9pPr>
          </a:lstStyle>
          <a:p>
            <a:pPr eaLnBrk="1" hangingPunct="1">
              <a:buClr>
                <a:srgbClr val="0089AE"/>
              </a:buClr>
              <a:buFont typeface="Wingdings" pitchFamily="2" charset="2"/>
              <a:buChar char="l"/>
            </a:pPr>
            <a:r>
              <a:rPr kumimoji="0" lang="ja-JP" altLang="en-US" sz="1800" b="0" dirty="0" smtClean="0">
                <a:solidFill>
                  <a:srgbClr val="000000"/>
                </a:solidFill>
                <a:latin typeface="ＭＳ Ｐゴシック" pitchFamily="50" charset="-128"/>
                <a:ea typeface="ＭＳ Ｐゴシック" pitchFamily="50" charset="-128"/>
              </a:rPr>
              <a:t>エキセナチドによる治療は良好な血糖コントロールを実現する新たな治療法として期待される。</a:t>
            </a:r>
          </a:p>
        </p:txBody>
      </p:sp>
    </p:spTree>
    <p:extLst>
      <p:ext uri="{BB962C8B-B14F-4D97-AF65-F5344CB8AC3E}">
        <p14:creationId xmlns:p14="http://schemas.microsoft.com/office/powerpoint/2010/main" val="7693030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008941" y="6488668"/>
            <a:ext cx="2129052" cy="369332"/>
          </a:xfrm>
          <a:prstGeom prst="rect">
            <a:avLst/>
          </a:prstGeom>
          <a:noFill/>
        </p:spPr>
        <p:txBody>
          <a:bodyPr wrap="square" rtlCol="0">
            <a:spAutoFit/>
          </a:bodyPr>
          <a:lstStyle/>
          <a:p>
            <a:pPr algn="r"/>
            <a:r>
              <a:rPr lang="en-US" altLang="ja-JP" sz="1800" dirty="0" smtClean="0">
                <a:solidFill>
                  <a:srgbClr val="333399">
                    <a:lumMod val="20000"/>
                    <a:lumOff val="80000"/>
                  </a:srgbClr>
                </a:solidFill>
              </a:rPr>
              <a:t>2011</a:t>
            </a:r>
            <a:r>
              <a:rPr lang="ja-JP" altLang="en-US" sz="1800" dirty="0" smtClean="0">
                <a:solidFill>
                  <a:srgbClr val="333399">
                    <a:lumMod val="20000"/>
                    <a:lumOff val="80000"/>
                  </a:srgbClr>
                </a:solidFill>
              </a:rPr>
              <a:t>年</a:t>
            </a:r>
            <a:r>
              <a:rPr lang="en-US" altLang="ja-JP" sz="1800" dirty="0" smtClean="0">
                <a:solidFill>
                  <a:srgbClr val="333399">
                    <a:lumMod val="20000"/>
                    <a:lumOff val="80000"/>
                  </a:srgbClr>
                </a:solidFill>
              </a:rPr>
              <a:t>11</a:t>
            </a:r>
            <a:r>
              <a:rPr lang="ja-JP" altLang="en-US" sz="1800" dirty="0" smtClean="0">
                <a:solidFill>
                  <a:srgbClr val="333399">
                    <a:lumMod val="20000"/>
                    <a:lumOff val="80000"/>
                  </a:srgbClr>
                </a:solidFill>
              </a:rPr>
              <a:t>月</a:t>
            </a:r>
            <a:r>
              <a:rPr lang="en-US" altLang="ja-JP" sz="1800" dirty="0" smtClean="0">
                <a:solidFill>
                  <a:srgbClr val="333399">
                    <a:lumMod val="20000"/>
                    <a:lumOff val="80000"/>
                  </a:srgbClr>
                </a:solidFill>
              </a:rPr>
              <a:t>14</a:t>
            </a:r>
            <a:r>
              <a:rPr lang="ja-JP" altLang="en-US" sz="1800" dirty="0" smtClean="0">
                <a:solidFill>
                  <a:srgbClr val="333399">
                    <a:lumMod val="20000"/>
                    <a:lumOff val="80000"/>
                  </a:srgbClr>
                </a:solidFill>
              </a:rPr>
              <a:t>日</a:t>
            </a:r>
            <a:endParaRPr lang="en-US" altLang="ja-JP" sz="1800" dirty="0" smtClean="0">
              <a:solidFill>
                <a:srgbClr val="333399">
                  <a:lumMod val="20000"/>
                  <a:lumOff val="80000"/>
                </a:srgbClr>
              </a:solidFill>
            </a:endParaRPr>
          </a:p>
        </p:txBody>
      </p:sp>
      <p:pic>
        <p:nvPicPr>
          <p:cNvPr id="3433474" name="Picture 2" descr="C:\PICTURES\2011\20111114WDD\IMG_0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305" y="72400"/>
            <a:ext cx="4999391" cy="666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0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846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2144" y="-2"/>
            <a:ext cx="9031856" cy="6524863"/>
          </a:xfrm>
          <a:prstGeom prst="rect">
            <a:avLst/>
          </a:prstGeom>
          <a:noFill/>
        </p:spPr>
        <p:txBody>
          <a:bodyPr wrap="square" rtlCol="0">
            <a:spAutoFit/>
          </a:bodyPr>
          <a:lstStyle/>
          <a:p>
            <a:pPr marL="355600" indent="-355600"/>
            <a:r>
              <a:rPr lang="en-US" altLang="ja-JP" sz="2400" dirty="0" smtClean="0">
                <a:solidFill>
                  <a:srgbClr val="000000"/>
                </a:solidFill>
              </a:rPr>
              <a:t>GLP-1</a:t>
            </a:r>
            <a:r>
              <a:rPr lang="ja-JP" altLang="en-US" sz="2400" dirty="0" smtClean="0">
                <a:solidFill>
                  <a:srgbClr val="000000"/>
                </a:solidFill>
              </a:rPr>
              <a:t>受容体作動薬</a:t>
            </a:r>
            <a:r>
              <a:rPr lang="en-US" altLang="ja-JP" sz="2400" dirty="0" smtClean="0">
                <a:solidFill>
                  <a:srgbClr val="000000"/>
                </a:solidFill>
              </a:rPr>
              <a:t> </a:t>
            </a:r>
            <a:r>
              <a:rPr lang="en-US" altLang="ja-JP" sz="2400" dirty="0" err="1" smtClean="0">
                <a:solidFill>
                  <a:srgbClr val="000000"/>
                </a:solidFill>
              </a:rPr>
              <a:t>vs</a:t>
            </a:r>
            <a:r>
              <a:rPr lang="en-US" altLang="ja-JP" sz="2400" dirty="0" smtClean="0">
                <a:solidFill>
                  <a:srgbClr val="000000"/>
                </a:solidFill>
              </a:rPr>
              <a:t> </a:t>
            </a:r>
            <a:r>
              <a:rPr lang="ja-JP" altLang="en-US" sz="2400" dirty="0" smtClean="0">
                <a:solidFill>
                  <a:srgbClr val="000000"/>
                </a:solidFill>
              </a:rPr>
              <a:t>インス</a:t>
            </a:r>
            <a:r>
              <a:rPr lang="ja-JP" altLang="en-US" sz="2400" dirty="0">
                <a:solidFill>
                  <a:srgbClr val="000000"/>
                </a:solidFill>
              </a:rPr>
              <a:t>リン</a:t>
            </a:r>
            <a:endParaRPr lang="en-US" altLang="ja-JP" sz="2400" dirty="0" smtClean="0">
              <a:solidFill>
                <a:srgbClr val="000000"/>
              </a:solidFill>
            </a:endParaRPr>
          </a:p>
          <a:p>
            <a:pPr marL="355600" indent="-355600"/>
            <a:endParaRPr lang="en-US" altLang="ja-JP" dirty="0" smtClean="0">
              <a:solidFill>
                <a:srgbClr val="000000"/>
              </a:solidFill>
            </a:endParaRPr>
          </a:p>
          <a:p>
            <a:pPr marL="355600" indent="-355600"/>
            <a:r>
              <a:rPr lang="ja-JP" altLang="en-US" sz="1800" u="sng" dirty="0">
                <a:solidFill>
                  <a:srgbClr val="000000"/>
                </a:solidFill>
              </a:rPr>
              <a:t>有効性</a:t>
            </a:r>
            <a:endParaRPr lang="en-US" altLang="ja-JP" sz="1800" u="sng" dirty="0">
              <a:solidFill>
                <a:srgbClr val="000000"/>
              </a:solidFill>
            </a:endParaRPr>
          </a:p>
          <a:p>
            <a:pPr marL="355600" indent="-355600"/>
            <a:r>
              <a:rPr lang="en-US" altLang="ja-JP" sz="1800" dirty="0" smtClean="0">
                <a:solidFill>
                  <a:srgbClr val="000000"/>
                </a:solidFill>
              </a:rPr>
              <a:t>	</a:t>
            </a:r>
            <a:r>
              <a:rPr lang="ja-JP" altLang="en-US" sz="1800" dirty="0" smtClean="0">
                <a:solidFill>
                  <a:srgbClr val="000000"/>
                </a:solidFill>
              </a:rPr>
              <a:t>（海外の臨床治験でメトホルミンや</a:t>
            </a:r>
            <a:r>
              <a:rPr lang="en-US" altLang="ja-JP" sz="1800" dirty="0" smtClean="0">
                <a:solidFill>
                  <a:srgbClr val="000000"/>
                </a:solidFill>
              </a:rPr>
              <a:t>SU</a:t>
            </a:r>
            <a:r>
              <a:rPr lang="ja-JP" altLang="en-US" sz="1800" dirty="0" smtClean="0">
                <a:solidFill>
                  <a:srgbClr val="000000"/>
                </a:solidFill>
              </a:rPr>
              <a:t>薬との併用で）</a:t>
            </a:r>
            <a:endParaRPr lang="en-US" altLang="ja-JP" sz="1800" dirty="0" smtClean="0">
              <a:solidFill>
                <a:srgbClr val="000000"/>
              </a:solidFill>
            </a:endParaRPr>
          </a:p>
          <a:p>
            <a:pPr marL="355600" indent="-355600"/>
            <a:r>
              <a:rPr lang="en-US" altLang="ja-JP" sz="1800" dirty="0" smtClean="0">
                <a:solidFill>
                  <a:srgbClr val="000000"/>
                </a:solidFill>
              </a:rPr>
              <a:t>	</a:t>
            </a:r>
            <a:r>
              <a:rPr lang="ja-JP" altLang="en-US" sz="1800" dirty="0" smtClean="0">
                <a:solidFill>
                  <a:srgbClr val="000000"/>
                </a:solidFill>
              </a:rPr>
              <a:t>　肥満糖尿病患者ではリラグルチド</a:t>
            </a:r>
            <a:r>
              <a:rPr lang="en-US" altLang="ja-JP" sz="1800" dirty="0" smtClean="0">
                <a:solidFill>
                  <a:srgbClr val="000000"/>
                </a:solidFill>
              </a:rPr>
              <a:t>1.8mg</a:t>
            </a:r>
            <a:r>
              <a:rPr lang="ja-JP" altLang="en-US" sz="1800" dirty="0" smtClean="0">
                <a:solidFill>
                  <a:srgbClr val="000000"/>
                </a:solidFill>
              </a:rPr>
              <a:t>がグラルギンインスリン</a:t>
            </a:r>
            <a:r>
              <a:rPr lang="en-US" altLang="ja-JP" sz="1800" dirty="0" smtClean="0">
                <a:solidFill>
                  <a:srgbClr val="000000"/>
                </a:solidFill>
              </a:rPr>
              <a:t>24</a:t>
            </a:r>
            <a:r>
              <a:rPr lang="ja-JP" altLang="en-US" sz="1800" dirty="0" smtClean="0">
                <a:solidFill>
                  <a:srgbClr val="000000"/>
                </a:solidFill>
              </a:rPr>
              <a:t>単位と同等の効果</a:t>
            </a:r>
            <a:endParaRPr lang="en-US" altLang="ja-JP" sz="1800" dirty="0" smtClean="0">
              <a:solidFill>
                <a:srgbClr val="000000"/>
              </a:solidFill>
            </a:endParaRPr>
          </a:p>
          <a:p>
            <a:pPr marL="355600" indent="-355600"/>
            <a:r>
              <a:rPr lang="en-US" altLang="ja-JP" sz="1800" dirty="0">
                <a:solidFill>
                  <a:srgbClr val="000000"/>
                </a:solidFill>
              </a:rPr>
              <a:t>	</a:t>
            </a:r>
            <a:r>
              <a:rPr lang="ja-JP" altLang="en-US" sz="1800" dirty="0" smtClean="0">
                <a:solidFill>
                  <a:srgbClr val="000000"/>
                </a:solidFill>
              </a:rPr>
              <a:t>　バイエッタは</a:t>
            </a:r>
            <a:r>
              <a:rPr lang="en-US" altLang="ja-JP" sz="1800" dirty="0" smtClean="0">
                <a:solidFill>
                  <a:srgbClr val="000000"/>
                </a:solidFill>
              </a:rPr>
              <a:t>10μgBID</a:t>
            </a:r>
            <a:r>
              <a:rPr lang="ja-JP" altLang="en-US" sz="1800" dirty="0" smtClean="0">
                <a:solidFill>
                  <a:srgbClr val="000000"/>
                </a:solidFill>
              </a:rPr>
              <a:t>がグラルギンインスリン</a:t>
            </a:r>
            <a:r>
              <a:rPr lang="en-US" altLang="ja-JP" sz="1800" dirty="0" smtClean="0">
                <a:solidFill>
                  <a:srgbClr val="000000"/>
                </a:solidFill>
              </a:rPr>
              <a:t>28</a:t>
            </a:r>
            <a:r>
              <a:rPr lang="ja-JP" altLang="en-US" sz="1800" dirty="0" smtClean="0">
                <a:solidFill>
                  <a:srgbClr val="000000"/>
                </a:solidFill>
              </a:rPr>
              <a:t>単位と同等の効果</a:t>
            </a:r>
            <a:endParaRPr lang="en-US" altLang="ja-JP" sz="1800" dirty="0" smtClean="0">
              <a:solidFill>
                <a:srgbClr val="000000"/>
              </a:solidFill>
            </a:endParaRPr>
          </a:p>
          <a:p>
            <a:pPr marL="355600" indent="-355600"/>
            <a:r>
              <a:rPr lang="ja-JP" altLang="en-US" sz="1800" u="sng" dirty="0" smtClean="0">
                <a:solidFill>
                  <a:srgbClr val="000000"/>
                </a:solidFill>
              </a:rPr>
              <a:t>安全性や　他のメリット</a:t>
            </a:r>
            <a:endParaRPr lang="en-US" altLang="ja-JP" sz="1800" u="sng" dirty="0" smtClean="0">
              <a:solidFill>
                <a:srgbClr val="000000"/>
              </a:solidFill>
            </a:endParaRPr>
          </a:p>
          <a:p>
            <a:pPr marL="355600" indent="-355600"/>
            <a:r>
              <a:rPr lang="en-US" altLang="ja-JP" sz="1800" dirty="0" smtClean="0">
                <a:solidFill>
                  <a:srgbClr val="000000"/>
                </a:solidFill>
              </a:rPr>
              <a:t>	</a:t>
            </a:r>
            <a:r>
              <a:rPr lang="ja-JP" altLang="en-US" sz="1800" dirty="0" smtClean="0">
                <a:solidFill>
                  <a:srgbClr val="000000"/>
                </a:solidFill>
              </a:rPr>
              <a:t>低血糖を起さない</a:t>
            </a:r>
            <a:endParaRPr lang="en-US" altLang="ja-JP" sz="1800" dirty="0" smtClean="0">
              <a:solidFill>
                <a:srgbClr val="000000"/>
              </a:solidFill>
            </a:endParaRPr>
          </a:p>
          <a:p>
            <a:pPr marL="355600" indent="-355600"/>
            <a:r>
              <a:rPr lang="en-US" altLang="ja-JP" sz="1800" dirty="0" smtClean="0">
                <a:solidFill>
                  <a:srgbClr val="000000"/>
                </a:solidFill>
              </a:rPr>
              <a:t>	</a:t>
            </a:r>
            <a:r>
              <a:rPr lang="ja-JP" altLang="en-US" sz="1800" dirty="0" smtClean="0">
                <a:solidFill>
                  <a:srgbClr val="000000"/>
                </a:solidFill>
              </a:rPr>
              <a:t>体重増加をきたさない　（肥満の場合はインスリンよりも</a:t>
            </a:r>
            <a:r>
              <a:rPr lang="en-US" altLang="ja-JP" sz="1800" dirty="0" smtClean="0">
                <a:solidFill>
                  <a:srgbClr val="000000"/>
                </a:solidFill>
              </a:rPr>
              <a:t>GLP-1</a:t>
            </a:r>
            <a:r>
              <a:rPr lang="ja-JP" altLang="en-US" sz="1800" dirty="0" smtClean="0">
                <a:solidFill>
                  <a:srgbClr val="000000"/>
                </a:solidFill>
              </a:rPr>
              <a:t>を）</a:t>
            </a:r>
            <a:endParaRPr lang="en-US" altLang="ja-JP" sz="1800" dirty="0" smtClean="0">
              <a:solidFill>
                <a:srgbClr val="000000"/>
              </a:solidFill>
            </a:endParaRPr>
          </a:p>
          <a:p>
            <a:pPr marL="355600" indent="-355600"/>
            <a:r>
              <a:rPr lang="en-US" altLang="ja-JP" sz="1800" dirty="0" smtClean="0">
                <a:solidFill>
                  <a:srgbClr val="000000"/>
                </a:solidFill>
              </a:rPr>
              <a:t>	β</a:t>
            </a:r>
            <a:r>
              <a:rPr lang="ja-JP" altLang="en-US" sz="1800" dirty="0">
                <a:solidFill>
                  <a:srgbClr val="000000"/>
                </a:solidFill>
              </a:rPr>
              <a:t>細胞機能を保護</a:t>
            </a:r>
            <a:r>
              <a:rPr lang="ja-JP" altLang="en-US" sz="1800" dirty="0" smtClean="0">
                <a:solidFill>
                  <a:srgbClr val="000000"/>
                </a:solidFill>
              </a:rPr>
              <a:t>できる</a:t>
            </a:r>
            <a:endParaRPr lang="en-US" altLang="ja-JP" sz="1800" dirty="0" smtClean="0">
              <a:solidFill>
                <a:srgbClr val="000000"/>
              </a:solidFill>
            </a:endParaRPr>
          </a:p>
          <a:p>
            <a:pPr marL="355600" indent="-355600"/>
            <a:r>
              <a:rPr lang="en-US" altLang="ja-JP" sz="1800" dirty="0" smtClean="0">
                <a:solidFill>
                  <a:srgbClr val="000000"/>
                </a:solidFill>
              </a:rPr>
              <a:t>	</a:t>
            </a:r>
            <a:r>
              <a:rPr lang="ja-JP" altLang="en-US" sz="1800" dirty="0" smtClean="0">
                <a:solidFill>
                  <a:srgbClr val="000000"/>
                </a:solidFill>
              </a:rPr>
              <a:t>循環器系にも悪影響はない　（血圧も低下：降圧薬を減らせる可能性）</a:t>
            </a:r>
            <a:endParaRPr lang="en-US" altLang="ja-JP" sz="1800" dirty="0" smtClean="0">
              <a:solidFill>
                <a:srgbClr val="000000"/>
              </a:solidFill>
            </a:endParaRPr>
          </a:p>
          <a:p>
            <a:pPr marL="355600" indent="-355600"/>
            <a:r>
              <a:rPr lang="en-US" altLang="ja-JP" sz="1800" dirty="0">
                <a:solidFill>
                  <a:srgbClr val="000000"/>
                </a:solidFill>
              </a:rPr>
              <a:t>	</a:t>
            </a:r>
            <a:r>
              <a:rPr lang="ja-JP" altLang="en-US" sz="1800" dirty="0" smtClean="0">
                <a:solidFill>
                  <a:srgbClr val="000000"/>
                </a:solidFill>
              </a:rPr>
              <a:t>量を調節する必要がない　（単剤の場合　</a:t>
            </a:r>
            <a:r>
              <a:rPr lang="en-US" altLang="ja-JP" sz="1800" dirty="0" smtClean="0">
                <a:solidFill>
                  <a:srgbClr val="000000"/>
                </a:solidFill>
              </a:rPr>
              <a:t>SU</a:t>
            </a:r>
            <a:r>
              <a:rPr lang="ja-JP" altLang="en-US" sz="1800" dirty="0" smtClean="0">
                <a:solidFill>
                  <a:srgbClr val="000000"/>
                </a:solidFill>
              </a:rPr>
              <a:t>薬併用では注意が必要）</a:t>
            </a:r>
            <a:endParaRPr lang="en-US" altLang="ja-JP" sz="1800" dirty="0" smtClean="0">
              <a:solidFill>
                <a:srgbClr val="000000"/>
              </a:solidFill>
            </a:endParaRPr>
          </a:p>
          <a:p>
            <a:pPr marL="355600" indent="-355600"/>
            <a:r>
              <a:rPr lang="en-US" altLang="ja-JP" sz="1800" dirty="0" smtClean="0">
                <a:solidFill>
                  <a:srgbClr val="000000"/>
                </a:solidFill>
              </a:rPr>
              <a:t>	</a:t>
            </a:r>
            <a:r>
              <a:rPr lang="ja-JP" altLang="en-US" sz="1800" dirty="0" smtClean="0">
                <a:solidFill>
                  <a:srgbClr val="000000"/>
                </a:solidFill>
              </a:rPr>
              <a:t>１日１度でよい　（将来は１</a:t>
            </a:r>
            <a:r>
              <a:rPr lang="en-US" altLang="ja-JP" sz="1800" dirty="0" smtClean="0">
                <a:solidFill>
                  <a:srgbClr val="000000"/>
                </a:solidFill>
              </a:rPr>
              <a:t>~</a:t>
            </a:r>
            <a:r>
              <a:rPr lang="ja-JP" altLang="en-US" sz="1800" dirty="0" smtClean="0">
                <a:solidFill>
                  <a:srgbClr val="000000"/>
                </a:solidFill>
              </a:rPr>
              <a:t>２週間に一度の製剤が使用可能）</a:t>
            </a:r>
            <a:endParaRPr lang="en-US" altLang="ja-JP" sz="1800" dirty="0" smtClean="0">
              <a:solidFill>
                <a:srgbClr val="000000"/>
              </a:solidFill>
            </a:endParaRPr>
          </a:p>
          <a:p>
            <a:pPr marL="355600" indent="-355600"/>
            <a:r>
              <a:rPr lang="en-US" altLang="ja-JP" sz="1800" dirty="0">
                <a:solidFill>
                  <a:srgbClr val="000000"/>
                </a:solidFill>
              </a:rPr>
              <a:t>	</a:t>
            </a:r>
            <a:r>
              <a:rPr lang="ja-JP" altLang="en-US" sz="1800" dirty="0" smtClean="0">
                <a:solidFill>
                  <a:srgbClr val="000000"/>
                </a:solidFill>
              </a:rPr>
              <a:t>自己注射管理指導が評価される</a:t>
            </a:r>
            <a:endParaRPr lang="en-US" altLang="ja-JP" sz="1800" dirty="0" smtClean="0">
              <a:solidFill>
                <a:srgbClr val="000000"/>
              </a:solidFill>
            </a:endParaRPr>
          </a:p>
          <a:p>
            <a:pPr marL="355600" indent="-355600"/>
            <a:r>
              <a:rPr lang="en-US" altLang="ja-JP" sz="1800" dirty="0">
                <a:solidFill>
                  <a:srgbClr val="000000"/>
                </a:solidFill>
              </a:rPr>
              <a:t>	</a:t>
            </a:r>
            <a:r>
              <a:rPr lang="en-US" altLang="ja-JP" sz="1800" dirty="0" smtClean="0">
                <a:solidFill>
                  <a:srgbClr val="000000"/>
                </a:solidFill>
              </a:rPr>
              <a:t>SMBG</a:t>
            </a:r>
            <a:r>
              <a:rPr lang="ja-JP" altLang="en-US" sz="1800" dirty="0" smtClean="0">
                <a:solidFill>
                  <a:srgbClr val="000000"/>
                </a:solidFill>
              </a:rPr>
              <a:t>も保険適用となる</a:t>
            </a:r>
            <a:endParaRPr lang="en-US" altLang="ja-JP" sz="1800" dirty="0" smtClean="0">
              <a:solidFill>
                <a:srgbClr val="000000"/>
              </a:solidFill>
            </a:endParaRPr>
          </a:p>
          <a:p>
            <a:pPr marL="355600" indent="-355600"/>
            <a:endParaRPr lang="en-US" altLang="ja-JP" sz="1800" dirty="0" smtClean="0">
              <a:solidFill>
                <a:srgbClr val="000000"/>
              </a:solidFill>
            </a:endParaRPr>
          </a:p>
          <a:p>
            <a:pPr marL="355600" indent="-355600"/>
            <a:r>
              <a:rPr lang="ja-JP" altLang="en-US" sz="1800" u="sng" dirty="0" smtClean="0">
                <a:solidFill>
                  <a:srgbClr val="000000"/>
                </a:solidFill>
              </a:rPr>
              <a:t>デメリット</a:t>
            </a:r>
            <a:endParaRPr lang="en-US" altLang="ja-JP" sz="1800" u="sng" dirty="0">
              <a:solidFill>
                <a:srgbClr val="000000"/>
              </a:solidFill>
            </a:endParaRPr>
          </a:p>
          <a:p>
            <a:pPr marL="355600" indent="-355600"/>
            <a:r>
              <a:rPr lang="ja-JP" altLang="en-US" sz="1800" dirty="0" smtClean="0">
                <a:solidFill>
                  <a:srgbClr val="000000"/>
                </a:solidFill>
              </a:rPr>
              <a:t>導入に時間がかかる　（リラグルチドは２日おきに増量でもまず問題ないと言われる）</a:t>
            </a:r>
            <a:endParaRPr lang="en-US" altLang="ja-JP" sz="1800" dirty="0" smtClean="0">
              <a:solidFill>
                <a:srgbClr val="000000"/>
              </a:solidFill>
            </a:endParaRPr>
          </a:p>
          <a:p>
            <a:pPr marL="355600" indent="-355600"/>
            <a:r>
              <a:rPr lang="ja-JP" altLang="en-US" sz="1800" dirty="0" smtClean="0">
                <a:solidFill>
                  <a:srgbClr val="000000"/>
                </a:solidFill>
              </a:rPr>
              <a:t>周術期，ステロイド使用時に関してはデータがない</a:t>
            </a:r>
            <a:endParaRPr lang="en-US" altLang="ja-JP" sz="1800" dirty="0" smtClean="0">
              <a:solidFill>
                <a:srgbClr val="000000"/>
              </a:solidFill>
            </a:endParaRPr>
          </a:p>
          <a:p>
            <a:pPr marL="355600" indent="-355600"/>
            <a:r>
              <a:rPr lang="en-US" altLang="ja-JP" sz="1800" dirty="0" smtClean="0">
                <a:solidFill>
                  <a:srgbClr val="000000"/>
                </a:solidFill>
              </a:rPr>
              <a:t>GLP-1</a:t>
            </a:r>
            <a:r>
              <a:rPr lang="ja-JP" altLang="en-US" sz="1800" dirty="0" smtClean="0">
                <a:solidFill>
                  <a:srgbClr val="000000"/>
                </a:solidFill>
              </a:rPr>
              <a:t>の副作用（吐き気など）のある症例では使用が難しい</a:t>
            </a:r>
            <a:endParaRPr lang="en-US" altLang="ja-JP" sz="1800" dirty="0" smtClean="0">
              <a:solidFill>
                <a:srgbClr val="000000"/>
              </a:solidFill>
            </a:endParaRPr>
          </a:p>
          <a:p>
            <a:pPr marL="355600" indent="-355600"/>
            <a:r>
              <a:rPr lang="ja-JP" altLang="en-US" sz="1800" dirty="0" smtClean="0">
                <a:solidFill>
                  <a:srgbClr val="000000"/>
                </a:solidFill>
              </a:rPr>
              <a:t>抗体産生はインスリンでも起こるがどのような影響があるか不明な点もある</a:t>
            </a:r>
            <a:endParaRPr lang="en-US" altLang="ja-JP" sz="1800" dirty="0" smtClean="0">
              <a:solidFill>
                <a:srgbClr val="000000"/>
              </a:solidFill>
            </a:endParaRPr>
          </a:p>
          <a:p>
            <a:pPr marL="355600" indent="-355600"/>
            <a:r>
              <a:rPr lang="ja-JP" altLang="en-US" sz="1800" dirty="0" smtClean="0">
                <a:solidFill>
                  <a:srgbClr val="000000"/>
                </a:solidFill>
              </a:rPr>
              <a:t>１型糖尿病やインスリン分泌の枯渇した２型糖尿病ではインスリン併用がないと無理であろう</a:t>
            </a:r>
            <a:endParaRPr lang="en-US" altLang="ja-JP" sz="1800" dirty="0" smtClean="0">
              <a:solidFill>
                <a:srgbClr val="000000"/>
              </a:solidFill>
            </a:endParaRPr>
          </a:p>
          <a:p>
            <a:pPr marL="355600" indent="-355600"/>
            <a:r>
              <a:rPr lang="ja-JP" altLang="en-US" sz="1800" dirty="0" smtClean="0">
                <a:solidFill>
                  <a:srgbClr val="000000"/>
                </a:solidFill>
              </a:rPr>
              <a:t>若干価格が高い可能性がある（インスリン使用量や多剤併用状況による）</a:t>
            </a:r>
            <a:endParaRPr lang="en-US" altLang="ja-JP" sz="1800" dirty="0" smtClean="0">
              <a:solidFill>
                <a:srgbClr val="000000"/>
              </a:solidFill>
            </a:endParaRPr>
          </a:p>
        </p:txBody>
      </p:sp>
    </p:spTree>
    <p:extLst>
      <p:ext uri="{BB962C8B-B14F-4D97-AF65-F5344CB8AC3E}">
        <p14:creationId xmlns:p14="http://schemas.microsoft.com/office/powerpoint/2010/main" val="3256525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2096017" y="4509655"/>
            <a:ext cx="4883727" cy="966354"/>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z="1800" smtClean="0">
              <a:solidFill>
                <a:srgbClr val="000000"/>
              </a:solidFill>
            </a:endParaRPr>
          </a:p>
        </p:txBody>
      </p:sp>
      <p:sp>
        <p:nvSpPr>
          <p:cNvPr id="331778" name="タイトル 1"/>
          <p:cNvSpPr>
            <a:spLocks noGrp="1"/>
          </p:cNvSpPr>
          <p:nvPr>
            <p:ph type="ctrTitle"/>
          </p:nvPr>
        </p:nvSpPr>
        <p:spPr>
          <a:xfrm>
            <a:off x="588560" y="1492105"/>
            <a:ext cx="7898642" cy="4451496"/>
          </a:xfrm>
        </p:spPr>
        <p:txBody>
          <a:bodyPr/>
          <a:lstStyle/>
          <a:p>
            <a:r>
              <a:rPr lang="ja-JP" altLang="en-US" b="1" dirty="0" smtClean="0">
                <a:solidFill>
                  <a:srgbClr val="FFFF00"/>
                </a:solidFill>
              </a:rPr>
              <a:t>２型糖尿病</a:t>
            </a:r>
            <a:r>
              <a:rPr lang="en-US" altLang="ja-JP" b="1" dirty="0" smtClean="0">
                <a:solidFill>
                  <a:srgbClr val="FFFF00"/>
                </a:solidFill>
              </a:rPr>
              <a:t/>
            </a:r>
            <a:br>
              <a:rPr lang="en-US" altLang="ja-JP" b="1" dirty="0" smtClean="0">
                <a:solidFill>
                  <a:srgbClr val="FFFF00"/>
                </a:solidFill>
              </a:rPr>
            </a:br>
            <a:r>
              <a:rPr lang="en-US" altLang="ja-JP" b="1" dirty="0" smtClean="0">
                <a:solidFill>
                  <a:srgbClr val="FFFF00"/>
                </a:solidFill>
              </a:rPr>
              <a:t/>
            </a:r>
            <a:br>
              <a:rPr lang="en-US" altLang="ja-JP" b="1" dirty="0" smtClean="0">
                <a:solidFill>
                  <a:srgbClr val="FFFF00"/>
                </a:solidFill>
              </a:rPr>
            </a:br>
            <a:r>
              <a:rPr lang="ja-JP" altLang="en-US" b="1" dirty="0" smtClean="0">
                <a:solidFill>
                  <a:srgbClr val="FFFF00"/>
                </a:solidFill>
              </a:rPr>
              <a:t>膵</a:t>
            </a:r>
            <a:r>
              <a:rPr lang="en-US" altLang="ja-JP" b="1" dirty="0" smtClean="0">
                <a:solidFill>
                  <a:srgbClr val="FFFF00"/>
                </a:solidFill>
              </a:rPr>
              <a:t>β</a:t>
            </a:r>
            <a:r>
              <a:rPr lang="ja-JP" altLang="en-US" b="1" dirty="0" smtClean="0">
                <a:solidFill>
                  <a:srgbClr val="FFFF00"/>
                </a:solidFill>
              </a:rPr>
              <a:t>細胞が進行性に滅びる！</a:t>
            </a:r>
            <a:r>
              <a:rPr lang="en-US" altLang="ja-JP" b="1" dirty="0" smtClean="0">
                <a:solidFill>
                  <a:srgbClr val="FFFF00"/>
                </a:solidFill>
              </a:rPr>
              <a:t/>
            </a:r>
            <a:br>
              <a:rPr lang="en-US" altLang="ja-JP" b="1" dirty="0" smtClean="0">
                <a:solidFill>
                  <a:srgbClr val="FFFF00"/>
                </a:solidFill>
              </a:rPr>
            </a:br>
            <a:r>
              <a:rPr lang="en-US" altLang="ja-JP" b="1" dirty="0">
                <a:solidFill>
                  <a:srgbClr val="FFFF00"/>
                </a:solidFill>
              </a:rPr>
              <a:t/>
            </a:r>
            <a:br>
              <a:rPr lang="en-US" altLang="ja-JP" b="1" dirty="0">
                <a:solidFill>
                  <a:srgbClr val="FFFF00"/>
                </a:solidFill>
              </a:rPr>
            </a:br>
            <a:r>
              <a:rPr lang="ja-JP" altLang="en-US" b="1" dirty="0" smtClean="0">
                <a:solidFill>
                  <a:srgbClr val="FFFF00"/>
                </a:solidFill>
              </a:rPr>
              <a:t>膵</a:t>
            </a:r>
            <a:r>
              <a:rPr lang="en-US" altLang="ja-JP" b="1" dirty="0" smtClean="0">
                <a:solidFill>
                  <a:srgbClr val="FFFF00"/>
                </a:solidFill>
              </a:rPr>
              <a:t>β</a:t>
            </a:r>
            <a:r>
              <a:rPr lang="ja-JP" altLang="en-US" b="1" dirty="0" smtClean="0">
                <a:solidFill>
                  <a:srgbClr val="FFFF00"/>
                </a:solidFill>
              </a:rPr>
              <a:t>細胞を守る！</a:t>
            </a:r>
          </a:p>
        </p:txBody>
      </p:sp>
      <p:sp>
        <p:nvSpPr>
          <p:cNvPr id="3" name="下矢印 2"/>
          <p:cNvSpPr/>
          <p:nvPr/>
        </p:nvSpPr>
        <p:spPr bwMode="auto">
          <a:xfrm>
            <a:off x="4148920" y="2720278"/>
            <a:ext cx="777922" cy="53226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z="1800" smtClean="0">
              <a:solidFill>
                <a:srgbClr val="000000"/>
              </a:solidFill>
            </a:endParaRPr>
          </a:p>
        </p:txBody>
      </p:sp>
    </p:spTree>
    <p:extLst>
      <p:ext uri="{BB962C8B-B14F-4D97-AF65-F5344CB8AC3E}">
        <p14:creationId xmlns:p14="http://schemas.microsoft.com/office/powerpoint/2010/main" val="2882077558"/>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1"/>
            <a:ext cx="3303902" cy="6857999"/>
          </a:xfrm>
          <a:prstGeom prst="rect">
            <a:avLst/>
          </a:prstGeom>
          <a:noFill/>
        </p:spPr>
      </p:pic>
      <p:sp>
        <p:nvSpPr>
          <p:cNvPr id="3" name="Text Box 5"/>
          <p:cNvSpPr txBox="1">
            <a:spLocks noChangeArrowheads="1"/>
          </p:cNvSpPr>
          <p:nvPr/>
        </p:nvSpPr>
        <p:spPr bwMode="auto">
          <a:xfrm>
            <a:off x="4080680" y="0"/>
            <a:ext cx="4240900" cy="955390"/>
          </a:xfrm>
          <a:prstGeom prst="rect">
            <a:avLst/>
          </a:prstGeom>
          <a:noFill/>
          <a:ln w="9525">
            <a:noFill/>
            <a:miter lim="800000"/>
            <a:headEnd/>
            <a:tailEnd/>
          </a:ln>
        </p:spPr>
        <p:txBody>
          <a:bodyPr wrap="square" lIns="0" tIns="0" rIns="0" bIns="0" anchor="ctr" anchorCtr="1">
            <a:spAutoFit/>
          </a:bodyPr>
          <a:lstStyle/>
          <a:p>
            <a:pPr algn="ctr">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ja-JP" altLang="en-US" sz="3200" dirty="0" smtClean="0">
                <a:solidFill>
                  <a:srgbClr val="FFFF00"/>
                </a:solidFill>
              </a:rPr>
              <a:t>韓国人２型糖尿病患者の膵</a:t>
            </a:r>
            <a:r>
              <a:rPr lang="en-US" altLang="ja-JP" sz="3200" dirty="0" smtClean="0">
                <a:solidFill>
                  <a:srgbClr val="FFFF00"/>
                </a:solidFill>
              </a:rPr>
              <a:t>α</a:t>
            </a:r>
            <a:r>
              <a:rPr lang="ja-JP" altLang="en-US" sz="3200" dirty="0" smtClean="0">
                <a:solidFill>
                  <a:srgbClr val="FFFF00"/>
                </a:solidFill>
              </a:rPr>
              <a:t>細胞</a:t>
            </a:r>
            <a:endParaRPr lang="en-GB" sz="3200" dirty="0">
              <a:solidFill>
                <a:srgbClr val="FFFF00"/>
              </a:solidFill>
            </a:endParaRPr>
          </a:p>
        </p:txBody>
      </p:sp>
      <p:sp>
        <p:nvSpPr>
          <p:cNvPr id="4" name="Text Box 3"/>
          <p:cNvSpPr txBox="1">
            <a:spLocks noChangeArrowheads="1"/>
          </p:cNvSpPr>
          <p:nvPr/>
        </p:nvSpPr>
        <p:spPr bwMode="auto">
          <a:xfrm>
            <a:off x="6103310" y="6738608"/>
            <a:ext cx="3040690" cy="119392"/>
          </a:xfrm>
          <a:prstGeom prst="rect">
            <a:avLst/>
          </a:prstGeom>
          <a:noFill/>
          <a:ln w="9525">
            <a:noFill/>
            <a:miter lim="800000"/>
            <a:headEnd/>
            <a:tailEnd/>
          </a:ln>
        </p:spPr>
        <p:txBody>
          <a:bodyPr wrap="square" lIns="0" tIns="0" rIns="0" bIns="0">
            <a:spAutoFit/>
          </a:bodyPr>
          <a:lstStyle/>
          <a:p>
            <a:pPr algn="r">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800" dirty="0">
                <a:solidFill>
                  <a:srgbClr val="3366FF"/>
                </a:solidFill>
              </a:rPr>
              <a:t>Copyright ©2003 The Endocrine Society</a:t>
            </a:r>
          </a:p>
        </p:txBody>
      </p:sp>
      <p:sp>
        <p:nvSpPr>
          <p:cNvPr id="5" name="Text Box 4"/>
          <p:cNvSpPr txBox="1">
            <a:spLocks noChangeArrowheads="1"/>
          </p:cNvSpPr>
          <p:nvPr/>
        </p:nvSpPr>
        <p:spPr bwMode="auto">
          <a:xfrm>
            <a:off x="3998794" y="6061366"/>
            <a:ext cx="5145206" cy="537327"/>
          </a:xfrm>
          <a:prstGeom prst="rect">
            <a:avLst/>
          </a:prstGeom>
          <a:noFill/>
          <a:ln w="9525">
            <a:noFill/>
            <a:miter lim="800000"/>
            <a:headEnd/>
            <a:tailEnd/>
          </a:ln>
        </p:spPr>
        <p:txBody>
          <a:bodyPr wrap="square" lIns="0" tIns="0" rIns="0" bIns="0">
            <a:spAutoFit/>
          </a:bodyPr>
          <a:lstStyle/>
          <a:p>
            <a:pPr>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Lst>
            </a:pPr>
            <a:r>
              <a:rPr lang="en-GB" sz="1800" dirty="0">
                <a:solidFill>
                  <a:srgbClr val="FFFFFF">
                    <a:lumMod val="95000"/>
                  </a:srgbClr>
                </a:solidFill>
              </a:rPr>
              <a:t>Yoon, K. H. et al. J </a:t>
            </a:r>
            <a:r>
              <a:rPr lang="en-GB" sz="1800" dirty="0" err="1">
                <a:solidFill>
                  <a:srgbClr val="FFFFFF">
                    <a:lumMod val="95000"/>
                  </a:srgbClr>
                </a:solidFill>
              </a:rPr>
              <a:t>Clin</a:t>
            </a:r>
            <a:r>
              <a:rPr lang="en-GB" sz="1800" dirty="0">
                <a:solidFill>
                  <a:srgbClr val="FFFFFF">
                    <a:lumMod val="95000"/>
                  </a:srgbClr>
                </a:solidFill>
              </a:rPr>
              <a:t> </a:t>
            </a:r>
            <a:r>
              <a:rPr lang="en-GB" sz="1800" dirty="0" err="1">
                <a:solidFill>
                  <a:srgbClr val="FFFFFF">
                    <a:lumMod val="95000"/>
                  </a:srgbClr>
                </a:solidFill>
              </a:rPr>
              <a:t>Endocrinol</a:t>
            </a:r>
            <a:r>
              <a:rPr lang="en-GB" sz="1800" dirty="0">
                <a:solidFill>
                  <a:srgbClr val="FFFFFF">
                    <a:lumMod val="95000"/>
                  </a:srgbClr>
                </a:solidFill>
              </a:rPr>
              <a:t> </a:t>
            </a:r>
            <a:r>
              <a:rPr lang="en-GB" sz="1800" dirty="0" err="1">
                <a:solidFill>
                  <a:srgbClr val="FFFFFF">
                    <a:lumMod val="95000"/>
                  </a:srgbClr>
                </a:solidFill>
              </a:rPr>
              <a:t>Metab</a:t>
            </a:r>
            <a:r>
              <a:rPr lang="en-GB" sz="1800" dirty="0">
                <a:solidFill>
                  <a:srgbClr val="FFFFFF">
                    <a:lumMod val="95000"/>
                  </a:srgbClr>
                </a:solidFill>
              </a:rPr>
              <a:t> 2003;88:2300-2308</a:t>
            </a:r>
          </a:p>
        </p:txBody>
      </p:sp>
      <p:sp>
        <p:nvSpPr>
          <p:cNvPr id="6" name="正方形/長方形 5"/>
          <p:cNvSpPr/>
          <p:nvPr/>
        </p:nvSpPr>
        <p:spPr>
          <a:xfrm>
            <a:off x="3493827" y="1060748"/>
            <a:ext cx="5650173" cy="1323439"/>
          </a:xfrm>
          <a:prstGeom prst="rect">
            <a:avLst/>
          </a:prstGeom>
        </p:spPr>
        <p:txBody>
          <a:bodyPr wrap="square">
            <a:spAutoFit/>
          </a:bodyPr>
          <a:lstStyle/>
          <a:p>
            <a:r>
              <a:rPr lang="en-US" altLang="ja-JP" i="1" dirty="0" smtClean="0">
                <a:solidFill>
                  <a:srgbClr val="FFFFFF">
                    <a:lumMod val="95000"/>
                  </a:srgbClr>
                </a:solidFill>
              </a:rPr>
              <a:t>Normal pancreas donors (control group 1, n = 9).</a:t>
            </a:r>
            <a:r>
              <a:rPr lang="en-US" altLang="ja-JP" dirty="0" smtClean="0">
                <a:solidFill>
                  <a:srgbClr val="FFFFFF">
                    <a:lumMod val="95000"/>
                  </a:srgbClr>
                </a:solidFill>
              </a:rPr>
              <a:t> Whole pancreases were obtained from organ donors (six men and</a:t>
            </a:r>
            <a:r>
              <a:rPr lang="en-US" altLang="ja-JP" baseline="30000" dirty="0" smtClean="0">
                <a:solidFill>
                  <a:srgbClr val="FFFFFF">
                    <a:lumMod val="95000"/>
                  </a:srgbClr>
                </a:solidFill>
              </a:rPr>
              <a:t> </a:t>
            </a:r>
            <a:r>
              <a:rPr lang="en-US" altLang="ja-JP" dirty="0" smtClean="0">
                <a:solidFill>
                  <a:srgbClr val="FFFFFF">
                    <a:lumMod val="95000"/>
                  </a:srgbClr>
                </a:solidFill>
              </a:rPr>
              <a:t>three women) between 19 and 64 yr of age (average, 41.3 ±</a:t>
            </a:r>
            <a:r>
              <a:rPr lang="en-US" altLang="ja-JP" baseline="30000" dirty="0" smtClean="0">
                <a:solidFill>
                  <a:srgbClr val="FFFFFF">
                    <a:lumMod val="95000"/>
                  </a:srgbClr>
                </a:solidFill>
              </a:rPr>
              <a:t> </a:t>
            </a:r>
            <a:r>
              <a:rPr lang="en-US" altLang="ja-JP" dirty="0" smtClean="0">
                <a:solidFill>
                  <a:srgbClr val="FFFFFF">
                    <a:lumMod val="95000"/>
                  </a:srgbClr>
                </a:solidFill>
              </a:rPr>
              <a:t>14.2 yr). The main causes of death were cerebral hemorrhage,</a:t>
            </a:r>
            <a:r>
              <a:rPr lang="en-US" altLang="ja-JP" baseline="30000" dirty="0" smtClean="0">
                <a:solidFill>
                  <a:srgbClr val="FFFFFF">
                    <a:lumMod val="95000"/>
                  </a:srgbClr>
                </a:solidFill>
              </a:rPr>
              <a:t> </a:t>
            </a:r>
            <a:r>
              <a:rPr lang="en-US" altLang="ja-JP" dirty="0" smtClean="0">
                <a:solidFill>
                  <a:srgbClr val="FFFFFF">
                    <a:lumMod val="95000"/>
                  </a:srgbClr>
                </a:solidFill>
              </a:rPr>
              <a:t>traffic accident, and myocardial infarction.</a:t>
            </a:r>
            <a:endParaRPr lang="ja-JP" altLang="en-US" dirty="0">
              <a:solidFill>
                <a:srgbClr val="FFFFFF">
                  <a:lumMod val="95000"/>
                </a:srgbClr>
              </a:solidFill>
            </a:endParaRPr>
          </a:p>
        </p:txBody>
      </p:sp>
      <p:sp>
        <p:nvSpPr>
          <p:cNvPr id="7" name="正方形/長方形 6"/>
          <p:cNvSpPr/>
          <p:nvPr/>
        </p:nvSpPr>
        <p:spPr>
          <a:xfrm>
            <a:off x="3493827" y="2686236"/>
            <a:ext cx="5540991" cy="584775"/>
          </a:xfrm>
          <a:prstGeom prst="rect">
            <a:avLst/>
          </a:prstGeom>
        </p:spPr>
        <p:txBody>
          <a:bodyPr wrap="square">
            <a:spAutoFit/>
          </a:bodyPr>
          <a:lstStyle/>
          <a:p>
            <a:r>
              <a:rPr lang="en-US" altLang="ja-JP" i="1" dirty="0" smtClean="0">
                <a:solidFill>
                  <a:srgbClr val="FFFFFF">
                    <a:lumMod val="95000"/>
                  </a:srgbClr>
                </a:solidFill>
              </a:rPr>
              <a:t>Patients with a pancreatic neoplasm but without diabetes (control group 2, n = 10).</a:t>
            </a:r>
            <a:r>
              <a:rPr lang="en-US" altLang="ja-JP" dirty="0" smtClean="0">
                <a:solidFill>
                  <a:srgbClr val="FFFFFF">
                    <a:lumMod val="95000"/>
                  </a:srgbClr>
                </a:solidFill>
              </a:rPr>
              <a:t> </a:t>
            </a:r>
            <a:endParaRPr lang="ja-JP" altLang="en-US" dirty="0">
              <a:solidFill>
                <a:srgbClr val="FFFFFF">
                  <a:lumMod val="95000"/>
                </a:srgbClr>
              </a:solidFill>
            </a:endParaRPr>
          </a:p>
        </p:txBody>
      </p:sp>
      <p:sp>
        <p:nvSpPr>
          <p:cNvPr id="3017729" name="Rectangle 1"/>
          <p:cNvSpPr>
            <a:spLocks noChangeArrowheads="1"/>
          </p:cNvSpPr>
          <p:nvPr/>
        </p:nvSpPr>
        <p:spPr bwMode="auto">
          <a:xfrm>
            <a:off x="3493827" y="3428257"/>
            <a:ext cx="559558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ja-JP" altLang="ja-JP" i="1" dirty="0" smtClean="0">
                <a:solidFill>
                  <a:srgbClr val="FFFFFF">
                    <a:lumMod val="95000"/>
                  </a:srgbClr>
                </a:solidFill>
                <a:cs typeface="ＭＳ Ｐゴシック" pitchFamily="50" charset="-128"/>
              </a:rPr>
              <a:t>Patients with type 2 DM.</a:t>
            </a:r>
            <a:r>
              <a:rPr lang="ja-JP" altLang="ja-JP" dirty="0" smtClean="0">
                <a:solidFill>
                  <a:srgbClr val="FFFFFF">
                    <a:lumMod val="95000"/>
                  </a:srgbClr>
                </a:solidFill>
                <a:cs typeface="ＭＳ Ｐゴシック" pitchFamily="50" charset="-128"/>
              </a:rPr>
              <a:t> The 25 type 2 diabetic patients (15 men and 10 women) were of</a:t>
            </a:r>
            <a:r>
              <a:rPr lang="ja-JP" altLang="ja-JP" baseline="30000" dirty="0" smtClean="0">
                <a:solidFill>
                  <a:srgbClr val="FFFFFF">
                    <a:lumMod val="95000"/>
                  </a:srgbClr>
                </a:solidFill>
                <a:cs typeface="ＭＳ Ｐゴシック" pitchFamily="50" charset="-128"/>
              </a:rPr>
              <a:t> </a:t>
            </a:r>
            <a:r>
              <a:rPr lang="ja-JP" altLang="ja-JP" dirty="0" smtClean="0">
                <a:solidFill>
                  <a:srgbClr val="FFFFFF">
                    <a:lumMod val="95000"/>
                  </a:srgbClr>
                </a:solidFill>
                <a:cs typeface="ＭＳ Ｐゴシック" pitchFamily="50" charset="-128"/>
              </a:rPr>
              <a:t>mean age 60.0 ± 8.5 yr (range, 40–70 yr) and had</a:t>
            </a:r>
            <a:r>
              <a:rPr lang="ja-JP" altLang="ja-JP" baseline="30000" dirty="0" smtClean="0">
                <a:solidFill>
                  <a:srgbClr val="FFFFFF">
                    <a:lumMod val="95000"/>
                  </a:srgbClr>
                </a:solidFill>
                <a:cs typeface="ＭＳ Ｐゴシック" pitchFamily="50" charset="-128"/>
              </a:rPr>
              <a:t> </a:t>
            </a:r>
            <a:r>
              <a:rPr lang="ja-JP" altLang="ja-JP" dirty="0" smtClean="0">
                <a:solidFill>
                  <a:srgbClr val="FFFFFF">
                    <a:lumMod val="95000"/>
                  </a:srgbClr>
                </a:solidFill>
                <a:cs typeface="ＭＳ Ｐゴシック" pitchFamily="50" charset="-128"/>
              </a:rPr>
              <a:t>a mean diabetes duration of 4.9 yr, ranging from newly detected</a:t>
            </a:r>
            <a:r>
              <a:rPr lang="ja-JP" altLang="ja-JP" baseline="30000" dirty="0" smtClean="0">
                <a:solidFill>
                  <a:srgbClr val="FFFFFF">
                    <a:lumMod val="95000"/>
                  </a:srgbClr>
                </a:solidFill>
                <a:cs typeface="ＭＳ Ｐゴシック" pitchFamily="50" charset="-128"/>
              </a:rPr>
              <a:t> </a:t>
            </a:r>
            <a:r>
              <a:rPr lang="ja-JP" altLang="ja-JP" dirty="0" smtClean="0">
                <a:solidFill>
                  <a:srgbClr val="FFFFFF">
                    <a:lumMod val="95000"/>
                  </a:srgbClr>
                </a:solidFill>
                <a:cs typeface="ＭＳ Ｐゴシック" pitchFamily="50" charset="-128"/>
              </a:rPr>
              <a:t>patients to those who had been suffering from the disease for</a:t>
            </a:r>
            <a:r>
              <a:rPr lang="ja-JP" altLang="ja-JP" baseline="30000" dirty="0" smtClean="0">
                <a:solidFill>
                  <a:srgbClr val="FFFFFF">
                    <a:lumMod val="95000"/>
                  </a:srgbClr>
                </a:solidFill>
                <a:cs typeface="ＭＳ Ｐゴシック" pitchFamily="50" charset="-128"/>
              </a:rPr>
              <a:t> </a:t>
            </a:r>
            <a:r>
              <a:rPr lang="ja-JP" altLang="ja-JP" dirty="0" smtClean="0">
                <a:solidFill>
                  <a:srgbClr val="FFFFFF">
                    <a:lumMod val="95000"/>
                  </a:srgbClr>
                </a:solidFill>
                <a:cs typeface="ＭＳ Ｐゴシック" pitchFamily="50" charset="-128"/>
              </a:rPr>
              <a:t>20 yr (Table 3</a:t>
            </a:r>
            <a:r>
              <a:rPr lang="ja-JP" altLang="ja-JP" dirty="0" smtClean="0">
                <a:solidFill>
                  <a:srgbClr val="FFFFFF">
                    <a:lumMod val="95000"/>
                  </a:srgbClr>
                </a:solidFill>
                <a:cs typeface="ＭＳ Ｐゴシック" pitchFamily="50" charset="-128"/>
                <a:hlinkClick r:id=""/>
              </a:rPr>
              <a:t>  </a:t>
            </a:r>
            <a:r>
              <a:rPr lang="ja-JP" altLang="ja-JP" dirty="0" smtClean="0">
                <a:solidFill>
                  <a:srgbClr val="FFFFFF">
                    <a:lumMod val="95000"/>
                  </a:srgbClr>
                </a:solidFill>
                <a:cs typeface="ＭＳ Ｐゴシック" pitchFamily="50" charset="-128"/>
              </a:rPr>
              <a:t>). Their mean BMI was 22.2 ± 3.8 kg/m</a:t>
            </a:r>
            <a:r>
              <a:rPr lang="ja-JP" altLang="ja-JP" baseline="30000" dirty="0" smtClean="0">
                <a:solidFill>
                  <a:srgbClr val="FFFFFF">
                    <a:lumMod val="95000"/>
                  </a:srgbClr>
                </a:solidFill>
                <a:cs typeface="ＭＳ Ｐゴシック" pitchFamily="50" charset="-128"/>
              </a:rPr>
              <a:t>2 </a:t>
            </a:r>
            <a:r>
              <a:rPr lang="ja-JP" altLang="ja-JP" dirty="0" smtClean="0">
                <a:solidFill>
                  <a:srgbClr val="FFFFFF">
                    <a:lumMod val="95000"/>
                  </a:srgbClr>
                </a:solidFill>
                <a:cs typeface="ＭＳ Ｐゴシック" pitchFamily="50" charset="-128"/>
              </a:rPr>
              <a:t>(17.8–29.1 kg/m</a:t>
            </a:r>
            <a:r>
              <a:rPr lang="ja-JP" altLang="ja-JP" baseline="30000" dirty="0" smtClean="0">
                <a:solidFill>
                  <a:srgbClr val="FFFFFF">
                    <a:lumMod val="95000"/>
                  </a:srgbClr>
                </a:solidFill>
                <a:cs typeface="ＭＳ Ｐゴシック" pitchFamily="50" charset="-128"/>
              </a:rPr>
              <a:t>2</a:t>
            </a:r>
            <a:r>
              <a:rPr lang="ja-JP" altLang="ja-JP" dirty="0" smtClean="0">
                <a:solidFill>
                  <a:srgbClr val="FFFFFF">
                    <a:lumMod val="95000"/>
                  </a:srgbClr>
                </a:solidFill>
                <a:cs typeface="ＭＳ Ｐゴシック" pitchFamily="50" charset="-128"/>
              </a:rPr>
              <a:t>), and their general health was compatible</a:t>
            </a:r>
            <a:r>
              <a:rPr lang="ja-JP" altLang="ja-JP" baseline="30000" dirty="0" smtClean="0">
                <a:solidFill>
                  <a:srgbClr val="FFFFFF">
                    <a:lumMod val="95000"/>
                  </a:srgbClr>
                </a:solidFill>
                <a:cs typeface="ＭＳ Ｐゴシック" pitchFamily="50" charset="-128"/>
              </a:rPr>
              <a:t> </a:t>
            </a:r>
            <a:r>
              <a:rPr lang="ja-JP" altLang="ja-JP" dirty="0" smtClean="0">
                <a:solidFill>
                  <a:srgbClr val="FFFFFF">
                    <a:lumMod val="95000"/>
                  </a:srgbClr>
                </a:solidFill>
                <a:cs typeface="ＭＳ Ｐゴシック" pitchFamily="50" charset="-128"/>
              </a:rPr>
              <a:t>with Whipple’s operation or pancreatectomy. In these patients,</a:t>
            </a:r>
            <a:r>
              <a:rPr lang="ja-JP" altLang="ja-JP" baseline="30000" dirty="0" smtClean="0">
                <a:solidFill>
                  <a:srgbClr val="FFFFFF">
                    <a:lumMod val="95000"/>
                  </a:srgbClr>
                </a:solidFill>
                <a:cs typeface="ＭＳ Ｐゴシック" pitchFamily="50" charset="-128"/>
              </a:rPr>
              <a:t> </a:t>
            </a:r>
            <a:r>
              <a:rPr lang="ja-JP" altLang="ja-JP" dirty="0" smtClean="0">
                <a:solidFill>
                  <a:srgbClr val="FFFFFF">
                    <a:lumMod val="95000"/>
                  </a:srgbClr>
                </a:solidFill>
                <a:cs typeface="ＭＳ Ｐゴシック" pitchFamily="50" charset="-128"/>
              </a:rPr>
              <a:t>the mean value of hemoglobin A1c was 7.3 ± 2.8%</a:t>
            </a:r>
          </a:p>
        </p:txBody>
      </p:sp>
      <p:pic>
        <p:nvPicPr>
          <p:cNvPr id="3017730" name="Picture 2" descr="Go">
            <a:hlinkClick r:id=""/>
          </p:cNvPr>
          <p:cNvPicPr>
            <a:picLocks noChangeAspect="1" noChangeArrowheads="1"/>
          </p:cNvPicPr>
          <p:nvPr/>
        </p:nvPicPr>
        <p:blipFill>
          <a:blip r:embed="rId4" cstate="print"/>
          <a:srcRect/>
          <a:stretch>
            <a:fillRect/>
          </a:stretch>
        </p:blipFill>
        <p:spPr bwMode="auto">
          <a:xfrm>
            <a:off x="10718800" y="92075"/>
            <a:ext cx="76200" cy="66675"/>
          </a:xfrm>
          <a:prstGeom prst="rect">
            <a:avLst/>
          </a:prstGeom>
          <a:noFill/>
        </p:spPr>
      </p:pic>
      <p:sp>
        <p:nvSpPr>
          <p:cNvPr id="10" name="テキスト ボックス 9"/>
          <p:cNvSpPr txBox="1"/>
          <p:nvPr/>
        </p:nvSpPr>
        <p:spPr>
          <a:xfrm>
            <a:off x="3316404" y="873457"/>
            <a:ext cx="1085554" cy="338554"/>
          </a:xfrm>
          <a:prstGeom prst="rect">
            <a:avLst/>
          </a:prstGeom>
          <a:noFill/>
        </p:spPr>
        <p:txBody>
          <a:bodyPr wrap="none" rtlCol="0">
            <a:spAutoFit/>
          </a:bodyPr>
          <a:lstStyle/>
          <a:p>
            <a:r>
              <a:rPr lang="en-US" altLang="ja-JP" dirty="0" smtClean="0">
                <a:solidFill>
                  <a:srgbClr val="FFFF00"/>
                </a:solidFill>
              </a:rPr>
              <a:t>Control 1</a:t>
            </a:r>
            <a:endParaRPr lang="ja-JP" altLang="en-US" dirty="0">
              <a:solidFill>
                <a:srgbClr val="FFFF00"/>
              </a:solidFill>
            </a:endParaRPr>
          </a:p>
        </p:txBody>
      </p:sp>
      <p:sp>
        <p:nvSpPr>
          <p:cNvPr id="11" name="テキスト ボックス 10"/>
          <p:cNvSpPr txBox="1"/>
          <p:nvPr/>
        </p:nvSpPr>
        <p:spPr>
          <a:xfrm>
            <a:off x="3316404" y="2308746"/>
            <a:ext cx="1085554" cy="338554"/>
          </a:xfrm>
          <a:prstGeom prst="rect">
            <a:avLst/>
          </a:prstGeom>
          <a:noFill/>
        </p:spPr>
        <p:txBody>
          <a:bodyPr wrap="none" rtlCol="0">
            <a:spAutoFit/>
          </a:bodyPr>
          <a:lstStyle/>
          <a:p>
            <a:r>
              <a:rPr lang="en-US" altLang="ja-JP" dirty="0" smtClean="0">
                <a:solidFill>
                  <a:srgbClr val="FFFF00"/>
                </a:solidFill>
              </a:rPr>
              <a:t>Control 2</a:t>
            </a:r>
            <a:endParaRPr lang="ja-JP" altLang="en-US" dirty="0">
              <a:solidFill>
                <a:srgbClr val="FFFF00"/>
              </a:solidFill>
            </a:endParaRPr>
          </a:p>
        </p:txBody>
      </p:sp>
      <p:sp>
        <p:nvSpPr>
          <p:cNvPr id="12" name="テキスト ボックス 11"/>
          <p:cNvSpPr txBox="1"/>
          <p:nvPr/>
        </p:nvSpPr>
        <p:spPr>
          <a:xfrm>
            <a:off x="3316404" y="3211776"/>
            <a:ext cx="503664" cy="338554"/>
          </a:xfrm>
          <a:prstGeom prst="rect">
            <a:avLst/>
          </a:prstGeom>
          <a:noFill/>
        </p:spPr>
        <p:txBody>
          <a:bodyPr wrap="none" rtlCol="0">
            <a:spAutoFit/>
          </a:bodyPr>
          <a:lstStyle/>
          <a:p>
            <a:r>
              <a:rPr lang="en-US" altLang="ja-JP" dirty="0" smtClean="0">
                <a:solidFill>
                  <a:srgbClr val="FFFF00"/>
                </a:solidFill>
              </a:rPr>
              <a:t>DM</a:t>
            </a:r>
            <a:endParaRPr lang="ja-JP" altLang="en-US" dirty="0">
              <a:solidFill>
                <a:srgbClr val="FFFF00"/>
              </a:solidFill>
            </a:endParaRPr>
          </a:p>
        </p:txBody>
      </p:sp>
      <p:sp>
        <p:nvSpPr>
          <p:cNvPr id="13" name="テキスト ボックス 12"/>
          <p:cNvSpPr txBox="1"/>
          <p:nvPr/>
        </p:nvSpPr>
        <p:spPr>
          <a:xfrm>
            <a:off x="436729" y="0"/>
            <a:ext cx="681597" cy="338554"/>
          </a:xfrm>
          <a:prstGeom prst="rect">
            <a:avLst/>
          </a:prstGeom>
          <a:noFill/>
        </p:spPr>
        <p:txBody>
          <a:bodyPr wrap="none" rtlCol="0">
            <a:spAutoFit/>
          </a:bodyPr>
          <a:lstStyle/>
          <a:p>
            <a:r>
              <a:rPr lang="en-US" altLang="ja-JP" dirty="0" smtClean="0">
                <a:solidFill>
                  <a:srgbClr val="000000"/>
                </a:solidFill>
              </a:rPr>
              <a:t>(n=9)</a:t>
            </a:r>
            <a:endParaRPr lang="ja-JP" altLang="en-US" dirty="0">
              <a:solidFill>
                <a:srgbClr val="000000"/>
              </a:solidFill>
            </a:endParaRPr>
          </a:p>
        </p:txBody>
      </p:sp>
      <p:sp>
        <p:nvSpPr>
          <p:cNvPr id="14" name="テキスト ボックス 13"/>
          <p:cNvSpPr txBox="1"/>
          <p:nvPr/>
        </p:nvSpPr>
        <p:spPr>
          <a:xfrm>
            <a:off x="1203278" y="0"/>
            <a:ext cx="795411" cy="338554"/>
          </a:xfrm>
          <a:prstGeom prst="rect">
            <a:avLst/>
          </a:prstGeom>
          <a:noFill/>
        </p:spPr>
        <p:txBody>
          <a:bodyPr wrap="none" rtlCol="0">
            <a:spAutoFit/>
          </a:bodyPr>
          <a:lstStyle/>
          <a:p>
            <a:r>
              <a:rPr lang="en-US" altLang="ja-JP" dirty="0" smtClean="0">
                <a:solidFill>
                  <a:srgbClr val="000000"/>
                </a:solidFill>
              </a:rPr>
              <a:t>(n=10)</a:t>
            </a:r>
            <a:endParaRPr lang="ja-JP" altLang="en-US" dirty="0">
              <a:solidFill>
                <a:srgbClr val="000000"/>
              </a:solidFill>
            </a:endParaRPr>
          </a:p>
        </p:txBody>
      </p:sp>
      <p:sp>
        <p:nvSpPr>
          <p:cNvPr id="15" name="テキスト ボックス 14"/>
          <p:cNvSpPr txBox="1"/>
          <p:nvPr/>
        </p:nvSpPr>
        <p:spPr>
          <a:xfrm>
            <a:off x="2283726" y="2185917"/>
            <a:ext cx="795411" cy="338554"/>
          </a:xfrm>
          <a:prstGeom prst="rect">
            <a:avLst/>
          </a:prstGeom>
          <a:noFill/>
        </p:spPr>
        <p:txBody>
          <a:bodyPr wrap="none" rtlCol="0">
            <a:spAutoFit/>
          </a:bodyPr>
          <a:lstStyle/>
          <a:p>
            <a:r>
              <a:rPr lang="en-US" altLang="ja-JP" dirty="0" smtClean="0">
                <a:solidFill>
                  <a:srgbClr val="000000"/>
                </a:solidFill>
              </a:rPr>
              <a:t>(n=25)</a:t>
            </a:r>
            <a:endParaRPr lang="ja-JP" altLang="en-US" dirty="0">
              <a:solidFill>
                <a:srgbClr val="000000"/>
              </a:solidFill>
            </a:endParaRPr>
          </a:p>
        </p:txBody>
      </p:sp>
    </p:spTree>
    <p:extLst>
      <p:ext uri="{BB962C8B-B14F-4D97-AF65-F5344CB8AC3E}">
        <p14:creationId xmlns:p14="http://schemas.microsoft.com/office/powerpoint/2010/main" val="2282442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65100" y="39688"/>
            <a:ext cx="8764588" cy="1011237"/>
          </a:xfrm>
        </p:spPr>
        <p:txBody>
          <a:bodyPr/>
          <a:lstStyle/>
          <a:p>
            <a:pPr eaLnBrk="1" hangingPunct="1"/>
            <a:r>
              <a:rPr lang="en-US" altLang="ja-JP" smtClean="0"/>
              <a:t>2</a:t>
            </a:r>
            <a:r>
              <a:rPr lang="ja-JP" altLang="en-US" smtClean="0"/>
              <a:t>型糖尿病でみられる膵島機能障害  </a:t>
            </a:r>
            <a:endParaRPr lang="en-US" altLang="en-US" smtClean="0"/>
          </a:p>
        </p:txBody>
      </p:sp>
      <p:sp>
        <p:nvSpPr>
          <p:cNvPr id="1029" name="Rectangle 3"/>
          <p:cNvSpPr>
            <a:spLocks noChangeArrowheads="1"/>
          </p:cNvSpPr>
          <p:nvPr/>
        </p:nvSpPr>
        <p:spPr bwMode="auto">
          <a:xfrm>
            <a:off x="4557713" y="6400800"/>
            <a:ext cx="4586287" cy="457200"/>
          </a:xfrm>
          <a:prstGeom prst="rect">
            <a:avLst/>
          </a:prstGeom>
          <a:noFill/>
          <a:ln w="0" algn="ctr">
            <a:noFill/>
            <a:miter lim="800000"/>
            <a:headEnd/>
            <a:tailEnd/>
          </a:ln>
        </p:spPr>
        <p:txBody>
          <a:bodyPr wrap="none" lIns="89850" tIns="46720" rIns="89850" bIns="46720">
            <a:spAutoFit/>
          </a:bodyPr>
          <a:lstStyle/>
          <a:p>
            <a:pPr eaLnBrk="0" hangingPunct="0"/>
            <a:r>
              <a:rPr kumimoji="0" lang="fr-FR" altLang="ja-JP" sz="1200" b="0" smtClean="0">
                <a:solidFill>
                  <a:srgbClr val="000000"/>
                </a:solidFill>
              </a:rPr>
              <a:t>Ohneda A, et al: </a:t>
            </a:r>
            <a:r>
              <a:rPr kumimoji="0" lang="fr-FR" altLang="ja-JP" sz="1200" b="0" i="1" smtClean="0">
                <a:solidFill>
                  <a:srgbClr val="000000"/>
                </a:solidFill>
              </a:rPr>
              <a:t>J Clin Endocrinol Metab</a:t>
            </a:r>
            <a:r>
              <a:rPr kumimoji="0" lang="fr-FR" altLang="ja-JP" sz="1200" b="0" smtClean="0">
                <a:solidFill>
                  <a:srgbClr val="000000"/>
                </a:solidFill>
              </a:rPr>
              <a:t> 46, 504-510, 1978</a:t>
            </a:r>
            <a:r>
              <a:rPr kumimoji="0" lang="ja-JP" altLang="fr-FR" sz="1200" b="0" smtClean="0">
                <a:solidFill>
                  <a:srgbClr val="000000"/>
                </a:solidFill>
              </a:rPr>
              <a:t>　</a:t>
            </a:r>
          </a:p>
          <a:p>
            <a:pPr eaLnBrk="0" hangingPunct="0"/>
            <a:r>
              <a:rPr kumimoji="0" lang="fr-FR" altLang="ja-JP" sz="1200" b="0" smtClean="0">
                <a:solidFill>
                  <a:srgbClr val="000000"/>
                </a:solidFill>
              </a:rPr>
              <a:t>Gomis R, et al: </a:t>
            </a:r>
            <a:r>
              <a:rPr kumimoji="0" lang="fr-FR" altLang="ja-JP" sz="1200" b="0" i="1" smtClean="0">
                <a:solidFill>
                  <a:srgbClr val="000000"/>
                </a:solidFill>
              </a:rPr>
              <a:t>Diabetes Res Clin Pract</a:t>
            </a:r>
            <a:r>
              <a:rPr kumimoji="0" lang="fr-FR" altLang="ja-JP" sz="1200" b="0" smtClean="0">
                <a:solidFill>
                  <a:srgbClr val="000000"/>
                </a:solidFill>
              </a:rPr>
              <a:t> 6, 191-198, 1989</a:t>
            </a:r>
            <a:r>
              <a:rPr kumimoji="0" lang="ja-JP" altLang="fr-FR" sz="1200" b="0" smtClean="0">
                <a:solidFill>
                  <a:srgbClr val="000000"/>
                </a:solidFill>
              </a:rPr>
              <a:t>より作成</a:t>
            </a:r>
          </a:p>
        </p:txBody>
      </p:sp>
      <p:sp>
        <p:nvSpPr>
          <p:cNvPr id="1030" name="Freeform 4"/>
          <p:cNvSpPr>
            <a:spLocks/>
          </p:cNvSpPr>
          <p:nvPr/>
        </p:nvSpPr>
        <p:spPr bwMode="auto">
          <a:xfrm>
            <a:off x="6170613" y="4116388"/>
            <a:ext cx="1587" cy="971550"/>
          </a:xfrm>
          <a:custGeom>
            <a:avLst/>
            <a:gdLst>
              <a:gd name="T0" fmla="*/ 0 w 1"/>
              <a:gd name="T1" fmla="*/ 2147483647 h 644"/>
              <a:gd name="T2" fmla="*/ 2147483647 w 1"/>
              <a:gd name="T3" fmla="*/ 2147483647 h 644"/>
              <a:gd name="T4" fmla="*/ 2147483647 w 1"/>
              <a:gd name="T5" fmla="*/ 0 h 644"/>
              <a:gd name="T6" fmla="*/ 0 60000 65536"/>
              <a:gd name="T7" fmla="*/ 0 60000 65536"/>
              <a:gd name="T8" fmla="*/ 0 60000 65536"/>
              <a:gd name="T9" fmla="*/ 0 w 1"/>
              <a:gd name="T10" fmla="*/ 0 h 644"/>
              <a:gd name="T11" fmla="*/ 1860 w 1"/>
              <a:gd name="T12" fmla="*/ 1201 h 644"/>
            </a:gdLst>
            <a:ahLst/>
            <a:cxnLst>
              <a:cxn ang="T6">
                <a:pos x="T0" y="T1"/>
              </a:cxn>
              <a:cxn ang="T7">
                <a:pos x="T2" y="T3"/>
              </a:cxn>
              <a:cxn ang="T8">
                <a:pos x="T4" y="T5"/>
              </a:cxn>
            </a:cxnLst>
            <a:rect l="T9" t="T10" r="T11" b="T12"/>
            <a:pathLst>
              <a:path w="1" h="644">
                <a:moveTo>
                  <a:pt x="0" y="644"/>
                </a:moveTo>
                <a:cubicBezTo>
                  <a:pt x="1" y="537"/>
                  <a:pt x="1" y="134"/>
                  <a:pt x="1" y="0"/>
                </a:cubicBezTo>
              </a:path>
            </a:pathLst>
          </a:custGeom>
          <a:noFill/>
          <a:ln w="31750" cap="flat" cmpd="sng">
            <a:solidFill>
              <a:srgbClr val="808080"/>
            </a:solidFill>
            <a:prstDash val="solid"/>
            <a:round/>
            <a:headEnd type="triangle" w="lg" len="lg"/>
            <a:tailEnd type="none" w="lg" len="med"/>
          </a:ln>
        </p:spPr>
        <p:txBody>
          <a:bodyPr wrap="none" anchor="ctr"/>
          <a:lstStyle/>
          <a:p>
            <a:pPr algn="ctr" eaLnBrk="0" hangingPunct="0"/>
            <a:endParaRPr kumimoji="0" lang="ja-JP" altLang="en-US" sz="3000" smtClean="0">
              <a:solidFill>
                <a:srgbClr val="FFFFFF"/>
              </a:solidFill>
            </a:endParaRPr>
          </a:p>
        </p:txBody>
      </p:sp>
      <p:sp>
        <p:nvSpPr>
          <p:cNvPr id="1031" name="Freeform 5"/>
          <p:cNvSpPr>
            <a:spLocks/>
          </p:cNvSpPr>
          <p:nvPr/>
        </p:nvSpPr>
        <p:spPr bwMode="auto">
          <a:xfrm>
            <a:off x="6970713" y="3849688"/>
            <a:ext cx="777875" cy="1587"/>
          </a:xfrm>
          <a:custGeom>
            <a:avLst/>
            <a:gdLst>
              <a:gd name="T0" fmla="*/ 0 w 1860"/>
              <a:gd name="T1" fmla="*/ 4703 h 1201"/>
              <a:gd name="T2" fmla="*/ 2147483647 w 1860"/>
              <a:gd name="T3" fmla="*/ 5613 h 1201"/>
              <a:gd name="T4" fmla="*/ 2147483647 w 1860"/>
              <a:gd name="T5" fmla="*/ 0 h 1201"/>
              <a:gd name="T6" fmla="*/ 0 60000 65536"/>
              <a:gd name="T7" fmla="*/ 0 60000 65536"/>
              <a:gd name="T8" fmla="*/ 0 60000 65536"/>
              <a:gd name="T9" fmla="*/ 0 w 1860"/>
              <a:gd name="T10" fmla="*/ 0 h 1201"/>
              <a:gd name="T11" fmla="*/ 1860 w 1860"/>
              <a:gd name="T12" fmla="*/ 1201 h 1201"/>
            </a:gdLst>
            <a:ahLst/>
            <a:cxnLst>
              <a:cxn ang="T6">
                <a:pos x="T0" y="T1"/>
              </a:cxn>
              <a:cxn ang="T7">
                <a:pos x="T2" y="T3"/>
              </a:cxn>
              <a:cxn ang="T8">
                <a:pos x="T4" y="T5"/>
              </a:cxn>
            </a:cxnLst>
            <a:rect l="T9" t="T10" r="T11" b="T12"/>
            <a:pathLst>
              <a:path w="1860" h="1201">
                <a:moveTo>
                  <a:pt x="0" y="883"/>
                </a:moveTo>
                <a:cubicBezTo>
                  <a:pt x="350" y="1042"/>
                  <a:pt x="701" y="1201"/>
                  <a:pt x="1011" y="1054"/>
                </a:cubicBezTo>
                <a:cubicBezTo>
                  <a:pt x="1321" y="907"/>
                  <a:pt x="1718" y="176"/>
                  <a:pt x="1860" y="0"/>
                </a:cubicBezTo>
              </a:path>
            </a:pathLst>
          </a:custGeom>
          <a:noFill/>
          <a:ln w="63500" cap="flat" cmpd="sng">
            <a:solidFill>
              <a:srgbClr val="808080"/>
            </a:solidFill>
            <a:prstDash val="solid"/>
            <a:round/>
            <a:headEnd type="triangle" w="lg" len="lg"/>
            <a:tailEnd type="none" w="lg" len="med"/>
          </a:ln>
        </p:spPr>
        <p:txBody>
          <a:bodyPr wrap="none" anchor="ctr"/>
          <a:lstStyle/>
          <a:p>
            <a:pPr algn="ctr" eaLnBrk="0" hangingPunct="0"/>
            <a:endParaRPr kumimoji="0" lang="ja-JP" altLang="en-US" sz="3000" smtClean="0">
              <a:solidFill>
                <a:srgbClr val="FFFFFF"/>
              </a:solidFill>
            </a:endParaRPr>
          </a:p>
        </p:txBody>
      </p:sp>
      <p:graphicFrame>
        <p:nvGraphicFramePr>
          <p:cNvPr id="1026" name="Object 7"/>
          <p:cNvGraphicFramePr>
            <a:graphicFrameLocks noChangeAspect="1"/>
          </p:cNvGraphicFramePr>
          <p:nvPr/>
        </p:nvGraphicFramePr>
        <p:xfrm>
          <a:off x="5411788" y="1293813"/>
          <a:ext cx="1771650" cy="1036637"/>
        </p:xfrm>
        <a:graphic>
          <a:graphicData uri="http://schemas.openxmlformats.org/presentationml/2006/ole">
            <mc:AlternateContent xmlns:mc="http://schemas.openxmlformats.org/markup-compatibility/2006">
              <mc:Choice xmlns:v="urn:schemas-microsoft-com:vml" Requires="v">
                <p:oleObj spid="_x0000_s3446810" name="CorelDRAW" r:id="rId4" imgW="1558800" imgH="1244520" progId="">
                  <p:embed/>
                </p:oleObj>
              </mc:Choice>
              <mc:Fallback>
                <p:oleObj name="CorelDRAW" r:id="rId4" imgW="1558800" imgH="1244520"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788" y="1293813"/>
                        <a:ext cx="1771650" cy="1036637"/>
                      </a:xfrm>
                      <a:prstGeom prst="rect">
                        <a:avLst/>
                      </a:prstGeom>
                      <a:noFill/>
                      <a:ln>
                        <a:noFill/>
                      </a:ln>
                      <a:effectLst>
                        <a:outerShdw dist="35921" dir="2700000" algn="ctr" rotWithShape="0">
                          <a:srgbClr val="292929">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032" name="Picture 8"/>
          <p:cNvPicPr preferRelativeResize="0">
            <a:picLocks noChangeAspect="1" noChangeArrowheads="1"/>
          </p:cNvPicPr>
          <p:nvPr/>
        </p:nvPicPr>
        <p:blipFill>
          <a:blip r:embed="rId6" cstate="print"/>
          <a:srcRect/>
          <a:stretch>
            <a:fillRect/>
          </a:stretch>
        </p:blipFill>
        <p:spPr bwMode="auto">
          <a:xfrm rot="-1614071">
            <a:off x="6942138" y="4703763"/>
            <a:ext cx="487362" cy="1147762"/>
          </a:xfrm>
          <a:prstGeom prst="rect">
            <a:avLst/>
          </a:prstGeom>
          <a:noFill/>
          <a:ln w="9525">
            <a:noFill/>
            <a:miter lim="800000"/>
            <a:headEnd/>
            <a:tailEnd/>
          </a:ln>
        </p:spPr>
      </p:pic>
      <p:sp>
        <p:nvSpPr>
          <p:cNvPr id="1033" name="Text Box 16"/>
          <p:cNvSpPr txBox="1">
            <a:spLocks noChangeArrowheads="1"/>
          </p:cNvSpPr>
          <p:nvPr/>
        </p:nvSpPr>
        <p:spPr bwMode="auto">
          <a:xfrm>
            <a:off x="3829050" y="5003800"/>
            <a:ext cx="1549400" cy="304800"/>
          </a:xfrm>
          <a:prstGeom prst="rect">
            <a:avLst/>
          </a:prstGeom>
          <a:noFill/>
          <a:ln w="12700">
            <a:noFill/>
            <a:miter lim="800000"/>
            <a:headEnd/>
            <a:tailEnd/>
          </a:ln>
        </p:spPr>
        <p:txBody>
          <a:bodyPr lIns="90000" tIns="46800" rIns="90000" bIns="46800" anchor="ctr">
            <a:spAutoFit/>
          </a:bodyPr>
          <a:lstStyle/>
          <a:p>
            <a:pPr algn="ctr" eaLnBrk="0" hangingPunct="0"/>
            <a:r>
              <a:rPr kumimoji="0" lang="ja-JP" altLang="en-US" sz="1400" smtClean="0">
                <a:solidFill>
                  <a:srgbClr val="3366CC"/>
                </a:solidFill>
                <a:sym typeface="Symbol" pitchFamily="18" charset="2"/>
              </a:rPr>
              <a:t>促進が弱まる</a:t>
            </a:r>
            <a:endParaRPr kumimoji="0" lang="ja-JP" altLang="en-US" sz="1400" smtClean="0">
              <a:solidFill>
                <a:srgbClr val="3366CC"/>
              </a:solidFill>
            </a:endParaRPr>
          </a:p>
        </p:txBody>
      </p:sp>
      <p:sp>
        <p:nvSpPr>
          <p:cNvPr id="1034" name="Text Box 17"/>
          <p:cNvSpPr txBox="1">
            <a:spLocks noChangeArrowheads="1"/>
          </p:cNvSpPr>
          <p:nvPr/>
        </p:nvSpPr>
        <p:spPr bwMode="auto">
          <a:xfrm>
            <a:off x="5491163" y="2160588"/>
            <a:ext cx="1376362" cy="427037"/>
          </a:xfrm>
          <a:prstGeom prst="rect">
            <a:avLst/>
          </a:prstGeom>
          <a:noFill/>
          <a:ln w="12700">
            <a:noFill/>
            <a:miter lim="800000"/>
            <a:headEnd/>
            <a:tailEnd/>
          </a:ln>
        </p:spPr>
        <p:txBody>
          <a:bodyPr wrap="none" lIns="90000" tIns="46800" rIns="90000" bIns="46800" anchor="ctr">
            <a:spAutoFit/>
          </a:bodyPr>
          <a:lstStyle/>
          <a:p>
            <a:pPr algn="ctr" eaLnBrk="0" hangingPunct="0"/>
            <a:r>
              <a:rPr kumimoji="0" lang="en-US" altLang="en-US" sz="2200" smtClean="0">
                <a:solidFill>
                  <a:srgbClr val="000000"/>
                </a:solidFill>
                <a:sym typeface="Symbol" pitchFamily="18" charset="2"/>
              </a:rPr>
              <a:t>肝糖産生</a:t>
            </a:r>
            <a:r>
              <a:rPr kumimoji="0" lang="en-US" altLang="ja-JP" sz="2200" smtClean="0">
                <a:solidFill>
                  <a:srgbClr val="000000"/>
                </a:solidFill>
                <a:sym typeface="Symbol" pitchFamily="18" charset="2"/>
              </a:rPr>
              <a:t> </a:t>
            </a:r>
            <a:endParaRPr kumimoji="0" lang="en-US" altLang="en-US" sz="2200" smtClean="0">
              <a:solidFill>
                <a:srgbClr val="000000"/>
              </a:solidFill>
            </a:endParaRPr>
          </a:p>
        </p:txBody>
      </p:sp>
      <p:sp>
        <p:nvSpPr>
          <p:cNvPr id="1035" name="Text Box 18"/>
          <p:cNvSpPr txBox="1">
            <a:spLocks noChangeArrowheads="1"/>
          </p:cNvSpPr>
          <p:nvPr/>
        </p:nvSpPr>
        <p:spPr bwMode="auto">
          <a:xfrm>
            <a:off x="3822700" y="1206500"/>
            <a:ext cx="1558925" cy="304800"/>
          </a:xfrm>
          <a:prstGeom prst="rect">
            <a:avLst/>
          </a:prstGeom>
          <a:noFill/>
          <a:ln w="12700">
            <a:noFill/>
            <a:miter lim="800000"/>
            <a:headEnd/>
            <a:tailEnd/>
          </a:ln>
        </p:spPr>
        <p:txBody>
          <a:bodyPr lIns="90000" tIns="46800" rIns="90000" bIns="46800" anchor="ctr">
            <a:spAutoFit/>
          </a:bodyPr>
          <a:lstStyle/>
          <a:p>
            <a:pPr algn="ctr" eaLnBrk="0" hangingPunct="0"/>
            <a:r>
              <a:rPr kumimoji="0" lang="ja-JP" altLang="en-US" sz="1400" smtClean="0">
                <a:solidFill>
                  <a:srgbClr val="CC0000"/>
                </a:solidFill>
              </a:rPr>
              <a:t>促進が過剰になる</a:t>
            </a:r>
          </a:p>
        </p:txBody>
      </p:sp>
      <p:sp>
        <p:nvSpPr>
          <p:cNvPr id="1036" name="Freeform 19"/>
          <p:cNvSpPr>
            <a:spLocks/>
          </p:cNvSpPr>
          <p:nvPr/>
        </p:nvSpPr>
        <p:spPr bwMode="auto">
          <a:xfrm flipH="1">
            <a:off x="3795713" y="1679575"/>
            <a:ext cx="1595437" cy="1588"/>
          </a:xfrm>
          <a:custGeom>
            <a:avLst/>
            <a:gdLst>
              <a:gd name="T0" fmla="*/ 0 w 1860"/>
              <a:gd name="T1" fmla="*/ 4720 h 1201"/>
              <a:gd name="T2" fmla="*/ 2147483647 w 1860"/>
              <a:gd name="T3" fmla="*/ 5633 h 1201"/>
              <a:gd name="T4" fmla="*/ 2147483647 w 1860"/>
              <a:gd name="T5" fmla="*/ 0 h 1201"/>
              <a:gd name="T6" fmla="*/ 0 60000 65536"/>
              <a:gd name="T7" fmla="*/ 0 60000 65536"/>
              <a:gd name="T8" fmla="*/ 0 60000 65536"/>
              <a:gd name="T9" fmla="*/ 0 w 1860"/>
              <a:gd name="T10" fmla="*/ 0 h 1201"/>
              <a:gd name="T11" fmla="*/ 1860 w 1860"/>
              <a:gd name="T12" fmla="*/ 1201 h 1201"/>
            </a:gdLst>
            <a:ahLst/>
            <a:cxnLst>
              <a:cxn ang="T6">
                <a:pos x="T0" y="T1"/>
              </a:cxn>
              <a:cxn ang="T7">
                <a:pos x="T2" y="T3"/>
              </a:cxn>
              <a:cxn ang="T8">
                <a:pos x="T4" y="T5"/>
              </a:cxn>
            </a:cxnLst>
            <a:rect l="T9" t="T10" r="T11" b="T12"/>
            <a:pathLst>
              <a:path w="1860" h="1201">
                <a:moveTo>
                  <a:pt x="0" y="883"/>
                </a:moveTo>
                <a:cubicBezTo>
                  <a:pt x="350" y="1042"/>
                  <a:pt x="701" y="1201"/>
                  <a:pt x="1011" y="1054"/>
                </a:cubicBezTo>
                <a:cubicBezTo>
                  <a:pt x="1321" y="907"/>
                  <a:pt x="1718" y="176"/>
                  <a:pt x="1860" y="0"/>
                </a:cubicBezTo>
              </a:path>
            </a:pathLst>
          </a:custGeom>
          <a:noFill/>
          <a:ln w="63500" cap="flat" cmpd="sng">
            <a:solidFill>
              <a:srgbClr val="CC0000"/>
            </a:solidFill>
            <a:prstDash val="solid"/>
            <a:round/>
            <a:headEnd type="triangle" w="lg" len="lg"/>
            <a:tailEnd type="none" w="lg" len="med"/>
          </a:ln>
        </p:spPr>
        <p:txBody>
          <a:bodyPr wrap="none" anchor="ctr"/>
          <a:lstStyle/>
          <a:p>
            <a:pPr algn="ctr" eaLnBrk="0" hangingPunct="0"/>
            <a:endParaRPr kumimoji="0" lang="ja-JP" altLang="en-US" sz="3000" smtClean="0">
              <a:solidFill>
                <a:srgbClr val="FFFFFF"/>
              </a:solidFill>
            </a:endParaRPr>
          </a:p>
        </p:txBody>
      </p:sp>
      <p:sp>
        <p:nvSpPr>
          <p:cNvPr id="1037" name="Text Box 20"/>
          <p:cNvSpPr txBox="1">
            <a:spLocks noChangeArrowheads="1"/>
          </p:cNvSpPr>
          <p:nvPr/>
        </p:nvSpPr>
        <p:spPr bwMode="auto">
          <a:xfrm>
            <a:off x="3092450" y="3419475"/>
            <a:ext cx="1355725" cy="517525"/>
          </a:xfrm>
          <a:prstGeom prst="rect">
            <a:avLst/>
          </a:prstGeom>
          <a:noFill/>
          <a:ln w="12700">
            <a:noFill/>
            <a:miter lim="800000"/>
            <a:headEnd/>
            <a:tailEnd/>
          </a:ln>
        </p:spPr>
        <p:txBody>
          <a:bodyPr lIns="90000" tIns="46800" rIns="90000" bIns="46800" anchor="ctr">
            <a:spAutoFit/>
          </a:bodyPr>
          <a:lstStyle/>
          <a:p>
            <a:pPr algn="ctr" eaLnBrk="0" hangingPunct="0"/>
            <a:r>
              <a:rPr kumimoji="0" lang="ja-JP" altLang="en-US" sz="1400" smtClean="0">
                <a:solidFill>
                  <a:srgbClr val="3366CC"/>
                </a:solidFill>
                <a:sym typeface="Symbol" pitchFamily="18" charset="2"/>
              </a:rPr>
              <a:t>抑制が</a:t>
            </a:r>
          </a:p>
          <a:p>
            <a:pPr algn="ctr" eaLnBrk="0" hangingPunct="0"/>
            <a:r>
              <a:rPr kumimoji="0" lang="ja-JP" altLang="en-US" sz="1400" smtClean="0">
                <a:solidFill>
                  <a:srgbClr val="3366CC"/>
                </a:solidFill>
                <a:sym typeface="Symbol" pitchFamily="18" charset="2"/>
              </a:rPr>
              <a:t>弱まる </a:t>
            </a:r>
            <a:endParaRPr kumimoji="0" lang="ja-JP" altLang="en-US" sz="1400" smtClean="0">
              <a:solidFill>
                <a:srgbClr val="3366CC"/>
              </a:solidFill>
            </a:endParaRPr>
          </a:p>
        </p:txBody>
      </p:sp>
      <p:sp>
        <p:nvSpPr>
          <p:cNvPr id="1038" name="Freeform 21"/>
          <p:cNvSpPr>
            <a:spLocks/>
          </p:cNvSpPr>
          <p:nvPr/>
        </p:nvSpPr>
        <p:spPr bwMode="auto">
          <a:xfrm rot="-6341200" flipH="1" flipV="1">
            <a:off x="1382713" y="4713288"/>
            <a:ext cx="811212" cy="887412"/>
          </a:xfrm>
          <a:custGeom>
            <a:avLst/>
            <a:gdLst>
              <a:gd name="T0" fmla="*/ 0 w 1860"/>
              <a:gd name="T1" fmla="*/ 2147483647 h 1201"/>
              <a:gd name="T2" fmla="*/ 2147483647 w 1860"/>
              <a:gd name="T3" fmla="*/ 2147483647 h 1201"/>
              <a:gd name="T4" fmla="*/ 2147483647 w 1860"/>
              <a:gd name="T5" fmla="*/ 0 h 1201"/>
              <a:gd name="T6" fmla="*/ 0 60000 65536"/>
              <a:gd name="T7" fmla="*/ 0 60000 65536"/>
              <a:gd name="T8" fmla="*/ 0 60000 65536"/>
              <a:gd name="T9" fmla="*/ 0 w 1860"/>
              <a:gd name="T10" fmla="*/ 0 h 1201"/>
              <a:gd name="T11" fmla="*/ 1860 w 1860"/>
              <a:gd name="T12" fmla="*/ 1201 h 1201"/>
            </a:gdLst>
            <a:ahLst/>
            <a:cxnLst>
              <a:cxn ang="T6">
                <a:pos x="T0" y="T1"/>
              </a:cxn>
              <a:cxn ang="T7">
                <a:pos x="T2" y="T3"/>
              </a:cxn>
              <a:cxn ang="T8">
                <a:pos x="T4" y="T5"/>
              </a:cxn>
            </a:cxnLst>
            <a:rect l="T9" t="T10" r="T11" b="T12"/>
            <a:pathLst>
              <a:path w="1860" h="1201">
                <a:moveTo>
                  <a:pt x="0" y="883"/>
                </a:moveTo>
                <a:cubicBezTo>
                  <a:pt x="350" y="1042"/>
                  <a:pt x="701" y="1201"/>
                  <a:pt x="1011" y="1054"/>
                </a:cubicBezTo>
                <a:cubicBezTo>
                  <a:pt x="1321" y="907"/>
                  <a:pt x="1718" y="176"/>
                  <a:pt x="1860" y="0"/>
                </a:cubicBezTo>
              </a:path>
            </a:pathLst>
          </a:custGeom>
          <a:noFill/>
          <a:ln w="25400" cap="flat" cmpd="sng">
            <a:solidFill>
              <a:srgbClr val="3366CC"/>
            </a:solidFill>
            <a:prstDash val="sysDot"/>
            <a:round/>
            <a:headEnd type="none" w="med" len="med"/>
            <a:tailEnd type="triangle" w="lg" len="med"/>
          </a:ln>
        </p:spPr>
        <p:txBody>
          <a:bodyPr wrap="none" anchor="ctr"/>
          <a:lstStyle/>
          <a:p>
            <a:pPr algn="ctr" eaLnBrk="0" hangingPunct="0"/>
            <a:endParaRPr kumimoji="0" lang="ja-JP" altLang="en-US" sz="3000" smtClean="0">
              <a:solidFill>
                <a:srgbClr val="FFFFFF"/>
              </a:solidFill>
            </a:endParaRPr>
          </a:p>
        </p:txBody>
      </p:sp>
      <p:sp>
        <p:nvSpPr>
          <p:cNvPr id="1039" name="Freeform 22"/>
          <p:cNvSpPr>
            <a:spLocks/>
          </p:cNvSpPr>
          <p:nvPr/>
        </p:nvSpPr>
        <p:spPr bwMode="auto">
          <a:xfrm rot="5400000" flipH="1">
            <a:off x="5665788" y="3101975"/>
            <a:ext cx="1008062" cy="1588"/>
          </a:xfrm>
          <a:custGeom>
            <a:avLst/>
            <a:gdLst>
              <a:gd name="T0" fmla="*/ 0 w 1860"/>
              <a:gd name="T1" fmla="*/ 4720 h 1201"/>
              <a:gd name="T2" fmla="*/ 2147483647 w 1860"/>
              <a:gd name="T3" fmla="*/ 5633 h 1201"/>
              <a:gd name="T4" fmla="*/ 2147483647 w 1860"/>
              <a:gd name="T5" fmla="*/ 0 h 1201"/>
              <a:gd name="T6" fmla="*/ 0 60000 65536"/>
              <a:gd name="T7" fmla="*/ 0 60000 65536"/>
              <a:gd name="T8" fmla="*/ 0 60000 65536"/>
              <a:gd name="T9" fmla="*/ 0 w 1860"/>
              <a:gd name="T10" fmla="*/ 0 h 1201"/>
              <a:gd name="T11" fmla="*/ 1860 w 1860"/>
              <a:gd name="T12" fmla="*/ 1201 h 1201"/>
            </a:gdLst>
            <a:ahLst/>
            <a:cxnLst>
              <a:cxn ang="T6">
                <a:pos x="T0" y="T1"/>
              </a:cxn>
              <a:cxn ang="T7">
                <a:pos x="T2" y="T3"/>
              </a:cxn>
              <a:cxn ang="T8">
                <a:pos x="T4" y="T5"/>
              </a:cxn>
            </a:cxnLst>
            <a:rect l="T9" t="T10" r="T11" b="T12"/>
            <a:pathLst>
              <a:path w="1860" h="1201">
                <a:moveTo>
                  <a:pt x="0" y="883"/>
                </a:moveTo>
                <a:cubicBezTo>
                  <a:pt x="350" y="1042"/>
                  <a:pt x="701" y="1201"/>
                  <a:pt x="1011" y="1054"/>
                </a:cubicBezTo>
                <a:cubicBezTo>
                  <a:pt x="1321" y="907"/>
                  <a:pt x="1718" y="176"/>
                  <a:pt x="1860" y="0"/>
                </a:cubicBezTo>
              </a:path>
            </a:pathLst>
          </a:custGeom>
          <a:noFill/>
          <a:ln w="63500" cap="flat" cmpd="sng">
            <a:solidFill>
              <a:srgbClr val="808080"/>
            </a:solidFill>
            <a:prstDash val="solid"/>
            <a:round/>
            <a:headEnd type="triangle" w="lg" len="lg"/>
            <a:tailEnd type="none" w="lg" len="med"/>
          </a:ln>
        </p:spPr>
        <p:txBody>
          <a:bodyPr wrap="none" anchor="ctr"/>
          <a:lstStyle/>
          <a:p>
            <a:pPr algn="ctr" eaLnBrk="0" hangingPunct="0"/>
            <a:endParaRPr kumimoji="0" lang="ja-JP" altLang="en-US" sz="3000" smtClean="0">
              <a:solidFill>
                <a:srgbClr val="FFFFFF"/>
              </a:solidFill>
            </a:endParaRPr>
          </a:p>
        </p:txBody>
      </p:sp>
      <p:grpSp>
        <p:nvGrpSpPr>
          <p:cNvPr id="2" name="Group 23"/>
          <p:cNvGrpSpPr>
            <a:grpSpLocks/>
          </p:cNvGrpSpPr>
          <p:nvPr/>
        </p:nvGrpSpPr>
        <p:grpSpPr bwMode="auto">
          <a:xfrm>
            <a:off x="7781925" y="3141663"/>
            <a:ext cx="1111250" cy="1358900"/>
            <a:chOff x="2217" y="784"/>
            <a:chExt cx="1126" cy="1768"/>
          </a:xfrm>
        </p:grpSpPr>
        <p:pic>
          <p:nvPicPr>
            <p:cNvPr id="1259" name="Picture 24" descr="GUT"/>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217" y="784"/>
              <a:ext cx="1126" cy="1768"/>
            </a:xfrm>
            <a:prstGeom prst="rect">
              <a:avLst/>
            </a:prstGeom>
            <a:noFill/>
            <a:ln w="9525">
              <a:noFill/>
              <a:miter lim="800000"/>
              <a:headEnd/>
              <a:tailEnd/>
            </a:ln>
          </p:spPr>
        </p:pic>
        <p:sp>
          <p:nvSpPr>
            <p:cNvPr id="1260" name="Freeform 25"/>
            <p:cNvSpPr>
              <a:spLocks/>
            </p:cNvSpPr>
            <p:nvPr/>
          </p:nvSpPr>
          <p:spPr bwMode="blackWhite">
            <a:xfrm>
              <a:off x="2574" y="1239"/>
              <a:ext cx="495" cy="618"/>
            </a:xfrm>
            <a:custGeom>
              <a:avLst/>
              <a:gdLst>
                <a:gd name="T0" fmla="*/ 129 w 495"/>
                <a:gd name="T1" fmla="*/ 0 h 618"/>
                <a:gd name="T2" fmla="*/ 129 w 495"/>
                <a:gd name="T3" fmla="*/ 90 h 618"/>
                <a:gd name="T4" fmla="*/ 96 w 495"/>
                <a:gd name="T5" fmla="*/ 108 h 618"/>
                <a:gd name="T6" fmla="*/ 81 w 495"/>
                <a:gd name="T7" fmla="*/ 138 h 618"/>
                <a:gd name="T8" fmla="*/ 81 w 495"/>
                <a:gd name="T9" fmla="*/ 168 h 618"/>
                <a:gd name="T10" fmla="*/ 102 w 495"/>
                <a:gd name="T11" fmla="*/ 198 h 618"/>
                <a:gd name="T12" fmla="*/ 174 w 495"/>
                <a:gd name="T13" fmla="*/ 192 h 618"/>
                <a:gd name="T14" fmla="*/ 213 w 495"/>
                <a:gd name="T15" fmla="*/ 156 h 618"/>
                <a:gd name="T16" fmla="*/ 243 w 495"/>
                <a:gd name="T17" fmla="*/ 123 h 618"/>
                <a:gd name="T18" fmla="*/ 300 w 495"/>
                <a:gd name="T19" fmla="*/ 123 h 618"/>
                <a:gd name="T20" fmla="*/ 312 w 495"/>
                <a:gd name="T21" fmla="*/ 150 h 618"/>
                <a:gd name="T22" fmla="*/ 324 w 495"/>
                <a:gd name="T23" fmla="*/ 198 h 618"/>
                <a:gd name="T24" fmla="*/ 357 w 495"/>
                <a:gd name="T25" fmla="*/ 213 h 618"/>
                <a:gd name="T26" fmla="*/ 393 w 495"/>
                <a:gd name="T27" fmla="*/ 243 h 618"/>
                <a:gd name="T28" fmla="*/ 414 w 495"/>
                <a:gd name="T29" fmla="*/ 288 h 618"/>
                <a:gd name="T30" fmla="*/ 414 w 495"/>
                <a:gd name="T31" fmla="*/ 336 h 618"/>
                <a:gd name="T32" fmla="*/ 414 w 495"/>
                <a:gd name="T33" fmla="*/ 375 h 618"/>
                <a:gd name="T34" fmla="*/ 438 w 495"/>
                <a:gd name="T35" fmla="*/ 402 h 618"/>
                <a:gd name="T36" fmla="*/ 465 w 495"/>
                <a:gd name="T37" fmla="*/ 450 h 618"/>
                <a:gd name="T38" fmla="*/ 465 w 495"/>
                <a:gd name="T39" fmla="*/ 507 h 618"/>
                <a:gd name="T40" fmla="*/ 495 w 495"/>
                <a:gd name="T41" fmla="*/ 558 h 618"/>
                <a:gd name="T42" fmla="*/ 471 w 495"/>
                <a:gd name="T43" fmla="*/ 600 h 618"/>
                <a:gd name="T44" fmla="*/ 426 w 495"/>
                <a:gd name="T45" fmla="*/ 606 h 618"/>
                <a:gd name="T46" fmla="*/ 375 w 495"/>
                <a:gd name="T47" fmla="*/ 618 h 618"/>
                <a:gd name="T48" fmla="*/ 330 w 495"/>
                <a:gd name="T49" fmla="*/ 603 h 618"/>
                <a:gd name="T50" fmla="*/ 354 w 495"/>
                <a:gd name="T51" fmla="*/ 570 h 618"/>
                <a:gd name="T52" fmla="*/ 282 w 495"/>
                <a:gd name="T53" fmla="*/ 546 h 618"/>
                <a:gd name="T54" fmla="*/ 246 w 495"/>
                <a:gd name="T55" fmla="*/ 513 h 618"/>
                <a:gd name="T56" fmla="*/ 189 w 495"/>
                <a:gd name="T57" fmla="*/ 495 h 618"/>
                <a:gd name="T58" fmla="*/ 99 w 495"/>
                <a:gd name="T59" fmla="*/ 495 h 618"/>
                <a:gd name="T60" fmla="*/ 72 w 495"/>
                <a:gd name="T61" fmla="*/ 498 h 618"/>
                <a:gd name="T62" fmla="*/ 75 w 495"/>
                <a:gd name="T63" fmla="*/ 456 h 618"/>
                <a:gd name="T64" fmla="*/ 33 w 495"/>
                <a:gd name="T65" fmla="*/ 429 h 618"/>
                <a:gd name="T66" fmla="*/ 21 w 495"/>
                <a:gd name="T67" fmla="*/ 402 h 618"/>
                <a:gd name="T68" fmla="*/ 24 w 495"/>
                <a:gd name="T69" fmla="*/ 345 h 618"/>
                <a:gd name="T70" fmla="*/ 66 w 495"/>
                <a:gd name="T71" fmla="*/ 321 h 618"/>
                <a:gd name="T72" fmla="*/ 105 w 495"/>
                <a:gd name="T73" fmla="*/ 312 h 618"/>
                <a:gd name="T74" fmla="*/ 111 w 495"/>
                <a:gd name="T75" fmla="*/ 288 h 618"/>
                <a:gd name="T76" fmla="*/ 81 w 495"/>
                <a:gd name="T77" fmla="*/ 270 h 618"/>
                <a:gd name="T78" fmla="*/ 39 w 495"/>
                <a:gd name="T79" fmla="*/ 219 h 618"/>
                <a:gd name="T80" fmla="*/ 0 w 495"/>
                <a:gd name="T81" fmla="*/ 171 h 618"/>
                <a:gd name="T82" fmla="*/ 12 w 495"/>
                <a:gd name="T83" fmla="*/ 117 h 618"/>
                <a:gd name="T84" fmla="*/ 42 w 495"/>
                <a:gd name="T85" fmla="*/ 63 h 618"/>
                <a:gd name="T86" fmla="*/ 81 w 495"/>
                <a:gd name="T87" fmla="*/ 27 h 618"/>
                <a:gd name="T88" fmla="*/ 129 w 495"/>
                <a:gd name="T89" fmla="*/ 0 h 6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5"/>
                <a:gd name="T136" fmla="*/ 0 h 618"/>
                <a:gd name="T137" fmla="*/ 495 w 495"/>
                <a:gd name="T138" fmla="*/ 618 h 6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5" h="618">
                  <a:moveTo>
                    <a:pt x="129" y="0"/>
                  </a:moveTo>
                  <a:lnTo>
                    <a:pt x="129" y="90"/>
                  </a:lnTo>
                  <a:lnTo>
                    <a:pt x="96" y="108"/>
                  </a:lnTo>
                  <a:lnTo>
                    <a:pt x="81" y="138"/>
                  </a:lnTo>
                  <a:lnTo>
                    <a:pt x="81" y="168"/>
                  </a:lnTo>
                  <a:lnTo>
                    <a:pt x="102" y="198"/>
                  </a:lnTo>
                  <a:lnTo>
                    <a:pt x="174" y="192"/>
                  </a:lnTo>
                  <a:lnTo>
                    <a:pt x="213" y="156"/>
                  </a:lnTo>
                  <a:lnTo>
                    <a:pt x="243" y="123"/>
                  </a:lnTo>
                  <a:lnTo>
                    <a:pt x="300" y="123"/>
                  </a:lnTo>
                  <a:lnTo>
                    <a:pt x="312" y="150"/>
                  </a:lnTo>
                  <a:lnTo>
                    <a:pt x="324" y="198"/>
                  </a:lnTo>
                  <a:lnTo>
                    <a:pt x="357" y="213"/>
                  </a:lnTo>
                  <a:lnTo>
                    <a:pt x="393" y="243"/>
                  </a:lnTo>
                  <a:lnTo>
                    <a:pt x="414" y="288"/>
                  </a:lnTo>
                  <a:lnTo>
                    <a:pt x="414" y="336"/>
                  </a:lnTo>
                  <a:lnTo>
                    <a:pt x="414" y="375"/>
                  </a:lnTo>
                  <a:lnTo>
                    <a:pt x="438" y="402"/>
                  </a:lnTo>
                  <a:lnTo>
                    <a:pt x="465" y="450"/>
                  </a:lnTo>
                  <a:lnTo>
                    <a:pt x="465" y="507"/>
                  </a:lnTo>
                  <a:lnTo>
                    <a:pt x="495" y="558"/>
                  </a:lnTo>
                  <a:lnTo>
                    <a:pt x="471" y="600"/>
                  </a:lnTo>
                  <a:lnTo>
                    <a:pt x="426" y="606"/>
                  </a:lnTo>
                  <a:lnTo>
                    <a:pt x="375" y="618"/>
                  </a:lnTo>
                  <a:lnTo>
                    <a:pt x="330" y="603"/>
                  </a:lnTo>
                  <a:lnTo>
                    <a:pt x="354" y="570"/>
                  </a:lnTo>
                  <a:lnTo>
                    <a:pt x="282" y="546"/>
                  </a:lnTo>
                  <a:lnTo>
                    <a:pt x="246" y="513"/>
                  </a:lnTo>
                  <a:lnTo>
                    <a:pt x="189" y="495"/>
                  </a:lnTo>
                  <a:lnTo>
                    <a:pt x="99" y="495"/>
                  </a:lnTo>
                  <a:lnTo>
                    <a:pt x="72" y="498"/>
                  </a:lnTo>
                  <a:lnTo>
                    <a:pt x="75" y="456"/>
                  </a:lnTo>
                  <a:lnTo>
                    <a:pt x="33" y="429"/>
                  </a:lnTo>
                  <a:lnTo>
                    <a:pt x="21" y="402"/>
                  </a:lnTo>
                  <a:lnTo>
                    <a:pt x="24" y="345"/>
                  </a:lnTo>
                  <a:lnTo>
                    <a:pt x="66" y="321"/>
                  </a:lnTo>
                  <a:lnTo>
                    <a:pt x="105" y="312"/>
                  </a:lnTo>
                  <a:lnTo>
                    <a:pt x="111" y="288"/>
                  </a:lnTo>
                  <a:lnTo>
                    <a:pt x="81" y="270"/>
                  </a:lnTo>
                  <a:lnTo>
                    <a:pt x="39" y="219"/>
                  </a:lnTo>
                  <a:lnTo>
                    <a:pt x="0" y="171"/>
                  </a:lnTo>
                  <a:lnTo>
                    <a:pt x="12" y="117"/>
                  </a:lnTo>
                  <a:lnTo>
                    <a:pt x="42" y="63"/>
                  </a:lnTo>
                  <a:lnTo>
                    <a:pt x="81" y="27"/>
                  </a:lnTo>
                  <a:lnTo>
                    <a:pt x="129" y="0"/>
                  </a:lnTo>
                  <a:close/>
                </a:path>
              </a:pathLst>
            </a:custGeom>
            <a:solidFill>
              <a:srgbClr val="33CCCC">
                <a:alpha val="50195"/>
              </a:srgbClr>
            </a:solidFill>
            <a:ln w="38100" cap="sq" cmpd="sng">
              <a:noFill/>
              <a:prstDash val="solid"/>
              <a:round/>
              <a:headEnd type="none" w="sm" len="sm"/>
              <a:tailEnd type="none" w="sm" len="sm"/>
            </a:ln>
          </p:spPr>
          <p:txBody>
            <a:bodyPr wrap="none" anchor="ctr"/>
            <a:lstStyle/>
            <a:p>
              <a:pPr algn="ctr" eaLnBrk="0" hangingPunct="0"/>
              <a:endParaRPr kumimoji="0" lang="ja-JP" altLang="en-US" sz="3000" smtClean="0">
                <a:solidFill>
                  <a:srgbClr val="FFFFFF"/>
                </a:solidFill>
              </a:endParaRPr>
            </a:p>
          </p:txBody>
        </p:sp>
        <p:sp>
          <p:nvSpPr>
            <p:cNvPr id="1261" name="Freeform 26"/>
            <p:cNvSpPr>
              <a:spLocks/>
            </p:cNvSpPr>
            <p:nvPr/>
          </p:nvSpPr>
          <p:spPr bwMode="blackWhite">
            <a:xfrm>
              <a:off x="2331" y="1785"/>
              <a:ext cx="507" cy="450"/>
            </a:xfrm>
            <a:custGeom>
              <a:avLst/>
              <a:gdLst>
                <a:gd name="T0" fmla="*/ 0 w 507"/>
                <a:gd name="T1" fmla="*/ 159 h 450"/>
                <a:gd name="T2" fmla="*/ 21 w 507"/>
                <a:gd name="T3" fmla="*/ 120 h 450"/>
                <a:gd name="T4" fmla="*/ 75 w 507"/>
                <a:gd name="T5" fmla="*/ 99 h 450"/>
                <a:gd name="T6" fmla="*/ 138 w 507"/>
                <a:gd name="T7" fmla="*/ 96 h 450"/>
                <a:gd name="T8" fmla="*/ 183 w 507"/>
                <a:gd name="T9" fmla="*/ 108 h 450"/>
                <a:gd name="T10" fmla="*/ 171 w 507"/>
                <a:gd name="T11" fmla="*/ 84 h 450"/>
                <a:gd name="T12" fmla="*/ 165 w 507"/>
                <a:gd name="T13" fmla="*/ 51 h 450"/>
                <a:gd name="T14" fmla="*/ 204 w 507"/>
                <a:gd name="T15" fmla="*/ 15 h 450"/>
                <a:gd name="T16" fmla="*/ 255 w 507"/>
                <a:gd name="T17" fmla="*/ 0 h 450"/>
                <a:gd name="T18" fmla="*/ 294 w 507"/>
                <a:gd name="T19" fmla="*/ 21 h 450"/>
                <a:gd name="T20" fmla="*/ 339 w 507"/>
                <a:gd name="T21" fmla="*/ 57 h 450"/>
                <a:gd name="T22" fmla="*/ 360 w 507"/>
                <a:gd name="T23" fmla="*/ 102 h 450"/>
                <a:gd name="T24" fmla="*/ 378 w 507"/>
                <a:gd name="T25" fmla="*/ 168 h 450"/>
                <a:gd name="T26" fmla="*/ 369 w 507"/>
                <a:gd name="T27" fmla="*/ 207 h 450"/>
                <a:gd name="T28" fmla="*/ 369 w 507"/>
                <a:gd name="T29" fmla="*/ 267 h 450"/>
                <a:gd name="T30" fmla="*/ 348 w 507"/>
                <a:gd name="T31" fmla="*/ 318 h 450"/>
                <a:gd name="T32" fmla="*/ 357 w 507"/>
                <a:gd name="T33" fmla="*/ 354 h 450"/>
                <a:gd name="T34" fmla="*/ 396 w 507"/>
                <a:gd name="T35" fmla="*/ 381 h 450"/>
                <a:gd name="T36" fmla="*/ 441 w 507"/>
                <a:gd name="T37" fmla="*/ 366 h 450"/>
                <a:gd name="T38" fmla="*/ 486 w 507"/>
                <a:gd name="T39" fmla="*/ 360 h 450"/>
                <a:gd name="T40" fmla="*/ 507 w 507"/>
                <a:gd name="T41" fmla="*/ 369 h 450"/>
                <a:gd name="T42" fmla="*/ 507 w 507"/>
                <a:gd name="T43" fmla="*/ 420 h 450"/>
                <a:gd name="T44" fmla="*/ 486 w 507"/>
                <a:gd name="T45" fmla="*/ 441 h 450"/>
                <a:gd name="T46" fmla="*/ 426 w 507"/>
                <a:gd name="T47" fmla="*/ 441 h 450"/>
                <a:gd name="T48" fmla="*/ 369 w 507"/>
                <a:gd name="T49" fmla="*/ 450 h 450"/>
                <a:gd name="T50" fmla="*/ 315 w 507"/>
                <a:gd name="T51" fmla="*/ 420 h 450"/>
                <a:gd name="T52" fmla="*/ 282 w 507"/>
                <a:gd name="T53" fmla="*/ 378 h 450"/>
                <a:gd name="T54" fmla="*/ 282 w 507"/>
                <a:gd name="T55" fmla="*/ 321 h 450"/>
                <a:gd name="T56" fmla="*/ 267 w 507"/>
                <a:gd name="T57" fmla="*/ 297 h 450"/>
                <a:gd name="T58" fmla="*/ 243 w 507"/>
                <a:gd name="T59" fmla="*/ 285 h 450"/>
                <a:gd name="T60" fmla="*/ 207 w 507"/>
                <a:gd name="T61" fmla="*/ 312 h 450"/>
                <a:gd name="T62" fmla="*/ 216 w 507"/>
                <a:gd name="T63" fmla="*/ 354 h 450"/>
                <a:gd name="T64" fmla="*/ 240 w 507"/>
                <a:gd name="T65" fmla="*/ 384 h 450"/>
                <a:gd name="T66" fmla="*/ 267 w 507"/>
                <a:gd name="T67" fmla="*/ 396 h 450"/>
                <a:gd name="T68" fmla="*/ 204 w 507"/>
                <a:gd name="T69" fmla="*/ 417 h 450"/>
                <a:gd name="T70" fmla="*/ 189 w 507"/>
                <a:gd name="T71" fmla="*/ 384 h 450"/>
                <a:gd name="T72" fmla="*/ 180 w 507"/>
                <a:gd name="T73" fmla="*/ 342 h 450"/>
                <a:gd name="T74" fmla="*/ 168 w 507"/>
                <a:gd name="T75" fmla="*/ 312 h 450"/>
                <a:gd name="T76" fmla="*/ 141 w 507"/>
                <a:gd name="T77" fmla="*/ 309 h 450"/>
                <a:gd name="T78" fmla="*/ 90 w 507"/>
                <a:gd name="T79" fmla="*/ 321 h 450"/>
                <a:gd name="T80" fmla="*/ 51 w 507"/>
                <a:gd name="T81" fmla="*/ 300 h 450"/>
                <a:gd name="T82" fmla="*/ 42 w 507"/>
                <a:gd name="T83" fmla="*/ 258 h 450"/>
                <a:gd name="T84" fmla="*/ 30 w 507"/>
                <a:gd name="T85" fmla="*/ 240 h 450"/>
                <a:gd name="T86" fmla="*/ 12 w 507"/>
                <a:gd name="T87" fmla="*/ 222 h 450"/>
                <a:gd name="T88" fmla="*/ 9 w 507"/>
                <a:gd name="T89" fmla="*/ 186 h 450"/>
                <a:gd name="T90" fmla="*/ 0 w 507"/>
                <a:gd name="T91" fmla="*/ 159 h 4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7"/>
                <a:gd name="T139" fmla="*/ 0 h 450"/>
                <a:gd name="T140" fmla="*/ 507 w 507"/>
                <a:gd name="T141" fmla="*/ 450 h 4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7" h="450">
                  <a:moveTo>
                    <a:pt x="0" y="159"/>
                  </a:moveTo>
                  <a:lnTo>
                    <a:pt x="21" y="120"/>
                  </a:lnTo>
                  <a:lnTo>
                    <a:pt x="75" y="99"/>
                  </a:lnTo>
                  <a:lnTo>
                    <a:pt x="138" y="96"/>
                  </a:lnTo>
                  <a:lnTo>
                    <a:pt x="183" y="108"/>
                  </a:lnTo>
                  <a:lnTo>
                    <a:pt x="171" y="84"/>
                  </a:lnTo>
                  <a:lnTo>
                    <a:pt x="165" y="51"/>
                  </a:lnTo>
                  <a:lnTo>
                    <a:pt x="204" y="15"/>
                  </a:lnTo>
                  <a:lnTo>
                    <a:pt x="255" y="0"/>
                  </a:lnTo>
                  <a:lnTo>
                    <a:pt x="294" y="21"/>
                  </a:lnTo>
                  <a:lnTo>
                    <a:pt x="339" y="57"/>
                  </a:lnTo>
                  <a:lnTo>
                    <a:pt x="360" y="102"/>
                  </a:lnTo>
                  <a:lnTo>
                    <a:pt x="378" y="168"/>
                  </a:lnTo>
                  <a:lnTo>
                    <a:pt x="369" y="207"/>
                  </a:lnTo>
                  <a:lnTo>
                    <a:pt x="369" y="267"/>
                  </a:lnTo>
                  <a:lnTo>
                    <a:pt x="348" y="318"/>
                  </a:lnTo>
                  <a:lnTo>
                    <a:pt x="357" y="354"/>
                  </a:lnTo>
                  <a:lnTo>
                    <a:pt x="396" y="381"/>
                  </a:lnTo>
                  <a:lnTo>
                    <a:pt x="441" y="366"/>
                  </a:lnTo>
                  <a:lnTo>
                    <a:pt x="486" y="360"/>
                  </a:lnTo>
                  <a:lnTo>
                    <a:pt x="507" y="369"/>
                  </a:lnTo>
                  <a:lnTo>
                    <a:pt x="507" y="420"/>
                  </a:lnTo>
                  <a:lnTo>
                    <a:pt x="486" y="441"/>
                  </a:lnTo>
                  <a:lnTo>
                    <a:pt x="426" y="441"/>
                  </a:lnTo>
                  <a:lnTo>
                    <a:pt x="369" y="450"/>
                  </a:lnTo>
                  <a:lnTo>
                    <a:pt x="315" y="420"/>
                  </a:lnTo>
                  <a:lnTo>
                    <a:pt x="282" y="378"/>
                  </a:lnTo>
                  <a:lnTo>
                    <a:pt x="282" y="321"/>
                  </a:lnTo>
                  <a:lnTo>
                    <a:pt x="267" y="297"/>
                  </a:lnTo>
                  <a:lnTo>
                    <a:pt x="243" y="285"/>
                  </a:lnTo>
                  <a:lnTo>
                    <a:pt x="207" y="312"/>
                  </a:lnTo>
                  <a:lnTo>
                    <a:pt x="216" y="354"/>
                  </a:lnTo>
                  <a:lnTo>
                    <a:pt x="240" y="384"/>
                  </a:lnTo>
                  <a:lnTo>
                    <a:pt x="267" y="396"/>
                  </a:lnTo>
                  <a:cubicBezTo>
                    <a:pt x="221" y="428"/>
                    <a:pt x="243" y="427"/>
                    <a:pt x="204" y="417"/>
                  </a:cubicBezTo>
                  <a:lnTo>
                    <a:pt x="189" y="384"/>
                  </a:lnTo>
                  <a:lnTo>
                    <a:pt x="180" y="342"/>
                  </a:lnTo>
                  <a:lnTo>
                    <a:pt x="168" y="312"/>
                  </a:lnTo>
                  <a:lnTo>
                    <a:pt x="141" y="309"/>
                  </a:lnTo>
                  <a:lnTo>
                    <a:pt x="90" y="321"/>
                  </a:lnTo>
                  <a:lnTo>
                    <a:pt x="51" y="300"/>
                  </a:lnTo>
                  <a:lnTo>
                    <a:pt x="42" y="258"/>
                  </a:lnTo>
                  <a:lnTo>
                    <a:pt x="30" y="240"/>
                  </a:lnTo>
                  <a:lnTo>
                    <a:pt x="12" y="222"/>
                  </a:lnTo>
                  <a:lnTo>
                    <a:pt x="9" y="186"/>
                  </a:lnTo>
                  <a:lnTo>
                    <a:pt x="0" y="159"/>
                  </a:lnTo>
                  <a:close/>
                </a:path>
              </a:pathLst>
            </a:custGeom>
            <a:solidFill>
              <a:schemeClr val="accent2">
                <a:alpha val="50195"/>
              </a:schemeClr>
            </a:solidFill>
            <a:ln w="38100" cap="flat" cmpd="sng">
              <a:noFill/>
              <a:prstDash val="solid"/>
              <a:round/>
              <a:headEnd type="none" w="sm" len="sm"/>
              <a:tailEnd type="none" w="sm" len="sm"/>
            </a:ln>
          </p:spPr>
          <p:txBody>
            <a:bodyPr/>
            <a:lstStyle/>
            <a:p>
              <a:pPr algn="ctr" eaLnBrk="0" hangingPunct="0"/>
              <a:endParaRPr kumimoji="0" lang="ja-JP" altLang="en-US" sz="3000" smtClean="0">
                <a:solidFill>
                  <a:srgbClr val="FFFFFF"/>
                </a:solidFill>
              </a:endParaRPr>
            </a:p>
          </p:txBody>
        </p:sp>
      </p:grpSp>
      <p:grpSp>
        <p:nvGrpSpPr>
          <p:cNvPr id="3" name="Group 27"/>
          <p:cNvGrpSpPr>
            <a:grpSpLocks/>
          </p:cNvGrpSpPr>
          <p:nvPr/>
        </p:nvGrpSpPr>
        <p:grpSpPr bwMode="auto">
          <a:xfrm>
            <a:off x="458788" y="2727325"/>
            <a:ext cx="1489075" cy="1428750"/>
            <a:chOff x="308" y="1632"/>
            <a:chExt cx="847" cy="813"/>
          </a:xfrm>
        </p:grpSpPr>
        <p:sp>
          <p:nvSpPr>
            <p:cNvPr id="1061" name="Freeform 28"/>
            <p:cNvSpPr>
              <a:spLocks/>
            </p:cNvSpPr>
            <p:nvPr/>
          </p:nvSpPr>
          <p:spPr bwMode="auto">
            <a:xfrm>
              <a:off x="311" y="1635"/>
              <a:ext cx="844" cy="810"/>
            </a:xfrm>
            <a:custGeom>
              <a:avLst/>
              <a:gdLst>
                <a:gd name="T0" fmla="*/ 36 w 1352"/>
                <a:gd name="T1" fmla="*/ 1 h 1286"/>
                <a:gd name="T2" fmla="*/ 26 w 1352"/>
                <a:gd name="T3" fmla="*/ 1 h 1286"/>
                <a:gd name="T4" fmla="*/ 22 w 1352"/>
                <a:gd name="T5" fmla="*/ 3 h 1286"/>
                <a:gd name="T6" fmla="*/ 22 w 1352"/>
                <a:gd name="T7" fmla="*/ 4 h 1286"/>
                <a:gd name="T8" fmla="*/ 21 w 1352"/>
                <a:gd name="T9" fmla="*/ 4 h 1286"/>
                <a:gd name="T10" fmla="*/ 20 w 1352"/>
                <a:gd name="T11" fmla="*/ 5 h 1286"/>
                <a:gd name="T12" fmla="*/ 19 w 1352"/>
                <a:gd name="T13" fmla="*/ 8 h 1286"/>
                <a:gd name="T14" fmla="*/ 12 w 1352"/>
                <a:gd name="T15" fmla="*/ 13 h 1286"/>
                <a:gd name="T16" fmla="*/ 9 w 1352"/>
                <a:gd name="T17" fmla="*/ 14 h 1286"/>
                <a:gd name="T18" fmla="*/ 6 w 1352"/>
                <a:gd name="T19" fmla="*/ 20 h 1286"/>
                <a:gd name="T20" fmla="*/ 2 w 1352"/>
                <a:gd name="T21" fmla="*/ 25 h 1286"/>
                <a:gd name="T22" fmla="*/ 1 w 1352"/>
                <a:gd name="T23" fmla="*/ 33 h 1286"/>
                <a:gd name="T24" fmla="*/ 1 w 1352"/>
                <a:gd name="T25" fmla="*/ 38 h 1286"/>
                <a:gd name="T26" fmla="*/ 1 w 1352"/>
                <a:gd name="T27" fmla="*/ 42 h 1286"/>
                <a:gd name="T28" fmla="*/ 1 w 1352"/>
                <a:gd name="T29" fmla="*/ 42 h 1286"/>
                <a:gd name="T30" fmla="*/ 2 w 1352"/>
                <a:gd name="T31" fmla="*/ 47 h 1286"/>
                <a:gd name="T32" fmla="*/ 4 w 1352"/>
                <a:gd name="T33" fmla="*/ 57 h 1286"/>
                <a:gd name="T34" fmla="*/ 11 w 1352"/>
                <a:gd name="T35" fmla="*/ 60 h 1286"/>
                <a:gd name="T36" fmla="*/ 14 w 1352"/>
                <a:gd name="T37" fmla="*/ 71 h 1286"/>
                <a:gd name="T38" fmla="*/ 18 w 1352"/>
                <a:gd name="T39" fmla="*/ 74 h 1286"/>
                <a:gd name="T40" fmla="*/ 21 w 1352"/>
                <a:gd name="T41" fmla="*/ 77 h 1286"/>
                <a:gd name="T42" fmla="*/ 23 w 1352"/>
                <a:gd name="T43" fmla="*/ 80 h 1286"/>
                <a:gd name="T44" fmla="*/ 38 w 1352"/>
                <a:gd name="T45" fmla="*/ 80 h 1286"/>
                <a:gd name="T46" fmla="*/ 52 w 1352"/>
                <a:gd name="T47" fmla="*/ 80 h 1286"/>
                <a:gd name="T48" fmla="*/ 57 w 1352"/>
                <a:gd name="T49" fmla="*/ 77 h 1286"/>
                <a:gd name="T50" fmla="*/ 60 w 1352"/>
                <a:gd name="T51" fmla="*/ 77 h 1286"/>
                <a:gd name="T52" fmla="*/ 63 w 1352"/>
                <a:gd name="T53" fmla="*/ 72 h 1286"/>
                <a:gd name="T54" fmla="*/ 65 w 1352"/>
                <a:gd name="T55" fmla="*/ 72 h 1286"/>
                <a:gd name="T56" fmla="*/ 67 w 1352"/>
                <a:gd name="T57" fmla="*/ 72 h 1286"/>
                <a:gd name="T58" fmla="*/ 69 w 1352"/>
                <a:gd name="T59" fmla="*/ 67 h 1286"/>
                <a:gd name="T60" fmla="*/ 69 w 1352"/>
                <a:gd name="T61" fmla="*/ 66 h 1286"/>
                <a:gd name="T62" fmla="*/ 71 w 1352"/>
                <a:gd name="T63" fmla="*/ 66 h 1286"/>
                <a:gd name="T64" fmla="*/ 72 w 1352"/>
                <a:gd name="T65" fmla="*/ 65 h 1286"/>
                <a:gd name="T66" fmla="*/ 75 w 1352"/>
                <a:gd name="T67" fmla="*/ 59 h 1286"/>
                <a:gd name="T68" fmla="*/ 77 w 1352"/>
                <a:gd name="T69" fmla="*/ 56 h 1286"/>
                <a:gd name="T70" fmla="*/ 78 w 1352"/>
                <a:gd name="T71" fmla="*/ 43 h 1286"/>
                <a:gd name="T72" fmla="*/ 75 w 1352"/>
                <a:gd name="T73" fmla="*/ 25 h 1286"/>
                <a:gd name="T74" fmla="*/ 72 w 1352"/>
                <a:gd name="T75" fmla="*/ 20 h 1286"/>
                <a:gd name="T76" fmla="*/ 69 w 1352"/>
                <a:gd name="T77" fmla="*/ 14 h 1286"/>
                <a:gd name="T78" fmla="*/ 65 w 1352"/>
                <a:gd name="T79" fmla="*/ 10 h 1286"/>
                <a:gd name="T80" fmla="*/ 62 w 1352"/>
                <a:gd name="T81" fmla="*/ 7 h 1286"/>
                <a:gd name="T82" fmla="*/ 57 w 1352"/>
                <a:gd name="T83" fmla="*/ 3 h 1286"/>
                <a:gd name="T84" fmla="*/ 54 w 1352"/>
                <a:gd name="T85" fmla="*/ 2 h 1286"/>
                <a:gd name="T86" fmla="*/ 51 w 1352"/>
                <a:gd name="T87" fmla="*/ 1 h 1286"/>
                <a:gd name="T88" fmla="*/ 49 w 1352"/>
                <a:gd name="T89" fmla="*/ 0 h 1286"/>
                <a:gd name="T90" fmla="*/ 37 w 1352"/>
                <a:gd name="T91" fmla="*/ 1 h 1286"/>
                <a:gd name="T92" fmla="*/ 36 w 1352"/>
                <a:gd name="T93" fmla="*/ 1 h 12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2"/>
                <a:gd name="T142" fmla="*/ 0 h 1286"/>
                <a:gd name="T143" fmla="*/ 1352 w 1352"/>
                <a:gd name="T144" fmla="*/ 1286 h 12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2" h="1286">
                  <a:moveTo>
                    <a:pt x="608" y="6"/>
                  </a:moveTo>
                  <a:cubicBezTo>
                    <a:pt x="538" y="29"/>
                    <a:pt x="615" y="6"/>
                    <a:pt x="434" y="18"/>
                  </a:cubicBezTo>
                  <a:cubicBezTo>
                    <a:pt x="415" y="19"/>
                    <a:pt x="398" y="36"/>
                    <a:pt x="380" y="42"/>
                  </a:cubicBezTo>
                  <a:cubicBezTo>
                    <a:pt x="376" y="48"/>
                    <a:pt x="374" y="55"/>
                    <a:pt x="368" y="60"/>
                  </a:cubicBezTo>
                  <a:cubicBezTo>
                    <a:pt x="363" y="64"/>
                    <a:pt x="354" y="62"/>
                    <a:pt x="350" y="66"/>
                  </a:cubicBezTo>
                  <a:cubicBezTo>
                    <a:pt x="346" y="70"/>
                    <a:pt x="347" y="78"/>
                    <a:pt x="344" y="84"/>
                  </a:cubicBezTo>
                  <a:cubicBezTo>
                    <a:pt x="337" y="97"/>
                    <a:pt x="328" y="108"/>
                    <a:pt x="320" y="120"/>
                  </a:cubicBezTo>
                  <a:cubicBezTo>
                    <a:pt x="291" y="164"/>
                    <a:pt x="266" y="187"/>
                    <a:pt x="212" y="198"/>
                  </a:cubicBezTo>
                  <a:cubicBezTo>
                    <a:pt x="171" y="226"/>
                    <a:pt x="190" y="217"/>
                    <a:pt x="158" y="228"/>
                  </a:cubicBezTo>
                  <a:cubicBezTo>
                    <a:pt x="149" y="255"/>
                    <a:pt x="128" y="296"/>
                    <a:pt x="104" y="312"/>
                  </a:cubicBezTo>
                  <a:cubicBezTo>
                    <a:pt x="84" y="342"/>
                    <a:pt x="69" y="373"/>
                    <a:pt x="50" y="402"/>
                  </a:cubicBezTo>
                  <a:cubicBezTo>
                    <a:pt x="41" y="445"/>
                    <a:pt x="21" y="485"/>
                    <a:pt x="14" y="528"/>
                  </a:cubicBezTo>
                  <a:cubicBezTo>
                    <a:pt x="9" y="556"/>
                    <a:pt x="7" y="584"/>
                    <a:pt x="2" y="612"/>
                  </a:cubicBezTo>
                  <a:cubicBezTo>
                    <a:pt x="4" y="632"/>
                    <a:pt x="0" y="654"/>
                    <a:pt x="8" y="672"/>
                  </a:cubicBezTo>
                  <a:cubicBezTo>
                    <a:pt x="11" y="680"/>
                    <a:pt x="27" y="671"/>
                    <a:pt x="32" y="678"/>
                  </a:cubicBezTo>
                  <a:cubicBezTo>
                    <a:pt x="41" y="691"/>
                    <a:pt x="44" y="738"/>
                    <a:pt x="50" y="756"/>
                  </a:cubicBezTo>
                  <a:cubicBezTo>
                    <a:pt x="52" y="806"/>
                    <a:pt x="51" y="856"/>
                    <a:pt x="56" y="906"/>
                  </a:cubicBezTo>
                  <a:cubicBezTo>
                    <a:pt x="61" y="957"/>
                    <a:pt x="150" y="957"/>
                    <a:pt x="182" y="960"/>
                  </a:cubicBezTo>
                  <a:cubicBezTo>
                    <a:pt x="201" y="1018"/>
                    <a:pt x="179" y="1090"/>
                    <a:pt x="236" y="1128"/>
                  </a:cubicBezTo>
                  <a:cubicBezTo>
                    <a:pt x="253" y="1178"/>
                    <a:pt x="246" y="1173"/>
                    <a:pt x="302" y="1182"/>
                  </a:cubicBezTo>
                  <a:cubicBezTo>
                    <a:pt x="321" y="1201"/>
                    <a:pt x="339" y="1204"/>
                    <a:pt x="356" y="1224"/>
                  </a:cubicBezTo>
                  <a:cubicBezTo>
                    <a:pt x="362" y="1231"/>
                    <a:pt x="378" y="1277"/>
                    <a:pt x="386" y="1278"/>
                  </a:cubicBezTo>
                  <a:cubicBezTo>
                    <a:pt x="470" y="1286"/>
                    <a:pt x="554" y="1282"/>
                    <a:pt x="638" y="1284"/>
                  </a:cubicBezTo>
                  <a:cubicBezTo>
                    <a:pt x="718" y="1282"/>
                    <a:pt x="798" y="1281"/>
                    <a:pt x="878" y="1278"/>
                  </a:cubicBezTo>
                  <a:cubicBezTo>
                    <a:pt x="976" y="1274"/>
                    <a:pt x="901" y="1267"/>
                    <a:pt x="956" y="1242"/>
                  </a:cubicBezTo>
                  <a:cubicBezTo>
                    <a:pt x="973" y="1234"/>
                    <a:pt x="1010" y="1224"/>
                    <a:pt x="1010" y="1224"/>
                  </a:cubicBezTo>
                  <a:cubicBezTo>
                    <a:pt x="1036" y="1186"/>
                    <a:pt x="1017" y="1195"/>
                    <a:pt x="1064" y="1164"/>
                  </a:cubicBezTo>
                  <a:cubicBezTo>
                    <a:pt x="1074" y="1157"/>
                    <a:pt x="1088" y="1161"/>
                    <a:pt x="1100" y="1158"/>
                  </a:cubicBezTo>
                  <a:cubicBezTo>
                    <a:pt x="1112" y="1155"/>
                    <a:pt x="1136" y="1146"/>
                    <a:pt x="1136" y="1146"/>
                  </a:cubicBezTo>
                  <a:cubicBezTo>
                    <a:pt x="1146" y="1054"/>
                    <a:pt x="1126" y="1114"/>
                    <a:pt x="1160" y="1080"/>
                  </a:cubicBezTo>
                  <a:cubicBezTo>
                    <a:pt x="1165" y="1075"/>
                    <a:pt x="1166" y="1067"/>
                    <a:pt x="1172" y="1062"/>
                  </a:cubicBezTo>
                  <a:cubicBezTo>
                    <a:pt x="1177" y="1058"/>
                    <a:pt x="1184" y="1059"/>
                    <a:pt x="1190" y="1056"/>
                  </a:cubicBezTo>
                  <a:cubicBezTo>
                    <a:pt x="1203" y="1049"/>
                    <a:pt x="1226" y="1032"/>
                    <a:pt x="1226" y="1032"/>
                  </a:cubicBezTo>
                  <a:cubicBezTo>
                    <a:pt x="1238" y="996"/>
                    <a:pt x="1229" y="964"/>
                    <a:pt x="1262" y="942"/>
                  </a:cubicBezTo>
                  <a:cubicBezTo>
                    <a:pt x="1276" y="920"/>
                    <a:pt x="1290" y="922"/>
                    <a:pt x="1304" y="900"/>
                  </a:cubicBezTo>
                  <a:cubicBezTo>
                    <a:pt x="1325" y="817"/>
                    <a:pt x="1316" y="859"/>
                    <a:pt x="1316" y="684"/>
                  </a:cubicBezTo>
                  <a:cubicBezTo>
                    <a:pt x="1316" y="628"/>
                    <a:pt x="1352" y="446"/>
                    <a:pt x="1268" y="390"/>
                  </a:cubicBezTo>
                  <a:cubicBezTo>
                    <a:pt x="1257" y="374"/>
                    <a:pt x="1227" y="339"/>
                    <a:pt x="1220" y="318"/>
                  </a:cubicBezTo>
                  <a:cubicBezTo>
                    <a:pt x="1206" y="277"/>
                    <a:pt x="1198" y="253"/>
                    <a:pt x="1160" y="228"/>
                  </a:cubicBezTo>
                  <a:cubicBezTo>
                    <a:pt x="1145" y="206"/>
                    <a:pt x="1122" y="183"/>
                    <a:pt x="1100" y="168"/>
                  </a:cubicBezTo>
                  <a:cubicBezTo>
                    <a:pt x="1086" y="147"/>
                    <a:pt x="1064" y="122"/>
                    <a:pt x="1040" y="114"/>
                  </a:cubicBezTo>
                  <a:cubicBezTo>
                    <a:pt x="1020" y="84"/>
                    <a:pt x="986" y="68"/>
                    <a:pt x="956" y="48"/>
                  </a:cubicBezTo>
                  <a:cubicBezTo>
                    <a:pt x="940" y="37"/>
                    <a:pt x="918" y="41"/>
                    <a:pt x="902" y="30"/>
                  </a:cubicBezTo>
                  <a:cubicBezTo>
                    <a:pt x="873" y="11"/>
                    <a:pt x="891" y="20"/>
                    <a:pt x="848" y="6"/>
                  </a:cubicBezTo>
                  <a:cubicBezTo>
                    <a:pt x="842" y="4"/>
                    <a:pt x="830" y="0"/>
                    <a:pt x="830" y="0"/>
                  </a:cubicBezTo>
                  <a:cubicBezTo>
                    <a:pt x="764" y="2"/>
                    <a:pt x="698" y="1"/>
                    <a:pt x="632" y="6"/>
                  </a:cubicBezTo>
                  <a:cubicBezTo>
                    <a:pt x="604" y="8"/>
                    <a:pt x="621" y="32"/>
                    <a:pt x="608" y="6"/>
                  </a:cubicBezTo>
                  <a:close/>
                </a:path>
              </a:pathLst>
            </a:custGeom>
            <a:solidFill>
              <a:srgbClr val="B8BCE6"/>
            </a:solidFill>
            <a:ln w="12700" cap="flat" cmpd="sng">
              <a:solidFill>
                <a:schemeClr val="bg2"/>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grpSp>
          <p:nvGrpSpPr>
            <p:cNvPr id="4" name="Group 29"/>
            <p:cNvGrpSpPr>
              <a:grpSpLocks noChangeAspect="1"/>
            </p:cNvGrpSpPr>
            <p:nvPr/>
          </p:nvGrpSpPr>
          <p:grpSpPr bwMode="auto">
            <a:xfrm>
              <a:off x="438" y="2206"/>
              <a:ext cx="107" cy="64"/>
              <a:chOff x="940" y="2238"/>
              <a:chExt cx="362" cy="213"/>
            </a:xfrm>
          </p:grpSpPr>
          <p:sp>
            <p:nvSpPr>
              <p:cNvPr id="1257" name="Oval 30"/>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58" name="Oval 31"/>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5" name="Group 32"/>
            <p:cNvGrpSpPr>
              <a:grpSpLocks noChangeAspect="1"/>
            </p:cNvGrpSpPr>
            <p:nvPr/>
          </p:nvGrpSpPr>
          <p:grpSpPr bwMode="auto">
            <a:xfrm>
              <a:off x="661" y="2376"/>
              <a:ext cx="108" cy="64"/>
              <a:chOff x="940" y="2238"/>
              <a:chExt cx="362" cy="213"/>
            </a:xfrm>
          </p:grpSpPr>
          <p:sp>
            <p:nvSpPr>
              <p:cNvPr id="1255" name="Oval 33"/>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56" name="Oval 34"/>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6" name="Group 35"/>
            <p:cNvGrpSpPr>
              <a:grpSpLocks noChangeAspect="1"/>
            </p:cNvGrpSpPr>
            <p:nvPr/>
          </p:nvGrpSpPr>
          <p:grpSpPr bwMode="auto">
            <a:xfrm>
              <a:off x="408" y="2035"/>
              <a:ext cx="108" cy="64"/>
              <a:chOff x="940" y="2238"/>
              <a:chExt cx="362" cy="213"/>
            </a:xfrm>
          </p:grpSpPr>
          <p:sp>
            <p:nvSpPr>
              <p:cNvPr id="1253" name="Oval 36"/>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54" name="Oval 37"/>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7" name="Group 38"/>
            <p:cNvGrpSpPr>
              <a:grpSpLocks noChangeAspect="1"/>
            </p:cNvGrpSpPr>
            <p:nvPr/>
          </p:nvGrpSpPr>
          <p:grpSpPr bwMode="auto">
            <a:xfrm>
              <a:off x="366" y="2156"/>
              <a:ext cx="108" cy="64"/>
              <a:chOff x="2652" y="2912"/>
              <a:chExt cx="237" cy="140"/>
            </a:xfrm>
          </p:grpSpPr>
          <p:sp>
            <p:nvSpPr>
              <p:cNvPr id="1251" name="Oval 39"/>
              <p:cNvSpPr>
                <a:spLocks noChangeAspect="1" noChangeArrowheads="1"/>
              </p:cNvSpPr>
              <p:nvPr/>
            </p:nvSpPr>
            <p:spPr bwMode="auto">
              <a:xfrm>
                <a:off x="2652" y="2912"/>
                <a:ext cx="237"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52" name="Oval 40"/>
              <p:cNvSpPr>
                <a:spLocks noChangeAspect="1" noChangeArrowheads="1"/>
              </p:cNvSpPr>
              <p:nvPr/>
            </p:nvSpPr>
            <p:spPr bwMode="auto">
              <a:xfrm>
                <a:off x="2757" y="2958"/>
                <a:ext cx="78"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8" name="Group 41"/>
            <p:cNvGrpSpPr>
              <a:grpSpLocks noChangeAspect="1"/>
            </p:cNvGrpSpPr>
            <p:nvPr/>
          </p:nvGrpSpPr>
          <p:grpSpPr bwMode="auto">
            <a:xfrm>
              <a:off x="456" y="1729"/>
              <a:ext cx="109" cy="65"/>
              <a:chOff x="940" y="2238"/>
              <a:chExt cx="362" cy="213"/>
            </a:xfrm>
          </p:grpSpPr>
          <p:sp>
            <p:nvSpPr>
              <p:cNvPr id="1249" name="Oval 42"/>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50" name="Oval 43"/>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9" name="Group 44"/>
            <p:cNvGrpSpPr>
              <a:grpSpLocks noChangeAspect="1"/>
            </p:cNvGrpSpPr>
            <p:nvPr/>
          </p:nvGrpSpPr>
          <p:grpSpPr bwMode="auto">
            <a:xfrm>
              <a:off x="446" y="2091"/>
              <a:ext cx="109" cy="63"/>
              <a:chOff x="940" y="2238"/>
              <a:chExt cx="362" cy="213"/>
            </a:xfrm>
          </p:grpSpPr>
          <p:sp>
            <p:nvSpPr>
              <p:cNvPr id="1247" name="Oval 45"/>
              <p:cNvSpPr>
                <a:spLocks noChangeAspect="1" noChangeArrowheads="1"/>
              </p:cNvSpPr>
              <p:nvPr/>
            </p:nvSpPr>
            <p:spPr bwMode="auto">
              <a:xfrm>
                <a:off x="940" y="2238"/>
                <a:ext cx="362" cy="213"/>
              </a:xfrm>
              <a:prstGeom prst="ellipse">
                <a:avLst/>
              </a:prstGeom>
              <a:solidFill>
                <a:srgbClr val="969696"/>
              </a:soli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48" name="Oval 46"/>
              <p:cNvSpPr>
                <a:spLocks noChangeAspect="1" noChangeArrowheads="1"/>
              </p:cNvSpPr>
              <p:nvPr/>
            </p:nvSpPr>
            <p:spPr bwMode="auto">
              <a:xfrm>
                <a:off x="1100" y="2308"/>
                <a:ext cx="120" cy="80"/>
              </a:xfrm>
              <a:prstGeom prst="ellipse">
                <a:avLst/>
              </a:prstGeom>
              <a:solidFill>
                <a:srgbClr val="DDDDDD"/>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 name="Group 47"/>
            <p:cNvGrpSpPr>
              <a:grpSpLocks noChangeAspect="1"/>
            </p:cNvGrpSpPr>
            <p:nvPr/>
          </p:nvGrpSpPr>
          <p:grpSpPr bwMode="auto">
            <a:xfrm>
              <a:off x="474" y="2146"/>
              <a:ext cx="108" cy="65"/>
              <a:chOff x="940" y="2238"/>
              <a:chExt cx="362" cy="213"/>
            </a:xfrm>
          </p:grpSpPr>
          <p:sp>
            <p:nvSpPr>
              <p:cNvPr id="1245" name="Oval 48"/>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46" name="Oval 49"/>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1" name="Group 50"/>
            <p:cNvGrpSpPr>
              <a:grpSpLocks noChangeAspect="1"/>
            </p:cNvGrpSpPr>
            <p:nvPr/>
          </p:nvGrpSpPr>
          <p:grpSpPr bwMode="auto">
            <a:xfrm>
              <a:off x="349" y="1908"/>
              <a:ext cx="108" cy="65"/>
              <a:chOff x="2652" y="2431"/>
              <a:chExt cx="237" cy="139"/>
            </a:xfrm>
          </p:grpSpPr>
          <p:sp>
            <p:nvSpPr>
              <p:cNvPr id="1243" name="Oval 51"/>
              <p:cNvSpPr>
                <a:spLocks noChangeAspect="1" noChangeArrowheads="1"/>
              </p:cNvSpPr>
              <p:nvPr/>
            </p:nvSpPr>
            <p:spPr bwMode="auto">
              <a:xfrm>
                <a:off x="2652" y="2431"/>
                <a:ext cx="237" cy="139"/>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44" name="Oval 52"/>
              <p:cNvSpPr>
                <a:spLocks noChangeAspect="1" noChangeArrowheads="1"/>
              </p:cNvSpPr>
              <p:nvPr/>
            </p:nvSpPr>
            <p:spPr bwMode="auto">
              <a:xfrm>
                <a:off x="2757" y="2464"/>
                <a:ext cx="78"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 name="Group 53"/>
            <p:cNvGrpSpPr>
              <a:grpSpLocks noChangeAspect="1"/>
            </p:cNvGrpSpPr>
            <p:nvPr/>
          </p:nvGrpSpPr>
          <p:grpSpPr bwMode="auto">
            <a:xfrm>
              <a:off x="500" y="1926"/>
              <a:ext cx="109" cy="64"/>
              <a:chOff x="940" y="2238"/>
              <a:chExt cx="362" cy="213"/>
            </a:xfrm>
          </p:grpSpPr>
          <p:sp>
            <p:nvSpPr>
              <p:cNvPr id="1241" name="Oval 54"/>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42" name="Oval 55"/>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3" name="Group 56"/>
            <p:cNvGrpSpPr>
              <a:grpSpLocks noChangeAspect="1"/>
            </p:cNvGrpSpPr>
            <p:nvPr/>
          </p:nvGrpSpPr>
          <p:grpSpPr bwMode="auto">
            <a:xfrm>
              <a:off x="540" y="2045"/>
              <a:ext cx="107" cy="52"/>
              <a:chOff x="940" y="2238"/>
              <a:chExt cx="362" cy="213"/>
            </a:xfrm>
          </p:grpSpPr>
          <p:sp>
            <p:nvSpPr>
              <p:cNvPr id="1239" name="Oval 57"/>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40" name="Oval 58"/>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4" name="Group 59"/>
            <p:cNvGrpSpPr>
              <a:grpSpLocks noChangeAspect="1"/>
            </p:cNvGrpSpPr>
            <p:nvPr/>
          </p:nvGrpSpPr>
          <p:grpSpPr bwMode="auto">
            <a:xfrm rot="1623036">
              <a:off x="575" y="1894"/>
              <a:ext cx="109" cy="65"/>
              <a:chOff x="940" y="2238"/>
              <a:chExt cx="362" cy="213"/>
            </a:xfrm>
          </p:grpSpPr>
          <p:sp>
            <p:nvSpPr>
              <p:cNvPr id="1237" name="Oval 60"/>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38" name="Oval 61"/>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5" name="Group 62"/>
            <p:cNvGrpSpPr>
              <a:grpSpLocks noChangeAspect="1"/>
            </p:cNvGrpSpPr>
            <p:nvPr/>
          </p:nvGrpSpPr>
          <p:grpSpPr bwMode="auto">
            <a:xfrm>
              <a:off x="640" y="2017"/>
              <a:ext cx="108" cy="64"/>
              <a:chOff x="940" y="2238"/>
              <a:chExt cx="362" cy="213"/>
            </a:xfrm>
          </p:grpSpPr>
          <p:sp>
            <p:nvSpPr>
              <p:cNvPr id="1235" name="Oval 63"/>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36" name="Oval 64"/>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6" name="Group 65"/>
            <p:cNvGrpSpPr>
              <a:grpSpLocks noChangeAspect="1"/>
            </p:cNvGrpSpPr>
            <p:nvPr/>
          </p:nvGrpSpPr>
          <p:grpSpPr bwMode="auto">
            <a:xfrm>
              <a:off x="628" y="2125"/>
              <a:ext cx="94" cy="57"/>
              <a:chOff x="940" y="2238"/>
              <a:chExt cx="362" cy="213"/>
            </a:xfrm>
          </p:grpSpPr>
          <p:sp>
            <p:nvSpPr>
              <p:cNvPr id="1233" name="Oval 66"/>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34" name="Oval 67"/>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7" name="Group 68"/>
            <p:cNvGrpSpPr>
              <a:grpSpLocks noChangeAspect="1"/>
            </p:cNvGrpSpPr>
            <p:nvPr/>
          </p:nvGrpSpPr>
          <p:grpSpPr bwMode="auto">
            <a:xfrm>
              <a:off x="752" y="2105"/>
              <a:ext cx="108" cy="65"/>
              <a:chOff x="940" y="2238"/>
              <a:chExt cx="362" cy="213"/>
            </a:xfrm>
          </p:grpSpPr>
          <p:sp>
            <p:nvSpPr>
              <p:cNvPr id="1231" name="Oval 69"/>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32" name="Oval 70"/>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8" name="Group 71"/>
            <p:cNvGrpSpPr>
              <a:grpSpLocks noChangeAspect="1"/>
            </p:cNvGrpSpPr>
            <p:nvPr/>
          </p:nvGrpSpPr>
          <p:grpSpPr bwMode="auto">
            <a:xfrm rot="-2700000">
              <a:off x="836" y="2054"/>
              <a:ext cx="108" cy="64"/>
              <a:chOff x="3634" y="2691"/>
              <a:chExt cx="237" cy="140"/>
            </a:xfrm>
          </p:grpSpPr>
          <p:sp>
            <p:nvSpPr>
              <p:cNvPr id="1229" name="Oval 72"/>
              <p:cNvSpPr>
                <a:spLocks noChangeAspect="1" noChangeArrowheads="1"/>
              </p:cNvSpPr>
              <p:nvPr/>
            </p:nvSpPr>
            <p:spPr bwMode="auto">
              <a:xfrm>
                <a:off x="3634" y="2691"/>
                <a:ext cx="237"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30" name="Oval 73"/>
              <p:cNvSpPr>
                <a:spLocks noChangeAspect="1" noChangeArrowheads="1"/>
              </p:cNvSpPr>
              <p:nvPr/>
            </p:nvSpPr>
            <p:spPr bwMode="auto">
              <a:xfrm>
                <a:off x="3738" y="2738"/>
                <a:ext cx="79"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9" name="Group 74"/>
            <p:cNvGrpSpPr>
              <a:grpSpLocks noChangeAspect="1"/>
            </p:cNvGrpSpPr>
            <p:nvPr/>
          </p:nvGrpSpPr>
          <p:grpSpPr bwMode="auto">
            <a:xfrm>
              <a:off x="790" y="1803"/>
              <a:ext cx="84" cy="49"/>
              <a:chOff x="940" y="2238"/>
              <a:chExt cx="362" cy="213"/>
            </a:xfrm>
          </p:grpSpPr>
          <p:sp>
            <p:nvSpPr>
              <p:cNvPr id="1227" name="Oval 75"/>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28" name="Oval 76"/>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0" name="Group 77"/>
            <p:cNvGrpSpPr>
              <a:grpSpLocks noChangeAspect="1"/>
            </p:cNvGrpSpPr>
            <p:nvPr/>
          </p:nvGrpSpPr>
          <p:grpSpPr bwMode="auto">
            <a:xfrm>
              <a:off x="941" y="2014"/>
              <a:ext cx="107" cy="63"/>
              <a:chOff x="940" y="2238"/>
              <a:chExt cx="362" cy="213"/>
            </a:xfrm>
          </p:grpSpPr>
          <p:sp>
            <p:nvSpPr>
              <p:cNvPr id="1225" name="Oval 78"/>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26" name="Oval 79"/>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1" name="Group 80"/>
            <p:cNvGrpSpPr>
              <a:grpSpLocks noChangeAspect="1"/>
            </p:cNvGrpSpPr>
            <p:nvPr/>
          </p:nvGrpSpPr>
          <p:grpSpPr bwMode="auto">
            <a:xfrm rot="-6300000">
              <a:off x="919" y="1921"/>
              <a:ext cx="129" cy="57"/>
              <a:chOff x="3739" y="2286"/>
              <a:chExt cx="238" cy="140"/>
            </a:xfrm>
          </p:grpSpPr>
          <p:sp>
            <p:nvSpPr>
              <p:cNvPr id="1223" name="Oval 81"/>
              <p:cNvSpPr>
                <a:spLocks noChangeAspect="1" noChangeArrowheads="1"/>
              </p:cNvSpPr>
              <p:nvPr/>
            </p:nvSpPr>
            <p:spPr bwMode="auto">
              <a:xfrm>
                <a:off x="3739" y="2286"/>
                <a:ext cx="238"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24" name="Oval 82"/>
              <p:cNvSpPr>
                <a:spLocks noChangeAspect="1" noChangeArrowheads="1"/>
              </p:cNvSpPr>
              <p:nvPr/>
            </p:nvSpPr>
            <p:spPr bwMode="auto">
              <a:xfrm>
                <a:off x="3844" y="2332"/>
                <a:ext cx="79" cy="53"/>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2" name="Group 83"/>
            <p:cNvGrpSpPr>
              <a:grpSpLocks noChangeAspect="1"/>
            </p:cNvGrpSpPr>
            <p:nvPr/>
          </p:nvGrpSpPr>
          <p:grpSpPr bwMode="auto">
            <a:xfrm>
              <a:off x="954" y="1863"/>
              <a:ext cx="108" cy="64"/>
              <a:chOff x="940" y="2238"/>
              <a:chExt cx="362" cy="213"/>
            </a:xfrm>
          </p:grpSpPr>
          <p:sp>
            <p:nvSpPr>
              <p:cNvPr id="1221" name="Oval 84"/>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22" name="Oval 85"/>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3" name="Group 86"/>
            <p:cNvGrpSpPr>
              <a:grpSpLocks noChangeAspect="1"/>
            </p:cNvGrpSpPr>
            <p:nvPr/>
          </p:nvGrpSpPr>
          <p:grpSpPr bwMode="auto">
            <a:xfrm>
              <a:off x="1009" y="1918"/>
              <a:ext cx="109" cy="64"/>
              <a:chOff x="940" y="2238"/>
              <a:chExt cx="362" cy="213"/>
            </a:xfrm>
          </p:grpSpPr>
          <p:sp>
            <p:nvSpPr>
              <p:cNvPr id="1219" name="Oval 87"/>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20" name="Oval 88"/>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4" name="Group 89"/>
            <p:cNvGrpSpPr>
              <a:grpSpLocks noChangeAspect="1"/>
            </p:cNvGrpSpPr>
            <p:nvPr/>
          </p:nvGrpSpPr>
          <p:grpSpPr bwMode="auto">
            <a:xfrm>
              <a:off x="1014" y="1978"/>
              <a:ext cx="108" cy="65"/>
              <a:chOff x="4064" y="2547"/>
              <a:chExt cx="237" cy="140"/>
            </a:xfrm>
          </p:grpSpPr>
          <p:sp>
            <p:nvSpPr>
              <p:cNvPr id="1217" name="Oval 90"/>
              <p:cNvSpPr>
                <a:spLocks noChangeAspect="1" noChangeArrowheads="1"/>
              </p:cNvSpPr>
              <p:nvPr/>
            </p:nvSpPr>
            <p:spPr bwMode="auto">
              <a:xfrm>
                <a:off x="4064" y="2547"/>
                <a:ext cx="237"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18" name="Oval 91"/>
              <p:cNvSpPr>
                <a:spLocks noChangeAspect="1" noChangeArrowheads="1"/>
              </p:cNvSpPr>
              <p:nvPr/>
            </p:nvSpPr>
            <p:spPr bwMode="auto">
              <a:xfrm>
                <a:off x="4169" y="2593"/>
                <a:ext cx="78" cy="53"/>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5" name="Group 92"/>
            <p:cNvGrpSpPr>
              <a:grpSpLocks noChangeAspect="1"/>
            </p:cNvGrpSpPr>
            <p:nvPr/>
          </p:nvGrpSpPr>
          <p:grpSpPr bwMode="auto">
            <a:xfrm>
              <a:off x="1024" y="2048"/>
              <a:ext cx="108" cy="64"/>
              <a:chOff x="4127" y="2674"/>
              <a:chExt cx="237" cy="139"/>
            </a:xfrm>
          </p:grpSpPr>
          <p:sp>
            <p:nvSpPr>
              <p:cNvPr id="1215" name="Oval 93"/>
              <p:cNvSpPr>
                <a:spLocks noChangeAspect="1" noChangeArrowheads="1"/>
              </p:cNvSpPr>
              <p:nvPr/>
            </p:nvSpPr>
            <p:spPr bwMode="auto">
              <a:xfrm>
                <a:off x="4127" y="2674"/>
                <a:ext cx="237" cy="139"/>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16" name="Oval 94"/>
              <p:cNvSpPr>
                <a:spLocks noChangeAspect="1" noChangeArrowheads="1"/>
              </p:cNvSpPr>
              <p:nvPr/>
            </p:nvSpPr>
            <p:spPr bwMode="auto">
              <a:xfrm>
                <a:off x="4232" y="2720"/>
                <a:ext cx="78"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6" name="Group 95"/>
            <p:cNvGrpSpPr>
              <a:grpSpLocks noChangeAspect="1"/>
            </p:cNvGrpSpPr>
            <p:nvPr/>
          </p:nvGrpSpPr>
          <p:grpSpPr bwMode="auto">
            <a:xfrm rot="-1045078">
              <a:off x="924" y="2080"/>
              <a:ext cx="108" cy="65"/>
              <a:chOff x="940" y="2238"/>
              <a:chExt cx="362" cy="213"/>
            </a:xfrm>
          </p:grpSpPr>
          <p:sp>
            <p:nvSpPr>
              <p:cNvPr id="1213" name="Oval 96"/>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14" name="Oval 97"/>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7" name="Group 98"/>
            <p:cNvGrpSpPr>
              <a:grpSpLocks noChangeAspect="1"/>
            </p:cNvGrpSpPr>
            <p:nvPr/>
          </p:nvGrpSpPr>
          <p:grpSpPr bwMode="auto">
            <a:xfrm>
              <a:off x="690" y="2269"/>
              <a:ext cx="107" cy="64"/>
              <a:chOff x="3468" y="3356"/>
              <a:chExt cx="294" cy="173"/>
            </a:xfrm>
          </p:grpSpPr>
          <p:sp>
            <p:nvSpPr>
              <p:cNvPr id="1211" name="Oval 99"/>
              <p:cNvSpPr>
                <a:spLocks noChangeAspect="1" noChangeArrowheads="1"/>
              </p:cNvSpPr>
              <p:nvPr/>
            </p:nvSpPr>
            <p:spPr bwMode="auto">
              <a:xfrm>
                <a:off x="3468" y="3356"/>
                <a:ext cx="294" cy="173"/>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12" name="Oval 100"/>
              <p:cNvSpPr>
                <a:spLocks noChangeAspect="1" noChangeArrowheads="1"/>
              </p:cNvSpPr>
              <p:nvPr/>
            </p:nvSpPr>
            <p:spPr bwMode="auto">
              <a:xfrm>
                <a:off x="3598" y="3413"/>
                <a:ext cx="97" cy="65"/>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8" name="Group 101"/>
            <p:cNvGrpSpPr>
              <a:grpSpLocks noChangeAspect="1"/>
            </p:cNvGrpSpPr>
            <p:nvPr/>
          </p:nvGrpSpPr>
          <p:grpSpPr bwMode="auto">
            <a:xfrm>
              <a:off x="749" y="2216"/>
              <a:ext cx="107" cy="65"/>
              <a:chOff x="940" y="2238"/>
              <a:chExt cx="362" cy="213"/>
            </a:xfrm>
          </p:grpSpPr>
          <p:sp>
            <p:nvSpPr>
              <p:cNvPr id="1209" name="Oval 102"/>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10" name="Oval 103"/>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29" name="Group 104"/>
            <p:cNvGrpSpPr>
              <a:grpSpLocks noChangeAspect="1"/>
            </p:cNvGrpSpPr>
            <p:nvPr/>
          </p:nvGrpSpPr>
          <p:grpSpPr bwMode="auto">
            <a:xfrm rot="2264222">
              <a:off x="664" y="1867"/>
              <a:ext cx="108" cy="64"/>
              <a:chOff x="940" y="2238"/>
              <a:chExt cx="362" cy="213"/>
            </a:xfrm>
          </p:grpSpPr>
          <p:sp>
            <p:nvSpPr>
              <p:cNvPr id="1207" name="Oval 105"/>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08" name="Oval 106"/>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30" name="Group 107"/>
            <p:cNvGrpSpPr>
              <a:grpSpLocks noChangeAspect="1"/>
            </p:cNvGrpSpPr>
            <p:nvPr/>
          </p:nvGrpSpPr>
          <p:grpSpPr bwMode="auto">
            <a:xfrm rot="-3831451">
              <a:off x="821" y="2157"/>
              <a:ext cx="91" cy="53"/>
              <a:chOff x="940" y="2238"/>
              <a:chExt cx="362" cy="213"/>
            </a:xfrm>
          </p:grpSpPr>
          <p:sp>
            <p:nvSpPr>
              <p:cNvPr id="1205" name="Oval 108"/>
              <p:cNvSpPr>
                <a:spLocks noChangeAspect="1" noChangeArrowheads="1"/>
              </p:cNvSpPr>
              <p:nvPr/>
            </p:nvSpPr>
            <p:spPr bwMode="auto">
              <a:xfrm>
                <a:off x="940" y="2238"/>
                <a:ext cx="362" cy="213"/>
              </a:xfrm>
              <a:prstGeom prst="ellipse">
                <a:avLst/>
              </a:prstGeom>
              <a:solidFill>
                <a:srgbClr val="969696"/>
              </a:soli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06" name="Oval 109"/>
              <p:cNvSpPr>
                <a:spLocks noChangeAspect="1" noChangeArrowheads="1"/>
              </p:cNvSpPr>
              <p:nvPr/>
            </p:nvSpPr>
            <p:spPr bwMode="auto">
              <a:xfrm>
                <a:off x="1100" y="2308"/>
                <a:ext cx="120" cy="80"/>
              </a:xfrm>
              <a:prstGeom prst="ellipse">
                <a:avLst/>
              </a:prstGeom>
              <a:solidFill>
                <a:srgbClr val="DDDDDD"/>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31" name="Group 110"/>
            <p:cNvGrpSpPr>
              <a:grpSpLocks noChangeAspect="1"/>
            </p:cNvGrpSpPr>
            <p:nvPr/>
          </p:nvGrpSpPr>
          <p:grpSpPr bwMode="auto">
            <a:xfrm>
              <a:off x="879" y="2187"/>
              <a:ext cx="108" cy="65"/>
              <a:chOff x="3642" y="2991"/>
              <a:chExt cx="237" cy="140"/>
            </a:xfrm>
          </p:grpSpPr>
          <p:sp>
            <p:nvSpPr>
              <p:cNvPr id="1203" name="Oval 111"/>
              <p:cNvSpPr>
                <a:spLocks noChangeAspect="1" noChangeArrowheads="1"/>
              </p:cNvSpPr>
              <p:nvPr/>
            </p:nvSpPr>
            <p:spPr bwMode="auto">
              <a:xfrm>
                <a:off x="3642" y="2991"/>
                <a:ext cx="237"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04" name="Oval 112"/>
              <p:cNvSpPr>
                <a:spLocks noChangeAspect="1" noChangeArrowheads="1"/>
              </p:cNvSpPr>
              <p:nvPr/>
            </p:nvSpPr>
            <p:spPr bwMode="auto">
              <a:xfrm>
                <a:off x="3746" y="3037"/>
                <a:ext cx="79" cy="53"/>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120" name="Group 113"/>
            <p:cNvGrpSpPr>
              <a:grpSpLocks/>
            </p:cNvGrpSpPr>
            <p:nvPr/>
          </p:nvGrpSpPr>
          <p:grpSpPr bwMode="auto">
            <a:xfrm>
              <a:off x="902" y="2146"/>
              <a:ext cx="108" cy="52"/>
              <a:chOff x="1925" y="2807"/>
              <a:chExt cx="178" cy="105"/>
            </a:xfrm>
          </p:grpSpPr>
          <p:sp>
            <p:nvSpPr>
              <p:cNvPr id="1201" name="Oval 114"/>
              <p:cNvSpPr>
                <a:spLocks noChangeAspect="1" noChangeArrowheads="1"/>
              </p:cNvSpPr>
              <p:nvPr/>
            </p:nvSpPr>
            <p:spPr bwMode="auto">
              <a:xfrm>
                <a:off x="1925" y="2807"/>
                <a:ext cx="178" cy="105"/>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02" name="Oval 115"/>
              <p:cNvSpPr>
                <a:spLocks noChangeAspect="1" noChangeArrowheads="1"/>
              </p:cNvSpPr>
              <p:nvPr/>
            </p:nvSpPr>
            <p:spPr bwMode="auto">
              <a:xfrm>
                <a:off x="2004" y="2841"/>
                <a:ext cx="59" cy="39"/>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121" name="Group 116"/>
            <p:cNvGrpSpPr>
              <a:grpSpLocks/>
            </p:cNvGrpSpPr>
            <p:nvPr/>
          </p:nvGrpSpPr>
          <p:grpSpPr bwMode="auto">
            <a:xfrm>
              <a:off x="959" y="2227"/>
              <a:ext cx="108" cy="64"/>
              <a:chOff x="2063" y="2803"/>
              <a:chExt cx="178" cy="105"/>
            </a:xfrm>
          </p:grpSpPr>
          <p:sp>
            <p:nvSpPr>
              <p:cNvPr id="1199" name="Oval 117"/>
              <p:cNvSpPr>
                <a:spLocks noChangeAspect="1" noChangeArrowheads="1"/>
              </p:cNvSpPr>
              <p:nvPr/>
            </p:nvSpPr>
            <p:spPr bwMode="auto">
              <a:xfrm>
                <a:off x="2063" y="2803"/>
                <a:ext cx="178" cy="105"/>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200" name="Oval 118"/>
              <p:cNvSpPr>
                <a:spLocks noChangeAspect="1" noChangeArrowheads="1"/>
              </p:cNvSpPr>
              <p:nvPr/>
            </p:nvSpPr>
            <p:spPr bwMode="auto">
              <a:xfrm>
                <a:off x="2142" y="2838"/>
                <a:ext cx="58" cy="39"/>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122" name="Group 119"/>
            <p:cNvGrpSpPr>
              <a:grpSpLocks noChangeAspect="1"/>
            </p:cNvGrpSpPr>
            <p:nvPr/>
          </p:nvGrpSpPr>
          <p:grpSpPr bwMode="auto">
            <a:xfrm rot="-4200000">
              <a:off x="718" y="1751"/>
              <a:ext cx="109" cy="64"/>
              <a:chOff x="3281" y="2149"/>
              <a:chExt cx="238" cy="140"/>
            </a:xfrm>
          </p:grpSpPr>
          <p:sp>
            <p:nvSpPr>
              <p:cNvPr id="1197" name="Oval 120"/>
              <p:cNvSpPr>
                <a:spLocks noChangeAspect="1" noChangeArrowheads="1"/>
              </p:cNvSpPr>
              <p:nvPr/>
            </p:nvSpPr>
            <p:spPr bwMode="auto">
              <a:xfrm>
                <a:off x="3281" y="2149"/>
                <a:ext cx="238"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98" name="Oval 121"/>
              <p:cNvSpPr>
                <a:spLocks noChangeAspect="1" noChangeArrowheads="1"/>
              </p:cNvSpPr>
              <p:nvPr/>
            </p:nvSpPr>
            <p:spPr bwMode="auto">
              <a:xfrm>
                <a:off x="3386" y="2183"/>
                <a:ext cx="79"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123" name="Group 122"/>
            <p:cNvGrpSpPr>
              <a:grpSpLocks noChangeAspect="1"/>
            </p:cNvGrpSpPr>
            <p:nvPr/>
          </p:nvGrpSpPr>
          <p:grpSpPr bwMode="auto">
            <a:xfrm rot="3843358">
              <a:off x="727" y="1852"/>
              <a:ext cx="109" cy="63"/>
              <a:chOff x="940" y="2238"/>
              <a:chExt cx="362" cy="213"/>
            </a:xfrm>
          </p:grpSpPr>
          <p:sp>
            <p:nvSpPr>
              <p:cNvPr id="1195" name="Oval 123"/>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96" name="Oval 124"/>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24" name="Group 125"/>
            <p:cNvGrpSpPr>
              <a:grpSpLocks noChangeAspect="1"/>
            </p:cNvGrpSpPr>
            <p:nvPr/>
          </p:nvGrpSpPr>
          <p:grpSpPr bwMode="auto">
            <a:xfrm rot="-263923">
              <a:off x="578" y="1969"/>
              <a:ext cx="107" cy="64"/>
              <a:chOff x="3417" y="2064"/>
              <a:chExt cx="237" cy="140"/>
            </a:xfrm>
          </p:grpSpPr>
          <p:sp>
            <p:nvSpPr>
              <p:cNvPr id="1193" name="Oval 126"/>
              <p:cNvSpPr>
                <a:spLocks noChangeAspect="1" noChangeArrowheads="1"/>
              </p:cNvSpPr>
              <p:nvPr/>
            </p:nvSpPr>
            <p:spPr bwMode="auto">
              <a:xfrm>
                <a:off x="3417" y="2064"/>
                <a:ext cx="237"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94" name="Oval 127"/>
              <p:cNvSpPr>
                <a:spLocks noChangeAspect="1" noChangeArrowheads="1"/>
              </p:cNvSpPr>
              <p:nvPr/>
            </p:nvSpPr>
            <p:spPr bwMode="auto">
              <a:xfrm>
                <a:off x="3521" y="2097"/>
                <a:ext cx="79" cy="53"/>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25" name="Group 128"/>
            <p:cNvGrpSpPr>
              <a:grpSpLocks noChangeAspect="1"/>
            </p:cNvGrpSpPr>
            <p:nvPr/>
          </p:nvGrpSpPr>
          <p:grpSpPr bwMode="auto">
            <a:xfrm>
              <a:off x="809" y="1742"/>
              <a:ext cx="109" cy="64"/>
              <a:chOff x="940" y="2238"/>
              <a:chExt cx="362" cy="213"/>
            </a:xfrm>
          </p:grpSpPr>
          <p:sp>
            <p:nvSpPr>
              <p:cNvPr id="1191" name="Oval 129"/>
              <p:cNvSpPr>
                <a:spLocks noChangeAspect="1" noChangeArrowheads="1"/>
              </p:cNvSpPr>
              <p:nvPr/>
            </p:nvSpPr>
            <p:spPr bwMode="auto">
              <a:xfrm>
                <a:off x="940" y="2238"/>
                <a:ext cx="362" cy="213"/>
              </a:xfrm>
              <a:prstGeom prst="ellipse">
                <a:avLst/>
              </a:prstGeom>
              <a:solidFill>
                <a:srgbClr val="969696"/>
              </a:soli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92" name="Oval 130"/>
              <p:cNvSpPr>
                <a:spLocks noChangeAspect="1" noChangeArrowheads="1"/>
              </p:cNvSpPr>
              <p:nvPr/>
            </p:nvSpPr>
            <p:spPr bwMode="auto">
              <a:xfrm>
                <a:off x="1100" y="2308"/>
                <a:ext cx="120" cy="80"/>
              </a:xfrm>
              <a:prstGeom prst="ellipse">
                <a:avLst/>
              </a:prstGeom>
              <a:solidFill>
                <a:srgbClr val="DDDDDD"/>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40" name="Group 131"/>
            <p:cNvGrpSpPr>
              <a:grpSpLocks noChangeAspect="1"/>
            </p:cNvGrpSpPr>
            <p:nvPr/>
          </p:nvGrpSpPr>
          <p:grpSpPr bwMode="auto">
            <a:xfrm rot="-7200000">
              <a:off x="881" y="1809"/>
              <a:ext cx="109" cy="64"/>
              <a:chOff x="940" y="2238"/>
              <a:chExt cx="362" cy="213"/>
            </a:xfrm>
          </p:grpSpPr>
          <p:sp>
            <p:nvSpPr>
              <p:cNvPr id="1189" name="Oval 132"/>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90" name="Oval 133"/>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41" name="Group 134"/>
            <p:cNvGrpSpPr>
              <a:grpSpLocks noChangeAspect="1"/>
            </p:cNvGrpSpPr>
            <p:nvPr/>
          </p:nvGrpSpPr>
          <p:grpSpPr bwMode="auto">
            <a:xfrm>
              <a:off x="406" y="1778"/>
              <a:ext cx="108" cy="64"/>
              <a:chOff x="2795" y="2157"/>
              <a:chExt cx="237" cy="140"/>
            </a:xfrm>
          </p:grpSpPr>
          <p:sp>
            <p:nvSpPr>
              <p:cNvPr id="1187" name="Oval 135"/>
              <p:cNvSpPr>
                <a:spLocks noChangeAspect="1" noChangeArrowheads="1"/>
              </p:cNvSpPr>
              <p:nvPr/>
            </p:nvSpPr>
            <p:spPr bwMode="auto">
              <a:xfrm>
                <a:off x="2795" y="2157"/>
                <a:ext cx="237"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88" name="Oval 136"/>
              <p:cNvSpPr>
                <a:spLocks noChangeAspect="1" noChangeArrowheads="1"/>
              </p:cNvSpPr>
              <p:nvPr/>
            </p:nvSpPr>
            <p:spPr bwMode="auto">
              <a:xfrm>
                <a:off x="2900" y="2190"/>
                <a:ext cx="78"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51" name="Group 137"/>
            <p:cNvGrpSpPr>
              <a:grpSpLocks noChangeAspect="1"/>
            </p:cNvGrpSpPr>
            <p:nvPr/>
          </p:nvGrpSpPr>
          <p:grpSpPr bwMode="auto">
            <a:xfrm>
              <a:off x="372" y="1846"/>
              <a:ext cx="109" cy="64"/>
              <a:chOff x="940" y="2238"/>
              <a:chExt cx="362" cy="213"/>
            </a:xfrm>
          </p:grpSpPr>
          <p:sp>
            <p:nvSpPr>
              <p:cNvPr id="1185" name="Oval 138"/>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86" name="Oval 139"/>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52" name="Group 140"/>
            <p:cNvGrpSpPr>
              <a:grpSpLocks noChangeAspect="1"/>
            </p:cNvGrpSpPr>
            <p:nvPr/>
          </p:nvGrpSpPr>
          <p:grpSpPr bwMode="auto">
            <a:xfrm>
              <a:off x="606" y="1722"/>
              <a:ext cx="109" cy="64"/>
              <a:chOff x="940" y="2238"/>
              <a:chExt cx="362" cy="213"/>
            </a:xfrm>
          </p:grpSpPr>
          <p:sp>
            <p:nvSpPr>
              <p:cNvPr id="1183" name="Oval 141"/>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84" name="Oval 142"/>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053" name="Group 143"/>
            <p:cNvGrpSpPr>
              <a:grpSpLocks noChangeAspect="1"/>
            </p:cNvGrpSpPr>
            <p:nvPr/>
          </p:nvGrpSpPr>
          <p:grpSpPr bwMode="auto">
            <a:xfrm>
              <a:off x="527" y="1772"/>
              <a:ext cx="108" cy="64"/>
              <a:chOff x="940" y="2238"/>
              <a:chExt cx="362" cy="213"/>
            </a:xfrm>
          </p:grpSpPr>
          <p:sp>
            <p:nvSpPr>
              <p:cNvPr id="1181" name="Oval 144"/>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82" name="Oval 145"/>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2" name="Group 146"/>
            <p:cNvGrpSpPr>
              <a:grpSpLocks noChangeAspect="1"/>
            </p:cNvGrpSpPr>
            <p:nvPr/>
          </p:nvGrpSpPr>
          <p:grpSpPr bwMode="auto">
            <a:xfrm>
              <a:off x="755" y="2169"/>
              <a:ext cx="83" cy="49"/>
              <a:chOff x="3729" y="3139"/>
              <a:chExt cx="294" cy="173"/>
            </a:xfrm>
          </p:grpSpPr>
          <p:sp>
            <p:nvSpPr>
              <p:cNvPr id="1179" name="Oval 147"/>
              <p:cNvSpPr>
                <a:spLocks noChangeAspect="1" noChangeArrowheads="1"/>
              </p:cNvSpPr>
              <p:nvPr/>
            </p:nvSpPr>
            <p:spPr bwMode="auto">
              <a:xfrm>
                <a:off x="3729" y="3139"/>
                <a:ext cx="294" cy="173"/>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80" name="Oval 148"/>
              <p:cNvSpPr>
                <a:spLocks noChangeAspect="1" noChangeArrowheads="1"/>
              </p:cNvSpPr>
              <p:nvPr/>
            </p:nvSpPr>
            <p:spPr bwMode="auto">
              <a:xfrm>
                <a:off x="3859" y="3196"/>
                <a:ext cx="97" cy="65"/>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3" name="Group 149"/>
            <p:cNvGrpSpPr>
              <a:grpSpLocks noChangeAspect="1"/>
            </p:cNvGrpSpPr>
            <p:nvPr/>
          </p:nvGrpSpPr>
          <p:grpSpPr bwMode="auto">
            <a:xfrm rot="-4200000">
              <a:off x="592" y="2189"/>
              <a:ext cx="88" cy="52"/>
              <a:chOff x="3468" y="3356"/>
              <a:chExt cx="294" cy="173"/>
            </a:xfrm>
          </p:grpSpPr>
          <p:sp>
            <p:nvSpPr>
              <p:cNvPr id="1177" name="Oval 150"/>
              <p:cNvSpPr>
                <a:spLocks noChangeAspect="1" noChangeArrowheads="1"/>
              </p:cNvSpPr>
              <p:nvPr/>
            </p:nvSpPr>
            <p:spPr bwMode="auto">
              <a:xfrm>
                <a:off x="3468" y="3356"/>
                <a:ext cx="294" cy="173"/>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78" name="Oval 151"/>
              <p:cNvSpPr>
                <a:spLocks noChangeAspect="1" noChangeArrowheads="1"/>
              </p:cNvSpPr>
              <p:nvPr/>
            </p:nvSpPr>
            <p:spPr bwMode="auto">
              <a:xfrm>
                <a:off x="3598" y="3413"/>
                <a:ext cx="97" cy="65"/>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4" name="Group 152"/>
            <p:cNvGrpSpPr>
              <a:grpSpLocks noChangeAspect="1"/>
            </p:cNvGrpSpPr>
            <p:nvPr/>
          </p:nvGrpSpPr>
          <p:grpSpPr bwMode="auto">
            <a:xfrm>
              <a:off x="487" y="2320"/>
              <a:ext cx="109" cy="64"/>
              <a:chOff x="3468" y="3356"/>
              <a:chExt cx="294" cy="173"/>
            </a:xfrm>
          </p:grpSpPr>
          <p:sp>
            <p:nvSpPr>
              <p:cNvPr id="1175" name="Oval 153"/>
              <p:cNvSpPr>
                <a:spLocks noChangeAspect="1" noChangeArrowheads="1"/>
              </p:cNvSpPr>
              <p:nvPr/>
            </p:nvSpPr>
            <p:spPr bwMode="auto">
              <a:xfrm>
                <a:off x="3468" y="3356"/>
                <a:ext cx="294" cy="173"/>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76" name="Oval 154"/>
              <p:cNvSpPr>
                <a:spLocks noChangeAspect="1" noChangeArrowheads="1"/>
              </p:cNvSpPr>
              <p:nvPr/>
            </p:nvSpPr>
            <p:spPr bwMode="auto">
              <a:xfrm>
                <a:off x="3598" y="3413"/>
                <a:ext cx="97" cy="65"/>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5" name="Group 155"/>
            <p:cNvGrpSpPr>
              <a:grpSpLocks noChangeAspect="1"/>
            </p:cNvGrpSpPr>
            <p:nvPr/>
          </p:nvGrpSpPr>
          <p:grpSpPr bwMode="auto">
            <a:xfrm>
              <a:off x="565" y="2366"/>
              <a:ext cx="108" cy="65"/>
              <a:chOff x="3468" y="3356"/>
              <a:chExt cx="294" cy="173"/>
            </a:xfrm>
          </p:grpSpPr>
          <p:sp>
            <p:nvSpPr>
              <p:cNvPr id="1173" name="Oval 156"/>
              <p:cNvSpPr>
                <a:spLocks noChangeAspect="1" noChangeArrowheads="1"/>
              </p:cNvSpPr>
              <p:nvPr/>
            </p:nvSpPr>
            <p:spPr bwMode="auto">
              <a:xfrm>
                <a:off x="3468" y="3356"/>
                <a:ext cx="294" cy="173"/>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74" name="Oval 157"/>
              <p:cNvSpPr>
                <a:spLocks noChangeAspect="1" noChangeArrowheads="1"/>
              </p:cNvSpPr>
              <p:nvPr/>
            </p:nvSpPr>
            <p:spPr bwMode="auto">
              <a:xfrm>
                <a:off x="3598" y="3413"/>
                <a:ext cx="97" cy="65"/>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6" name="Group 158"/>
            <p:cNvGrpSpPr>
              <a:grpSpLocks noChangeAspect="1"/>
            </p:cNvGrpSpPr>
            <p:nvPr/>
          </p:nvGrpSpPr>
          <p:grpSpPr bwMode="auto">
            <a:xfrm>
              <a:off x="775" y="2373"/>
              <a:ext cx="108" cy="64"/>
              <a:chOff x="940" y="2238"/>
              <a:chExt cx="362" cy="213"/>
            </a:xfrm>
          </p:grpSpPr>
          <p:sp>
            <p:nvSpPr>
              <p:cNvPr id="1171" name="Oval 159"/>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72" name="Oval 160"/>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7" name="Group 161"/>
            <p:cNvGrpSpPr>
              <a:grpSpLocks noChangeAspect="1"/>
            </p:cNvGrpSpPr>
            <p:nvPr/>
          </p:nvGrpSpPr>
          <p:grpSpPr bwMode="auto">
            <a:xfrm>
              <a:off x="858" y="2334"/>
              <a:ext cx="108" cy="64"/>
              <a:chOff x="940" y="2238"/>
              <a:chExt cx="362" cy="213"/>
            </a:xfrm>
          </p:grpSpPr>
          <p:sp>
            <p:nvSpPr>
              <p:cNvPr id="1169" name="Oval 162"/>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70" name="Oval 163"/>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8" name="Group 164"/>
            <p:cNvGrpSpPr>
              <a:grpSpLocks noChangeAspect="1"/>
            </p:cNvGrpSpPr>
            <p:nvPr/>
          </p:nvGrpSpPr>
          <p:grpSpPr bwMode="auto">
            <a:xfrm>
              <a:off x="893" y="2269"/>
              <a:ext cx="107" cy="64"/>
              <a:chOff x="940" y="2238"/>
              <a:chExt cx="362" cy="213"/>
            </a:xfrm>
          </p:grpSpPr>
          <p:sp>
            <p:nvSpPr>
              <p:cNvPr id="1167" name="Oval 165"/>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68" name="Oval 166"/>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69" name="Group 167"/>
            <p:cNvGrpSpPr>
              <a:grpSpLocks noChangeAspect="1"/>
            </p:cNvGrpSpPr>
            <p:nvPr/>
          </p:nvGrpSpPr>
          <p:grpSpPr bwMode="auto">
            <a:xfrm>
              <a:off x="541" y="2264"/>
              <a:ext cx="109" cy="64"/>
              <a:chOff x="940" y="2238"/>
              <a:chExt cx="362" cy="213"/>
            </a:xfrm>
          </p:grpSpPr>
          <p:sp>
            <p:nvSpPr>
              <p:cNvPr id="1165" name="Oval 168"/>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66" name="Oval 169"/>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0" name="Group 170"/>
            <p:cNvGrpSpPr>
              <a:grpSpLocks noChangeAspect="1"/>
            </p:cNvGrpSpPr>
            <p:nvPr/>
          </p:nvGrpSpPr>
          <p:grpSpPr bwMode="auto">
            <a:xfrm>
              <a:off x="694" y="2330"/>
              <a:ext cx="109" cy="64"/>
              <a:chOff x="940" y="2238"/>
              <a:chExt cx="362" cy="213"/>
            </a:xfrm>
          </p:grpSpPr>
          <p:sp>
            <p:nvSpPr>
              <p:cNvPr id="1163" name="Oval 171"/>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64" name="Oval 172"/>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1" name="Group 173"/>
            <p:cNvGrpSpPr>
              <a:grpSpLocks noChangeAspect="1"/>
            </p:cNvGrpSpPr>
            <p:nvPr/>
          </p:nvGrpSpPr>
          <p:grpSpPr bwMode="auto">
            <a:xfrm>
              <a:off x="783" y="2297"/>
              <a:ext cx="108" cy="64"/>
              <a:chOff x="940" y="2238"/>
              <a:chExt cx="362" cy="213"/>
            </a:xfrm>
          </p:grpSpPr>
          <p:sp>
            <p:nvSpPr>
              <p:cNvPr id="1161" name="Oval 174"/>
              <p:cNvSpPr>
                <a:spLocks noChangeAspect="1" noChangeArrowheads="1"/>
              </p:cNvSpPr>
              <p:nvPr/>
            </p:nvSpPr>
            <p:spPr bwMode="auto">
              <a:xfrm>
                <a:off x="940" y="2238"/>
                <a:ext cx="362" cy="213"/>
              </a:xfrm>
              <a:prstGeom prst="ellipse">
                <a:avLst/>
              </a:prstGeom>
              <a:solidFill>
                <a:srgbClr val="969696"/>
              </a:soli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62" name="Oval 175"/>
              <p:cNvSpPr>
                <a:spLocks noChangeAspect="1" noChangeArrowheads="1"/>
              </p:cNvSpPr>
              <p:nvPr/>
            </p:nvSpPr>
            <p:spPr bwMode="auto">
              <a:xfrm>
                <a:off x="1100" y="2308"/>
                <a:ext cx="120" cy="80"/>
              </a:xfrm>
              <a:prstGeom prst="ellipse">
                <a:avLst/>
              </a:prstGeom>
              <a:solidFill>
                <a:srgbClr val="DDDDDD"/>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2" name="Group 176"/>
            <p:cNvGrpSpPr>
              <a:grpSpLocks noChangeAspect="1"/>
            </p:cNvGrpSpPr>
            <p:nvPr/>
          </p:nvGrpSpPr>
          <p:grpSpPr bwMode="auto">
            <a:xfrm>
              <a:off x="839" y="2246"/>
              <a:ext cx="107" cy="64"/>
              <a:chOff x="940" y="2238"/>
              <a:chExt cx="362" cy="213"/>
            </a:xfrm>
          </p:grpSpPr>
          <p:sp>
            <p:nvSpPr>
              <p:cNvPr id="1159" name="Oval 177"/>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60" name="Oval 178"/>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3" name="Group 179"/>
            <p:cNvGrpSpPr>
              <a:grpSpLocks noChangeAspect="1"/>
            </p:cNvGrpSpPr>
            <p:nvPr/>
          </p:nvGrpSpPr>
          <p:grpSpPr bwMode="auto">
            <a:xfrm>
              <a:off x="367" y="1971"/>
              <a:ext cx="108" cy="64"/>
              <a:chOff x="940" y="2238"/>
              <a:chExt cx="362" cy="213"/>
            </a:xfrm>
          </p:grpSpPr>
          <p:sp>
            <p:nvSpPr>
              <p:cNvPr id="1157" name="Oval 180"/>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58" name="Oval 181"/>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4" name="Group 182"/>
            <p:cNvGrpSpPr>
              <a:grpSpLocks noChangeAspect="1"/>
            </p:cNvGrpSpPr>
            <p:nvPr/>
          </p:nvGrpSpPr>
          <p:grpSpPr bwMode="auto">
            <a:xfrm>
              <a:off x="534" y="1692"/>
              <a:ext cx="107" cy="63"/>
              <a:chOff x="940" y="2238"/>
              <a:chExt cx="362" cy="213"/>
            </a:xfrm>
          </p:grpSpPr>
          <p:sp>
            <p:nvSpPr>
              <p:cNvPr id="1155" name="Oval 183"/>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56" name="Oval 184"/>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5" name="Group 185"/>
            <p:cNvGrpSpPr>
              <a:grpSpLocks noChangeAspect="1"/>
            </p:cNvGrpSpPr>
            <p:nvPr/>
          </p:nvGrpSpPr>
          <p:grpSpPr bwMode="auto">
            <a:xfrm>
              <a:off x="654" y="1639"/>
              <a:ext cx="109" cy="65"/>
              <a:chOff x="3281" y="2149"/>
              <a:chExt cx="238" cy="140"/>
            </a:xfrm>
          </p:grpSpPr>
          <p:sp>
            <p:nvSpPr>
              <p:cNvPr id="1153" name="Oval 186"/>
              <p:cNvSpPr>
                <a:spLocks noChangeAspect="1" noChangeArrowheads="1"/>
              </p:cNvSpPr>
              <p:nvPr/>
            </p:nvSpPr>
            <p:spPr bwMode="auto">
              <a:xfrm>
                <a:off x="3281" y="2149"/>
                <a:ext cx="238"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54" name="Oval 187"/>
              <p:cNvSpPr>
                <a:spLocks noChangeAspect="1" noChangeArrowheads="1"/>
              </p:cNvSpPr>
              <p:nvPr/>
            </p:nvSpPr>
            <p:spPr bwMode="auto">
              <a:xfrm>
                <a:off x="3386" y="2183"/>
                <a:ext cx="79" cy="52"/>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6" name="Group 188"/>
            <p:cNvGrpSpPr>
              <a:grpSpLocks noChangeAspect="1"/>
            </p:cNvGrpSpPr>
            <p:nvPr/>
          </p:nvGrpSpPr>
          <p:grpSpPr bwMode="auto">
            <a:xfrm>
              <a:off x="844" y="1701"/>
              <a:ext cx="109" cy="64"/>
              <a:chOff x="940" y="2238"/>
              <a:chExt cx="362" cy="213"/>
            </a:xfrm>
          </p:grpSpPr>
          <p:sp>
            <p:nvSpPr>
              <p:cNvPr id="1151" name="Oval 189"/>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52" name="Oval 190"/>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7" name="Group 191"/>
            <p:cNvGrpSpPr>
              <a:grpSpLocks noChangeAspect="1"/>
            </p:cNvGrpSpPr>
            <p:nvPr/>
          </p:nvGrpSpPr>
          <p:grpSpPr bwMode="auto">
            <a:xfrm>
              <a:off x="918" y="1742"/>
              <a:ext cx="109" cy="64"/>
              <a:chOff x="940" y="2238"/>
              <a:chExt cx="362" cy="213"/>
            </a:xfrm>
          </p:grpSpPr>
          <p:sp>
            <p:nvSpPr>
              <p:cNvPr id="1149" name="Oval 192"/>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50" name="Oval 193"/>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8" name="Group 194"/>
            <p:cNvGrpSpPr>
              <a:grpSpLocks noChangeAspect="1"/>
            </p:cNvGrpSpPr>
            <p:nvPr/>
          </p:nvGrpSpPr>
          <p:grpSpPr bwMode="auto">
            <a:xfrm>
              <a:off x="964" y="1803"/>
              <a:ext cx="108" cy="65"/>
              <a:chOff x="3739" y="2286"/>
              <a:chExt cx="238" cy="140"/>
            </a:xfrm>
          </p:grpSpPr>
          <p:sp>
            <p:nvSpPr>
              <p:cNvPr id="1147" name="Oval 195"/>
              <p:cNvSpPr>
                <a:spLocks noChangeAspect="1" noChangeArrowheads="1"/>
              </p:cNvSpPr>
              <p:nvPr/>
            </p:nvSpPr>
            <p:spPr bwMode="auto">
              <a:xfrm>
                <a:off x="3739" y="2286"/>
                <a:ext cx="238" cy="140"/>
              </a:xfrm>
              <a:prstGeom prst="ellipse">
                <a:avLst/>
              </a:prstGeom>
              <a:gradFill rotWithShape="1">
                <a:gsLst>
                  <a:gs pos="0">
                    <a:srgbClr val="FFCCFF"/>
                  </a:gs>
                  <a:gs pos="100000">
                    <a:schemeClr val="accent2"/>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48" name="Oval 196"/>
              <p:cNvSpPr>
                <a:spLocks noChangeAspect="1" noChangeArrowheads="1"/>
              </p:cNvSpPr>
              <p:nvPr/>
            </p:nvSpPr>
            <p:spPr bwMode="auto">
              <a:xfrm>
                <a:off x="3844" y="2332"/>
                <a:ext cx="79" cy="53"/>
              </a:xfrm>
              <a:prstGeom prst="ellipse">
                <a:avLst/>
              </a:prstGeom>
              <a:solidFill>
                <a:srgbClr val="CC000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1279" name="Group 197"/>
            <p:cNvGrpSpPr>
              <a:grpSpLocks noChangeAspect="1"/>
            </p:cNvGrpSpPr>
            <p:nvPr/>
          </p:nvGrpSpPr>
          <p:grpSpPr bwMode="auto">
            <a:xfrm rot="-3600000">
              <a:off x="782" y="1670"/>
              <a:ext cx="110" cy="64"/>
              <a:chOff x="940" y="2238"/>
              <a:chExt cx="362" cy="213"/>
            </a:xfrm>
          </p:grpSpPr>
          <p:sp>
            <p:nvSpPr>
              <p:cNvPr id="1145" name="Oval 198"/>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46" name="Oval 199"/>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712928" name="Group 200"/>
            <p:cNvGrpSpPr>
              <a:grpSpLocks noChangeAspect="1"/>
            </p:cNvGrpSpPr>
            <p:nvPr/>
          </p:nvGrpSpPr>
          <p:grpSpPr bwMode="auto">
            <a:xfrm rot="-4800000">
              <a:off x="434" y="1902"/>
              <a:ext cx="109" cy="64"/>
              <a:chOff x="940" y="2238"/>
              <a:chExt cx="362" cy="213"/>
            </a:xfrm>
          </p:grpSpPr>
          <p:sp>
            <p:nvSpPr>
              <p:cNvPr id="1143" name="Oval 201"/>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44" name="Oval 202"/>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712929" name="Group 203"/>
            <p:cNvGrpSpPr>
              <a:grpSpLocks noChangeAspect="1"/>
            </p:cNvGrpSpPr>
            <p:nvPr/>
          </p:nvGrpSpPr>
          <p:grpSpPr bwMode="auto">
            <a:xfrm>
              <a:off x="822" y="1842"/>
              <a:ext cx="108" cy="51"/>
              <a:chOff x="940" y="2238"/>
              <a:chExt cx="362" cy="213"/>
            </a:xfrm>
          </p:grpSpPr>
          <p:sp>
            <p:nvSpPr>
              <p:cNvPr id="1141" name="Oval 204"/>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42" name="Oval 205"/>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712930" name="Group 206"/>
            <p:cNvGrpSpPr>
              <a:grpSpLocks noChangeAspect="1"/>
            </p:cNvGrpSpPr>
            <p:nvPr/>
          </p:nvGrpSpPr>
          <p:grpSpPr bwMode="auto">
            <a:xfrm>
              <a:off x="646" y="2073"/>
              <a:ext cx="108" cy="64"/>
              <a:chOff x="940" y="2238"/>
              <a:chExt cx="362" cy="213"/>
            </a:xfrm>
          </p:grpSpPr>
          <p:sp>
            <p:nvSpPr>
              <p:cNvPr id="1139" name="Oval 207"/>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40" name="Oval 208"/>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712931" name="Group 209"/>
            <p:cNvGrpSpPr>
              <a:grpSpLocks noChangeAspect="1"/>
            </p:cNvGrpSpPr>
            <p:nvPr/>
          </p:nvGrpSpPr>
          <p:grpSpPr bwMode="auto">
            <a:xfrm rot="-6688143">
              <a:off x="661" y="1947"/>
              <a:ext cx="95" cy="56"/>
              <a:chOff x="940" y="2238"/>
              <a:chExt cx="362" cy="213"/>
            </a:xfrm>
          </p:grpSpPr>
          <p:sp>
            <p:nvSpPr>
              <p:cNvPr id="1137" name="Oval 210"/>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38" name="Oval 211"/>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grpSp>
          <p:nvGrpSpPr>
            <p:cNvPr id="712932" name="Group 212"/>
            <p:cNvGrpSpPr>
              <a:grpSpLocks noChangeAspect="1"/>
            </p:cNvGrpSpPr>
            <p:nvPr/>
          </p:nvGrpSpPr>
          <p:grpSpPr bwMode="auto">
            <a:xfrm rot="-6301101">
              <a:off x="884" y="1953"/>
              <a:ext cx="109" cy="50"/>
              <a:chOff x="940" y="2238"/>
              <a:chExt cx="362" cy="213"/>
            </a:xfrm>
          </p:grpSpPr>
          <p:sp>
            <p:nvSpPr>
              <p:cNvPr id="1135" name="Oval 213"/>
              <p:cNvSpPr>
                <a:spLocks noChangeAspect="1" noChangeArrowheads="1"/>
              </p:cNvSpPr>
              <p:nvPr/>
            </p:nvSpPr>
            <p:spPr bwMode="auto">
              <a:xfrm>
                <a:off x="940" y="2238"/>
                <a:ext cx="362" cy="213"/>
              </a:xfrm>
              <a:prstGeom prst="ellipse">
                <a:avLst/>
              </a:prstGeom>
              <a:gradFill rotWithShape="1">
                <a:gsLst>
                  <a:gs pos="0">
                    <a:srgbClr val="CC99FF"/>
                  </a:gs>
                  <a:gs pos="100000">
                    <a:srgbClr val="800080"/>
                  </a:gs>
                </a:gsLst>
                <a:path path="shape">
                  <a:fillToRect l="50000" t="50000" r="50000" b="50000"/>
                </a:path>
              </a:gradFill>
              <a:ln w="95250" algn="ctr">
                <a:noFill/>
                <a:round/>
                <a:headEnd/>
                <a:tailEnd/>
              </a:ln>
            </p:spPr>
            <p:txBody>
              <a:bodyPr wrap="none" anchor="ctr"/>
              <a:lstStyle/>
              <a:p>
                <a:pPr algn="ctr" eaLnBrk="0" hangingPunct="0"/>
                <a:endParaRPr kumimoji="0" lang="ja-JP" altLang="en-US" sz="3000" smtClean="0">
                  <a:solidFill>
                    <a:srgbClr val="FFFFFF"/>
                  </a:solidFill>
                </a:endParaRPr>
              </a:p>
            </p:txBody>
          </p:sp>
          <p:sp>
            <p:nvSpPr>
              <p:cNvPr id="1136" name="Oval 214"/>
              <p:cNvSpPr>
                <a:spLocks noChangeAspect="1" noChangeArrowheads="1"/>
              </p:cNvSpPr>
              <p:nvPr/>
            </p:nvSpPr>
            <p:spPr bwMode="auto">
              <a:xfrm>
                <a:off x="1100" y="2308"/>
                <a:ext cx="120" cy="80"/>
              </a:xfrm>
              <a:prstGeom prst="ellipse">
                <a:avLst/>
              </a:prstGeom>
              <a:solidFill>
                <a:srgbClr val="800080"/>
              </a:solidFill>
              <a:ln w="12700">
                <a:noFill/>
                <a:round/>
                <a:headEnd/>
                <a:tailEnd/>
              </a:ln>
            </p:spPr>
            <p:txBody>
              <a:bodyPr wrap="none" lIns="90000" tIns="46800" rIns="90000" bIns="46800" anchor="ctr"/>
              <a:lstStyle/>
              <a:p>
                <a:pPr algn="ctr" eaLnBrk="0" hangingPunct="0"/>
                <a:endParaRPr kumimoji="0" lang="ja-JP" altLang="en-US" sz="3000" smtClean="0">
                  <a:solidFill>
                    <a:srgbClr val="FFFFFF"/>
                  </a:solidFill>
                </a:endParaRPr>
              </a:p>
            </p:txBody>
          </p:sp>
        </p:grpSp>
        <p:sp>
          <p:nvSpPr>
            <p:cNvPr id="1124" name="Freeform 215"/>
            <p:cNvSpPr>
              <a:spLocks/>
            </p:cNvSpPr>
            <p:nvPr/>
          </p:nvSpPr>
          <p:spPr bwMode="auto">
            <a:xfrm>
              <a:off x="308" y="1632"/>
              <a:ext cx="843" cy="810"/>
            </a:xfrm>
            <a:custGeom>
              <a:avLst/>
              <a:gdLst>
                <a:gd name="T0" fmla="*/ 36 w 1352"/>
                <a:gd name="T1" fmla="*/ 1 h 1286"/>
                <a:gd name="T2" fmla="*/ 26 w 1352"/>
                <a:gd name="T3" fmla="*/ 1 h 1286"/>
                <a:gd name="T4" fmla="*/ 22 w 1352"/>
                <a:gd name="T5" fmla="*/ 3 h 1286"/>
                <a:gd name="T6" fmla="*/ 21 w 1352"/>
                <a:gd name="T7" fmla="*/ 4 h 1286"/>
                <a:gd name="T8" fmla="*/ 21 w 1352"/>
                <a:gd name="T9" fmla="*/ 4 h 1286"/>
                <a:gd name="T10" fmla="*/ 20 w 1352"/>
                <a:gd name="T11" fmla="*/ 5 h 1286"/>
                <a:gd name="T12" fmla="*/ 19 w 1352"/>
                <a:gd name="T13" fmla="*/ 8 h 1286"/>
                <a:gd name="T14" fmla="*/ 12 w 1352"/>
                <a:gd name="T15" fmla="*/ 13 h 1286"/>
                <a:gd name="T16" fmla="*/ 9 w 1352"/>
                <a:gd name="T17" fmla="*/ 14 h 1286"/>
                <a:gd name="T18" fmla="*/ 6 w 1352"/>
                <a:gd name="T19" fmla="*/ 20 h 1286"/>
                <a:gd name="T20" fmla="*/ 2 w 1352"/>
                <a:gd name="T21" fmla="*/ 25 h 1286"/>
                <a:gd name="T22" fmla="*/ 1 w 1352"/>
                <a:gd name="T23" fmla="*/ 33 h 1286"/>
                <a:gd name="T24" fmla="*/ 1 w 1352"/>
                <a:gd name="T25" fmla="*/ 38 h 1286"/>
                <a:gd name="T26" fmla="*/ 1 w 1352"/>
                <a:gd name="T27" fmla="*/ 42 h 1286"/>
                <a:gd name="T28" fmla="*/ 1 w 1352"/>
                <a:gd name="T29" fmla="*/ 42 h 1286"/>
                <a:gd name="T30" fmla="*/ 2 w 1352"/>
                <a:gd name="T31" fmla="*/ 47 h 1286"/>
                <a:gd name="T32" fmla="*/ 4 w 1352"/>
                <a:gd name="T33" fmla="*/ 57 h 1286"/>
                <a:gd name="T34" fmla="*/ 11 w 1352"/>
                <a:gd name="T35" fmla="*/ 60 h 1286"/>
                <a:gd name="T36" fmla="*/ 14 w 1352"/>
                <a:gd name="T37" fmla="*/ 71 h 1286"/>
                <a:gd name="T38" fmla="*/ 18 w 1352"/>
                <a:gd name="T39" fmla="*/ 74 h 1286"/>
                <a:gd name="T40" fmla="*/ 21 w 1352"/>
                <a:gd name="T41" fmla="*/ 77 h 1286"/>
                <a:gd name="T42" fmla="*/ 23 w 1352"/>
                <a:gd name="T43" fmla="*/ 80 h 1286"/>
                <a:gd name="T44" fmla="*/ 37 w 1352"/>
                <a:gd name="T45" fmla="*/ 80 h 1286"/>
                <a:gd name="T46" fmla="*/ 52 w 1352"/>
                <a:gd name="T47" fmla="*/ 80 h 1286"/>
                <a:gd name="T48" fmla="*/ 56 w 1352"/>
                <a:gd name="T49" fmla="*/ 77 h 1286"/>
                <a:gd name="T50" fmla="*/ 59 w 1352"/>
                <a:gd name="T51" fmla="*/ 77 h 1286"/>
                <a:gd name="T52" fmla="*/ 62 w 1352"/>
                <a:gd name="T53" fmla="*/ 72 h 1286"/>
                <a:gd name="T54" fmla="*/ 65 w 1352"/>
                <a:gd name="T55" fmla="*/ 72 h 1286"/>
                <a:gd name="T56" fmla="*/ 67 w 1352"/>
                <a:gd name="T57" fmla="*/ 72 h 1286"/>
                <a:gd name="T58" fmla="*/ 68 w 1352"/>
                <a:gd name="T59" fmla="*/ 67 h 1286"/>
                <a:gd name="T60" fmla="*/ 69 w 1352"/>
                <a:gd name="T61" fmla="*/ 66 h 1286"/>
                <a:gd name="T62" fmla="*/ 70 w 1352"/>
                <a:gd name="T63" fmla="*/ 66 h 1286"/>
                <a:gd name="T64" fmla="*/ 72 w 1352"/>
                <a:gd name="T65" fmla="*/ 65 h 1286"/>
                <a:gd name="T66" fmla="*/ 74 w 1352"/>
                <a:gd name="T67" fmla="*/ 59 h 1286"/>
                <a:gd name="T68" fmla="*/ 77 w 1352"/>
                <a:gd name="T69" fmla="*/ 56 h 1286"/>
                <a:gd name="T70" fmla="*/ 77 w 1352"/>
                <a:gd name="T71" fmla="*/ 43 h 1286"/>
                <a:gd name="T72" fmla="*/ 74 w 1352"/>
                <a:gd name="T73" fmla="*/ 25 h 1286"/>
                <a:gd name="T74" fmla="*/ 72 w 1352"/>
                <a:gd name="T75" fmla="*/ 20 h 1286"/>
                <a:gd name="T76" fmla="*/ 68 w 1352"/>
                <a:gd name="T77" fmla="*/ 14 h 1286"/>
                <a:gd name="T78" fmla="*/ 65 w 1352"/>
                <a:gd name="T79" fmla="*/ 10 h 1286"/>
                <a:gd name="T80" fmla="*/ 61 w 1352"/>
                <a:gd name="T81" fmla="*/ 7 h 1286"/>
                <a:gd name="T82" fmla="*/ 56 w 1352"/>
                <a:gd name="T83" fmla="*/ 3 h 1286"/>
                <a:gd name="T84" fmla="*/ 53 w 1352"/>
                <a:gd name="T85" fmla="*/ 2 h 1286"/>
                <a:gd name="T86" fmla="*/ 50 w 1352"/>
                <a:gd name="T87" fmla="*/ 1 h 1286"/>
                <a:gd name="T88" fmla="*/ 49 w 1352"/>
                <a:gd name="T89" fmla="*/ 0 h 1286"/>
                <a:gd name="T90" fmla="*/ 37 w 1352"/>
                <a:gd name="T91" fmla="*/ 1 h 1286"/>
                <a:gd name="T92" fmla="*/ 36 w 1352"/>
                <a:gd name="T93" fmla="*/ 1 h 12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2"/>
                <a:gd name="T142" fmla="*/ 0 h 1286"/>
                <a:gd name="T143" fmla="*/ 1352 w 1352"/>
                <a:gd name="T144" fmla="*/ 1286 h 12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2" h="1286">
                  <a:moveTo>
                    <a:pt x="608" y="6"/>
                  </a:moveTo>
                  <a:cubicBezTo>
                    <a:pt x="538" y="29"/>
                    <a:pt x="615" y="6"/>
                    <a:pt x="434" y="18"/>
                  </a:cubicBezTo>
                  <a:cubicBezTo>
                    <a:pt x="415" y="19"/>
                    <a:pt x="398" y="36"/>
                    <a:pt x="380" y="42"/>
                  </a:cubicBezTo>
                  <a:cubicBezTo>
                    <a:pt x="376" y="48"/>
                    <a:pt x="374" y="55"/>
                    <a:pt x="368" y="60"/>
                  </a:cubicBezTo>
                  <a:cubicBezTo>
                    <a:pt x="363" y="64"/>
                    <a:pt x="354" y="62"/>
                    <a:pt x="350" y="66"/>
                  </a:cubicBezTo>
                  <a:cubicBezTo>
                    <a:pt x="346" y="70"/>
                    <a:pt x="347" y="78"/>
                    <a:pt x="344" y="84"/>
                  </a:cubicBezTo>
                  <a:cubicBezTo>
                    <a:pt x="337" y="97"/>
                    <a:pt x="328" y="108"/>
                    <a:pt x="320" y="120"/>
                  </a:cubicBezTo>
                  <a:cubicBezTo>
                    <a:pt x="291" y="164"/>
                    <a:pt x="266" y="187"/>
                    <a:pt x="212" y="198"/>
                  </a:cubicBezTo>
                  <a:cubicBezTo>
                    <a:pt x="171" y="226"/>
                    <a:pt x="190" y="217"/>
                    <a:pt x="158" y="228"/>
                  </a:cubicBezTo>
                  <a:cubicBezTo>
                    <a:pt x="149" y="255"/>
                    <a:pt x="128" y="296"/>
                    <a:pt x="104" y="312"/>
                  </a:cubicBezTo>
                  <a:cubicBezTo>
                    <a:pt x="84" y="342"/>
                    <a:pt x="69" y="373"/>
                    <a:pt x="50" y="402"/>
                  </a:cubicBezTo>
                  <a:cubicBezTo>
                    <a:pt x="41" y="445"/>
                    <a:pt x="21" y="485"/>
                    <a:pt x="14" y="528"/>
                  </a:cubicBezTo>
                  <a:cubicBezTo>
                    <a:pt x="9" y="556"/>
                    <a:pt x="7" y="584"/>
                    <a:pt x="2" y="612"/>
                  </a:cubicBezTo>
                  <a:cubicBezTo>
                    <a:pt x="4" y="632"/>
                    <a:pt x="0" y="654"/>
                    <a:pt x="8" y="672"/>
                  </a:cubicBezTo>
                  <a:cubicBezTo>
                    <a:pt x="11" y="680"/>
                    <a:pt x="27" y="671"/>
                    <a:pt x="32" y="678"/>
                  </a:cubicBezTo>
                  <a:cubicBezTo>
                    <a:pt x="41" y="691"/>
                    <a:pt x="44" y="738"/>
                    <a:pt x="50" y="756"/>
                  </a:cubicBezTo>
                  <a:cubicBezTo>
                    <a:pt x="52" y="806"/>
                    <a:pt x="51" y="856"/>
                    <a:pt x="56" y="906"/>
                  </a:cubicBezTo>
                  <a:cubicBezTo>
                    <a:pt x="61" y="957"/>
                    <a:pt x="150" y="957"/>
                    <a:pt x="182" y="960"/>
                  </a:cubicBezTo>
                  <a:cubicBezTo>
                    <a:pt x="201" y="1018"/>
                    <a:pt x="179" y="1090"/>
                    <a:pt x="236" y="1128"/>
                  </a:cubicBezTo>
                  <a:cubicBezTo>
                    <a:pt x="253" y="1178"/>
                    <a:pt x="246" y="1173"/>
                    <a:pt x="302" y="1182"/>
                  </a:cubicBezTo>
                  <a:cubicBezTo>
                    <a:pt x="321" y="1201"/>
                    <a:pt x="339" y="1204"/>
                    <a:pt x="356" y="1224"/>
                  </a:cubicBezTo>
                  <a:cubicBezTo>
                    <a:pt x="362" y="1231"/>
                    <a:pt x="378" y="1277"/>
                    <a:pt x="386" y="1278"/>
                  </a:cubicBezTo>
                  <a:cubicBezTo>
                    <a:pt x="470" y="1286"/>
                    <a:pt x="554" y="1282"/>
                    <a:pt x="638" y="1284"/>
                  </a:cubicBezTo>
                  <a:cubicBezTo>
                    <a:pt x="718" y="1282"/>
                    <a:pt x="798" y="1281"/>
                    <a:pt x="878" y="1278"/>
                  </a:cubicBezTo>
                  <a:cubicBezTo>
                    <a:pt x="976" y="1274"/>
                    <a:pt x="901" y="1267"/>
                    <a:pt x="956" y="1242"/>
                  </a:cubicBezTo>
                  <a:cubicBezTo>
                    <a:pt x="973" y="1234"/>
                    <a:pt x="1010" y="1224"/>
                    <a:pt x="1010" y="1224"/>
                  </a:cubicBezTo>
                  <a:cubicBezTo>
                    <a:pt x="1036" y="1186"/>
                    <a:pt x="1017" y="1195"/>
                    <a:pt x="1064" y="1164"/>
                  </a:cubicBezTo>
                  <a:cubicBezTo>
                    <a:pt x="1074" y="1157"/>
                    <a:pt x="1088" y="1161"/>
                    <a:pt x="1100" y="1158"/>
                  </a:cubicBezTo>
                  <a:cubicBezTo>
                    <a:pt x="1112" y="1155"/>
                    <a:pt x="1136" y="1146"/>
                    <a:pt x="1136" y="1146"/>
                  </a:cubicBezTo>
                  <a:cubicBezTo>
                    <a:pt x="1146" y="1054"/>
                    <a:pt x="1126" y="1114"/>
                    <a:pt x="1160" y="1080"/>
                  </a:cubicBezTo>
                  <a:cubicBezTo>
                    <a:pt x="1165" y="1075"/>
                    <a:pt x="1166" y="1067"/>
                    <a:pt x="1172" y="1062"/>
                  </a:cubicBezTo>
                  <a:cubicBezTo>
                    <a:pt x="1177" y="1058"/>
                    <a:pt x="1184" y="1059"/>
                    <a:pt x="1190" y="1056"/>
                  </a:cubicBezTo>
                  <a:cubicBezTo>
                    <a:pt x="1203" y="1049"/>
                    <a:pt x="1226" y="1032"/>
                    <a:pt x="1226" y="1032"/>
                  </a:cubicBezTo>
                  <a:cubicBezTo>
                    <a:pt x="1238" y="996"/>
                    <a:pt x="1229" y="964"/>
                    <a:pt x="1262" y="942"/>
                  </a:cubicBezTo>
                  <a:cubicBezTo>
                    <a:pt x="1276" y="920"/>
                    <a:pt x="1290" y="922"/>
                    <a:pt x="1304" y="900"/>
                  </a:cubicBezTo>
                  <a:cubicBezTo>
                    <a:pt x="1325" y="817"/>
                    <a:pt x="1316" y="859"/>
                    <a:pt x="1316" y="684"/>
                  </a:cubicBezTo>
                  <a:cubicBezTo>
                    <a:pt x="1316" y="628"/>
                    <a:pt x="1352" y="446"/>
                    <a:pt x="1268" y="390"/>
                  </a:cubicBezTo>
                  <a:cubicBezTo>
                    <a:pt x="1257" y="374"/>
                    <a:pt x="1227" y="339"/>
                    <a:pt x="1220" y="318"/>
                  </a:cubicBezTo>
                  <a:cubicBezTo>
                    <a:pt x="1206" y="277"/>
                    <a:pt x="1198" y="253"/>
                    <a:pt x="1160" y="228"/>
                  </a:cubicBezTo>
                  <a:cubicBezTo>
                    <a:pt x="1145" y="206"/>
                    <a:pt x="1122" y="183"/>
                    <a:pt x="1100" y="168"/>
                  </a:cubicBezTo>
                  <a:cubicBezTo>
                    <a:pt x="1086" y="147"/>
                    <a:pt x="1064" y="122"/>
                    <a:pt x="1040" y="114"/>
                  </a:cubicBezTo>
                  <a:cubicBezTo>
                    <a:pt x="1020" y="84"/>
                    <a:pt x="986" y="68"/>
                    <a:pt x="956" y="48"/>
                  </a:cubicBezTo>
                  <a:cubicBezTo>
                    <a:pt x="940" y="37"/>
                    <a:pt x="918" y="41"/>
                    <a:pt x="902" y="30"/>
                  </a:cubicBezTo>
                  <a:cubicBezTo>
                    <a:pt x="873" y="11"/>
                    <a:pt x="891" y="20"/>
                    <a:pt x="848" y="6"/>
                  </a:cubicBezTo>
                  <a:cubicBezTo>
                    <a:pt x="842" y="4"/>
                    <a:pt x="830" y="0"/>
                    <a:pt x="830" y="0"/>
                  </a:cubicBezTo>
                  <a:cubicBezTo>
                    <a:pt x="764" y="2"/>
                    <a:pt x="698" y="1"/>
                    <a:pt x="632" y="6"/>
                  </a:cubicBezTo>
                  <a:cubicBezTo>
                    <a:pt x="604" y="8"/>
                    <a:pt x="621" y="32"/>
                    <a:pt x="608" y="6"/>
                  </a:cubicBezTo>
                  <a:close/>
                </a:path>
              </a:pathLst>
            </a:custGeom>
            <a:noFill/>
            <a:ln w="25400" cap="flat" cmpd="sng">
              <a:solidFill>
                <a:schemeClr val="bg2"/>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25" name="Freeform 216"/>
            <p:cNvSpPr>
              <a:spLocks/>
            </p:cNvSpPr>
            <p:nvPr/>
          </p:nvSpPr>
          <p:spPr bwMode="auto">
            <a:xfrm>
              <a:off x="514" y="1758"/>
              <a:ext cx="228" cy="171"/>
            </a:xfrm>
            <a:custGeom>
              <a:avLst/>
              <a:gdLst>
                <a:gd name="T0" fmla="*/ 79 w 267"/>
                <a:gd name="T1" fmla="*/ 0 h 236"/>
                <a:gd name="T2" fmla="*/ 47 w 267"/>
                <a:gd name="T3" fmla="*/ 2 h 236"/>
                <a:gd name="T4" fmla="*/ 26 w 267"/>
                <a:gd name="T5" fmla="*/ 7 h 236"/>
                <a:gd name="T6" fmla="*/ 19 w 267"/>
                <a:gd name="T7" fmla="*/ 12 h 236"/>
                <a:gd name="T8" fmla="*/ 4 w 267"/>
                <a:gd name="T9" fmla="*/ 25 h 236"/>
                <a:gd name="T10" fmla="*/ 3 w 267"/>
                <a:gd name="T11" fmla="*/ 33 h 236"/>
                <a:gd name="T12" fmla="*/ 44 w 267"/>
                <a:gd name="T13" fmla="*/ 31 h 236"/>
                <a:gd name="T14" fmla="*/ 49 w 267"/>
                <a:gd name="T15" fmla="*/ 27 h 236"/>
                <a:gd name="T16" fmla="*/ 73 w 267"/>
                <a:gd name="T17" fmla="*/ 22 h 236"/>
                <a:gd name="T18" fmla="*/ 87 w 267"/>
                <a:gd name="T19" fmla="*/ 20 h 236"/>
                <a:gd name="T20" fmla="*/ 92 w 267"/>
                <a:gd name="T21" fmla="*/ 19 h 236"/>
                <a:gd name="T22" fmla="*/ 96 w 267"/>
                <a:gd name="T23" fmla="*/ 12 h 236"/>
                <a:gd name="T24" fmla="*/ 102 w 267"/>
                <a:gd name="T25" fmla="*/ 10 h 236"/>
                <a:gd name="T26" fmla="*/ 102 w 267"/>
                <a:gd name="T27" fmla="*/ 9 h 236"/>
                <a:gd name="T28" fmla="*/ 100 w 267"/>
                <a:gd name="T29" fmla="*/ 3 h 236"/>
                <a:gd name="T30" fmla="*/ 85 w 267"/>
                <a:gd name="T31" fmla="*/ 1 h 236"/>
                <a:gd name="T32" fmla="*/ 82 w 267"/>
                <a:gd name="T33" fmla="*/ 1 h 236"/>
                <a:gd name="T34" fmla="*/ 71 w 267"/>
                <a:gd name="T35" fmla="*/ 1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26" name="Freeform 217"/>
            <p:cNvSpPr>
              <a:spLocks/>
            </p:cNvSpPr>
            <p:nvPr/>
          </p:nvSpPr>
          <p:spPr bwMode="auto">
            <a:xfrm rot="-633610">
              <a:off x="715" y="1890"/>
              <a:ext cx="251" cy="222"/>
            </a:xfrm>
            <a:custGeom>
              <a:avLst/>
              <a:gdLst>
                <a:gd name="T0" fmla="*/ 141 w 267"/>
                <a:gd name="T1" fmla="*/ 0 h 236"/>
                <a:gd name="T2" fmla="*/ 84 w 267"/>
                <a:gd name="T3" fmla="*/ 9 h 236"/>
                <a:gd name="T4" fmla="*/ 46 w 267"/>
                <a:gd name="T5" fmla="*/ 34 h 236"/>
                <a:gd name="T6" fmla="*/ 34 w 267"/>
                <a:gd name="T7" fmla="*/ 58 h 236"/>
                <a:gd name="T8" fmla="*/ 8 w 267"/>
                <a:gd name="T9" fmla="*/ 120 h 236"/>
                <a:gd name="T10" fmla="*/ 7 w 267"/>
                <a:gd name="T11" fmla="*/ 157 h 236"/>
                <a:gd name="T12" fmla="*/ 80 w 267"/>
                <a:gd name="T13" fmla="*/ 150 h 236"/>
                <a:gd name="T14" fmla="*/ 87 w 267"/>
                <a:gd name="T15" fmla="*/ 127 h 236"/>
                <a:gd name="T16" fmla="*/ 132 w 267"/>
                <a:gd name="T17" fmla="*/ 104 h 236"/>
                <a:gd name="T18" fmla="*/ 155 w 267"/>
                <a:gd name="T19" fmla="*/ 91 h 236"/>
                <a:gd name="T20" fmla="*/ 163 w 267"/>
                <a:gd name="T21" fmla="*/ 89 h 236"/>
                <a:gd name="T22" fmla="*/ 173 w 267"/>
                <a:gd name="T23" fmla="*/ 60 h 236"/>
                <a:gd name="T24" fmla="*/ 180 w 267"/>
                <a:gd name="T25" fmla="*/ 48 h 236"/>
                <a:gd name="T26" fmla="*/ 183 w 267"/>
                <a:gd name="T27" fmla="*/ 41 h 236"/>
                <a:gd name="T28" fmla="*/ 177 w 267"/>
                <a:gd name="T29" fmla="*/ 15 h 236"/>
                <a:gd name="T30" fmla="*/ 152 w 267"/>
                <a:gd name="T31" fmla="*/ 6 h 236"/>
                <a:gd name="T32" fmla="*/ 146 w 267"/>
                <a:gd name="T33" fmla="*/ 3 h 236"/>
                <a:gd name="T34" fmla="*/ 127 w 267"/>
                <a:gd name="T35" fmla="*/ 6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969CDA"/>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27" name="Freeform 218"/>
            <p:cNvSpPr>
              <a:spLocks/>
            </p:cNvSpPr>
            <p:nvPr/>
          </p:nvSpPr>
          <p:spPr bwMode="auto">
            <a:xfrm rot="-7788334">
              <a:off x="470" y="1967"/>
              <a:ext cx="130" cy="114"/>
            </a:xfrm>
            <a:custGeom>
              <a:avLst/>
              <a:gdLst>
                <a:gd name="T0" fmla="*/ 3 w 267"/>
                <a:gd name="T1" fmla="*/ 0 h 236"/>
                <a:gd name="T2" fmla="*/ 1 w 267"/>
                <a:gd name="T3" fmla="*/ 0 h 236"/>
                <a:gd name="T4" fmla="*/ 1 w 267"/>
                <a:gd name="T5" fmla="*/ 0 h 236"/>
                <a:gd name="T6" fmla="*/ 0 w 267"/>
                <a:gd name="T7" fmla="*/ 1 h 236"/>
                <a:gd name="T8" fmla="*/ 0 w 267"/>
                <a:gd name="T9" fmla="*/ 2 h 236"/>
                <a:gd name="T10" fmla="*/ 0 w 267"/>
                <a:gd name="T11" fmla="*/ 3 h 236"/>
                <a:gd name="T12" fmla="*/ 1 w 267"/>
                <a:gd name="T13" fmla="*/ 3 h 236"/>
                <a:gd name="T14" fmla="*/ 1 w 267"/>
                <a:gd name="T15" fmla="*/ 2 h 236"/>
                <a:gd name="T16" fmla="*/ 2 w 267"/>
                <a:gd name="T17" fmla="*/ 2 h 236"/>
                <a:gd name="T18" fmla="*/ 3 w 267"/>
                <a:gd name="T19" fmla="*/ 1 h 236"/>
                <a:gd name="T20" fmla="*/ 3 w 267"/>
                <a:gd name="T21" fmla="*/ 1 h 236"/>
                <a:gd name="T22" fmla="*/ 3 w 267"/>
                <a:gd name="T23" fmla="*/ 1 h 236"/>
                <a:gd name="T24" fmla="*/ 3 w 267"/>
                <a:gd name="T25" fmla="*/ 1 h 236"/>
                <a:gd name="T26" fmla="*/ 3 w 267"/>
                <a:gd name="T27" fmla="*/ 0 h 236"/>
                <a:gd name="T28" fmla="*/ 3 w 267"/>
                <a:gd name="T29" fmla="*/ 0 h 236"/>
                <a:gd name="T30" fmla="*/ 3 w 267"/>
                <a:gd name="T31" fmla="*/ 0 h 236"/>
                <a:gd name="T32" fmla="*/ 3 w 267"/>
                <a:gd name="T33" fmla="*/ 0 h 236"/>
                <a:gd name="T34" fmla="*/ 2 w 267"/>
                <a:gd name="T35" fmla="*/ 0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28" name="Freeform 219"/>
            <p:cNvSpPr>
              <a:spLocks/>
            </p:cNvSpPr>
            <p:nvPr/>
          </p:nvSpPr>
          <p:spPr bwMode="auto">
            <a:xfrm rot="-5982680">
              <a:off x="338" y="2046"/>
              <a:ext cx="129" cy="114"/>
            </a:xfrm>
            <a:custGeom>
              <a:avLst/>
              <a:gdLst>
                <a:gd name="T0" fmla="*/ 2 w 267"/>
                <a:gd name="T1" fmla="*/ 0 h 236"/>
                <a:gd name="T2" fmla="*/ 1 w 267"/>
                <a:gd name="T3" fmla="*/ 0 h 236"/>
                <a:gd name="T4" fmla="*/ 0 w 267"/>
                <a:gd name="T5" fmla="*/ 0 h 236"/>
                <a:gd name="T6" fmla="*/ 0 w 267"/>
                <a:gd name="T7" fmla="*/ 1 h 236"/>
                <a:gd name="T8" fmla="*/ 0 w 267"/>
                <a:gd name="T9" fmla="*/ 2 h 236"/>
                <a:gd name="T10" fmla="*/ 0 w 267"/>
                <a:gd name="T11" fmla="*/ 3 h 236"/>
                <a:gd name="T12" fmla="*/ 1 w 267"/>
                <a:gd name="T13" fmla="*/ 3 h 236"/>
                <a:gd name="T14" fmla="*/ 1 w 267"/>
                <a:gd name="T15" fmla="*/ 2 h 236"/>
                <a:gd name="T16" fmla="*/ 2 w 267"/>
                <a:gd name="T17" fmla="*/ 2 h 236"/>
                <a:gd name="T18" fmla="*/ 3 w 267"/>
                <a:gd name="T19" fmla="*/ 1 h 236"/>
                <a:gd name="T20" fmla="*/ 3 w 267"/>
                <a:gd name="T21" fmla="*/ 1 h 236"/>
                <a:gd name="T22" fmla="*/ 3 w 267"/>
                <a:gd name="T23" fmla="*/ 1 h 236"/>
                <a:gd name="T24" fmla="*/ 3 w 267"/>
                <a:gd name="T25" fmla="*/ 1 h 236"/>
                <a:gd name="T26" fmla="*/ 3 w 267"/>
                <a:gd name="T27" fmla="*/ 0 h 236"/>
                <a:gd name="T28" fmla="*/ 3 w 267"/>
                <a:gd name="T29" fmla="*/ 0 h 236"/>
                <a:gd name="T30" fmla="*/ 3 w 267"/>
                <a:gd name="T31" fmla="*/ 0 h 236"/>
                <a:gd name="T32" fmla="*/ 3 w 267"/>
                <a:gd name="T33" fmla="*/ 0 h 236"/>
                <a:gd name="T34" fmla="*/ 2 w 267"/>
                <a:gd name="T35" fmla="*/ 0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29" name="Freeform 220"/>
            <p:cNvSpPr>
              <a:spLocks/>
            </p:cNvSpPr>
            <p:nvPr/>
          </p:nvSpPr>
          <p:spPr bwMode="auto">
            <a:xfrm rot="9929187">
              <a:off x="618" y="2147"/>
              <a:ext cx="159" cy="142"/>
            </a:xfrm>
            <a:custGeom>
              <a:avLst/>
              <a:gdLst>
                <a:gd name="T0" fmla="*/ 9 w 267"/>
                <a:gd name="T1" fmla="*/ 0 h 236"/>
                <a:gd name="T2" fmla="*/ 5 w 267"/>
                <a:gd name="T3" fmla="*/ 1 h 236"/>
                <a:gd name="T4" fmla="*/ 3 w 267"/>
                <a:gd name="T5" fmla="*/ 2 h 236"/>
                <a:gd name="T6" fmla="*/ 2 w 267"/>
                <a:gd name="T7" fmla="*/ 4 h 236"/>
                <a:gd name="T8" fmla="*/ 1 w 267"/>
                <a:gd name="T9" fmla="*/ 8 h 236"/>
                <a:gd name="T10" fmla="*/ 1 w 267"/>
                <a:gd name="T11" fmla="*/ 10 h 236"/>
                <a:gd name="T12" fmla="*/ 5 w 267"/>
                <a:gd name="T13" fmla="*/ 10 h 236"/>
                <a:gd name="T14" fmla="*/ 6 w 267"/>
                <a:gd name="T15" fmla="*/ 8 h 236"/>
                <a:gd name="T16" fmla="*/ 8 w 267"/>
                <a:gd name="T17" fmla="*/ 7 h 236"/>
                <a:gd name="T18" fmla="*/ 10 w 267"/>
                <a:gd name="T19" fmla="*/ 6 h 236"/>
                <a:gd name="T20" fmla="*/ 10 w 267"/>
                <a:gd name="T21" fmla="*/ 6 h 236"/>
                <a:gd name="T22" fmla="*/ 11 w 267"/>
                <a:gd name="T23" fmla="*/ 4 h 236"/>
                <a:gd name="T24" fmla="*/ 12 w 267"/>
                <a:gd name="T25" fmla="*/ 3 h 236"/>
                <a:gd name="T26" fmla="*/ 12 w 267"/>
                <a:gd name="T27" fmla="*/ 3 h 236"/>
                <a:gd name="T28" fmla="*/ 11 w 267"/>
                <a:gd name="T29" fmla="*/ 1 h 236"/>
                <a:gd name="T30" fmla="*/ 10 w 267"/>
                <a:gd name="T31" fmla="*/ 1 h 236"/>
                <a:gd name="T32" fmla="*/ 10 w 267"/>
                <a:gd name="T33" fmla="*/ 1 h 236"/>
                <a:gd name="T34" fmla="*/ 8 w 267"/>
                <a:gd name="T35" fmla="*/ 1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30" name="Freeform 221"/>
            <p:cNvSpPr>
              <a:spLocks/>
            </p:cNvSpPr>
            <p:nvPr/>
          </p:nvSpPr>
          <p:spPr bwMode="auto">
            <a:xfrm rot="-10368182">
              <a:off x="969" y="2101"/>
              <a:ext cx="153" cy="136"/>
            </a:xfrm>
            <a:custGeom>
              <a:avLst/>
              <a:gdLst>
                <a:gd name="T0" fmla="*/ 7 w 267"/>
                <a:gd name="T1" fmla="*/ 0 h 236"/>
                <a:gd name="T2" fmla="*/ 4 w 267"/>
                <a:gd name="T3" fmla="*/ 1 h 236"/>
                <a:gd name="T4" fmla="*/ 2 w 267"/>
                <a:gd name="T5" fmla="*/ 2 h 236"/>
                <a:gd name="T6" fmla="*/ 2 w 267"/>
                <a:gd name="T7" fmla="*/ 3 h 236"/>
                <a:gd name="T8" fmla="*/ 1 w 267"/>
                <a:gd name="T9" fmla="*/ 6 h 236"/>
                <a:gd name="T10" fmla="*/ 1 w 267"/>
                <a:gd name="T11" fmla="*/ 8 h 236"/>
                <a:gd name="T12" fmla="*/ 4 w 267"/>
                <a:gd name="T13" fmla="*/ 8 h 236"/>
                <a:gd name="T14" fmla="*/ 5 w 267"/>
                <a:gd name="T15" fmla="*/ 7 h 236"/>
                <a:gd name="T16" fmla="*/ 7 w 267"/>
                <a:gd name="T17" fmla="*/ 6 h 236"/>
                <a:gd name="T18" fmla="*/ 8 w 267"/>
                <a:gd name="T19" fmla="*/ 5 h 236"/>
                <a:gd name="T20" fmla="*/ 8 w 267"/>
                <a:gd name="T21" fmla="*/ 5 h 236"/>
                <a:gd name="T22" fmla="*/ 9 w 267"/>
                <a:gd name="T23" fmla="*/ 3 h 236"/>
                <a:gd name="T24" fmla="*/ 9 w 267"/>
                <a:gd name="T25" fmla="*/ 2 h 236"/>
                <a:gd name="T26" fmla="*/ 10 w 267"/>
                <a:gd name="T27" fmla="*/ 2 h 236"/>
                <a:gd name="T28" fmla="*/ 9 w 267"/>
                <a:gd name="T29" fmla="*/ 1 h 236"/>
                <a:gd name="T30" fmla="*/ 7 w 267"/>
                <a:gd name="T31" fmla="*/ 1 h 236"/>
                <a:gd name="T32" fmla="*/ 7 w 267"/>
                <a:gd name="T33" fmla="*/ 1 h 236"/>
                <a:gd name="T34" fmla="*/ 6 w 267"/>
                <a:gd name="T35" fmla="*/ 1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31" name="Freeform 222"/>
            <p:cNvSpPr>
              <a:spLocks/>
            </p:cNvSpPr>
            <p:nvPr/>
          </p:nvSpPr>
          <p:spPr bwMode="auto">
            <a:xfrm rot="15069519" flipH="1">
              <a:off x="513" y="2099"/>
              <a:ext cx="159" cy="140"/>
            </a:xfrm>
            <a:custGeom>
              <a:avLst/>
              <a:gdLst>
                <a:gd name="T0" fmla="*/ 9 w 267"/>
                <a:gd name="T1" fmla="*/ 0 h 236"/>
                <a:gd name="T2" fmla="*/ 5 w 267"/>
                <a:gd name="T3" fmla="*/ 1 h 236"/>
                <a:gd name="T4" fmla="*/ 3 w 267"/>
                <a:gd name="T5" fmla="*/ 2 h 236"/>
                <a:gd name="T6" fmla="*/ 2 w 267"/>
                <a:gd name="T7" fmla="*/ 4 h 236"/>
                <a:gd name="T8" fmla="*/ 1 w 267"/>
                <a:gd name="T9" fmla="*/ 7 h 236"/>
                <a:gd name="T10" fmla="*/ 1 w 267"/>
                <a:gd name="T11" fmla="*/ 10 h 236"/>
                <a:gd name="T12" fmla="*/ 5 w 267"/>
                <a:gd name="T13" fmla="*/ 9 h 236"/>
                <a:gd name="T14" fmla="*/ 6 w 267"/>
                <a:gd name="T15" fmla="*/ 8 h 236"/>
                <a:gd name="T16" fmla="*/ 8 w 267"/>
                <a:gd name="T17" fmla="*/ 7 h 236"/>
                <a:gd name="T18" fmla="*/ 10 w 267"/>
                <a:gd name="T19" fmla="*/ 5 h 236"/>
                <a:gd name="T20" fmla="*/ 10 w 267"/>
                <a:gd name="T21" fmla="*/ 5 h 236"/>
                <a:gd name="T22" fmla="*/ 11 w 267"/>
                <a:gd name="T23" fmla="*/ 4 h 236"/>
                <a:gd name="T24" fmla="*/ 12 w 267"/>
                <a:gd name="T25" fmla="*/ 3 h 236"/>
                <a:gd name="T26" fmla="*/ 12 w 267"/>
                <a:gd name="T27" fmla="*/ 2 h 236"/>
                <a:gd name="T28" fmla="*/ 11 w 267"/>
                <a:gd name="T29" fmla="*/ 1 h 236"/>
                <a:gd name="T30" fmla="*/ 10 w 267"/>
                <a:gd name="T31" fmla="*/ 1 h 236"/>
                <a:gd name="T32" fmla="*/ 10 w 267"/>
                <a:gd name="T33" fmla="*/ 1 h 236"/>
                <a:gd name="T34" fmla="*/ 8 w 267"/>
                <a:gd name="T35" fmla="*/ 1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32" name="Freeform 223"/>
            <p:cNvSpPr>
              <a:spLocks/>
            </p:cNvSpPr>
            <p:nvPr/>
          </p:nvSpPr>
          <p:spPr bwMode="auto">
            <a:xfrm rot="-7788334">
              <a:off x="638" y="1655"/>
              <a:ext cx="130" cy="114"/>
            </a:xfrm>
            <a:custGeom>
              <a:avLst/>
              <a:gdLst>
                <a:gd name="T0" fmla="*/ 3 w 267"/>
                <a:gd name="T1" fmla="*/ 0 h 236"/>
                <a:gd name="T2" fmla="*/ 1 w 267"/>
                <a:gd name="T3" fmla="*/ 0 h 236"/>
                <a:gd name="T4" fmla="*/ 1 w 267"/>
                <a:gd name="T5" fmla="*/ 0 h 236"/>
                <a:gd name="T6" fmla="*/ 0 w 267"/>
                <a:gd name="T7" fmla="*/ 1 h 236"/>
                <a:gd name="T8" fmla="*/ 0 w 267"/>
                <a:gd name="T9" fmla="*/ 2 h 236"/>
                <a:gd name="T10" fmla="*/ 0 w 267"/>
                <a:gd name="T11" fmla="*/ 3 h 236"/>
                <a:gd name="T12" fmla="*/ 1 w 267"/>
                <a:gd name="T13" fmla="*/ 3 h 236"/>
                <a:gd name="T14" fmla="*/ 1 w 267"/>
                <a:gd name="T15" fmla="*/ 2 h 236"/>
                <a:gd name="T16" fmla="*/ 2 w 267"/>
                <a:gd name="T17" fmla="*/ 2 h 236"/>
                <a:gd name="T18" fmla="*/ 3 w 267"/>
                <a:gd name="T19" fmla="*/ 1 h 236"/>
                <a:gd name="T20" fmla="*/ 3 w 267"/>
                <a:gd name="T21" fmla="*/ 1 h 236"/>
                <a:gd name="T22" fmla="*/ 3 w 267"/>
                <a:gd name="T23" fmla="*/ 1 h 236"/>
                <a:gd name="T24" fmla="*/ 3 w 267"/>
                <a:gd name="T25" fmla="*/ 1 h 236"/>
                <a:gd name="T26" fmla="*/ 3 w 267"/>
                <a:gd name="T27" fmla="*/ 0 h 236"/>
                <a:gd name="T28" fmla="*/ 3 w 267"/>
                <a:gd name="T29" fmla="*/ 0 h 236"/>
                <a:gd name="T30" fmla="*/ 3 w 267"/>
                <a:gd name="T31" fmla="*/ 0 h 236"/>
                <a:gd name="T32" fmla="*/ 3 w 267"/>
                <a:gd name="T33" fmla="*/ 0 h 236"/>
                <a:gd name="T34" fmla="*/ 2 w 267"/>
                <a:gd name="T35" fmla="*/ 0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33" name="Freeform 224"/>
            <p:cNvSpPr>
              <a:spLocks/>
            </p:cNvSpPr>
            <p:nvPr/>
          </p:nvSpPr>
          <p:spPr bwMode="auto">
            <a:xfrm rot="-7788334">
              <a:off x="600" y="2292"/>
              <a:ext cx="96" cy="84"/>
            </a:xfrm>
            <a:custGeom>
              <a:avLst/>
              <a:gdLst>
                <a:gd name="T0" fmla="*/ 0 w 267"/>
                <a:gd name="T1" fmla="*/ 0 h 236"/>
                <a:gd name="T2" fmla="*/ 0 w 267"/>
                <a:gd name="T3" fmla="*/ 0 h 236"/>
                <a:gd name="T4" fmla="*/ 0 w 267"/>
                <a:gd name="T5" fmla="*/ 0 h 236"/>
                <a:gd name="T6" fmla="*/ 0 w 267"/>
                <a:gd name="T7" fmla="*/ 0 h 236"/>
                <a:gd name="T8" fmla="*/ 0 w 267"/>
                <a:gd name="T9" fmla="*/ 0 h 236"/>
                <a:gd name="T10" fmla="*/ 0 w 267"/>
                <a:gd name="T11" fmla="*/ 0 h 236"/>
                <a:gd name="T12" fmla="*/ 0 w 267"/>
                <a:gd name="T13" fmla="*/ 0 h 236"/>
                <a:gd name="T14" fmla="*/ 0 w 267"/>
                <a:gd name="T15" fmla="*/ 0 h 236"/>
                <a:gd name="T16" fmla="*/ 0 w 267"/>
                <a:gd name="T17" fmla="*/ 0 h 236"/>
                <a:gd name="T18" fmla="*/ 0 w 267"/>
                <a:gd name="T19" fmla="*/ 0 h 236"/>
                <a:gd name="T20" fmla="*/ 0 w 267"/>
                <a:gd name="T21" fmla="*/ 0 h 236"/>
                <a:gd name="T22" fmla="*/ 0 w 267"/>
                <a:gd name="T23" fmla="*/ 0 h 236"/>
                <a:gd name="T24" fmla="*/ 0 w 267"/>
                <a:gd name="T25" fmla="*/ 0 h 236"/>
                <a:gd name="T26" fmla="*/ 0 w 267"/>
                <a:gd name="T27" fmla="*/ 0 h 236"/>
                <a:gd name="T28" fmla="*/ 0 w 267"/>
                <a:gd name="T29" fmla="*/ 0 h 236"/>
                <a:gd name="T30" fmla="*/ 0 w 267"/>
                <a:gd name="T31" fmla="*/ 0 h 236"/>
                <a:gd name="T32" fmla="*/ 0 w 267"/>
                <a:gd name="T33" fmla="*/ 0 h 236"/>
                <a:gd name="T34" fmla="*/ 0 w 267"/>
                <a:gd name="T35" fmla="*/ 0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sp>
          <p:nvSpPr>
            <p:cNvPr id="1134" name="Freeform 225"/>
            <p:cNvSpPr>
              <a:spLocks/>
            </p:cNvSpPr>
            <p:nvPr/>
          </p:nvSpPr>
          <p:spPr bwMode="auto">
            <a:xfrm rot="-3742253">
              <a:off x="318" y="1942"/>
              <a:ext cx="84" cy="84"/>
            </a:xfrm>
            <a:custGeom>
              <a:avLst/>
              <a:gdLst>
                <a:gd name="T0" fmla="*/ 0 w 267"/>
                <a:gd name="T1" fmla="*/ 0 h 236"/>
                <a:gd name="T2" fmla="*/ 0 w 267"/>
                <a:gd name="T3" fmla="*/ 0 h 236"/>
                <a:gd name="T4" fmla="*/ 0 w 267"/>
                <a:gd name="T5" fmla="*/ 0 h 236"/>
                <a:gd name="T6" fmla="*/ 0 w 267"/>
                <a:gd name="T7" fmla="*/ 0 h 236"/>
                <a:gd name="T8" fmla="*/ 0 w 267"/>
                <a:gd name="T9" fmla="*/ 0 h 236"/>
                <a:gd name="T10" fmla="*/ 0 w 267"/>
                <a:gd name="T11" fmla="*/ 0 h 236"/>
                <a:gd name="T12" fmla="*/ 0 w 267"/>
                <a:gd name="T13" fmla="*/ 0 h 236"/>
                <a:gd name="T14" fmla="*/ 0 w 267"/>
                <a:gd name="T15" fmla="*/ 0 h 236"/>
                <a:gd name="T16" fmla="*/ 0 w 267"/>
                <a:gd name="T17" fmla="*/ 0 h 236"/>
                <a:gd name="T18" fmla="*/ 0 w 267"/>
                <a:gd name="T19" fmla="*/ 0 h 236"/>
                <a:gd name="T20" fmla="*/ 0 w 267"/>
                <a:gd name="T21" fmla="*/ 0 h 236"/>
                <a:gd name="T22" fmla="*/ 0 w 267"/>
                <a:gd name="T23" fmla="*/ 0 h 236"/>
                <a:gd name="T24" fmla="*/ 0 w 267"/>
                <a:gd name="T25" fmla="*/ 0 h 236"/>
                <a:gd name="T26" fmla="*/ 0 w 267"/>
                <a:gd name="T27" fmla="*/ 0 h 236"/>
                <a:gd name="T28" fmla="*/ 0 w 267"/>
                <a:gd name="T29" fmla="*/ 0 h 236"/>
                <a:gd name="T30" fmla="*/ 0 w 267"/>
                <a:gd name="T31" fmla="*/ 0 h 236"/>
                <a:gd name="T32" fmla="*/ 0 w 267"/>
                <a:gd name="T33" fmla="*/ 0 h 236"/>
                <a:gd name="T34" fmla="*/ 0 w 267"/>
                <a:gd name="T35" fmla="*/ 0 h 2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
                <a:gd name="T55" fmla="*/ 0 h 236"/>
                <a:gd name="T56" fmla="*/ 267 w 267"/>
                <a:gd name="T57" fmla="*/ 236 h 2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 h="236">
                  <a:moveTo>
                    <a:pt x="205" y="0"/>
                  </a:moveTo>
                  <a:cubicBezTo>
                    <a:pt x="178" y="9"/>
                    <a:pt x="149" y="8"/>
                    <a:pt x="121" y="15"/>
                  </a:cubicBezTo>
                  <a:cubicBezTo>
                    <a:pt x="102" y="27"/>
                    <a:pt x="84" y="31"/>
                    <a:pt x="67" y="48"/>
                  </a:cubicBezTo>
                  <a:cubicBezTo>
                    <a:pt x="63" y="61"/>
                    <a:pt x="54" y="72"/>
                    <a:pt x="49" y="84"/>
                  </a:cubicBezTo>
                  <a:cubicBezTo>
                    <a:pt x="35" y="115"/>
                    <a:pt x="35" y="149"/>
                    <a:pt x="10" y="174"/>
                  </a:cubicBezTo>
                  <a:cubicBezTo>
                    <a:pt x="0" y="203"/>
                    <a:pt x="3" y="186"/>
                    <a:pt x="7" y="228"/>
                  </a:cubicBezTo>
                  <a:cubicBezTo>
                    <a:pt x="40" y="227"/>
                    <a:pt x="84" y="236"/>
                    <a:pt x="115" y="216"/>
                  </a:cubicBezTo>
                  <a:cubicBezTo>
                    <a:pt x="119" y="205"/>
                    <a:pt x="118" y="191"/>
                    <a:pt x="127" y="183"/>
                  </a:cubicBezTo>
                  <a:cubicBezTo>
                    <a:pt x="145" y="167"/>
                    <a:pt x="170" y="163"/>
                    <a:pt x="190" y="150"/>
                  </a:cubicBezTo>
                  <a:cubicBezTo>
                    <a:pt x="204" y="141"/>
                    <a:pt x="210" y="137"/>
                    <a:pt x="226" y="132"/>
                  </a:cubicBezTo>
                  <a:cubicBezTo>
                    <a:pt x="229" y="131"/>
                    <a:pt x="235" y="129"/>
                    <a:pt x="235" y="129"/>
                  </a:cubicBezTo>
                  <a:cubicBezTo>
                    <a:pt x="265" y="83"/>
                    <a:pt x="231" y="142"/>
                    <a:pt x="250" y="87"/>
                  </a:cubicBezTo>
                  <a:cubicBezTo>
                    <a:pt x="252" y="80"/>
                    <a:pt x="260" y="76"/>
                    <a:pt x="262" y="69"/>
                  </a:cubicBezTo>
                  <a:cubicBezTo>
                    <a:pt x="263" y="66"/>
                    <a:pt x="264" y="63"/>
                    <a:pt x="265" y="60"/>
                  </a:cubicBezTo>
                  <a:cubicBezTo>
                    <a:pt x="264" y="51"/>
                    <a:pt x="267" y="30"/>
                    <a:pt x="256" y="21"/>
                  </a:cubicBezTo>
                  <a:cubicBezTo>
                    <a:pt x="248" y="15"/>
                    <a:pt x="229" y="9"/>
                    <a:pt x="220" y="6"/>
                  </a:cubicBezTo>
                  <a:cubicBezTo>
                    <a:pt x="217" y="5"/>
                    <a:pt x="211" y="3"/>
                    <a:pt x="211" y="3"/>
                  </a:cubicBezTo>
                  <a:cubicBezTo>
                    <a:pt x="202" y="4"/>
                    <a:pt x="184" y="6"/>
                    <a:pt x="184" y="6"/>
                  </a:cubicBezTo>
                </a:path>
              </a:pathLst>
            </a:custGeom>
            <a:gradFill rotWithShape="1">
              <a:gsLst>
                <a:gs pos="0">
                  <a:srgbClr val="A0A6DD"/>
                </a:gs>
                <a:gs pos="100000">
                  <a:srgbClr val="616BC7"/>
                </a:gs>
              </a:gsLst>
              <a:path path="rect">
                <a:fillToRect l="50000" t="50000" r="50000" b="50000"/>
              </a:path>
            </a:gradFill>
            <a:ln w="19050" cap="flat" cmpd="sng">
              <a:solidFill>
                <a:srgbClr val="2C347C"/>
              </a:solidFill>
              <a:prstDash val="solid"/>
              <a:round/>
              <a:headEnd/>
              <a:tailEnd/>
            </a:ln>
          </p:spPr>
          <p:txBody>
            <a:bodyPr lIns="90000" tIns="46800" rIns="90000" bIns="46800" anchor="ctr"/>
            <a:lstStyle/>
            <a:p>
              <a:pPr algn="ctr" eaLnBrk="0" hangingPunct="0"/>
              <a:endParaRPr kumimoji="0" lang="ja-JP" altLang="en-US" sz="3000" smtClean="0">
                <a:solidFill>
                  <a:srgbClr val="FFFFFF"/>
                </a:solidFill>
              </a:endParaRPr>
            </a:p>
          </p:txBody>
        </p:sp>
      </p:grpSp>
      <p:graphicFrame>
        <p:nvGraphicFramePr>
          <p:cNvPr id="1027" name="Object 226"/>
          <p:cNvGraphicFramePr>
            <a:graphicFrameLocks noChangeAspect="1"/>
          </p:cNvGraphicFramePr>
          <p:nvPr/>
        </p:nvGraphicFramePr>
        <p:xfrm>
          <a:off x="6076950" y="5676900"/>
          <a:ext cx="1198563" cy="701675"/>
        </p:xfrm>
        <a:graphic>
          <a:graphicData uri="http://schemas.openxmlformats.org/presentationml/2006/ole">
            <mc:AlternateContent xmlns:mc="http://schemas.openxmlformats.org/markup-compatibility/2006">
              <mc:Choice xmlns:v="urn:schemas-microsoft-com:vml" Requires="v">
                <p:oleObj spid="_x0000_s3446811" name="CorelDRAW" r:id="rId8" imgW="1558800" imgH="1244520" progId="">
                  <p:embed/>
                </p:oleObj>
              </mc:Choice>
              <mc:Fallback>
                <p:oleObj name="CorelDRAW" r:id="rId8" imgW="1558800" imgH="1244520"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0" y="5676900"/>
                        <a:ext cx="1198563" cy="701675"/>
                      </a:xfrm>
                      <a:prstGeom prst="rect">
                        <a:avLst/>
                      </a:prstGeom>
                      <a:noFill/>
                      <a:ln>
                        <a:noFill/>
                      </a:ln>
                      <a:effectLst>
                        <a:outerShdw dist="35921" dir="2700000" algn="ctr" rotWithShape="0">
                          <a:srgbClr val="292929">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42" name="Text Box 26"/>
          <p:cNvSpPr txBox="1">
            <a:spLocks noChangeArrowheads="1"/>
          </p:cNvSpPr>
          <p:nvPr/>
        </p:nvSpPr>
        <p:spPr bwMode="auto">
          <a:xfrm>
            <a:off x="5340350" y="5122863"/>
            <a:ext cx="1731963" cy="427037"/>
          </a:xfrm>
          <a:prstGeom prst="rect">
            <a:avLst/>
          </a:prstGeom>
          <a:noFill/>
          <a:ln w="12700">
            <a:noFill/>
            <a:miter lim="800000"/>
            <a:headEnd/>
            <a:tailEnd/>
          </a:ln>
        </p:spPr>
        <p:txBody>
          <a:bodyPr lIns="90000" tIns="46800" rIns="90000" bIns="46800" anchor="ctr">
            <a:spAutoFit/>
          </a:bodyPr>
          <a:lstStyle/>
          <a:p>
            <a:pPr algn="ctr" eaLnBrk="0" hangingPunct="0"/>
            <a:r>
              <a:rPr kumimoji="0" lang="ja-JP" altLang="en-US" sz="2200" smtClean="0">
                <a:solidFill>
                  <a:srgbClr val="000000"/>
                </a:solidFill>
              </a:rPr>
              <a:t>糖取り込み </a:t>
            </a:r>
          </a:p>
        </p:txBody>
      </p:sp>
      <p:sp>
        <p:nvSpPr>
          <p:cNvPr id="1043" name="Text Box 28"/>
          <p:cNvSpPr txBox="1">
            <a:spLocks noChangeArrowheads="1"/>
          </p:cNvSpPr>
          <p:nvPr/>
        </p:nvSpPr>
        <p:spPr bwMode="auto">
          <a:xfrm>
            <a:off x="873125" y="4338638"/>
            <a:ext cx="2033588" cy="427037"/>
          </a:xfrm>
          <a:prstGeom prst="rect">
            <a:avLst/>
          </a:prstGeom>
          <a:noFill/>
          <a:ln w="12700">
            <a:noFill/>
            <a:miter lim="800000"/>
            <a:headEnd/>
            <a:tailEnd/>
          </a:ln>
        </p:spPr>
        <p:txBody>
          <a:bodyPr lIns="90000" tIns="46800" rIns="90000" bIns="46800" anchor="ctr">
            <a:spAutoFit/>
          </a:bodyPr>
          <a:lstStyle/>
          <a:p>
            <a:pPr algn="ctr" eaLnBrk="0" hangingPunct="0"/>
            <a:r>
              <a:rPr kumimoji="0" lang="en-US" altLang="ja-JP" sz="2200" smtClean="0">
                <a:solidFill>
                  <a:srgbClr val="3366CC"/>
                </a:solidFill>
              </a:rPr>
              <a:t>β</a:t>
            </a:r>
            <a:r>
              <a:rPr kumimoji="0" lang="ja-JP" altLang="en-US" sz="2200" smtClean="0">
                <a:solidFill>
                  <a:srgbClr val="3366CC"/>
                </a:solidFill>
              </a:rPr>
              <a:t>細胞（減少） </a:t>
            </a:r>
            <a:endParaRPr kumimoji="0" lang="en-US" altLang="en-US" sz="2200" smtClean="0">
              <a:solidFill>
                <a:srgbClr val="3366CC"/>
              </a:solidFill>
            </a:endParaRPr>
          </a:p>
        </p:txBody>
      </p:sp>
      <p:sp>
        <p:nvSpPr>
          <p:cNvPr id="1044" name="Text Box 29"/>
          <p:cNvSpPr txBox="1">
            <a:spLocks noChangeArrowheads="1"/>
          </p:cNvSpPr>
          <p:nvPr/>
        </p:nvSpPr>
        <p:spPr bwMode="auto">
          <a:xfrm>
            <a:off x="782638" y="2159000"/>
            <a:ext cx="1346200" cy="427038"/>
          </a:xfrm>
          <a:prstGeom prst="rect">
            <a:avLst/>
          </a:prstGeom>
          <a:noFill/>
          <a:ln w="12700">
            <a:noFill/>
            <a:miter lim="800000"/>
            <a:headEnd/>
            <a:tailEnd/>
          </a:ln>
        </p:spPr>
        <p:txBody>
          <a:bodyPr lIns="90000" tIns="46800" rIns="90000" bIns="46800" anchor="ctr">
            <a:spAutoFit/>
          </a:bodyPr>
          <a:lstStyle/>
          <a:p>
            <a:pPr algn="ctr" eaLnBrk="0" hangingPunct="0"/>
            <a:r>
              <a:rPr kumimoji="0" lang="en-US" altLang="ja-JP" sz="2200" smtClean="0">
                <a:solidFill>
                  <a:srgbClr val="CC0000"/>
                </a:solidFill>
                <a:sym typeface="Symbol" pitchFamily="18" charset="2"/>
              </a:rPr>
              <a:t>α</a:t>
            </a:r>
            <a:r>
              <a:rPr kumimoji="0" lang="ja-JP" altLang="en-US" sz="2200" smtClean="0">
                <a:solidFill>
                  <a:srgbClr val="CC0000"/>
                </a:solidFill>
              </a:rPr>
              <a:t>細胞 </a:t>
            </a:r>
            <a:endParaRPr kumimoji="0" lang="en-US" altLang="en-US" sz="2200" smtClean="0">
              <a:solidFill>
                <a:srgbClr val="CC0000"/>
              </a:solidFill>
            </a:endParaRPr>
          </a:p>
        </p:txBody>
      </p:sp>
      <p:sp>
        <p:nvSpPr>
          <p:cNvPr id="1045" name="Text Box 31"/>
          <p:cNvSpPr txBox="1">
            <a:spLocks noChangeArrowheads="1"/>
          </p:cNvSpPr>
          <p:nvPr/>
        </p:nvSpPr>
        <p:spPr bwMode="auto">
          <a:xfrm>
            <a:off x="5254625" y="3641725"/>
            <a:ext cx="1731963" cy="427038"/>
          </a:xfrm>
          <a:prstGeom prst="rect">
            <a:avLst/>
          </a:prstGeom>
          <a:noFill/>
          <a:ln w="19050">
            <a:noFill/>
            <a:miter lim="800000"/>
            <a:headEnd/>
            <a:tailEnd/>
          </a:ln>
        </p:spPr>
        <p:txBody>
          <a:bodyPr lIns="90000" tIns="46800" rIns="90000" bIns="46800" anchor="ctr">
            <a:spAutoFit/>
          </a:bodyPr>
          <a:lstStyle/>
          <a:p>
            <a:pPr algn="ctr" eaLnBrk="0" hangingPunct="0"/>
            <a:r>
              <a:rPr kumimoji="0" lang="ja-JP" altLang="en-US" sz="2200" smtClean="0">
                <a:solidFill>
                  <a:srgbClr val="000000"/>
                </a:solidFill>
              </a:rPr>
              <a:t>血糖上昇 </a:t>
            </a:r>
          </a:p>
        </p:txBody>
      </p:sp>
      <p:sp>
        <p:nvSpPr>
          <p:cNvPr id="1046" name="Line 232"/>
          <p:cNvSpPr>
            <a:spLocks noChangeShapeType="1"/>
          </p:cNvSpPr>
          <p:nvPr/>
        </p:nvSpPr>
        <p:spPr bwMode="auto">
          <a:xfrm>
            <a:off x="3811588" y="5345113"/>
            <a:ext cx="1635125" cy="0"/>
          </a:xfrm>
          <a:prstGeom prst="line">
            <a:avLst/>
          </a:prstGeom>
          <a:noFill/>
          <a:ln w="25400">
            <a:solidFill>
              <a:srgbClr val="3366CC"/>
            </a:solidFill>
            <a:prstDash val="sysDot"/>
            <a:round/>
            <a:headEnd type="none" w="lg" len="lg"/>
            <a:tailEnd type="triangle" w="lg" len="med"/>
          </a:ln>
        </p:spPr>
        <p:txBody>
          <a:bodyPr wrap="none" anchor="ctr"/>
          <a:lstStyle/>
          <a:p>
            <a:pPr algn="ctr" eaLnBrk="0" hangingPunct="0"/>
            <a:endParaRPr kumimoji="0" lang="ja-JP" altLang="en-US" sz="3000" smtClean="0">
              <a:solidFill>
                <a:srgbClr val="FFFFFF"/>
              </a:solidFill>
            </a:endParaRPr>
          </a:p>
        </p:txBody>
      </p:sp>
      <p:sp>
        <p:nvSpPr>
          <p:cNvPr id="1047" name="Line 233"/>
          <p:cNvSpPr>
            <a:spLocks noChangeShapeType="1"/>
          </p:cNvSpPr>
          <p:nvPr/>
        </p:nvSpPr>
        <p:spPr bwMode="auto">
          <a:xfrm flipV="1">
            <a:off x="3167063" y="2235200"/>
            <a:ext cx="2079625" cy="2886075"/>
          </a:xfrm>
          <a:prstGeom prst="line">
            <a:avLst/>
          </a:prstGeom>
          <a:noFill/>
          <a:ln w="25400">
            <a:solidFill>
              <a:srgbClr val="3366CC"/>
            </a:solidFill>
            <a:prstDash val="sysDot"/>
            <a:round/>
            <a:headEnd type="none" w="lg" len="lg"/>
            <a:tailEnd type="triangle" w="lg" len="med"/>
          </a:ln>
        </p:spPr>
        <p:txBody>
          <a:bodyPr wrap="none" anchor="ctr"/>
          <a:lstStyle/>
          <a:p>
            <a:pPr algn="ctr" eaLnBrk="0" hangingPunct="0"/>
            <a:endParaRPr kumimoji="0" lang="ja-JP" altLang="en-US" sz="3000" smtClean="0">
              <a:solidFill>
                <a:srgbClr val="FFFFFF"/>
              </a:solidFill>
            </a:endParaRPr>
          </a:p>
        </p:txBody>
      </p:sp>
      <p:sp>
        <p:nvSpPr>
          <p:cNvPr id="1048" name="Line 234"/>
          <p:cNvSpPr>
            <a:spLocks noChangeShapeType="1"/>
          </p:cNvSpPr>
          <p:nvPr/>
        </p:nvSpPr>
        <p:spPr bwMode="auto">
          <a:xfrm flipV="1">
            <a:off x="1584325" y="1628775"/>
            <a:ext cx="719138" cy="557213"/>
          </a:xfrm>
          <a:prstGeom prst="line">
            <a:avLst/>
          </a:prstGeom>
          <a:noFill/>
          <a:ln w="63500">
            <a:solidFill>
              <a:srgbClr val="CC0000"/>
            </a:solidFill>
            <a:round/>
            <a:headEnd type="none" w="lg" len="med"/>
            <a:tailEnd type="triangle" w="lg" len="med"/>
          </a:ln>
        </p:spPr>
        <p:txBody>
          <a:bodyPr wrap="none" anchor="ctr"/>
          <a:lstStyle/>
          <a:p>
            <a:pPr algn="ctr" eaLnBrk="0" hangingPunct="0"/>
            <a:endParaRPr kumimoji="0" lang="ja-JP" altLang="en-US" sz="3000" smtClean="0">
              <a:solidFill>
                <a:srgbClr val="FFFFFF"/>
              </a:solidFill>
            </a:endParaRPr>
          </a:p>
        </p:txBody>
      </p:sp>
      <p:sp>
        <p:nvSpPr>
          <p:cNvPr id="1049" name="Freeform 235"/>
          <p:cNvSpPr>
            <a:spLocks/>
          </p:cNvSpPr>
          <p:nvPr/>
        </p:nvSpPr>
        <p:spPr bwMode="auto">
          <a:xfrm rot="-3292564" flipH="1" flipV="1">
            <a:off x="508000" y="2668588"/>
            <a:ext cx="555625" cy="177800"/>
          </a:xfrm>
          <a:custGeom>
            <a:avLst/>
            <a:gdLst>
              <a:gd name="T0" fmla="*/ 0 w 1860"/>
              <a:gd name="T1" fmla="*/ 2147483647 h 1201"/>
              <a:gd name="T2" fmla="*/ 2147483647 w 1860"/>
              <a:gd name="T3" fmla="*/ 2147483647 h 1201"/>
              <a:gd name="T4" fmla="*/ 2147483647 w 1860"/>
              <a:gd name="T5" fmla="*/ 0 h 1201"/>
              <a:gd name="T6" fmla="*/ 0 60000 65536"/>
              <a:gd name="T7" fmla="*/ 0 60000 65536"/>
              <a:gd name="T8" fmla="*/ 0 60000 65536"/>
              <a:gd name="T9" fmla="*/ 0 w 1860"/>
              <a:gd name="T10" fmla="*/ 0 h 1201"/>
              <a:gd name="T11" fmla="*/ 1860 w 1860"/>
              <a:gd name="T12" fmla="*/ 1201 h 1201"/>
            </a:gdLst>
            <a:ahLst/>
            <a:cxnLst>
              <a:cxn ang="T6">
                <a:pos x="T0" y="T1"/>
              </a:cxn>
              <a:cxn ang="T7">
                <a:pos x="T2" y="T3"/>
              </a:cxn>
              <a:cxn ang="T8">
                <a:pos x="T4" y="T5"/>
              </a:cxn>
            </a:cxnLst>
            <a:rect l="T9" t="T10" r="T11" b="T12"/>
            <a:pathLst>
              <a:path w="1860" h="1201">
                <a:moveTo>
                  <a:pt x="0" y="883"/>
                </a:moveTo>
                <a:cubicBezTo>
                  <a:pt x="350" y="1042"/>
                  <a:pt x="701" y="1201"/>
                  <a:pt x="1011" y="1054"/>
                </a:cubicBezTo>
                <a:cubicBezTo>
                  <a:pt x="1321" y="907"/>
                  <a:pt x="1718" y="176"/>
                  <a:pt x="1860" y="0"/>
                </a:cubicBezTo>
              </a:path>
            </a:pathLst>
          </a:custGeom>
          <a:noFill/>
          <a:ln w="31750" cap="flat" cmpd="sng">
            <a:solidFill>
              <a:srgbClr val="CC0000"/>
            </a:solidFill>
            <a:prstDash val="solid"/>
            <a:round/>
            <a:headEnd type="triangle" w="lg" len="med"/>
            <a:tailEnd type="none" w="lg" len="med"/>
          </a:ln>
        </p:spPr>
        <p:txBody>
          <a:bodyPr wrap="none" anchor="ctr"/>
          <a:lstStyle/>
          <a:p>
            <a:pPr algn="ctr" eaLnBrk="0" hangingPunct="0"/>
            <a:endParaRPr kumimoji="0" lang="ja-JP" altLang="en-US" sz="3000" smtClean="0">
              <a:solidFill>
                <a:srgbClr val="FFFFFF"/>
              </a:solidFill>
            </a:endParaRPr>
          </a:p>
        </p:txBody>
      </p:sp>
      <p:sp>
        <p:nvSpPr>
          <p:cNvPr id="1050" name="Freeform 236"/>
          <p:cNvSpPr>
            <a:spLocks/>
          </p:cNvSpPr>
          <p:nvPr/>
        </p:nvSpPr>
        <p:spPr bwMode="auto">
          <a:xfrm rot="-4225710" flipH="1" flipV="1">
            <a:off x="477837" y="3806826"/>
            <a:ext cx="588963" cy="614362"/>
          </a:xfrm>
          <a:custGeom>
            <a:avLst/>
            <a:gdLst>
              <a:gd name="T0" fmla="*/ 0 w 1860"/>
              <a:gd name="T1" fmla="*/ 2147483647 h 1201"/>
              <a:gd name="T2" fmla="*/ 2147483647 w 1860"/>
              <a:gd name="T3" fmla="*/ 2147483647 h 1201"/>
              <a:gd name="T4" fmla="*/ 2147483647 w 1860"/>
              <a:gd name="T5" fmla="*/ 0 h 1201"/>
              <a:gd name="T6" fmla="*/ 0 60000 65536"/>
              <a:gd name="T7" fmla="*/ 0 60000 65536"/>
              <a:gd name="T8" fmla="*/ 0 60000 65536"/>
              <a:gd name="T9" fmla="*/ 0 w 1860"/>
              <a:gd name="T10" fmla="*/ 0 h 1201"/>
              <a:gd name="T11" fmla="*/ 1860 w 1860"/>
              <a:gd name="T12" fmla="*/ 1201 h 1201"/>
            </a:gdLst>
            <a:ahLst/>
            <a:cxnLst>
              <a:cxn ang="T6">
                <a:pos x="T0" y="T1"/>
              </a:cxn>
              <a:cxn ang="T7">
                <a:pos x="T2" y="T3"/>
              </a:cxn>
              <a:cxn ang="T8">
                <a:pos x="T4" y="T5"/>
              </a:cxn>
            </a:cxnLst>
            <a:rect l="T9" t="T10" r="T11" b="T12"/>
            <a:pathLst>
              <a:path w="1860" h="1201">
                <a:moveTo>
                  <a:pt x="0" y="883"/>
                </a:moveTo>
                <a:cubicBezTo>
                  <a:pt x="350" y="1042"/>
                  <a:pt x="701" y="1201"/>
                  <a:pt x="1011" y="1054"/>
                </a:cubicBezTo>
                <a:cubicBezTo>
                  <a:pt x="1321" y="907"/>
                  <a:pt x="1718" y="176"/>
                  <a:pt x="1860" y="0"/>
                </a:cubicBezTo>
              </a:path>
            </a:pathLst>
          </a:custGeom>
          <a:noFill/>
          <a:ln w="31750" cap="flat" cmpd="sng">
            <a:solidFill>
              <a:srgbClr val="3366CC"/>
            </a:solidFill>
            <a:prstDash val="solid"/>
            <a:round/>
            <a:headEnd type="none" w="med" len="med"/>
            <a:tailEnd type="triangle" w="lg" len="med"/>
          </a:ln>
        </p:spPr>
        <p:txBody>
          <a:bodyPr wrap="none" anchor="ctr"/>
          <a:lstStyle/>
          <a:p>
            <a:pPr algn="ctr" eaLnBrk="0" hangingPunct="0"/>
            <a:endParaRPr kumimoji="0" lang="ja-JP" altLang="en-US" sz="3000" smtClean="0">
              <a:solidFill>
                <a:srgbClr val="FFFFFF"/>
              </a:solidFill>
            </a:endParaRPr>
          </a:p>
        </p:txBody>
      </p:sp>
      <p:grpSp>
        <p:nvGrpSpPr>
          <p:cNvPr id="712933" name="Group 243"/>
          <p:cNvGrpSpPr>
            <a:grpSpLocks/>
          </p:cNvGrpSpPr>
          <p:nvPr/>
        </p:nvGrpSpPr>
        <p:grpSpPr bwMode="auto">
          <a:xfrm>
            <a:off x="5186363" y="5681663"/>
            <a:ext cx="520700" cy="490537"/>
            <a:chOff x="2847" y="3678"/>
            <a:chExt cx="370" cy="349"/>
          </a:xfrm>
        </p:grpSpPr>
        <p:sp>
          <p:nvSpPr>
            <p:cNvPr id="1055" name="Oval 237"/>
            <p:cNvSpPr>
              <a:spLocks noChangeArrowheads="1"/>
            </p:cNvSpPr>
            <p:nvPr/>
          </p:nvSpPr>
          <p:spPr bwMode="auto">
            <a:xfrm>
              <a:off x="2847" y="3723"/>
              <a:ext cx="142" cy="142"/>
            </a:xfrm>
            <a:prstGeom prst="ellipse">
              <a:avLst/>
            </a:prstGeom>
            <a:gradFill rotWithShape="1">
              <a:gsLst>
                <a:gs pos="0">
                  <a:schemeClr val="tx1"/>
                </a:gs>
                <a:gs pos="100000">
                  <a:srgbClr val="FF9966"/>
                </a:gs>
              </a:gsLst>
              <a:path path="shape">
                <a:fillToRect l="50000" t="50000" r="50000" b="50000"/>
              </a:path>
            </a:gradFill>
            <a:ln w="6350" algn="ctr">
              <a:noFill/>
              <a:round/>
              <a:headEnd type="none" w="lg" len="med"/>
              <a:tailEnd type="none" w="lg" len="med"/>
            </a:ln>
          </p:spPr>
          <p:txBody>
            <a:bodyPr wrap="none" anchor="ctr"/>
            <a:lstStyle/>
            <a:p>
              <a:pPr algn="ctr" eaLnBrk="0" hangingPunct="0"/>
              <a:endParaRPr kumimoji="0" lang="ja-JP" altLang="en-US" sz="3000" smtClean="0">
                <a:solidFill>
                  <a:srgbClr val="FFFFFF"/>
                </a:solidFill>
              </a:endParaRPr>
            </a:p>
          </p:txBody>
        </p:sp>
        <p:sp>
          <p:nvSpPr>
            <p:cNvPr id="1056" name="Oval 238"/>
            <p:cNvSpPr>
              <a:spLocks noChangeArrowheads="1"/>
            </p:cNvSpPr>
            <p:nvPr/>
          </p:nvSpPr>
          <p:spPr bwMode="auto">
            <a:xfrm>
              <a:off x="2916" y="3807"/>
              <a:ext cx="142" cy="142"/>
            </a:xfrm>
            <a:prstGeom prst="ellipse">
              <a:avLst/>
            </a:prstGeom>
            <a:gradFill rotWithShape="1">
              <a:gsLst>
                <a:gs pos="0">
                  <a:schemeClr val="tx1"/>
                </a:gs>
                <a:gs pos="100000">
                  <a:srgbClr val="FF9966"/>
                </a:gs>
              </a:gsLst>
              <a:path path="shape">
                <a:fillToRect l="50000" t="50000" r="50000" b="50000"/>
              </a:path>
            </a:gradFill>
            <a:ln w="6350" algn="ctr">
              <a:noFill/>
              <a:round/>
              <a:headEnd type="none" w="lg" len="med"/>
              <a:tailEnd type="none" w="lg" len="med"/>
            </a:ln>
          </p:spPr>
          <p:txBody>
            <a:bodyPr wrap="none" anchor="ctr"/>
            <a:lstStyle/>
            <a:p>
              <a:pPr algn="ctr" eaLnBrk="0" hangingPunct="0"/>
              <a:endParaRPr kumimoji="0" lang="ja-JP" altLang="en-US" sz="3000" smtClean="0">
                <a:solidFill>
                  <a:srgbClr val="FFFFFF"/>
                </a:solidFill>
              </a:endParaRPr>
            </a:p>
          </p:txBody>
        </p:sp>
        <p:sp>
          <p:nvSpPr>
            <p:cNvPr id="1057" name="Oval 239"/>
            <p:cNvSpPr>
              <a:spLocks noChangeArrowheads="1"/>
            </p:cNvSpPr>
            <p:nvPr/>
          </p:nvSpPr>
          <p:spPr bwMode="auto">
            <a:xfrm>
              <a:off x="3000" y="3885"/>
              <a:ext cx="142" cy="142"/>
            </a:xfrm>
            <a:prstGeom prst="ellipse">
              <a:avLst/>
            </a:prstGeom>
            <a:gradFill rotWithShape="1">
              <a:gsLst>
                <a:gs pos="0">
                  <a:schemeClr val="tx1"/>
                </a:gs>
                <a:gs pos="100000">
                  <a:srgbClr val="FF9966"/>
                </a:gs>
              </a:gsLst>
              <a:path path="shape">
                <a:fillToRect l="50000" t="50000" r="50000" b="50000"/>
              </a:path>
            </a:gradFill>
            <a:ln w="6350" algn="ctr">
              <a:noFill/>
              <a:round/>
              <a:headEnd type="none" w="lg" len="med"/>
              <a:tailEnd type="none" w="lg" len="med"/>
            </a:ln>
          </p:spPr>
          <p:txBody>
            <a:bodyPr wrap="none" anchor="ctr"/>
            <a:lstStyle/>
            <a:p>
              <a:pPr algn="ctr" eaLnBrk="0" hangingPunct="0"/>
              <a:endParaRPr kumimoji="0" lang="ja-JP" altLang="en-US" sz="3000" smtClean="0">
                <a:solidFill>
                  <a:srgbClr val="FFFFFF"/>
                </a:solidFill>
              </a:endParaRPr>
            </a:p>
          </p:txBody>
        </p:sp>
        <p:sp>
          <p:nvSpPr>
            <p:cNvPr id="1058" name="Oval 240"/>
            <p:cNvSpPr>
              <a:spLocks noChangeArrowheads="1"/>
            </p:cNvSpPr>
            <p:nvPr/>
          </p:nvSpPr>
          <p:spPr bwMode="auto">
            <a:xfrm>
              <a:off x="3015" y="3792"/>
              <a:ext cx="142" cy="142"/>
            </a:xfrm>
            <a:prstGeom prst="ellipse">
              <a:avLst/>
            </a:prstGeom>
            <a:gradFill rotWithShape="1">
              <a:gsLst>
                <a:gs pos="0">
                  <a:schemeClr val="tx1"/>
                </a:gs>
                <a:gs pos="100000">
                  <a:srgbClr val="FF9966"/>
                </a:gs>
              </a:gsLst>
              <a:path path="shape">
                <a:fillToRect l="50000" t="50000" r="50000" b="50000"/>
              </a:path>
            </a:gradFill>
            <a:ln w="6350" algn="ctr">
              <a:noFill/>
              <a:round/>
              <a:headEnd type="none" w="lg" len="med"/>
              <a:tailEnd type="none" w="lg" len="med"/>
            </a:ln>
          </p:spPr>
          <p:txBody>
            <a:bodyPr wrap="none" anchor="ctr"/>
            <a:lstStyle/>
            <a:p>
              <a:pPr algn="ctr" eaLnBrk="0" hangingPunct="0"/>
              <a:endParaRPr kumimoji="0" lang="ja-JP" altLang="en-US" sz="3000" smtClean="0">
                <a:solidFill>
                  <a:srgbClr val="FFFFFF"/>
                </a:solidFill>
              </a:endParaRPr>
            </a:p>
          </p:txBody>
        </p:sp>
        <p:sp>
          <p:nvSpPr>
            <p:cNvPr id="1059" name="Oval 241"/>
            <p:cNvSpPr>
              <a:spLocks noChangeArrowheads="1"/>
            </p:cNvSpPr>
            <p:nvPr/>
          </p:nvSpPr>
          <p:spPr bwMode="auto">
            <a:xfrm>
              <a:off x="2961" y="3693"/>
              <a:ext cx="142" cy="142"/>
            </a:xfrm>
            <a:prstGeom prst="ellipse">
              <a:avLst/>
            </a:prstGeom>
            <a:gradFill rotWithShape="1">
              <a:gsLst>
                <a:gs pos="0">
                  <a:schemeClr val="tx1"/>
                </a:gs>
                <a:gs pos="100000">
                  <a:srgbClr val="FF9966"/>
                </a:gs>
              </a:gsLst>
              <a:path path="shape">
                <a:fillToRect l="50000" t="50000" r="50000" b="50000"/>
              </a:path>
            </a:gradFill>
            <a:ln w="6350" algn="ctr">
              <a:noFill/>
              <a:round/>
              <a:headEnd type="none" w="lg" len="med"/>
              <a:tailEnd type="none" w="lg" len="med"/>
            </a:ln>
          </p:spPr>
          <p:txBody>
            <a:bodyPr wrap="none" anchor="ctr"/>
            <a:lstStyle/>
            <a:p>
              <a:pPr algn="ctr" eaLnBrk="0" hangingPunct="0"/>
              <a:endParaRPr kumimoji="0" lang="ja-JP" altLang="en-US" sz="3000" smtClean="0">
                <a:solidFill>
                  <a:srgbClr val="FFFFFF"/>
                </a:solidFill>
              </a:endParaRPr>
            </a:p>
          </p:txBody>
        </p:sp>
        <p:sp>
          <p:nvSpPr>
            <p:cNvPr id="1060" name="Oval 242"/>
            <p:cNvSpPr>
              <a:spLocks noChangeArrowheads="1"/>
            </p:cNvSpPr>
            <p:nvPr/>
          </p:nvSpPr>
          <p:spPr bwMode="auto">
            <a:xfrm>
              <a:off x="3075" y="3678"/>
              <a:ext cx="142" cy="142"/>
            </a:xfrm>
            <a:prstGeom prst="ellipse">
              <a:avLst/>
            </a:prstGeom>
            <a:gradFill rotWithShape="1">
              <a:gsLst>
                <a:gs pos="0">
                  <a:schemeClr val="tx1"/>
                </a:gs>
                <a:gs pos="100000">
                  <a:srgbClr val="FF9966"/>
                </a:gs>
              </a:gsLst>
              <a:path path="shape">
                <a:fillToRect l="50000" t="50000" r="50000" b="50000"/>
              </a:path>
            </a:gradFill>
            <a:ln w="6350" algn="ctr">
              <a:noFill/>
              <a:round/>
              <a:headEnd type="none" w="lg" len="med"/>
              <a:tailEnd type="none" w="lg" len="med"/>
            </a:ln>
          </p:spPr>
          <p:txBody>
            <a:bodyPr wrap="none" anchor="ctr"/>
            <a:lstStyle/>
            <a:p>
              <a:pPr algn="ctr" eaLnBrk="0" hangingPunct="0"/>
              <a:endParaRPr kumimoji="0" lang="ja-JP" altLang="en-US" sz="3000" smtClean="0">
                <a:solidFill>
                  <a:srgbClr val="FFFFFF"/>
                </a:solidFill>
              </a:endParaRPr>
            </a:p>
          </p:txBody>
        </p:sp>
      </p:grpSp>
      <p:sp>
        <p:nvSpPr>
          <p:cNvPr id="712951" name="AutoShape 247"/>
          <p:cNvSpPr>
            <a:spLocks noChangeArrowheads="1"/>
          </p:cNvSpPr>
          <p:nvPr/>
        </p:nvSpPr>
        <p:spPr bwMode="auto">
          <a:xfrm>
            <a:off x="2409825" y="1328738"/>
            <a:ext cx="1331913" cy="661987"/>
          </a:xfrm>
          <a:prstGeom prst="roundRect">
            <a:avLst>
              <a:gd name="adj" fmla="val 16667"/>
            </a:avLst>
          </a:prstGeom>
          <a:solidFill>
            <a:srgbClr val="CC0000"/>
          </a:solidFill>
          <a:ln w="19050" algn="ctr">
            <a:noFill/>
            <a:round/>
            <a:headEnd type="none" w="lg" len="med"/>
            <a:tailEnd type="none" w="lg" len="med"/>
          </a:ln>
          <a:effectLst>
            <a:outerShdw dist="35921" dir="2700000" algn="ctr" rotWithShape="0">
              <a:schemeClr val="bg2">
                <a:alpha val="50000"/>
              </a:schemeClr>
            </a:outerShdw>
          </a:effectLst>
        </p:spPr>
        <p:txBody>
          <a:bodyPr wrap="none" anchor="ctr"/>
          <a:lstStyle/>
          <a:p>
            <a:pPr algn="ctr" eaLnBrk="0" hangingPunct="0">
              <a:lnSpc>
                <a:spcPct val="85000"/>
              </a:lnSpc>
              <a:defRPr/>
            </a:pPr>
            <a:r>
              <a:rPr kumimoji="0" lang="ja-JP" altLang="en-US" sz="2200" b="0">
                <a:solidFill>
                  <a:srgbClr val="FFFFFF"/>
                </a:solidFill>
              </a:rPr>
              <a:t> グルカゴン </a:t>
            </a:r>
          </a:p>
          <a:p>
            <a:pPr algn="ctr" eaLnBrk="0" hangingPunct="0">
              <a:lnSpc>
                <a:spcPct val="85000"/>
              </a:lnSpc>
              <a:defRPr/>
            </a:pPr>
            <a:r>
              <a:rPr kumimoji="0" lang="ja-JP" altLang="en-US" sz="2200" b="0">
                <a:solidFill>
                  <a:srgbClr val="FFFFFF"/>
                </a:solidFill>
              </a:rPr>
              <a:t> 過剰分泌 </a:t>
            </a:r>
          </a:p>
        </p:txBody>
      </p:sp>
      <p:sp>
        <p:nvSpPr>
          <p:cNvPr id="712952" name="AutoShape 248"/>
          <p:cNvSpPr>
            <a:spLocks noChangeArrowheads="1"/>
          </p:cNvSpPr>
          <p:nvPr/>
        </p:nvSpPr>
        <p:spPr bwMode="auto">
          <a:xfrm>
            <a:off x="2409825" y="5157788"/>
            <a:ext cx="1331913" cy="661987"/>
          </a:xfrm>
          <a:prstGeom prst="roundRect">
            <a:avLst>
              <a:gd name="adj" fmla="val 16667"/>
            </a:avLst>
          </a:prstGeom>
          <a:solidFill>
            <a:srgbClr val="3366CC"/>
          </a:solidFill>
          <a:ln w="19050" algn="ctr">
            <a:noFill/>
            <a:round/>
            <a:headEnd type="none" w="lg" len="med"/>
            <a:tailEnd type="none" w="lg" len="med"/>
          </a:ln>
          <a:effectLst>
            <a:outerShdw dist="35921" dir="2700000" algn="ctr" rotWithShape="0">
              <a:schemeClr val="bg2">
                <a:alpha val="50000"/>
              </a:schemeClr>
            </a:outerShdw>
          </a:effectLst>
        </p:spPr>
        <p:txBody>
          <a:bodyPr wrap="none" anchor="ctr"/>
          <a:lstStyle/>
          <a:p>
            <a:pPr algn="ctr" eaLnBrk="0" hangingPunct="0">
              <a:lnSpc>
                <a:spcPct val="90000"/>
              </a:lnSpc>
              <a:defRPr/>
            </a:pPr>
            <a:r>
              <a:rPr kumimoji="0" lang="ja-JP" altLang="en-US" sz="2200" b="0">
                <a:solidFill>
                  <a:srgbClr val="FFFFFF"/>
                </a:solidFill>
              </a:rPr>
              <a:t> インスリン </a:t>
            </a:r>
          </a:p>
          <a:p>
            <a:pPr algn="ctr" eaLnBrk="0" hangingPunct="0">
              <a:lnSpc>
                <a:spcPct val="90000"/>
              </a:lnSpc>
              <a:defRPr/>
            </a:pPr>
            <a:r>
              <a:rPr kumimoji="0" lang="ja-JP" altLang="en-US" sz="2200" b="0">
                <a:solidFill>
                  <a:srgbClr val="FFFFFF"/>
                </a:solidFill>
              </a:rPr>
              <a:t> 分泌低下 </a:t>
            </a:r>
          </a:p>
        </p:txBody>
      </p:sp>
      <p:sp>
        <p:nvSpPr>
          <p:cNvPr id="1054" name="Text Box 17"/>
          <p:cNvSpPr txBox="1">
            <a:spLocks noChangeArrowheads="1"/>
          </p:cNvSpPr>
          <p:nvPr/>
        </p:nvSpPr>
        <p:spPr bwMode="auto">
          <a:xfrm>
            <a:off x="1944688" y="3222625"/>
            <a:ext cx="817562" cy="427038"/>
          </a:xfrm>
          <a:prstGeom prst="rect">
            <a:avLst/>
          </a:prstGeom>
          <a:noFill/>
          <a:ln w="12700">
            <a:noFill/>
            <a:miter lim="800000"/>
            <a:headEnd/>
            <a:tailEnd/>
          </a:ln>
        </p:spPr>
        <p:txBody>
          <a:bodyPr wrap="none" lIns="90000" tIns="46800" rIns="90000" bIns="46800" anchor="ctr">
            <a:spAutoFit/>
          </a:bodyPr>
          <a:lstStyle/>
          <a:p>
            <a:pPr algn="ctr" eaLnBrk="0" hangingPunct="0"/>
            <a:r>
              <a:rPr kumimoji="0" lang="ja-JP" altLang="en-US" sz="2200" smtClean="0">
                <a:solidFill>
                  <a:srgbClr val="000000"/>
                </a:solidFill>
              </a:rPr>
              <a:t>膵島 </a:t>
            </a:r>
          </a:p>
        </p:txBody>
      </p:sp>
    </p:spTree>
    <p:extLst>
      <p:ext uri="{BB962C8B-B14F-4D97-AF65-F5344CB8AC3E}">
        <p14:creationId xmlns:p14="http://schemas.microsoft.com/office/powerpoint/2010/main" val="393490602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ounded Rectangle 25"/>
          <p:cNvSpPr>
            <a:spLocks noChangeArrowheads="1"/>
          </p:cNvSpPr>
          <p:nvPr/>
        </p:nvSpPr>
        <p:spPr bwMode="auto">
          <a:xfrm>
            <a:off x="3063875" y="4897438"/>
            <a:ext cx="2235200" cy="350837"/>
          </a:xfrm>
          <a:prstGeom prst="roundRect">
            <a:avLst>
              <a:gd name="adj" fmla="val 1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algn="ctr">
              <a:lnSpc>
                <a:spcPct val="90000"/>
              </a:lnSpc>
            </a:pPr>
            <a:r>
              <a:rPr kumimoji="0" lang="ja-JP" altLang="ja-JP" sz="2000" b="0" smtClean="0">
                <a:solidFill>
                  <a:srgbClr val="001965"/>
                </a:solidFill>
                <a:latin typeface="Verdana" pitchFamily="34" charset="0"/>
                <a:ea typeface="ＭＳ Ｐゴシック" charset="-128"/>
              </a:rPr>
              <a:t>GLP-1受容体アゴニスト</a:t>
            </a:r>
          </a:p>
        </p:txBody>
      </p:sp>
      <p:sp>
        <p:nvSpPr>
          <p:cNvPr id="101380" name="Rounded Rectangle 23"/>
          <p:cNvSpPr>
            <a:spLocks noChangeArrowheads="1"/>
          </p:cNvSpPr>
          <p:nvPr/>
        </p:nvSpPr>
        <p:spPr bwMode="auto">
          <a:xfrm>
            <a:off x="1711325" y="3548063"/>
            <a:ext cx="2398713" cy="669925"/>
          </a:xfrm>
          <a:prstGeom prst="roundRect">
            <a:avLst>
              <a:gd name="adj" fmla="val 1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algn="ctr">
              <a:lnSpc>
                <a:spcPct val="90000"/>
              </a:lnSpc>
            </a:pPr>
            <a:r>
              <a:rPr lang="da-DK" altLang="en-US" sz="2000" b="0" smtClean="0">
                <a:solidFill>
                  <a:srgbClr val="001965"/>
                </a:solidFill>
                <a:latin typeface="Verdana" pitchFamily="34" charset="0"/>
                <a:ea typeface="ＭＳ Ｐゴシック" charset="-128"/>
              </a:rPr>
              <a:t>GLP-1受容体作動薬</a:t>
            </a:r>
          </a:p>
        </p:txBody>
      </p:sp>
      <p:sp>
        <p:nvSpPr>
          <p:cNvPr id="101381" name="Rounded Rectangle 21"/>
          <p:cNvSpPr>
            <a:spLocks noChangeArrowheads="1"/>
          </p:cNvSpPr>
          <p:nvPr/>
        </p:nvSpPr>
        <p:spPr bwMode="auto">
          <a:xfrm>
            <a:off x="5940425" y="3548063"/>
            <a:ext cx="2398713" cy="352425"/>
          </a:xfrm>
          <a:prstGeom prst="roundRect">
            <a:avLst>
              <a:gd name="adj" fmla="val 1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algn="ctr">
              <a:lnSpc>
                <a:spcPct val="90000"/>
              </a:lnSpc>
            </a:pPr>
            <a:r>
              <a:rPr kumimoji="0" lang="da-DK" altLang="ja-JP" sz="2000" b="0" smtClean="0">
                <a:solidFill>
                  <a:srgbClr val="001965"/>
                </a:solidFill>
                <a:latin typeface="Verdana" pitchFamily="34" charset="0"/>
                <a:ea typeface="ＭＳ Ｐゴシック" charset="-128"/>
              </a:rPr>
              <a:t>DPP-4</a:t>
            </a:r>
            <a:r>
              <a:rPr kumimoji="0" lang="ja-JP" altLang="da-DK" sz="2000" b="0" smtClean="0">
                <a:solidFill>
                  <a:srgbClr val="001965"/>
                </a:solidFill>
                <a:latin typeface="Verdana" pitchFamily="34" charset="0"/>
                <a:ea typeface="ＭＳ Ｐゴシック" charset="-128"/>
              </a:rPr>
              <a:t>阻害薬</a:t>
            </a:r>
            <a:endParaRPr kumimoji="0" lang="ja-JP" altLang="en-US" sz="2000" b="0" smtClean="0">
              <a:solidFill>
                <a:srgbClr val="001965"/>
              </a:solidFill>
              <a:latin typeface="Verdana" pitchFamily="34" charset="0"/>
              <a:ea typeface="ＭＳ Ｐゴシック" charset="-128"/>
            </a:endParaRPr>
          </a:p>
        </p:txBody>
      </p:sp>
      <p:sp>
        <p:nvSpPr>
          <p:cNvPr id="101382" name="Rounded Rectangle 19"/>
          <p:cNvSpPr>
            <a:spLocks noChangeArrowheads="1"/>
          </p:cNvSpPr>
          <p:nvPr/>
        </p:nvSpPr>
        <p:spPr bwMode="auto">
          <a:xfrm>
            <a:off x="3859213" y="2222500"/>
            <a:ext cx="2271712" cy="658813"/>
          </a:xfrm>
          <a:prstGeom prst="roundRect">
            <a:avLst>
              <a:gd name="adj" fmla="val 1140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tIns="82800" bIns="82800" anchor="ctr"/>
          <a:lstStyle/>
          <a:p>
            <a:pPr algn="ctr"/>
            <a:r>
              <a:rPr kumimoji="0" lang="ja-JP" altLang="da-DK" sz="2000" b="0" smtClean="0">
                <a:solidFill>
                  <a:srgbClr val="001965"/>
                </a:solidFill>
                <a:latin typeface="Verdana" pitchFamily="34" charset="0"/>
                <a:ea typeface="ＭＳ Ｐゴシック" charset="-128"/>
              </a:rPr>
              <a:t>インクレチンに基づく</a:t>
            </a:r>
            <a:br>
              <a:rPr kumimoji="0" lang="ja-JP" altLang="da-DK" sz="2000" b="0" smtClean="0">
                <a:solidFill>
                  <a:srgbClr val="001965"/>
                </a:solidFill>
                <a:latin typeface="Verdana" pitchFamily="34" charset="0"/>
                <a:ea typeface="ＭＳ Ｐゴシック" charset="-128"/>
              </a:rPr>
            </a:br>
            <a:r>
              <a:rPr kumimoji="0" lang="ja-JP" altLang="da-DK" sz="2000" b="0" smtClean="0">
                <a:solidFill>
                  <a:srgbClr val="001965"/>
                </a:solidFill>
                <a:latin typeface="Verdana" pitchFamily="34" charset="0"/>
                <a:ea typeface="ＭＳ Ｐゴシック" charset="-128"/>
              </a:rPr>
              <a:t>糖尿病治療薬</a:t>
            </a:r>
            <a:endParaRPr kumimoji="0" lang="ja-JP" altLang="en-US" sz="2000" b="0" smtClean="0">
              <a:solidFill>
                <a:srgbClr val="001965"/>
              </a:solidFill>
              <a:latin typeface="Verdana" pitchFamily="34" charset="0"/>
              <a:ea typeface="ＭＳ Ｐゴシック" charset="-128"/>
            </a:endParaRPr>
          </a:p>
        </p:txBody>
      </p:sp>
      <p:cxnSp>
        <p:nvCxnSpPr>
          <p:cNvPr id="101383" name="AutoShape 6"/>
          <p:cNvCxnSpPr>
            <a:cxnSpLocks noChangeShapeType="1"/>
          </p:cNvCxnSpPr>
          <p:nvPr/>
        </p:nvCxnSpPr>
        <p:spPr bwMode="auto">
          <a:xfrm rot="-5400000">
            <a:off x="1918494" y="3863182"/>
            <a:ext cx="679450" cy="1389062"/>
          </a:xfrm>
          <a:prstGeom prst="bentConnector3">
            <a:avLst>
              <a:gd name="adj1" fmla="val 49764"/>
            </a:avLst>
          </a:prstGeom>
          <a:noFill/>
          <a:ln w="38100">
            <a:solidFill>
              <a:schemeClr val="accent2"/>
            </a:solidFill>
            <a:miter lim="800000"/>
            <a:headEnd/>
            <a:tailEnd/>
          </a:ln>
          <a:extLst>
            <a:ext uri="{909E8E84-426E-40DD-AFC4-6F175D3DCCD1}">
              <a14:hiddenFill xmlns:a14="http://schemas.microsoft.com/office/drawing/2010/main">
                <a:noFill/>
              </a14:hiddenFill>
            </a:ext>
          </a:extLst>
        </p:spPr>
      </p:cxnSp>
      <p:cxnSp>
        <p:nvCxnSpPr>
          <p:cNvPr id="101384" name="AutoShape 7"/>
          <p:cNvCxnSpPr>
            <a:cxnSpLocks noChangeShapeType="1"/>
          </p:cNvCxnSpPr>
          <p:nvPr/>
        </p:nvCxnSpPr>
        <p:spPr bwMode="auto">
          <a:xfrm rot="5400000" flipH="1">
            <a:off x="3248025" y="3922713"/>
            <a:ext cx="679450" cy="1270000"/>
          </a:xfrm>
          <a:prstGeom prst="bentConnector3">
            <a:avLst>
              <a:gd name="adj1" fmla="val 50000"/>
            </a:avLst>
          </a:prstGeom>
          <a:noFill/>
          <a:ln w="38100">
            <a:solidFill>
              <a:schemeClr val="accent2"/>
            </a:solidFill>
            <a:miter lim="800000"/>
            <a:headEnd/>
            <a:tailEnd/>
          </a:ln>
          <a:extLst>
            <a:ext uri="{909E8E84-426E-40DD-AFC4-6F175D3DCCD1}">
              <a14:hiddenFill xmlns:a14="http://schemas.microsoft.com/office/drawing/2010/main">
                <a:noFill/>
              </a14:hiddenFill>
            </a:ext>
          </a:extLst>
        </p:spPr>
      </p:cxnSp>
      <p:cxnSp>
        <p:nvCxnSpPr>
          <p:cNvPr id="101385" name="AutoShape 8"/>
          <p:cNvCxnSpPr>
            <a:cxnSpLocks noChangeShapeType="1"/>
            <a:stCxn id="101380" idx="0"/>
            <a:endCxn id="101382" idx="2"/>
          </p:cNvCxnSpPr>
          <p:nvPr/>
        </p:nvCxnSpPr>
        <p:spPr bwMode="auto">
          <a:xfrm rot="-5400000">
            <a:off x="3620294" y="2172494"/>
            <a:ext cx="666750" cy="2084388"/>
          </a:xfrm>
          <a:prstGeom prst="bentConnector3">
            <a:avLst>
              <a:gd name="adj1" fmla="val 50000"/>
            </a:avLst>
          </a:prstGeom>
          <a:noFill/>
          <a:ln w="38100">
            <a:solidFill>
              <a:schemeClr val="accent2"/>
            </a:solidFill>
            <a:miter lim="800000"/>
            <a:headEnd/>
            <a:tailEnd/>
          </a:ln>
          <a:extLst>
            <a:ext uri="{909E8E84-426E-40DD-AFC4-6F175D3DCCD1}">
              <a14:hiddenFill xmlns:a14="http://schemas.microsoft.com/office/drawing/2010/main">
                <a:noFill/>
              </a14:hiddenFill>
            </a:ext>
          </a:extLst>
        </p:spPr>
      </p:cxnSp>
      <p:cxnSp>
        <p:nvCxnSpPr>
          <p:cNvPr id="101386" name="AutoShape 9"/>
          <p:cNvCxnSpPr>
            <a:cxnSpLocks noChangeShapeType="1"/>
            <a:stCxn id="101381" idx="0"/>
            <a:endCxn id="101382" idx="2"/>
          </p:cNvCxnSpPr>
          <p:nvPr/>
        </p:nvCxnSpPr>
        <p:spPr bwMode="auto">
          <a:xfrm rot="5400000" flipH="1">
            <a:off x="5734844" y="2142332"/>
            <a:ext cx="666750" cy="2144712"/>
          </a:xfrm>
          <a:prstGeom prst="bentConnector3">
            <a:avLst>
              <a:gd name="adj1" fmla="val 50000"/>
            </a:avLst>
          </a:prstGeom>
          <a:noFill/>
          <a:ln w="38100">
            <a:solidFill>
              <a:schemeClr val="accent2"/>
            </a:solidFill>
            <a:miter lim="800000"/>
            <a:headEnd/>
            <a:tailEnd/>
          </a:ln>
          <a:extLst>
            <a:ext uri="{909E8E84-426E-40DD-AFC4-6F175D3DCCD1}">
              <a14:hiddenFill xmlns:a14="http://schemas.microsoft.com/office/drawing/2010/main">
                <a:noFill/>
              </a14:hiddenFill>
            </a:ext>
          </a:extLst>
        </p:spPr>
      </p:cxnSp>
      <p:pic>
        <p:nvPicPr>
          <p:cNvPr id="101387" name="Picture 10" descr="exenat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563" y="5318125"/>
            <a:ext cx="24447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12" descr="liraglut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5322888"/>
            <a:ext cx="16240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Rectangle 13"/>
          <p:cNvSpPr>
            <a:spLocks noChangeArrowheads="1"/>
          </p:cNvSpPr>
          <p:nvPr/>
        </p:nvSpPr>
        <p:spPr bwMode="auto">
          <a:xfrm>
            <a:off x="2217738" y="5292725"/>
            <a:ext cx="133350" cy="79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50000"/>
              </a:spcBef>
            </a:pPr>
            <a:endParaRPr kumimoji="0" lang="ja-JP" altLang="en-US" sz="1200" b="0" smtClean="0">
              <a:solidFill>
                <a:srgbClr val="001965"/>
              </a:solidFill>
              <a:latin typeface="Verdana" pitchFamily="34" charset="0"/>
              <a:ea typeface="ＭＳ Ｐゴシック" charset="-128"/>
            </a:endParaRPr>
          </a:p>
        </p:txBody>
      </p:sp>
      <p:sp>
        <p:nvSpPr>
          <p:cNvPr id="1345551" name="AutoShape 15"/>
          <p:cNvSpPr>
            <a:spLocks noChangeArrowheads="1"/>
          </p:cNvSpPr>
          <p:nvPr/>
        </p:nvSpPr>
        <p:spPr bwMode="auto">
          <a:xfrm rot="1173495">
            <a:off x="1990725" y="1755775"/>
            <a:ext cx="339725" cy="204788"/>
          </a:xfrm>
          <a:prstGeom prst="lightningBol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50000"/>
              </a:spcBef>
            </a:pPr>
            <a:endParaRPr kumimoji="0" lang="ja-JP" altLang="en-US" sz="1200" b="0" smtClean="0">
              <a:solidFill>
                <a:srgbClr val="001965"/>
              </a:solidFill>
              <a:latin typeface="Verdana" pitchFamily="34" charset="0"/>
              <a:ea typeface="ＭＳ Ｐゴシック" charset="-128"/>
            </a:endParaRPr>
          </a:p>
        </p:txBody>
      </p:sp>
      <p:sp>
        <p:nvSpPr>
          <p:cNvPr id="101391" name="Text Box 16"/>
          <p:cNvSpPr txBox="1">
            <a:spLocks noChangeArrowheads="1"/>
          </p:cNvSpPr>
          <p:nvPr/>
        </p:nvSpPr>
        <p:spPr bwMode="auto">
          <a:xfrm>
            <a:off x="1700213" y="1455738"/>
            <a:ext cx="701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lang="en-US" altLang="ja-JP" sz="1800" b="0" smtClean="0">
                <a:solidFill>
                  <a:srgbClr val="001965"/>
                </a:solidFill>
              </a:rPr>
              <a:t>DPP-4</a:t>
            </a:r>
          </a:p>
        </p:txBody>
      </p:sp>
      <p:sp>
        <p:nvSpPr>
          <p:cNvPr id="101392" name="Text Box 17"/>
          <p:cNvSpPr txBox="1">
            <a:spLocks noChangeArrowheads="1"/>
          </p:cNvSpPr>
          <p:nvPr/>
        </p:nvSpPr>
        <p:spPr bwMode="auto">
          <a:xfrm>
            <a:off x="2070100" y="2781300"/>
            <a:ext cx="120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r>
              <a:rPr lang="ja-JP" altLang="en-US" sz="1800" b="0" smtClean="0">
                <a:solidFill>
                  <a:srgbClr val="001965"/>
                </a:solidFill>
              </a:rPr>
              <a:t>ヒト</a:t>
            </a:r>
            <a:r>
              <a:rPr lang="en-US" altLang="ja-JP" sz="1800" b="0" smtClean="0">
                <a:solidFill>
                  <a:srgbClr val="001965"/>
                </a:solidFill>
              </a:rPr>
              <a:t>GLP-1</a:t>
            </a:r>
          </a:p>
        </p:txBody>
      </p:sp>
      <p:grpSp>
        <p:nvGrpSpPr>
          <p:cNvPr id="101393" name="Group 18"/>
          <p:cNvGrpSpPr>
            <a:grpSpLocks/>
          </p:cNvGrpSpPr>
          <p:nvPr/>
        </p:nvGrpSpPr>
        <p:grpSpPr bwMode="auto">
          <a:xfrm>
            <a:off x="5543550" y="3906838"/>
            <a:ext cx="1270000" cy="808037"/>
            <a:chOff x="417" y="1509"/>
            <a:chExt cx="2138" cy="1359"/>
          </a:xfrm>
        </p:grpSpPr>
        <p:sp>
          <p:nvSpPr>
            <p:cNvPr id="101394" name="Line 1212"/>
            <p:cNvSpPr>
              <a:spLocks noChangeShapeType="1"/>
            </p:cNvSpPr>
            <p:nvPr/>
          </p:nvSpPr>
          <p:spPr bwMode="auto">
            <a:xfrm flipV="1">
              <a:off x="1823" y="1706"/>
              <a:ext cx="3" cy="254"/>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395" name="Line 1213"/>
            <p:cNvSpPr>
              <a:spLocks noChangeShapeType="1"/>
            </p:cNvSpPr>
            <p:nvPr/>
          </p:nvSpPr>
          <p:spPr bwMode="auto">
            <a:xfrm flipV="1">
              <a:off x="1762" y="1700"/>
              <a:ext cx="2" cy="265"/>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396" name="Line 1214"/>
            <p:cNvSpPr>
              <a:spLocks noChangeShapeType="1"/>
            </p:cNvSpPr>
            <p:nvPr/>
          </p:nvSpPr>
          <p:spPr bwMode="auto">
            <a:xfrm flipH="1">
              <a:off x="1093" y="2690"/>
              <a:ext cx="67" cy="8"/>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397" name="Line 1215"/>
            <p:cNvSpPr>
              <a:spLocks noChangeShapeType="1"/>
            </p:cNvSpPr>
            <p:nvPr/>
          </p:nvSpPr>
          <p:spPr bwMode="auto">
            <a:xfrm flipV="1">
              <a:off x="821" y="2717"/>
              <a:ext cx="184" cy="39"/>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398" name="Freeform 1216"/>
            <p:cNvSpPr>
              <a:spLocks/>
            </p:cNvSpPr>
            <p:nvPr/>
          </p:nvSpPr>
          <p:spPr bwMode="auto">
            <a:xfrm>
              <a:off x="417" y="2622"/>
              <a:ext cx="343" cy="235"/>
            </a:xfrm>
            <a:custGeom>
              <a:avLst/>
              <a:gdLst>
                <a:gd name="T0" fmla="*/ 2147483647 w 129"/>
                <a:gd name="T1" fmla="*/ 0 h 86"/>
                <a:gd name="T2" fmla="*/ 0 w 129"/>
                <a:gd name="T3" fmla="*/ 2147483647 h 86"/>
                <a:gd name="T4" fmla="*/ 2147483647 w 129"/>
                <a:gd name="T5" fmla="*/ 2147483647 h 86"/>
                <a:gd name="T6" fmla="*/ 0 60000 65536"/>
                <a:gd name="T7" fmla="*/ 0 60000 65536"/>
                <a:gd name="T8" fmla="*/ 0 60000 65536"/>
                <a:gd name="T9" fmla="*/ 0 w 129"/>
                <a:gd name="T10" fmla="*/ 0 h 86"/>
                <a:gd name="T11" fmla="*/ 129 w 129"/>
                <a:gd name="T12" fmla="*/ 86 h 86"/>
              </a:gdLst>
              <a:ahLst/>
              <a:cxnLst>
                <a:cxn ang="T6">
                  <a:pos x="T0" y="T1"/>
                </a:cxn>
                <a:cxn ang="T7">
                  <a:pos x="T2" y="T3"/>
                </a:cxn>
                <a:cxn ang="T8">
                  <a:pos x="T4" y="T5"/>
                </a:cxn>
              </a:cxnLst>
              <a:rect l="T9" t="T10" r="T11" b="T12"/>
              <a:pathLst>
                <a:path w="129" h="86">
                  <a:moveTo>
                    <a:pt x="92" y="0"/>
                  </a:moveTo>
                  <a:lnTo>
                    <a:pt x="0" y="86"/>
                  </a:lnTo>
                  <a:lnTo>
                    <a:pt x="129" y="56"/>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399" name="Freeform 1217"/>
            <p:cNvSpPr>
              <a:spLocks/>
            </p:cNvSpPr>
            <p:nvPr/>
          </p:nvSpPr>
          <p:spPr bwMode="auto">
            <a:xfrm>
              <a:off x="1160" y="2567"/>
              <a:ext cx="287" cy="301"/>
            </a:xfrm>
            <a:custGeom>
              <a:avLst/>
              <a:gdLst>
                <a:gd name="T0" fmla="*/ 2147483647 w 108"/>
                <a:gd name="T1" fmla="*/ 0 h 110"/>
                <a:gd name="T2" fmla="*/ 2147483647 w 108"/>
                <a:gd name="T3" fmla="*/ 2147483647 h 110"/>
                <a:gd name="T4" fmla="*/ 0 w 108"/>
                <a:gd name="T5" fmla="*/ 2147483647 h 110"/>
                <a:gd name="T6" fmla="*/ 0 w 108"/>
                <a:gd name="T7" fmla="*/ 2147483647 h 110"/>
                <a:gd name="T8" fmla="*/ 0 60000 65536"/>
                <a:gd name="T9" fmla="*/ 0 60000 65536"/>
                <a:gd name="T10" fmla="*/ 0 60000 65536"/>
                <a:gd name="T11" fmla="*/ 0 60000 65536"/>
                <a:gd name="T12" fmla="*/ 0 w 108"/>
                <a:gd name="T13" fmla="*/ 0 h 110"/>
                <a:gd name="T14" fmla="*/ 108 w 108"/>
                <a:gd name="T15" fmla="*/ 110 h 110"/>
              </a:gdLst>
              <a:ahLst/>
              <a:cxnLst>
                <a:cxn ang="T8">
                  <a:pos x="T0" y="T1"/>
                </a:cxn>
                <a:cxn ang="T9">
                  <a:pos x="T2" y="T3"/>
                </a:cxn>
                <a:cxn ang="T10">
                  <a:pos x="T4" y="T5"/>
                </a:cxn>
                <a:cxn ang="T11">
                  <a:pos x="T6" y="T7"/>
                </a:cxn>
              </a:cxnLst>
              <a:rect l="T12" t="T13" r="T14" b="T15"/>
              <a:pathLst>
                <a:path w="108" h="110">
                  <a:moveTo>
                    <a:pt x="37" y="0"/>
                  </a:moveTo>
                  <a:lnTo>
                    <a:pt x="108" y="110"/>
                  </a:lnTo>
                  <a:lnTo>
                    <a:pt x="0" y="45"/>
                  </a:lnTo>
                  <a:lnTo>
                    <a:pt x="0" y="29"/>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00" name="Freeform 1218"/>
            <p:cNvSpPr>
              <a:spLocks/>
            </p:cNvSpPr>
            <p:nvPr/>
          </p:nvSpPr>
          <p:spPr bwMode="auto">
            <a:xfrm>
              <a:off x="925" y="2124"/>
              <a:ext cx="309" cy="440"/>
            </a:xfrm>
            <a:custGeom>
              <a:avLst/>
              <a:gdLst>
                <a:gd name="T0" fmla="*/ 2147483647 w 116"/>
                <a:gd name="T1" fmla="*/ 2147483647 h 161"/>
                <a:gd name="T2" fmla="*/ 2147483647 w 116"/>
                <a:gd name="T3" fmla="*/ 2147483647 h 161"/>
                <a:gd name="T4" fmla="*/ 0 w 116"/>
                <a:gd name="T5" fmla="*/ 0 h 161"/>
                <a:gd name="T6" fmla="*/ 2147483647 w 116"/>
                <a:gd name="T7" fmla="*/ 2147483647 h 161"/>
                <a:gd name="T8" fmla="*/ 2147483647 w 116"/>
                <a:gd name="T9" fmla="*/ 2147483647 h 161"/>
                <a:gd name="T10" fmla="*/ 0 60000 65536"/>
                <a:gd name="T11" fmla="*/ 0 60000 65536"/>
                <a:gd name="T12" fmla="*/ 0 60000 65536"/>
                <a:gd name="T13" fmla="*/ 0 60000 65536"/>
                <a:gd name="T14" fmla="*/ 0 60000 65536"/>
                <a:gd name="T15" fmla="*/ 0 w 116"/>
                <a:gd name="T16" fmla="*/ 0 h 161"/>
                <a:gd name="T17" fmla="*/ 116 w 116"/>
                <a:gd name="T18" fmla="*/ 161 h 161"/>
              </a:gdLst>
              <a:ahLst/>
              <a:cxnLst>
                <a:cxn ang="T10">
                  <a:pos x="T0" y="T1"/>
                </a:cxn>
                <a:cxn ang="T11">
                  <a:pos x="T2" y="T3"/>
                </a:cxn>
                <a:cxn ang="T12">
                  <a:pos x="T4" y="T5"/>
                </a:cxn>
                <a:cxn ang="T13">
                  <a:pos x="T6" y="T7"/>
                </a:cxn>
                <a:cxn ang="T14">
                  <a:pos x="T8" y="T9"/>
                </a:cxn>
              </a:cxnLst>
              <a:rect l="T15" t="T16" r="T17" b="T18"/>
              <a:pathLst>
                <a:path w="116" h="161">
                  <a:moveTo>
                    <a:pt x="88" y="161"/>
                  </a:moveTo>
                  <a:lnTo>
                    <a:pt x="88" y="83"/>
                  </a:lnTo>
                  <a:lnTo>
                    <a:pt x="0" y="0"/>
                  </a:lnTo>
                  <a:lnTo>
                    <a:pt x="116" y="32"/>
                  </a:lnTo>
                  <a:lnTo>
                    <a:pt x="116" y="143"/>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01" name="Freeform 1219"/>
            <p:cNvSpPr>
              <a:spLocks/>
            </p:cNvSpPr>
            <p:nvPr/>
          </p:nvSpPr>
          <p:spPr bwMode="auto">
            <a:xfrm>
              <a:off x="2063" y="1979"/>
              <a:ext cx="492" cy="536"/>
            </a:xfrm>
            <a:custGeom>
              <a:avLst/>
              <a:gdLst>
                <a:gd name="T0" fmla="*/ 2147483647 w 185"/>
                <a:gd name="T1" fmla="*/ 2147483647 h 196"/>
                <a:gd name="T2" fmla="*/ 2147483647 w 185"/>
                <a:gd name="T3" fmla="*/ 0 h 196"/>
                <a:gd name="T4" fmla="*/ 2147483647 w 185"/>
                <a:gd name="T5" fmla="*/ 2147483647 h 196"/>
                <a:gd name="T6" fmla="*/ 2147483647 w 185"/>
                <a:gd name="T7" fmla="*/ 2147483647 h 196"/>
                <a:gd name="T8" fmla="*/ 2147483647 w 185"/>
                <a:gd name="T9" fmla="*/ 2147483647 h 196"/>
                <a:gd name="T10" fmla="*/ 0 w 185"/>
                <a:gd name="T11" fmla="*/ 2147483647 h 196"/>
                <a:gd name="T12" fmla="*/ 0 60000 65536"/>
                <a:gd name="T13" fmla="*/ 0 60000 65536"/>
                <a:gd name="T14" fmla="*/ 0 60000 65536"/>
                <a:gd name="T15" fmla="*/ 0 60000 65536"/>
                <a:gd name="T16" fmla="*/ 0 60000 65536"/>
                <a:gd name="T17" fmla="*/ 0 60000 65536"/>
                <a:gd name="T18" fmla="*/ 0 w 185"/>
                <a:gd name="T19" fmla="*/ 0 h 196"/>
                <a:gd name="T20" fmla="*/ 185 w 185"/>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85" h="196">
                  <a:moveTo>
                    <a:pt x="33" y="36"/>
                  </a:moveTo>
                  <a:lnTo>
                    <a:pt x="106" y="0"/>
                  </a:lnTo>
                  <a:lnTo>
                    <a:pt x="185" y="90"/>
                  </a:lnTo>
                  <a:lnTo>
                    <a:pt x="128" y="196"/>
                  </a:lnTo>
                  <a:lnTo>
                    <a:pt x="10" y="170"/>
                  </a:lnTo>
                  <a:lnTo>
                    <a:pt x="0" y="78"/>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02" name="Freeform 1220"/>
            <p:cNvSpPr>
              <a:spLocks/>
            </p:cNvSpPr>
            <p:nvPr/>
          </p:nvSpPr>
          <p:spPr bwMode="auto">
            <a:xfrm>
              <a:off x="1282" y="1952"/>
              <a:ext cx="727" cy="167"/>
            </a:xfrm>
            <a:custGeom>
              <a:avLst/>
              <a:gdLst>
                <a:gd name="T0" fmla="*/ 0 w 273"/>
                <a:gd name="T1" fmla="*/ 2147483647 h 61"/>
                <a:gd name="T2" fmla="*/ 2147483647 w 273"/>
                <a:gd name="T3" fmla="*/ 2147483647 h 61"/>
                <a:gd name="T4" fmla="*/ 2147483647 w 273"/>
                <a:gd name="T5" fmla="*/ 0 h 61"/>
                <a:gd name="T6" fmla="*/ 2147483647 w 273"/>
                <a:gd name="T7" fmla="*/ 2147483647 h 61"/>
                <a:gd name="T8" fmla="*/ 0 60000 65536"/>
                <a:gd name="T9" fmla="*/ 0 60000 65536"/>
                <a:gd name="T10" fmla="*/ 0 60000 65536"/>
                <a:gd name="T11" fmla="*/ 0 60000 65536"/>
                <a:gd name="T12" fmla="*/ 0 w 273"/>
                <a:gd name="T13" fmla="*/ 0 h 61"/>
                <a:gd name="T14" fmla="*/ 273 w 273"/>
                <a:gd name="T15" fmla="*/ 61 h 61"/>
              </a:gdLst>
              <a:ahLst/>
              <a:cxnLst>
                <a:cxn ang="T8">
                  <a:pos x="T0" y="T1"/>
                </a:cxn>
                <a:cxn ang="T9">
                  <a:pos x="T2" y="T3"/>
                </a:cxn>
                <a:cxn ang="T10">
                  <a:pos x="T4" y="T5"/>
                </a:cxn>
                <a:cxn ang="T11">
                  <a:pos x="T6" y="T7"/>
                </a:cxn>
              </a:cxnLst>
              <a:rect l="T12" t="T13" r="T14" b="T15"/>
              <a:pathLst>
                <a:path w="273" h="61">
                  <a:moveTo>
                    <a:pt x="0" y="17"/>
                  </a:moveTo>
                  <a:lnTo>
                    <a:pt x="90" y="61"/>
                  </a:lnTo>
                  <a:lnTo>
                    <a:pt x="192" y="0"/>
                  </a:lnTo>
                  <a:lnTo>
                    <a:pt x="273" y="47"/>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03" name="Freeform 1221"/>
            <p:cNvSpPr>
              <a:spLocks/>
            </p:cNvSpPr>
            <p:nvPr/>
          </p:nvSpPr>
          <p:spPr bwMode="auto">
            <a:xfrm>
              <a:off x="656" y="1990"/>
              <a:ext cx="823" cy="861"/>
            </a:xfrm>
            <a:custGeom>
              <a:avLst/>
              <a:gdLst>
                <a:gd name="T0" fmla="*/ 2147483647 w 309"/>
                <a:gd name="T1" fmla="*/ 2147483647 h 315"/>
                <a:gd name="T2" fmla="*/ 2147483647 w 309"/>
                <a:gd name="T3" fmla="*/ 2147483647 h 315"/>
                <a:gd name="T4" fmla="*/ 2147483647 w 309"/>
                <a:gd name="T5" fmla="*/ 2147483647 h 315"/>
                <a:gd name="T6" fmla="*/ 2147483647 w 309"/>
                <a:gd name="T7" fmla="*/ 2147483647 h 315"/>
                <a:gd name="T8" fmla="*/ 0 w 309"/>
                <a:gd name="T9" fmla="*/ 2147483647 h 315"/>
                <a:gd name="T10" fmla="*/ 2147483647 w 309"/>
                <a:gd name="T11" fmla="*/ 0 h 315"/>
                <a:gd name="T12" fmla="*/ 0 60000 65536"/>
                <a:gd name="T13" fmla="*/ 0 60000 65536"/>
                <a:gd name="T14" fmla="*/ 0 60000 65536"/>
                <a:gd name="T15" fmla="*/ 0 60000 65536"/>
                <a:gd name="T16" fmla="*/ 0 60000 65536"/>
                <a:gd name="T17" fmla="*/ 0 60000 65536"/>
                <a:gd name="T18" fmla="*/ 0 w 309"/>
                <a:gd name="T19" fmla="*/ 0 h 315"/>
                <a:gd name="T20" fmla="*/ 309 w 309"/>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309" h="315">
                  <a:moveTo>
                    <a:pt x="309" y="178"/>
                  </a:moveTo>
                  <a:lnTo>
                    <a:pt x="219" y="201"/>
                  </a:lnTo>
                  <a:lnTo>
                    <a:pt x="87" y="315"/>
                  </a:lnTo>
                  <a:lnTo>
                    <a:pt x="2" y="231"/>
                  </a:lnTo>
                  <a:lnTo>
                    <a:pt x="0" y="109"/>
                  </a:lnTo>
                  <a:lnTo>
                    <a:pt x="182" y="0"/>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04" name="Freeform 1222"/>
            <p:cNvSpPr>
              <a:spLocks/>
            </p:cNvSpPr>
            <p:nvPr/>
          </p:nvSpPr>
          <p:spPr bwMode="auto">
            <a:xfrm>
              <a:off x="1860" y="2458"/>
              <a:ext cx="203" cy="145"/>
            </a:xfrm>
            <a:custGeom>
              <a:avLst/>
              <a:gdLst>
                <a:gd name="T0" fmla="*/ 2147483647 w 76"/>
                <a:gd name="T1" fmla="*/ 0 h 53"/>
                <a:gd name="T2" fmla="*/ 0 w 76"/>
                <a:gd name="T3" fmla="*/ 2147483647 h 53"/>
                <a:gd name="T4" fmla="*/ 2147483647 w 76"/>
                <a:gd name="T5" fmla="*/ 2147483647 h 53"/>
                <a:gd name="T6" fmla="*/ 2147483647 w 76"/>
                <a:gd name="T7" fmla="*/ 0 h 53"/>
                <a:gd name="T8" fmla="*/ 2147483647 w 76"/>
                <a:gd name="T9" fmla="*/ 0 h 53"/>
                <a:gd name="T10" fmla="*/ 0 60000 65536"/>
                <a:gd name="T11" fmla="*/ 0 60000 65536"/>
                <a:gd name="T12" fmla="*/ 0 60000 65536"/>
                <a:gd name="T13" fmla="*/ 0 60000 65536"/>
                <a:gd name="T14" fmla="*/ 0 60000 65536"/>
                <a:gd name="T15" fmla="*/ 0 w 76"/>
                <a:gd name="T16" fmla="*/ 0 h 53"/>
                <a:gd name="T17" fmla="*/ 76 w 76"/>
                <a:gd name="T18" fmla="*/ 53 h 53"/>
              </a:gdLst>
              <a:ahLst/>
              <a:cxnLst>
                <a:cxn ang="T10">
                  <a:pos x="T0" y="T1"/>
                </a:cxn>
                <a:cxn ang="T11">
                  <a:pos x="T2" y="T3"/>
                </a:cxn>
                <a:cxn ang="T12">
                  <a:pos x="T4" y="T5"/>
                </a:cxn>
                <a:cxn ang="T13">
                  <a:pos x="T6" y="T7"/>
                </a:cxn>
                <a:cxn ang="T14">
                  <a:pos x="T8" y="T9"/>
                </a:cxn>
              </a:cxnLst>
              <a:rect l="T15" t="T16" r="T17" b="T18"/>
              <a:pathLst>
                <a:path w="76" h="53">
                  <a:moveTo>
                    <a:pt x="76" y="0"/>
                  </a:moveTo>
                  <a:lnTo>
                    <a:pt x="0" y="32"/>
                  </a:lnTo>
                  <a:lnTo>
                    <a:pt x="9" y="53"/>
                  </a:lnTo>
                  <a:lnTo>
                    <a:pt x="74" y="0"/>
                  </a:lnTo>
                  <a:lnTo>
                    <a:pt x="7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05" name="Text Box 17"/>
            <p:cNvSpPr txBox="1">
              <a:spLocks noChangeArrowheads="1"/>
            </p:cNvSpPr>
            <p:nvPr/>
          </p:nvSpPr>
          <p:spPr bwMode="auto">
            <a:xfrm>
              <a:off x="1657" y="1509"/>
              <a:ext cx="39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O</a:t>
              </a:r>
            </a:p>
          </p:txBody>
        </p:sp>
        <p:sp>
          <p:nvSpPr>
            <p:cNvPr id="101406" name="Text Box 17"/>
            <p:cNvSpPr txBox="1">
              <a:spLocks noChangeArrowheads="1"/>
            </p:cNvSpPr>
            <p:nvPr/>
          </p:nvSpPr>
          <p:spPr bwMode="auto">
            <a:xfrm>
              <a:off x="1940" y="2016"/>
              <a:ext cx="391"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N</a:t>
              </a:r>
            </a:p>
          </p:txBody>
        </p:sp>
        <p:sp>
          <p:nvSpPr>
            <p:cNvPr id="101407" name="Text Box 17"/>
            <p:cNvSpPr txBox="1">
              <a:spLocks noChangeArrowheads="1"/>
            </p:cNvSpPr>
            <p:nvPr/>
          </p:nvSpPr>
          <p:spPr bwMode="auto">
            <a:xfrm>
              <a:off x="1077" y="1805"/>
              <a:ext cx="392"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lnSpc>
                  <a:spcPts val="1600"/>
                </a:lnSpc>
              </a:pPr>
              <a:r>
                <a:rPr kumimoji="0" lang="en-US" altLang="ja-JP" sz="500" b="0" smtClean="0">
                  <a:solidFill>
                    <a:srgbClr val="001965"/>
                  </a:solidFill>
                </a:rPr>
                <a:t>H</a:t>
              </a:r>
              <a:br>
                <a:rPr kumimoji="0" lang="en-US" altLang="ja-JP" sz="500" b="0" smtClean="0">
                  <a:solidFill>
                    <a:srgbClr val="001965"/>
                  </a:solidFill>
                </a:rPr>
              </a:br>
              <a:r>
                <a:rPr kumimoji="0" lang="en-US" altLang="ja-JP" sz="500" b="0" smtClean="0">
                  <a:solidFill>
                    <a:srgbClr val="001965"/>
                  </a:solidFill>
                </a:rPr>
                <a:t>N</a:t>
              </a:r>
            </a:p>
          </p:txBody>
        </p:sp>
        <p:sp>
          <p:nvSpPr>
            <p:cNvPr id="101408" name="Text Box 17"/>
            <p:cNvSpPr txBox="1">
              <a:spLocks noChangeArrowheads="1"/>
            </p:cNvSpPr>
            <p:nvPr/>
          </p:nvSpPr>
          <p:spPr bwMode="auto">
            <a:xfrm>
              <a:off x="1427" y="2337"/>
              <a:ext cx="47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OH</a:t>
              </a:r>
            </a:p>
          </p:txBody>
        </p:sp>
        <p:sp>
          <p:nvSpPr>
            <p:cNvPr id="101409" name="Text Box 17"/>
            <p:cNvSpPr txBox="1">
              <a:spLocks noChangeArrowheads="1"/>
            </p:cNvSpPr>
            <p:nvPr/>
          </p:nvSpPr>
          <p:spPr bwMode="auto">
            <a:xfrm>
              <a:off x="1598" y="2510"/>
              <a:ext cx="465"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NC</a:t>
              </a:r>
            </a:p>
          </p:txBody>
        </p:sp>
      </p:grpSp>
      <p:grpSp>
        <p:nvGrpSpPr>
          <p:cNvPr id="101410" name="Group 55"/>
          <p:cNvGrpSpPr>
            <a:grpSpLocks/>
          </p:cNvGrpSpPr>
          <p:nvPr/>
        </p:nvGrpSpPr>
        <p:grpSpPr bwMode="auto">
          <a:xfrm>
            <a:off x="7077075" y="3973513"/>
            <a:ext cx="1749425" cy="858837"/>
            <a:chOff x="4463213" y="2606675"/>
            <a:chExt cx="4260090" cy="2080430"/>
          </a:xfrm>
        </p:grpSpPr>
        <p:sp>
          <p:nvSpPr>
            <p:cNvPr id="101411" name="Line 1210"/>
            <p:cNvSpPr>
              <a:spLocks noChangeShapeType="1"/>
            </p:cNvSpPr>
            <p:nvPr/>
          </p:nvSpPr>
          <p:spPr bwMode="auto">
            <a:xfrm flipV="1">
              <a:off x="6764338" y="2913063"/>
              <a:ext cx="3175" cy="349250"/>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2" name="Line 1211"/>
            <p:cNvSpPr>
              <a:spLocks noChangeShapeType="1"/>
            </p:cNvSpPr>
            <p:nvPr/>
          </p:nvSpPr>
          <p:spPr bwMode="auto">
            <a:xfrm flipV="1">
              <a:off x="6688138" y="2906713"/>
              <a:ext cx="4762" cy="363537"/>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3" name="Line 1223"/>
            <p:cNvSpPr>
              <a:spLocks noChangeShapeType="1"/>
            </p:cNvSpPr>
            <p:nvPr/>
          </p:nvSpPr>
          <p:spPr bwMode="auto">
            <a:xfrm flipH="1">
              <a:off x="5391150" y="3819525"/>
              <a:ext cx="261938" cy="153988"/>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4" name="Line 1224"/>
            <p:cNvSpPr>
              <a:spLocks noChangeShapeType="1"/>
            </p:cNvSpPr>
            <p:nvPr/>
          </p:nvSpPr>
          <p:spPr bwMode="auto">
            <a:xfrm>
              <a:off x="5094288" y="3489325"/>
              <a:ext cx="3175" cy="315913"/>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5" name="Line 1225"/>
            <p:cNvSpPr>
              <a:spLocks noChangeShapeType="1"/>
            </p:cNvSpPr>
            <p:nvPr/>
          </p:nvSpPr>
          <p:spPr bwMode="auto">
            <a:xfrm>
              <a:off x="5373688" y="3313113"/>
              <a:ext cx="271462" cy="161925"/>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6" name="Freeform 1226"/>
            <p:cNvSpPr>
              <a:spLocks/>
            </p:cNvSpPr>
            <p:nvPr/>
          </p:nvSpPr>
          <p:spPr bwMode="auto">
            <a:xfrm>
              <a:off x="5703888" y="3236913"/>
              <a:ext cx="1260475" cy="209550"/>
            </a:xfrm>
            <a:custGeom>
              <a:avLst/>
              <a:gdLst>
                <a:gd name="T0" fmla="*/ 0 w 352"/>
                <a:gd name="T1" fmla="*/ 2147483647 h 57"/>
                <a:gd name="T2" fmla="*/ 2147483647 w 352"/>
                <a:gd name="T3" fmla="*/ 0 h 57"/>
                <a:gd name="T4" fmla="*/ 2147483647 w 352"/>
                <a:gd name="T5" fmla="*/ 2147483647 h 57"/>
                <a:gd name="T6" fmla="*/ 2147483647 w 352"/>
                <a:gd name="T7" fmla="*/ 0 h 57"/>
                <a:gd name="T8" fmla="*/ 2147483647 w 352"/>
                <a:gd name="T9" fmla="*/ 2147483647 h 57"/>
                <a:gd name="T10" fmla="*/ 0 60000 65536"/>
                <a:gd name="T11" fmla="*/ 0 60000 65536"/>
                <a:gd name="T12" fmla="*/ 0 60000 65536"/>
                <a:gd name="T13" fmla="*/ 0 60000 65536"/>
                <a:gd name="T14" fmla="*/ 0 60000 65536"/>
                <a:gd name="T15" fmla="*/ 0 w 352"/>
                <a:gd name="T16" fmla="*/ 0 h 57"/>
                <a:gd name="T17" fmla="*/ 352 w 352"/>
                <a:gd name="T18" fmla="*/ 57 h 57"/>
              </a:gdLst>
              <a:ahLst/>
              <a:cxnLst>
                <a:cxn ang="T10">
                  <a:pos x="T0" y="T1"/>
                </a:cxn>
                <a:cxn ang="T11">
                  <a:pos x="T2" y="T3"/>
                </a:cxn>
                <a:cxn ang="T12">
                  <a:pos x="T4" y="T5"/>
                </a:cxn>
                <a:cxn ang="T13">
                  <a:pos x="T6" y="T7"/>
                </a:cxn>
                <a:cxn ang="T14">
                  <a:pos x="T8" y="T9"/>
                </a:cxn>
              </a:cxnLst>
              <a:rect l="T15" t="T16" r="T17" b="T18"/>
              <a:pathLst>
                <a:path w="352" h="57">
                  <a:moveTo>
                    <a:pt x="0" y="57"/>
                  </a:moveTo>
                  <a:lnTo>
                    <a:pt x="95" y="0"/>
                  </a:lnTo>
                  <a:lnTo>
                    <a:pt x="190" y="57"/>
                  </a:lnTo>
                  <a:lnTo>
                    <a:pt x="284" y="0"/>
                  </a:lnTo>
                  <a:lnTo>
                    <a:pt x="352" y="44"/>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7" name="Line 1227"/>
            <p:cNvSpPr>
              <a:spLocks noChangeShapeType="1"/>
            </p:cNvSpPr>
            <p:nvPr/>
          </p:nvSpPr>
          <p:spPr bwMode="auto">
            <a:xfrm>
              <a:off x="4752975" y="3262313"/>
              <a:ext cx="284163" cy="176212"/>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8" name="Line 1228"/>
            <p:cNvSpPr>
              <a:spLocks noChangeShapeType="1"/>
            </p:cNvSpPr>
            <p:nvPr/>
          </p:nvSpPr>
          <p:spPr bwMode="auto">
            <a:xfrm>
              <a:off x="5373688" y="2924175"/>
              <a:ext cx="3175" cy="312738"/>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19" name="Freeform 1229"/>
            <p:cNvSpPr>
              <a:spLocks/>
            </p:cNvSpPr>
            <p:nvPr/>
          </p:nvSpPr>
          <p:spPr bwMode="auto">
            <a:xfrm>
              <a:off x="5037138" y="3236913"/>
              <a:ext cx="666750" cy="1093787"/>
            </a:xfrm>
            <a:custGeom>
              <a:avLst/>
              <a:gdLst>
                <a:gd name="T0" fmla="*/ 2147483647 w 186"/>
                <a:gd name="T1" fmla="*/ 2147483647 h 298"/>
                <a:gd name="T2" fmla="*/ 2147483647 w 186"/>
                <a:gd name="T3" fmla="*/ 2147483647 h 298"/>
                <a:gd name="T4" fmla="*/ 0 w 186"/>
                <a:gd name="T5" fmla="*/ 2147483647 h 298"/>
                <a:gd name="T6" fmla="*/ 0 w 186"/>
                <a:gd name="T7" fmla="*/ 2147483647 h 298"/>
                <a:gd name="T8" fmla="*/ 2147483647 w 186"/>
                <a:gd name="T9" fmla="*/ 0 h 298"/>
                <a:gd name="T10" fmla="*/ 2147483647 w 186"/>
                <a:gd name="T11" fmla="*/ 2147483647 h 298"/>
                <a:gd name="T12" fmla="*/ 2147483647 w 186"/>
                <a:gd name="T13" fmla="*/ 2147483647 h 298"/>
                <a:gd name="T14" fmla="*/ 2147483647 w 186"/>
                <a:gd name="T15" fmla="*/ 2147483647 h 298"/>
                <a:gd name="T16" fmla="*/ 2147483647 w 186"/>
                <a:gd name="T17" fmla="*/ 2147483647 h 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6"/>
                <a:gd name="T28" fmla="*/ 0 h 298"/>
                <a:gd name="T29" fmla="*/ 186 w 186"/>
                <a:gd name="T30" fmla="*/ 298 h 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6" h="298">
                  <a:moveTo>
                    <a:pt x="97" y="298"/>
                  </a:moveTo>
                  <a:lnTo>
                    <a:pt x="97" y="222"/>
                  </a:lnTo>
                  <a:lnTo>
                    <a:pt x="0" y="168"/>
                  </a:lnTo>
                  <a:lnTo>
                    <a:pt x="0" y="55"/>
                  </a:lnTo>
                  <a:lnTo>
                    <a:pt x="94" y="0"/>
                  </a:lnTo>
                  <a:lnTo>
                    <a:pt x="186" y="57"/>
                  </a:lnTo>
                  <a:lnTo>
                    <a:pt x="186" y="168"/>
                  </a:lnTo>
                  <a:lnTo>
                    <a:pt x="106" y="217"/>
                  </a:lnTo>
                  <a:lnTo>
                    <a:pt x="97" y="222"/>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0" name="Freeform 1230"/>
            <p:cNvSpPr>
              <a:spLocks/>
            </p:cNvSpPr>
            <p:nvPr/>
          </p:nvSpPr>
          <p:spPr bwMode="auto">
            <a:xfrm>
              <a:off x="6000750" y="2906713"/>
              <a:ext cx="85725" cy="322262"/>
            </a:xfrm>
            <a:custGeom>
              <a:avLst/>
              <a:gdLst>
                <a:gd name="T0" fmla="*/ 2147483647 w 24"/>
                <a:gd name="T1" fmla="*/ 2147483647 h 88"/>
                <a:gd name="T2" fmla="*/ 0 w 24"/>
                <a:gd name="T3" fmla="*/ 0 h 88"/>
                <a:gd name="T4" fmla="*/ 2147483647 w 24"/>
                <a:gd name="T5" fmla="*/ 0 h 88"/>
                <a:gd name="T6" fmla="*/ 2147483647 w 24"/>
                <a:gd name="T7" fmla="*/ 2147483647 h 88"/>
                <a:gd name="T8" fmla="*/ 2147483647 w 24"/>
                <a:gd name="T9" fmla="*/ 2147483647 h 88"/>
                <a:gd name="T10" fmla="*/ 0 60000 65536"/>
                <a:gd name="T11" fmla="*/ 0 60000 65536"/>
                <a:gd name="T12" fmla="*/ 0 60000 65536"/>
                <a:gd name="T13" fmla="*/ 0 60000 65536"/>
                <a:gd name="T14" fmla="*/ 0 60000 65536"/>
                <a:gd name="T15" fmla="*/ 0 w 24"/>
                <a:gd name="T16" fmla="*/ 0 h 88"/>
                <a:gd name="T17" fmla="*/ 24 w 24"/>
                <a:gd name="T18" fmla="*/ 88 h 88"/>
              </a:gdLst>
              <a:ahLst/>
              <a:cxnLst>
                <a:cxn ang="T10">
                  <a:pos x="T0" y="T1"/>
                </a:cxn>
                <a:cxn ang="T11">
                  <a:pos x="T2" y="T3"/>
                </a:cxn>
                <a:cxn ang="T12">
                  <a:pos x="T4" y="T5"/>
                </a:cxn>
                <a:cxn ang="T13">
                  <a:pos x="T6" y="T7"/>
                </a:cxn>
                <a:cxn ang="T14">
                  <a:pos x="T8" y="T9"/>
                </a:cxn>
              </a:cxnLst>
              <a:rect l="T15" t="T16" r="T17" b="T18"/>
              <a:pathLst>
                <a:path w="24" h="88">
                  <a:moveTo>
                    <a:pt x="10" y="88"/>
                  </a:moveTo>
                  <a:lnTo>
                    <a:pt x="0" y="0"/>
                  </a:lnTo>
                  <a:lnTo>
                    <a:pt x="24" y="0"/>
                  </a:lnTo>
                  <a:lnTo>
                    <a:pt x="12" y="88"/>
                  </a:lnTo>
                  <a:lnTo>
                    <a:pt x="10" y="8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1" name="Line 1231"/>
            <p:cNvSpPr>
              <a:spLocks noChangeShapeType="1"/>
            </p:cNvSpPr>
            <p:nvPr/>
          </p:nvSpPr>
          <p:spPr bwMode="auto">
            <a:xfrm flipH="1">
              <a:off x="8104188" y="3717925"/>
              <a:ext cx="139700" cy="198438"/>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2" name="Line 1232"/>
            <p:cNvSpPr>
              <a:spLocks noChangeShapeType="1"/>
            </p:cNvSpPr>
            <p:nvPr/>
          </p:nvSpPr>
          <p:spPr bwMode="auto">
            <a:xfrm flipV="1">
              <a:off x="7799388" y="3398838"/>
              <a:ext cx="239712" cy="90487"/>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3" name="Line 1233"/>
            <p:cNvSpPr>
              <a:spLocks noChangeShapeType="1"/>
            </p:cNvSpPr>
            <p:nvPr/>
          </p:nvSpPr>
          <p:spPr bwMode="auto">
            <a:xfrm flipH="1" flipV="1">
              <a:off x="8121650" y="3973513"/>
              <a:ext cx="153988" cy="293687"/>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4" name="Freeform 1234"/>
            <p:cNvSpPr>
              <a:spLocks/>
            </p:cNvSpPr>
            <p:nvPr/>
          </p:nvSpPr>
          <p:spPr bwMode="auto">
            <a:xfrm>
              <a:off x="7831138" y="3743325"/>
              <a:ext cx="455612" cy="230188"/>
            </a:xfrm>
            <a:custGeom>
              <a:avLst/>
              <a:gdLst>
                <a:gd name="T0" fmla="*/ 2147483647 w 127"/>
                <a:gd name="T1" fmla="*/ 0 h 63"/>
                <a:gd name="T2" fmla="*/ 2147483647 w 127"/>
                <a:gd name="T3" fmla="*/ 2147483647 h 63"/>
                <a:gd name="T4" fmla="*/ 0 w 127"/>
                <a:gd name="T5" fmla="*/ 2147483647 h 63"/>
                <a:gd name="T6" fmla="*/ 0 60000 65536"/>
                <a:gd name="T7" fmla="*/ 0 60000 65536"/>
                <a:gd name="T8" fmla="*/ 0 60000 65536"/>
                <a:gd name="T9" fmla="*/ 0 w 127"/>
                <a:gd name="T10" fmla="*/ 0 h 63"/>
                <a:gd name="T11" fmla="*/ 127 w 127"/>
                <a:gd name="T12" fmla="*/ 63 h 63"/>
              </a:gdLst>
              <a:ahLst/>
              <a:cxnLst>
                <a:cxn ang="T6">
                  <a:pos x="T0" y="T1"/>
                </a:cxn>
                <a:cxn ang="T7">
                  <a:pos x="T2" y="T3"/>
                </a:cxn>
                <a:cxn ang="T8">
                  <a:pos x="T4" y="T5"/>
                </a:cxn>
              </a:cxnLst>
              <a:rect l="T9" t="T10" r="T11" b="T12"/>
              <a:pathLst>
                <a:path w="127" h="63">
                  <a:moveTo>
                    <a:pt x="127" y="0"/>
                  </a:moveTo>
                  <a:lnTo>
                    <a:pt x="81" y="63"/>
                  </a:lnTo>
                  <a:lnTo>
                    <a:pt x="0" y="38"/>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5" name="Line 1235"/>
            <p:cNvSpPr>
              <a:spLocks noChangeShapeType="1"/>
            </p:cNvSpPr>
            <p:nvPr/>
          </p:nvSpPr>
          <p:spPr bwMode="auto">
            <a:xfrm>
              <a:off x="8186738" y="3390900"/>
              <a:ext cx="93662" cy="142875"/>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6" name="Line 1236"/>
            <p:cNvSpPr>
              <a:spLocks noChangeShapeType="1"/>
            </p:cNvSpPr>
            <p:nvPr/>
          </p:nvSpPr>
          <p:spPr bwMode="auto">
            <a:xfrm flipH="1">
              <a:off x="7739063" y="3346450"/>
              <a:ext cx="300037" cy="103188"/>
            </a:xfrm>
            <a:prstGeom prst="line">
              <a:avLst/>
            </a:prstGeom>
            <a:noFill/>
            <a:ln w="4">
              <a:solidFill>
                <a:srgbClr val="231F20"/>
              </a:solidFill>
              <a:round/>
              <a:headEnd/>
              <a:tailEnd/>
            </a:ln>
            <a:extLst>
              <a:ext uri="{909E8E84-426E-40DD-AFC4-6F175D3DCCD1}">
                <a14:hiddenFill xmlns:a14="http://schemas.microsoft.com/office/drawing/2010/main">
                  <a:no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7" name="Freeform 1237"/>
            <p:cNvSpPr>
              <a:spLocks/>
            </p:cNvSpPr>
            <p:nvPr/>
          </p:nvSpPr>
          <p:spPr bwMode="auto">
            <a:xfrm>
              <a:off x="7161213" y="3243263"/>
              <a:ext cx="577850" cy="503237"/>
            </a:xfrm>
            <a:custGeom>
              <a:avLst/>
              <a:gdLst>
                <a:gd name="T0" fmla="*/ 0 w 161"/>
                <a:gd name="T1" fmla="*/ 2147483647 h 137"/>
                <a:gd name="T2" fmla="*/ 2147483647 w 161"/>
                <a:gd name="T3" fmla="*/ 0 h 137"/>
                <a:gd name="T4" fmla="*/ 2147483647 w 161"/>
                <a:gd name="T5" fmla="*/ 2147483647 h 137"/>
                <a:gd name="T6" fmla="*/ 2147483647 w 161"/>
                <a:gd name="T7" fmla="*/ 2147483647 h 137"/>
                <a:gd name="T8" fmla="*/ 0 60000 65536"/>
                <a:gd name="T9" fmla="*/ 0 60000 65536"/>
                <a:gd name="T10" fmla="*/ 0 60000 65536"/>
                <a:gd name="T11" fmla="*/ 0 60000 65536"/>
                <a:gd name="T12" fmla="*/ 0 w 161"/>
                <a:gd name="T13" fmla="*/ 0 h 137"/>
                <a:gd name="T14" fmla="*/ 161 w 161"/>
                <a:gd name="T15" fmla="*/ 137 h 137"/>
              </a:gdLst>
              <a:ahLst/>
              <a:cxnLst>
                <a:cxn ang="T8">
                  <a:pos x="T0" y="T1"/>
                </a:cxn>
                <a:cxn ang="T9">
                  <a:pos x="T2" y="T3"/>
                </a:cxn>
                <a:cxn ang="T10">
                  <a:pos x="T4" y="T5"/>
                </a:cxn>
                <a:cxn ang="T11">
                  <a:pos x="T6" y="T7"/>
                </a:cxn>
              </a:cxnLst>
              <a:rect l="T12" t="T13" r="T14" b="T15"/>
              <a:pathLst>
                <a:path w="161" h="137">
                  <a:moveTo>
                    <a:pt x="0" y="39"/>
                  </a:moveTo>
                  <a:lnTo>
                    <a:pt x="67" y="0"/>
                  </a:lnTo>
                  <a:lnTo>
                    <a:pt x="161" y="56"/>
                  </a:lnTo>
                  <a:lnTo>
                    <a:pt x="161" y="137"/>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8" name="Freeform 1238"/>
            <p:cNvSpPr>
              <a:spLocks/>
            </p:cNvSpPr>
            <p:nvPr/>
          </p:nvSpPr>
          <p:spPr bwMode="auto">
            <a:xfrm>
              <a:off x="7069138" y="3559175"/>
              <a:ext cx="573087" cy="500063"/>
            </a:xfrm>
            <a:custGeom>
              <a:avLst/>
              <a:gdLst>
                <a:gd name="T0" fmla="*/ 0 w 160"/>
                <a:gd name="T1" fmla="*/ 0 h 136"/>
                <a:gd name="T2" fmla="*/ 0 w 160"/>
                <a:gd name="T3" fmla="*/ 2147483647 h 136"/>
                <a:gd name="T4" fmla="*/ 2147483647 w 160"/>
                <a:gd name="T5" fmla="*/ 2147483647 h 136"/>
                <a:gd name="T6" fmla="*/ 2147483647 w 160"/>
                <a:gd name="T7" fmla="*/ 2147483647 h 136"/>
                <a:gd name="T8" fmla="*/ 0 60000 65536"/>
                <a:gd name="T9" fmla="*/ 0 60000 65536"/>
                <a:gd name="T10" fmla="*/ 0 60000 65536"/>
                <a:gd name="T11" fmla="*/ 0 60000 65536"/>
                <a:gd name="T12" fmla="*/ 0 w 160"/>
                <a:gd name="T13" fmla="*/ 0 h 136"/>
                <a:gd name="T14" fmla="*/ 160 w 160"/>
                <a:gd name="T15" fmla="*/ 136 h 136"/>
              </a:gdLst>
              <a:ahLst/>
              <a:cxnLst>
                <a:cxn ang="T8">
                  <a:pos x="T0" y="T1"/>
                </a:cxn>
                <a:cxn ang="T9">
                  <a:pos x="T2" y="T3"/>
                </a:cxn>
                <a:cxn ang="T10">
                  <a:pos x="T4" y="T5"/>
                </a:cxn>
                <a:cxn ang="T11">
                  <a:pos x="T6" y="T7"/>
                </a:cxn>
              </a:cxnLst>
              <a:rect l="T12" t="T13" r="T14" b="T15"/>
              <a:pathLst>
                <a:path w="160" h="136">
                  <a:moveTo>
                    <a:pt x="0" y="0"/>
                  </a:moveTo>
                  <a:lnTo>
                    <a:pt x="0" y="80"/>
                  </a:lnTo>
                  <a:lnTo>
                    <a:pt x="93" y="136"/>
                  </a:lnTo>
                  <a:lnTo>
                    <a:pt x="160" y="97"/>
                  </a:lnTo>
                </a:path>
              </a:pathLst>
            </a:custGeom>
            <a:noFill/>
            <a:ln w="4">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b="0" smtClean="0">
                <a:solidFill>
                  <a:srgbClr val="001965"/>
                </a:solidFill>
                <a:latin typeface="Verdana" pitchFamily="34" charset="0"/>
                <a:ea typeface="ＭＳ Ｐゴシック" charset="-128"/>
              </a:endParaRPr>
            </a:p>
          </p:txBody>
        </p:sp>
        <p:sp>
          <p:nvSpPr>
            <p:cNvPr id="101429" name="Text Box 17"/>
            <p:cNvSpPr txBox="1">
              <a:spLocks noChangeArrowheads="1"/>
            </p:cNvSpPr>
            <p:nvPr/>
          </p:nvSpPr>
          <p:spPr bwMode="auto">
            <a:xfrm>
              <a:off x="4463213" y="2987382"/>
              <a:ext cx="537349" cy="40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F</a:t>
              </a:r>
            </a:p>
          </p:txBody>
        </p:sp>
        <p:sp>
          <p:nvSpPr>
            <p:cNvPr id="101430" name="Text Box 17"/>
            <p:cNvSpPr txBox="1">
              <a:spLocks noChangeArrowheads="1"/>
            </p:cNvSpPr>
            <p:nvPr/>
          </p:nvSpPr>
          <p:spPr bwMode="auto">
            <a:xfrm>
              <a:off x="5112671" y="2645130"/>
              <a:ext cx="537348" cy="40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F</a:t>
              </a:r>
            </a:p>
          </p:txBody>
        </p:sp>
        <p:sp>
          <p:nvSpPr>
            <p:cNvPr id="101431" name="Text Box 17"/>
            <p:cNvSpPr txBox="1">
              <a:spLocks noChangeArrowheads="1"/>
            </p:cNvSpPr>
            <p:nvPr/>
          </p:nvSpPr>
          <p:spPr bwMode="auto">
            <a:xfrm>
              <a:off x="5769859" y="2610522"/>
              <a:ext cx="750268" cy="41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NH</a:t>
              </a:r>
              <a:r>
                <a:rPr kumimoji="0" lang="en-US" altLang="ja-JP" sz="500" b="0" baseline="-25000" smtClean="0">
                  <a:solidFill>
                    <a:srgbClr val="001965"/>
                  </a:solidFill>
                </a:rPr>
                <a:t>2</a:t>
              </a:r>
            </a:p>
          </p:txBody>
        </p:sp>
        <p:sp>
          <p:nvSpPr>
            <p:cNvPr id="101432" name="Text Box 17"/>
            <p:cNvSpPr txBox="1">
              <a:spLocks noChangeArrowheads="1"/>
            </p:cNvSpPr>
            <p:nvPr/>
          </p:nvSpPr>
          <p:spPr bwMode="auto">
            <a:xfrm>
              <a:off x="6496634" y="2606675"/>
              <a:ext cx="568275" cy="40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O</a:t>
              </a:r>
            </a:p>
          </p:txBody>
        </p:sp>
        <p:sp>
          <p:nvSpPr>
            <p:cNvPr id="101433" name="Text Box 17"/>
            <p:cNvSpPr txBox="1">
              <a:spLocks noChangeArrowheads="1"/>
            </p:cNvSpPr>
            <p:nvPr/>
          </p:nvSpPr>
          <p:spPr bwMode="auto">
            <a:xfrm>
              <a:off x="5155195" y="4279479"/>
              <a:ext cx="537348" cy="40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F</a:t>
              </a:r>
            </a:p>
          </p:txBody>
        </p:sp>
        <p:sp>
          <p:nvSpPr>
            <p:cNvPr id="101434" name="Text Box 17"/>
            <p:cNvSpPr txBox="1">
              <a:spLocks noChangeArrowheads="1"/>
            </p:cNvSpPr>
            <p:nvPr/>
          </p:nvSpPr>
          <p:spPr bwMode="auto">
            <a:xfrm>
              <a:off x="6836826" y="3306561"/>
              <a:ext cx="587604" cy="44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600" b="0" smtClean="0">
                  <a:solidFill>
                    <a:srgbClr val="001965"/>
                  </a:solidFill>
                </a:rPr>
                <a:t>N</a:t>
              </a:r>
            </a:p>
          </p:txBody>
        </p:sp>
        <p:sp>
          <p:nvSpPr>
            <p:cNvPr id="101435" name="Text Box 17"/>
            <p:cNvSpPr txBox="1">
              <a:spLocks noChangeArrowheads="1"/>
            </p:cNvSpPr>
            <p:nvPr/>
          </p:nvSpPr>
          <p:spPr bwMode="auto">
            <a:xfrm>
              <a:off x="7888329" y="3137358"/>
              <a:ext cx="564409" cy="40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N</a:t>
              </a:r>
            </a:p>
          </p:txBody>
        </p:sp>
        <p:sp>
          <p:nvSpPr>
            <p:cNvPr id="101436" name="Text Box 17"/>
            <p:cNvSpPr txBox="1">
              <a:spLocks noChangeArrowheads="1"/>
            </p:cNvSpPr>
            <p:nvPr/>
          </p:nvSpPr>
          <p:spPr bwMode="auto">
            <a:xfrm>
              <a:off x="8097083" y="3464227"/>
              <a:ext cx="564409" cy="40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N</a:t>
              </a:r>
            </a:p>
          </p:txBody>
        </p:sp>
        <p:sp>
          <p:nvSpPr>
            <p:cNvPr id="101437" name="Text Box 17"/>
            <p:cNvSpPr txBox="1">
              <a:spLocks noChangeArrowheads="1"/>
            </p:cNvSpPr>
            <p:nvPr/>
          </p:nvSpPr>
          <p:spPr bwMode="auto">
            <a:xfrm>
              <a:off x="7505612" y="3679577"/>
              <a:ext cx="564410" cy="40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N</a:t>
              </a:r>
            </a:p>
          </p:txBody>
        </p:sp>
        <p:sp>
          <p:nvSpPr>
            <p:cNvPr id="101438" name="Text Box 17"/>
            <p:cNvSpPr txBox="1">
              <a:spLocks noChangeArrowheads="1"/>
            </p:cNvSpPr>
            <p:nvPr/>
          </p:nvSpPr>
          <p:spPr bwMode="auto">
            <a:xfrm>
              <a:off x="8008169" y="4198724"/>
              <a:ext cx="715134" cy="41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eaLnBrk="1" hangingPunct="1"/>
              <a:r>
                <a:rPr kumimoji="0" lang="en-US" altLang="ja-JP" sz="500" b="0" smtClean="0">
                  <a:solidFill>
                    <a:srgbClr val="001965"/>
                  </a:solidFill>
                </a:rPr>
                <a:t>CF</a:t>
              </a:r>
              <a:r>
                <a:rPr kumimoji="0" lang="en-US" altLang="ja-JP" sz="500" b="0" baseline="-25000" smtClean="0">
                  <a:solidFill>
                    <a:srgbClr val="001965"/>
                  </a:solidFill>
                </a:rPr>
                <a:t>3</a:t>
              </a:r>
            </a:p>
          </p:txBody>
        </p:sp>
      </p:grpSp>
      <p:sp>
        <p:nvSpPr>
          <p:cNvPr id="101439" name="Text Box 17"/>
          <p:cNvSpPr txBox="1">
            <a:spLocks noChangeArrowheads="1"/>
          </p:cNvSpPr>
          <p:nvPr/>
        </p:nvSpPr>
        <p:spPr bwMode="auto">
          <a:xfrm>
            <a:off x="5545138" y="4732338"/>
            <a:ext cx="164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r>
              <a:rPr kumimoji="0" lang="ja-JP" altLang="en-US" sz="1800" b="0" smtClean="0">
                <a:solidFill>
                  <a:srgbClr val="001965"/>
                </a:solidFill>
              </a:rPr>
              <a:t>ビルダグリプチン</a:t>
            </a:r>
          </a:p>
        </p:txBody>
      </p:sp>
      <p:sp>
        <p:nvSpPr>
          <p:cNvPr id="101440" name="Text Box 19"/>
          <p:cNvSpPr txBox="1">
            <a:spLocks noChangeArrowheads="1"/>
          </p:cNvSpPr>
          <p:nvPr/>
        </p:nvSpPr>
        <p:spPr bwMode="auto">
          <a:xfrm>
            <a:off x="7345363" y="4732338"/>
            <a:ext cx="138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r>
              <a:rPr kumimoji="0" lang="ja-JP" altLang="en-US" sz="1800" b="0" smtClean="0">
                <a:solidFill>
                  <a:srgbClr val="001965"/>
                </a:solidFill>
              </a:rPr>
              <a:t>シタグリプチン</a:t>
            </a:r>
          </a:p>
        </p:txBody>
      </p:sp>
      <p:pic>
        <p:nvPicPr>
          <p:cNvPr id="101441" name="Picture 66" descr="220px-Alogliptin">
            <a:hlinkClick r:id="rId5" tooltip="Alogliptin.sv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850" y="5084763"/>
            <a:ext cx="13223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42" name="Text Box 19"/>
          <p:cNvSpPr txBox="1">
            <a:spLocks noChangeArrowheads="1"/>
          </p:cNvSpPr>
          <p:nvPr/>
        </p:nvSpPr>
        <p:spPr bwMode="auto">
          <a:xfrm>
            <a:off x="7165975" y="5511800"/>
            <a:ext cx="1408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r>
              <a:rPr kumimoji="0" lang="ja-JP" altLang="en-US" sz="1800" b="0" smtClean="0">
                <a:solidFill>
                  <a:srgbClr val="001965"/>
                </a:solidFill>
              </a:rPr>
              <a:t>アログリプチン</a:t>
            </a:r>
          </a:p>
        </p:txBody>
      </p:sp>
      <p:sp>
        <p:nvSpPr>
          <p:cNvPr id="101443" name="Text Box 74"/>
          <p:cNvSpPr txBox="1">
            <a:spLocks noChangeArrowheads="1"/>
          </p:cNvSpPr>
          <p:nvPr/>
        </p:nvSpPr>
        <p:spPr bwMode="auto">
          <a:xfrm>
            <a:off x="3227388" y="6181725"/>
            <a:ext cx="1670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spcBef>
                <a:spcPct val="50000"/>
              </a:spcBef>
            </a:pPr>
            <a:r>
              <a:rPr kumimoji="0" lang="en-US" altLang="ja-JP" sz="1800" b="0" smtClean="0">
                <a:solidFill>
                  <a:srgbClr val="001965"/>
                </a:solidFill>
              </a:rPr>
              <a:t>(</a:t>
            </a:r>
            <a:r>
              <a:rPr kumimoji="0" lang="ja-JP" altLang="en-US" sz="1800" b="0" smtClean="0">
                <a:solidFill>
                  <a:srgbClr val="001965"/>
                </a:solidFill>
              </a:rPr>
              <a:t>例</a:t>
            </a:r>
            <a:r>
              <a:rPr kumimoji="0" lang="en-US" altLang="ja-JP" sz="1800" b="0" smtClean="0">
                <a:solidFill>
                  <a:srgbClr val="001965"/>
                </a:solidFill>
              </a:rPr>
              <a:t>)</a:t>
            </a:r>
            <a:r>
              <a:rPr kumimoji="0" lang="ja-JP" altLang="en-US" sz="1800" b="0" smtClean="0">
                <a:solidFill>
                  <a:srgbClr val="001965"/>
                </a:solidFill>
              </a:rPr>
              <a:t>エキセナチド</a:t>
            </a:r>
          </a:p>
        </p:txBody>
      </p:sp>
      <p:sp>
        <p:nvSpPr>
          <p:cNvPr id="101444" name="Text Box 75"/>
          <p:cNvSpPr txBox="1">
            <a:spLocks noChangeArrowheads="1"/>
          </p:cNvSpPr>
          <p:nvPr/>
        </p:nvSpPr>
        <p:spPr bwMode="auto">
          <a:xfrm>
            <a:off x="625475" y="6181725"/>
            <a:ext cx="1619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spcBef>
                <a:spcPct val="50000"/>
              </a:spcBef>
            </a:pPr>
            <a:r>
              <a:rPr kumimoji="0" lang="en-US" altLang="ja-JP" sz="1800" b="0" smtClean="0">
                <a:solidFill>
                  <a:srgbClr val="001965"/>
                </a:solidFill>
              </a:rPr>
              <a:t>(</a:t>
            </a:r>
            <a:r>
              <a:rPr kumimoji="0" lang="ja-JP" altLang="en-US" sz="1800" b="0" smtClean="0">
                <a:solidFill>
                  <a:srgbClr val="001965"/>
                </a:solidFill>
              </a:rPr>
              <a:t>例</a:t>
            </a:r>
            <a:r>
              <a:rPr kumimoji="0" lang="en-US" altLang="ja-JP" sz="1800" b="0" smtClean="0">
                <a:solidFill>
                  <a:srgbClr val="001965"/>
                </a:solidFill>
              </a:rPr>
              <a:t>)</a:t>
            </a:r>
            <a:r>
              <a:rPr kumimoji="0" lang="ja-JP" altLang="en-US" sz="1800" b="0" smtClean="0">
                <a:solidFill>
                  <a:srgbClr val="001965"/>
                </a:solidFill>
              </a:rPr>
              <a:t>リラグルチド</a:t>
            </a:r>
          </a:p>
        </p:txBody>
      </p:sp>
      <p:sp>
        <p:nvSpPr>
          <p:cNvPr id="101445" name="Rounded Rectangle 27"/>
          <p:cNvSpPr>
            <a:spLocks noChangeArrowheads="1"/>
          </p:cNvSpPr>
          <p:nvPr/>
        </p:nvSpPr>
        <p:spPr bwMode="auto">
          <a:xfrm>
            <a:off x="200025" y="4897438"/>
            <a:ext cx="2400300" cy="350837"/>
          </a:xfrm>
          <a:prstGeom prst="roundRect">
            <a:avLst>
              <a:gd name="adj" fmla="val 1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algn="ctr">
              <a:lnSpc>
                <a:spcPct val="90000"/>
              </a:lnSpc>
            </a:pPr>
            <a:r>
              <a:rPr kumimoji="0" lang="en-US" altLang="ja-JP" sz="2000" b="0" dirty="0" smtClean="0">
                <a:solidFill>
                  <a:srgbClr val="001965"/>
                </a:solidFill>
                <a:latin typeface="Verdana" pitchFamily="34" charset="0"/>
                <a:ea typeface="ＭＳ Ｐゴシック" charset="-128"/>
              </a:rPr>
              <a:t>GLP-1</a:t>
            </a:r>
            <a:r>
              <a:rPr kumimoji="0" lang="ja-JP" altLang="en-US" sz="2000" b="0" dirty="0" smtClean="0">
                <a:solidFill>
                  <a:srgbClr val="001965"/>
                </a:solidFill>
                <a:latin typeface="Verdana" pitchFamily="34" charset="0"/>
                <a:ea typeface="ＭＳ Ｐゴシック" charset="-128"/>
              </a:rPr>
              <a:t>アナログ</a:t>
            </a:r>
          </a:p>
        </p:txBody>
      </p:sp>
      <p:sp>
        <p:nvSpPr>
          <p:cNvPr id="101446" name="Rectangle 8"/>
          <p:cNvSpPr>
            <a:spLocks noChangeArrowheads="1"/>
          </p:cNvSpPr>
          <p:nvPr/>
        </p:nvSpPr>
        <p:spPr bwMode="auto">
          <a:xfrm>
            <a:off x="563563" y="419100"/>
            <a:ext cx="809466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50000"/>
              </a:spcBef>
            </a:pPr>
            <a:r>
              <a:rPr lang="en-US" altLang="ja-JP" sz="3000" b="0" dirty="0" smtClean="0">
                <a:solidFill>
                  <a:srgbClr val="001965"/>
                </a:solidFill>
                <a:latin typeface="Verdana" pitchFamily="34" charset="0"/>
                <a:ea typeface="ＭＳ Ｐゴシック" charset="-128"/>
              </a:rPr>
              <a:t>GLP-1</a:t>
            </a:r>
            <a:r>
              <a:rPr lang="ja-JP" altLang="en-US" sz="3000" b="0" dirty="0" smtClean="0">
                <a:solidFill>
                  <a:srgbClr val="001965"/>
                </a:solidFill>
                <a:latin typeface="Verdana" pitchFamily="34" charset="0"/>
                <a:ea typeface="ＭＳ Ｐゴシック" charset="-128"/>
              </a:rPr>
              <a:t>受容体作動薬</a:t>
            </a:r>
          </a:p>
        </p:txBody>
      </p:sp>
      <p:sp>
        <p:nvSpPr>
          <p:cNvPr id="101448" name="Text Box 104"/>
          <p:cNvSpPr txBox="1">
            <a:spLocks noChangeArrowheads="1"/>
          </p:cNvSpPr>
          <p:nvPr/>
        </p:nvSpPr>
        <p:spPr bwMode="auto">
          <a:xfrm>
            <a:off x="3086100" y="2570163"/>
            <a:ext cx="263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1427" tIns="45713" rIns="91427" bIns="45713">
            <a:spAutoFit/>
          </a:bodyPr>
          <a:lstStyle>
            <a:lvl1pPr eaLnBrk="0" hangingPunct="0">
              <a:defRPr kumimoji="1" sz="1200">
                <a:solidFill>
                  <a:schemeClr val="tx1"/>
                </a:solidFill>
                <a:latin typeface="Verdana" pitchFamily="34" charset="0"/>
                <a:ea typeface="ＭＳ Ｐゴシック" charset="-128"/>
              </a:defRPr>
            </a:lvl1pPr>
            <a:lvl2pPr marL="742950" indent="-285750" eaLnBrk="0" hangingPunct="0">
              <a:defRPr kumimoji="1" sz="1200">
                <a:solidFill>
                  <a:schemeClr val="tx1"/>
                </a:solidFill>
                <a:latin typeface="Verdana" pitchFamily="34" charset="0"/>
                <a:ea typeface="ＭＳ Ｐゴシック" charset="-128"/>
              </a:defRPr>
            </a:lvl2pPr>
            <a:lvl3pPr marL="1143000" indent="-228600" eaLnBrk="0" hangingPunct="0">
              <a:defRPr kumimoji="1" sz="1200">
                <a:solidFill>
                  <a:schemeClr val="tx1"/>
                </a:solidFill>
                <a:latin typeface="Verdana" pitchFamily="34" charset="0"/>
                <a:ea typeface="ＭＳ Ｐゴシック" charset="-128"/>
              </a:defRPr>
            </a:lvl3pPr>
            <a:lvl4pPr marL="1600200" indent="-228600" eaLnBrk="0" hangingPunct="0">
              <a:defRPr kumimoji="1" sz="1200">
                <a:solidFill>
                  <a:schemeClr val="tx1"/>
                </a:solidFill>
                <a:latin typeface="Verdana" pitchFamily="34" charset="0"/>
                <a:ea typeface="ＭＳ Ｐゴシック" charset="-128"/>
              </a:defRPr>
            </a:lvl4pPr>
            <a:lvl5pPr marL="2057400" indent="-228600" eaLnBrk="0" hangingPunct="0">
              <a:defRPr kumimoji="1" sz="12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sz="12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sz="12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sz="12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sz="1200">
                <a:solidFill>
                  <a:schemeClr val="tx1"/>
                </a:solidFill>
                <a:latin typeface="Verdana" pitchFamily="34" charset="0"/>
                <a:ea typeface="ＭＳ Ｐゴシック" charset="-128"/>
              </a:defRPr>
            </a:lvl9pPr>
          </a:lstStyle>
          <a:p>
            <a:pPr algn="ctr" eaLnBrk="1" hangingPunct="1"/>
            <a:r>
              <a:rPr kumimoji="0" lang="en-GB" altLang="ja-JP" sz="500" b="0" smtClean="0">
                <a:solidFill>
                  <a:srgbClr val="001965"/>
                </a:solidFill>
              </a:rPr>
              <a:t>36</a:t>
            </a:r>
          </a:p>
        </p:txBody>
      </p:sp>
      <p:sp>
        <p:nvSpPr>
          <p:cNvPr id="101449" name="Oval 106"/>
          <p:cNvSpPr>
            <a:spLocks noChangeArrowheads="1"/>
          </p:cNvSpPr>
          <p:nvPr/>
        </p:nvSpPr>
        <p:spPr bwMode="auto">
          <a:xfrm>
            <a:off x="2805113" y="2693988"/>
            <a:ext cx="160337" cy="125412"/>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0" name="Oval 109"/>
          <p:cNvSpPr>
            <a:spLocks noChangeArrowheads="1"/>
          </p:cNvSpPr>
          <p:nvPr/>
        </p:nvSpPr>
        <p:spPr bwMode="auto">
          <a:xfrm>
            <a:off x="2622550" y="2046288"/>
            <a:ext cx="161925"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1" name="Oval 110"/>
          <p:cNvSpPr>
            <a:spLocks noChangeArrowheads="1"/>
          </p:cNvSpPr>
          <p:nvPr/>
        </p:nvSpPr>
        <p:spPr bwMode="auto">
          <a:xfrm>
            <a:off x="2955925" y="2047875"/>
            <a:ext cx="158750"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2" name="Oval 111"/>
          <p:cNvSpPr>
            <a:spLocks noChangeArrowheads="1"/>
          </p:cNvSpPr>
          <p:nvPr/>
        </p:nvSpPr>
        <p:spPr bwMode="auto">
          <a:xfrm>
            <a:off x="3116263" y="2047875"/>
            <a:ext cx="161925"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3" name="Oval 112"/>
          <p:cNvSpPr>
            <a:spLocks noChangeArrowheads="1"/>
          </p:cNvSpPr>
          <p:nvPr/>
        </p:nvSpPr>
        <p:spPr bwMode="auto">
          <a:xfrm>
            <a:off x="2787650" y="2046288"/>
            <a:ext cx="161925"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4" name="Oval 113"/>
          <p:cNvSpPr>
            <a:spLocks noChangeArrowheads="1"/>
          </p:cNvSpPr>
          <p:nvPr/>
        </p:nvSpPr>
        <p:spPr bwMode="auto">
          <a:xfrm>
            <a:off x="2290763" y="2046288"/>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5" name="Oval 114"/>
          <p:cNvSpPr>
            <a:spLocks noChangeArrowheads="1"/>
          </p:cNvSpPr>
          <p:nvPr/>
        </p:nvSpPr>
        <p:spPr bwMode="auto">
          <a:xfrm>
            <a:off x="2457450" y="2046288"/>
            <a:ext cx="166688" cy="134937"/>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6" name="Oval 115"/>
          <p:cNvSpPr>
            <a:spLocks noChangeArrowheads="1"/>
          </p:cNvSpPr>
          <p:nvPr/>
        </p:nvSpPr>
        <p:spPr bwMode="auto">
          <a:xfrm>
            <a:off x="3278188" y="2062163"/>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7" name="Oval 116"/>
          <p:cNvSpPr>
            <a:spLocks noChangeArrowheads="1"/>
          </p:cNvSpPr>
          <p:nvPr/>
        </p:nvSpPr>
        <p:spPr bwMode="auto">
          <a:xfrm>
            <a:off x="3405188" y="2143125"/>
            <a:ext cx="158750"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8" name="Oval 117"/>
          <p:cNvSpPr>
            <a:spLocks noChangeArrowheads="1"/>
          </p:cNvSpPr>
          <p:nvPr/>
        </p:nvSpPr>
        <p:spPr bwMode="auto">
          <a:xfrm>
            <a:off x="3411538" y="2270125"/>
            <a:ext cx="158750"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59" name="Oval 118"/>
          <p:cNvSpPr>
            <a:spLocks noChangeArrowheads="1"/>
          </p:cNvSpPr>
          <p:nvPr/>
        </p:nvSpPr>
        <p:spPr bwMode="auto">
          <a:xfrm>
            <a:off x="3330575" y="2384425"/>
            <a:ext cx="158750"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0" name="Oval 119"/>
          <p:cNvSpPr>
            <a:spLocks noChangeArrowheads="1"/>
          </p:cNvSpPr>
          <p:nvPr/>
        </p:nvSpPr>
        <p:spPr bwMode="auto">
          <a:xfrm>
            <a:off x="3168650" y="2384425"/>
            <a:ext cx="160338"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r"/>
            <a:endParaRPr kumimoji="0" lang="en-GB" altLang="ja-JP" sz="500" smtClean="0">
              <a:solidFill>
                <a:srgbClr val="001965"/>
              </a:solidFill>
              <a:latin typeface="Verdana" pitchFamily="34" charset="0"/>
              <a:ea typeface="ＭＳ Ｐゴシック" charset="-128"/>
            </a:endParaRPr>
          </a:p>
        </p:txBody>
      </p:sp>
      <p:sp>
        <p:nvSpPr>
          <p:cNvPr id="101461" name="Oval 120"/>
          <p:cNvSpPr>
            <a:spLocks noChangeArrowheads="1"/>
          </p:cNvSpPr>
          <p:nvPr/>
        </p:nvSpPr>
        <p:spPr bwMode="auto">
          <a:xfrm>
            <a:off x="3003550" y="2384425"/>
            <a:ext cx="160338"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2" name="Oval 121"/>
          <p:cNvSpPr>
            <a:spLocks noChangeArrowheads="1"/>
          </p:cNvSpPr>
          <p:nvPr/>
        </p:nvSpPr>
        <p:spPr bwMode="auto">
          <a:xfrm>
            <a:off x="2843213" y="2384425"/>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3" name="Oval 122"/>
          <p:cNvSpPr>
            <a:spLocks noChangeArrowheads="1"/>
          </p:cNvSpPr>
          <p:nvPr/>
        </p:nvSpPr>
        <p:spPr bwMode="auto">
          <a:xfrm>
            <a:off x="2681288" y="2384425"/>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4" name="Oval 123"/>
          <p:cNvSpPr>
            <a:spLocks noChangeArrowheads="1"/>
          </p:cNvSpPr>
          <p:nvPr/>
        </p:nvSpPr>
        <p:spPr bwMode="auto">
          <a:xfrm>
            <a:off x="2354263" y="2384425"/>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5" name="Oval 124"/>
          <p:cNvSpPr>
            <a:spLocks noChangeArrowheads="1"/>
          </p:cNvSpPr>
          <p:nvPr/>
        </p:nvSpPr>
        <p:spPr bwMode="auto">
          <a:xfrm>
            <a:off x="2192338" y="2384425"/>
            <a:ext cx="158750"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6" name="Oval 125"/>
          <p:cNvSpPr>
            <a:spLocks noChangeArrowheads="1"/>
          </p:cNvSpPr>
          <p:nvPr/>
        </p:nvSpPr>
        <p:spPr bwMode="auto">
          <a:xfrm>
            <a:off x="2519363" y="2384425"/>
            <a:ext cx="158750"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7" name="Oval 126"/>
          <p:cNvSpPr>
            <a:spLocks noChangeArrowheads="1"/>
          </p:cNvSpPr>
          <p:nvPr/>
        </p:nvSpPr>
        <p:spPr bwMode="auto">
          <a:xfrm>
            <a:off x="2027238" y="2384425"/>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8" name="Oval 127"/>
          <p:cNvSpPr>
            <a:spLocks noChangeArrowheads="1"/>
          </p:cNvSpPr>
          <p:nvPr/>
        </p:nvSpPr>
        <p:spPr bwMode="auto">
          <a:xfrm>
            <a:off x="1892300" y="2589213"/>
            <a:ext cx="158750" cy="128587"/>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69" name="Oval 128"/>
          <p:cNvSpPr>
            <a:spLocks noChangeArrowheads="1"/>
          </p:cNvSpPr>
          <p:nvPr/>
        </p:nvSpPr>
        <p:spPr bwMode="auto">
          <a:xfrm>
            <a:off x="1892300" y="2460625"/>
            <a:ext cx="158750"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0" name="Oval 129"/>
          <p:cNvSpPr>
            <a:spLocks noChangeArrowheads="1"/>
          </p:cNvSpPr>
          <p:nvPr/>
        </p:nvSpPr>
        <p:spPr bwMode="auto">
          <a:xfrm>
            <a:off x="1985963" y="2695575"/>
            <a:ext cx="160337"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1" name="Oval 130"/>
          <p:cNvSpPr>
            <a:spLocks noChangeArrowheads="1"/>
          </p:cNvSpPr>
          <p:nvPr/>
        </p:nvSpPr>
        <p:spPr bwMode="auto">
          <a:xfrm>
            <a:off x="2149475" y="2695575"/>
            <a:ext cx="161925"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2" name="Oval 131"/>
          <p:cNvSpPr>
            <a:spLocks noChangeArrowheads="1"/>
          </p:cNvSpPr>
          <p:nvPr/>
        </p:nvSpPr>
        <p:spPr bwMode="auto">
          <a:xfrm>
            <a:off x="2312988" y="2695575"/>
            <a:ext cx="160337"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3" name="Oval 132"/>
          <p:cNvSpPr>
            <a:spLocks noChangeArrowheads="1"/>
          </p:cNvSpPr>
          <p:nvPr/>
        </p:nvSpPr>
        <p:spPr bwMode="auto">
          <a:xfrm>
            <a:off x="2478088" y="2695575"/>
            <a:ext cx="160337"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4" name="Oval 133"/>
          <p:cNvSpPr>
            <a:spLocks noChangeArrowheads="1"/>
          </p:cNvSpPr>
          <p:nvPr/>
        </p:nvSpPr>
        <p:spPr bwMode="auto">
          <a:xfrm>
            <a:off x="3300413" y="2695575"/>
            <a:ext cx="161925" cy="127000"/>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5" name="Oval 134"/>
          <p:cNvSpPr>
            <a:spLocks noChangeArrowheads="1"/>
          </p:cNvSpPr>
          <p:nvPr/>
        </p:nvSpPr>
        <p:spPr bwMode="auto">
          <a:xfrm>
            <a:off x="2643188" y="2695575"/>
            <a:ext cx="160337"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6" name="Oval 135"/>
          <p:cNvSpPr>
            <a:spLocks noChangeArrowheads="1"/>
          </p:cNvSpPr>
          <p:nvPr/>
        </p:nvSpPr>
        <p:spPr bwMode="auto">
          <a:xfrm>
            <a:off x="2968625" y="2695575"/>
            <a:ext cx="161925"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77" name="Oval 136"/>
          <p:cNvSpPr>
            <a:spLocks noChangeArrowheads="1"/>
          </p:cNvSpPr>
          <p:nvPr/>
        </p:nvSpPr>
        <p:spPr bwMode="auto">
          <a:xfrm>
            <a:off x="3135313" y="2695575"/>
            <a:ext cx="161925" cy="125413"/>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grpSp>
        <p:nvGrpSpPr>
          <p:cNvPr id="4" name="Group 142"/>
          <p:cNvGrpSpPr>
            <a:grpSpLocks/>
          </p:cNvGrpSpPr>
          <p:nvPr/>
        </p:nvGrpSpPr>
        <p:grpSpPr bwMode="auto">
          <a:xfrm>
            <a:off x="1897063" y="2020888"/>
            <a:ext cx="471487" cy="174625"/>
            <a:chOff x="1195" y="1273"/>
            <a:chExt cx="297" cy="110"/>
          </a:xfrm>
        </p:grpSpPr>
        <p:grpSp>
          <p:nvGrpSpPr>
            <p:cNvPr id="101479" name="Group 141"/>
            <p:cNvGrpSpPr>
              <a:grpSpLocks/>
            </p:cNvGrpSpPr>
            <p:nvPr/>
          </p:nvGrpSpPr>
          <p:grpSpPr bwMode="auto">
            <a:xfrm>
              <a:off x="1195" y="1273"/>
              <a:ext cx="247" cy="107"/>
              <a:chOff x="1195" y="1273"/>
              <a:chExt cx="247" cy="107"/>
            </a:xfrm>
          </p:grpSpPr>
          <p:grpSp>
            <p:nvGrpSpPr>
              <p:cNvPr id="101480" name="Group 79"/>
              <p:cNvGrpSpPr>
                <a:grpSpLocks/>
              </p:cNvGrpSpPr>
              <p:nvPr/>
            </p:nvGrpSpPr>
            <p:grpSpPr bwMode="auto">
              <a:xfrm>
                <a:off x="1237" y="1287"/>
                <a:ext cx="205" cy="81"/>
                <a:chOff x="2212" y="2940"/>
                <a:chExt cx="324" cy="127"/>
              </a:xfrm>
            </p:grpSpPr>
            <p:sp>
              <p:nvSpPr>
                <p:cNvPr id="101481" name="Oval 107"/>
                <p:cNvSpPr>
                  <a:spLocks noChangeArrowheads="1"/>
                </p:cNvSpPr>
                <p:nvPr/>
              </p:nvSpPr>
              <p:spPr bwMode="auto">
                <a:xfrm>
                  <a:off x="2212" y="2940"/>
                  <a:ext cx="160" cy="127"/>
                </a:xfrm>
                <a:prstGeom prst="ellipse">
                  <a:avLst/>
                </a:prstGeom>
                <a:solidFill>
                  <a:srgbClr val="A8C903"/>
                </a:solidFill>
                <a:ln w="6350">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sp>
              <p:nvSpPr>
                <p:cNvPr id="101482" name="Oval 108"/>
                <p:cNvSpPr>
                  <a:spLocks noChangeArrowheads="1"/>
                </p:cNvSpPr>
                <p:nvPr/>
              </p:nvSpPr>
              <p:spPr bwMode="auto">
                <a:xfrm>
                  <a:off x="2376" y="2940"/>
                  <a:ext cx="160" cy="127"/>
                </a:xfrm>
                <a:prstGeom prst="ellipse">
                  <a:avLst/>
                </a:prstGeom>
                <a:solidFill>
                  <a:srgbClr val="A8C903"/>
                </a:solidFill>
                <a:ln w="6350" algn="ctr">
                  <a:solidFill>
                    <a:schemeClr val="tx1"/>
                  </a:solidFill>
                  <a:round/>
                  <a:headEnd type="none" w="sm" len="sm"/>
                  <a:tailEnd type="none" w="sm" len="sm"/>
                </a:ln>
              </p:spPr>
              <p:txBody>
                <a:bodyPr wrap="none" lIns="91427" tIns="45713" rIns="91427" bIns="45713" anchor="ctr"/>
                <a:lstStyle/>
                <a:p>
                  <a:pPr algn="ctr"/>
                  <a:endParaRPr kumimoji="0" lang="en-GB" altLang="ja-JP" sz="500" smtClean="0">
                    <a:solidFill>
                      <a:srgbClr val="001965"/>
                    </a:solidFill>
                    <a:latin typeface="Verdana" pitchFamily="34" charset="0"/>
                    <a:ea typeface="ＭＳ Ｐゴシック" charset="-128"/>
                  </a:endParaRPr>
                </a:p>
              </p:txBody>
            </p:sp>
          </p:grpSp>
          <p:sp>
            <p:nvSpPr>
              <p:cNvPr id="101483" name="正方形/長方形 112"/>
              <p:cNvSpPr>
                <a:spLocks noChangeArrowheads="1"/>
              </p:cNvSpPr>
              <p:nvPr/>
            </p:nvSpPr>
            <p:spPr bwMode="auto">
              <a:xfrm>
                <a:off x="1195" y="1273"/>
                <a:ext cx="1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His</a:t>
                </a:r>
              </a:p>
            </p:txBody>
          </p:sp>
        </p:grpSp>
        <p:sp>
          <p:nvSpPr>
            <p:cNvPr id="101484" name="正方形/長方形 113"/>
            <p:cNvSpPr>
              <a:spLocks noChangeArrowheads="1"/>
            </p:cNvSpPr>
            <p:nvPr/>
          </p:nvSpPr>
          <p:spPr bwMode="auto">
            <a:xfrm>
              <a:off x="1303" y="1276"/>
              <a:ext cx="1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Ala</a:t>
              </a:r>
            </a:p>
          </p:txBody>
        </p:sp>
      </p:grpSp>
      <p:sp>
        <p:nvSpPr>
          <p:cNvPr id="101485" name="正方形/長方形 114"/>
          <p:cNvSpPr>
            <a:spLocks noChangeArrowheads="1"/>
          </p:cNvSpPr>
          <p:nvPr/>
        </p:nvSpPr>
        <p:spPr bwMode="auto">
          <a:xfrm>
            <a:off x="2225675" y="2025650"/>
            <a:ext cx="30321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Glu</a:t>
            </a:r>
          </a:p>
        </p:txBody>
      </p:sp>
      <p:sp>
        <p:nvSpPr>
          <p:cNvPr id="101486" name="正方形/長方形 115"/>
          <p:cNvSpPr>
            <a:spLocks noChangeArrowheads="1"/>
          </p:cNvSpPr>
          <p:nvPr/>
        </p:nvSpPr>
        <p:spPr bwMode="auto">
          <a:xfrm>
            <a:off x="2400300" y="2030413"/>
            <a:ext cx="3000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Gly</a:t>
            </a:r>
          </a:p>
        </p:txBody>
      </p:sp>
      <p:sp>
        <p:nvSpPr>
          <p:cNvPr id="101487" name="正方形/長方形 116"/>
          <p:cNvSpPr>
            <a:spLocks noChangeArrowheads="1"/>
          </p:cNvSpPr>
          <p:nvPr/>
        </p:nvSpPr>
        <p:spPr bwMode="auto">
          <a:xfrm>
            <a:off x="2566988" y="2025650"/>
            <a:ext cx="3048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Thr</a:t>
            </a:r>
          </a:p>
        </p:txBody>
      </p:sp>
      <p:sp>
        <p:nvSpPr>
          <p:cNvPr id="101488" name="正方形/長方形 117"/>
          <p:cNvSpPr>
            <a:spLocks noChangeArrowheads="1"/>
          </p:cNvSpPr>
          <p:nvPr/>
        </p:nvSpPr>
        <p:spPr bwMode="auto">
          <a:xfrm>
            <a:off x="2717800" y="2025650"/>
            <a:ext cx="3190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Phe</a:t>
            </a:r>
          </a:p>
        </p:txBody>
      </p:sp>
      <p:sp>
        <p:nvSpPr>
          <p:cNvPr id="101489" name="正方形/長方形 119"/>
          <p:cNvSpPr>
            <a:spLocks noChangeArrowheads="1"/>
          </p:cNvSpPr>
          <p:nvPr/>
        </p:nvSpPr>
        <p:spPr bwMode="auto">
          <a:xfrm>
            <a:off x="2890838" y="2025650"/>
            <a:ext cx="3048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Thr</a:t>
            </a:r>
          </a:p>
        </p:txBody>
      </p:sp>
      <p:sp>
        <p:nvSpPr>
          <p:cNvPr id="101490" name="正方形/長方形 120"/>
          <p:cNvSpPr>
            <a:spLocks noChangeArrowheads="1"/>
          </p:cNvSpPr>
          <p:nvPr/>
        </p:nvSpPr>
        <p:spPr bwMode="auto">
          <a:xfrm>
            <a:off x="3052763" y="2025650"/>
            <a:ext cx="3048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Ser</a:t>
            </a:r>
          </a:p>
        </p:txBody>
      </p:sp>
      <p:sp>
        <p:nvSpPr>
          <p:cNvPr id="101491" name="正方形/長方形 121"/>
          <p:cNvSpPr>
            <a:spLocks noChangeArrowheads="1"/>
          </p:cNvSpPr>
          <p:nvPr/>
        </p:nvSpPr>
        <p:spPr bwMode="auto">
          <a:xfrm>
            <a:off x="3209925" y="2039938"/>
            <a:ext cx="3175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Asp</a:t>
            </a:r>
          </a:p>
        </p:txBody>
      </p:sp>
      <p:sp>
        <p:nvSpPr>
          <p:cNvPr id="101492" name="正方形/長方形 122"/>
          <p:cNvSpPr>
            <a:spLocks noChangeArrowheads="1"/>
          </p:cNvSpPr>
          <p:nvPr/>
        </p:nvSpPr>
        <p:spPr bwMode="auto">
          <a:xfrm>
            <a:off x="3343275" y="2120900"/>
            <a:ext cx="300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Val</a:t>
            </a:r>
          </a:p>
        </p:txBody>
      </p:sp>
      <p:sp>
        <p:nvSpPr>
          <p:cNvPr id="101493" name="正方形/長方形 123"/>
          <p:cNvSpPr>
            <a:spLocks noChangeArrowheads="1"/>
          </p:cNvSpPr>
          <p:nvPr/>
        </p:nvSpPr>
        <p:spPr bwMode="auto">
          <a:xfrm>
            <a:off x="3348038" y="2249488"/>
            <a:ext cx="304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Ser</a:t>
            </a:r>
          </a:p>
        </p:txBody>
      </p:sp>
      <p:sp>
        <p:nvSpPr>
          <p:cNvPr id="101494" name="正方形/長方形 124"/>
          <p:cNvSpPr>
            <a:spLocks noChangeArrowheads="1"/>
          </p:cNvSpPr>
          <p:nvPr/>
        </p:nvSpPr>
        <p:spPr bwMode="auto">
          <a:xfrm>
            <a:off x="3267075" y="2363788"/>
            <a:ext cx="304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Ser</a:t>
            </a:r>
          </a:p>
        </p:txBody>
      </p:sp>
      <p:sp>
        <p:nvSpPr>
          <p:cNvPr id="101495" name="正方形/長方形 125"/>
          <p:cNvSpPr>
            <a:spLocks noChangeArrowheads="1"/>
          </p:cNvSpPr>
          <p:nvPr/>
        </p:nvSpPr>
        <p:spPr bwMode="auto">
          <a:xfrm>
            <a:off x="3100388" y="2363788"/>
            <a:ext cx="3016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Tyr</a:t>
            </a:r>
          </a:p>
        </p:txBody>
      </p:sp>
      <p:sp>
        <p:nvSpPr>
          <p:cNvPr id="101496" name="正方形/長方形 126"/>
          <p:cNvSpPr>
            <a:spLocks noChangeArrowheads="1"/>
          </p:cNvSpPr>
          <p:nvPr/>
        </p:nvSpPr>
        <p:spPr bwMode="auto">
          <a:xfrm>
            <a:off x="2933700" y="2363788"/>
            <a:ext cx="3127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Leu</a:t>
            </a:r>
          </a:p>
        </p:txBody>
      </p:sp>
      <p:sp>
        <p:nvSpPr>
          <p:cNvPr id="101497" name="正方形/長方形 127"/>
          <p:cNvSpPr>
            <a:spLocks noChangeArrowheads="1"/>
          </p:cNvSpPr>
          <p:nvPr/>
        </p:nvSpPr>
        <p:spPr bwMode="auto">
          <a:xfrm>
            <a:off x="2781300" y="2363788"/>
            <a:ext cx="3032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Glu</a:t>
            </a:r>
          </a:p>
        </p:txBody>
      </p:sp>
      <p:sp>
        <p:nvSpPr>
          <p:cNvPr id="101498" name="正方形/長方形 128"/>
          <p:cNvSpPr>
            <a:spLocks noChangeArrowheads="1"/>
          </p:cNvSpPr>
          <p:nvPr/>
        </p:nvSpPr>
        <p:spPr bwMode="auto">
          <a:xfrm>
            <a:off x="2624138" y="2363788"/>
            <a:ext cx="300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Gly</a:t>
            </a:r>
          </a:p>
        </p:txBody>
      </p:sp>
      <p:sp>
        <p:nvSpPr>
          <p:cNvPr id="101499" name="正方形/長方形 129"/>
          <p:cNvSpPr>
            <a:spLocks noChangeArrowheads="1"/>
          </p:cNvSpPr>
          <p:nvPr/>
        </p:nvSpPr>
        <p:spPr bwMode="auto">
          <a:xfrm>
            <a:off x="2452688" y="2363788"/>
            <a:ext cx="3032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Gln</a:t>
            </a:r>
          </a:p>
        </p:txBody>
      </p:sp>
      <p:sp>
        <p:nvSpPr>
          <p:cNvPr id="101500" name="正方形/長方形 130"/>
          <p:cNvSpPr>
            <a:spLocks noChangeArrowheads="1"/>
          </p:cNvSpPr>
          <p:nvPr/>
        </p:nvSpPr>
        <p:spPr bwMode="auto">
          <a:xfrm>
            <a:off x="2295525" y="2363788"/>
            <a:ext cx="3000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Ala</a:t>
            </a:r>
          </a:p>
        </p:txBody>
      </p:sp>
      <p:sp>
        <p:nvSpPr>
          <p:cNvPr id="101501" name="正方形/長方形 131"/>
          <p:cNvSpPr>
            <a:spLocks noChangeArrowheads="1"/>
          </p:cNvSpPr>
          <p:nvPr/>
        </p:nvSpPr>
        <p:spPr bwMode="auto">
          <a:xfrm>
            <a:off x="2138363" y="2363788"/>
            <a:ext cx="300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Ala</a:t>
            </a:r>
          </a:p>
        </p:txBody>
      </p:sp>
      <p:sp>
        <p:nvSpPr>
          <p:cNvPr id="101502" name="正方形/長方形 132"/>
          <p:cNvSpPr>
            <a:spLocks noChangeArrowheads="1"/>
          </p:cNvSpPr>
          <p:nvPr/>
        </p:nvSpPr>
        <p:spPr bwMode="auto">
          <a:xfrm>
            <a:off x="1962150" y="2368550"/>
            <a:ext cx="3048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Lys</a:t>
            </a:r>
          </a:p>
        </p:txBody>
      </p:sp>
      <p:sp>
        <p:nvSpPr>
          <p:cNvPr id="101503" name="正方形/長方形 133"/>
          <p:cNvSpPr>
            <a:spLocks noChangeArrowheads="1"/>
          </p:cNvSpPr>
          <p:nvPr/>
        </p:nvSpPr>
        <p:spPr bwMode="auto">
          <a:xfrm>
            <a:off x="1824038" y="2439988"/>
            <a:ext cx="3032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Glu</a:t>
            </a:r>
          </a:p>
        </p:txBody>
      </p:sp>
      <p:sp>
        <p:nvSpPr>
          <p:cNvPr id="101504" name="正方形/長方形 134"/>
          <p:cNvSpPr>
            <a:spLocks noChangeArrowheads="1"/>
          </p:cNvSpPr>
          <p:nvPr/>
        </p:nvSpPr>
        <p:spPr bwMode="auto">
          <a:xfrm>
            <a:off x="1824038" y="2568575"/>
            <a:ext cx="3190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Phe</a:t>
            </a:r>
          </a:p>
        </p:txBody>
      </p:sp>
      <p:sp>
        <p:nvSpPr>
          <p:cNvPr id="101505" name="正方形/長方形 135"/>
          <p:cNvSpPr>
            <a:spLocks noChangeArrowheads="1"/>
          </p:cNvSpPr>
          <p:nvPr/>
        </p:nvSpPr>
        <p:spPr bwMode="auto">
          <a:xfrm>
            <a:off x="1938338" y="2673350"/>
            <a:ext cx="2857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Ile</a:t>
            </a:r>
          </a:p>
        </p:txBody>
      </p:sp>
      <p:sp>
        <p:nvSpPr>
          <p:cNvPr id="101506" name="正方形/長方形 136"/>
          <p:cNvSpPr>
            <a:spLocks noChangeArrowheads="1"/>
          </p:cNvSpPr>
          <p:nvPr/>
        </p:nvSpPr>
        <p:spPr bwMode="auto">
          <a:xfrm>
            <a:off x="2090738" y="2673350"/>
            <a:ext cx="300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Ala</a:t>
            </a:r>
          </a:p>
        </p:txBody>
      </p:sp>
      <p:sp>
        <p:nvSpPr>
          <p:cNvPr id="101507" name="正方形/長方形 137"/>
          <p:cNvSpPr>
            <a:spLocks noChangeArrowheads="1"/>
          </p:cNvSpPr>
          <p:nvPr/>
        </p:nvSpPr>
        <p:spPr bwMode="auto">
          <a:xfrm>
            <a:off x="2252663" y="2668588"/>
            <a:ext cx="304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Trp</a:t>
            </a:r>
          </a:p>
        </p:txBody>
      </p:sp>
      <p:sp>
        <p:nvSpPr>
          <p:cNvPr id="101508" name="正方形/長方形 138"/>
          <p:cNvSpPr>
            <a:spLocks noChangeArrowheads="1"/>
          </p:cNvSpPr>
          <p:nvPr/>
        </p:nvSpPr>
        <p:spPr bwMode="auto">
          <a:xfrm>
            <a:off x="2409825" y="2673350"/>
            <a:ext cx="3127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Leu</a:t>
            </a:r>
          </a:p>
        </p:txBody>
      </p:sp>
      <p:sp>
        <p:nvSpPr>
          <p:cNvPr id="101509" name="正方形/長方形 139"/>
          <p:cNvSpPr>
            <a:spLocks noChangeArrowheads="1"/>
          </p:cNvSpPr>
          <p:nvPr/>
        </p:nvSpPr>
        <p:spPr bwMode="auto">
          <a:xfrm>
            <a:off x="2586038" y="2678113"/>
            <a:ext cx="300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Val</a:t>
            </a:r>
          </a:p>
        </p:txBody>
      </p:sp>
      <p:sp>
        <p:nvSpPr>
          <p:cNvPr id="101510" name="正方形/長方形 140"/>
          <p:cNvSpPr>
            <a:spLocks noChangeArrowheads="1"/>
          </p:cNvSpPr>
          <p:nvPr/>
        </p:nvSpPr>
        <p:spPr bwMode="auto">
          <a:xfrm>
            <a:off x="2747963" y="2673350"/>
            <a:ext cx="3048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Lys</a:t>
            </a:r>
          </a:p>
        </p:txBody>
      </p:sp>
      <p:sp>
        <p:nvSpPr>
          <p:cNvPr id="101511" name="正方形/長方形 141"/>
          <p:cNvSpPr>
            <a:spLocks noChangeArrowheads="1"/>
          </p:cNvSpPr>
          <p:nvPr/>
        </p:nvSpPr>
        <p:spPr bwMode="auto">
          <a:xfrm>
            <a:off x="2905125" y="2678113"/>
            <a:ext cx="3000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Gly</a:t>
            </a:r>
          </a:p>
        </p:txBody>
      </p:sp>
      <p:sp>
        <p:nvSpPr>
          <p:cNvPr id="101512" name="正方形/長方形 142"/>
          <p:cNvSpPr>
            <a:spLocks noChangeArrowheads="1"/>
          </p:cNvSpPr>
          <p:nvPr/>
        </p:nvSpPr>
        <p:spPr bwMode="auto">
          <a:xfrm>
            <a:off x="3071813" y="2673350"/>
            <a:ext cx="3111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Arg</a:t>
            </a:r>
          </a:p>
        </p:txBody>
      </p:sp>
      <p:sp>
        <p:nvSpPr>
          <p:cNvPr id="101513" name="正方形/長方形 146"/>
          <p:cNvSpPr>
            <a:spLocks noChangeArrowheads="1"/>
          </p:cNvSpPr>
          <p:nvPr/>
        </p:nvSpPr>
        <p:spPr bwMode="auto">
          <a:xfrm>
            <a:off x="3238500" y="2673350"/>
            <a:ext cx="300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en-GB" altLang="ja-JP" sz="500" smtClean="0">
                <a:solidFill>
                  <a:srgbClr val="001965"/>
                </a:solidFill>
                <a:latin typeface="Verdana" pitchFamily="34" charset="0"/>
                <a:ea typeface="ＭＳ Ｐゴシック" charset="-128"/>
              </a:rPr>
              <a:t>Gly</a:t>
            </a:r>
          </a:p>
        </p:txBody>
      </p:sp>
      <p:grpSp>
        <p:nvGrpSpPr>
          <p:cNvPr id="101514" name="Group 138"/>
          <p:cNvGrpSpPr>
            <a:grpSpLocks/>
          </p:cNvGrpSpPr>
          <p:nvPr/>
        </p:nvGrpSpPr>
        <p:grpSpPr bwMode="auto">
          <a:xfrm>
            <a:off x="5021263" y="2954338"/>
            <a:ext cx="3930650" cy="3494087"/>
            <a:chOff x="3163" y="1861"/>
            <a:chExt cx="2476" cy="2201"/>
          </a:xfrm>
        </p:grpSpPr>
        <p:grpSp>
          <p:nvGrpSpPr>
            <p:cNvPr id="101515" name="Group 139"/>
            <p:cNvGrpSpPr>
              <a:grpSpLocks/>
            </p:cNvGrpSpPr>
            <p:nvPr/>
          </p:nvGrpSpPr>
          <p:grpSpPr bwMode="auto">
            <a:xfrm>
              <a:off x="3163" y="1861"/>
              <a:ext cx="2476" cy="2201"/>
              <a:chOff x="3163" y="1861"/>
              <a:chExt cx="2476" cy="2201"/>
            </a:xfrm>
          </p:grpSpPr>
          <p:grpSp>
            <p:nvGrpSpPr>
              <p:cNvPr id="101516" name="Group 140"/>
              <p:cNvGrpSpPr>
                <a:grpSpLocks/>
              </p:cNvGrpSpPr>
              <p:nvPr/>
            </p:nvGrpSpPr>
            <p:grpSpPr bwMode="auto">
              <a:xfrm>
                <a:off x="3491" y="2269"/>
                <a:ext cx="2148" cy="1793"/>
                <a:chOff x="3467" y="805"/>
                <a:chExt cx="2148" cy="1793"/>
              </a:xfrm>
            </p:grpSpPr>
            <p:sp>
              <p:nvSpPr>
                <p:cNvPr id="101517" name="Rectangle 141"/>
                <p:cNvSpPr>
                  <a:spLocks noChangeArrowheads="1"/>
                </p:cNvSpPr>
                <p:nvPr/>
              </p:nvSpPr>
              <p:spPr bwMode="auto">
                <a:xfrm>
                  <a:off x="3467" y="805"/>
                  <a:ext cx="2148" cy="17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b="0" smtClean="0">
                    <a:solidFill>
                      <a:srgbClr val="001965"/>
                    </a:solidFill>
                    <a:latin typeface="Verdana" pitchFamily="34" charset="0"/>
                    <a:ea typeface="ＭＳ Ｐゴシック" charset="-128"/>
                  </a:endParaRPr>
                </a:p>
              </p:txBody>
            </p:sp>
            <p:pic>
              <p:nvPicPr>
                <p:cNvPr id="101518" name="Picture 1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915"/>
                  <a:ext cx="1110" cy="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1519" name="Rectangle 143"/>
              <p:cNvSpPr>
                <a:spLocks noChangeArrowheads="1"/>
              </p:cNvSpPr>
              <p:nvPr/>
            </p:nvSpPr>
            <p:spPr bwMode="auto">
              <a:xfrm>
                <a:off x="3163" y="1861"/>
                <a:ext cx="1860" cy="4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b="0" smtClean="0">
                  <a:solidFill>
                    <a:srgbClr val="001965"/>
                  </a:solidFill>
                  <a:latin typeface="Verdana" pitchFamily="34" charset="0"/>
                  <a:ea typeface="ＭＳ Ｐゴシック" charset="-128"/>
                </a:endParaRPr>
              </a:p>
            </p:txBody>
          </p:sp>
        </p:grpSp>
        <p:sp>
          <p:nvSpPr>
            <p:cNvPr id="101520" name="Text Box 144"/>
            <p:cNvSpPr txBox="1">
              <a:spLocks noChangeArrowheads="1"/>
            </p:cNvSpPr>
            <p:nvPr/>
          </p:nvSpPr>
          <p:spPr bwMode="auto">
            <a:xfrm>
              <a:off x="4064" y="2104"/>
              <a:ext cx="1024" cy="2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ja-JP" sz="2000" b="0" smtClean="0">
                  <a:solidFill>
                    <a:srgbClr val="000000"/>
                  </a:solidFill>
                  <a:latin typeface="Impact" pitchFamily="34" charset="0"/>
                  <a:ea typeface="ＭＳ Ｐゴシック" charset="-128"/>
                </a:rPr>
                <a:t>Gila Monster</a:t>
              </a:r>
              <a:endParaRPr lang="ja-JP" altLang="en-US" sz="2000" b="0" smtClean="0">
                <a:solidFill>
                  <a:srgbClr val="000000"/>
                </a:solidFill>
                <a:latin typeface="Impact" pitchFamily="34" charset="0"/>
                <a:ea typeface="ＭＳ Ｐゴシック" charset="-128"/>
              </a:endParaRPr>
            </a:p>
          </p:txBody>
        </p:sp>
      </p:grpSp>
    </p:spTree>
    <p:extLst>
      <p:ext uri="{BB962C8B-B14F-4D97-AF65-F5344CB8AC3E}">
        <p14:creationId xmlns:p14="http://schemas.microsoft.com/office/powerpoint/2010/main" val="526945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0898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93310" y="6452557"/>
            <a:ext cx="8600536" cy="307777"/>
          </a:xfrm>
          <a:prstGeom prst="rect">
            <a:avLst/>
          </a:prstGeom>
          <a:noFill/>
        </p:spPr>
        <p:txBody>
          <a:bodyPr wrap="square" rtlCol="0">
            <a:spAutoFit/>
          </a:bodyPr>
          <a:lstStyle/>
          <a:p>
            <a:pPr algn="r"/>
            <a:r>
              <a:rPr kumimoji="1" lang="en-US" altLang="ja-JP" sz="1400" dirty="0" err="1" smtClean="0"/>
              <a:t>Diabetologia</a:t>
            </a:r>
            <a:r>
              <a:rPr kumimoji="1" lang="en-US" altLang="ja-JP" sz="1400" dirty="0" smtClean="0"/>
              <a:t> 55:1577-96, 2012, Diabetes Care Apr. 19, 2012 </a:t>
            </a:r>
            <a:endParaRPr kumimoji="1" lang="ja-JP" altLang="en-US" sz="1400" dirty="0"/>
          </a:p>
        </p:txBody>
      </p:sp>
      <p:sp>
        <p:nvSpPr>
          <p:cNvPr id="5" name="円/楕円 4"/>
          <p:cNvSpPr/>
          <p:nvPr/>
        </p:nvSpPr>
        <p:spPr bwMode="auto">
          <a:xfrm>
            <a:off x="6127845" y="1902982"/>
            <a:ext cx="1201004" cy="472724"/>
          </a:xfrm>
          <a:prstGeom prst="ellipse">
            <a:avLst/>
          </a:prstGeom>
          <a:noFill/>
          <a:ln w="5715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6" name="円/楕円 5"/>
          <p:cNvSpPr/>
          <p:nvPr/>
        </p:nvSpPr>
        <p:spPr bwMode="auto">
          <a:xfrm>
            <a:off x="6127845" y="3761352"/>
            <a:ext cx="1201004" cy="472724"/>
          </a:xfrm>
          <a:prstGeom prst="ellipse">
            <a:avLst/>
          </a:prstGeom>
          <a:noFill/>
          <a:ln w="5715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7" name="円/楕円 6"/>
          <p:cNvSpPr/>
          <p:nvPr/>
        </p:nvSpPr>
        <p:spPr bwMode="auto">
          <a:xfrm>
            <a:off x="2404280" y="4715774"/>
            <a:ext cx="1201004" cy="422694"/>
          </a:xfrm>
          <a:prstGeom prst="ellipse">
            <a:avLst/>
          </a:prstGeom>
          <a:noFill/>
          <a:ln w="5715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円/楕円 9"/>
          <p:cNvSpPr/>
          <p:nvPr/>
        </p:nvSpPr>
        <p:spPr bwMode="auto">
          <a:xfrm>
            <a:off x="3757684" y="4715774"/>
            <a:ext cx="1201004" cy="422694"/>
          </a:xfrm>
          <a:prstGeom prst="ellipse">
            <a:avLst/>
          </a:prstGeom>
          <a:noFill/>
          <a:ln w="5715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1" name="円/楕円 10"/>
          <p:cNvSpPr/>
          <p:nvPr/>
        </p:nvSpPr>
        <p:spPr bwMode="auto">
          <a:xfrm>
            <a:off x="7490989" y="4715774"/>
            <a:ext cx="1201004" cy="422694"/>
          </a:xfrm>
          <a:prstGeom prst="ellipse">
            <a:avLst/>
          </a:prstGeom>
          <a:noFill/>
          <a:ln w="5715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endParaRPr>
          </a:p>
        </p:txBody>
      </p:sp>
    </p:spTree>
    <p:extLst>
      <p:ext uri="{BB962C8B-B14F-4D97-AF65-F5344CB8AC3E}">
        <p14:creationId xmlns:p14="http://schemas.microsoft.com/office/powerpoint/2010/main" val="66269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Lst>
  </p:timing>
</p:sld>
</file>

<file path=ppt/theme/theme1.xml><?xml version="1.0" encoding="utf-8"?>
<a:theme xmlns:a="http://schemas.openxmlformats.org/drawingml/2006/main" name="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hanging">
  <a:themeElements>
    <a:clrScheme name="changing 1">
      <a:dk1>
        <a:srgbClr val="000000"/>
      </a:dk1>
      <a:lt1>
        <a:srgbClr val="FFFFFF"/>
      </a:lt1>
      <a:dk2>
        <a:srgbClr val="D2C8BB"/>
      </a:dk2>
      <a:lt2>
        <a:srgbClr val="8DA2CC"/>
      </a:lt2>
      <a:accent1>
        <a:srgbClr val="00B7FF"/>
      </a:accent1>
      <a:accent2>
        <a:srgbClr val="001965"/>
      </a:accent2>
      <a:accent3>
        <a:srgbClr val="FFFFFF"/>
      </a:accent3>
      <a:accent4>
        <a:srgbClr val="000000"/>
      </a:accent4>
      <a:accent5>
        <a:srgbClr val="AAD8FF"/>
      </a:accent5>
      <a:accent6>
        <a:srgbClr val="00165B"/>
      </a:accent6>
      <a:hlink>
        <a:srgbClr val="E64A0E"/>
      </a:hlink>
      <a:folHlink>
        <a:srgbClr val="8B7D70"/>
      </a:folHlink>
    </a:clrScheme>
    <a:fontScheme name="changing">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anging 1">
        <a:dk1>
          <a:srgbClr val="000000"/>
        </a:dk1>
        <a:lt1>
          <a:srgbClr val="FFFFFF"/>
        </a:lt1>
        <a:dk2>
          <a:srgbClr val="D2C8BB"/>
        </a:dk2>
        <a:lt2>
          <a:srgbClr val="8DA2CC"/>
        </a:lt2>
        <a:accent1>
          <a:srgbClr val="00B7FF"/>
        </a:accent1>
        <a:accent2>
          <a:srgbClr val="001965"/>
        </a:accent2>
        <a:accent3>
          <a:srgbClr val="FFFFFF"/>
        </a:accent3>
        <a:accent4>
          <a:srgbClr val="000000"/>
        </a:accent4>
        <a:accent5>
          <a:srgbClr val="AAD8FF"/>
        </a:accent5>
        <a:accent6>
          <a:srgbClr val="00165B"/>
        </a:accent6>
        <a:hlink>
          <a:srgbClr val="E64A0E"/>
        </a:hlink>
        <a:folHlink>
          <a:srgbClr val="8B7D7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Liraglutide Clinical template">
  <a:themeElements>
    <a:clrScheme name="3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3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exenatide_global_template">
  <a:themeElements>
    <a:clrScheme name="exenatide_global_template 10">
      <a:dk1>
        <a:srgbClr val="000000"/>
      </a:dk1>
      <a:lt1>
        <a:srgbClr val="FFFFFF"/>
      </a:lt1>
      <a:dk2>
        <a:srgbClr val="FFF2DD"/>
      </a:dk2>
      <a:lt2>
        <a:srgbClr val="638539"/>
      </a:lt2>
      <a:accent1>
        <a:srgbClr val="3B376C"/>
      </a:accent1>
      <a:accent2>
        <a:srgbClr val="E96B10"/>
      </a:accent2>
      <a:accent3>
        <a:srgbClr val="FFFFFF"/>
      </a:accent3>
      <a:accent4>
        <a:srgbClr val="000000"/>
      </a:accent4>
      <a:accent5>
        <a:srgbClr val="AFAEBA"/>
      </a:accent5>
      <a:accent6>
        <a:srgbClr val="D3600D"/>
      </a:accent6>
      <a:hlink>
        <a:srgbClr val="FFFFFF"/>
      </a:hlink>
      <a:folHlink>
        <a:srgbClr val="FFFFFF"/>
      </a:folHlink>
    </a:clrScheme>
    <a:fontScheme name="exenatide_globa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7CE5B"/>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1" i="0" u="none" strike="noStrike" cap="none" normalizeH="0" baseline="0" smtClean="0">
            <a:ln>
              <a:noFill/>
            </a:ln>
            <a:solidFill>
              <a:srgbClr val="FFFFFF"/>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7CE5B"/>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1" i="0" u="none" strike="noStrike" cap="none" normalizeH="0" baseline="0" smtClean="0">
            <a:ln>
              <a:noFill/>
            </a:ln>
            <a:solidFill>
              <a:srgbClr val="FFFFFF"/>
            </a:solidFill>
            <a:effectLst/>
            <a:latin typeface="Arial" pitchFamily="34" charset="0"/>
          </a:defRPr>
        </a:defPPr>
      </a:lstStyle>
    </a:lnDef>
  </a:objectDefaults>
  <a:extraClrSchemeLst>
    <a:extraClrScheme>
      <a:clrScheme name="exenatide_globa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xenatide_globa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xenatide_globa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xenatide_globa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xenatide_globa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xenatide_globa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xenatide_globa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xenatide_global_template 8">
        <a:dk1>
          <a:srgbClr val="000000"/>
        </a:dk1>
        <a:lt1>
          <a:srgbClr val="FFFFFF"/>
        </a:lt1>
        <a:dk2>
          <a:srgbClr val="FFF2DD"/>
        </a:dk2>
        <a:lt2>
          <a:srgbClr val="638539"/>
        </a:lt2>
        <a:accent1>
          <a:srgbClr val="3B376C"/>
        </a:accent1>
        <a:accent2>
          <a:srgbClr val="E96B10"/>
        </a:accent2>
        <a:accent3>
          <a:srgbClr val="FFFFFF"/>
        </a:accent3>
        <a:accent4>
          <a:srgbClr val="000000"/>
        </a:accent4>
        <a:accent5>
          <a:srgbClr val="AFAEBA"/>
        </a:accent5>
        <a:accent6>
          <a:srgbClr val="D3600D"/>
        </a:accent6>
        <a:hlink>
          <a:srgbClr val="D9E7C7"/>
        </a:hlink>
        <a:folHlink>
          <a:srgbClr val="D8D5E2"/>
        </a:folHlink>
      </a:clrScheme>
      <a:clrMap bg1="lt1" tx1="dk1" bg2="lt2" tx2="dk2" accent1="accent1" accent2="accent2" accent3="accent3" accent4="accent4" accent5="accent5" accent6="accent6" hlink="hlink" folHlink="folHlink"/>
    </a:extraClrScheme>
    <a:extraClrScheme>
      <a:clrScheme name="exenatide_global_template 9">
        <a:dk1>
          <a:srgbClr val="000000"/>
        </a:dk1>
        <a:lt1>
          <a:srgbClr val="FFFFFF"/>
        </a:lt1>
        <a:dk2>
          <a:srgbClr val="000099"/>
        </a:dk2>
        <a:lt2>
          <a:srgbClr val="FFFF00"/>
        </a:lt2>
        <a:accent1>
          <a:srgbClr val="FFCC00"/>
        </a:accent1>
        <a:accent2>
          <a:srgbClr val="FFFFCC"/>
        </a:accent2>
        <a:accent3>
          <a:srgbClr val="AAAACA"/>
        </a:accent3>
        <a:accent4>
          <a:srgbClr val="DADADA"/>
        </a:accent4>
        <a:accent5>
          <a:srgbClr val="FFE2AA"/>
        </a:accent5>
        <a:accent6>
          <a:srgbClr val="E7E7B9"/>
        </a:accent6>
        <a:hlink>
          <a:srgbClr val="FFFFFF"/>
        </a:hlink>
        <a:folHlink>
          <a:srgbClr val="969696"/>
        </a:folHlink>
      </a:clrScheme>
      <a:clrMap bg1="dk2" tx1="lt1" bg2="dk1" tx2="lt2" accent1="accent1" accent2="accent2" accent3="accent3" accent4="accent4" accent5="accent5" accent6="accent6" hlink="hlink" folHlink="folHlink"/>
    </a:extraClrScheme>
    <a:extraClrScheme>
      <a:clrScheme name="exenatide_global_template 10">
        <a:dk1>
          <a:srgbClr val="000000"/>
        </a:dk1>
        <a:lt1>
          <a:srgbClr val="FFFFFF"/>
        </a:lt1>
        <a:dk2>
          <a:srgbClr val="FFF2DD"/>
        </a:dk2>
        <a:lt2>
          <a:srgbClr val="638539"/>
        </a:lt2>
        <a:accent1>
          <a:srgbClr val="3B376C"/>
        </a:accent1>
        <a:accent2>
          <a:srgbClr val="E96B10"/>
        </a:accent2>
        <a:accent3>
          <a:srgbClr val="FFFFFF"/>
        </a:accent3>
        <a:accent4>
          <a:srgbClr val="000000"/>
        </a:accent4>
        <a:accent5>
          <a:srgbClr val="AFAEBA"/>
        </a:accent5>
        <a:accent6>
          <a:srgbClr val="D3600D"/>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exenatide_global_template">
  <a:themeElements>
    <a:clrScheme name="exenatide_global_template 10">
      <a:dk1>
        <a:srgbClr val="000000"/>
      </a:dk1>
      <a:lt1>
        <a:srgbClr val="FFFFFF"/>
      </a:lt1>
      <a:dk2>
        <a:srgbClr val="FFF2DD"/>
      </a:dk2>
      <a:lt2>
        <a:srgbClr val="638539"/>
      </a:lt2>
      <a:accent1>
        <a:srgbClr val="3B376C"/>
      </a:accent1>
      <a:accent2>
        <a:srgbClr val="E96B10"/>
      </a:accent2>
      <a:accent3>
        <a:srgbClr val="FFFFFF"/>
      </a:accent3>
      <a:accent4>
        <a:srgbClr val="000000"/>
      </a:accent4>
      <a:accent5>
        <a:srgbClr val="AFAEBA"/>
      </a:accent5>
      <a:accent6>
        <a:srgbClr val="D3600D"/>
      </a:accent6>
      <a:hlink>
        <a:srgbClr val="FFFFFF"/>
      </a:hlink>
      <a:folHlink>
        <a:srgbClr val="FFFFFF"/>
      </a:folHlink>
    </a:clrScheme>
    <a:fontScheme name="exenatide_globa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7CE5B"/>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1" i="0" u="none" strike="noStrike" cap="none" normalizeH="0" baseline="0" smtClean="0">
            <a:ln>
              <a:noFill/>
            </a:ln>
            <a:solidFill>
              <a:srgbClr val="FFFFFF"/>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7CE5B"/>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1" i="0" u="none" strike="noStrike" cap="none" normalizeH="0" baseline="0" smtClean="0">
            <a:ln>
              <a:noFill/>
            </a:ln>
            <a:solidFill>
              <a:srgbClr val="FFFFFF"/>
            </a:solidFill>
            <a:effectLst/>
            <a:latin typeface="Arial" pitchFamily="34" charset="0"/>
          </a:defRPr>
        </a:defPPr>
      </a:lstStyle>
    </a:lnDef>
  </a:objectDefaults>
  <a:extraClrSchemeLst>
    <a:extraClrScheme>
      <a:clrScheme name="exenatide_globa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xenatide_globa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xenatide_globa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xenatide_globa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xenatide_globa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xenatide_globa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xenatide_globa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xenatide_global_template 8">
        <a:dk1>
          <a:srgbClr val="000000"/>
        </a:dk1>
        <a:lt1>
          <a:srgbClr val="FFFFFF"/>
        </a:lt1>
        <a:dk2>
          <a:srgbClr val="FFF2DD"/>
        </a:dk2>
        <a:lt2>
          <a:srgbClr val="638539"/>
        </a:lt2>
        <a:accent1>
          <a:srgbClr val="3B376C"/>
        </a:accent1>
        <a:accent2>
          <a:srgbClr val="E96B10"/>
        </a:accent2>
        <a:accent3>
          <a:srgbClr val="FFFFFF"/>
        </a:accent3>
        <a:accent4>
          <a:srgbClr val="000000"/>
        </a:accent4>
        <a:accent5>
          <a:srgbClr val="AFAEBA"/>
        </a:accent5>
        <a:accent6>
          <a:srgbClr val="D3600D"/>
        </a:accent6>
        <a:hlink>
          <a:srgbClr val="D9E7C7"/>
        </a:hlink>
        <a:folHlink>
          <a:srgbClr val="D8D5E2"/>
        </a:folHlink>
      </a:clrScheme>
      <a:clrMap bg1="lt1" tx1="dk1" bg2="lt2" tx2="dk2" accent1="accent1" accent2="accent2" accent3="accent3" accent4="accent4" accent5="accent5" accent6="accent6" hlink="hlink" folHlink="folHlink"/>
    </a:extraClrScheme>
    <a:extraClrScheme>
      <a:clrScheme name="exenatide_global_template 9">
        <a:dk1>
          <a:srgbClr val="000000"/>
        </a:dk1>
        <a:lt1>
          <a:srgbClr val="FFFFFF"/>
        </a:lt1>
        <a:dk2>
          <a:srgbClr val="000099"/>
        </a:dk2>
        <a:lt2>
          <a:srgbClr val="FFFF00"/>
        </a:lt2>
        <a:accent1>
          <a:srgbClr val="FFCC00"/>
        </a:accent1>
        <a:accent2>
          <a:srgbClr val="FFFFCC"/>
        </a:accent2>
        <a:accent3>
          <a:srgbClr val="AAAACA"/>
        </a:accent3>
        <a:accent4>
          <a:srgbClr val="DADADA"/>
        </a:accent4>
        <a:accent5>
          <a:srgbClr val="FFE2AA"/>
        </a:accent5>
        <a:accent6>
          <a:srgbClr val="E7E7B9"/>
        </a:accent6>
        <a:hlink>
          <a:srgbClr val="FFFFFF"/>
        </a:hlink>
        <a:folHlink>
          <a:srgbClr val="969696"/>
        </a:folHlink>
      </a:clrScheme>
      <a:clrMap bg1="dk2" tx1="lt1" bg2="dk1" tx2="lt2" accent1="accent1" accent2="accent2" accent3="accent3" accent4="accent4" accent5="accent5" accent6="accent6" hlink="hlink" folHlink="folHlink"/>
    </a:extraClrScheme>
    <a:extraClrScheme>
      <a:clrScheme name="exenatide_global_template 10">
        <a:dk1>
          <a:srgbClr val="000000"/>
        </a:dk1>
        <a:lt1>
          <a:srgbClr val="FFFFFF"/>
        </a:lt1>
        <a:dk2>
          <a:srgbClr val="FFF2DD"/>
        </a:dk2>
        <a:lt2>
          <a:srgbClr val="638539"/>
        </a:lt2>
        <a:accent1>
          <a:srgbClr val="3B376C"/>
        </a:accent1>
        <a:accent2>
          <a:srgbClr val="E96B10"/>
        </a:accent2>
        <a:accent3>
          <a:srgbClr val="FFFFFF"/>
        </a:accent3>
        <a:accent4>
          <a:srgbClr val="000000"/>
        </a:accent4>
        <a:accent5>
          <a:srgbClr val="AFAEBA"/>
        </a:accent5>
        <a:accent6>
          <a:srgbClr val="D3600D"/>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lnDef>
    <a:txDef>
      <a:spPr>
        <a:noFill/>
      </a:spPr>
      <a:bodyPr wrap="square" rtlCol="0">
        <a:spAutoFit/>
      </a:bodyPr>
      <a:lstStyle>
        <a:defPPr>
          <a:defRPr kumimoji="1" dirty="0" smtClean="0"/>
        </a:defPPr>
      </a:lstStyle>
    </a:tx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2-line Titles">
  <a:themeElements>
    <a:clrScheme name="5_2-line Titles 14">
      <a:dk1>
        <a:srgbClr val="000000"/>
      </a:dk1>
      <a:lt1>
        <a:srgbClr val="FFFFFF"/>
      </a:lt1>
      <a:dk2>
        <a:srgbClr val="006980"/>
      </a:dk2>
      <a:lt2>
        <a:srgbClr val="FFFFFF"/>
      </a:lt2>
      <a:accent1>
        <a:srgbClr val="00A6DE"/>
      </a:accent1>
      <a:accent2>
        <a:srgbClr val="F6691A"/>
      </a:accent2>
      <a:accent3>
        <a:srgbClr val="AAB9C0"/>
      </a:accent3>
      <a:accent4>
        <a:srgbClr val="DADADA"/>
      </a:accent4>
      <a:accent5>
        <a:srgbClr val="AAD0EC"/>
      </a:accent5>
      <a:accent6>
        <a:srgbClr val="DF5E16"/>
      </a:accent6>
      <a:hlink>
        <a:srgbClr val="B3C98C"/>
      </a:hlink>
      <a:folHlink>
        <a:srgbClr val="FFFF00"/>
      </a:folHlink>
    </a:clrScheme>
    <a:fontScheme name="5_2-line Tit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5_2-line Tit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2-line Titl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2-line Titl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2-line Titles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2-line Titles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2-line Titles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2-line Titles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2-line Titles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2-line Titles 9">
        <a:dk1>
          <a:srgbClr val="000000"/>
        </a:dk1>
        <a:lt1>
          <a:srgbClr val="FFFFFF"/>
        </a:lt1>
        <a:dk2>
          <a:srgbClr val="000000"/>
        </a:dk2>
        <a:lt2>
          <a:srgbClr val="808080"/>
        </a:lt2>
        <a:accent1>
          <a:srgbClr val="007A97"/>
        </a:accent1>
        <a:accent2>
          <a:srgbClr val="FF963B"/>
        </a:accent2>
        <a:accent3>
          <a:srgbClr val="FFFFFF"/>
        </a:accent3>
        <a:accent4>
          <a:srgbClr val="000000"/>
        </a:accent4>
        <a:accent5>
          <a:srgbClr val="AABEC9"/>
        </a:accent5>
        <a:accent6>
          <a:srgbClr val="E78735"/>
        </a:accent6>
        <a:hlink>
          <a:srgbClr val="E0CA00"/>
        </a:hlink>
        <a:folHlink>
          <a:srgbClr val="00A2E1"/>
        </a:folHlink>
      </a:clrScheme>
      <a:clrMap bg1="lt1" tx1="dk1" bg2="lt2" tx2="dk2" accent1="accent1" accent2="accent2" accent3="accent3" accent4="accent4" accent5="accent5" accent6="accent6" hlink="hlink" folHlink="folHlink"/>
    </a:extraClrScheme>
    <a:extraClrScheme>
      <a:clrScheme name="5_2-line Titles 10">
        <a:dk1>
          <a:srgbClr val="000000"/>
        </a:dk1>
        <a:lt1>
          <a:srgbClr val="FFFFFF"/>
        </a:lt1>
        <a:dk2>
          <a:srgbClr val="000000"/>
        </a:dk2>
        <a:lt2>
          <a:srgbClr val="808080"/>
        </a:lt2>
        <a:accent1>
          <a:srgbClr val="E0CA00"/>
        </a:accent1>
        <a:accent2>
          <a:srgbClr val="FF963B"/>
        </a:accent2>
        <a:accent3>
          <a:srgbClr val="FFFFFF"/>
        </a:accent3>
        <a:accent4>
          <a:srgbClr val="000000"/>
        </a:accent4>
        <a:accent5>
          <a:srgbClr val="EDE1AA"/>
        </a:accent5>
        <a:accent6>
          <a:srgbClr val="E78735"/>
        </a:accent6>
        <a:hlink>
          <a:srgbClr val="007A97"/>
        </a:hlink>
        <a:folHlink>
          <a:srgbClr val="B3C98C"/>
        </a:folHlink>
      </a:clrScheme>
      <a:clrMap bg1="lt1" tx1="dk1" bg2="lt2" tx2="dk2" accent1="accent1" accent2="accent2" accent3="accent3" accent4="accent4" accent5="accent5" accent6="accent6" hlink="hlink" folHlink="folHlink"/>
    </a:extraClrScheme>
    <a:extraClrScheme>
      <a:clrScheme name="5_2-line Titles 11">
        <a:dk1>
          <a:srgbClr val="000000"/>
        </a:dk1>
        <a:lt1>
          <a:srgbClr val="FFFFFF"/>
        </a:lt1>
        <a:dk2>
          <a:srgbClr val="007D8C"/>
        </a:dk2>
        <a:lt2>
          <a:srgbClr val="808080"/>
        </a:lt2>
        <a:accent1>
          <a:srgbClr val="BD9200"/>
        </a:accent1>
        <a:accent2>
          <a:srgbClr val="C60000"/>
        </a:accent2>
        <a:accent3>
          <a:srgbClr val="FFFFFF"/>
        </a:accent3>
        <a:accent4>
          <a:srgbClr val="000000"/>
        </a:accent4>
        <a:accent5>
          <a:srgbClr val="DBC7AA"/>
        </a:accent5>
        <a:accent6>
          <a:srgbClr val="B30000"/>
        </a:accent6>
        <a:hlink>
          <a:srgbClr val="0061B5"/>
        </a:hlink>
        <a:folHlink>
          <a:srgbClr val="296500"/>
        </a:folHlink>
      </a:clrScheme>
      <a:clrMap bg1="lt1" tx1="dk1" bg2="lt2" tx2="dk2" accent1="accent1" accent2="accent2" accent3="accent3" accent4="accent4" accent5="accent5" accent6="accent6" hlink="hlink" folHlink="folHlink"/>
    </a:extraClrScheme>
    <a:extraClrScheme>
      <a:clrScheme name="5_2-line Titles 12">
        <a:dk1>
          <a:srgbClr val="000000"/>
        </a:dk1>
        <a:lt1>
          <a:srgbClr val="FFFFFF"/>
        </a:lt1>
        <a:dk2>
          <a:srgbClr val="007D8C"/>
        </a:dk2>
        <a:lt2>
          <a:srgbClr val="808080"/>
        </a:lt2>
        <a:accent1>
          <a:srgbClr val="BD9200"/>
        </a:accent1>
        <a:accent2>
          <a:srgbClr val="DF660B"/>
        </a:accent2>
        <a:accent3>
          <a:srgbClr val="FFFFFF"/>
        </a:accent3>
        <a:accent4>
          <a:srgbClr val="000000"/>
        </a:accent4>
        <a:accent5>
          <a:srgbClr val="DBC7AA"/>
        </a:accent5>
        <a:accent6>
          <a:srgbClr val="CA5C09"/>
        </a:accent6>
        <a:hlink>
          <a:srgbClr val="0061B5"/>
        </a:hlink>
        <a:folHlink>
          <a:srgbClr val="296500"/>
        </a:folHlink>
      </a:clrScheme>
      <a:clrMap bg1="lt1" tx1="dk1" bg2="lt2" tx2="dk2" accent1="accent1" accent2="accent2" accent3="accent3" accent4="accent4" accent5="accent5" accent6="accent6" hlink="hlink" folHlink="folHlink"/>
    </a:extraClrScheme>
    <a:extraClrScheme>
      <a:clrScheme name="5_2-line Titles 13">
        <a:dk1>
          <a:srgbClr val="000000"/>
        </a:dk1>
        <a:lt1>
          <a:srgbClr val="FFFFFF"/>
        </a:lt1>
        <a:dk2>
          <a:srgbClr val="000000"/>
        </a:dk2>
        <a:lt2>
          <a:srgbClr val="FFFFFF"/>
        </a:lt2>
        <a:accent1>
          <a:srgbClr val="00A6DE"/>
        </a:accent1>
        <a:accent2>
          <a:srgbClr val="F6691A"/>
        </a:accent2>
        <a:accent3>
          <a:srgbClr val="AAAAAA"/>
        </a:accent3>
        <a:accent4>
          <a:srgbClr val="DADADA"/>
        </a:accent4>
        <a:accent5>
          <a:srgbClr val="AAD0EC"/>
        </a:accent5>
        <a:accent6>
          <a:srgbClr val="DF5E16"/>
        </a:accent6>
        <a:hlink>
          <a:srgbClr val="B3C98C"/>
        </a:hlink>
        <a:folHlink>
          <a:srgbClr val="FFFF00"/>
        </a:folHlink>
      </a:clrScheme>
      <a:clrMap bg1="dk2" tx1="lt1" bg2="dk1" tx2="lt2" accent1="accent1" accent2="accent2" accent3="accent3" accent4="accent4" accent5="accent5" accent6="accent6" hlink="hlink" folHlink="folHlink"/>
    </a:extraClrScheme>
    <a:extraClrScheme>
      <a:clrScheme name="5_2-line Titles 14">
        <a:dk1>
          <a:srgbClr val="000000"/>
        </a:dk1>
        <a:lt1>
          <a:srgbClr val="FFFFFF"/>
        </a:lt1>
        <a:dk2>
          <a:srgbClr val="006980"/>
        </a:dk2>
        <a:lt2>
          <a:srgbClr val="FFFFFF"/>
        </a:lt2>
        <a:accent1>
          <a:srgbClr val="00A6DE"/>
        </a:accent1>
        <a:accent2>
          <a:srgbClr val="F6691A"/>
        </a:accent2>
        <a:accent3>
          <a:srgbClr val="AAB9C0"/>
        </a:accent3>
        <a:accent4>
          <a:srgbClr val="DADADA"/>
        </a:accent4>
        <a:accent5>
          <a:srgbClr val="AAD0EC"/>
        </a:accent5>
        <a:accent6>
          <a:srgbClr val="DF5E16"/>
        </a:accent6>
        <a:hlink>
          <a:srgbClr val="B3C98C"/>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2-line Titles">
  <a:themeElements>
    <a:clrScheme name="4_2-line Titles 14">
      <a:dk1>
        <a:srgbClr val="000000"/>
      </a:dk1>
      <a:lt1>
        <a:srgbClr val="FFFFFF"/>
      </a:lt1>
      <a:dk2>
        <a:srgbClr val="006980"/>
      </a:dk2>
      <a:lt2>
        <a:srgbClr val="FFFFFF"/>
      </a:lt2>
      <a:accent1>
        <a:srgbClr val="00A6DE"/>
      </a:accent1>
      <a:accent2>
        <a:srgbClr val="F6691A"/>
      </a:accent2>
      <a:accent3>
        <a:srgbClr val="AAB9C0"/>
      </a:accent3>
      <a:accent4>
        <a:srgbClr val="DADADA"/>
      </a:accent4>
      <a:accent5>
        <a:srgbClr val="AAD0EC"/>
      </a:accent5>
      <a:accent6>
        <a:srgbClr val="DF5E16"/>
      </a:accent6>
      <a:hlink>
        <a:srgbClr val="B3C98C"/>
      </a:hlink>
      <a:folHlink>
        <a:srgbClr val="FFFF00"/>
      </a:folHlink>
    </a:clrScheme>
    <a:fontScheme name="4_2-line Tit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4_2-line Tit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2-line Titl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2-line Titl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2-line Titles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2-line Titles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2-line Titles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2-line Titles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2-line Titles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2-line Titles 9">
        <a:dk1>
          <a:srgbClr val="000000"/>
        </a:dk1>
        <a:lt1>
          <a:srgbClr val="FFFFFF"/>
        </a:lt1>
        <a:dk2>
          <a:srgbClr val="000000"/>
        </a:dk2>
        <a:lt2>
          <a:srgbClr val="808080"/>
        </a:lt2>
        <a:accent1>
          <a:srgbClr val="007A97"/>
        </a:accent1>
        <a:accent2>
          <a:srgbClr val="FF963B"/>
        </a:accent2>
        <a:accent3>
          <a:srgbClr val="FFFFFF"/>
        </a:accent3>
        <a:accent4>
          <a:srgbClr val="000000"/>
        </a:accent4>
        <a:accent5>
          <a:srgbClr val="AABEC9"/>
        </a:accent5>
        <a:accent6>
          <a:srgbClr val="E78735"/>
        </a:accent6>
        <a:hlink>
          <a:srgbClr val="E0CA00"/>
        </a:hlink>
        <a:folHlink>
          <a:srgbClr val="00A2E1"/>
        </a:folHlink>
      </a:clrScheme>
      <a:clrMap bg1="lt1" tx1="dk1" bg2="lt2" tx2="dk2" accent1="accent1" accent2="accent2" accent3="accent3" accent4="accent4" accent5="accent5" accent6="accent6" hlink="hlink" folHlink="folHlink"/>
    </a:extraClrScheme>
    <a:extraClrScheme>
      <a:clrScheme name="4_2-line Titles 10">
        <a:dk1>
          <a:srgbClr val="000000"/>
        </a:dk1>
        <a:lt1>
          <a:srgbClr val="FFFFFF"/>
        </a:lt1>
        <a:dk2>
          <a:srgbClr val="000000"/>
        </a:dk2>
        <a:lt2>
          <a:srgbClr val="808080"/>
        </a:lt2>
        <a:accent1>
          <a:srgbClr val="E0CA00"/>
        </a:accent1>
        <a:accent2>
          <a:srgbClr val="FF963B"/>
        </a:accent2>
        <a:accent3>
          <a:srgbClr val="FFFFFF"/>
        </a:accent3>
        <a:accent4>
          <a:srgbClr val="000000"/>
        </a:accent4>
        <a:accent5>
          <a:srgbClr val="EDE1AA"/>
        </a:accent5>
        <a:accent6>
          <a:srgbClr val="E78735"/>
        </a:accent6>
        <a:hlink>
          <a:srgbClr val="007A97"/>
        </a:hlink>
        <a:folHlink>
          <a:srgbClr val="B3C98C"/>
        </a:folHlink>
      </a:clrScheme>
      <a:clrMap bg1="lt1" tx1="dk1" bg2="lt2" tx2="dk2" accent1="accent1" accent2="accent2" accent3="accent3" accent4="accent4" accent5="accent5" accent6="accent6" hlink="hlink" folHlink="folHlink"/>
    </a:extraClrScheme>
    <a:extraClrScheme>
      <a:clrScheme name="4_2-line Titles 11">
        <a:dk1>
          <a:srgbClr val="000000"/>
        </a:dk1>
        <a:lt1>
          <a:srgbClr val="FFFFFF"/>
        </a:lt1>
        <a:dk2>
          <a:srgbClr val="007D8C"/>
        </a:dk2>
        <a:lt2>
          <a:srgbClr val="808080"/>
        </a:lt2>
        <a:accent1>
          <a:srgbClr val="BD9200"/>
        </a:accent1>
        <a:accent2>
          <a:srgbClr val="C60000"/>
        </a:accent2>
        <a:accent3>
          <a:srgbClr val="FFFFFF"/>
        </a:accent3>
        <a:accent4>
          <a:srgbClr val="000000"/>
        </a:accent4>
        <a:accent5>
          <a:srgbClr val="DBC7AA"/>
        </a:accent5>
        <a:accent6>
          <a:srgbClr val="B30000"/>
        </a:accent6>
        <a:hlink>
          <a:srgbClr val="0061B5"/>
        </a:hlink>
        <a:folHlink>
          <a:srgbClr val="296500"/>
        </a:folHlink>
      </a:clrScheme>
      <a:clrMap bg1="lt1" tx1="dk1" bg2="lt2" tx2="dk2" accent1="accent1" accent2="accent2" accent3="accent3" accent4="accent4" accent5="accent5" accent6="accent6" hlink="hlink" folHlink="folHlink"/>
    </a:extraClrScheme>
    <a:extraClrScheme>
      <a:clrScheme name="4_2-line Titles 12">
        <a:dk1>
          <a:srgbClr val="000000"/>
        </a:dk1>
        <a:lt1>
          <a:srgbClr val="FFFFFF"/>
        </a:lt1>
        <a:dk2>
          <a:srgbClr val="007D8C"/>
        </a:dk2>
        <a:lt2>
          <a:srgbClr val="808080"/>
        </a:lt2>
        <a:accent1>
          <a:srgbClr val="BD9200"/>
        </a:accent1>
        <a:accent2>
          <a:srgbClr val="DF660B"/>
        </a:accent2>
        <a:accent3>
          <a:srgbClr val="FFFFFF"/>
        </a:accent3>
        <a:accent4>
          <a:srgbClr val="000000"/>
        </a:accent4>
        <a:accent5>
          <a:srgbClr val="DBC7AA"/>
        </a:accent5>
        <a:accent6>
          <a:srgbClr val="CA5C09"/>
        </a:accent6>
        <a:hlink>
          <a:srgbClr val="0061B5"/>
        </a:hlink>
        <a:folHlink>
          <a:srgbClr val="296500"/>
        </a:folHlink>
      </a:clrScheme>
      <a:clrMap bg1="lt1" tx1="dk1" bg2="lt2" tx2="dk2" accent1="accent1" accent2="accent2" accent3="accent3" accent4="accent4" accent5="accent5" accent6="accent6" hlink="hlink" folHlink="folHlink"/>
    </a:extraClrScheme>
    <a:extraClrScheme>
      <a:clrScheme name="4_2-line Titles 13">
        <a:dk1>
          <a:srgbClr val="000000"/>
        </a:dk1>
        <a:lt1>
          <a:srgbClr val="FFFFFF"/>
        </a:lt1>
        <a:dk2>
          <a:srgbClr val="000000"/>
        </a:dk2>
        <a:lt2>
          <a:srgbClr val="FFFFFF"/>
        </a:lt2>
        <a:accent1>
          <a:srgbClr val="00A6DE"/>
        </a:accent1>
        <a:accent2>
          <a:srgbClr val="F6691A"/>
        </a:accent2>
        <a:accent3>
          <a:srgbClr val="AAAAAA"/>
        </a:accent3>
        <a:accent4>
          <a:srgbClr val="DADADA"/>
        </a:accent4>
        <a:accent5>
          <a:srgbClr val="AAD0EC"/>
        </a:accent5>
        <a:accent6>
          <a:srgbClr val="DF5E16"/>
        </a:accent6>
        <a:hlink>
          <a:srgbClr val="B3C98C"/>
        </a:hlink>
        <a:folHlink>
          <a:srgbClr val="FFFF00"/>
        </a:folHlink>
      </a:clrScheme>
      <a:clrMap bg1="dk2" tx1="lt1" bg2="dk1" tx2="lt2" accent1="accent1" accent2="accent2" accent3="accent3" accent4="accent4" accent5="accent5" accent6="accent6" hlink="hlink" folHlink="folHlink"/>
    </a:extraClrScheme>
    <a:extraClrScheme>
      <a:clrScheme name="4_2-line Titles 14">
        <a:dk1>
          <a:srgbClr val="000000"/>
        </a:dk1>
        <a:lt1>
          <a:srgbClr val="FFFFFF"/>
        </a:lt1>
        <a:dk2>
          <a:srgbClr val="006980"/>
        </a:dk2>
        <a:lt2>
          <a:srgbClr val="FFFFFF"/>
        </a:lt2>
        <a:accent1>
          <a:srgbClr val="00A6DE"/>
        </a:accent1>
        <a:accent2>
          <a:srgbClr val="F6691A"/>
        </a:accent2>
        <a:accent3>
          <a:srgbClr val="AAB9C0"/>
        </a:accent3>
        <a:accent4>
          <a:srgbClr val="DADADA"/>
        </a:accent4>
        <a:accent5>
          <a:srgbClr val="AAD0EC"/>
        </a:accent5>
        <a:accent6>
          <a:srgbClr val="DF5E16"/>
        </a:accent6>
        <a:hlink>
          <a:srgbClr val="B3C98C"/>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Novartis_Dark_Background">
  <a:themeElements>
    <a:clrScheme name="3_Novartis_Dark_Background 1">
      <a:dk1>
        <a:srgbClr val="000000"/>
      </a:dk1>
      <a:lt1>
        <a:srgbClr val="FFFFFF"/>
      </a:lt1>
      <a:dk2>
        <a:srgbClr val="0000B0"/>
      </a:dk2>
      <a:lt2>
        <a:srgbClr val="FFFFFF"/>
      </a:lt2>
      <a:accent1>
        <a:srgbClr val="FFFF00"/>
      </a:accent1>
      <a:accent2>
        <a:srgbClr val="FF9632"/>
      </a:accent2>
      <a:accent3>
        <a:srgbClr val="AAAAD4"/>
      </a:accent3>
      <a:accent4>
        <a:srgbClr val="DADADA"/>
      </a:accent4>
      <a:accent5>
        <a:srgbClr val="FFFFAA"/>
      </a:accent5>
      <a:accent6>
        <a:srgbClr val="E7872C"/>
      </a:accent6>
      <a:hlink>
        <a:srgbClr val="96C8FF"/>
      </a:hlink>
      <a:folHlink>
        <a:srgbClr val="64FF96"/>
      </a:folHlink>
    </a:clrScheme>
    <a:fontScheme name="3_Novartis_Dark_Background">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rgbClr val="FF5539"/>
          </a:solidFill>
          <a:prstDash val="solid"/>
          <a:round/>
          <a:headEnd type="triangle" w="lg" len="med"/>
          <a:tailEnd type="none" w="lg"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ea typeface="ＭＳ Ｐゴシック" charset="-128"/>
            <a:cs typeface="Arial" charset="0"/>
          </a:defRPr>
        </a:defPPr>
      </a:lstStyle>
    </a:spDef>
    <a:lnDef>
      <a:spPr bwMode="auto">
        <a:xfrm>
          <a:off x="0" y="0"/>
          <a:ext cx="1" cy="1"/>
        </a:xfrm>
        <a:custGeom>
          <a:avLst/>
          <a:gdLst/>
          <a:ahLst/>
          <a:cxnLst/>
          <a:rect l="0" t="0" r="0" b="0"/>
          <a:pathLst/>
        </a:custGeom>
        <a:noFill/>
        <a:ln w="63500" cap="flat" cmpd="sng" algn="ctr">
          <a:solidFill>
            <a:srgbClr val="FF5539"/>
          </a:solidFill>
          <a:prstDash val="solid"/>
          <a:round/>
          <a:headEnd type="triangle" w="lg" len="med"/>
          <a:tailEnd type="none" w="lg"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ea typeface="ＭＳ Ｐゴシック" charset="-128"/>
            <a:cs typeface="Arial" charset="0"/>
          </a:defRPr>
        </a:defPPr>
      </a:lstStyle>
    </a:lnDef>
  </a:objectDefaults>
  <a:extraClrSchemeLst>
    <a:extraClrScheme>
      <a:clrScheme name="3_Novartis_Dark_Background 1">
        <a:dk1>
          <a:srgbClr val="000000"/>
        </a:dk1>
        <a:lt1>
          <a:srgbClr val="FFFFFF"/>
        </a:lt1>
        <a:dk2>
          <a:srgbClr val="0000B0"/>
        </a:dk2>
        <a:lt2>
          <a:srgbClr val="FFFFFF"/>
        </a:lt2>
        <a:accent1>
          <a:srgbClr val="FFFF00"/>
        </a:accent1>
        <a:accent2>
          <a:srgbClr val="FF9632"/>
        </a:accent2>
        <a:accent3>
          <a:srgbClr val="AAAAD4"/>
        </a:accent3>
        <a:accent4>
          <a:srgbClr val="DADADA"/>
        </a:accent4>
        <a:accent5>
          <a:srgbClr val="FFFFAA"/>
        </a:accent5>
        <a:accent6>
          <a:srgbClr val="E7872C"/>
        </a:accent6>
        <a:hlink>
          <a:srgbClr val="96C8FF"/>
        </a:hlink>
        <a:folHlink>
          <a:srgbClr val="64FF96"/>
        </a:folHlink>
      </a:clrScheme>
      <a:clrMap bg1="dk2" tx1="lt1" bg2="dk1" tx2="lt2" accent1="accent1" accent2="accent2" accent3="accent3" accent4="accent4" accent5="accent5" accent6="accent6" hlink="hlink" folHlink="folHlink"/>
    </a:extraClrScheme>
    <a:extraClrScheme>
      <a:clrScheme name="3_Novartis_Dark_Background 2">
        <a:dk1>
          <a:srgbClr val="000000"/>
        </a:dk1>
        <a:lt1>
          <a:srgbClr val="FFFFFF"/>
        </a:lt1>
        <a:dk2>
          <a:srgbClr val="004478"/>
        </a:dk2>
        <a:lt2>
          <a:srgbClr val="FFFFFF"/>
        </a:lt2>
        <a:accent1>
          <a:srgbClr val="FFCF49"/>
        </a:accent1>
        <a:accent2>
          <a:srgbClr val="FF6C3F"/>
        </a:accent2>
        <a:accent3>
          <a:srgbClr val="AAB0BE"/>
        </a:accent3>
        <a:accent4>
          <a:srgbClr val="DADADA"/>
        </a:accent4>
        <a:accent5>
          <a:srgbClr val="FFE4B1"/>
        </a:accent5>
        <a:accent6>
          <a:srgbClr val="E76138"/>
        </a:accent6>
        <a:hlink>
          <a:srgbClr val="55A8C5"/>
        </a:hlink>
        <a:folHlink>
          <a:srgbClr val="64FF9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Liraglutide Clinical template">
  <a:themeElements>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20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Liraglutide Clinical template">
  <a:themeElements>
    <a:clrScheme name="3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3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rgbClr val="000000"/>
            </a:solidFill>
            <a:effectLst/>
            <a:latin typeface="Verdana"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rgbClr val="000000"/>
            </a:solidFill>
            <a:effectLst/>
            <a:latin typeface="Verdana" pitchFamily="34" charset="0"/>
            <a:ea typeface="ＭＳ Ｐゴシック" pitchFamily="50" charset="-128"/>
          </a:defRPr>
        </a:defPPr>
      </a:lstStyle>
    </a:lnDef>
  </a:objectDefaults>
  <a:extraClrSchemeLst>
    <a:extraClrScheme>
      <a:clrScheme name="3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BlueSlide</Template>
  <TotalTime>25714</TotalTime>
  <Words>4570</Words>
  <Application>Microsoft Office PowerPoint</Application>
  <PresentationFormat>画面に合わせる (4:3)</PresentationFormat>
  <Paragraphs>1189</Paragraphs>
  <Slides>49</Slides>
  <Notes>49</Notes>
  <HiddenSlides>0</HiddenSlides>
  <MMClips>0</MMClips>
  <ScaleCrop>false</ScaleCrop>
  <HeadingPairs>
    <vt:vector size="6" baseType="variant">
      <vt:variant>
        <vt:lpstr>テーマ</vt:lpstr>
      </vt:variant>
      <vt:variant>
        <vt:i4>19</vt:i4>
      </vt:variant>
      <vt:variant>
        <vt:lpstr>埋め込まれた OLE サーバー</vt:lpstr>
      </vt:variant>
      <vt:variant>
        <vt:i4>4</vt:i4>
      </vt:variant>
      <vt:variant>
        <vt:lpstr>スライド タイトル</vt:lpstr>
      </vt:variant>
      <vt:variant>
        <vt:i4>49</vt:i4>
      </vt:variant>
    </vt:vector>
  </HeadingPairs>
  <TitlesOfParts>
    <vt:vector size="72" baseType="lpstr">
      <vt:lpstr>BlueSlide</vt:lpstr>
      <vt:lpstr>16_BlueSlide</vt:lpstr>
      <vt:lpstr>5_2-line Titles</vt:lpstr>
      <vt:lpstr>4_2-line Titles</vt:lpstr>
      <vt:lpstr>9_Novartis_Dark_Background</vt:lpstr>
      <vt:lpstr>20_Liraglutide Clinical template</vt:lpstr>
      <vt:lpstr>3_Liraglutide Clinical template</vt:lpstr>
      <vt:lpstr>8_Liraglutide Clinical template</vt:lpstr>
      <vt:lpstr>4_Liraglutide Clinical template</vt:lpstr>
      <vt:lpstr>21_標準デザイン</vt:lpstr>
      <vt:lpstr>changing</vt:lpstr>
      <vt:lpstr>標準デザイン</vt:lpstr>
      <vt:lpstr>5_Liraglutide Clinical template</vt:lpstr>
      <vt:lpstr>1_exenatide_global_template</vt:lpstr>
      <vt:lpstr>2_exenatide_global_template</vt:lpstr>
      <vt:lpstr>Default Design</vt:lpstr>
      <vt:lpstr>2_Default Design</vt:lpstr>
      <vt:lpstr>25_BlueSlide</vt:lpstr>
      <vt:lpstr>3_Blank Presentation</vt:lpstr>
      <vt:lpstr>Photo Editor Photo</vt:lpstr>
      <vt:lpstr>Image</vt:lpstr>
      <vt:lpstr>CorelDRAW</vt:lpstr>
      <vt:lpstr>マクロ有効ワークシート</vt:lpstr>
      <vt:lpstr>Exenatide Update ～海外最新報告及び 当院での臨床報告を含めて～</vt:lpstr>
      <vt:lpstr>PowerPoint プレゼンテーション</vt:lpstr>
      <vt:lpstr>Exenatide Update ～海外最新報告及び 当院での臨床報告を含めて～</vt:lpstr>
      <vt:lpstr>PowerPoint プレゼンテーション</vt:lpstr>
      <vt:lpstr>２型糖尿病  膵β細胞が進行性に滅びる！  膵β細胞を守る！</vt:lpstr>
      <vt:lpstr>PowerPoint プレゼンテーション</vt:lpstr>
      <vt:lpstr>2型糖尿病でみられる膵島機能障害  </vt:lpstr>
      <vt:lpstr>PowerPoint プレゼンテーション</vt:lpstr>
      <vt:lpstr>PowerPoint プレゼンテーション</vt:lpstr>
      <vt:lpstr>PowerPoint プレゼンテーション</vt:lpstr>
      <vt:lpstr>被験者の内訳</vt:lpstr>
      <vt:lpstr>ベースライン時の人口統計学的および臨床的特性</vt:lpstr>
      <vt:lpstr>ベースラインから48ヵ月までの治療成功患者の割合</vt:lpstr>
      <vt:lpstr>ベースラインから48ヵ月までのHbA1c値毎の治療成功患者の割合</vt:lpstr>
      <vt:lpstr>ベースラインから42ヵ月までのHbA1c値の継時的変化</vt:lpstr>
      <vt:lpstr>経口ブドウ糖負荷試験によるベースライン時以降の変数</vt:lpstr>
      <vt:lpstr>有害事象</vt:lpstr>
      <vt:lpstr>低血糖症の発現率</vt:lpstr>
      <vt:lpstr>PowerPoint プレゼンテーション</vt:lpstr>
      <vt:lpstr>まとめ</vt:lpstr>
      <vt:lpstr>PowerPoint プレゼンテーション</vt:lpstr>
      <vt:lpstr>PowerPoint プレゼンテーション</vt:lpstr>
      <vt:lpstr>PowerPoint プレゼンテーション</vt:lpstr>
      <vt:lpstr>PowerPoint プレゼンテーション</vt:lpstr>
      <vt:lpstr>2型糖尿病患者におけるexenatide製剤 導入症例の特徴と有効性</vt:lpstr>
      <vt:lpstr>背景と目的</vt:lpstr>
      <vt:lpstr>方法</vt:lpstr>
      <vt:lpstr>PowerPoint プレゼンテーション</vt:lpstr>
      <vt:lpstr>結果②</vt:lpstr>
      <vt:lpstr>PowerPoint プレゼンテーション</vt:lpstr>
      <vt:lpstr>PowerPoint プレゼンテーション</vt:lpstr>
      <vt:lpstr>PowerPoint プレゼンテーション</vt:lpstr>
      <vt:lpstr>PowerPoint プレゼンテーション</vt:lpstr>
      <vt:lpstr>HbA1c 4.4%低下</vt:lpstr>
      <vt:lpstr>PowerPoint プレゼンテーション</vt:lpstr>
      <vt:lpstr>体重減少</vt:lpstr>
      <vt:lpstr>PowerPoint プレゼンテーション</vt:lpstr>
      <vt:lpstr>PowerPoint プレゼンテーション</vt:lpstr>
      <vt:lpstr>3年間のエキセナチド投与完了後、 68％の患者にHbA1c値および体重の減少を認めた</vt:lpstr>
      <vt:lpstr>3年間のエキセナチド投与完遂後のHbA1c値と体重の変化</vt:lpstr>
      <vt:lpstr>まとめ</vt:lpstr>
      <vt:lpstr>3つの直接比較試験における血糖値の変化と体重： エキセナチド対インスリン</vt:lpstr>
      <vt:lpstr>エキセナチド/インスリングラルギンクロスオーバー非劣性試験： 体重変化の推移</vt:lpstr>
      <vt:lpstr>PowerPoint プレゼンテーション</vt:lpstr>
      <vt:lpstr>GLP-1アナログとDPP-4阻害薬の違い</vt:lpstr>
      <vt:lpstr>Exenatideのまとめ</vt:lpstr>
      <vt:lpstr>PowerPoint プレゼンテーション</vt:lpstr>
      <vt:lpstr>PowerPoint プレゼンテーション</vt:lpstr>
      <vt:lpstr>PowerPoint プレゼンテーション</vt:lpstr>
    </vt:vector>
  </TitlesOfParts>
  <Company>エスピーG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Masafumi Matsuda, MD</dc:creator>
  <cp:lastModifiedBy>mmatsuda</cp:lastModifiedBy>
  <cp:revision>1442</cp:revision>
  <dcterms:created xsi:type="dcterms:W3CDTF">2001-10-16T01:19:51Z</dcterms:created>
  <dcterms:modified xsi:type="dcterms:W3CDTF">2012-07-30T02:13:02Z</dcterms:modified>
</cp:coreProperties>
</file>