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95" r:id="rId3"/>
    <p:sldId id="260" r:id="rId4"/>
    <p:sldId id="276" r:id="rId5"/>
    <p:sldId id="271" r:id="rId6"/>
    <p:sldId id="278" r:id="rId7"/>
    <p:sldId id="273" r:id="rId8"/>
    <p:sldId id="268" r:id="rId9"/>
    <p:sldId id="370" r:id="rId10"/>
    <p:sldId id="411" r:id="rId11"/>
    <p:sldId id="371" r:id="rId12"/>
    <p:sldId id="400" r:id="rId13"/>
    <p:sldId id="348" r:id="rId14"/>
    <p:sldId id="391" r:id="rId15"/>
    <p:sldId id="349" r:id="rId16"/>
    <p:sldId id="277" r:id="rId17"/>
    <p:sldId id="293" r:id="rId18"/>
    <p:sldId id="299" r:id="rId19"/>
    <p:sldId id="296" r:id="rId20"/>
    <p:sldId id="300" r:id="rId21"/>
    <p:sldId id="298" r:id="rId22"/>
    <p:sldId id="408" r:id="rId23"/>
    <p:sldId id="409" r:id="rId24"/>
    <p:sldId id="410" r:id="rId25"/>
    <p:sldId id="281" r:id="rId26"/>
    <p:sldId id="372" r:id="rId27"/>
    <p:sldId id="401" r:id="rId28"/>
    <p:sldId id="360" r:id="rId29"/>
    <p:sldId id="417" r:id="rId30"/>
    <p:sldId id="287" r:id="rId31"/>
    <p:sldId id="306" r:id="rId32"/>
    <p:sldId id="308" r:id="rId33"/>
    <p:sldId id="270" r:id="rId34"/>
    <p:sldId id="301" r:id="rId35"/>
    <p:sldId id="329" r:id="rId36"/>
    <p:sldId id="332" r:id="rId37"/>
    <p:sldId id="333" r:id="rId38"/>
    <p:sldId id="352" r:id="rId39"/>
    <p:sldId id="413" r:id="rId40"/>
    <p:sldId id="412" r:id="rId41"/>
    <p:sldId id="414" r:id="rId42"/>
    <p:sldId id="353" r:id="rId43"/>
    <p:sldId id="368" r:id="rId44"/>
    <p:sldId id="291" r:id="rId45"/>
    <p:sldId id="403" r:id="rId46"/>
    <p:sldId id="422" r:id="rId47"/>
    <p:sldId id="374" r:id="rId48"/>
    <p:sldId id="405" r:id="rId49"/>
    <p:sldId id="376" r:id="rId50"/>
    <p:sldId id="421" r:id="rId51"/>
    <p:sldId id="418" r:id="rId52"/>
    <p:sldId id="257" r:id="rId53"/>
    <p:sldId id="420" r:id="rId54"/>
    <p:sldId id="406" r:id="rId55"/>
    <p:sldId id="317" r:id="rId56"/>
    <p:sldId id="398" r:id="rId57"/>
    <p:sldId id="324" r:id="rId58"/>
    <p:sldId id="338" r:id="rId59"/>
    <p:sldId id="382" r:id="rId60"/>
    <p:sldId id="345" r:id="rId61"/>
    <p:sldId id="342" r:id="rId62"/>
    <p:sldId id="386" r:id="rId63"/>
    <p:sldId id="343" r:id="rId64"/>
    <p:sldId id="381" r:id="rId65"/>
    <p:sldId id="344" r:id="rId66"/>
    <p:sldId id="388" r:id="rId6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3BE4"/>
    <a:srgbClr val="B739FD"/>
    <a:srgbClr val="F73FEA"/>
    <a:srgbClr val="F96FEF"/>
    <a:srgbClr val="FB9BF4"/>
    <a:srgbClr val="F73F4C"/>
    <a:srgbClr val="783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8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30CDAB-ABFD-40FB-AF13-9B833F2F52A1}" type="datetimeFigureOut">
              <a:rPr kumimoji="1" lang="ja-JP" altLang="en-US" smtClean="0"/>
              <a:t>2013/6/26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798D7C-D317-44D8-92CF-37EF075D4514}" type="slidenum">
              <a:rPr kumimoji="1" lang="ja-JP" altLang="en-US" smtClean="0"/>
              <a:t>‹#›</a:t>
            </a:fld>
            <a:endParaRPr kumimoji="1" lang="ja-JP" altLang="en-US"/>
          </a:p>
        </p:txBody>
      </p:sp>
    </p:spTree>
    <p:extLst>
      <p:ext uri="{BB962C8B-B14F-4D97-AF65-F5344CB8AC3E}">
        <p14:creationId xmlns:p14="http://schemas.microsoft.com/office/powerpoint/2010/main" val="34605709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①血中のヨードイオン（Ｉ</a:t>
            </a:r>
            <a:r>
              <a:rPr lang="en-US" altLang="ja-JP" sz="1200" baseline="30000" dirty="0" smtClean="0"/>
              <a:t>-</a:t>
            </a:r>
            <a:r>
              <a:rPr lang="ja-JP" altLang="en-US" sz="1200" dirty="0" smtClean="0"/>
              <a:t>）は、濾胞細胞の基底膜上の輸送体［</a:t>
            </a:r>
            <a:r>
              <a:rPr lang="ja-JP" altLang="en-US" sz="1200" dirty="0" smtClean="0">
                <a:solidFill>
                  <a:srgbClr val="C00000"/>
                </a:solidFill>
              </a:rPr>
              <a:t>ナトリウム</a:t>
            </a:r>
            <a:r>
              <a:rPr lang="en-US" altLang="ja-JP" sz="1200" dirty="0" smtClean="0">
                <a:solidFill>
                  <a:srgbClr val="C00000"/>
                </a:solidFill>
              </a:rPr>
              <a:t>/</a:t>
            </a:r>
            <a:r>
              <a:rPr lang="ja-JP" altLang="en-US" sz="1200" dirty="0" smtClean="0">
                <a:solidFill>
                  <a:srgbClr val="C00000"/>
                </a:solidFill>
              </a:rPr>
              <a:t>ヨードシンポター；</a:t>
            </a:r>
            <a:r>
              <a:rPr lang="en-US" altLang="ja-JP" sz="1200" dirty="0" smtClean="0">
                <a:solidFill>
                  <a:srgbClr val="C00000"/>
                </a:solidFill>
              </a:rPr>
              <a:t>Na+/I+ </a:t>
            </a:r>
            <a:r>
              <a:rPr lang="en-US" altLang="ja-JP" sz="1200" dirty="0" err="1" smtClean="0">
                <a:solidFill>
                  <a:srgbClr val="C00000"/>
                </a:solidFill>
              </a:rPr>
              <a:t>symporter</a:t>
            </a:r>
            <a:r>
              <a:rPr lang="en-US" altLang="ja-JP" sz="1200" dirty="0" smtClean="0">
                <a:solidFill>
                  <a:srgbClr val="C00000"/>
                </a:solidFill>
              </a:rPr>
              <a:t>(NIS)</a:t>
            </a:r>
            <a:r>
              <a:rPr lang="ja-JP" altLang="en-US" sz="1200" dirty="0" smtClean="0"/>
              <a:t>］により能動的に取り込まれ（血清の</a:t>
            </a:r>
            <a:r>
              <a:rPr lang="en-US" altLang="ja-JP" sz="1200" dirty="0" smtClean="0"/>
              <a:t>20</a:t>
            </a:r>
            <a:r>
              <a:rPr lang="ja-JP" altLang="en-US" sz="1200" dirty="0" smtClean="0"/>
              <a:t>～</a:t>
            </a:r>
            <a:r>
              <a:rPr lang="en-US" altLang="ja-JP" sz="1200" dirty="0" smtClean="0"/>
              <a:t>100 </a:t>
            </a:r>
            <a:r>
              <a:rPr lang="ja-JP" altLang="en-US" sz="1200" dirty="0" smtClean="0"/>
              <a:t>倍濃縮）、濾胞側細胞膜上の陰イオン輸送蛋白［ペンドリン</a:t>
            </a:r>
            <a:r>
              <a:rPr lang="en-US" altLang="ja-JP" sz="1200" dirty="0" smtClean="0"/>
              <a:t>(</a:t>
            </a:r>
            <a:r>
              <a:rPr lang="en-US" altLang="ja-JP" sz="1200" dirty="0" err="1" smtClean="0"/>
              <a:t>pendrin</a:t>
            </a:r>
            <a:r>
              <a:rPr lang="en-US" altLang="ja-JP" sz="1200" dirty="0" smtClean="0"/>
              <a:t>) </a:t>
            </a:r>
            <a:r>
              <a:rPr lang="ja-JP" altLang="en-US" sz="1200" dirty="0" smtClean="0"/>
              <a:t>］により濾胞腔に排出。</a:t>
            </a:r>
            <a:endParaRPr lang="en-US" altLang="ja-JP" sz="1200" dirty="0" smtClean="0"/>
          </a:p>
          <a:p>
            <a:r>
              <a:rPr lang="ja-JP" altLang="en-US" sz="1200" dirty="0" smtClean="0"/>
              <a:t>②ヨードイオン（Ｉ</a:t>
            </a:r>
            <a:r>
              <a:rPr lang="en-US" altLang="ja-JP" sz="1200" baseline="30000" dirty="0" smtClean="0"/>
              <a:t>-</a:t>
            </a:r>
            <a:r>
              <a:rPr lang="ja-JP" altLang="en-US" sz="1200" dirty="0" smtClean="0"/>
              <a:t>）は濾胞腔内で</a:t>
            </a:r>
            <a:r>
              <a:rPr lang="en-US" altLang="ja-JP" sz="1200" dirty="0" smtClean="0">
                <a:solidFill>
                  <a:srgbClr val="C00000"/>
                </a:solidFill>
              </a:rPr>
              <a:t>TPO</a:t>
            </a:r>
            <a:r>
              <a:rPr lang="ja-JP" altLang="en-US" sz="1200" dirty="0" smtClean="0"/>
              <a:t>によりＩ</a:t>
            </a:r>
            <a:r>
              <a:rPr lang="en-US" altLang="ja-JP" sz="1200" baseline="30000" dirty="0" smtClean="0"/>
              <a:t>0</a:t>
            </a:r>
            <a:r>
              <a:rPr lang="ja-JP" altLang="en-US" sz="1200" dirty="0" smtClean="0"/>
              <a:t>へ酸化</a:t>
            </a:r>
            <a:endParaRPr lang="en-US" altLang="ja-JP" sz="1200" dirty="0" smtClean="0"/>
          </a:p>
          <a:p>
            <a:r>
              <a:rPr lang="ja-JP" altLang="en-US" sz="1200" dirty="0" smtClean="0"/>
              <a:t>③甲状腺濾胞腔内サイログロブリンのチロシン残基がヨード化され，モノヨードチロシン（</a:t>
            </a:r>
            <a:r>
              <a:rPr lang="en-US" altLang="ja-JP" sz="1200" dirty="0" smtClean="0"/>
              <a:t>MIT</a:t>
            </a:r>
            <a:r>
              <a:rPr lang="ja-JP" altLang="en-US" sz="1200" dirty="0" smtClean="0"/>
              <a:t>）、ジヨードチロシン</a:t>
            </a:r>
            <a:r>
              <a:rPr lang="en-US" altLang="ja-JP" sz="1200" dirty="0" smtClean="0"/>
              <a:t>(DIT)</a:t>
            </a:r>
            <a:r>
              <a:rPr lang="ja-JP" altLang="en-US" sz="1200" dirty="0" smtClean="0"/>
              <a:t>合成　⇒　</a:t>
            </a:r>
            <a:r>
              <a:rPr lang="en-US" altLang="ja-JP" sz="1200" dirty="0" smtClean="0"/>
              <a:t>2</a:t>
            </a:r>
            <a:r>
              <a:rPr lang="ja-JP" altLang="en-US" sz="1200" dirty="0" smtClean="0"/>
              <a:t>個の</a:t>
            </a:r>
            <a:r>
              <a:rPr lang="en-US" altLang="ja-JP" sz="1200" dirty="0" smtClean="0"/>
              <a:t>DIT</a:t>
            </a:r>
            <a:r>
              <a:rPr lang="ja-JP" altLang="en-US" sz="1200" dirty="0" smtClean="0"/>
              <a:t>の縮合によって</a:t>
            </a:r>
            <a:r>
              <a:rPr lang="en-US" altLang="ja-JP" sz="1200" dirty="0" smtClean="0"/>
              <a:t>T4</a:t>
            </a:r>
            <a:r>
              <a:rPr lang="ja-JP" altLang="en-US" sz="1200" dirty="0" err="1" smtClean="0"/>
              <a:t>，</a:t>
            </a:r>
            <a:r>
              <a:rPr lang="en-US" altLang="ja-JP" sz="1200" dirty="0" smtClean="0"/>
              <a:t>DIT</a:t>
            </a:r>
            <a:r>
              <a:rPr lang="ja-JP" altLang="en-US" sz="1200" dirty="0" smtClean="0"/>
              <a:t>と</a:t>
            </a:r>
            <a:r>
              <a:rPr lang="en-US" altLang="ja-JP" sz="1200" dirty="0" smtClean="0"/>
              <a:t>MIT</a:t>
            </a:r>
            <a:r>
              <a:rPr lang="ja-JP" altLang="en-US" sz="1200" dirty="0" smtClean="0"/>
              <a:t>の縮合によって</a:t>
            </a:r>
            <a:r>
              <a:rPr lang="en-US" altLang="ja-JP" sz="1200" dirty="0" smtClean="0"/>
              <a:t>T3</a:t>
            </a:r>
            <a:r>
              <a:rPr lang="ja-JP" altLang="en-US" sz="1200" dirty="0" err="1" smtClean="0"/>
              <a:t>。</a:t>
            </a:r>
            <a:endParaRPr lang="en-US" altLang="ja-JP" sz="1200" dirty="0" smtClean="0"/>
          </a:p>
          <a:p>
            <a:r>
              <a:rPr lang="ja-JP" altLang="en-US" sz="1200" dirty="0" smtClean="0"/>
              <a:t>⑤</a:t>
            </a:r>
            <a:r>
              <a:rPr lang="en-US" altLang="ja-JP" sz="1200" dirty="0" smtClean="0"/>
              <a:t>T4</a:t>
            </a:r>
            <a:r>
              <a:rPr lang="ja-JP" altLang="en-US" sz="1200" dirty="0" err="1" smtClean="0"/>
              <a:t>、</a:t>
            </a:r>
            <a:r>
              <a:rPr lang="en-US" altLang="ja-JP" sz="1200" dirty="0" smtClean="0"/>
              <a:t>T3</a:t>
            </a:r>
            <a:r>
              <a:rPr lang="ja-JP" altLang="en-US" sz="1200" dirty="0" smtClean="0"/>
              <a:t>を含むサイログロブリンは濾胞細胞に取り込まれ、蛋白分解酵素により</a:t>
            </a:r>
            <a:r>
              <a:rPr lang="en-US" altLang="ja-JP" sz="1200" dirty="0" smtClean="0"/>
              <a:t>T4</a:t>
            </a:r>
            <a:r>
              <a:rPr lang="ja-JP" altLang="en-US" sz="1200" dirty="0" err="1" smtClean="0"/>
              <a:t>、</a:t>
            </a:r>
            <a:r>
              <a:rPr lang="en-US" altLang="ja-JP" sz="1200" dirty="0" smtClean="0"/>
              <a:t>T3</a:t>
            </a:r>
            <a:r>
              <a:rPr lang="ja-JP" altLang="en-US" sz="1200" dirty="0" smtClean="0"/>
              <a:t>が切り離されて細胞内に遊離し、血中に分泌される。</a:t>
            </a:r>
            <a:endParaRPr kumimoji="1" lang="ja-JP" altLang="en-US" sz="1200" dirty="0" smtClean="0"/>
          </a:p>
        </p:txBody>
      </p:sp>
      <p:sp>
        <p:nvSpPr>
          <p:cNvPr id="4" name="スライド番号プレースホルダー 3"/>
          <p:cNvSpPr>
            <a:spLocks noGrp="1"/>
          </p:cNvSpPr>
          <p:nvPr>
            <p:ph type="sldNum" sz="quarter" idx="10"/>
          </p:nvPr>
        </p:nvSpPr>
        <p:spPr/>
        <p:txBody>
          <a:bodyPr/>
          <a:lstStyle/>
          <a:p>
            <a:fld id="{B9798D7C-D317-44D8-92CF-37EF075D4514}" type="slidenum">
              <a:rPr kumimoji="1" lang="ja-JP" altLang="en-US" smtClean="0"/>
              <a:t>15</a:t>
            </a:fld>
            <a:endParaRPr kumimoji="1" lang="ja-JP" altLang="en-US"/>
          </a:p>
        </p:txBody>
      </p:sp>
    </p:spTree>
    <p:extLst>
      <p:ext uri="{BB962C8B-B14F-4D97-AF65-F5344CB8AC3E}">
        <p14:creationId xmlns:p14="http://schemas.microsoft.com/office/powerpoint/2010/main" val="3652166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	</a:t>
            </a:r>
            <a:endParaRPr kumimoji="1" lang="ja-JP" altLang="en-US" dirty="0"/>
          </a:p>
        </p:txBody>
      </p:sp>
      <p:sp>
        <p:nvSpPr>
          <p:cNvPr id="4" name="スライド番号プレースホルダー 3"/>
          <p:cNvSpPr>
            <a:spLocks noGrp="1"/>
          </p:cNvSpPr>
          <p:nvPr>
            <p:ph type="sldNum" sz="quarter" idx="10"/>
          </p:nvPr>
        </p:nvSpPr>
        <p:spPr/>
        <p:txBody>
          <a:bodyPr/>
          <a:lstStyle/>
          <a:p>
            <a:fld id="{B9798D7C-D317-44D8-92CF-37EF075D4514}" type="slidenum">
              <a:rPr kumimoji="1" lang="ja-JP" altLang="en-US" smtClean="0"/>
              <a:t>51</a:t>
            </a:fld>
            <a:endParaRPr kumimoji="1" lang="ja-JP" altLang="en-US"/>
          </a:p>
        </p:txBody>
      </p:sp>
    </p:spTree>
    <p:extLst>
      <p:ext uri="{BB962C8B-B14F-4D97-AF65-F5344CB8AC3E}">
        <p14:creationId xmlns:p14="http://schemas.microsoft.com/office/powerpoint/2010/main" val="2557167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甲状腺ホルモンは成長や発達を促進するホルモンで、小児が正常に成長するために不可欠。</a:t>
            </a:r>
            <a:endParaRPr lang="en-US" altLang="ja-JP" dirty="0" smtClean="0"/>
          </a:p>
          <a:p>
            <a:r>
              <a:rPr kumimoji="1" lang="en-US" altLang="ja-JP" sz="1200" dirty="0" smtClean="0"/>
              <a:t>TSH</a:t>
            </a:r>
            <a:r>
              <a:rPr kumimoji="1" lang="ja-JP" altLang="en-US" sz="1200" dirty="0" smtClean="0"/>
              <a:t>が正常なら問題なし</a:t>
            </a:r>
            <a:endParaRPr kumimoji="1" lang="ja-JP" altLang="en-US" dirty="0" smtClean="0"/>
          </a:p>
        </p:txBody>
      </p:sp>
      <p:sp>
        <p:nvSpPr>
          <p:cNvPr id="4" name="スライド番号プレースホルダー 3"/>
          <p:cNvSpPr>
            <a:spLocks noGrp="1"/>
          </p:cNvSpPr>
          <p:nvPr>
            <p:ph type="sldNum" sz="quarter" idx="10"/>
          </p:nvPr>
        </p:nvSpPr>
        <p:spPr/>
        <p:txBody>
          <a:bodyPr/>
          <a:lstStyle/>
          <a:p>
            <a:fld id="{B9798D7C-D317-44D8-92CF-37EF075D4514}" type="slidenum">
              <a:rPr kumimoji="1" lang="ja-JP" altLang="en-US" smtClean="0"/>
              <a:t>23</a:t>
            </a:fld>
            <a:endParaRPr kumimoji="1" lang="ja-JP" altLang="en-US"/>
          </a:p>
        </p:txBody>
      </p:sp>
    </p:spTree>
    <p:extLst>
      <p:ext uri="{BB962C8B-B14F-4D97-AF65-F5344CB8AC3E}">
        <p14:creationId xmlns:p14="http://schemas.microsoft.com/office/powerpoint/2010/main" val="1016906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TSH</a:t>
            </a:r>
            <a:r>
              <a:rPr kumimoji="1" lang="ja-JP" altLang="en-US" sz="1200" dirty="0" smtClean="0"/>
              <a:t>が正常なら問題ない</a:t>
            </a:r>
            <a:endParaRPr kumimoji="1" lang="en-US" altLang="ja-JP" sz="1200" dirty="0" smtClean="0"/>
          </a:p>
          <a:p>
            <a:r>
              <a:rPr kumimoji="1" lang="en-US" altLang="ja-JP" sz="1200" dirty="0" smtClean="0"/>
              <a:t>TSH</a:t>
            </a:r>
            <a:r>
              <a:rPr kumimoji="1" lang="ja-JP" altLang="en-US" sz="1200" dirty="0" smtClean="0"/>
              <a:t>低値になることもある</a:t>
            </a:r>
            <a:endParaRPr kumimoji="1" lang="ja-JP" altLang="en-US" dirty="0"/>
          </a:p>
        </p:txBody>
      </p:sp>
      <p:sp>
        <p:nvSpPr>
          <p:cNvPr id="4" name="スライド番号プレースホルダー 3"/>
          <p:cNvSpPr>
            <a:spLocks noGrp="1"/>
          </p:cNvSpPr>
          <p:nvPr>
            <p:ph type="sldNum" sz="quarter" idx="10"/>
          </p:nvPr>
        </p:nvSpPr>
        <p:spPr/>
        <p:txBody>
          <a:bodyPr/>
          <a:lstStyle/>
          <a:p>
            <a:fld id="{B9798D7C-D317-44D8-92CF-37EF075D4514}" type="slidenum">
              <a:rPr kumimoji="1" lang="ja-JP" altLang="en-US" smtClean="0"/>
              <a:t>24</a:t>
            </a:fld>
            <a:endParaRPr kumimoji="1" lang="ja-JP" altLang="en-US"/>
          </a:p>
        </p:txBody>
      </p:sp>
    </p:spTree>
    <p:extLst>
      <p:ext uri="{BB962C8B-B14F-4D97-AF65-F5344CB8AC3E}">
        <p14:creationId xmlns:p14="http://schemas.microsoft.com/office/powerpoint/2010/main" val="493064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798D7C-D317-44D8-92CF-37EF075D4514}" type="slidenum">
              <a:rPr kumimoji="1" lang="ja-JP" altLang="en-US" smtClean="0"/>
              <a:t>26</a:t>
            </a:fld>
            <a:endParaRPr kumimoji="1" lang="ja-JP" altLang="en-US"/>
          </a:p>
        </p:txBody>
      </p:sp>
    </p:spTree>
    <p:extLst>
      <p:ext uri="{BB962C8B-B14F-4D97-AF65-F5344CB8AC3E}">
        <p14:creationId xmlns:p14="http://schemas.microsoft.com/office/powerpoint/2010/main" val="4197045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798D7C-D317-44D8-92CF-37EF075D4514}" type="slidenum">
              <a:rPr kumimoji="1" lang="ja-JP" altLang="en-US" smtClean="0"/>
              <a:t>30</a:t>
            </a:fld>
            <a:endParaRPr kumimoji="1" lang="ja-JP" altLang="en-US"/>
          </a:p>
        </p:txBody>
      </p:sp>
    </p:spTree>
    <p:extLst>
      <p:ext uri="{BB962C8B-B14F-4D97-AF65-F5344CB8AC3E}">
        <p14:creationId xmlns:p14="http://schemas.microsoft.com/office/powerpoint/2010/main" val="325885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甲状腺中毒症により肝酵素（</a:t>
            </a:r>
            <a:r>
              <a:rPr lang="en-US" altLang="ja-JP" sz="1200" dirty="0" smtClean="0"/>
              <a:t>AST</a:t>
            </a:r>
            <a:r>
              <a:rPr lang="ja-JP" altLang="en-US" sz="1200" dirty="0" err="1" smtClean="0"/>
              <a:t>、</a:t>
            </a:r>
            <a:r>
              <a:rPr lang="en-US" altLang="ja-JP" sz="1200" dirty="0" smtClean="0"/>
              <a:t>ALT</a:t>
            </a:r>
            <a:r>
              <a:rPr lang="ja-JP" altLang="en-US" sz="1200" dirty="0" smtClean="0"/>
              <a:t>）や食後早期の血糖値は軽度上昇する。</a:t>
            </a:r>
          </a:p>
          <a:p>
            <a:r>
              <a:rPr lang="ja-JP" altLang="en-US" sz="1200" dirty="0" smtClean="0">
                <a:solidFill>
                  <a:srgbClr val="002060"/>
                </a:solidFill>
              </a:rPr>
              <a:t>＊高齢者バセドウ病では甲状腺腫が明らかでないことが多く， 心房細動や心不全などの合併症から発見されることが少なくない。</a:t>
            </a:r>
          </a:p>
          <a:p>
            <a:r>
              <a:rPr lang="ja-JP" altLang="en-US" sz="1200" dirty="0" smtClean="0">
                <a:solidFill>
                  <a:srgbClr val="002060"/>
                </a:solidFill>
              </a:rPr>
              <a:t>＊小児バセドウ病では，学力低下，身長促進，落ち着きの無さなどが診断のきっかけになることが多く，特に成長に伴う体重増加が乏しい</a:t>
            </a:r>
            <a:r>
              <a:rPr lang="en-US" altLang="ja-JP" sz="1200" dirty="0" smtClean="0">
                <a:solidFill>
                  <a:srgbClr val="002060"/>
                </a:solidFill>
              </a:rPr>
              <a:t>(</a:t>
            </a:r>
            <a:r>
              <a:rPr lang="ja-JP" altLang="en-US" sz="1200" dirty="0" smtClean="0">
                <a:solidFill>
                  <a:srgbClr val="002060"/>
                </a:solidFill>
              </a:rPr>
              <a:t>体重減少ではない</a:t>
            </a:r>
            <a:r>
              <a:rPr lang="en-US" altLang="ja-JP" sz="1200" dirty="0" smtClean="0">
                <a:solidFill>
                  <a:srgbClr val="002060"/>
                </a:solidFill>
              </a:rPr>
              <a:t>)</a:t>
            </a:r>
            <a:r>
              <a:rPr lang="ja-JP" altLang="en-US" sz="1200" dirty="0" smtClean="0">
                <a:solidFill>
                  <a:srgbClr val="002060"/>
                </a:solidFill>
              </a:rPr>
              <a:t>ことがある。</a:t>
            </a:r>
            <a:endParaRPr kumimoji="1" lang="ja-JP" altLang="en-US" sz="1200" dirty="0" smtClean="0">
              <a:solidFill>
                <a:srgbClr val="00206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9798D7C-D317-44D8-92CF-37EF075D4514}" type="slidenum">
              <a:rPr kumimoji="1" lang="ja-JP" altLang="en-US" smtClean="0"/>
              <a:t>31</a:t>
            </a:fld>
            <a:endParaRPr kumimoji="1" lang="ja-JP" altLang="en-US"/>
          </a:p>
        </p:txBody>
      </p:sp>
    </p:spTree>
    <p:extLst>
      <p:ext uri="{BB962C8B-B14F-4D97-AF65-F5344CB8AC3E}">
        <p14:creationId xmlns:p14="http://schemas.microsoft.com/office/powerpoint/2010/main" val="3740834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バセドウ病の病因が</a:t>
            </a:r>
            <a:r>
              <a:rPr lang="en-US" altLang="ja-JP" sz="1200" dirty="0" smtClean="0"/>
              <a:t>TSH receptor</a:t>
            </a:r>
            <a:r>
              <a:rPr lang="ja-JP" altLang="en-US" sz="1200" dirty="0" smtClean="0"/>
              <a:t>に対する自己抗体であることが明らかになり</a:t>
            </a:r>
            <a:r>
              <a:rPr lang="en-US" altLang="ja-JP" sz="1200" dirty="0" smtClean="0"/>
              <a:t>,1982</a:t>
            </a:r>
            <a:r>
              <a:rPr lang="ja-JP" altLang="en-US" sz="1200" dirty="0" smtClean="0"/>
              <a:t>年 </a:t>
            </a:r>
            <a:r>
              <a:rPr lang="en-US" altLang="ja-JP" sz="1200" dirty="0" smtClean="0"/>
              <a:t>Smith</a:t>
            </a:r>
            <a:r>
              <a:rPr lang="ja-JP" altLang="en-US" sz="1200" dirty="0" smtClean="0"/>
              <a:t>らが </a:t>
            </a:r>
            <a:r>
              <a:rPr lang="en-US" altLang="ja-JP" sz="1200" dirty="0" smtClean="0"/>
              <a:t>TSH</a:t>
            </a:r>
            <a:r>
              <a:rPr lang="ja-JP" altLang="en-US" sz="1200" dirty="0" smtClean="0"/>
              <a:t>レセプター抗体</a:t>
            </a:r>
            <a:r>
              <a:rPr lang="en-US" altLang="ja-JP" sz="1200" dirty="0" smtClean="0"/>
              <a:t>(TSH Receptor </a:t>
            </a:r>
            <a:r>
              <a:rPr lang="en-US" altLang="ja-JP" sz="1200" dirty="0" err="1" smtClean="0"/>
              <a:t>Antibody:TRAb</a:t>
            </a:r>
            <a:r>
              <a:rPr lang="en-US" altLang="ja-JP" sz="1200" dirty="0" smtClean="0"/>
              <a:t>)</a:t>
            </a:r>
            <a:r>
              <a:rPr lang="ja-JP" altLang="en-US" sz="1200" dirty="0" smtClean="0"/>
              <a:t>の測定系</a:t>
            </a:r>
            <a:r>
              <a:rPr lang="en-US" altLang="ja-JP" sz="1200" dirty="0" smtClean="0"/>
              <a:t>(TSH Binding Inhibitory </a:t>
            </a:r>
            <a:r>
              <a:rPr lang="en-US" altLang="ja-JP" sz="1200" dirty="0" err="1" smtClean="0"/>
              <a:t>Immunoglobrin:</a:t>
            </a:r>
            <a:r>
              <a:rPr lang="en-US" altLang="ja-JP" sz="1200" dirty="0" err="1" smtClean="0">
                <a:solidFill>
                  <a:srgbClr val="0070C0"/>
                </a:solidFill>
              </a:rPr>
              <a:t>TBII</a:t>
            </a:r>
            <a:r>
              <a:rPr lang="en-US" altLang="ja-JP" sz="1200" dirty="0" smtClean="0"/>
              <a:t>)</a:t>
            </a:r>
            <a:r>
              <a:rPr lang="ja-JP" altLang="en-US" sz="1200" dirty="0" smtClean="0"/>
              <a:t>を確立 ⇒　</a:t>
            </a:r>
            <a:r>
              <a:rPr lang="ja-JP" altLang="en-US" sz="1200" dirty="0" smtClean="0">
                <a:solidFill>
                  <a:srgbClr val="0070C0"/>
                </a:solidFill>
              </a:rPr>
              <a:t>バセドウ病の診断が血液検査により可能となった。</a:t>
            </a:r>
          </a:p>
          <a:p>
            <a:endParaRPr kumimoji="1" lang="ja-JP" altLang="en-US" dirty="0"/>
          </a:p>
        </p:txBody>
      </p:sp>
      <p:sp>
        <p:nvSpPr>
          <p:cNvPr id="4" name="スライド番号プレースホルダー 3"/>
          <p:cNvSpPr>
            <a:spLocks noGrp="1"/>
          </p:cNvSpPr>
          <p:nvPr>
            <p:ph type="sldNum" sz="quarter" idx="10"/>
          </p:nvPr>
        </p:nvSpPr>
        <p:spPr/>
        <p:txBody>
          <a:bodyPr/>
          <a:lstStyle/>
          <a:p>
            <a:fld id="{B9798D7C-D317-44D8-92CF-37EF075D4514}" type="slidenum">
              <a:rPr kumimoji="1" lang="ja-JP" altLang="en-US" smtClean="0"/>
              <a:t>32</a:t>
            </a:fld>
            <a:endParaRPr kumimoji="1" lang="ja-JP" altLang="en-US"/>
          </a:p>
        </p:txBody>
      </p:sp>
    </p:spTree>
    <p:extLst>
      <p:ext uri="{BB962C8B-B14F-4D97-AF65-F5344CB8AC3E}">
        <p14:creationId xmlns:p14="http://schemas.microsoft.com/office/powerpoint/2010/main" val="362548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抗甲状腺薬 チアマゾール（</a:t>
            </a:r>
            <a:r>
              <a:rPr lang="en-US" altLang="ja-JP" dirty="0" smtClean="0"/>
              <a:t>MMI</a:t>
            </a:r>
            <a:r>
              <a:rPr lang="ja-JP" altLang="en-US" dirty="0" smtClean="0"/>
              <a:t>）・プロピルチオウラシル（</a:t>
            </a:r>
            <a:r>
              <a:rPr lang="en-US" altLang="ja-JP" dirty="0" smtClean="0"/>
              <a:t>PTU</a:t>
            </a:r>
            <a:r>
              <a:rPr lang="ja-JP" altLang="en-US" dirty="0" smtClean="0"/>
              <a:t>）は</a:t>
            </a:r>
            <a:endParaRPr lang="en-US" altLang="ja-JP" dirty="0" smtClean="0"/>
          </a:p>
          <a:p>
            <a:r>
              <a:rPr lang="ja-JP" altLang="en-US" dirty="0" smtClean="0">
                <a:solidFill>
                  <a:srgbClr val="C00000"/>
                </a:solidFill>
              </a:rPr>
              <a:t>①ＴＰＯによるヨードイオンの酸化を阻害</a:t>
            </a:r>
            <a:endParaRPr lang="en-US" altLang="ja-JP" dirty="0" smtClean="0">
              <a:solidFill>
                <a:srgbClr val="C00000"/>
              </a:solidFill>
            </a:endParaRPr>
          </a:p>
          <a:p>
            <a:r>
              <a:rPr lang="ja-JP" altLang="en-US" dirty="0" smtClean="0"/>
              <a:t>②モノ／ジ ヨードチロシンからチロキシン／トリヨードチロニンに至る</a:t>
            </a:r>
            <a:r>
              <a:rPr lang="ja-JP" altLang="en-US" dirty="0" smtClean="0">
                <a:solidFill>
                  <a:srgbClr val="C00000"/>
                </a:solidFill>
              </a:rPr>
              <a:t>共役縮合反応</a:t>
            </a:r>
            <a:r>
              <a:rPr lang="ja-JP" altLang="en-US" dirty="0" smtClean="0"/>
              <a:t>のいずれをも </a:t>
            </a:r>
            <a:r>
              <a:rPr lang="en-US" altLang="ja-JP" dirty="0" smtClean="0">
                <a:solidFill>
                  <a:srgbClr val="C00000"/>
                </a:solidFill>
              </a:rPr>
              <a:t>I</a:t>
            </a:r>
            <a:r>
              <a:rPr lang="en-US" altLang="ja-JP" baseline="-25000" dirty="0" smtClean="0">
                <a:solidFill>
                  <a:srgbClr val="C00000"/>
                </a:solidFill>
              </a:rPr>
              <a:t>2</a:t>
            </a:r>
            <a:r>
              <a:rPr lang="ja-JP" altLang="en-US" dirty="0" smtClean="0">
                <a:solidFill>
                  <a:srgbClr val="C00000"/>
                </a:solidFill>
              </a:rPr>
              <a:t>と競合的に阻害</a:t>
            </a:r>
            <a:endParaRPr lang="en-US" altLang="ja-JP" dirty="0" smtClean="0">
              <a:solidFill>
                <a:srgbClr val="C00000"/>
              </a:solidFill>
            </a:endParaRPr>
          </a:p>
          <a:p>
            <a:r>
              <a:rPr lang="ja-JP" altLang="en-US" dirty="0" smtClean="0"/>
              <a:t>⇒　甲状腺ホルモンの生産を阻止。</a:t>
            </a:r>
            <a:endParaRPr kumimoji="1" lang="ja-JP" altLang="en-US" dirty="0" smtClean="0"/>
          </a:p>
        </p:txBody>
      </p:sp>
      <p:sp>
        <p:nvSpPr>
          <p:cNvPr id="4" name="スライド番号プレースホルダー 3"/>
          <p:cNvSpPr>
            <a:spLocks noGrp="1"/>
          </p:cNvSpPr>
          <p:nvPr>
            <p:ph type="sldNum" sz="quarter" idx="10"/>
          </p:nvPr>
        </p:nvSpPr>
        <p:spPr/>
        <p:txBody>
          <a:bodyPr/>
          <a:lstStyle/>
          <a:p>
            <a:fld id="{B9798D7C-D317-44D8-92CF-37EF075D4514}" type="slidenum">
              <a:rPr kumimoji="1" lang="ja-JP" altLang="en-US" smtClean="0"/>
              <a:t>35</a:t>
            </a:fld>
            <a:endParaRPr kumimoji="1" lang="ja-JP" altLang="en-US"/>
          </a:p>
        </p:txBody>
      </p:sp>
    </p:spTree>
    <p:extLst>
      <p:ext uri="{BB962C8B-B14F-4D97-AF65-F5344CB8AC3E}">
        <p14:creationId xmlns:p14="http://schemas.microsoft.com/office/powerpoint/2010/main" val="343617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798D7C-D317-44D8-92CF-37EF075D4514}" type="slidenum">
              <a:rPr kumimoji="1" lang="ja-JP" altLang="en-US" smtClean="0"/>
              <a:t>42</a:t>
            </a:fld>
            <a:endParaRPr kumimoji="1" lang="ja-JP" altLang="en-US"/>
          </a:p>
        </p:txBody>
      </p:sp>
    </p:spTree>
    <p:extLst>
      <p:ext uri="{BB962C8B-B14F-4D97-AF65-F5344CB8AC3E}">
        <p14:creationId xmlns:p14="http://schemas.microsoft.com/office/powerpoint/2010/main" val="1713079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2013/6/26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2013/6/26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2013/6/26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2013/6/26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2013/6/26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2013/6/26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2013/6/26</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2013/6/26</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2013/6/26</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2013/6/26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2013/6/26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2013/6/26</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upload.wikimedia.org/wikipedia/commons/e/e0/Triiodothyronine.svg" TargetMode="Externa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upload.wikimedia.org/wikipedia/commons/f/fe/T4-3D-vdW.png" TargetMode="External"/><Relationship Id="rId1" Type="http://schemas.openxmlformats.org/officeDocument/2006/relationships/slideLayout" Target="../slideLayouts/slideLayout2.xml"/><Relationship Id="rId6" Type="http://schemas.openxmlformats.org/officeDocument/2006/relationships/hyperlink" Target="http://upload.wikimedia.org/wikipedia/commons/a/a0/Thyroxine.svg" TargetMode="External"/><Relationship Id="rId5" Type="http://schemas.openxmlformats.org/officeDocument/2006/relationships/image" Target="../media/image11.png"/><Relationship Id="rId4" Type="http://schemas.openxmlformats.org/officeDocument/2006/relationships/hyperlink" Target="http://upload.wikimedia.org/wikipedia/commons/a/af/T3-3D-vdW.png" TargetMode="Externa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upload.wikimedia.org/wikipedia/commons/f/fe/T4-3D-vdW.png"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hyperlink" Target="http://upload.wikimedia.org/wikipedia/commons/a/af/T3-3D-vdW.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sciencephoto.com/image/97355/large/C0033129-Thyroid-stimulating_hormone_molecule-SPL.jp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upload.wikimedia.org/wikipedia/commons/f/f8/Thyrotropin-releasing_hormone.sv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甲状腺疾患クルズス</a:t>
            </a:r>
            <a:endParaRPr kumimoji="1" lang="ja-JP" altLang="en-US" dirty="0"/>
          </a:p>
        </p:txBody>
      </p:sp>
      <p:sp>
        <p:nvSpPr>
          <p:cNvPr id="3" name="サブタイトル 2"/>
          <p:cNvSpPr>
            <a:spLocks noGrp="1"/>
          </p:cNvSpPr>
          <p:nvPr>
            <p:ph type="subTitle" idx="1"/>
          </p:nvPr>
        </p:nvSpPr>
        <p:spPr/>
        <p:txBody>
          <a:bodyPr/>
          <a:lstStyle/>
          <a:p>
            <a:r>
              <a:rPr kumimoji="1" lang="en-US" altLang="ja-JP" dirty="0" smtClean="0"/>
              <a:t>2013</a:t>
            </a:r>
            <a:r>
              <a:rPr kumimoji="1" lang="ja-JP" altLang="en-US" smtClean="0"/>
              <a:t>年</a:t>
            </a:r>
            <a:r>
              <a:rPr kumimoji="1" lang="ja-JP" altLang="en-US" smtClean="0"/>
              <a:t>（</a:t>
            </a:r>
            <a:r>
              <a:rPr lang="ja-JP" altLang="en-US"/>
              <a:t>医学部</a:t>
            </a:r>
            <a:r>
              <a:rPr kumimoji="1" lang="ja-JP" altLang="en-US" smtClean="0"/>
              <a:t>学生用</a:t>
            </a:r>
            <a:r>
              <a:rPr kumimoji="1" lang="ja-JP" altLang="en-US" dirty="0" smtClean="0"/>
              <a:t>）</a:t>
            </a:r>
            <a:endParaRPr kumimoji="1" lang="ja-JP" altLang="en-US" dirty="0"/>
          </a:p>
        </p:txBody>
      </p:sp>
      <p:pic>
        <p:nvPicPr>
          <p:cNvPr id="4" name="Picture 2" descr="http://medical-checkup.info/image/Thyroid_Hormone.jpg"/>
          <p:cNvPicPr>
            <a:picLocks noChangeAspect="1" noChangeArrowheads="1"/>
          </p:cNvPicPr>
          <p:nvPr/>
        </p:nvPicPr>
        <p:blipFill>
          <a:blip r:embed="rId2" cstate="print"/>
          <a:srcRect/>
          <a:stretch>
            <a:fillRect/>
          </a:stretch>
        </p:blipFill>
        <p:spPr bwMode="auto">
          <a:xfrm>
            <a:off x="2843808" y="4699427"/>
            <a:ext cx="3240360" cy="1897925"/>
          </a:xfrm>
          <a:prstGeom prst="rect">
            <a:avLst/>
          </a:prstGeom>
          <a:noFill/>
        </p:spPr>
      </p:pic>
    </p:spTree>
    <p:extLst>
      <p:ext uri="{BB962C8B-B14F-4D97-AF65-F5344CB8AC3E}">
        <p14:creationId xmlns:p14="http://schemas.microsoft.com/office/powerpoint/2010/main" val="1048878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a:bodyPr>
          <a:lstStyle/>
          <a:p>
            <a:r>
              <a:rPr kumimoji="1" lang="ja-JP" altLang="en-US" sz="3600" dirty="0" smtClean="0"/>
              <a:t>甲状腺ホルモン</a:t>
            </a:r>
            <a:endParaRPr kumimoji="1" lang="ja-JP" altLang="en-US" sz="3600" dirty="0"/>
          </a:p>
        </p:txBody>
      </p:sp>
      <p:pic>
        <p:nvPicPr>
          <p:cNvPr id="16390" name="Picture 6" descr="ファイル:T4-3D-vdW.png">
            <a:hlinkClick r:id="rId2"/>
          </p:cNvPr>
          <p:cNvPicPr>
            <a:picLocks noChangeAspect="1" noChangeArrowheads="1"/>
          </p:cNvPicPr>
          <p:nvPr/>
        </p:nvPicPr>
        <p:blipFill>
          <a:blip r:embed="rId3" cstate="print"/>
          <a:srcRect/>
          <a:stretch>
            <a:fillRect/>
          </a:stretch>
        </p:blipFill>
        <p:spPr bwMode="auto">
          <a:xfrm rot="10800000">
            <a:off x="5680238" y="1052737"/>
            <a:ext cx="3110496" cy="2169572"/>
          </a:xfrm>
          <a:prstGeom prst="rect">
            <a:avLst/>
          </a:prstGeom>
          <a:noFill/>
        </p:spPr>
      </p:pic>
      <p:pic>
        <p:nvPicPr>
          <p:cNvPr id="16392" name="Picture 8" descr="ファイル:T3-3D-vdW.png">
            <a:hlinkClick r:id="rId4"/>
          </p:cNvPr>
          <p:cNvPicPr>
            <a:picLocks noChangeAspect="1" noChangeArrowheads="1"/>
          </p:cNvPicPr>
          <p:nvPr/>
        </p:nvPicPr>
        <p:blipFill>
          <a:blip r:embed="rId5" cstate="print"/>
          <a:srcRect/>
          <a:stretch>
            <a:fillRect/>
          </a:stretch>
        </p:blipFill>
        <p:spPr bwMode="auto">
          <a:xfrm rot="10800000">
            <a:off x="5715008" y="4143380"/>
            <a:ext cx="3075622" cy="2145247"/>
          </a:xfrm>
          <a:prstGeom prst="rect">
            <a:avLst/>
          </a:prstGeom>
          <a:noFill/>
        </p:spPr>
      </p:pic>
      <p:pic>
        <p:nvPicPr>
          <p:cNvPr id="22" name="Picture 2" descr="ファイル:Thyroxine.svg">
            <a:hlinkClick r:id="rId6"/>
          </p:cNvPr>
          <p:cNvPicPr>
            <a:picLocks noChangeAspect="1" noChangeArrowheads="1"/>
          </p:cNvPicPr>
          <p:nvPr/>
        </p:nvPicPr>
        <p:blipFill>
          <a:blip r:embed="rId7" cstate="print"/>
          <a:srcRect/>
          <a:stretch>
            <a:fillRect/>
          </a:stretch>
        </p:blipFill>
        <p:spPr bwMode="auto">
          <a:xfrm>
            <a:off x="500034" y="1436359"/>
            <a:ext cx="4681558" cy="1938898"/>
          </a:xfrm>
          <a:prstGeom prst="rect">
            <a:avLst/>
          </a:prstGeom>
          <a:noFill/>
        </p:spPr>
      </p:pic>
      <p:pic>
        <p:nvPicPr>
          <p:cNvPr id="23" name="Picture 4" descr="ファイル:Triiodothyronine.svg">
            <a:hlinkClick r:id="rId8"/>
          </p:cNvPr>
          <p:cNvPicPr>
            <a:picLocks noChangeAspect="1" noChangeArrowheads="1"/>
          </p:cNvPicPr>
          <p:nvPr/>
        </p:nvPicPr>
        <p:blipFill>
          <a:blip r:embed="rId9" cstate="print"/>
          <a:srcRect/>
          <a:stretch>
            <a:fillRect/>
          </a:stretch>
        </p:blipFill>
        <p:spPr bwMode="auto">
          <a:xfrm>
            <a:off x="500034" y="4244405"/>
            <a:ext cx="4714908" cy="1952710"/>
          </a:xfrm>
          <a:prstGeom prst="rect">
            <a:avLst/>
          </a:prstGeom>
          <a:noFill/>
        </p:spPr>
      </p:pic>
      <p:sp>
        <p:nvSpPr>
          <p:cNvPr id="4" name="円/楕円 3"/>
          <p:cNvSpPr/>
          <p:nvPr/>
        </p:nvSpPr>
        <p:spPr>
          <a:xfrm>
            <a:off x="1403648" y="1412776"/>
            <a:ext cx="288032" cy="275492"/>
          </a:xfrm>
          <a:prstGeom prst="ellipse">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683568" y="2624372"/>
            <a:ext cx="288032" cy="275492"/>
          </a:xfrm>
          <a:prstGeom prst="ellipse">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2123728" y="1832284"/>
            <a:ext cx="288032" cy="275492"/>
          </a:xfrm>
          <a:prstGeom prst="ellipse">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2843808" y="3068960"/>
            <a:ext cx="288032" cy="275492"/>
          </a:xfrm>
          <a:prstGeom prst="ellipse">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1403648" y="4233628"/>
            <a:ext cx="288032" cy="275492"/>
          </a:xfrm>
          <a:prstGeom prst="ellipse">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2123728" y="4653136"/>
            <a:ext cx="288032" cy="275492"/>
          </a:xfrm>
          <a:prstGeom prst="ellipse">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2915816" y="5889812"/>
            <a:ext cx="288032" cy="275492"/>
          </a:xfrm>
          <a:prstGeom prst="ellipse">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683568" y="5589240"/>
            <a:ext cx="288032" cy="275492"/>
          </a:xfrm>
          <a:prstGeom prst="ellipse">
            <a:avLst/>
          </a:prstGeom>
          <a:noFill/>
          <a:ln w="635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6444208" y="4581128"/>
            <a:ext cx="648072" cy="639632"/>
          </a:xfrm>
          <a:prstGeom prst="ellipse">
            <a:avLst/>
          </a:prstGeom>
          <a:noFill/>
          <a:ln w="635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947279" y="3420289"/>
            <a:ext cx="2848857" cy="584775"/>
          </a:xfrm>
          <a:prstGeom prst="rect">
            <a:avLst/>
          </a:prstGeom>
          <a:noFill/>
        </p:spPr>
        <p:txBody>
          <a:bodyPr wrap="none" rtlCol="0">
            <a:spAutoFit/>
          </a:bodyPr>
          <a:lstStyle/>
          <a:p>
            <a:r>
              <a:rPr lang="en-US" altLang="ja-JP" sz="3200" dirty="0">
                <a:solidFill>
                  <a:srgbClr val="F96FEF"/>
                </a:solidFill>
              </a:rPr>
              <a:t>T4</a:t>
            </a:r>
            <a:r>
              <a:rPr lang="ja-JP" altLang="en-US" sz="3200" dirty="0">
                <a:solidFill>
                  <a:srgbClr val="F96FEF"/>
                </a:solidFill>
              </a:rPr>
              <a:t>（チロキシン</a:t>
            </a:r>
            <a:r>
              <a:rPr lang="ja-JP" altLang="en-US" sz="3200" dirty="0" smtClean="0">
                <a:solidFill>
                  <a:srgbClr val="F96FEF"/>
                </a:solidFill>
              </a:rPr>
              <a:t>）</a:t>
            </a:r>
            <a:endParaRPr kumimoji="1" lang="ja-JP" altLang="en-US" sz="3200" dirty="0">
              <a:solidFill>
                <a:srgbClr val="F96FEF"/>
              </a:solidFill>
            </a:endParaRPr>
          </a:p>
        </p:txBody>
      </p:sp>
      <p:sp>
        <p:nvSpPr>
          <p:cNvPr id="5" name="テキスト ボックス 4"/>
          <p:cNvSpPr txBox="1"/>
          <p:nvPr/>
        </p:nvSpPr>
        <p:spPr>
          <a:xfrm>
            <a:off x="2558921" y="6228601"/>
            <a:ext cx="4389343" cy="584775"/>
          </a:xfrm>
          <a:prstGeom prst="rect">
            <a:avLst/>
          </a:prstGeom>
          <a:noFill/>
        </p:spPr>
        <p:txBody>
          <a:bodyPr wrap="none" rtlCol="0">
            <a:spAutoFit/>
          </a:bodyPr>
          <a:lstStyle/>
          <a:p>
            <a:r>
              <a:rPr lang="en-US" altLang="ja-JP" sz="3200" dirty="0">
                <a:solidFill>
                  <a:srgbClr val="FB3BE4"/>
                </a:solidFill>
              </a:rPr>
              <a:t>T3</a:t>
            </a:r>
            <a:r>
              <a:rPr lang="ja-JP" altLang="en-US" sz="3200" dirty="0">
                <a:solidFill>
                  <a:srgbClr val="FB3BE4"/>
                </a:solidFill>
              </a:rPr>
              <a:t>（トリヨードサイロニン）</a:t>
            </a:r>
            <a:endParaRPr kumimoji="1" lang="ja-JP" altLang="en-US" sz="3200" dirty="0">
              <a:solidFill>
                <a:srgbClr val="FB3BE4"/>
              </a:solidFill>
            </a:endParaRPr>
          </a:p>
        </p:txBody>
      </p:sp>
    </p:spTree>
    <p:extLst>
      <p:ext uri="{BB962C8B-B14F-4D97-AF65-F5344CB8AC3E}">
        <p14:creationId xmlns:p14="http://schemas.microsoft.com/office/powerpoint/2010/main" val="55215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500"/>
                            </p:stCondLst>
                            <p:childTnLst>
                              <p:par>
                                <p:cTn id="22" presetID="21" presetClass="emph" presetSubtype="0" fill="hold" grpId="1" nodeType="afterEffect">
                                  <p:stCondLst>
                                    <p:cond delay="0"/>
                                  </p:stCondLst>
                                  <p:childTnLst>
                                    <p:animClr clrSpc="hsl" dir="cw">
                                      <p:cBhvr override="childStyle">
                                        <p:cTn id="23" dur="500" fill="hold"/>
                                        <p:tgtEl>
                                          <p:spTgt spid="15"/>
                                        </p:tgtEl>
                                        <p:attrNameLst>
                                          <p:attrName>style.color</p:attrName>
                                        </p:attrNameLst>
                                      </p:cBhvr>
                                      <p:by>
                                        <p:hsl h="7200000" s="0" l="0"/>
                                      </p:by>
                                    </p:animClr>
                                    <p:animClr clrSpc="hsl" dir="cw">
                                      <p:cBhvr>
                                        <p:cTn id="24" dur="500" fill="hold"/>
                                        <p:tgtEl>
                                          <p:spTgt spid="15"/>
                                        </p:tgtEl>
                                        <p:attrNameLst>
                                          <p:attrName>fillcolor</p:attrName>
                                        </p:attrNameLst>
                                      </p:cBhvr>
                                      <p:by>
                                        <p:hsl h="7200000" s="0" l="0"/>
                                      </p:by>
                                    </p:animClr>
                                    <p:animClr clrSpc="hsl" dir="cw">
                                      <p:cBhvr>
                                        <p:cTn id="25" dur="500" fill="hold"/>
                                        <p:tgtEl>
                                          <p:spTgt spid="15"/>
                                        </p:tgtEl>
                                        <p:attrNameLst>
                                          <p:attrName>stroke.color</p:attrName>
                                        </p:attrNameLst>
                                      </p:cBhvr>
                                      <p:by>
                                        <p:hsl h="7200000" s="0" l="0"/>
                                      </p:by>
                                    </p:animClr>
                                    <p:set>
                                      <p:cBhvr>
                                        <p:cTn id="26" dur="500" fill="hold"/>
                                        <p:tgtEl>
                                          <p:spTgt spid="15"/>
                                        </p:tgtEl>
                                        <p:attrNameLst>
                                          <p:attrName>fill.type</p:attrName>
                                        </p:attrNameLst>
                                      </p:cBhvr>
                                      <p:to>
                                        <p:strVal val="solid"/>
                                      </p:to>
                                    </p:set>
                                  </p:childTnLst>
                                </p:cTn>
                              </p:par>
                              <p:par>
                                <p:cTn id="27" presetID="21" presetClass="emph" presetSubtype="0" fill="hold" grpId="0" nodeType="withEffect">
                                  <p:stCondLst>
                                    <p:cond delay="0"/>
                                  </p:stCondLst>
                                  <p:childTnLst>
                                    <p:animClr clrSpc="hsl" dir="cw">
                                      <p:cBhvr override="childStyle">
                                        <p:cTn id="28" dur="500" fill="hold"/>
                                        <p:tgtEl>
                                          <p:spTgt spid="14"/>
                                        </p:tgtEl>
                                        <p:attrNameLst>
                                          <p:attrName>style.color</p:attrName>
                                        </p:attrNameLst>
                                      </p:cBhvr>
                                      <p:by>
                                        <p:hsl h="7200000" s="0" l="0"/>
                                      </p:by>
                                    </p:animClr>
                                    <p:animClr clrSpc="hsl" dir="cw">
                                      <p:cBhvr>
                                        <p:cTn id="29" dur="500" fill="hold"/>
                                        <p:tgtEl>
                                          <p:spTgt spid="14"/>
                                        </p:tgtEl>
                                        <p:attrNameLst>
                                          <p:attrName>fillcolor</p:attrName>
                                        </p:attrNameLst>
                                      </p:cBhvr>
                                      <p:by>
                                        <p:hsl h="7200000" s="0" l="0"/>
                                      </p:by>
                                    </p:animClr>
                                    <p:animClr clrSpc="hsl" dir="cw">
                                      <p:cBhvr>
                                        <p:cTn id="30" dur="500" fill="hold"/>
                                        <p:tgtEl>
                                          <p:spTgt spid="14"/>
                                        </p:tgtEl>
                                        <p:attrNameLst>
                                          <p:attrName>stroke.color</p:attrName>
                                        </p:attrNameLst>
                                      </p:cBhvr>
                                      <p:by>
                                        <p:hsl h="7200000" s="0" l="0"/>
                                      </p:by>
                                    </p:animClr>
                                    <p:set>
                                      <p:cBhvr>
                                        <p:cTn id="31" dur="500" fill="hold"/>
                                        <p:tgtEl>
                                          <p:spTgt spid="14"/>
                                        </p:tgtEl>
                                        <p:attrNameLst>
                                          <p:attrName>fill.type</p:attrName>
                                        </p:attrNameLst>
                                      </p:cBhvr>
                                      <p:to>
                                        <p:strVal val="solid"/>
                                      </p:to>
                                    </p:set>
                                  </p:childTnLst>
                                </p:cTn>
                              </p:par>
                            </p:childTnLst>
                          </p:cTn>
                        </p:par>
                        <p:par>
                          <p:cTn id="32" fill="hold">
                            <p:stCondLst>
                              <p:cond delay="1000"/>
                            </p:stCondLst>
                            <p:childTnLst>
                              <p:par>
                                <p:cTn id="33" presetID="10" presetClass="exit" presetSubtype="0" fill="hold" grpId="2" nodeType="after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5" grpId="0" animBg="1"/>
      <p:bldP spid="15" grpId="1" animBg="1"/>
      <p:bldP spid="15"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甲状腺ホルモンの働き</a:t>
            </a:r>
            <a:endParaRPr kumimoji="1" lang="ja-JP" altLang="en-US" dirty="0"/>
          </a:p>
        </p:txBody>
      </p:sp>
      <p:sp>
        <p:nvSpPr>
          <p:cNvPr id="5" name="コンテンツ プレースホルダー 4"/>
          <p:cNvSpPr>
            <a:spLocks noGrp="1"/>
          </p:cNvSpPr>
          <p:nvPr>
            <p:ph idx="1"/>
          </p:nvPr>
        </p:nvSpPr>
        <p:spPr/>
        <p:txBody>
          <a:bodyPr>
            <a:normAutofit/>
          </a:bodyPr>
          <a:lstStyle/>
          <a:p>
            <a:pPr marL="0" indent="0">
              <a:buNone/>
            </a:pPr>
            <a:r>
              <a:rPr lang="en-US" altLang="ja-JP" dirty="0" smtClean="0"/>
              <a:t>【</a:t>
            </a:r>
            <a:r>
              <a:rPr lang="ja-JP" altLang="en-US" dirty="0" smtClean="0"/>
              <a:t>１</a:t>
            </a:r>
            <a:r>
              <a:rPr lang="en-US" altLang="ja-JP" dirty="0" smtClean="0"/>
              <a:t>】</a:t>
            </a:r>
            <a:r>
              <a:rPr lang="ja-JP" altLang="en-US" dirty="0" smtClean="0"/>
              <a:t>細胞</a:t>
            </a:r>
            <a:r>
              <a:rPr lang="ja-JP" altLang="en-US" dirty="0"/>
              <a:t>の新陳代謝を盛んにする</a:t>
            </a:r>
          </a:p>
          <a:p>
            <a:pPr marL="0" indent="0">
              <a:buNone/>
            </a:pPr>
            <a:r>
              <a:rPr lang="ja-JP" altLang="en-US" dirty="0" smtClean="0"/>
              <a:t>　→　脂肪</a:t>
            </a:r>
            <a:r>
              <a:rPr lang="ja-JP" altLang="en-US" dirty="0"/>
              <a:t>や糖分を燃やしてエネルギーをつくり出し、生体の熱産生を</a:t>
            </a:r>
            <a:r>
              <a:rPr lang="ja-JP" altLang="en-US" dirty="0" smtClean="0"/>
              <a:t>高める。</a:t>
            </a:r>
            <a:endParaRPr lang="en-US" altLang="ja-JP" dirty="0" smtClean="0"/>
          </a:p>
          <a:p>
            <a:pPr marL="0" indent="0">
              <a:buNone/>
            </a:pPr>
            <a:r>
              <a:rPr lang="en-US" altLang="ja-JP" dirty="0" smtClean="0"/>
              <a:t>【</a:t>
            </a:r>
            <a:r>
              <a:rPr lang="ja-JP" altLang="en-US" dirty="0"/>
              <a:t>２</a:t>
            </a:r>
            <a:r>
              <a:rPr lang="en-US" altLang="ja-JP" dirty="0" smtClean="0"/>
              <a:t>】</a:t>
            </a:r>
            <a:r>
              <a:rPr lang="ja-JP" altLang="en-US" dirty="0" smtClean="0"/>
              <a:t>  </a:t>
            </a:r>
            <a:r>
              <a:rPr lang="ja-JP" altLang="en-US" dirty="0"/>
              <a:t>交感神経を刺激</a:t>
            </a:r>
            <a:r>
              <a:rPr lang="ja-JP" altLang="en-US" dirty="0" smtClean="0"/>
              <a:t>する</a:t>
            </a:r>
            <a:endParaRPr lang="ja-JP" altLang="en-US" dirty="0"/>
          </a:p>
          <a:p>
            <a:pPr marL="0" indent="0">
              <a:buNone/>
            </a:pPr>
            <a:r>
              <a:rPr lang="en-US" altLang="ja-JP" dirty="0" smtClean="0"/>
              <a:t>【</a:t>
            </a:r>
            <a:r>
              <a:rPr lang="ja-JP" altLang="en-US" dirty="0" smtClean="0"/>
              <a:t>３</a:t>
            </a:r>
            <a:r>
              <a:rPr lang="en-US" altLang="ja-JP" dirty="0" smtClean="0"/>
              <a:t>】</a:t>
            </a:r>
            <a:r>
              <a:rPr lang="ja-JP" altLang="en-US" dirty="0" smtClean="0"/>
              <a:t>  </a:t>
            </a:r>
            <a:r>
              <a:rPr lang="ja-JP" altLang="en-US" dirty="0"/>
              <a:t>成長や発達を促進する</a:t>
            </a:r>
          </a:p>
          <a:p>
            <a:pPr marL="0" indent="0">
              <a:buNone/>
            </a:pPr>
            <a:r>
              <a:rPr lang="ja-JP" altLang="en-US" dirty="0" smtClean="0"/>
              <a:t>　→　甲状</a:t>
            </a:r>
            <a:r>
              <a:rPr lang="ja-JP" altLang="en-US" dirty="0"/>
              <a:t>腺ホルモンは、小児が正常に成長するために</a:t>
            </a:r>
            <a:r>
              <a:rPr lang="ja-JP" altLang="en-US" dirty="0" smtClean="0"/>
              <a:t>不可欠。</a:t>
            </a:r>
            <a:endParaRPr kumimoji="1" lang="ja-JP" altLang="en-US" dirty="0"/>
          </a:p>
        </p:txBody>
      </p:sp>
    </p:spTree>
    <p:extLst>
      <p:ext uri="{BB962C8B-B14F-4D97-AF65-F5344CB8AC3E}">
        <p14:creationId xmlns:p14="http://schemas.microsoft.com/office/powerpoint/2010/main" val="96135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甲状腺・副甲状腺.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3528" y="116850"/>
            <a:ext cx="8441795" cy="6331903"/>
          </a:xfrm>
        </p:spPr>
      </p:pic>
    </p:spTree>
    <p:extLst>
      <p:ext uri="{BB962C8B-B14F-4D97-AF65-F5344CB8AC3E}">
        <p14:creationId xmlns:p14="http://schemas.microsoft.com/office/powerpoint/2010/main" val="3753388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mute="1">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deltagen.com/target/histologyatlas/atlas_files/endocrine/thyroid_gland_4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570" y="1236970"/>
            <a:ext cx="7524836" cy="5624815"/>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1"/>
          <p:cNvSpPr>
            <a:spLocks noGrp="1"/>
          </p:cNvSpPr>
          <p:nvPr>
            <p:ph type="title"/>
          </p:nvPr>
        </p:nvSpPr>
        <p:spPr>
          <a:xfrm>
            <a:off x="457200" y="274638"/>
            <a:ext cx="8229600" cy="850106"/>
          </a:xfrm>
        </p:spPr>
        <p:txBody>
          <a:bodyPr>
            <a:normAutofit/>
          </a:bodyPr>
          <a:lstStyle/>
          <a:p>
            <a:r>
              <a:rPr kumimoji="1" lang="ja-JP" altLang="en-US" sz="4000" dirty="0" smtClean="0"/>
              <a:t>甲状腺の組織像（濾胞構造）</a:t>
            </a:r>
            <a:endParaRPr kumimoji="1" lang="ja-JP" altLang="en-US" sz="4000" dirty="0"/>
          </a:p>
        </p:txBody>
      </p:sp>
    </p:spTree>
    <p:extLst>
      <p:ext uri="{BB962C8B-B14F-4D97-AF65-F5344CB8AC3E}">
        <p14:creationId xmlns:p14="http://schemas.microsoft.com/office/powerpoint/2010/main" val="2400606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kumimoji="1" lang="ja-JP" altLang="en-US" dirty="0" smtClean="0"/>
              <a:t>甲状腺濾胞構造</a:t>
            </a:r>
            <a:endParaRPr kumimoji="1"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6072534" cy="458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489595"/>
            <a:ext cx="2736304" cy="2280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角丸四角形 3"/>
          <p:cNvSpPr/>
          <p:nvPr/>
        </p:nvSpPr>
        <p:spPr>
          <a:xfrm>
            <a:off x="6588224" y="2420888"/>
            <a:ext cx="43204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p:cNvCxnSpPr/>
          <p:nvPr/>
        </p:nvCxnSpPr>
        <p:spPr>
          <a:xfrm flipH="1" flipV="1">
            <a:off x="6252046" y="1484784"/>
            <a:ext cx="768226" cy="936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6252046" y="2780928"/>
            <a:ext cx="768226" cy="32931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83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81" y="776505"/>
            <a:ext cx="8129141" cy="4312927"/>
          </a:xfrm>
          <a:prstGeom prst="rect">
            <a:avLst/>
          </a:prstGeom>
          <a:solidFill>
            <a:srgbClr val="FF0000">
              <a:alpha val="35000"/>
            </a:srgbClr>
          </a:solidFill>
          <a:ln w="9525">
            <a:noFill/>
            <a:miter lim="800000"/>
            <a:headEnd/>
            <a:tailEnd/>
          </a:ln>
          <a:effectLst/>
        </p:spPr>
      </p:pic>
      <p:sp>
        <p:nvSpPr>
          <p:cNvPr id="2" name="タイトル 1"/>
          <p:cNvSpPr>
            <a:spLocks noGrp="1"/>
          </p:cNvSpPr>
          <p:nvPr>
            <p:ph type="title"/>
          </p:nvPr>
        </p:nvSpPr>
        <p:spPr>
          <a:xfrm>
            <a:off x="831273" y="130622"/>
            <a:ext cx="7481455" cy="706090"/>
          </a:xfrm>
        </p:spPr>
        <p:txBody>
          <a:bodyPr>
            <a:normAutofit fontScale="90000"/>
          </a:bodyPr>
          <a:lstStyle/>
          <a:p>
            <a:r>
              <a:rPr lang="ja-JP" altLang="en-US" dirty="0"/>
              <a:t>甲状腺</a:t>
            </a:r>
            <a:r>
              <a:rPr lang="ja-JP" altLang="en-US" dirty="0" smtClean="0"/>
              <a:t>ホルモンの合成・分泌</a:t>
            </a:r>
            <a:endParaRPr kumimoji="1" lang="ja-JP" altLang="en-US" dirty="0"/>
          </a:p>
        </p:txBody>
      </p:sp>
      <p:sp>
        <p:nvSpPr>
          <p:cNvPr id="4" name="正方形/長方形 3"/>
          <p:cNvSpPr/>
          <p:nvPr/>
        </p:nvSpPr>
        <p:spPr>
          <a:xfrm>
            <a:off x="611560" y="895151"/>
            <a:ext cx="1584176" cy="4162053"/>
          </a:xfrm>
          <a:prstGeom prst="rect">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2208175" y="884345"/>
            <a:ext cx="3160277" cy="4162053"/>
          </a:xfrm>
          <a:prstGeom prst="rect">
            <a:avLst/>
          </a:prstGeom>
          <a:solidFill>
            <a:schemeClr val="bg2">
              <a:lumMod val="5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64088" y="888636"/>
            <a:ext cx="3223799" cy="4168568"/>
          </a:xfrm>
          <a:prstGeom prst="rect">
            <a:avLst/>
          </a:prstGeom>
          <a:solidFill>
            <a:srgbClr val="78308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577644" y="5085184"/>
            <a:ext cx="6450740" cy="1785104"/>
          </a:xfrm>
          <a:prstGeom prst="rect">
            <a:avLst/>
          </a:prstGeom>
          <a:noFill/>
        </p:spPr>
        <p:txBody>
          <a:bodyPr wrap="none" rtlCol="0">
            <a:spAutoFit/>
          </a:bodyPr>
          <a:lstStyle/>
          <a:p>
            <a:r>
              <a:rPr lang="en-US" altLang="ja-JP" sz="2200" dirty="0" smtClean="0">
                <a:solidFill>
                  <a:srgbClr val="002060"/>
                </a:solidFill>
              </a:rPr>
              <a:t>NIS</a:t>
            </a:r>
            <a:r>
              <a:rPr lang="ja-JP" altLang="en-US" sz="2200" dirty="0" smtClean="0">
                <a:solidFill>
                  <a:srgbClr val="002060"/>
                </a:solidFill>
              </a:rPr>
              <a:t>：ナトリウム</a:t>
            </a:r>
            <a:r>
              <a:rPr lang="en-US" altLang="ja-JP" sz="2200" dirty="0">
                <a:solidFill>
                  <a:srgbClr val="002060"/>
                </a:solidFill>
              </a:rPr>
              <a:t>/</a:t>
            </a:r>
            <a:r>
              <a:rPr lang="ja-JP" altLang="en-US" sz="2200" dirty="0" smtClean="0">
                <a:solidFill>
                  <a:srgbClr val="002060"/>
                </a:solidFill>
              </a:rPr>
              <a:t>ヨード シンポーター</a:t>
            </a:r>
            <a:r>
              <a:rPr lang="ja-JP" altLang="en-US" sz="2200" dirty="0">
                <a:solidFill>
                  <a:srgbClr val="002060"/>
                </a:solidFill>
              </a:rPr>
              <a:t>；</a:t>
            </a:r>
            <a:r>
              <a:rPr lang="en-US" altLang="ja-JP" sz="2200" dirty="0">
                <a:solidFill>
                  <a:srgbClr val="002060"/>
                </a:solidFill>
              </a:rPr>
              <a:t>Na+/I+ </a:t>
            </a:r>
            <a:r>
              <a:rPr lang="en-US" altLang="ja-JP" sz="2200" dirty="0" err="1" smtClean="0">
                <a:solidFill>
                  <a:srgbClr val="002060"/>
                </a:solidFill>
              </a:rPr>
              <a:t>symporter</a:t>
            </a:r>
            <a:endParaRPr lang="en-US" altLang="ja-JP" sz="2200" dirty="0" smtClean="0">
              <a:solidFill>
                <a:srgbClr val="002060"/>
              </a:solidFill>
            </a:endParaRPr>
          </a:p>
          <a:p>
            <a:r>
              <a:rPr kumimoji="1" lang="en-US" altLang="ja-JP" sz="2200" dirty="0" smtClean="0">
                <a:solidFill>
                  <a:srgbClr val="002060"/>
                </a:solidFill>
              </a:rPr>
              <a:t>TPO</a:t>
            </a:r>
            <a:r>
              <a:rPr kumimoji="1" lang="ja-JP" altLang="en-US" sz="2200" dirty="0" smtClean="0">
                <a:solidFill>
                  <a:srgbClr val="002060"/>
                </a:solidFill>
              </a:rPr>
              <a:t>：甲状腺ペルオキシダーゼ；</a:t>
            </a:r>
            <a:r>
              <a:rPr kumimoji="1" lang="en-US" altLang="ja-JP" sz="2200" dirty="0" smtClean="0">
                <a:solidFill>
                  <a:srgbClr val="002060"/>
                </a:solidFill>
              </a:rPr>
              <a:t>thyroid peroxidase</a:t>
            </a:r>
          </a:p>
          <a:p>
            <a:r>
              <a:rPr lang="en-US" altLang="ja-JP" sz="2200" dirty="0" smtClean="0">
                <a:solidFill>
                  <a:srgbClr val="002060"/>
                </a:solidFill>
              </a:rPr>
              <a:t>Tyr</a:t>
            </a:r>
            <a:r>
              <a:rPr lang="ja-JP" altLang="en-US" sz="2200" dirty="0" smtClean="0">
                <a:solidFill>
                  <a:srgbClr val="002060"/>
                </a:solidFill>
              </a:rPr>
              <a:t>：チロシン残基</a:t>
            </a:r>
            <a:endParaRPr lang="en-US" altLang="ja-JP" sz="2200" dirty="0" smtClean="0">
              <a:solidFill>
                <a:srgbClr val="002060"/>
              </a:solidFill>
            </a:endParaRPr>
          </a:p>
          <a:p>
            <a:r>
              <a:rPr kumimoji="1" lang="en-US" altLang="ja-JP" sz="2200" dirty="0" smtClean="0">
                <a:solidFill>
                  <a:srgbClr val="002060"/>
                </a:solidFill>
              </a:rPr>
              <a:t>MIT</a:t>
            </a:r>
            <a:r>
              <a:rPr kumimoji="1" lang="ja-JP" altLang="en-US" sz="2200" dirty="0" smtClean="0">
                <a:solidFill>
                  <a:srgbClr val="002060"/>
                </a:solidFill>
              </a:rPr>
              <a:t>：モノヨードチロシン</a:t>
            </a:r>
            <a:endParaRPr kumimoji="1" lang="en-US" altLang="ja-JP" sz="2200" dirty="0" smtClean="0">
              <a:solidFill>
                <a:srgbClr val="002060"/>
              </a:solidFill>
            </a:endParaRPr>
          </a:p>
          <a:p>
            <a:r>
              <a:rPr kumimoji="1" lang="en-US" altLang="ja-JP" sz="2200" dirty="0" smtClean="0">
                <a:solidFill>
                  <a:srgbClr val="002060"/>
                </a:solidFill>
              </a:rPr>
              <a:t>DIT</a:t>
            </a:r>
            <a:r>
              <a:rPr kumimoji="1" lang="ja-JP" altLang="en-US" sz="2200" dirty="0" smtClean="0">
                <a:solidFill>
                  <a:srgbClr val="002060"/>
                </a:solidFill>
              </a:rPr>
              <a:t>：ジヨードチロシン</a:t>
            </a:r>
            <a:endParaRPr kumimoji="1" lang="ja-JP" altLang="en-US" sz="2200" dirty="0">
              <a:solidFill>
                <a:srgbClr val="002060"/>
              </a:solidFill>
            </a:endParaRPr>
          </a:p>
        </p:txBody>
      </p:sp>
    </p:spTree>
    <p:extLst>
      <p:ext uri="{BB962C8B-B14F-4D97-AF65-F5344CB8AC3E}">
        <p14:creationId xmlns:p14="http://schemas.microsoft.com/office/powerpoint/2010/main" val="3804183477"/>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ファイル:T4-3D-vdW.png">
            <a:hlinkClick r:id="rId2"/>
          </p:cNvPr>
          <p:cNvPicPr>
            <a:picLocks noChangeAspect="1" noChangeArrowheads="1"/>
          </p:cNvPicPr>
          <p:nvPr/>
        </p:nvPicPr>
        <p:blipFill>
          <a:blip r:embed="rId3" cstate="print"/>
          <a:srcRect/>
          <a:stretch>
            <a:fillRect/>
          </a:stretch>
        </p:blipFill>
        <p:spPr bwMode="auto">
          <a:xfrm rot="10800000">
            <a:off x="971600" y="1034229"/>
            <a:ext cx="2592288" cy="1808122"/>
          </a:xfrm>
          <a:prstGeom prst="rect">
            <a:avLst/>
          </a:prstGeom>
          <a:noFill/>
          <a:ln>
            <a:solidFill>
              <a:schemeClr val="accent1"/>
            </a:solidFill>
          </a:ln>
        </p:spPr>
      </p:pic>
      <p:pic>
        <p:nvPicPr>
          <p:cNvPr id="1030" name="Picture 6" descr="ファイル:T3-3D-vdW.png">
            <a:hlinkClick r:id="rId4"/>
          </p:cNvPr>
          <p:cNvPicPr>
            <a:picLocks noChangeAspect="1" noChangeArrowheads="1"/>
          </p:cNvPicPr>
          <p:nvPr/>
        </p:nvPicPr>
        <p:blipFill>
          <a:blip r:embed="rId5" cstate="print"/>
          <a:srcRect/>
          <a:stretch>
            <a:fillRect/>
          </a:stretch>
        </p:blipFill>
        <p:spPr bwMode="auto">
          <a:xfrm rot="10800000">
            <a:off x="5220071" y="1016372"/>
            <a:ext cx="2736304" cy="1908572"/>
          </a:xfrm>
          <a:prstGeom prst="rect">
            <a:avLst/>
          </a:prstGeom>
          <a:solidFill>
            <a:srgbClr val="FF0000">
              <a:alpha val="35000"/>
            </a:srgbClr>
          </a:solidFill>
          <a:ln>
            <a:solidFill>
              <a:schemeClr val="accent1"/>
            </a:solidFill>
          </a:ln>
        </p:spPr>
      </p:pic>
      <p:sp>
        <p:nvSpPr>
          <p:cNvPr id="4" name="テキスト ボックス 3"/>
          <p:cNvSpPr txBox="1"/>
          <p:nvPr/>
        </p:nvSpPr>
        <p:spPr>
          <a:xfrm>
            <a:off x="3491879" y="476672"/>
            <a:ext cx="1846980" cy="830997"/>
          </a:xfrm>
          <a:prstGeom prst="rect">
            <a:avLst/>
          </a:prstGeom>
          <a:noFill/>
        </p:spPr>
        <p:txBody>
          <a:bodyPr wrap="none" rtlCol="0">
            <a:spAutoFit/>
          </a:bodyPr>
          <a:lstStyle/>
          <a:p>
            <a:r>
              <a:rPr kumimoji="1" lang="ja-JP" altLang="en-US" sz="2400" dirty="0" smtClean="0"/>
              <a:t>脱ヨード酵素</a:t>
            </a:r>
            <a:endParaRPr kumimoji="1" lang="en-US" altLang="ja-JP" sz="2400" dirty="0" smtClean="0"/>
          </a:p>
          <a:p>
            <a:r>
              <a:rPr lang="ja-JP" altLang="en-US" sz="2400" dirty="0" smtClean="0"/>
              <a:t>　　　</a:t>
            </a:r>
            <a:r>
              <a:rPr lang="en-US" altLang="ja-JP" sz="2400" b="1" dirty="0" smtClean="0"/>
              <a:t>D2</a:t>
            </a:r>
            <a:endParaRPr kumimoji="1" lang="ja-JP" altLang="en-US" sz="2400" b="1" dirty="0"/>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1283" y="3168352"/>
            <a:ext cx="595312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2123728" y="591071"/>
            <a:ext cx="490840" cy="461665"/>
          </a:xfrm>
          <a:prstGeom prst="rect">
            <a:avLst/>
          </a:prstGeom>
          <a:noFill/>
        </p:spPr>
        <p:txBody>
          <a:bodyPr wrap="none" rtlCol="0">
            <a:spAutoFit/>
          </a:bodyPr>
          <a:lstStyle/>
          <a:p>
            <a:r>
              <a:rPr kumimoji="1" lang="en-US" altLang="ja-JP" sz="2400" dirty="0" smtClean="0"/>
              <a:t>T4</a:t>
            </a:r>
            <a:endParaRPr kumimoji="1" lang="ja-JP" altLang="en-US" sz="2400" dirty="0"/>
          </a:p>
        </p:txBody>
      </p:sp>
      <p:sp>
        <p:nvSpPr>
          <p:cNvPr id="11" name="テキスト ボックス 10"/>
          <p:cNvSpPr txBox="1"/>
          <p:nvPr/>
        </p:nvSpPr>
        <p:spPr>
          <a:xfrm>
            <a:off x="6390352" y="581779"/>
            <a:ext cx="490840" cy="461665"/>
          </a:xfrm>
          <a:prstGeom prst="rect">
            <a:avLst/>
          </a:prstGeom>
          <a:noFill/>
        </p:spPr>
        <p:txBody>
          <a:bodyPr wrap="none" rtlCol="0">
            <a:spAutoFit/>
          </a:bodyPr>
          <a:lstStyle/>
          <a:p>
            <a:r>
              <a:rPr kumimoji="1" lang="en-US" altLang="ja-JP" sz="2400" b="1" dirty="0" smtClean="0">
                <a:solidFill>
                  <a:srgbClr val="FF0000"/>
                </a:solidFill>
              </a:rPr>
              <a:t>T3</a:t>
            </a:r>
            <a:endParaRPr kumimoji="1" lang="ja-JP" altLang="en-US" sz="2400" b="1" dirty="0">
              <a:solidFill>
                <a:srgbClr val="FF0000"/>
              </a:solidFill>
            </a:endParaRPr>
          </a:p>
        </p:txBody>
      </p:sp>
      <p:sp>
        <p:nvSpPr>
          <p:cNvPr id="2" name="角丸四角形 1"/>
          <p:cNvSpPr/>
          <p:nvPr/>
        </p:nvSpPr>
        <p:spPr>
          <a:xfrm>
            <a:off x="4835797" y="4221088"/>
            <a:ext cx="360040" cy="432048"/>
          </a:xfrm>
          <a:prstGeom prst="roundRect">
            <a:avLst/>
          </a:prstGeom>
          <a:solidFill>
            <a:srgbClr val="FF0000">
              <a:alpha val="3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上カーブ矢印 4"/>
          <p:cNvSpPr/>
          <p:nvPr/>
        </p:nvSpPr>
        <p:spPr>
          <a:xfrm>
            <a:off x="3635896" y="1185312"/>
            <a:ext cx="1559941" cy="731520"/>
          </a:xfrm>
          <a:prstGeom prst="curved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8" name="直線矢印コネクタ 7"/>
          <p:cNvCxnSpPr>
            <a:stCxn id="1028" idx="1"/>
          </p:cNvCxnSpPr>
          <p:nvPr/>
        </p:nvCxnSpPr>
        <p:spPr>
          <a:xfrm>
            <a:off x="3563888" y="1938290"/>
            <a:ext cx="1631949"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4835797" y="3356992"/>
            <a:ext cx="697627" cy="400110"/>
          </a:xfrm>
          <a:prstGeom prst="rect">
            <a:avLst/>
          </a:prstGeom>
          <a:noFill/>
        </p:spPr>
        <p:txBody>
          <a:bodyPr wrap="none" rtlCol="0">
            <a:spAutoFit/>
          </a:bodyPr>
          <a:lstStyle/>
          <a:p>
            <a:r>
              <a:rPr kumimoji="1" lang="ja-JP" altLang="en-US" sz="2000" dirty="0" smtClean="0"/>
              <a:t>細胞</a:t>
            </a:r>
            <a:endParaRPr kumimoji="1" lang="ja-JP" altLang="en-US" sz="2000" dirty="0"/>
          </a:p>
        </p:txBody>
      </p:sp>
    </p:spTree>
    <p:extLst>
      <p:ext uri="{BB962C8B-B14F-4D97-AF65-F5344CB8AC3E}">
        <p14:creationId xmlns:p14="http://schemas.microsoft.com/office/powerpoint/2010/main" val="243322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140968"/>
            <a:ext cx="4635446"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908721"/>
            <a:ext cx="3456384" cy="20213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コンテンツ プレースホルダー 2"/>
          <p:cNvSpPr>
            <a:spLocks noGrp="1"/>
          </p:cNvSpPr>
          <p:nvPr>
            <p:ph idx="1"/>
          </p:nvPr>
        </p:nvSpPr>
        <p:spPr>
          <a:xfrm>
            <a:off x="4932040" y="2996952"/>
            <a:ext cx="4104456" cy="3672408"/>
          </a:xfrm>
        </p:spPr>
        <p:txBody>
          <a:bodyPr>
            <a:normAutofit fontScale="62500" lnSpcReduction="20000"/>
          </a:bodyPr>
          <a:lstStyle/>
          <a:p>
            <a:r>
              <a:rPr lang="en-US" altLang="ja-JP" b="1" dirty="0" smtClean="0"/>
              <a:t>D1</a:t>
            </a:r>
            <a:r>
              <a:rPr lang="ja-JP" altLang="en-US" b="1" dirty="0" smtClean="0"/>
              <a:t>：</a:t>
            </a:r>
            <a:r>
              <a:rPr lang="en-US" altLang="ja-JP" dirty="0" smtClean="0"/>
              <a:t>rT3</a:t>
            </a:r>
            <a:r>
              <a:rPr lang="ja-JP" altLang="en-US" dirty="0" smtClean="0"/>
              <a:t>の除去、</a:t>
            </a:r>
            <a:r>
              <a:rPr lang="en-US" altLang="ja-JP" dirty="0" err="1" smtClean="0"/>
              <a:t>Basedow</a:t>
            </a:r>
            <a:r>
              <a:rPr lang="ja-JP" altLang="en-US" dirty="0" smtClean="0"/>
              <a:t>病において血中</a:t>
            </a:r>
            <a:r>
              <a:rPr lang="en-US" altLang="ja-JP" dirty="0"/>
              <a:t>T3</a:t>
            </a:r>
            <a:r>
              <a:rPr lang="ja-JP" altLang="en-US" dirty="0"/>
              <a:t>高値に大きく</a:t>
            </a:r>
            <a:r>
              <a:rPr lang="ja-JP" altLang="en-US" dirty="0" smtClean="0"/>
              <a:t>関与。</a:t>
            </a:r>
            <a:endParaRPr lang="en-US" altLang="ja-JP" dirty="0" smtClean="0"/>
          </a:p>
          <a:p>
            <a:r>
              <a:rPr lang="en-US" altLang="ja-JP" b="1" dirty="0" smtClean="0"/>
              <a:t>D2</a:t>
            </a:r>
            <a:r>
              <a:rPr lang="ja-JP" altLang="en-US" dirty="0" smtClean="0"/>
              <a:t>：発現</a:t>
            </a:r>
            <a:r>
              <a:rPr lang="ja-JP" altLang="en-US" dirty="0"/>
              <a:t>する局所</a:t>
            </a:r>
            <a:r>
              <a:rPr lang="ja-JP" altLang="en-US" dirty="0" smtClean="0"/>
              <a:t>で臓器</a:t>
            </a:r>
            <a:r>
              <a:rPr lang="ja-JP" altLang="en-US" dirty="0"/>
              <a:t>・細胞内の</a:t>
            </a:r>
            <a:r>
              <a:rPr lang="en-US" altLang="ja-JP" dirty="0"/>
              <a:t>T3</a:t>
            </a:r>
            <a:r>
              <a:rPr lang="ja-JP" altLang="en-US" dirty="0"/>
              <a:t>濃度を調節する。</a:t>
            </a:r>
            <a:r>
              <a:rPr lang="en-US" altLang="ja-JP" dirty="0"/>
              <a:t>D2</a:t>
            </a:r>
            <a:r>
              <a:rPr lang="ja-JP" altLang="en-US" dirty="0"/>
              <a:t>を発現する細胞では</a:t>
            </a:r>
            <a:r>
              <a:rPr lang="ja-JP" altLang="en-US" dirty="0" smtClean="0"/>
              <a:t>，</a:t>
            </a:r>
            <a:r>
              <a:rPr lang="en-US" altLang="ja-JP" dirty="0" smtClean="0"/>
              <a:t>T3</a:t>
            </a:r>
            <a:r>
              <a:rPr lang="ja-JP" altLang="en-US" dirty="0"/>
              <a:t>受容体に結合する</a:t>
            </a:r>
            <a:r>
              <a:rPr lang="en-US" altLang="ja-JP" dirty="0"/>
              <a:t>T3</a:t>
            </a:r>
            <a:r>
              <a:rPr lang="ja-JP" altLang="en-US" dirty="0"/>
              <a:t>の多く</a:t>
            </a:r>
            <a:r>
              <a:rPr lang="ja-JP" altLang="en-US" dirty="0" smtClean="0"/>
              <a:t>が</a:t>
            </a:r>
            <a:r>
              <a:rPr lang="en-US" altLang="ja-JP" dirty="0" smtClean="0"/>
              <a:t>D2</a:t>
            </a:r>
            <a:r>
              <a:rPr lang="ja-JP" altLang="en-US" dirty="0"/>
              <a:t>により細胞内で</a:t>
            </a:r>
            <a:r>
              <a:rPr lang="en-US" altLang="ja-JP" dirty="0"/>
              <a:t>T4</a:t>
            </a:r>
            <a:r>
              <a:rPr lang="ja-JP" altLang="en-US" dirty="0"/>
              <a:t>より変換された</a:t>
            </a:r>
            <a:r>
              <a:rPr lang="en-US" altLang="ja-JP" dirty="0"/>
              <a:t>T3</a:t>
            </a:r>
            <a:r>
              <a:rPr lang="ja-JP" altLang="en-US" dirty="0"/>
              <a:t>である</a:t>
            </a:r>
            <a:r>
              <a:rPr lang="ja-JP" altLang="en-US" dirty="0" smtClean="0"/>
              <a:t>。</a:t>
            </a:r>
            <a:endParaRPr lang="en-US" altLang="ja-JP" dirty="0" smtClean="0"/>
          </a:p>
          <a:p>
            <a:r>
              <a:rPr lang="en-US" altLang="ja-JP" b="1" dirty="0" smtClean="0"/>
              <a:t>D3</a:t>
            </a:r>
            <a:r>
              <a:rPr lang="ja-JP" altLang="en-US" dirty="0" smtClean="0"/>
              <a:t>：細胞内</a:t>
            </a:r>
            <a:r>
              <a:rPr lang="ja-JP" altLang="en-US" dirty="0"/>
              <a:t>の</a:t>
            </a:r>
            <a:r>
              <a:rPr lang="en-US" altLang="ja-JP" dirty="0" smtClean="0"/>
              <a:t>T3</a:t>
            </a:r>
            <a:r>
              <a:rPr lang="ja-JP" altLang="en-US" dirty="0" smtClean="0"/>
              <a:t>濃度</a:t>
            </a:r>
            <a:r>
              <a:rPr lang="ja-JP" altLang="en-US" dirty="0"/>
              <a:t>が過剰にならない</a:t>
            </a:r>
            <a:r>
              <a:rPr lang="ja-JP" altLang="en-US" dirty="0" smtClean="0"/>
              <a:t>よう</a:t>
            </a:r>
            <a:r>
              <a:rPr lang="ja-JP" altLang="en-US" dirty="0"/>
              <a:t>に調整していると想定されて</a:t>
            </a:r>
            <a:r>
              <a:rPr lang="ja-JP" altLang="en-US" dirty="0" smtClean="0"/>
              <a:t>いる。</a:t>
            </a:r>
            <a:endParaRPr lang="en-US" altLang="ja-JP" dirty="0" smtClean="0"/>
          </a:p>
          <a:p>
            <a:r>
              <a:rPr lang="ja-JP" altLang="en-US" dirty="0" smtClean="0">
                <a:solidFill>
                  <a:srgbClr val="FF0000"/>
                </a:solidFill>
              </a:rPr>
              <a:t>消耗性</a:t>
            </a:r>
            <a:r>
              <a:rPr lang="ja-JP" altLang="en-US" dirty="0">
                <a:solidFill>
                  <a:srgbClr val="FF0000"/>
                </a:solidFill>
              </a:rPr>
              <a:t>疾患などではリバース</a:t>
            </a:r>
            <a:r>
              <a:rPr lang="en-US" altLang="ja-JP" dirty="0">
                <a:solidFill>
                  <a:srgbClr val="FF0000"/>
                </a:solidFill>
              </a:rPr>
              <a:t>T3</a:t>
            </a:r>
            <a:r>
              <a:rPr lang="ja-JP" altLang="en-US" dirty="0" err="1">
                <a:solidFill>
                  <a:srgbClr val="FF0000"/>
                </a:solidFill>
              </a:rPr>
              <a:t>への</a:t>
            </a:r>
            <a:r>
              <a:rPr lang="ja-JP" altLang="en-US" dirty="0">
                <a:solidFill>
                  <a:srgbClr val="FF0000"/>
                </a:solidFill>
              </a:rPr>
              <a:t>代謝が増え、低</a:t>
            </a:r>
            <a:r>
              <a:rPr lang="en-US" altLang="ja-JP" dirty="0">
                <a:solidFill>
                  <a:srgbClr val="FF0000"/>
                </a:solidFill>
              </a:rPr>
              <a:t>T3</a:t>
            </a:r>
            <a:r>
              <a:rPr lang="ja-JP" altLang="en-US" dirty="0">
                <a:solidFill>
                  <a:srgbClr val="FF0000"/>
                </a:solidFill>
              </a:rPr>
              <a:t>症候群をきたす</a:t>
            </a:r>
            <a:r>
              <a:rPr lang="ja-JP" altLang="en-US" dirty="0" smtClean="0"/>
              <a:t>。</a:t>
            </a:r>
            <a:endParaRPr lang="ja-JP" altLang="en-US" dirty="0"/>
          </a:p>
        </p:txBody>
      </p:sp>
      <p:sp>
        <p:nvSpPr>
          <p:cNvPr id="5" name="タイトル 1"/>
          <p:cNvSpPr>
            <a:spLocks noGrp="1"/>
          </p:cNvSpPr>
          <p:nvPr>
            <p:ph type="title"/>
          </p:nvPr>
        </p:nvSpPr>
        <p:spPr>
          <a:xfrm>
            <a:off x="457200" y="274638"/>
            <a:ext cx="8229600" cy="490066"/>
          </a:xfrm>
        </p:spPr>
        <p:txBody>
          <a:bodyPr>
            <a:noAutofit/>
          </a:bodyPr>
          <a:lstStyle/>
          <a:p>
            <a:r>
              <a:rPr lang="ja-JP" altLang="en-US" sz="2800" dirty="0"/>
              <a:t>脱ヨード酵素（</a:t>
            </a:r>
            <a:r>
              <a:rPr lang="en-US" altLang="ja-JP" sz="2800" dirty="0" err="1"/>
              <a:t>Deiodinase</a:t>
            </a:r>
            <a:r>
              <a:rPr lang="ja-JP" altLang="en-US" sz="2800" dirty="0"/>
              <a:t>；</a:t>
            </a:r>
            <a:r>
              <a:rPr lang="en-US" altLang="ja-JP" sz="2800" dirty="0"/>
              <a:t>D1,D2,D3</a:t>
            </a:r>
            <a:r>
              <a:rPr lang="ja-JP" altLang="en-US" sz="2800" dirty="0"/>
              <a:t>）による</a:t>
            </a:r>
            <a:r>
              <a:rPr lang="en-US" altLang="ja-JP" sz="2800" dirty="0"/>
              <a:t>T4</a:t>
            </a:r>
            <a:r>
              <a:rPr lang="ja-JP" altLang="en-US" sz="2800" dirty="0"/>
              <a:t>の</a:t>
            </a:r>
            <a:r>
              <a:rPr lang="ja-JP" altLang="en-US" sz="2800" dirty="0" smtClean="0"/>
              <a:t>代謝</a:t>
            </a:r>
            <a:endParaRPr kumimoji="1" lang="ja-JP" altLang="en-US" sz="2800" dirty="0"/>
          </a:p>
        </p:txBody>
      </p:sp>
      <p:sp>
        <p:nvSpPr>
          <p:cNvPr id="2" name="角丸四角形 1"/>
          <p:cNvSpPr/>
          <p:nvPr/>
        </p:nvSpPr>
        <p:spPr>
          <a:xfrm>
            <a:off x="1763688" y="4005064"/>
            <a:ext cx="936104" cy="432048"/>
          </a:xfrm>
          <a:prstGeom prst="round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323528" y="4904629"/>
            <a:ext cx="432048" cy="252563"/>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3995936" y="980727"/>
            <a:ext cx="504056" cy="216025"/>
          </a:xfrm>
          <a:prstGeom prst="round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2915816" y="1880293"/>
            <a:ext cx="432048" cy="252563"/>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9192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甲状腺ホルモンの調節</a:t>
            </a:r>
            <a:endParaRPr kumimoji="1" lang="ja-JP" altLang="en-US" dirty="0"/>
          </a:p>
        </p:txBody>
      </p:sp>
      <p:pic>
        <p:nvPicPr>
          <p:cNvPr id="1026" name="Picture 2" descr="http://www011.upp.so-net.ne.jp/tahiranaika/thyroid1.jpg"/>
          <p:cNvPicPr>
            <a:picLocks noChangeAspect="1" noChangeArrowheads="1"/>
          </p:cNvPicPr>
          <p:nvPr/>
        </p:nvPicPr>
        <p:blipFill>
          <a:blip r:embed="rId2" cstate="print"/>
          <a:srcRect/>
          <a:stretch>
            <a:fillRect/>
          </a:stretch>
        </p:blipFill>
        <p:spPr bwMode="auto">
          <a:xfrm>
            <a:off x="323528" y="1887392"/>
            <a:ext cx="8605050" cy="3398996"/>
          </a:xfrm>
          <a:prstGeom prst="rect">
            <a:avLst/>
          </a:prstGeom>
          <a:noFill/>
        </p:spPr>
      </p:pic>
    </p:spTree>
    <p:extLst>
      <p:ext uri="{BB962C8B-B14F-4D97-AF65-F5344CB8AC3E}">
        <p14:creationId xmlns:p14="http://schemas.microsoft.com/office/powerpoint/2010/main" val="4254131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TSH</a:t>
            </a:r>
            <a:r>
              <a:rPr kumimoji="1" lang="ja-JP" altLang="en-US" dirty="0" smtClean="0"/>
              <a:t>（甲状腺刺激ホルモン）</a:t>
            </a:r>
            <a:endParaRPr kumimoji="1" lang="ja-JP" altLang="en-US" dirty="0"/>
          </a:p>
        </p:txBody>
      </p:sp>
      <p:sp>
        <p:nvSpPr>
          <p:cNvPr id="3" name="コンテンツ プレースホルダー 2"/>
          <p:cNvSpPr>
            <a:spLocks noGrp="1"/>
          </p:cNvSpPr>
          <p:nvPr>
            <p:ph idx="1"/>
          </p:nvPr>
        </p:nvSpPr>
        <p:spPr>
          <a:xfrm>
            <a:off x="4499992" y="1600200"/>
            <a:ext cx="4186808" cy="4525963"/>
          </a:xfrm>
        </p:spPr>
        <p:txBody>
          <a:bodyPr>
            <a:normAutofit fontScale="85000" lnSpcReduction="10000"/>
          </a:bodyPr>
          <a:lstStyle/>
          <a:p>
            <a:r>
              <a:rPr lang="ja-JP" altLang="en-US" dirty="0"/>
              <a:t>分子量</a:t>
            </a:r>
            <a:r>
              <a:rPr lang="en-US" altLang="ja-JP" dirty="0"/>
              <a:t>25,000 </a:t>
            </a:r>
            <a:r>
              <a:rPr lang="ja-JP" altLang="en-US" dirty="0"/>
              <a:t>～ </a:t>
            </a:r>
            <a:r>
              <a:rPr lang="en-US" altLang="ja-JP" dirty="0"/>
              <a:t>30,000 </a:t>
            </a:r>
            <a:r>
              <a:rPr lang="ja-JP" altLang="en-US" dirty="0"/>
              <a:t>の</a:t>
            </a:r>
            <a:r>
              <a:rPr lang="ja-JP" altLang="en-US" dirty="0">
                <a:solidFill>
                  <a:srgbClr val="002060"/>
                </a:solidFill>
              </a:rPr>
              <a:t>糖タンパク質</a:t>
            </a:r>
            <a:r>
              <a:rPr lang="ja-JP" altLang="en-US" dirty="0"/>
              <a:t>ホルモンで，甲状腺機能を</a:t>
            </a:r>
            <a:r>
              <a:rPr lang="ja-JP" altLang="en-US" dirty="0" smtClean="0"/>
              <a:t>調節。</a:t>
            </a:r>
            <a:endParaRPr lang="en-US" altLang="ja-JP" dirty="0" smtClean="0"/>
          </a:p>
          <a:p>
            <a:r>
              <a:rPr lang="en-US" altLang="ja-JP" dirty="0" smtClean="0"/>
              <a:t>α</a:t>
            </a:r>
            <a:r>
              <a:rPr lang="ja-JP" altLang="en-US" dirty="0" smtClean="0"/>
              <a:t>サブユニット（</a:t>
            </a:r>
            <a:r>
              <a:rPr lang="en-US" altLang="ja-JP" dirty="0" smtClean="0"/>
              <a:t>92</a:t>
            </a:r>
            <a:r>
              <a:rPr lang="ja-JP" altLang="en-US" dirty="0" smtClean="0"/>
              <a:t>アミノ酸）と</a:t>
            </a:r>
            <a:r>
              <a:rPr lang="en-US" altLang="ja-JP" dirty="0" smtClean="0"/>
              <a:t>β</a:t>
            </a:r>
            <a:r>
              <a:rPr lang="ja-JP" altLang="en-US" dirty="0" smtClean="0"/>
              <a:t>サブユニット（</a:t>
            </a:r>
            <a:r>
              <a:rPr lang="en-US" altLang="ja-JP" dirty="0" smtClean="0"/>
              <a:t>112</a:t>
            </a:r>
            <a:r>
              <a:rPr lang="ja-JP" altLang="en-US" dirty="0" smtClean="0"/>
              <a:t>アミノ酸）が</a:t>
            </a:r>
            <a:r>
              <a:rPr lang="ja-JP" altLang="en-US" dirty="0"/>
              <a:t>非共有結合したヘテロ</a:t>
            </a:r>
            <a:r>
              <a:rPr lang="ja-JP" altLang="en-US" dirty="0" smtClean="0"/>
              <a:t>二量体。</a:t>
            </a:r>
            <a:endParaRPr lang="en-US" altLang="ja-JP" dirty="0" smtClean="0"/>
          </a:p>
          <a:p>
            <a:r>
              <a:rPr lang="en-US" altLang="ja-JP" dirty="0" smtClean="0">
                <a:solidFill>
                  <a:srgbClr val="C00000"/>
                </a:solidFill>
              </a:rPr>
              <a:t>α</a:t>
            </a:r>
            <a:r>
              <a:rPr lang="ja-JP" altLang="en-US" dirty="0">
                <a:solidFill>
                  <a:srgbClr val="C00000"/>
                </a:solidFill>
              </a:rPr>
              <a:t>サブユニット</a:t>
            </a:r>
            <a:r>
              <a:rPr lang="ja-JP" altLang="en-US" dirty="0"/>
              <a:t>は</a:t>
            </a:r>
            <a:r>
              <a:rPr lang="en-US" altLang="ja-JP" dirty="0"/>
              <a:t>FSH</a:t>
            </a:r>
            <a:r>
              <a:rPr lang="ja-JP" altLang="en-US" dirty="0" err="1"/>
              <a:t>，</a:t>
            </a:r>
            <a:r>
              <a:rPr lang="en-US" altLang="ja-JP" dirty="0"/>
              <a:t>LH</a:t>
            </a:r>
            <a:r>
              <a:rPr lang="ja-JP" altLang="en-US" dirty="0" err="1" smtClean="0"/>
              <a:t>，</a:t>
            </a:r>
            <a:r>
              <a:rPr lang="en-US" altLang="ja-JP" dirty="0" err="1" smtClean="0">
                <a:solidFill>
                  <a:srgbClr val="C00000"/>
                </a:solidFill>
              </a:rPr>
              <a:t>hCG</a:t>
            </a:r>
            <a:r>
              <a:rPr lang="ja-JP" altLang="en-US" dirty="0">
                <a:solidFill>
                  <a:srgbClr val="C00000"/>
                </a:solidFill>
              </a:rPr>
              <a:t>と</a:t>
            </a:r>
            <a:r>
              <a:rPr lang="ja-JP" altLang="en-US" dirty="0" smtClean="0">
                <a:solidFill>
                  <a:srgbClr val="C00000"/>
                </a:solidFill>
              </a:rPr>
              <a:t>共通</a:t>
            </a:r>
            <a:r>
              <a:rPr lang="ja-JP" altLang="en-US" dirty="0" smtClean="0"/>
              <a:t>。</a:t>
            </a:r>
            <a:endParaRPr lang="en-US" altLang="ja-JP" dirty="0" smtClean="0"/>
          </a:p>
          <a:p>
            <a:r>
              <a:rPr lang="en-US" altLang="ja-JP" dirty="0" smtClean="0"/>
              <a:t>β</a:t>
            </a:r>
            <a:r>
              <a:rPr lang="ja-JP" altLang="en-US" dirty="0"/>
              <a:t>サブユニットは下垂体</a:t>
            </a:r>
            <a:r>
              <a:rPr lang="en-US" altLang="ja-JP" dirty="0"/>
              <a:t>TSH</a:t>
            </a:r>
            <a:r>
              <a:rPr lang="ja-JP" altLang="en-US" dirty="0" smtClean="0"/>
              <a:t>細胞</a:t>
            </a:r>
            <a:r>
              <a:rPr lang="ja-JP" altLang="en-US" dirty="0"/>
              <a:t>に</a:t>
            </a:r>
            <a:r>
              <a:rPr lang="ja-JP" altLang="en-US" dirty="0" smtClean="0"/>
              <a:t>のみ発現。</a:t>
            </a:r>
            <a:endParaRPr kumimoji="1" lang="ja-JP" altLang="en-US" dirty="0"/>
          </a:p>
        </p:txBody>
      </p:sp>
      <p:pic>
        <p:nvPicPr>
          <p:cNvPr id="4" name="Picture 2" descr="Thyroid-stimulating hormone molecu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0" y="1700808"/>
            <a:ext cx="4302830" cy="3312368"/>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2051720" y="4581128"/>
            <a:ext cx="240909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50382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甲状腺とは</a:t>
            </a:r>
            <a:endParaRPr kumimoji="1" lang="ja-JP" altLang="en-US" dirty="0"/>
          </a:p>
        </p:txBody>
      </p:sp>
      <p:sp>
        <p:nvSpPr>
          <p:cNvPr id="5" name="テキスト プレースホルダー 4"/>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90530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c/cb/Thyroid_syste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332656"/>
            <a:ext cx="5124902" cy="59525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906" y="44364"/>
            <a:ext cx="3651574" cy="680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1399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600" dirty="0" smtClean="0"/>
              <a:t>TRH</a:t>
            </a:r>
            <a:r>
              <a:rPr kumimoji="1" lang="ja-JP" altLang="en-US" sz="3600" dirty="0" smtClean="0"/>
              <a:t>（甲状腺刺激ホルモン放出ホルモン）</a:t>
            </a:r>
            <a:endParaRPr kumimoji="1" lang="ja-JP" altLang="en-US" sz="3600" dirty="0"/>
          </a:p>
        </p:txBody>
      </p:sp>
      <p:sp>
        <p:nvSpPr>
          <p:cNvPr id="3" name="コンテンツ プレースホルダー 2"/>
          <p:cNvSpPr>
            <a:spLocks noGrp="1"/>
          </p:cNvSpPr>
          <p:nvPr>
            <p:ph idx="1"/>
          </p:nvPr>
        </p:nvSpPr>
        <p:spPr>
          <a:xfrm>
            <a:off x="3491880" y="1600200"/>
            <a:ext cx="5194920" cy="4925144"/>
          </a:xfrm>
        </p:spPr>
        <p:txBody>
          <a:bodyPr>
            <a:normAutofit fontScale="92500" lnSpcReduction="10000"/>
          </a:bodyPr>
          <a:lstStyle/>
          <a:p>
            <a:r>
              <a:rPr lang="en-US" altLang="ja-JP" dirty="0"/>
              <a:t>3 </a:t>
            </a:r>
            <a:r>
              <a:rPr lang="ja-JP" altLang="en-US" dirty="0"/>
              <a:t>アミノ酸残基からなる視床下部</a:t>
            </a:r>
            <a:r>
              <a:rPr lang="ja-JP" altLang="en-US" dirty="0" smtClean="0"/>
              <a:t>ホルモン</a:t>
            </a:r>
            <a:endParaRPr lang="en-US" altLang="ja-JP" dirty="0" smtClean="0"/>
          </a:p>
          <a:p>
            <a:r>
              <a:rPr lang="en-US" altLang="ja-JP" dirty="0" smtClean="0"/>
              <a:t>TRH</a:t>
            </a:r>
            <a:r>
              <a:rPr lang="ja-JP" altLang="en-US" dirty="0"/>
              <a:t>は主に下垂体から甲状腺刺激ホルモン（</a:t>
            </a:r>
            <a:r>
              <a:rPr lang="en-US" altLang="ja-JP" dirty="0"/>
              <a:t>TSH</a:t>
            </a:r>
            <a:r>
              <a:rPr lang="ja-JP" altLang="en-US" dirty="0"/>
              <a:t>）の合成・分泌を</a:t>
            </a:r>
            <a:r>
              <a:rPr lang="ja-JP" altLang="en-US" dirty="0" smtClean="0"/>
              <a:t>促進</a:t>
            </a:r>
            <a:r>
              <a:rPr lang="ja-JP" altLang="en-US" dirty="0"/>
              <a:t>するが，</a:t>
            </a:r>
            <a:r>
              <a:rPr lang="ja-JP" altLang="en-US" dirty="0">
                <a:solidFill>
                  <a:srgbClr val="C00000"/>
                </a:solidFill>
              </a:rPr>
              <a:t>プロラクチンの合成・分泌も促進</a:t>
            </a:r>
            <a:r>
              <a:rPr lang="ja-JP" altLang="en-US" dirty="0" smtClean="0"/>
              <a:t>する。</a:t>
            </a:r>
            <a:endParaRPr lang="en-US" altLang="ja-JP" dirty="0" smtClean="0"/>
          </a:p>
          <a:p>
            <a:endParaRPr lang="en-US" altLang="ja-JP" dirty="0" smtClean="0"/>
          </a:p>
          <a:p>
            <a:pPr marL="0" indent="0">
              <a:buNone/>
            </a:pPr>
            <a:r>
              <a:rPr kumimoji="1" lang="ja-JP" altLang="en-US" sz="2600" i="1" dirty="0" smtClean="0">
                <a:solidFill>
                  <a:srgbClr val="0070C0"/>
                </a:solidFill>
              </a:rPr>
              <a:t>＊原発性甲状腺機能低下症</a:t>
            </a:r>
            <a:endParaRPr kumimoji="1" lang="en-US" altLang="ja-JP" sz="2600" i="1" dirty="0" smtClean="0">
              <a:solidFill>
                <a:srgbClr val="0070C0"/>
              </a:solidFill>
            </a:endParaRPr>
          </a:p>
          <a:p>
            <a:pPr marL="0" indent="0">
              <a:buNone/>
            </a:pPr>
            <a:r>
              <a:rPr kumimoji="1" lang="ja-JP" altLang="en-US" sz="2600" i="1" dirty="0" smtClean="0">
                <a:solidFill>
                  <a:srgbClr val="0070C0"/>
                </a:solidFill>
              </a:rPr>
              <a:t>　⇒ </a:t>
            </a:r>
            <a:r>
              <a:rPr kumimoji="1" lang="en-US" altLang="ja-JP" sz="2600" i="1" dirty="0" smtClean="0">
                <a:solidFill>
                  <a:srgbClr val="0070C0"/>
                </a:solidFill>
              </a:rPr>
              <a:t>TRH</a:t>
            </a:r>
            <a:r>
              <a:rPr kumimoji="1" lang="ja-JP" altLang="en-US" sz="2600" i="1" dirty="0" smtClean="0">
                <a:solidFill>
                  <a:srgbClr val="0070C0"/>
                </a:solidFill>
              </a:rPr>
              <a:t>分泌亢進</a:t>
            </a:r>
            <a:endParaRPr kumimoji="1" lang="en-US" altLang="ja-JP" sz="2600" i="1" dirty="0" smtClean="0">
              <a:solidFill>
                <a:srgbClr val="0070C0"/>
              </a:solidFill>
            </a:endParaRPr>
          </a:p>
          <a:p>
            <a:pPr marL="0" indent="0">
              <a:buNone/>
            </a:pPr>
            <a:r>
              <a:rPr kumimoji="1" lang="ja-JP" altLang="en-US" sz="2600" i="1" dirty="0" smtClean="0">
                <a:solidFill>
                  <a:srgbClr val="0070C0"/>
                </a:solidFill>
              </a:rPr>
              <a:t>　⇒ 高</a:t>
            </a:r>
            <a:r>
              <a:rPr lang="ja-JP" altLang="en-US" sz="2600" i="1" dirty="0" smtClean="0">
                <a:solidFill>
                  <a:srgbClr val="0070C0"/>
                </a:solidFill>
              </a:rPr>
              <a:t>プロラクチン血症 </a:t>
            </a:r>
            <a:r>
              <a:rPr lang="en-US" altLang="ja-JP" sz="2600" i="1" dirty="0" smtClean="0">
                <a:solidFill>
                  <a:srgbClr val="0070C0"/>
                </a:solidFill>
              </a:rPr>
              <a:t>(</a:t>
            </a:r>
            <a:r>
              <a:rPr lang="ja-JP" altLang="en-US" sz="2600" i="1" dirty="0" smtClean="0">
                <a:solidFill>
                  <a:srgbClr val="0070C0"/>
                </a:solidFill>
              </a:rPr>
              <a:t>乳汁分泌症</a:t>
            </a:r>
            <a:r>
              <a:rPr lang="en-US" altLang="ja-JP" sz="2600" i="1" dirty="0" smtClean="0">
                <a:solidFill>
                  <a:srgbClr val="0070C0"/>
                </a:solidFill>
              </a:rPr>
              <a:t>)</a:t>
            </a:r>
            <a:endParaRPr kumimoji="1" lang="ja-JP" altLang="en-US" sz="2600" i="1" dirty="0">
              <a:solidFill>
                <a:srgbClr val="0070C0"/>
              </a:solidFill>
            </a:endParaRPr>
          </a:p>
        </p:txBody>
      </p:sp>
      <p:pic>
        <p:nvPicPr>
          <p:cNvPr id="4" name="Picture 2" descr="ファイル:Thyrotropin-releasing hormone.svg">
            <a:hlinkClick r:id="rId2"/>
          </p:cNvPr>
          <p:cNvPicPr>
            <a:picLocks noChangeAspect="1" noChangeArrowheads="1"/>
          </p:cNvPicPr>
          <p:nvPr/>
        </p:nvPicPr>
        <p:blipFill>
          <a:blip r:embed="rId3" cstate="print"/>
          <a:srcRect/>
          <a:stretch>
            <a:fillRect/>
          </a:stretch>
        </p:blipFill>
        <p:spPr bwMode="auto">
          <a:xfrm>
            <a:off x="254790" y="1700808"/>
            <a:ext cx="3281544" cy="3485187"/>
          </a:xfrm>
          <a:prstGeom prst="rect">
            <a:avLst/>
          </a:prstGeom>
          <a:noFill/>
        </p:spPr>
      </p:pic>
    </p:spTree>
    <p:extLst>
      <p:ext uri="{BB962C8B-B14F-4D97-AF65-F5344CB8AC3E}">
        <p14:creationId xmlns:p14="http://schemas.microsoft.com/office/powerpoint/2010/main" val="3588254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ホルモンの正常値（成人）</a:t>
            </a:r>
            <a:endParaRPr kumimoji="1" lang="ja-JP" altLang="en-US" dirty="0"/>
          </a:p>
        </p:txBody>
      </p:sp>
      <p:sp>
        <p:nvSpPr>
          <p:cNvPr id="3" name="コンテンツ プレースホルダー 2"/>
          <p:cNvSpPr>
            <a:spLocks noGrp="1"/>
          </p:cNvSpPr>
          <p:nvPr>
            <p:ph idx="1"/>
          </p:nvPr>
        </p:nvSpPr>
        <p:spPr>
          <a:xfrm>
            <a:off x="395536" y="1600200"/>
            <a:ext cx="7859216" cy="4525963"/>
          </a:xfrm>
        </p:spPr>
        <p:txBody>
          <a:bodyPr>
            <a:normAutofit fontScale="92500"/>
          </a:bodyPr>
          <a:lstStyle/>
          <a:p>
            <a:pPr marL="0" indent="0">
              <a:buNone/>
            </a:pPr>
            <a:r>
              <a:rPr lang="ja-JP" altLang="en-US" sz="4000" dirty="0" smtClean="0"/>
              <a:t>　　　</a:t>
            </a:r>
            <a:r>
              <a:rPr lang="ja-JP" altLang="en-US" sz="3500" dirty="0" smtClean="0"/>
              <a:t>　　　　　＜当院中央検査部＞</a:t>
            </a:r>
            <a:endParaRPr lang="en-US" altLang="ja-JP" sz="3500" dirty="0" smtClean="0"/>
          </a:p>
          <a:p>
            <a:pPr marL="0" indent="0">
              <a:buNone/>
            </a:pPr>
            <a:r>
              <a:rPr lang="ja-JP" altLang="en-US" sz="4000" dirty="0" smtClean="0"/>
              <a:t>　　　</a:t>
            </a:r>
            <a:r>
              <a:rPr lang="en-US" altLang="ja-JP" sz="4000" dirty="0" smtClean="0"/>
              <a:t>TSH          </a:t>
            </a:r>
            <a:r>
              <a:rPr lang="ja-JP" altLang="en-US" sz="4000" dirty="0" smtClean="0"/>
              <a:t>　</a:t>
            </a:r>
            <a:r>
              <a:rPr lang="en-US" altLang="ja-JP" sz="4000" dirty="0" smtClean="0"/>
              <a:t> </a:t>
            </a:r>
            <a:r>
              <a:rPr lang="en-US" altLang="ja-JP" sz="4000" dirty="0"/>
              <a:t>0.500</a:t>
            </a:r>
            <a:r>
              <a:rPr lang="ja-JP" altLang="en-US" sz="4000" dirty="0"/>
              <a:t>～</a:t>
            </a:r>
            <a:r>
              <a:rPr lang="en-US" altLang="ja-JP" sz="4000" dirty="0"/>
              <a:t>5.00(</a:t>
            </a:r>
            <a:r>
              <a:rPr lang="en-US" altLang="ja-JP" sz="4000" dirty="0" err="1"/>
              <a:t>μIU</a:t>
            </a:r>
            <a:r>
              <a:rPr lang="en-US" altLang="ja-JP" sz="4000" dirty="0"/>
              <a:t>/mL)  </a:t>
            </a:r>
          </a:p>
          <a:p>
            <a:pPr marL="0" indent="0">
              <a:buNone/>
            </a:pPr>
            <a:r>
              <a:rPr lang="ja-JP" altLang="en-US" sz="4000" dirty="0" smtClean="0"/>
              <a:t>　　　</a:t>
            </a:r>
            <a:r>
              <a:rPr lang="en-US" altLang="ja-JP" sz="4000" dirty="0" smtClean="0"/>
              <a:t>Free T4       1.00</a:t>
            </a:r>
            <a:r>
              <a:rPr lang="ja-JP" altLang="en-US" sz="4000" dirty="0"/>
              <a:t>～</a:t>
            </a:r>
            <a:r>
              <a:rPr lang="en-US" altLang="ja-JP" sz="4000" dirty="0" smtClean="0"/>
              <a:t>1.80</a:t>
            </a:r>
            <a:r>
              <a:rPr lang="ja-JP" altLang="en-US" sz="4000" dirty="0" smtClean="0"/>
              <a:t>　</a:t>
            </a:r>
            <a:r>
              <a:rPr lang="en-US" altLang="ja-JP" sz="4000" dirty="0" smtClean="0"/>
              <a:t>(</a:t>
            </a:r>
            <a:r>
              <a:rPr lang="en-US" altLang="ja-JP" sz="4000" dirty="0" err="1" smtClean="0"/>
              <a:t>ng</a:t>
            </a:r>
            <a:r>
              <a:rPr lang="en-US" altLang="ja-JP" sz="4000" dirty="0" smtClean="0"/>
              <a:t>/</a:t>
            </a:r>
            <a:r>
              <a:rPr lang="en-US" altLang="ja-JP" sz="4000" dirty="0" err="1" smtClean="0"/>
              <a:t>dL</a:t>
            </a:r>
            <a:r>
              <a:rPr lang="en-US" altLang="ja-JP" sz="4000" dirty="0"/>
              <a:t>) </a:t>
            </a:r>
          </a:p>
          <a:p>
            <a:pPr marL="0" indent="0">
              <a:buNone/>
            </a:pPr>
            <a:r>
              <a:rPr lang="ja-JP" altLang="en-US" sz="4000" dirty="0" smtClean="0"/>
              <a:t>　　　</a:t>
            </a:r>
            <a:r>
              <a:rPr lang="en-US" altLang="ja-JP" sz="4000" dirty="0" smtClean="0"/>
              <a:t>Free T3</a:t>
            </a:r>
            <a:r>
              <a:rPr lang="ja-JP" altLang="en-US" sz="4000" dirty="0" smtClean="0"/>
              <a:t>　　</a:t>
            </a:r>
            <a:r>
              <a:rPr lang="en-US" altLang="ja-JP" sz="4000" dirty="0" smtClean="0"/>
              <a:t>  </a:t>
            </a:r>
            <a:r>
              <a:rPr lang="en-US" altLang="ja-JP" sz="4000" dirty="0"/>
              <a:t>2.30</a:t>
            </a:r>
            <a:r>
              <a:rPr lang="ja-JP" altLang="en-US" sz="4000" dirty="0"/>
              <a:t>～</a:t>
            </a:r>
            <a:r>
              <a:rPr lang="en-US" altLang="ja-JP" sz="4000" dirty="0" smtClean="0"/>
              <a:t>4.00</a:t>
            </a:r>
            <a:r>
              <a:rPr lang="ja-JP" altLang="en-US" sz="4000" dirty="0" smtClean="0"/>
              <a:t>　</a:t>
            </a:r>
            <a:r>
              <a:rPr lang="en-US" altLang="ja-JP" sz="4000" dirty="0" smtClean="0"/>
              <a:t>(</a:t>
            </a:r>
            <a:r>
              <a:rPr lang="en-US" altLang="ja-JP" sz="4000" dirty="0" err="1" smtClean="0"/>
              <a:t>pg</a:t>
            </a:r>
            <a:r>
              <a:rPr lang="en-US" altLang="ja-JP" sz="4000" dirty="0" smtClean="0"/>
              <a:t>/mL</a:t>
            </a:r>
            <a:r>
              <a:rPr lang="en-US" altLang="ja-JP" sz="4000" dirty="0"/>
              <a:t>) </a:t>
            </a:r>
            <a:endParaRPr lang="en-US" altLang="ja-JP" sz="4000" dirty="0" smtClean="0"/>
          </a:p>
          <a:p>
            <a:endParaRPr lang="en-US" altLang="ja-JP" dirty="0"/>
          </a:p>
          <a:p>
            <a:pPr marL="0" indent="0">
              <a:buNone/>
            </a:pPr>
            <a:r>
              <a:rPr lang="ja-JP" altLang="en-US" sz="2800" dirty="0" smtClean="0">
                <a:solidFill>
                  <a:srgbClr val="0070C0"/>
                </a:solidFill>
              </a:rPr>
              <a:t>　　　　　　</a:t>
            </a:r>
            <a:r>
              <a:rPr lang="en-US" altLang="ja-JP" sz="2800" dirty="0" smtClean="0">
                <a:solidFill>
                  <a:srgbClr val="0070C0"/>
                </a:solidFill>
              </a:rPr>
              <a:t>※ </a:t>
            </a:r>
            <a:r>
              <a:rPr lang="ja-JP" altLang="en-US" sz="2800" dirty="0" smtClean="0">
                <a:solidFill>
                  <a:srgbClr val="0070C0"/>
                </a:solidFill>
              </a:rPr>
              <a:t>小児、妊婦では正常値が異なる</a:t>
            </a:r>
            <a:r>
              <a:rPr lang="ja-JP" altLang="en-US" sz="2800" dirty="0">
                <a:solidFill>
                  <a:srgbClr val="0070C0"/>
                </a:solidFill>
              </a:rPr>
              <a:t>。</a:t>
            </a:r>
            <a:endParaRPr lang="en-US" altLang="ja-JP" sz="2800" dirty="0" smtClean="0">
              <a:solidFill>
                <a:srgbClr val="0070C0"/>
              </a:solidFill>
            </a:endParaRPr>
          </a:p>
          <a:p>
            <a:endParaRPr kumimoji="1" lang="ja-JP" altLang="en-US" sz="2400" dirty="0"/>
          </a:p>
        </p:txBody>
      </p:sp>
      <p:sp>
        <p:nvSpPr>
          <p:cNvPr id="4" name="正方形/長方形 3"/>
          <p:cNvSpPr/>
          <p:nvPr/>
        </p:nvSpPr>
        <p:spPr>
          <a:xfrm>
            <a:off x="1115616" y="1628800"/>
            <a:ext cx="6840760" cy="27363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4612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Autofit/>
          </a:bodyPr>
          <a:lstStyle/>
          <a:p>
            <a:r>
              <a:rPr kumimoji="1" lang="ja-JP" altLang="en-US" sz="3200" dirty="0" smtClean="0">
                <a:solidFill>
                  <a:srgbClr val="00B050"/>
                </a:solidFill>
              </a:rPr>
              <a:t>小児期：</a:t>
            </a:r>
            <a:r>
              <a:rPr kumimoji="1" lang="en-US" altLang="ja-JP" sz="3200" dirty="0" smtClean="0">
                <a:solidFill>
                  <a:srgbClr val="00B050"/>
                </a:solidFill>
              </a:rPr>
              <a:t>FT3,FT4</a:t>
            </a:r>
            <a:r>
              <a:rPr kumimoji="1" lang="ja-JP" altLang="en-US" sz="3200" dirty="0" smtClean="0">
                <a:solidFill>
                  <a:srgbClr val="00B050"/>
                </a:solidFill>
              </a:rPr>
              <a:t>は高値</a:t>
            </a:r>
            <a:endParaRPr kumimoji="1" lang="ja-JP" altLang="en-US" sz="3200" dirty="0"/>
          </a:p>
        </p:txBody>
      </p:sp>
      <p:sp>
        <p:nvSpPr>
          <p:cNvPr id="3" name="コンテンツ プレースホルダー 2"/>
          <p:cNvSpPr>
            <a:spLocks noGrp="1"/>
          </p:cNvSpPr>
          <p:nvPr>
            <p:ph idx="1"/>
          </p:nvPr>
        </p:nvSpPr>
        <p:spPr>
          <a:xfrm>
            <a:off x="395536" y="5229200"/>
            <a:ext cx="8291264" cy="1296144"/>
          </a:xfrm>
        </p:spPr>
        <p:txBody>
          <a:bodyPr>
            <a:noAutofit/>
          </a:bodyPr>
          <a:lstStyle/>
          <a:p>
            <a:r>
              <a:rPr lang="en-US" altLang="ja-JP" sz="2000" dirty="0"/>
              <a:t>FT3. </a:t>
            </a:r>
            <a:r>
              <a:rPr lang="en-US" altLang="ja-JP" sz="2000" dirty="0" smtClean="0"/>
              <a:t>F</a:t>
            </a:r>
            <a:r>
              <a:rPr lang="en-US" altLang="ja-JP" sz="2000" dirty="0"/>
              <a:t>T4</a:t>
            </a:r>
            <a:r>
              <a:rPr lang="ja-JP" altLang="en-US" sz="2000" dirty="0" smtClean="0"/>
              <a:t>値は出生後</a:t>
            </a:r>
            <a:r>
              <a:rPr lang="ja-JP" altLang="en-US" sz="2000" dirty="0"/>
              <a:t>急速に上昇し生後</a:t>
            </a:r>
            <a:r>
              <a:rPr lang="en-US" altLang="ja-JP" sz="2000" dirty="0"/>
              <a:t>1-2</a:t>
            </a:r>
            <a:r>
              <a:rPr lang="ja-JP" altLang="en-US" sz="2000" dirty="0"/>
              <a:t>週間では著明な高値と</a:t>
            </a:r>
            <a:r>
              <a:rPr lang="ja-JP" altLang="en-US" sz="2000" dirty="0" smtClean="0"/>
              <a:t>なる。その後徐々に</a:t>
            </a:r>
            <a:r>
              <a:rPr lang="ja-JP" altLang="en-US" sz="2000" dirty="0"/>
              <a:t>低下</a:t>
            </a:r>
            <a:r>
              <a:rPr lang="ja-JP" altLang="en-US" sz="2000" dirty="0" smtClean="0"/>
              <a:t>するが </a:t>
            </a:r>
            <a:r>
              <a:rPr lang="ja-JP" altLang="en-US" sz="2000" dirty="0">
                <a:solidFill>
                  <a:srgbClr val="0070C0"/>
                </a:solidFill>
              </a:rPr>
              <a:t>小児期を</a:t>
            </a:r>
            <a:r>
              <a:rPr lang="ja-JP" altLang="en-US" sz="2000" dirty="0" smtClean="0">
                <a:solidFill>
                  <a:srgbClr val="0070C0"/>
                </a:solidFill>
              </a:rPr>
              <a:t>通じて成人レベル</a:t>
            </a:r>
            <a:r>
              <a:rPr lang="ja-JP" altLang="en-US" sz="2000" dirty="0">
                <a:solidFill>
                  <a:srgbClr val="0070C0"/>
                </a:solidFill>
              </a:rPr>
              <a:t>よりやや高値が</a:t>
            </a:r>
            <a:r>
              <a:rPr lang="ja-JP" altLang="en-US" sz="2000" dirty="0" smtClean="0">
                <a:solidFill>
                  <a:srgbClr val="0070C0"/>
                </a:solidFill>
              </a:rPr>
              <a:t>続く</a:t>
            </a:r>
            <a:r>
              <a:rPr lang="ja-JP" altLang="en-US" sz="2000" dirty="0" smtClean="0"/>
              <a:t>。</a:t>
            </a:r>
            <a:endParaRPr lang="en-US" altLang="ja-JP" sz="2000" dirty="0" smtClean="0"/>
          </a:p>
          <a:p>
            <a:r>
              <a:rPr lang="en-US" altLang="ja-JP" sz="2000" dirty="0"/>
              <a:t>TSH</a:t>
            </a:r>
            <a:r>
              <a:rPr lang="ja-JP" altLang="en-US" sz="2000" dirty="0" smtClean="0"/>
              <a:t>は 新生児期</a:t>
            </a:r>
            <a:r>
              <a:rPr lang="ja-JP" altLang="en-US" sz="2000" dirty="0"/>
              <a:t>は高値を示すがその後徐々に低下</a:t>
            </a:r>
            <a:r>
              <a:rPr lang="ja-JP" altLang="en-US" sz="2000" dirty="0" smtClean="0"/>
              <a:t>し、乳児期</a:t>
            </a:r>
            <a:r>
              <a:rPr lang="ja-JP" altLang="en-US" sz="2000" dirty="0"/>
              <a:t>は成人に比してやや</a:t>
            </a:r>
            <a:r>
              <a:rPr lang="ja-JP" altLang="en-US" sz="2000" dirty="0" smtClean="0"/>
              <a:t>高値。１歳</a:t>
            </a:r>
            <a:r>
              <a:rPr lang="ja-JP" altLang="en-US" sz="2000" dirty="0"/>
              <a:t>以後は</a:t>
            </a:r>
            <a:r>
              <a:rPr lang="ja-JP" altLang="en-US" sz="2000" dirty="0" smtClean="0"/>
              <a:t>成人</a:t>
            </a:r>
            <a:r>
              <a:rPr lang="ja-JP" altLang="en-US" sz="2000" dirty="0"/>
              <a:t>と基本的に差がなく</a:t>
            </a:r>
            <a:r>
              <a:rPr lang="ja-JP" altLang="en-US" sz="2000" dirty="0" smtClean="0"/>
              <a:t>なる。</a:t>
            </a:r>
            <a:endParaRPr kumimoji="1" lang="ja-JP" altLang="en-US"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24745"/>
            <a:ext cx="8352928" cy="40525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5468018" y="6505599"/>
            <a:ext cx="3496470" cy="307777"/>
          </a:xfrm>
          <a:prstGeom prst="rect">
            <a:avLst/>
          </a:prstGeom>
          <a:noFill/>
        </p:spPr>
        <p:txBody>
          <a:bodyPr wrap="none" rtlCol="0">
            <a:spAutoFit/>
          </a:bodyPr>
          <a:lstStyle/>
          <a:p>
            <a:r>
              <a:rPr lang="en-US" altLang="ja-JP" sz="1400" dirty="0"/>
              <a:t>『</a:t>
            </a:r>
            <a:r>
              <a:rPr kumimoji="1" lang="ja-JP" altLang="en-US" sz="1400" dirty="0" smtClean="0"/>
              <a:t>甲状腺疾患診療パーフェクトガイド（</a:t>
            </a:r>
            <a:r>
              <a:rPr kumimoji="1" lang="en-US" altLang="ja-JP" sz="1400" dirty="0" smtClean="0"/>
              <a:t>2011</a:t>
            </a:r>
            <a:r>
              <a:rPr kumimoji="1" lang="ja-JP" altLang="en-US" sz="1400" dirty="0" smtClean="0"/>
              <a:t>）</a:t>
            </a:r>
            <a:r>
              <a:rPr kumimoji="1" lang="en-US" altLang="ja-JP" sz="1400" dirty="0" smtClean="0"/>
              <a:t>』</a:t>
            </a:r>
            <a:endParaRPr kumimoji="1" lang="ja-JP" altLang="en-US" sz="1400" dirty="0"/>
          </a:p>
        </p:txBody>
      </p:sp>
    </p:spTree>
    <p:extLst>
      <p:ext uri="{BB962C8B-B14F-4D97-AF65-F5344CB8AC3E}">
        <p14:creationId xmlns:p14="http://schemas.microsoft.com/office/powerpoint/2010/main" val="716497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Autofit/>
          </a:bodyPr>
          <a:lstStyle/>
          <a:p>
            <a:r>
              <a:rPr kumimoji="1" lang="ja-JP" altLang="en-US" sz="3200" dirty="0" smtClean="0">
                <a:solidFill>
                  <a:srgbClr val="FF33CC"/>
                </a:solidFill>
              </a:rPr>
              <a:t>妊婦：週数とともに</a:t>
            </a:r>
            <a:r>
              <a:rPr kumimoji="1" lang="ja-JP" altLang="en-US" sz="3200" dirty="0" err="1" smtClean="0">
                <a:solidFill>
                  <a:srgbClr val="FF33CC"/>
                </a:solidFill>
              </a:rPr>
              <a:t>ｆ</a:t>
            </a:r>
            <a:r>
              <a:rPr kumimoji="1" lang="en-US" altLang="ja-JP" sz="3200" dirty="0" smtClean="0">
                <a:solidFill>
                  <a:srgbClr val="FF33CC"/>
                </a:solidFill>
              </a:rPr>
              <a:t>T4</a:t>
            </a:r>
            <a:r>
              <a:rPr kumimoji="1" lang="ja-JP" altLang="en-US" sz="3200" dirty="0" smtClean="0">
                <a:solidFill>
                  <a:srgbClr val="FF33CC"/>
                </a:solidFill>
              </a:rPr>
              <a:t>低下</a:t>
            </a:r>
            <a:endParaRPr kumimoji="1" lang="ja-JP" altLang="en-US" sz="3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136" y="1052736"/>
            <a:ext cx="8280920" cy="4115694"/>
          </a:xfrm>
          <a:prstGeom prst="rect">
            <a:avLst/>
          </a:prstGeom>
          <a:solidFill>
            <a:schemeClr val="accent1">
              <a:lumMod val="20000"/>
              <a:lumOff val="80000"/>
              <a:alpha val="7000"/>
            </a:schemeClr>
          </a:solidFill>
          <a:ln w="9525">
            <a:noFill/>
            <a:miter lim="800000"/>
            <a:headEnd/>
            <a:tailEnd/>
          </a:ln>
          <a:effectLst/>
        </p:spPr>
      </p:pic>
      <p:sp>
        <p:nvSpPr>
          <p:cNvPr id="5" name="コンテンツ プレースホルダー 2"/>
          <p:cNvSpPr>
            <a:spLocks noGrp="1"/>
          </p:cNvSpPr>
          <p:nvPr>
            <p:ph idx="1"/>
          </p:nvPr>
        </p:nvSpPr>
        <p:spPr>
          <a:xfrm>
            <a:off x="457200" y="5373216"/>
            <a:ext cx="8229600" cy="1177971"/>
          </a:xfrm>
        </p:spPr>
        <p:txBody>
          <a:bodyPr>
            <a:normAutofit fontScale="62500" lnSpcReduction="20000"/>
          </a:bodyPr>
          <a:lstStyle/>
          <a:p>
            <a:r>
              <a:rPr lang="en-US" altLang="ja-JP" dirty="0" smtClean="0">
                <a:solidFill>
                  <a:srgbClr val="0070C0"/>
                </a:solidFill>
              </a:rPr>
              <a:t>FT3,FT4</a:t>
            </a:r>
            <a:r>
              <a:rPr lang="ja-JP" altLang="en-US" dirty="0" smtClean="0">
                <a:solidFill>
                  <a:srgbClr val="0070C0"/>
                </a:solidFill>
              </a:rPr>
              <a:t>値は</a:t>
            </a:r>
            <a:r>
              <a:rPr lang="ja-JP" altLang="en-US" dirty="0">
                <a:solidFill>
                  <a:srgbClr val="0070C0"/>
                </a:solidFill>
              </a:rPr>
              <a:t>妊娠が進むにつれて下がる傾向</a:t>
            </a:r>
            <a:r>
              <a:rPr lang="ja-JP" altLang="en-US" dirty="0"/>
              <a:t>が</a:t>
            </a:r>
            <a:r>
              <a:rPr lang="ja-JP" altLang="en-US" dirty="0" smtClean="0"/>
              <a:t>あり、妊娠</a:t>
            </a:r>
            <a:r>
              <a:rPr lang="ja-JP" altLang="en-US" dirty="0"/>
              <a:t>後期になると</a:t>
            </a:r>
            <a:r>
              <a:rPr lang="en-US" altLang="ja-JP" dirty="0"/>
              <a:t>60-80% </a:t>
            </a:r>
            <a:r>
              <a:rPr lang="ja-JP" altLang="en-US" dirty="0"/>
              <a:t>が基準値以下</a:t>
            </a:r>
            <a:r>
              <a:rPr lang="ja-JP" altLang="en-US" dirty="0" smtClean="0"/>
              <a:t>の</a:t>
            </a:r>
            <a:r>
              <a:rPr lang="ja-JP" altLang="en-US" dirty="0"/>
              <a:t>値を</a:t>
            </a:r>
            <a:r>
              <a:rPr lang="ja-JP" altLang="en-US" dirty="0" smtClean="0"/>
              <a:t>とる（図３）。</a:t>
            </a:r>
            <a:endParaRPr lang="en-US" altLang="ja-JP" dirty="0" smtClean="0"/>
          </a:p>
          <a:p>
            <a:r>
              <a:rPr lang="en-US" altLang="ja-JP" dirty="0">
                <a:solidFill>
                  <a:srgbClr val="0070C0"/>
                </a:solidFill>
              </a:rPr>
              <a:t>TSH </a:t>
            </a:r>
            <a:r>
              <a:rPr lang="ja-JP" altLang="en-US" dirty="0">
                <a:solidFill>
                  <a:srgbClr val="0070C0"/>
                </a:solidFill>
              </a:rPr>
              <a:t>も妊娠中</a:t>
            </a:r>
            <a:r>
              <a:rPr lang="ja-JP" altLang="en-US" dirty="0" smtClean="0">
                <a:solidFill>
                  <a:srgbClr val="0070C0"/>
                </a:solidFill>
              </a:rPr>
              <a:t>は低値傾向</a:t>
            </a:r>
            <a:r>
              <a:rPr lang="ja-JP" altLang="en-US" dirty="0" smtClean="0"/>
              <a:t>となる。</a:t>
            </a:r>
            <a:r>
              <a:rPr lang="en-US" altLang="ja-JP" dirty="0"/>
              <a:t> 10-20</a:t>
            </a:r>
            <a:r>
              <a:rPr lang="en-US" altLang="ja-JP" dirty="0" smtClean="0"/>
              <a:t>%</a:t>
            </a:r>
            <a:r>
              <a:rPr lang="ja-JP" altLang="en-US" dirty="0" smtClean="0"/>
              <a:t>が基準値</a:t>
            </a:r>
            <a:r>
              <a:rPr lang="ja-JP" altLang="en-US" dirty="0"/>
              <a:t>以下の値を</a:t>
            </a:r>
            <a:r>
              <a:rPr lang="ja-JP" altLang="en-US" dirty="0" smtClean="0"/>
              <a:t>とる（図４）。</a:t>
            </a:r>
            <a:endParaRPr lang="en-US" altLang="ja-JP" dirty="0" smtClean="0"/>
          </a:p>
        </p:txBody>
      </p:sp>
      <p:sp>
        <p:nvSpPr>
          <p:cNvPr id="6" name="正方形/長方形 5"/>
          <p:cNvSpPr/>
          <p:nvPr/>
        </p:nvSpPr>
        <p:spPr>
          <a:xfrm>
            <a:off x="1115616" y="3501008"/>
            <a:ext cx="3024336" cy="864096"/>
          </a:xfrm>
          <a:prstGeom prst="rect">
            <a:avLst/>
          </a:prstGeom>
          <a:solidFill>
            <a:schemeClr val="accent1">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364088" y="4149080"/>
            <a:ext cx="2736304" cy="144016"/>
          </a:xfrm>
          <a:prstGeom prst="rect">
            <a:avLst/>
          </a:prstGeom>
          <a:solidFill>
            <a:schemeClr val="accent1">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5468018" y="6505599"/>
            <a:ext cx="3496470" cy="307777"/>
          </a:xfrm>
          <a:prstGeom prst="rect">
            <a:avLst/>
          </a:prstGeom>
          <a:noFill/>
        </p:spPr>
        <p:txBody>
          <a:bodyPr wrap="none" rtlCol="0">
            <a:spAutoFit/>
          </a:bodyPr>
          <a:lstStyle/>
          <a:p>
            <a:r>
              <a:rPr lang="en-US" altLang="ja-JP" sz="1400" dirty="0"/>
              <a:t>『</a:t>
            </a:r>
            <a:r>
              <a:rPr kumimoji="1" lang="ja-JP" altLang="en-US" sz="1400" dirty="0" smtClean="0"/>
              <a:t>甲状腺疾患診療パーフェクトガイド（</a:t>
            </a:r>
            <a:r>
              <a:rPr kumimoji="1" lang="en-US" altLang="ja-JP" sz="1400" dirty="0" smtClean="0"/>
              <a:t>2011</a:t>
            </a:r>
            <a:r>
              <a:rPr kumimoji="1" lang="ja-JP" altLang="en-US" sz="1400" dirty="0" smtClean="0"/>
              <a:t>）</a:t>
            </a:r>
            <a:r>
              <a:rPr kumimoji="1" lang="en-US" altLang="ja-JP" sz="1400" dirty="0" smtClean="0"/>
              <a:t>』</a:t>
            </a:r>
            <a:endParaRPr kumimoji="1" lang="ja-JP" altLang="en-US" sz="1400" dirty="0"/>
          </a:p>
        </p:txBody>
      </p:sp>
    </p:spTree>
    <p:extLst>
      <p:ext uri="{BB962C8B-B14F-4D97-AF65-F5344CB8AC3E}">
        <p14:creationId xmlns:p14="http://schemas.microsoft.com/office/powerpoint/2010/main" val="21194436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甲状腺ホルモンが上昇</a:t>
            </a:r>
            <a:r>
              <a:rPr lang="ja-JP" altLang="en-US" dirty="0"/>
              <a:t>する疾患（</a:t>
            </a:r>
            <a:r>
              <a:rPr kumimoji="1" lang="ja-JP" altLang="en-US" dirty="0" smtClean="0"/>
              <a:t>甲状腺中毒症</a:t>
            </a:r>
            <a:r>
              <a:rPr lang="ja-JP" altLang="en-US" b="0" dirty="0"/>
              <a:t>；</a:t>
            </a:r>
            <a:r>
              <a:rPr lang="en-US" altLang="ja-JP" b="0" dirty="0" smtClean="0"/>
              <a:t>thyrotoxicosis</a:t>
            </a:r>
            <a:r>
              <a:rPr kumimoji="1" lang="ja-JP" altLang="en-US" dirty="0" smtClean="0"/>
              <a:t>）</a:t>
            </a:r>
            <a:endParaRPr kumimoji="1" lang="ja-JP" altLang="en-US" dirty="0"/>
          </a:p>
        </p:txBody>
      </p:sp>
      <p:sp>
        <p:nvSpPr>
          <p:cNvPr id="5" name="テキスト プレースホルダー 4"/>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229469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46646"/>
            <a:ext cx="8229600" cy="634082"/>
          </a:xfrm>
        </p:spPr>
        <p:txBody>
          <a:bodyPr>
            <a:normAutofit fontScale="90000"/>
          </a:bodyPr>
          <a:lstStyle/>
          <a:p>
            <a:r>
              <a:rPr kumimoji="1" lang="ja-JP" altLang="en-US" dirty="0" smtClean="0"/>
              <a:t>甲状腺中毒症</a:t>
            </a:r>
            <a:endParaRPr kumimoji="1" lang="ja-JP" altLang="en-US" dirty="0"/>
          </a:p>
        </p:txBody>
      </p:sp>
      <p:sp>
        <p:nvSpPr>
          <p:cNvPr id="3" name="コンテンツ プレースホルダー 2"/>
          <p:cNvSpPr>
            <a:spLocks noGrp="1"/>
          </p:cNvSpPr>
          <p:nvPr>
            <p:ph idx="1"/>
          </p:nvPr>
        </p:nvSpPr>
        <p:spPr>
          <a:xfrm>
            <a:off x="1907703" y="1268760"/>
            <a:ext cx="6840761" cy="5328592"/>
          </a:xfrm>
        </p:spPr>
        <p:txBody>
          <a:bodyPr>
            <a:normAutofit fontScale="85000" lnSpcReduction="20000"/>
          </a:bodyPr>
          <a:lstStyle/>
          <a:p>
            <a:r>
              <a:rPr lang="ja-JP" altLang="en-US" dirty="0" smtClean="0"/>
              <a:t>循環器系：動悸</a:t>
            </a:r>
            <a:r>
              <a:rPr lang="ja-JP" altLang="en-US" dirty="0"/>
              <a:t>、息切れ。</a:t>
            </a:r>
          </a:p>
          <a:p>
            <a:r>
              <a:rPr lang="ja-JP" altLang="en-US" dirty="0"/>
              <a:t>消化器</a:t>
            </a:r>
            <a:r>
              <a:rPr lang="ja-JP" altLang="en-US" dirty="0" smtClean="0"/>
              <a:t>系：</a:t>
            </a:r>
            <a:r>
              <a:rPr lang="ja-JP" altLang="en-US" dirty="0" smtClean="0">
                <a:solidFill>
                  <a:srgbClr val="C00000"/>
                </a:solidFill>
              </a:rPr>
              <a:t>食欲亢進</a:t>
            </a:r>
            <a:r>
              <a:rPr lang="ja-JP" altLang="en-US" dirty="0" smtClean="0"/>
              <a:t>、 </a:t>
            </a:r>
            <a:r>
              <a:rPr lang="ja-JP" altLang="en-US" dirty="0"/>
              <a:t>下痢ないし</a:t>
            </a:r>
            <a:r>
              <a:rPr lang="ja-JP" altLang="en-US" dirty="0" smtClean="0"/>
              <a:t>軟便。</a:t>
            </a:r>
            <a:endParaRPr lang="ja-JP" altLang="en-US" dirty="0"/>
          </a:p>
          <a:p>
            <a:r>
              <a:rPr lang="ja-JP" altLang="en-US" dirty="0"/>
              <a:t>全身：</a:t>
            </a:r>
            <a:r>
              <a:rPr lang="ja-JP" altLang="en-US" dirty="0">
                <a:solidFill>
                  <a:srgbClr val="0070C0"/>
                </a:solidFill>
              </a:rPr>
              <a:t>体重減少</a:t>
            </a:r>
            <a:r>
              <a:rPr lang="ja-JP" altLang="en-US" dirty="0"/>
              <a:t>（太る例が</a:t>
            </a:r>
            <a:r>
              <a:rPr lang="en-US" altLang="ja-JP" dirty="0"/>
              <a:t>10</a:t>
            </a:r>
            <a:r>
              <a:rPr lang="ja-JP" altLang="en-US" dirty="0"/>
              <a:t>％ほどみられる）、多汗、</a:t>
            </a:r>
            <a:r>
              <a:rPr lang="ja-JP" altLang="en-US" dirty="0" smtClean="0"/>
              <a:t>微熱</a:t>
            </a:r>
            <a:endParaRPr lang="en-US" altLang="ja-JP" dirty="0" smtClean="0"/>
          </a:p>
          <a:p>
            <a:r>
              <a:rPr lang="ja-JP" altLang="en-US" dirty="0"/>
              <a:t>女性：生理不順、過少月経</a:t>
            </a:r>
            <a:r>
              <a:rPr lang="ja-JP" altLang="en-US" dirty="0" smtClean="0"/>
              <a:t>。</a:t>
            </a:r>
            <a:endParaRPr lang="en-US" altLang="ja-JP" dirty="0"/>
          </a:p>
          <a:p>
            <a:r>
              <a:rPr lang="ja-JP" altLang="en-US" dirty="0" smtClean="0"/>
              <a:t>精神・</a:t>
            </a:r>
            <a:r>
              <a:rPr lang="ja-JP" altLang="en-US" dirty="0"/>
              <a:t>神経</a:t>
            </a:r>
            <a:r>
              <a:rPr lang="ja-JP" altLang="en-US" dirty="0" smtClean="0"/>
              <a:t>系：いらいら</a:t>
            </a:r>
            <a:r>
              <a:rPr lang="ja-JP" altLang="en-US" dirty="0"/>
              <a:t>する、落ち着きがなくなる（小児例の発見のおおきなきっかけ）、 </a:t>
            </a:r>
            <a:r>
              <a:rPr lang="ja-JP" altLang="en-US" dirty="0">
                <a:solidFill>
                  <a:srgbClr val="C00000"/>
                </a:solidFill>
              </a:rPr>
              <a:t>手が</a:t>
            </a:r>
            <a:r>
              <a:rPr lang="ja-JP" altLang="en-US" dirty="0" smtClean="0">
                <a:solidFill>
                  <a:srgbClr val="C00000"/>
                </a:solidFill>
              </a:rPr>
              <a:t>震える</a:t>
            </a:r>
            <a:r>
              <a:rPr lang="en-US" altLang="ja-JP" dirty="0" smtClean="0">
                <a:solidFill>
                  <a:srgbClr val="C00000"/>
                </a:solidFill>
              </a:rPr>
              <a:t>(fine tremor)</a:t>
            </a:r>
            <a:r>
              <a:rPr lang="ja-JP" altLang="en-US" dirty="0" err="1" smtClean="0"/>
              <a:t>、</a:t>
            </a:r>
            <a:r>
              <a:rPr lang="ja-JP" altLang="en-US" dirty="0"/>
              <a:t>疲れやすい。</a:t>
            </a:r>
          </a:p>
          <a:p>
            <a:r>
              <a:rPr lang="ja-JP" altLang="en-US" dirty="0" smtClean="0"/>
              <a:t>筋肉系：急</a:t>
            </a:r>
            <a:r>
              <a:rPr lang="ja-JP" altLang="en-US" dirty="0"/>
              <a:t>に立てなくなる、歩けなく</a:t>
            </a:r>
            <a:r>
              <a:rPr lang="ja-JP" altLang="en-US" dirty="0" smtClean="0"/>
              <a:t>なる（</a:t>
            </a:r>
            <a:r>
              <a:rPr lang="ja-JP" altLang="en-US" dirty="0" smtClean="0">
                <a:solidFill>
                  <a:srgbClr val="002060"/>
                </a:solidFill>
              </a:rPr>
              <a:t>周期性四肢麻痺：東洋人男性に特有</a:t>
            </a:r>
            <a:r>
              <a:rPr lang="ja-JP" altLang="en-US" dirty="0" smtClean="0"/>
              <a:t>）</a:t>
            </a:r>
            <a:endParaRPr lang="en-US" altLang="ja-JP" dirty="0" smtClean="0"/>
          </a:p>
          <a:p>
            <a:endParaRPr lang="en-US" altLang="ja-JP" dirty="0" smtClean="0"/>
          </a:p>
          <a:p>
            <a:pPr marL="0" indent="0">
              <a:buNone/>
            </a:pPr>
            <a:r>
              <a:rPr lang="ja-JP" altLang="en-US" i="1" dirty="0" smtClean="0"/>
              <a:t>＊　上記の</a:t>
            </a:r>
            <a:r>
              <a:rPr lang="ja-JP" altLang="en-US" i="1" dirty="0"/>
              <a:t>いずれかが強くでると、他の</a:t>
            </a:r>
            <a:r>
              <a:rPr lang="ja-JP" altLang="en-US" i="1" dirty="0" smtClean="0"/>
              <a:t>疾患 例えば</a:t>
            </a:r>
            <a:r>
              <a:rPr lang="ja-JP" altLang="en-US" i="1" dirty="0"/>
              <a:t>心臓の病気、胃腸の病気やパニック障害と </a:t>
            </a:r>
            <a:r>
              <a:rPr lang="ja-JP" altLang="en-US" i="1" dirty="0" smtClean="0"/>
              <a:t>誤診される</a:t>
            </a:r>
            <a:r>
              <a:rPr lang="ja-JP" altLang="en-US" i="1" dirty="0"/>
              <a:t>ことも</a:t>
            </a:r>
            <a:r>
              <a:rPr lang="ja-JP" altLang="en-US" i="1" dirty="0" smtClean="0"/>
              <a:t>ある。</a:t>
            </a:r>
            <a:endParaRPr kumimoji="1" lang="ja-JP" altLang="en-US" i="1"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30" y="992306"/>
            <a:ext cx="1399873" cy="1562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86" y="4565463"/>
            <a:ext cx="1787126" cy="21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831" y="2626404"/>
            <a:ext cx="1399872" cy="192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50284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Autofit/>
          </a:bodyPr>
          <a:lstStyle/>
          <a:p>
            <a:r>
              <a:rPr kumimoji="1" lang="ja-JP" altLang="en-US" sz="3600" dirty="0" smtClean="0"/>
              <a:t>甲状腺中毒症（</a:t>
            </a:r>
            <a:r>
              <a:rPr kumimoji="1" lang="en-US" altLang="ja-JP" sz="3600" dirty="0" smtClean="0"/>
              <a:t>fT4,fT3</a:t>
            </a:r>
            <a:r>
              <a:rPr kumimoji="1" lang="ja-JP" altLang="en-US" sz="3600" dirty="0" smtClean="0"/>
              <a:t>高値）をきたす疾患</a:t>
            </a:r>
            <a:endParaRPr kumimoji="1" lang="ja-JP" altLang="en-US"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86" y="1182276"/>
            <a:ext cx="6048742" cy="52199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角丸四角形 4"/>
          <p:cNvSpPr/>
          <p:nvPr/>
        </p:nvSpPr>
        <p:spPr>
          <a:xfrm>
            <a:off x="1582708" y="1833971"/>
            <a:ext cx="2012696" cy="363640"/>
          </a:xfrm>
          <a:prstGeom prst="round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4499992" y="1437719"/>
            <a:ext cx="2204380" cy="36364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4643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4624"/>
            <a:ext cx="6552728" cy="67415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259632" y="548680"/>
            <a:ext cx="3888432" cy="216024"/>
          </a:xfrm>
          <a:prstGeom prst="rect">
            <a:avLst/>
          </a:prstGeom>
          <a:solidFill>
            <a:srgbClr val="00B0F0">
              <a:alpha val="24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259632" y="4653136"/>
            <a:ext cx="3888432" cy="216024"/>
          </a:xfrm>
          <a:prstGeom prst="rect">
            <a:avLst/>
          </a:prstGeom>
          <a:solidFill>
            <a:srgbClr val="00B0F0">
              <a:alpha val="24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1810597" y="4896964"/>
            <a:ext cx="2213966" cy="749076"/>
          </a:xfrm>
          <a:prstGeom prst="round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411760" y="2808884"/>
            <a:ext cx="1244315" cy="30052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2411760" y="3848551"/>
            <a:ext cx="1656184" cy="30052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2339752" y="1052736"/>
            <a:ext cx="3101500" cy="30052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2444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8654"/>
            <a:ext cx="8229600" cy="490066"/>
          </a:xfrm>
        </p:spPr>
        <p:txBody>
          <a:bodyPr>
            <a:noAutofit/>
          </a:bodyPr>
          <a:lstStyle/>
          <a:p>
            <a:r>
              <a:rPr lang="ja-JP" altLang="en-US" sz="3200" dirty="0" smtClean="0">
                <a:solidFill>
                  <a:srgbClr val="C00000"/>
                </a:solidFill>
              </a:rPr>
              <a:t>甲状</a:t>
            </a:r>
            <a:r>
              <a:rPr lang="ja-JP" altLang="en-US" sz="3200" dirty="0">
                <a:solidFill>
                  <a:srgbClr val="C00000"/>
                </a:solidFill>
              </a:rPr>
              <a:t>腺</a:t>
            </a:r>
            <a:r>
              <a:rPr lang="ja-JP" altLang="en-US" sz="3200" dirty="0" smtClean="0">
                <a:solidFill>
                  <a:srgbClr val="C00000"/>
                </a:solidFill>
              </a:rPr>
              <a:t>クリーゼ（</a:t>
            </a:r>
            <a:r>
              <a:rPr lang="en-US" altLang="ja-JP" sz="3200" dirty="0" err="1">
                <a:solidFill>
                  <a:srgbClr val="C00000"/>
                </a:solidFill>
              </a:rPr>
              <a:t>Thyrotoxic</a:t>
            </a:r>
            <a:r>
              <a:rPr lang="en-US" altLang="ja-JP" sz="3200" dirty="0">
                <a:solidFill>
                  <a:srgbClr val="C00000"/>
                </a:solidFill>
              </a:rPr>
              <a:t> storm or crisis</a:t>
            </a:r>
            <a:r>
              <a:rPr lang="ja-JP" altLang="en-US" sz="3200" dirty="0">
                <a:solidFill>
                  <a:srgbClr val="C00000"/>
                </a:solidFill>
              </a:rPr>
              <a:t>）</a:t>
            </a:r>
            <a:endParaRPr kumimoji="1" lang="ja-JP" altLang="en-US" sz="3200" dirty="0">
              <a:solidFill>
                <a:srgbClr val="C00000"/>
              </a:solidFill>
            </a:endParaRPr>
          </a:p>
        </p:txBody>
      </p:sp>
      <p:sp>
        <p:nvSpPr>
          <p:cNvPr id="3" name="コンテンツ プレースホルダー 2"/>
          <p:cNvSpPr>
            <a:spLocks noGrp="1"/>
          </p:cNvSpPr>
          <p:nvPr>
            <p:ph idx="1"/>
          </p:nvPr>
        </p:nvSpPr>
        <p:spPr>
          <a:xfrm>
            <a:off x="323528" y="1252248"/>
            <a:ext cx="8507288" cy="4985064"/>
          </a:xfrm>
        </p:spPr>
        <p:txBody>
          <a:bodyPr>
            <a:normAutofit fontScale="70000" lnSpcReduction="20000"/>
          </a:bodyPr>
          <a:lstStyle/>
          <a:p>
            <a:pPr marL="0" indent="0">
              <a:buNone/>
            </a:pPr>
            <a:r>
              <a:rPr kumimoji="1" lang="en-US" altLang="ja-JP" dirty="0" smtClean="0"/>
              <a:t>【</a:t>
            </a:r>
            <a:r>
              <a:rPr kumimoji="1" lang="ja-JP" altLang="en-US" dirty="0" smtClean="0"/>
              <a:t>定義</a:t>
            </a:r>
            <a:r>
              <a:rPr kumimoji="1" lang="en-US" altLang="ja-JP" dirty="0" smtClean="0"/>
              <a:t>】</a:t>
            </a:r>
            <a:r>
              <a:rPr lang="ja-JP" altLang="en-US" dirty="0" smtClean="0"/>
              <a:t>甲状</a:t>
            </a:r>
            <a:r>
              <a:rPr lang="ja-JP" altLang="en-US" dirty="0"/>
              <a:t>腺中毒症の原因となる</a:t>
            </a:r>
            <a:r>
              <a:rPr lang="ja-JP" altLang="en-US" dirty="0" smtClean="0"/>
              <a:t>未治療</a:t>
            </a:r>
            <a:r>
              <a:rPr lang="ja-JP" altLang="en-US" dirty="0"/>
              <a:t>ないしコントロール不良の甲状腺基礎疾患が存在し、これに何らかの強い</a:t>
            </a:r>
            <a:r>
              <a:rPr lang="ja-JP" altLang="en-US" dirty="0" smtClean="0"/>
              <a:t>ストレスが</a:t>
            </a:r>
            <a:r>
              <a:rPr lang="ja-JP" altLang="en-US" dirty="0"/>
              <a:t>加わった時に、甲状腺ホルモン作用過剰に対する生体の代償機構の破綻により</a:t>
            </a:r>
            <a:r>
              <a:rPr lang="ja-JP" altLang="en-US" dirty="0" smtClean="0">
                <a:solidFill>
                  <a:srgbClr val="C00000"/>
                </a:solidFill>
              </a:rPr>
              <a:t>複数</a:t>
            </a:r>
            <a:r>
              <a:rPr lang="ja-JP" altLang="en-US" dirty="0">
                <a:solidFill>
                  <a:srgbClr val="C00000"/>
                </a:solidFill>
              </a:rPr>
              <a:t>臓器が機能不全に陥った結果、生命の危機に直面した緊急治療を要する</a:t>
            </a:r>
            <a:r>
              <a:rPr lang="ja-JP" altLang="en-US" dirty="0" smtClean="0">
                <a:solidFill>
                  <a:srgbClr val="C00000"/>
                </a:solidFill>
              </a:rPr>
              <a:t>病態</a:t>
            </a:r>
            <a:r>
              <a:rPr lang="ja-JP" altLang="en-US" dirty="0" smtClean="0"/>
              <a:t>。</a:t>
            </a:r>
            <a:endParaRPr lang="en-US" altLang="ja-JP" dirty="0"/>
          </a:p>
          <a:p>
            <a:pPr marL="0" indent="0">
              <a:buNone/>
            </a:pPr>
            <a:r>
              <a:rPr kumimoji="1" lang="en-US" altLang="ja-JP" dirty="0" smtClean="0"/>
              <a:t>【</a:t>
            </a:r>
            <a:r>
              <a:rPr lang="ja-JP" altLang="en-US" dirty="0"/>
              <a:t>必須項目</a:t>
            </a:r>
            <a:r>
              <a:rPr kumimoji="1" lang="en-US" altLang="ja-JP" dirty="0" smtClean="0"/>
              <a:t>】</a:t>
            </a:r>
            <a:r>
              <a:rPr lang="ja-JP" altLang="en-US" dirty="0">
                <a:solidFill>
                  <a:srgbClr val="C00000"/>
                </a:solidFill>
              </a:rPr>
              <a:t>甲状腺中毒症</a:t>
            </a:r>
            <a:r>
              <a:rPr lang="ja-JP" altLang="en-US" dirty="0"/>
              <a:t>の存在（遊離</a:t>
            </a:r>
            <a:r>
              <a:rPr lang="en-US" altLang="ja-JP" dirty="0" smtClean="0"/>
              <a:t>T3 and/or </a:t>
            </a:r>
            <a:r>
              <a:rPr lang="ja-JP" altLang="en-US" dirty="0" smtClean="0"/>
              <a:t>遊離</a:t>
            </a:r>
            <a:r>
              <a:rPr lang="en-US" altLang="ja-JP" dirty="0"/>
              <a:t>T</a:t>
            </a:r>
            <a:r>
              <a:rPr lang="ja-JP" altLang="en-US" dirty="0" smtClean="0"/>
              <a:t>４ が高値）</a:t>
            </a:r>
            <a:endParaRPr lang="en-US" altLang="ja-JP" dirty="0" smtClean="0"/>
          </a:p>
          <a:p>
            <a:pPr marL="0" indent="0">
              <a:buNone/>
            </a:pPr>
            <a:r>
              <a:rPr kumimoji="1" lang="en-US" altLang="ja-JP" dirty="0" smtClean="0"/>
              <a:t>【</a:t>
            </a:r>
            <a:r>
              <a:rPr kumimoji="1" lang="ja-JP" altLang="en-US" dirty="0" smtClean="0"/>
              <a:t>症状</a:t>
            </a:r>
            <a:r>
              <a:rPr kumimoji="1" lang="en-US" altLang="ja-JP" dirty="0" smtClean="0"/>
              <a:t>】</a:t>
            </a:r>
            <a:r>
              <a:rPr kumimoji="1" lang="ja-JP" altLang="en-US" sz="2600" dirty="0" smtClean="0"/>
              <a:t>（必須項目に加え、</a:t>
            </a:r>
            <a:r>
              <a:rPr kumimoji="1" lang="en-US" altLang="ja-JP" sz="2600" dirty="0" smtClean="0"/>
              <a:t>1 </a:t>
            </a:r>
            <a:r>
              <a:rPr lang="en-US" altLang="ja-JP" sz="2600" dirty="0" smtClean="0"/>
              <a:t>+ 2/3/4/5</a:t>
            </a:r>
            <a:r>
              <a:rPr lang="ja-JP" altLang="en-US" sz="2600" dirty="0" smtClean="0"/>
              <a:t>　または </a:t>
            </a:r>
            <a:r>
              <a:rPr lang="en-US" altLang="ja-JP" sz="2600" dirty="0" smtClean="0"/>
              <a:t>2/3/4/5</a:t>
            </a:r>
            <a:r>
              <a:rPr lang="ja-JP" altLang="en-US" sz="2600" dirty="0" smtClean="0"/>
              <a:t>のうち</a:t>
            </a:r>
            <a:r>
              <a:rPr lang="en-US" altLang="ja-JP" sz="2600" dirty="0" smtClean="0"/>
              <a:t>3</a:t>
            </a:r>
            <a:r>
              <a:rPr lang="ja-JP" altLang="en-US" sz="2600" dirty="0" smtClean="0"/>
              <a:t>つあれば確定診断）</a:t>
            </a:r>
            <a:endParaRPr kumimoji="1" lang="en-US" altLang="ja-JP" dirty="0" smtClean="0"/>
          </a:p>
          <a:p>
            <a:pPr marL="0" indent="0">
              <a:buNone/>
            </a:pPr>
            <a:r>
              <a:rPr lang="ja-JP" altLang="en-US" dirty="0" smtClean="0"/>
              <a:t>　</a:t>
            </a:r>
            <a:r>
              <a:rPr lang="en-US" altLang="zh-CN" dirty="0" smtClean="0"/>
              <a:t>1</a:t>
            </a:r>
            <a:r>
              <a:rPr lang="en-US" altLang="zh-CN" dirty="0"/>
              <a:t>. </a:t>
            </a:r>
            <a:r>
              <a:rPr lang="ja-JP" altLang="en-US" dirty="0" smtClean="0">
                <a:solidFill>
                  <a:srgbClr val="C00000"/>
                </a:solidFill>
              </a:rPr>
              <a:t>中枢神経症状</a:t>
            </a:r>
            <a:r>
              <a:rPr lang="ja-JP" altLang="en-US" dirty="0" smtClean="0"/>
              <a:t>（</a:t>
            </a:r>
            <a:r>
              <a:rPr lang="ja-JP" altLang="en-US" dirty="0"/>
              <a:t>不穏、せん妄、精神異常、傾眠、けいれん、</a:t>
            </a:r>
            <a:r>
              <a:rPr lang="ja-JP" altLang="en-US" dirty="0" smtClean="0"/>
              <a:t>昏睡）</a:t>
            </a:r>
            <a:endParaRPr lang="en-US" altLang="ja-JP" dirty="0" smtClean="0"/>
          </a:p>
          <a:p>
            <a:pPr marL="0" indent="0">
              <a:buNone/>
            </a:pPr>
            <a:r>
              <a:rPr lang="ja-JP" altLang="en-US" dirty="0" smtClean="0"/>
              <a:t>　</a:t>
            </a:r>
            <a:r>
              <a:rPr lang="en-US" altLang="zh-TW" dirty="0" smtClean="0"/>
              <a:t>2. </a:t>
            </a:r>
            <a:r>
              <a:rPr lang="ja-JP" altLang="en-US" dirty="0" smtClean="0"/>
              <a:t>発熱（</a:t>
            </a:r>
            <a:r>
              <a:rPr lang="en-US" altLang="zh-TW" dirty="0" smtClean="0"/>
              <a:t>38</a:t>
            </a:r>
            <a:r>
              <a:rPr lang="ja-JP" altLang="en-US" dirty="0" smtClean="0"/>
              <a:t>度以上）　　　</a:t>
            </a:r>
            <a:r>
              <a:rPr lang="en-US" altLang="zh-TW" dirty="0" smtClean="0"/>
              <a:t>3</a:t>
            </a:r>
            <a:r>
              <a:rPr lang="en-US" altLang="zh-TW" dirty="0"/>
              <a:t>. </a:t>
            </a:r>
            <a:r>
              <a:rPr lang="ja-JP" altLang="en-US" dirty="0" smtClean="0"/>
              <a:t>頻脈（</a:t>
            </a:r>
            <a:r>
              <a:rPr lang="en-US" altLang="zh-TW" dirty="0" smtClean="0"/>
              <a:t>130</a:t>
            </a:r>
            <a:r>
              <a:rPr lang="en-US" altLang="ja-JP" dirty="0" smtClean="0"/>
              <a:t>/min</a:t>
            </a:r>
            <a:r>
              <a:rPr lang="ja-JP" altLang="en-US" dirty="0" smtClean="0"/>
              <a:t>以上）　　</a:t>
            </a:r>
            <a:r>
              <a:rPr lang="en-US" altLang="zh-CN" dirty="0" smtClean="0"/>
              <a:t>4. </a:t>
            </a:r>
            <a:r>
              <a:rPr lang="ja-JP" altLang="en-US" dirty="0" smtClean="0"/>
              <a:t>心不全症状</a:t>
            </a:r>
            <a:endParaRPr lang="en-US" altLang="ja-JP" dirty="0" smtClean="0"/>
          </a:p>
          <a:p>
            <a:pPr marL="0" indent="0">
              <a:buNone/>
            </a:pPr>
            <a:r>
              <a:rPr lang="ja-JP" altLang="en-US" dirty="0" smtClean="0"/>
              <a:t>　</a:t>
            </a:r>
            <a:r>
              <a:rPr lang="en-US" altLang="ja-JP" dirty="0" smtClean="0"/>
              <a:t>5</a:t>
            </a:r>
            <a:r>
              <a:rPr lang="en-US" altLang="ja-JP" dirty="0"/>
              <a:t>. </a:t>
            </a:r>
            <a:r>
              <a:rPr lang="ja-JP" altLang="en-US" dirty="0"/>
              <a:t>消化器</a:t>
            </a:r>
            <a:r>
              <a:rPr lang="ja-JP" altLang="en-US" dirty="0" smtClean="0"/>
              <a:t>症状</a:t>
            </a:r>
            <a:endParaRPr lang="en-US" altLang="ja-JP" dirty="0" smtClean="0"/>
          </a:p>
          <a:p>
            <a:pPr marL="0" indent="0">
              <a:buNone/>
            </a:pPr>
            <a:r>
              <a:rPr kumimoji="1" lang="en-US" altLang="ja-JP" dirty="0" smtClean="0"/>
              <a:t>【</a:t>
            </a:r>
            <a:r>
              <a:rPr kumimoji="1" lang="ja-JP" altLang="en-US" dirty="0" smtClean="0"/>
              <a:t>治療</a:t>
            </a:r>
            <a:r>
              <a:rPr kumimoji="1" lang="en-US" altLang="ja-JP" dirty="0" smtClean="0"/>
              <a:t>】</a:t>
            </a:r>
            <a:r>
              <a:rPr lang="ja-JP" altLang="en-US" dirty="0"/>
              <a:t>バセドウ病による甲状腺クリーゼの場合</a:t>
            </a:r>
            <a:r>
              <a:rPr lang="ja-JP" altLang="en-US" dirty="0" smtClean="0"/>
              <a:t>，抗</a:t>
            </a:r>
            <a:r>
              <a:rPr lang="ja-JP" altLang="en-US" dirty="0"/>
              <a:t>甲状腺薬</a:t>
            </a:r>
            <a:r>
              <a:rPr lang="ja-JP" altLang="en-US" dirty="0" smtClean="0"/>
              <a:t>投与を大量</a:t>
            </a:r>
            <a:r>
              <a:rPr lang="ja-JP" altLang="en-US" dirty="0"/>
              <a:t>に行う（例：メルカゾール</a:t>
            </a:r>
            <a:r>
              <a:rPr lang="en-US" altLang="ja-JP" dirty="0"/>
              <a:t>®4</a:t>
            </a:r>
            <a:r>
              <a:rPr lang="ja-JP" altLang="en-US" dirty="0" smtClean="0"/>
              <a:t>錠（</a:t>
            </a:r>
            <a:r>
              <a:rPr lang="en-US" altLang="ja-JP" dirty="0"/>
              <a:t>20mg</a:t>
            </a:r>
            <a:r>
              <a:rPr lang="ja-JP" altLang="en-US" dirty="0"/>
              <a:t>）または</a:t>
            </a:r>
            <a:r>
              <a:rPr lang="en-US" altLang="ja-JP" dirty="0"/>
              <a:t>PTU</a:t>
            </a:r>
            <a:r>
              <a:rPr lang="ja-JP" altLang="en-US" dirty="0"/>
              <a:t>（プロピルチオウラシル）</a:t>
            </a:r>
            <a:r>
              <a:rPr lang="en-US" altLang="ja-JP" dirty="0"/>
              <a:t>4〜5</a:t>
            </a:r>
            <a:r>
              <a:rPr lang="ja-JP" altLang="en-US" dirty="0" smtClean="0"/>
              <a:t>錠（</a:t>
            </a:r>
            <a:r>
              <a:rPr lang="en-US" altLang="ja-JP" dirty="0"/>
              <a:t>200〜250mg</a:t>
            </a:r>
            <a:r>
              <a:rPr lang="ja-JP" altLang="en-US" dirty="0"/>
              <a:t>）を</a:t>
            </a:r>
            <a:r>
              <a:rPr lang="en-US" altLang="ja-JP" dirty="0"/>
              <a:t>6</a:t>
            </a:r>
            <a:r>
              <a:rPr lang="ja-JP" altLang="en-US" dirty="0"/>
              <a:t>時間毎に投与）</a:t>
            </a:r>
            <a:r>
              <a:rPr lang="ja-JP" altLang="en-US" dirty="0" smtClean="0"/>
              <a:t>。抗</a:t>
            </a:r>
            <a:r>
              <a:rPr lang="ja-JP" altLang="en-US" dirty="0"/>
              <a:t>甲状腺薬投与とともに，無機ヨードを投与</a:t>
            </a:r>
            <a:r>
              <a:rPr lang="ja-JP" altLang="en-US" dirty="0" smtClean="0"/>
              <a:t>する（</a:t>
            </a:r>
            <a:r>
              <a:rPr lang="ja-JP" altLang="en-US" dirty="0"/>
              <a:t>例：ルゴール</a:t>
            </a:r>
            <a:r>
              <a:rPr lang="en-US" altLang="ja-JP" dirty="0"/>
              <a:t>6</a:t>
            </a:r>
            <a:r>
              <a:rPr lang="ja-JP" altLang="en-US" dirty="0"/>
              <a:t>滴また</a:t>
            </a:r>
            <a:r>
              <a:rPr lang="ja-JP" altLang="en-US" dirty="0" smtClean="0"/>
              <a:t>はヨウ化</a:t>
            </a:r>
            <a:r>
              <a:rPr lang="ja-JP" altLang="en-US" dirty="0"/>
              <a:t>カリウム</a:t>
            </a:r>
            <a:r>
              <a:rPr lang="en-US" altLang="ja-JP" dirty="0"/>
              <a:t>50mg</a:t>
            </a:r>
            <a:r>
              <a:rPr lang="ja-JP" altLang="en-US" dirty="0"/>
              <a:t>を</a:t>
            </a:r>
            <a:r>
              <a:rPr lang="en-US" altLang="ja-JP" dirty="0"/>
              <a:t>6</a:t>
            </a:r>
            <a:r>
              <a:rPr lang="ja-JP" altLang="en-US" dirty="0" smtClean="0"/>
              <a:t>時間</a:t>
            </a:r>
            <a:r>
              <a:rPr lang="ja-JP" altLang="en-US" dirty="0"/>
              <a:t>毎に投与）</a:t>
            </a:r>
            <a:r>
              <a:rPr lang="ja-JP" altLang="en-US" dirty="0" smtClean="0"/>
              <a:t>。</a:t>
            </a:r>
            <a:r>
              <a:rPr lang="ja-JP" altLang="en-US" dirty="0"/>
              <a:t>全身管理としては，一般的緊急処置，十分な輸</a:t>
            </a:r>
            <a:r>
              <a:rPr lang="ja-JP" altLang="en-US" dirty="0" smtClean="0"/>
              <a:t>液と</a:t>
            </a:r>
            <a:r>
              <a:rPr lang="ja-JP" altLang="en-US" dirty="0"/>
              <a:t>電解質補正，徹底した身体の冷却と解熱を行う。</a:t>
            </a:r>
            <a:endParaRPr kumimoji="1" lang="ja-JP" altLang="en-US" dirty="0"/>
          </a:p>
        </p:txBody>
      </p:sp>
      <p:sp>
        <p:nvSpPr>
          <p:cNvPr id="4" name="正方形/長方形 3"/>
          <p:cNvSpPr/>
          <p:nvPr/>
        </p:nvSpPr>
        <p:spPr>
          <a:xfrm>
            <a:off x="4329886" y="6156593"/>
            <a:ext cx="4634602" cy="584775"/>
          </a:xfrm>
          <a:prstGeom prst="rect">
            <a:avLst/>
          </a:prstGeom>
        </p:spPr>
        <p:txBody>
          <a:bodyPr wrap="none">
            <a:spAutoFit/>
          </a:bodyPr>
          <a:lstStyle/>
          <a:p>
            <a:r>
              <a:rPr lang="ja-JP" altLang="en-US" sz="1600" dirty="0" smtClean="0"/>
              <a:t>定義～症状：</a:t>
            </a:r>
            <a:r>
              <a:rPr lang="en-US" altLang="ja-JP" sz="1600" dirty="0" smtClean="0"/>
              <a:t>『</a:t>
            </a:r>
            <a:r>
              <a:rPr lang="ja-JP" altLang="en-US" sz="1600" dirty="0"/>
              <a:t>甲状腺クリーゼの診断基準（第２版）</a:t>
            </a:r>
            <a:r>
              <a:rPr lang="en-US" altLang="ja-JP" sz="1600" dirty="0" smtClean="0"/>
              <a:t>』</a:t>
            </a:r>
          </a:p>
          <a:p>
            <a:r>
              <a:rPr lang="ja-JP" altLang="en-US" sz="1600" dirty="0" smtClean="0"/>
              <a:t>治療：</a:t>
            </a:r>
            <a:r>
              <a:rPr lang="ja-JP" altLang="en-US" sz="1600" dirty="0"/>
              <a:t>日本甲状腺学会雑誌 </a:t>
            </a:r>
            <a:r>
              <a:rPr lang="en-US" altLang="ja-JP" sz="1600" dirty="0"/>
              <a:t>Vol. 3 No. 2</a:t>
            </a:r>
            <a:r>
              <a:rPr lang="ja-JP" altLang="en-US" sz="1600" dirty="0"/>
              <a:t>／</a:t>
            </a:r>
            <a:r>
              <a:rPr lang="en-US" altLang="ja-JP" sz="1600" dirty="0"/>
              <a:t>Oct. 2012</a:t>
            </a:r>
            <a:endParaRPr lang="ja-JP" altLang="en-US" sz="1600" dirty="0"/>
          </a:p>
        </p:txBody>
      </p:sp>
    </p:spTree>
    <p:extLst>
      <p:ext uri="{BB962C8B-B14F-4D97-AF65-F5344CB8AC3E}">
        <p14:creationId xmlns:p14="http://schemas.microsoft.com/office/powerpoint/2010/main" val="3307334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nourishedkitchen.com/wp-content/uploads/2009/08/thyroid.gif"/>
          <p:cNvPicPr>
            <a:picLocks noChangeAspect="1" noChangeArrowheads="1"/>
          </p:cNvPicPr>
          <p:nvPr/>
        </p:nvPicPr>
        <p:blipFill>
          <a:blip r:embed="rId2" cstate="print"/>
          <a:srcRect/>
          <a:stretch>
            <a:fillRect/>
          </a:stretch>
        </p:blipFill>
        <p:spPr bwMode="auto">
          <a:xfrm>
            <a:off x="827584" y="1556792"/>
            <a:ext cx="6858000" cy="5143500"/>
          </a:xfrm>
          <a:prstGeom prst="rect">
            <a:avLst/>
          </a:prstGeom>
          <a:noFill/>
        </p:spPr>
      </p:pic>
      <p:sp>
        <p:nvSpPr>
          <p:cNvPr id="5" name="タイトル 1"/>
          <p:cNvSpPr>
            <a:spLocks noGrp="1"/>
          </p:cNvSpPr>
          <p:nvPr>
            <p:ph type="title"/>
          </p:nvPr>
        </p:nvSpPr>
        <p:spPr>
          <a:xfrm>
            <a:off x="457200" y="274638"/>
            <a:ext cx="8229600" cy="1143000"/>
          </a:xfrm>
        </p:spPr>
        <p:txBody>
          <a:bodyPr/>
          <a:lstStyle/>
          <a:p>
            <a:r>
              <a:rPr kumimoji="1" lang="ja-JP" altLang="en-US" dirty="0" smtClean="0"/>
              <a:t>甲状腺の解剖学的位置</a:t>
            </a:r>
            <a:endParaRPr kumimoji="1" lang="ja-JP" altLang="en-US" dirty="0"/>
          </a:p>
        </p:txBody>
      </p:sp>
    </p:spTree>
    <p:extLst>
      <p:ext uri="{BB962C8B-B14F-4D97-AF65-F5344CB8AC3E}">
        <p14:creationId xmlns:p14="http://schemas.microsoft.com/office/powerpoint/2010/main" val="9356818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normAutofit/>
          </a:bodyPr>
          <a:lstStyle/>
          <a:p>
            <a:r>
              <a:rPr kumimoji="1" lang="ja-JP" altLang="en-US" sz="4000" b="1" dirty="0" smtClean="0"/>
              <a:t>バセドウ病</a:t>
            </a:r>
            <a:r>
              <a:rPr lang="ja-JP" altLang="en-US" sz="4000" b="1" dirty="0"/>
              <a:t>（</a:t>
            </a:r>
            <a:r>
              <a:rPr lang="en-US" altLang="ja-JP" sz="4000" b="1" dirty="0" err="1"/>
              <a:t>Basedow’s</a:t>
            </a:r>
            <a:r>
              <a:rPr lang="en-US" altLang="ja-JP" sz="4000" b="1" dirty="0"/>
              <a:t> disease</a:t>
            </a:r>
            <a:r>
              <a:rPr lang="ja-JP" altLang="en-US" sz="4000" b="1" dirty="0"/>
              <a:t>）</a:t>
            </a:r>
            <a:endParaRPr kumimoji="1" lang="ja-JP" altLang="en-US" sz="4000" b="1" dirty="0"/>
          </a:p>
        </p:txBody>
      </p:sp>
      <p:sp>
        <p:nvSpPr>
          <p:cNvPr id="3" name="コンテンツ プレースホルダー 2"/>
          <p:cNvSpPr>
            <a:spLocks noGrp="1"/>
          </p:cNvSpPr>
          <p:nvPr>
            <p:ph idx="1"/>
          </p:nvPr>
        </p:nvSpPr>
        <p:spPr>
          <a:xfrm>
            <a:off x="3337339" y="1196752"/>
            <a:ext cx="5349461" cy="5465259"/>
          </a:xfrm>
        </p:spPr>
        <p:txBody>
          <a:bodyPr>
            <a:normAutofit fontScale="85000" lnSpcReduction="20000"/>
          </a:bodyPr>
          <a:lstStyle/>
          <a:p>
            <a:r>
              <a:rPr lang="ja-JP" altLang="en-US" dirty="0" smtClean="0"/>
              <a:t>甲状腺の自己免疫疾患：</a:t>
            </a:r>
            <a:r>
              <a:rPr lang="en-US" altLang="ja-JP" dirty="0" smtClean="0">
                <a:solidFill>
                  <a:srgbClr val="0070C0"/>
                </a:solidFill>
              </a:rPr>
              <a:t>TSH</a:t>
            </a:r>
            <a:r>
              <a:rPr lang="ja-JP" altLang="en-US" dirty="0">
                <a:solidFill>
                  <a:srgbClr val="0070C0"/>
                </a:solidFill>
              </a:rPr>
              <a:t>受容体に対する自己抗体</a:t>
            </a:r>
            <a:r>
              <a:rPr lang="ja-JP" altLang="en-US" dirty="0" smtClean="0"/>
              <a:t>が産生され</a:t>
            </a:r>
            <a:r>
              <a:rPr lang="en-US" altLang="ja-JP" dirty="0" smtClean="0"/>
              <a:t>TSH</a:t>
            </a:r>
            <a:r>
              <a:rPr lang="ja-JP" altLang="en-US" dirty="0" smtClean="0"/>
              <a:t>受容体を刺激する結果、甲状腺ホルモン</a:t>
            </a:r>
            <a:r>
              <a:rPr lang="ja-JP" altLang="en-US" dirty="0"/>
              <a:t>の産生</a:t>
            </a:r>
            <a:r>
              <a:rPr lang="ja-JP" altLang="en-US" dirty="0" smtClean="0"/>
              <a:t>が過剰（</a:t>
            </a:r>
            <a:r>
              <a:rPr lang="ja-JP" altLang="en-US" dirty="0" smtClean="0">
                <a:solidFill>
                  <a:srgbClr val="0070C0"/>
                </a:solidFill>
              </a:rPr>
              <a:t>甲状</a:t>
            </a:r>
            <a:r>
              <a:rPr lang="ja-JP" altLang="en-US" dirty="0">
                <a:solidFill>
                  <a:srgbClr val="0070C0"/>
                </a:solidFill>
              </a:rPr>
              <a:t>腺</a:t>
            </a:r>
            <a:r>
              <a:rPr lang="ja-JP" altLang="en-US" dirty="0" smtClean="0">
                <a:solidFill>
                  <a:srgbClr val="0070C0"/>
                </a:solidFill>
              </a:rPr>
              <a:t>機能亢進</a:t>
            </a:r>
            <a:r>
              <a:rPr lang="ja-JP" altLang="en-US" dirty="0" smtClean="0"/>
              <a:t>）となり、甲状腺中毒症（動悸、振戦、体重減少など）をきたす。</a:t>
            </a:r>
            <a:endParaRPr lang="en-US" altLang="ja-JP" dirty="0" smtClean="0"/>
          </a:p>
          <a:p>
            <a:r>
              <a:rPr lang="ja-JP" altLang="en-US" dirty="0" smtClean="0">
                <a:solidFill>
                  <a:srgbClr val="0070C0"/>
                </a:solidFill>
              </a:rPr>
              <a:t>眼球</a:t>
            </a:r>
            <a:r>
              <a:rPr lang="ja-JP" altLang="en-US" dirty="0">
                <a:solidFill>
                  <a:srgbClr val="0070C0"/>
                </a:solidFill>
              </a:rPr>
              <a:t>突出</a:t>
            </a:r>
            <a:r>
              <a:rPr lang="ja-JP" altLang="en-US" dirty="0" smtClean="0"/>
              <a:t>など</a:t>
            </a:r>
            <a:r>
              <a:rPr lang="ja-JP" altLang="en-US" dirty="0"/>
              <a:t>の特有の眼</a:t>
            </a:r>
            <a:r>
              <a:rPr lang="ja-JP" altLang="en-US" dirty="0" smtClean="0"/>
              <a:t>症状（</a:t>
            </a:r>
            <a:r>
              <a:rPr lang="en-US" altLang="ja-JP" dirty="0" smtClean="0"/>
              <a:t>25</a:t>
            </a:r>
            <a:r>
              <a:rPr lang="ja-JP" altLang="en-US" dirty="0" smtClean="0"/>
              <a:t>～</a:t>
            </a:r>
            <a:r>
              <a:rPr lang="en-US" altLang="ja-JP" dirty="0" smtClean="0"/>
              <a:t>50</a:t>
            </a:r>
            <a:r>
              <a:rPr lang="ja-JP" altLang="en-US" dirty="0" smtClean="0"/>
              <a:t>％）、前頚骨粘液水腫（</a:t>
            </a:r>
            <a:r>
              <a:rPr lang="en-US" altLang="ja-JP" dirty="0" smtClean="0"/>
              <a:t>0.5</a:t>
            </a:r>
            <a:r>
              <a:rPr lang="ja-JP" altLang="en-US" dirty="0" smtClean="0"/>
              <a:t>％）：甲状</a:t>
            </a:r>
            <a:r>
              <a:rPr lang="ja-JP" altLang="en-US" dirty="0"/>
              <a:t>腺と共通の</a:t>
            </a:r>
            <a:r>
              <a:rPr lang="ja-JP" altLang="en-US" dirty="0">
                <a:solidFill>
                  <a:srgbClr val="0070C0"/>
                </a:solidFill>
              </a:rPr>
              <a:t>自己免疫機序</a:t>
            </a:r>
            <a:r>
              <a:rPr lang="ja-JP" altLang="en-US" dirty="0"/>
              <a:t>が関与していると</a:t>
            </a:r>
            <a:r>
              <a:rPr lang="ja-JP" altLang="en-US" dirty="0" smtClean="0"/>
              <a:t>考えられている。</a:t>
            </a:r>
            <a:endParaRPr lang="en-US" altLang="ja-JP" dirty="0" smtClean="0"/>
          </a:p>
          <a:p>
            <a:r>
              <a:rPr lang="ja-JP" altLang="en-US" dirty="0"/>
              <a:t>男女比は</a:t>
            </a:r>
            <a:r>
              <a:rPr lang="ja-JP" altLang="en-US" dirty="0" smtClean="0"/>
              <a:t>，</a:t>
            </a:r>
            <a:r>
              <a:rPr lang="en-US" altLang="ja-JP" dirty="0" smtClean="0"/>
              <a:t>1</a:t>
            </a:r>
            <a:r>
              <a:rPr lang="ja-JP" altLang="en-US" dirty="0" smtClean="0"/>
              <a:t>：</a:t>
            </a:r>
            <a:r>
              <a:rPr lang="en-US" altLang="ja-JP" dirty="0" smtClean="0"/>
              <a:t>5</a:t>
            </a:r>
            <a:r>
              <a:rPr lang="ja-JP" altLang="en-US" dirty="0" smtClean="0"/>
              <a:t>～</a:t>
            </a:r>
            <a:r>
              <a:rPr lang="en-US" altLang="ja-JP" dirty="0" smtClean="0"/>
              <a:t>10</a:t>
            </a:r>
            <a:r>
              <a:rPr lang="ja-JP" altLang="en-US" dirty="0"/>
              <a:t>と女性に多く</a:t>
            </a:r>
            <a:r>
              <a:rPr lang="ja-JP" altLang="en-US" dirty="0" smtClean="0"/>
              <a:t>，</a:t>
            </a:r>
            <a:r>
              <a:rPr lang="en-US" altLang="ja-JP" dirty="0" smtClean="0"/>
              <a:t>20</a:t>
            </a:r>
            <a:r>
              <a:rPr lang="ja-JP" altLang="en-US" dirty="0" smtClean="0"/>
              <a:t>～</a:t>
            </a:r>
            <a:r>
              <a:rPr lang="en-US" altLang="ja-JP" dirty="0" smtClean="0"/>
              <a:t>30</a:t>
            </a:r>
            <a:r>
              <a:rPr lang="ja-JP" altLang="en-US" dirty="0" smtClean="0"/>
              <a:t>歳代に多い。有病率は約</a:t>
            </a:r>
            <a:endParaRPr lang="en-US" altLang="ja-JP" dirty="0" smtClean="0"/>
          </a:p>
          <a:p>
            <a:pPr marL="0" indent="0">
              <a:buNone/>
            </a:pPr>
            <a:r>
              <a:rPr lang="ja-JP" altLang="en-US" dirty="0" smtClean="0">
                <a:solidFill>
                  <a:srgbClr val="0070C0"/>
                </a:solidFill>
              </a:rPr>
              <a:t>　　　　　　　</a:t>
            </a:r>
            <a:r>
              <a:rPr lang="en-US" altLang="ja-JP" dirty="0" smtClean="0">
                <a:solidFill>
                  <a:srgbClr val="C00000"/>
                </a:solidFill>
              </a:rPr>
              <a:t>200</a:t>
            </a:r>
            <a:r>
              <a:rPr lang="ja-JP" altLang="en-US" dirty="0" smtClean="0">
                <a:solidFill>
                  <a:srgbClr val="C00000"/>
                </a:solidFill>
              </a:rPr>
              <a:t>人に１人</a:t>
            </a:r>
            <a:endParaRPr lang="en-US" altLang="ja-JP" dirty="0" smtClean="0">
              <a:solidFill>
                <a:srgbClr val="C00000"/>
              </a:solidFill>
            </a:endParaRPr>
          </a:p>
        </p:txBody>
      </p:sp>
      <p:pic>
        <p:nvPicPr>
          <p:cNvPr id="4" name="Picture 6" descr="http://img.webmd.com/dtmcms/live/webmd/consumer_assets/site_images/articles/health_tools/thyroid_symptoms_and_solutions_slideshow/princ_rm_photo_of_graves_disease.jpg">
            <a:hlinkClick r:i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85" y="1360807"/>
            <a:ext cx="2342597" cy="159182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t2.gstatic.com/images?q=tbn:ANd9GcQIZVqL0RkpxnfytrJPO5Qf-e4HroWOCXD6GBwXg7B4jGEsK3DFCw&amp;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47" y="2996952"/>
            <a:ext cx="2970006" cy="222463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5445224"/>
            <a:ext cx="1685875" cy="121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5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kumimoji="1" lang="ja-JP" altLang="en-US" sz="4000" dirty="0" smtClean="0"/>
              <a:t>バセドウ病を疑う所見</a:t>
            </a:r>
            <a:endParaRPr kumimoji="1" lang="ja-JP" altLang="en-US" sz="4000" dirty="0"/>
          </a:p>
        </p:txBody>
      </p:sp>
      <p:sp>
        <p:nvSpPr>
          <p:cNvPr id="3" name="コンテンツ プレースホルダー 2"/>
          <p:cNvSpPr>
            <a:spLocks noGrp="1"/>
          </p:cNvSpPr>
          <p:nvPr>
            <p:ph idx="1"/>
          </p:nvPr>
        </p:nvSpPr>
        <p:spPr>
          <a:xfrm>
            <a:off x="457200" y="1412776"/>
            <a:ext cx="8229600" cy="4968552"/>
          </a:xfrm>
        </p:spPr>
        <p:txBody>
          <a:bodyPr>
            <a:normAutofit/>
          </a:bodyPr>
          <a:lstStyle/>
          <a:p>
            <a:r>
              <a:rPr kumimoji="1" lang="ja-JP" altLang="en-US" b="1" dirty="0" smtClean="0"/>
              <a:t>甲状腺中毒症状</a:t>
            </a:r>
            <a:endParaRPr kumimoji="1" lang="en-US" altLang="ja-JP" b="1" dirty="0" smtClean="0"/>
          </a:p>
          <a:p>
            <a:r>
              <a:rPr kumimoji="1" lang="ja-JP" altLang="en-US" b="1" dirty="0" smtClean="0"/>
              <a:t>眼球突出</a:t>
            </a:r>
            <a:endParaRPr kumimoji="1" lang="en-US" altLang="ja-JP" b="1" dirty="0" smtClean="0"/>
          </a:p>
          <a:p>
            <a:r>
              <a:rPr kumimoji="1" lang="ja-JP" altLang="en-US" b="1" dirty="0" smtClean="0"/>
              <a:t>一般検査異常</a:t>
            </a:r>
            <a:r>
              <a:rPr kumimoji="1" lang="ja-JP" altLang="en-US" dirty="0" smtClean="0"/>
              <a:t>：</a:t>
            </a:r>
            <a:endParaRPr kumimoji="1" lang="en-US" altLang="ja-JP" dirty="0" smtClean="0">
              <a:solidFill>
                <a:srgbClr val="C00000"/>
              </a:solidFill>
            </a:endParaRPr>
          </a:p>
          <a:p>
            <a:pPr marL="0" indent="0">
              <a:buNone/>
            </a:pPr>
            <a:r>
              <a:rPr lang="ja-JP" altLang="en-US" sz="2800" dirty="0" smtClean="0">
                <a:solidFill>
                  <a:srgbClr val="0070C0"/>
                </a:solidFill>
              </a:rPr>
              <a:t>　コレステロール</a:t>
            </a:r>
            <a:r>
              <a:rPr lang="ja-JP" altLang="en-US" sz="2800" dirty="0">
                <a:solidFill>
                  <a:srgbClr val="0070C0"/>
                </a:solidFill>
              </a:rPr>
              <a:t>低下</a:t>
            </a:r>
            <a:r>
              <a:rPr lang="ja-JP" altLang="en-US" sz="2800" dirty="0"/>
              <a:t>：コレステロールは比較的短期間の甲状腺中毒症でも低下</a:t>
            </a:r>
            <a:r>
              <a:rPr lang="ja-JP" altLang="en-US" sz="2800" dirty="0" smtClean="0"/>
              <a:t>する（破壊性</a:t>
            </a:r>
            <a:r>
              <a:rPr lang="ja-JP" altLang="en-US" sz="2800" dirty="0"/>
              <a:t>甲状腺炎でも</a:t>
            </a:r>
            <a:r>
              <a:rPr lang="ja-JP" altLang="en-US" sz="2800" dirty="0" smtClean="0"/>
              <a:t>みられる）。</a:t>
            </a:r>
            <a:endParaRPr lang="en-US" altLang="ja-JP" sz="2800" dirty="0"/>
          </a:p>
          <a:p>
            <a:pPr marL="0" indent="0">
              <a:buNone/>
            </a:pPr>
            <a:r>
              <a:rPr lang="ja-JP" altLang="en-US" sz="2800" dirty="0" smtClean="0">
                <a:solidFill>
                  <a:srgbClr val="C00000"/>
                </a:solidFill>
              </a:rPr>
              <a:t>　</a:t>
            </a:r>
            <a:r>
              <a:rPr lang="en-US" altLang="ja-JP" sz="2800" dirty="0" smtClean="0">
                <a:solidFill>
                  <a:srgbClr val="C00000"/>
                </a:solidFill>
              </a:rPr>
              <a:t>ALP</a:t>
            </a:r>
            <a:r>
              <a:rPr lang="ja-JP" altLang="en-US" sz="2800" dirty="0">
                <a:solidFill>
                  <a:srgbClr val="C00000"/>
                </a:solidFill>
              </a:rPr>
              <a:t>上昇</a:t>
            </a:r>
            <a:r>
              <a:rPr lang="ja-JP" altLang="en-US" sz="2800" dirty="0"/>
              <a:t>：</a:t>
            </a:r>
            <a:r>
              <a:rPr lang="ja-JP" altLang="en-US" sz="2800" dirty="0">
                <a:solidFill>
                  <a:srgbClr val="0070C0"/>
                </a:solidFill>
              </a:rPr>
              <a:t>上昇する</a:t>
            </a:r>
            <a:r>
              <a:rPr lang="en-US" altLang="ja-JP" sz="2800" dirty="0">
                <a:solidFill>
                  <a:srgbClr val="0070C0"/>
                </a:solidFill>
              </a:rPr>
              <a:t>ALP</a:t>
            </a:r>
            <a:r>
              <a:rPr lang="ja-JP" altLang="en-US" sz="2800" dirty="0">
                <a:solidFill>
                  <a:srgbClr val="0070C0"/>
                </a:solidFill>
              </a:rPr>
              <a:t>は</a:t>
            </a:r>
            <a:r>
              <a:rPr lang="ja-JP" altLang="en-US" sz="2800" dirty="0">
                <a:solidFill>
                  <a:srgbClr val="C00000"/>
                </a:solidFill>
              </a:rPr>
              <a:t>骨型</a:t>
            </a:r>
            <a:r>
              <a:rPr lang="ja-JP" altLang="en-US" sz="2800" dirty="0">
                <a:solidFill>
                  <a:srgbClr val="0070C0"/>
                </a:solidFill>
              </a:rPr>
              <a:t>であり，通常</a:t>
            </a:r>
            <a:r>
              <a:rPr lang="en-US" altLang="ja-JP" sz="2800" dirty="0">
                <a:solidFill>
                  <a:srgbClr val="0070C0"/>
                </a:solidFill>
              </a:rPr>
              <a:t>3</a:t>
            </a:r>
            <a:r>
              <a:rPr lang="ja-JP" altLang="en-US" sz="2800" dirty="0">
                <a:solidFill>
                  <a:srgbClr val="0070C0"/>
                </a:solidFill>
              </a:rPr>
              <a:t>か月</a:t>
            </a:r>
            <a:r>
              <a:rPr lang="ja-JP" altLang="en-US" sz="2800" dirty="0" smtClean="0">
                <a:solidFill>
                  <a:srgbClr val="0070C0"/>
                </a:solidFill>
              </a:rPr>
              <a:t>以上甲状腺中毒症が持続</a:t>
            </a:r>
            <a:r>
              <a:rPr lang="ja-JP" altLang="en-US" sz="2800" dirty="0">
                <a:solidFill>
                  <a:srgbClr val="0070C0"/>
                </a:solidFill>
              </a:rPr>
              <a:t>しないと上昇してこない</a:t>
            </a:r>
            <a:r>
              <a:rPr lang="en-US" altLang="ja-JP" sz="2800" dirty="0">
                <a:solidFill>
                  <a:srgbClr val="0070C0"/>
                </a:solidFill>
              </a:rPr>
              <a:t>(</a:t>
            </a:r>
            <a:r>
              <a:rPr lang="ja-JP" altLang="en-US" sz="2800" dirty="0">
                <a:solidFill>
                  <a:srgbClr val="0070C0"/>
                </a:solidFill>
              </a:rPr>
              <a:t>改善も遅れる</a:t>
            </a:r>
            <a:r>
              <a:rPr lang="en-US" altLang="ja-JP" sz="2800" dirty="0" smtClean="0">
                <a:solidFill>
                  <a:srgbClr val="0070C0"/>
                </a:solidFill>
              </a:rPr>
              <a:t>)</a:t>
            </a:r>
            <a:r>
              <a:rPr lang="ja-JP" altLang="en-US" sz="2800" dirty="0" smtClean="0"/>
              <a:t> 。</a:t>
            </a:r>
            <a:endParaRPr lang="ja-JP" altLang="en-US" sz="2800" dirty="0"/>
          </a:p>
        </p:txBody>
      </p:sp>
    </p:spTree>
    <p:extLst>
      <p:ext uri="{BB962C8B-B14F-4D97-AF65-F5344CB8AC3E}">
        <p14:creationId xmlns:p14="http://schemas.microsoft.com/office/powerpoint/2010/main" val="21685508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バセドウ病診断のための血液検査</a:t>
            </a:r>
            <a:endParaRPr kumimoji="1" lang="ja-JP" altLang="en-US" sz="4000" dirty="0"/>
          </a:p>
        </p:txBody>
      </p:sp>
      <p:sp>
        <p:nvSpPr>
          <p:cNvPr id="3" name="コンテンツ プレースホルダー 2"/>
          <p:cNvSpPr>
            <a:spLocks noGrp="1"/>
          </p:cNvSpPr>
          <p:nvPr>
            <p:ph idx="1"/>
          </p:nvPr>
        </p:nvSpPr>
        <p:spPr>
          <a:xfrm>
            <a:off x="457200" y="1816225"/>
            <a:ext cx="5050904" cy="2404864"/>
          </a:xfrm>
        </p:spPr>
        <p:txBody>
          <a:bodyPr>
            <a:normAutofit/>
          </a:bodyPr>
          <a:lstStyle/>
          <a:p>
            <a:r>
              <a:rPr lang="en-US" altLang="ja-JP" dirty="0"/>
              <a:t>fT4</a:t>
            </a:r>
            <a:r>
              <a:rPr lang="ja-JP" altLang="en-US" dirty="0" err="1"/>
              <a:t>、ｆ</a:t>
            </a:r>
            <a:r>
              <a:rPr lang="en-US" altLang="ja-JP" dirty="0" smtClean="0"/>
              <a:t>T3</a:t>
            </a:r>
            <a:r>
              <a:rPr lang="ja-JP" altLang="en-US" dirty="0" smtClean="0">
                <a:solidFill>
                  <a:srgbClr val="C00000"/>
                </a:solidFill>
              </a:rPr>
              <a:t>　　　　　　　　　　　</a:t>
            </a:r>
            <a:endParaRPr lang="ja-JP" altLang="en-US" dirty="0">
              <a:solidFill>
                <a:srgbClr val="C00000"/>
              </a:solidFill>
            </a:endParaRPr>
          </a:p>
          <a:p>
            <a:r>
              <a:rPr lang="en-US" altLang="ja-JP" dirty="0" smtClean="0"/>
              <a:t>TSH</a:t>
            </a:r>
            <a:r>
              <a:rPr lang="ja-JP" altLang="en-US" dirty="0" smtClean="0"/>
              <a:t>　　　</a:t>
            </a:r>
            <a:r>
              <a:rPr lang="ja-JP" altLang="en-US" dirty="0" smtClean="0">
                <a:solidFill>
                  <a:srgbClr val="C00000"/>
                </a:solidFill>
              </a:rPr>
              <a:t>　　　　　　　　　　  </a:t>
            </a:r>
            <a:endParaRPr lang="en-US" altLang="ja-JP" dirty="0" smtClean="0">
              <a:solidFill>
                <a:srgbClr val="C00000"/>
              </a:solidFill>
            </a:endParaRPr>
          </a:p>
          <a:p>
            <a:r>
              <a:rPr lang="en-US" altLang="ja-JP" dirty="0" err="1" smtClean="0"/>
              <a:t>TRAb</a:t>
            </a:r>
            <a:r>
              <a:rPr lang="ja-JP" altLang="en-US" dirty="0" smtClean="0"/>
              <a:t>（</a:t>
            </a:r>
            <a:r>
              <a:rPr lang="en-US" altLang="ja-JP" dirty="0" smtClean="0"/>
              <a:t>TSH</a:t>
            </a:r>
            <a:r>
              <a:rPr lang="ja-JP" altLang="en-US" dirty="0"/>
              <a:t>受容体抗体</a:t>
            </a:r>
            <a:r>
              <a:rPr lang="ja-JP" altLang="en-US" dirty="0" smtClean="0"/>
              <a:t>）</a:t>
            </a:r>
            <a:endParaRPr lang="en-US" altLang="ja-JP" dirty="0" smtClean="0"/>
          </a:p>
          <a:p>
            <a:pPr marL="0" indent="0">
              <a:buNone/>
            </a:pPr>
            <a:r>
              <a:rPr kumimoji="1" lang="ja-JP" altLang="en-US" sz="2400" dirty="0" smtClean="0"/>
              <a:t>　</a:t>
            </a:r>
            <a:r>
              <a:rPr kumimoji="1" lang="ja-JP" altLang="en-US" sz="2400" dirty="0" smtClean="0">
                <a:solidFill>
                  <a:srgbClr val="0070C0"/>
                </a:solidFill>
              </a:rPr>
              <a:t>または</a:t>
            </a:r>
            <a:r>
              <a:rPr kumimoji="1" lang="en-US" altLang="ja-JP" sz="2400" dirty="0" smtClean="0">
                <a:solidFill>
                  <a:srgbClr val="0070C0"/>
                </a:solidFill>
              </a:rPr>
              <a:t>TSA</a:t>
            </a:r>
            <a:r>
              <a:rPr kumimoji="1" lang="ja-JP" altLang="en-US" sz="2400" dirty="0" smtClean="0">
                <a:solidFill>
                  <a:srgbClr val="0070C0"/>
                </a:solidFill>
              </a:rPr>
              <a:t>ｂ（甲状腺刺激抗体）</a:t>
            </a:r>
            <a:endParaRPr kumimoji="1" lang="ja-JP" altLang="en-US" sz="2400" dirty="0">
              <a:solidFill>
                <a:srgbClr val="0070C0"/>
              </a:solidFill>
            </a:endParaRPr>
          </a:p>
        </p:txBody>
      </p:sp>
      <p:sp>
        <p:nvSpPr>
          <p:cNvPr id="4" name="コンテンツ プレースホルダー 2"/>
          <p:cNvSpPr txBox="1">
            <a:spLocks/>
          </p:cNvSpPr>
          <p:nvPr/>
        </p:nvSpPr>
        <p:spPr>
          <a:xfrm>
            <a:off x="5425752" y="1816224"/>
            <a:ext cx="3322712" cy="20448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dirty="0" smtClean="0">
                <a:solidFill>
                  <a:srgbClr val="C00000"/>
                </a:solidFill>
              </a:rPr>
              <a:t>上昇</a:t>
            </a:r>
            <a:endParaRPr lang="en-US" altLang="ja-JP" dirty="0" smtClean="0">
              <a:solidFill>
                <a:srgbClr val="C00000"/>
              </a:solidFill>
            </a:endParaRPr>
          </a:p>
          <a:p>
            <a:pPr marL="0" indent="0">
              <a:buNone/>
            </a:pPr>
            <a:r>
              <a:rPr lang="ja-JP" altLang="en-US" dirty="0" smtClean="0">
                <a:solidFill>
                  <a:srgbClr val="002060"/>
                </a:solidFill>
              </a:rPr>
              <a:t>測定感度以下</a:t>
            </a:r>
            <a:endParaRPr lang="en-US" altLang="ja-JP" dirty="0" smtClean="0">
              <a:solidFill>
                <a:srgbClr val="002060"/>
              </a:solidFill>
            </a:endParaRPr>
          </a:p>
          <a:p>
            <a:pPr marL="0" indent="0">
              <a:buNone/>
            </a:pPr>
            <a:r>
              <a:rPr lang="ja-JP" altLang="en-US" dirty="0" smtClean="0">
                <a:solidFill>
                  <a:srgbClr val="C00000"/>
                </a:solidFill>
              </a:rPr>
              <a:t>陽性</a:t>
            </a:r>
            <a:endParaRPr lang="en-US" altLang="ja-JP" dirty="0" smtClean="0">
              <a:solidFill>
                <a:srgbClr val="C00000"/>
              </a:solidFill>
            </a:endParaRPr>
          </a:p>
        </p:txBody>
      </p:sp>
      <p:sp>
        <p:nvSpPr>
          <p:cNvPr id="5" name="コンテンツ プレースホルダー 2"/>
          <p:cNvSpPr txBox="1">
            <a:spLocks/>
          </p:cNvSpPr>
          <p:nvPr/>
        </p:nvSpPr>
        <p:spPr>
          <a:xfrm>
            <a:off x="457200" y="4725144"/>
            <a:ext cx="8229600" cy="12241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800" dirty="0" smtClean="0"/>
              <a:t>３つともそろったらバセドウ病と診断して</a:t>
            </a:r>
            <a:r>
              <a:rPr lang="ja-JP" altLang="en-US" sz="2800" dirty="0" smtClean="0">
                <a:solidFill>
                  <a:srgbClr val="002060"/>
                </a:solidFill>
              </a:rPr>
              <a:t>ほぼ</a:t>
            </a:r>
            <a:r>
              <a:rPr lang="ja-JP" altLang="en-US" sz="2800" dirty="0" smtClean="0"/>
              <a:t>間違いない。</a:t>
            </a:r>
            <a:endParaRPr lang="ja-JP" altLang="en-US" dirty="0"/>
          </a:p>
        </p:txBody>
      </p:sp>
      <p:sp>
        <p:nvSpPr>
          <p:cNvPr id="6" name="角丸四角形 5"/>
          <p:cNvSpPr/>
          <p:nvPr/>
        </p:nvSpPr>
        <p:spPr>
          <a:xfrm>
            <a:off x="323528" y="1628800"/>
            <a:ext cx="8424936" cy="252028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90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2278088" y="1052736"/>
            <a:ext cx="4401622" cy="5122214"/>
          </a:xfrm>
          <a:prstGeom prst="rect">
            <a:avLst/>
          </a:prstGeom>
          <a:noFill/>
          <a:ln w="9525">
            <a:noFill/>
            <a:miter lim="800000"/>
            <a:headEnd/>
            <a:tailEnd/>
          </a:ln>
        </p:spPr>
      </p:pic>
      <p:sp>
        <p:nvSpPr>
          <p:cNvPr id="2" name="テキスト ボックス 1"/>
          <p:cNvSpPr txBox="1"/>
          <p:nvPr/>
        </p:nvSpPr>
        <p:spPr>
          <a:xfrm>
            <a:off x="1763688" y="3645024"/>
            <a:ext cx="1532920" cy="369332"/>
          </a:xfrm>
          <a:prstGeom prst="rect">
            <a:avLst/>
          </a:prstGeom>
          <a:solidFill>
            <a:schemeClr val="bg1"/>
          </a:solidFill>
          <a:ln>
            <a:solidFill>
              <a:srgbClr val="002060"/>
            </a:solidFill>
          </a:ln>
        </p:spPr>
        <p:txBody>
          <a:bodyPr wrap="none" rtlCol="0">
            <a:spAutoFit/>
          </a:bodyPr>
          <a:lstStyle/>
          <a:p>
            <a:r>
              <a:rPr kumimoji="1" lang="ja-JP" altLang="en-US" dirty="0" smtClean="0"/>
              <a:t>ＴＳＨ </a:t>
            </a:r>
            <a:r>
              <a:rPr kumimoji="1" lang="en-US" altLang="ja-JP" dirty="0" smtClean="0"/>
              <a:t>receptor</a:t>
            </a:r>
            <a:endParaRPr kumimoji="1" lang="ja-JP" altLang="en-US" dirty="0"/>
          </a:p>
        </p:txBody>
      </p:sp>
      <p:sp>
        <p:nvSpPr>
          <p:cNvPr id="11" name="テキスト ボックス 10"/>
          <p:cNvSpPr txBox="1"/>
          <p:nvPr/>
        </p:nvSpPr>
        <p:spPr>
          <a:xfrm>
            <a:off x="4654352" y="908720"/>
            <a:ext cx="766557" cy="400110"/>
          </a:xfrm>
          <a:prstGeom prst="rect">
            <a:avLst/>
          </a:prstGeom>
          <a:noFill/>
        </p:spPr>
        <p:txBody>
          <a:bodyPr wrap="none" rtlCol="0">
            <a:spAutoFit/>
          </a:bodyPr>
          <a:lstStyle/>
          <a:p>
            <a:r>
              <a:rPr kumimoji="1" lang="en-US" altLang="ja-JP" sz="2000" b="1" dirty="0" smtClean="0">
                <a:solidFill>
                  <a:srgbClr val="FF0000"/>
                </a:solidFill>
              </a:rPr>
              <a:t>TRA</a:t>
            </a:r>
            <a:r>
              <a:rPr kumimoji="1" lang="ja-JP" altLang="en-US" sz="2000" b="1" dirty="0" smtClean="0">
                <a:solidFill>
                  <a:srgbClr val="FF0000"/>
                </a:solidFill>
              </a:rPr>
              <a:t>ｂ</a:t>
            </a:r>
            <a:endParaRPr kumimoji="1" lang="ja-JP" altLang="en-US" sz="2000" b="1" dirty="0">
              <a:solidFill>
                <a:srgbClr val="FF0000"/>
              </a:solidFill>
            </a:endParaRPr>
          </a:p>
        </p:txBody>
      </p:sp>
      <p:sp>
        <p:nvSpPr>
          <p:cNvPr id="19" name="タイトル 1"/>
          <p:cNvSpPr>
            <a:spLocks noGrp="1"/>
          </p:cNvSpPr>
          <p:nvPr>
            <p:ph type="title"/>
          </p:nvPr>
        </p:nvSpPr>
        <p:spPr>
          <a:xfrm>
            <a:off x="467544" y="274638"/>
            <a:ext cx="8229600" cy="706090"/>
          </a:xfrm>
        </p:spPr>
        <p:txBody>
          <a:bodyPr>
            <a:normAutofit fontScale="90000"/>
          </a:bodyPr>
          <a:lstStyle/>
          <a:p>
            <a:r>
              <a:rPr lang="en-US" altLang="ja-JP" dirty="0"/>
              <a:t>TRA</a:t>
            </a:r>
            <a:r>
              <a:rPr lang="ja-JP" altLang="en-US" dirty="0"/>
              <a:t>ｂ による甲状</a:t>
            </a:r>
            <a:r>
              <a:rPr lang="ja-JP" altLang="en-US" dirty="0" smtClean="0"/>
              <a:t>腺刺激</a:t>
            </a:r>
            <a:endParaRPr kumimoji="1" lang="ja-JP" altLang="en-US" dirty="0"/>
          </a:p>
        </p:txBody>
      </p:sp>
      <p:sp>
        <p:nvSpPr>
          <p:cNvPr id="20" name="テキスト ボックス 19"/>
          <p:cNvSpPr txBox="1"/>
          <p:nvPr/>
        </p:nvSpPr>
        <p:spPr>
          <a:xfrm rot="12352299">
            <a:off x="4718453" y="630921"/>
            <a:ext cx="753915" cy="3154710"/>
          </a:xfrm>
          <a:prstGeom prst="rect">
            <a:avLst/>
          </a:prstGeom>
          <a:noFill/>
        </p:spPr>
        <p:txBody>
          <a:bodyPr wrap="square" rtlCol="0">
            <a:spAutoFit/>
          </a:bodyPr>
          <a:lstStyle/>
          <a:p>
            <a:r>
              <a:rPr kumimoji="1" lang="en-US" altLang="ja-JP" sz="19900" b="1" dirty="0" smtClean="0">
                <a:solidFill>
                  <a:srgbClr val="FF0000"/>
                </a:solidFill>
              </a:rPr>
              <a:t>Y</a:t>
            </a:r>
            <a:endParaRPr kumimoji="1" lang="ja-JP" altLang="en-US" sz="3200" b="1" dirty="0">
              <a:solidFill>
                <a:srgbClr val="FF0000"/>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75737">
            <a:off x="4004354" y="1777520"/>
            <a:ext cx="1299995" cy="980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下矢印 3"/>
          <p:cNvSpPr/>
          <p:nvPr/>
        </p:nvSpPr>
        <p:spPr>
          <a:xfrm>
            <a:off x="4211960" y="5445224"/>
            <a:ext cx="576064" cy="115212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ON</a:t>
            </a:r>
            <a:endParaRPr kumimoji="1" lang="ja-JP" altLang="en-US" dirty="0"/>
          </a:p>
        </p:txBody>
      </p:sp>
    </p:spTree>
    <p:extLst>
      <p:ext uri="{BB962C8B-B14F-4D97-AF65-F5344CB8AC3E}">
        <p14:creationId xmlns:p14="http://schemas.microsoft.com/office/powerpoint/2010/main" val="173710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1+#ppt_w/2"/>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6" fill="hold" nodeType="clickEffect">
                                  <p:stCondLst>
                                    <p:cond delay="0"/>
                                  </p:stCondLst>
                                  <p:childTnLst>
                                    <p:anim calcmode="lin" valueType="num">
                                      <p:cBhvr additive="base">
                                        <p:cTn id="16" dur="500"/>
                                        <p:tgtEl>
                                          <p:spTgt spid="1027"/>
                                        </p:tgtEl>
                                        <p:attrNameLst>
                                          <p:attrName>ppt_x</p:attrName>
                                        </p:attrNameLst>
                                      </p:cBhvr>
                                      <p:tavLst>
                                        <p:tav tm="0">
                                          <p:val>
                                            <p:strVal val="ppt_x"/>
                                          </p:val>
                                        </p:tav>
                                        <p:tav tm="100000">
                                          <p:val>
                                            <p:strVal val="1+ppt_w/2"/>
                                          </p:val>
                                        </p:tav>
                                      </p:tavLst>
                                    </p:anim>
                                    <p:anim calcmode="lin" valueType="num">
                                      <p:cBhvr additive="base">
                                        <p:cTn id="17" dur="500"/>
                                        <p:tgtEl>
                                          <p:spTgt spid="1027"/>
                                        </p:tgtEl>
                                        <p:attrNameLst>
                                          <p:attrName>ppt_y</p:attrName>
                                        </p:attrNameLst>
                                      </p:cBhvr>
                                      <p:tavLst>
                                        <p:tav tm="0">
                                          <p:val>
                                            <p:strVal val="ppt_y"/>
                                          </p:val>
                                        </p:tav>
                                        <p:tav tm="100000">
                                          <p:val>
                                            <p:strVal val="1+ppt_h/2"/>
                                          </p:val>
                                        </p:tav>
                                      </p:tavLst>
                                    </p:anim>
                                    <p:set>
                                      <p:cBhvr>
                                        <p:cTn id="18" dur="1" fill="hold">
                                          <p:stCondLst>
                                            <p:cond delay="499"/>
                                          </p:stCondLst>
                                        </p:cTn>
                                        <p:tgtEl>
                                          <p:spTgt spid="1027"/>
                                        </p:tgtEl>
                                        <p:attrNameLst>
                                          <p:attrName>style.visibility</p:attrName>
                                        </p:attrNameLst>
                                      </p:cBhvr>
                                      <p:to>
                                        <p:strVal val="hidden"/>
                                      </p:to>
                                    </p:set>
                                  </p:childTnLst>
                                </p:cTn>
                              </p:par>
                              <p:par>
                                <p:cTn id="19" presetID="22" presetClass="exit" presetSubtype="1" fill="hold" grpId="1" nodeType="withEffect">
                                  <p:stCondLst>
                                    <p:cond delay="0"/>
                                  </p:stCondLst>
                                  <p:childTnLst>
                                    <p:animEffect transition="out" filter="wipe(up)">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3"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1+#ppt_w/2"/>
                                          </p:val>
                                        </p:tav>
                                        <p:tav tm="100000">
                                          <p:val>
                                            <p:strVal val="#ppt_x"/>
                                          </p:val>
                                        </p:tav>
                                      </p:tavLst>
                                    </p:anim>
                                    <p:anim calcmode="lin" valueType="num">
                                      <p:cBhvr additive="base">
                                        <p:cTn id="27" dur="500" fill="hold"/>
                                        <p:tgtEl>
                                          <p:spTgt spid="20"/>
                                        </p:tgtEl>
                                        <p:attrNameLst>
                                          <p:attrName>ppt_y</p:attrName>
                                        </p:attrNameLst>
                                      </p:cBhvr>
                                      <p:tavLst>
                                        <p:tav tm="0">
                                          <p:val>
                                            <p:strVal val="0-#ppt_h/2"/>
                                          </p:val>
                                        </p:tav>
                                        <p:tav tm="100000">
                                          <p:val>
                                            <p:strVal val="#ppt_y"/>
                                          </p:val>
                                        </p:tav>
                                      </p:tavLst>
                                    </p:anim>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22" presetClass="entr" presetSubtype="1" fill="hold" grpId="2"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up)">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4" grpId="0" animBg="1"/>
      <p:bldP spid="4" grpId="1" animBg="1"/>
      <p:bldP spid="4"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naka-cl.jp/image/based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24744"/>
            <a:ext cx="7261898" cy="5616624"/>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4283968" y="1259468"/>
            <a:ext cx="805029" cy="461665"/>
          </a:xfrm>
          <a:prstGeom prst="rect">
            <a:avLst/>
          </a:prstGeom>
          <a:noFill/>
        </p:spPr>
        <p:txBody>
          <a:bodyPr wrap="none" rtlCol="0">
            <a:spAutoFit/>
          </a:bodyPr>
          <a:lstStyle/>
          <a:p>
            <a:r>
              <a:rPr kumimoji="1" lang="ja-JP" altLang="en-US" sz="2400" b="1" dirty="0" smtClean="0"/>
              <a:t>（－）</a:t>
            </a:r>
            <a:endParaRPr kumimoji="1" lang="ja-JP" altLang="en-US" sz="2400" b="1"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356992"/>
            <a:ext cx="74541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乗算記号 3"/>
          <p:cNvSpPr/>
          <p:nvPr/>
        </p:nvSpPr>
        <p:spPr>
          <a:xfrm>
            <a:off x="5004048" y="2132856"/>
            <a:ext cx="1872208" cy="1800200"/>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501008"/>
            <a:ext cx="76710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角丸四角形 5"/>
          <p:cNvSpPr/>
          <p:nvPr/>
        </p:nvSpPr>
        <p:spPr>
          <a:xfrm>
            <a:off x="4716016" y="5517232"/>
            <a:ext cx="2376264" cy="720080"/>
          </a:xfrm>
          <a:prstGeom prst="roundRect">
            <a:avLst/>
          </a:prstGeom>
          <a:solidFill>
            <a:srgbClr val="FF0000">
              <a:alpha val="36000"/>
            </a:srgbClr>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995936" y="1268760"/>
            <a:ext cx="673408" cy="4896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499992" y="1205136"/>
            <a:ext cx="864096" cy="783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331640" y="1268760"/>
            <a:ext cx="646331" cy="369332"/>
          </a:xfrm>
          <a:prstGeom prst="rect">
            <a:avLst/>
          </a:prstGeom>
          <a:noFill/>
        </p:spPr>
        <p:txBody>
          <a:bodyPr wrap="none" rtlCol="0">
            <a:spAutoFit/>
          </a:bodyPr>
          <a:lstStyle/>
          <a:p>
            <a:r>
              <a:rPr kumimoji="1" lang="ja-JP" altLang="en-US" dirty="0" smtClean="0"/>
              <a:t>（－）</a:t>
            </a:r>
            <a:endParaRPr kumimoji="1" lang="ja-JP" altLang="en-US" dirty="0"/>
          </a:p>
        </p:txBody>
      </p:sp>
      <p:sp>
        <p:nvSpPr>
          <p:cNvPr id="13" name="タイトル 1"/>
          <p:cNvSpPr>
            <a:spLocks noGrp="1"/>
          </p:cNvSpPr>
          <p:nvPr>
            <p:ph type="title"/>
          </p:nvPr>
        </p:nvSpPr>
        <p:spPr>
          <a:xfrm>
            <a:off x="436512" y="274638"/>
            <a:ext cx="8229600" cy="706090"/>
          </a:xfrm>
        </p:spPr>
        <p:txBody>
          <a:bodyPr>
            <a:normAutofit fontScale="90000"/>
          </a:bodyPr>
          <a:lstStyle/>
          <a:p>
            <a:r>
              <a:rPr kumimoji="1" lang="ja-JP" altLang="en-US" dirty="0" smtClean="0"/>
              <a:t>フィードバックによる</a:t>
            </a:r>
            <a:r>
              <a:rPr kumimoji="1" lang="en-US" altLang="ja-JP" dirty="0" smtClean="0"/>
              <a:t>TSH</a:t>
            </a:r>
            <a:r>
              <a:rPr kumimoji="1" lang="ja-JP" altLang="en-US" dirty="0" smtClean="0"/>
              <a:t>分泌抑制</a:t>
            </a:r>
            <a:endParaRPr kumimoji="1" lang="ja-JP" altLang="en-US" dirty="0"/>
          </a:p>
        </p:txBody>
      </p:sp>
      <p:sp>
        <p:nvSpPr>
          <p:cNvPr id="9" name="テキスト ボックス 8"/>
          <p:cNvSpPr txBox="1"/>
          <p:nvPr/>
        </p:nvSpPr>
        <p:spPr>
          <a:xfrm>
            <a:off x="7132476" y="2996952"/>
            <a:ext cx="1976028" cy="830997"/>
          </a:xfrm>
          <a:prstGeom prst="rect">
            <a:avLst/>
          </a:prstGeom>
          <a:noFill/>
        </p:spPr>
        <p:txBody>
          <a:bodyPr wrap="square" rtlCol="0">
            <a:spAutoFit/>
          </a:bodyPr>
          <a:lstStyle/>
          <a:p>
            <a:r>
              <a:rPr kumimoji="1" lang="ja-JP" altLang="en-US" sz="2400" b="1" dirty="0" smtClean="0">
                <a:solidFill>
                  <a:srgbClr val="FF0000"/>
                </a:solidFill>
              </a:rPr>
              <a:t>フィードバック</a:t>
            </a:r>
            <a:endParaRPr kumimoji="1" lang="en-US" altLang="ja-JP" sz="2400" b="1" dirty="0" smtClean="0">
              <a:solidFill>
                <a:srgbClr val="FF0000"/>
              </a:solidFill>
            </a:endParaRPr>
          </a:p>
          <a:p>
            <a:r>
              <a:rPr kumimoji="1" lang="ja-JP" altLang="en-US" sz="2400" b="1" dirty="0" smtClean="0">
                <a:solidFill>
                  <a:srgbClr val="FF0000"/>
                </a:solidFill>
              </a:rPr>
              <a:t>抑制されない</a:t>
            </a:r>
            <a:endParaRPr kumimoji="1" lang="ja-JP" altLang="en-US" sz="2400" b="1" dirty="0">
              <a:solidFill>
                <a:srgbClr val="FF0000"/>
              </a:solidFill>
            </a:endParaRPr>
          </a:p>
        </p:txBody>
      </p:sp>
    </p:spTree>
    <p:extLst>
      <p:ext uri="{BB962C8B-B14F-4D97-AF65-F5344CB8AC3E}">
        <p14:creationId xmlns:p14="http://schemas.microsoft.com/office/powerpoint/2010/main" val="263725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22" presetClass="exit" presetSubtype="4" fill="hold" grpId="0" nodeType="with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p:cTn id="2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9">
                                            <p:txEl>
                                              <p:pRg st="0" end="0"/>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 calcmode="lin" valueType="num">
                                      <p:cBhvr>
                                        <p:cTn id="3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a:bodyPr>
          <a:lstStyle/>
          <a:p>
            <a:r>
              <a:rPr lang="en-US" altLang="ja-JP" sz="4000" dirty="0"/>
              <a:t>【</a:t>
            </a:r>
            <a:r>
              <a:rPr lang="ja-JP" altLang="en-US" sz="4000" dirty="0"/>
              <a:t>内服治療</a:t>
            </a:r>
            <a:r>
              <a:rPr lang="en-US" altLang="ja-JP" sz="4000" dirty="0"/>
              <a:t>】</a:t>
            </a:r>
          </a:p>
        </p:txBody>
      </p:sp>
      <p:sp>
        <p:nvSpPr>
          <p:cNvPr id="3" name="コンテンツ プレースホルダー 2"/>
          <p:cNvSpPr>
            <a:spLocks noGrp="1"/>
          </p:cNvSpPr>
          <p:nvPr>
            <p:ph idx="1"/>
          </p:nvPr>
        </p:nvSpPr>
        <p:spPr>
          <a:xfrm>
            <a:off x="457200" y="1600200"/>
            <a:ext cx="8229600" cy="5069160"/>
          </a:xfrm>
        </p:spPr>
        <p:txBody>
          <a:bodyPr>
            <a:normAutofit fontScale="85000" lnSpcReduction="10000"/>
          </a:bodyPr>
          <a:lstStyle/>
          <a:p>
            <a:r>
              <a:rPr kumimoji="1" lang="ja-JP" altLang="en-US" dirty="0" smtClean="0">
                <a:solidFill>
                  <a:srgbClr val="C00000"/>
                </a:solidFill>
              </a:rPr>
              <a:t>抗甲状腺薬：メチマゾール（</a:t>
            </a:r>
            <a:r>
              <a:rPr kumimoji="1" lang="en-US" altLang="ja-JP" dirty="0" smtClean="0">
                <a:solidFill>
                  <a:srgbClr val="C00000"/>
                </a:solidFill>
              </a:rPr>
              <a:t>MMI</a:t>
            </a:r>
            <a:r>
              <a:rPr kumimoji="1" lang="ja-JP" altLang="en-US" dirty="0" smtClean="0">
                <a:solidFill>
                  <a:srgbClr val="C00000"/>
                </a:solidFill>
              </a:rPr>
              <a:t>）</a:t>
            </a:r>
            <a:r>
              <a:rPr lang="ja-JP" altLang="en-US" dirty="0" smtClean="0"/>
              <a:t>（妊娠初期（～</a:t>
            </a:r>
            <a:r>
              <a:rPr lang="en-US" altLang="ja-JP" dirty="0" smtClean="0"/>
              <a:t>8</a:t>
            </a:r>
            <a:r>
              <a:rPr lang="ja-JP" altLang="en-US" dirty="0" smtClean="0"/>
              <a:t>週）にはプロピオチオウラシル（</a:t>
            </a:r>
            <a:r>
              <a:rPr lang="en-US" altLang="ja-JP" dirty="0" smtClean="0"/>
              <a:t>PTU</a:t>
            </a:r>
            <a:r>
              <a:rPr lang="ja-JP" altLang="en-US" dirty="0" smtClean="0"/>
              <a:t>）を用いる</a:t>
            </a:r>
            <a:r>
              <a:rPr kumimoji="1" lang="ja-JP" altLang="en-US" dirty="0" smtClean="0"/>
              <a:t>）：数週間で効果発現する。数日で効果発現する</a:t>
            </a:r>
            <a:r>
              <a:rPr lang="ja-JP" altLang="en-US" dirty="0">
                <a:solidFill>
                  <a:srgbClr val="C00000"/>
                </a:solidFill>
              </a:rPr>
              <a:t>ヨウ化カリウム丸</a:t>
            </a:r>
            <a:r>
              <a:rPr lang="ja-JP" altLang="en-US" dirty="0"/>
              <a:t>を併用</a:t>
            </a:r>
            <a:r>
              <a:rPr lang="ja-JP" altLang="en-US" dirty="0" smtClean="0"/>
              <a:t>する場合もある</a:t>
            </a:r>
            <a:r>
              <a:rPr kumimoji="1" lang="ja-JP" altLang="en-US" dirty="0" smtClean="0"/>
              <a:t>。</a:t>
            </a:r>
            <a:endParaRPr kumimoji="1" lang="en-US" altLang="ja-JP" dirty="0" smtClean="0"/>
          </a:p>
          <a:p>
            <a:endParaRPr lang="en-US" altLang="ja-JP" dirty="0"/>
          </a:p>
          <a:p>
            <a:r>
              <a:rPr kumimoji="1" lang="ja-JP" altLang="en-US" dirty="0" smtClean="0">
                <a:solidFill>
                  <a:srgbClr val="002060"/>
                </a:solidFill>
              </a:rPr>
              <a:t>甲状腺機能が正常化してからも漸減しながら最低半年は内服を継続</a:t>
            </a:r>
            <a:r>
              <a:rPr kumimoji="1" lang="ja-JP" altLang="en-US" dirty="0" smtClean="0"/>
              <a:t>する必要がある。中には数年以上内服しても減量できない症例もある。</a:t>
            </a:r>
            <a:endParaRPr kumimoji="1" lang="en-US" altLang="ja-JP" dirty="0" smtClean="0"/>
          </a:p>
          <a:p>
            <a:r>
              <a:rPr kumimoji="1" lang="ja-JP" altLang="en-US" dirty="0" smtClean="0">
                <a:solidFill>
                  <a:srgbClr val="002060"/>
                </a:solidFill>
              </a:rPr>
              <a:t>寛解判定が困難</a:t>
            </a:r>
            <a:r>
              <a:rPr kumimoji="1" lang="ja-JP" altLang="en-US" dirty="0" smtClean="0"/>
              <a:t>：内服漸減・中止後の再発例が多い。</a:t>
            </a:r>
            <a:endParaRPr kumimoji="1" lang="en-US" altLang="ja-JP" dirty="0" smtClean="0"/>
          </a:p>
          <a:p>
            <a:r>
              <a:rPr lang="ja-JP" altLang="en-US" dirty="0"/>
              <a:t>重篤な</a:t>
            </a:r>
            <a:r>
              <a:rPr lang="ja-JP" altLang="en-US" dirty="0" smtClean="0"/>
              <a:t>副作用を来すことがある：</a:t>
            </a:r>
            <a:r>
              <a:rPr lang="ja-JP" altLang="en-US" dirty="0" smtClean="0">
                <a:solidFill>
                  <a:srgbClr val="C00000"/>
                </a:solidFill>
              </a:rPr>
              <a:t>無顆粒球症</a:t>
            </a:r>
            <a:r>
              <a:rPr lang="ja-JP" altLang="en-US" dirty="0" smtClean="0"/>
              <a:t>（</a:t>
            </a:r>
            <a:r>
              <a:rPr lang="en-US" altLang="ja-JP" dirty="0" smtClean="0"/>
              <a:t>500</a:t>
            </a:r>
            <a:r>
              <a:rPr lang="ja-JP" altLang="en-US" dirty="0" smtClean="0"/>
              <a:t>人に１人程度）、</a:t>
            </a:r>
            <a:r>
              <a:rPr lang="en-US" altLang="ja-JP" dirty="0" smtClean="0"/>
              <a:t>ANC</a:t>
            </a:r>
            <a:r>
              <a:rPr lang="ja-JP" altLang="en-US" dirty="0" smtClean="0"/>
              <a:t>Ａ関連血管炎（まれ）など。</a:t>
            </a:r>
            <a:endParaRPr kumimoji="1" lang="en-US" altLang="ja-JP" dirty="0" smtClean="0"/>
          </a:p>
        </p:txBody>
      </p:sp>
      <p:pic>
        <p:nvPicPr>
          <p:cNvPr id="2050" name="Picture 2" descr="http://ord.yahoo.co.jp/o/image/SIG=12jvmi4ok/EXP=1371045579;_ylc=X3IDMgRmc3QDMARpZHgDMARvaWQDQU5kOUdjUnVJalhYMW9pcVhCcy1CZl9ZOWg2M2JmOUxHYTdpYTRiWjlUbUFvWFZ6cXJub1R6TkdyYm1ETkEEcAM0NE9oNDRPcjQ0S3I0NEsuNDRPODQ0T3IEcG9zAzEEc2VjA3NodwRzbGsDcmk-/*-https%3A/www.cocokarada.jp/medicine/rx/photo_cv/2432001F10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02" y="180502"/>
            <a:ext cx="1821596" cy="13661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中外　プロパジール　包装写真"/>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145" y="93406"/>
            <a:ext cx="1948295" cy="146338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970" y="2813847"/>
            <a:ext cx="701315" cy="65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0255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61256" y="274638"/>
            <a:ext cx="7283152" cy="850106"/>
          </a:xfrm>
        </p:spPr>
        <p:txBody>
          <a:bodyPr>
            <a:normAutofit/>
          </a:bodyPr>
          <a:lstStyle/>
          <a:p>
            <a:r>
              <a:rPr kumimoji="1" lang="en-US" altLang="ja-JP" sz="3600" dirty="0" smtClean="0"/>
              <a:t>【</a:t>
            </a:r>
            <a:r>
              <a:rPr kumimoji="1" lang="ja-JP" altLang="en-US" sz="3600" dirty="0" smtClean="0"/>
              <a:t>アイソトープ治療（</a:t>
            </a:r>
            <a:r>
              <a:rPr kumimoji="1" lang="en-US" altLang="ja-JP" sz="3600" baseline="30000" dirty="0" smtClean="0"/>
              <a:t>131</a:t>
            </a:r>
            <a:r>
              <a:rPr kumimoji="1" lang="en-US" altLang="ja-JP" sz="3600" dirty="0" smtClean="0"/>
              <a:t>I</a:t>
            </a:r>
            <a:r>
              <a:rPr kumimoji="1" lang="ja-JP" altLang="en-US" sz="3600" dirty="0" smtClean="0"/>
              <a:t>内用療法）</a:t>
            </a:r>
            <a:r>
              <a:rPr kumimoji="1" lang="en-US" altLang="ja-JP" sz="3600" dirty="0" smtClean="0"/>
              <a:t>】</a:t>
            </a:r>
            <a:endParaRPr kumimoji="1" lang="ja-JP" altLang="en-US" sz="3600" dirty="0"/>
          </a:p>
        </p:txBody>
      </p:sp>
      <p:sp>
        <p:nvSpPr>
          <p:cNvPr id="3" name="コンテンツ プレースホルダー 2"/>
          <p:cNvSpPr>
            <a:spLocks noGrp="1"/>
          </p:cNvSpPr>
          <p:nvPr>
            <p:ph idx="1"/>
          </p:nvPr>
        </p:nvSpPr>
        <p:spPr>
          <a:xfrm>
            <a:off x="457200" y="1196752"/>
            <a:ext cx="8229600" cy="5328592"/>
          </a:xfrm>
        </p:spPr>
        <p:txBody>
          <a:bodyPr>
            <a:normAutofit fontScale="85000" lnSpcReduction="10000"/>
          </a:bodyPr>
          <a:lstStyle/>
          <a:p>
            <a:r>
              <a:rPr kumimoji="1" lang="en-US" altLang="ja-JP" baseline="30000" dirty="0" smtClean="0">
                <a:solidFill>
                  <a:srgbClr val="C00000"/>
                </a:solidFill>
              </a:rPr>
              <a:t>131</a:t>
            </a:r>
            <a:r>
              <a:rPr kumimoji="1" lang="en-US" altLang="ja-JP" dirty="0" smtClean="0">
                <a:solidFill>
                  <a:srgbClr val="C00000"/>
                </a:solidFill>
              </a:rPr>
              <a:t>Ⅰ</a:t>
            </a:r>
            <a:r>
              <a:rPr kumimoji="1" lang="ja-JP" altLang="en-US" dirty="0" smtClean="0">
                <a:solidFill>
                  <a:srgbClr val="C00000"/>
                </a:solidFill>
              </a:rPr>
              <a:t>を内服</a:t>
            </a:r>
            <a:r>
              <a:rPr kumimoji="1" lang="ja-JP" altLang="en-US" dirty="0" smtClean="0"/>
              <a:t>し、甲状腺を内部から照射・破壊する方法。（米国ではバセドウ病治療の第一選択）。</a:t>
            </a:r>
            <a:endParaRPr kumimoji="1" lang="en-US" altLang="ja-JP" dirty="0" smtClean="0"/>
          </a:p>
          <a:p>
            <a:r>
              <a:rPr kumimoji="1" lang="ja-JP" altLang="en-US" dirty="0" smtClean="0"/>
              <a:t>甲状腺腫の大きさから用量を決定し、１週間程度のヨード制限食の後に内服する。</a:t>
            </a:r>
            <a:endParaRPr kumimoji="1" lang="en-US" altLang="ja-JP" dirty="0" smtClean="0"/>
          </a:p>
          <a:p>
            <a:endParaRPr kumimoji="1" lang="en-US" altLang="ja-JP" dirty="0" smtClean="0"/>
          </a:p>
          <a:p>
            <a:r>
              <a:rPr lang="ja-JP" altLang="en-US" dirty="0"/>
              <a:t>ほとんど</a:t>
            </a:r>
            <a:r>
              <a:rPr lang="ja-JP" altLang="en-US" dirty="0" smtClean="0"/>
              <a:t>が１回の内服で甲状腺機能は正常化し、再発することはまずない。</a:t>
            </a:r>
            <a:endParaRPr lang="en-US" altLang="ja-JP" dirty="0" smtClean="0"/>
          </a:p>
          <a:p>
            <a:r>
              <a:rPr kumimoji="1" lang="ja-JP" altLang="en-US" dirty="0" smtClean="0">
                <a:solidFill>
                  <a:srgbClr val="0070C0"/>
                </a:solidFill>
              </a:rPr>
              <a:t>将来、大多数が甲状腺機能低下症に陥る</a:t>
            </a:r>
            <a:r>
              <a:rPr kumimoji="1" lang="ja-JP" altLang="en-US" dirty="0" smtClean="0"/>
              <a:t>（甲状腺ホルモン補充療法を一生涯続ける必要がある）</a:t>
            </a:r>
            <a:endParaRPr kumimoji="1" lang="en-US" altLang="ja-JP" dirty="0" smtClean="0"/>
          </a:p>
          <a:p>
            <a:r>
              <a:rPr lang="ja-JP" altLang="en-US" dirty="0" smtClean="0">
                <a:solidFill>
                  <a:srgbClr val="C00000"/>
                </a:solidFill>
              </a:rPr>
              <a:t>眼症状が悪化する危険がある。</a:t>
            </a:r>
            <a:endParaRPr lang="en-US" altLang="ja-JP" dirty="0" smtClean="0">
              <a:solidFill>
                <a:srgbClr val="C00000"/>
              </a:solidFill>
            </a:endParaRPr>
          </a:p>
          <a:p>
            <a:r>
              <a:rPr kumimoji="1" lang="ja-JP" altLang="en-US" dirty="0" smtClean="0">
                <a:solidFill>
                  <a:srgbClr val="C00000"/>
                </a:solidFill>
              </a:rPr>
              <a:t>妊婦・小児</a:t>
            </a:r>
            <a:r>
              <a:rPr kumimoji="1" lang="en-US" altLang="ja-JP" dirty="0" smtClean="0">
                <a:solidFill>
                  <a:srgbClr val="C00000"/>
                </a:solidFill>
              </a:rPr>
              <a:t>(18</a:t>
            </a:r>
            <a:r>
              <a:rPr kumimoji="1" lang="ja-JP" altLang="en-US" dirty="0" smtClean="0">
                <a:solidFill>
                  <a:srgbClr val="C00000"/>
                </a:solidFill>
              </a:rPr>
              <a:t>歳未満）には禁忌</a:t>
            </a:r>
            <a:r>
              <a:rPr kumimoji="1" lang="ja-JP" altLang="en-US" dirty="0" smtClean="0"/>
              <a:t>。</a:t>
            </a:r>
            <a:endParaRPr kumimoji="1" lang="en-US" altLang="ja-JP" dirty="0" smtClean="0"/>
          </a:p>
          <a:p>
            <a:r>
              <a:rPr lang="ja-JP" altLang="en-US" dirty="0" smtClean="0"/>
              <a:t>治療後、</a:t>
            </a:r>
            <a:r>
              <a:rPr lang="ja-JP" altLang="en-US" dirty="0" smtClean="0">
                <a:solidFill>
                  <a:srgbClr val="0070C0"/>
                </a:solidFill>
              </a:rPr>
              <a:t>半年以上は避妊</a:t>
            </a:r>
            <a:r>
              <a:rPr lang="ja-JP" altLang="en-US" dirty="0" smtClean="0"/>
              <a:t>する必要がある。</a:t>
            </a:r>
            <a:endParaRPr kumimoji="1" lang="ja-JP"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492896"/>
            <a:ext cx="1227688" cy="82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6134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Autofit/>
          </a:bodyPr>
          <a:lstStyle/>
          <a:p>
            <a:r>
              <a:rPr kumimoji="1" lang="en-US" altLang="ja-JP" sz="3600" dirty="0" smtClean="0"/>
              <a:t>【</a:t>
            </a:r>
            <a:r>
              <a:rPr kumimoji="1" lang="ja-JP" altLang="en-US" sz="3600" dirty="0" smtClean="0"/>
              <a:t>手術療法（甲状腺亜全摘術）</a:t>
            </a:r>
            <a:r>
              <a:rPr kumimoji="1" lang="en-US" altLang="ja-JP" sz="3600" dirty="0" smtClean="0"/>
              <a:t>】</a:t>
            </a:r>
            <a:endParaRPr kumimoji="1" lang="ja-JP" altLang="en-US" sz="3600" dirty="0"/>
          </a:p>
        </p:txBody>
      </p:sp>
      <p:sp>
        <p:nvSpPr>
          <p:cNvPr id="3" name="コンテンツ プレースホルダー 2"/>
          <p:cNvSpPr>
            <a:spLocks noGrp="1"/>
          </p:cNvSpPr>
          <p:nvPr>
            <p:ph idx="1"/>
          </p:nvPr>
        </p:nvSpPr>
        <p:spPr>
          <a:xfrm>
            <a:off x="323528" y="3517802"/>
            <a:ext cx="4915729" cy="3079550"/>
          </a:xfrm>
        </p:spPr>
        <p:txBody>
          <a:bodyPr>
            <a:normAutofit fontScale="77500" lnSpcReduction="20000"/>
          </a:bodyPr>
          <a:lstStyle/>
          <a:p>
            <a:r>
              <a:rPr kumimoji="1" lang="ja-JP" altLang="en-US" dirty="0" smtClean="0"/>
              <a:t>薬物療法、アイソトープ療法いずれも適応とならない場合に手術適応となる。</a:t>
            </a:r>
            <a:endParaRPr kumimoji="1" lang="en-US" altLang="ja-JP" dirty="0" smtClean="0"/>
          </a:p>
          <a:p>
            <a:r>
              <a:rPr lang="ja-JP" altLang="en-US" dirty="0"/>
              <a:t>甲状</a:t>
            </a:r>
            <a:r>
              <a:rPr lang="ja-JP" altLang="en-US" dirty="0" smtClean="0"/>
              <a:t>腺を</a:t>
            </a:r>
            <a:r>
              <a:rPr lang="en-US" altLang="ja-JP" dirty="0" smtClean="0"/>
              <a:t>4</a:t>
            </a:r>
            <a:r>
              <a:rPr lang="ja-JP" altLang="en-US" dirty="0" smtClean="0"/>
              <a:t>～</a:t>
            </a:r>
            <a:r>
              <a:rPr lang="en-US" altLang="ja-JP" dirty="0" smtClean="0"/>
              <a:t>6g</a:t>
            </a:r>
            <a:r>
              <a:rPr lang="ja-JP" altLang="en-US" dirty="0" smtClean="0"/>
              <a:t>残して亜全摘する。</a:t>
            </a:r>
            <a:endParaRPr lang="en-US" altLang="ja-JP" dirty="0" smtClean="0"/>
          </a:p>
          <a:p>
            <a:r>
              <a:rPr lang="ja-JP" altLang="en-US" dirty="0" smtClean="0"/>
              <a:t>手術に伴う合併症（反回</a:t>
            </a:r>
            <a:r>
              <a:rPr lang="ja-JP" altLang="en-US" dirty="0"/>
              <a:t>神経</a:t>
            </a:r>
            <a:r>
              <a:rPr lang="ja-JP" altLang="en-US" dirty="0" smtClean="0"/>
              <a:t>麻痺など）のリスクを伴う。</a:t>
            </a:r>
            <a:endParaRPr lang="en-US" altLang="ja-JP" dirty="0" smtClean="0"/>
          </a:p>
          <a:p>
            <a:r>
              <a:rPr kumimoji="1" lang="ja-JP" altLang="en-US" dirty="0" smtClean="0"/>
              <a:t>将来</a:t>
            </a:r>
            <a:r>
              <a:rPr kumimoji="1" lang="ja-JP" altLang="en-US" dirty="0"/>
              <a:t>多く</a:t>
            </a:r>
            <a:r>
              <a:rPr kumimoji="1" lang="ja-JP" altLang="en-US" dirty="0" smtClean="0"/>
              <a:t>が</a:t>
            </a:r>
            <a:r>
              <a:rPr kumimoji="1" lang="ja-JP" altLang="en-US" dirty="0"/>
              <a:t>甲状腺機能</a:t>
            </a:r>
            <a:r>
              <a:rPr kumimoji="1" lang="ja-JP" altLang="en-US" dirty="0" smtClean="0"/>
              <a:t>低下症</a:t>
            </a:r>
            <a:r>
              <a:rPr kumimoji="1" lang="ja-JP" altLang="en-US" dirty="0"/>
              <a:t>となる。</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576" y="1109477"/>
            <a:ext cx="4937829" cy="2175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929" y="3382850"/>
            <a:ext cx="3735575" cy="2998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0836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000" dirty="0" smtClean="0"/>
              <a:t>鑑別診断（１）</a:t>
            </a:r>
            <a:r>
              <a:rPr kumimoji="1" lang="en-US" altLang="ja-JP" sz="2000" dirty="0" smtClean="0"/>
              <a:t/>
            </a:r>
            <a:br>
              <a:rPr kumimoji="1" lang="en-US" altLang="ja-JP" sz="2000" dirty="0" smtClean="0"/>
            </a:br>
            <a:r>
              <a:rPr kumimoji="1" lang="ja-JP" altLang="en-US" sz="3200" dirty="0" smtClean="0"/>
              <a:t>無痛性甲状腺炎（</a:t>
            </a:r>
            <a:r>
              <a:rPr lang="en-US" altLang="ja-JP" sz="3200" dirty="0"/>
              <a:t> Painless </a:t>
            </a:r>
            <a:r>
              <a:rPr lang="en-US" altLang="ja-JP" sz="3200" dirty="0" smtClean="0"/>
              <a:t>thyroiditis</a:t>
            </a:r>
            <a:r>
              <a:rPr kumimoji="1" lang="ja-JP" altLang="en-US" sz="3200" dirty="0" smtClean="0"/>
              <a:t>）</a:t>
            </a:r>
            <a:endParaRPr kumimoji="1" lang="ja-JP" altLang="en-US" sz="2400" dirty="0"/>
          </a:p>
        </p:txBody>
      </p:sp>
      <p:sp>
        <p:nvSpPr>
          <p:cNvPr id="3" name="コンテンツ プレースホルダー 2"/>
          <p:cNvSpPr>
            <a:spLocks noGrp="1"/>
          </p:cNvSpPr>
          <p:nvPr>
            <p:ph idx="1"/>
          </p:nvPr>
        </p:nvSpPr>
        <p:spPr>
          <a:xfrm>
            <a:off x="457200" y="1772816"/>
            <a:ext cx="8229600" cy="4968552"/>
          </a:xfrm>
        </p:spPr>
        <p:txBody>
          <a:bodyPr>
            <a:normAutofit fontScale="77500" lnSpcReduction="20000"/>
          </a:bodyPr>
          <a:lstStyle/>
          <a:p>
            <a:r>
              <a:rPr lang="ja-JP" altLang="en-US" dirty="0">
                <a:solidFill>
                  <a:srgbClr val="0070C0"/>
                </a:solidFill>
              </a:rPr>
              <a:t>慢性甲状腺炎の</a:t>
            </a:r>
            <a:r>
              <a:rPr lang="ja-JP" altLang="en-US" dirty="0" smtClean="0">
                <a:solidFill>
                  <a:srgbClr val="0070C0"/>
                </a:solidFill>
              </a:rPr>
              <a:t>経過中に生じる場合が多い。寛解期</a:t>
            </a:r>
            <a:r>
              <a:rPr lang="ja-JP" altLang="en-US" dirty="0">
                <a:solidFill>
                  <a:srgbClr val="0070C0"/>
                </a:solidFill>
              </a:rPr>
              <a:t>のバセドウ病</a:t>
            </a:r>
            <a:r>
              <a:rPr lang="ja-JP" altLang="en-US" dirty="0" smtClean="0"/>
              <a:t>に生じることもある</a:t>
            </a:r>
            <a:r>
              <a:rPr lang="ja-JP" altLang="en-US" dirty="0"/>
              <a:t>。男女比</a:t>
            </a:r>
            <a:r>
              <a:rPr lang="en-US" altLang="ja-JP" dirty="0"/>
              <a:t>1:7</a:t>
            </a:r>
            <a:r>
              <a:rPr lang="ja-JP" altLang="en-US" dirty="0" err="1"/>
              <a:t>。</a:t>
            </a:r>
            <a:endParaRPr lang="en-US" altLang="ja-JP" dirty="0"/>
          </a:p>
          <a:p>
            <a:r>
              <a:rPr lang="ja-JP" altLang="en-US" dirty="0" smtClean="0">
                <a:solidFill>
                  <a:srgbClr val="0070C0"/>
                </a:solidFill>
              </a:rPr>
              <a:t>出産後数ヶ月後に発症しやすい</a:t>
            </a:r>
            <a:r>
              <a:rPr lang="ja-JP" altLang="en-US" dirty="0" smtClean="0"/>
              <a:t>。</a:t>
            </a:r>
            <a:endParaRPr lang="en-US" altLang="ja-JP" dirty="0" smtClean="0"/>
          </a:p>
          <a:p>
            <a:r>
              <a:rPr lang="ja-JP" altLang="en-US" dirty="0" smtClean="0"/>
              <a:t>甲状</a:t>
            </a:r>
            <a:r>
              <a:rPr lang="ja-JP" altLang="en-US" dirty="0"/>
              <a:t>腺</a:t>
            </a:r>
            <a:r>
              <a:rPr lang="ja-JP" altLang="en-US" dirty="0" smtClean="0"/>
              <a:t>組織の</a:t>
            </a:r>
            <a:r>
              <a:rPr lang="ja-JP" altLang="en-US" dirty="0"/>
              <a:t>一部が</a:t>
            </a:r>
            <a:r>
              <a:rPr lang="ja-JP" altLang="en-US" dirty="0" smtClean="0"/>
              <a:t>破壊されて甲状腺ホルモンが放出され、一過性に甲状腺中毒症状をきたす。</a:t>
            </a:r>
            <a:endParaRPr lang="en-US" altLang="ja-JP" dirty="0" smtClean="0"/>
          </a:p>
          <a:p>
            <a:endParaRPr lang="en-US" altLang="ja-JP" dirty="0"/>
          </a:p>
          <a:p>
            <a:endParaRPr lang="en-US" altLang="ja-JP" dirty="0" smtClean="0"/>
          </a:p>
          <a:p>
            <a:endParaRPr lang="en-US" altLang="ja-JP" dirty="0" smtClean="0"/>
          </a:p>
          <a:p>
            <a:r>
              <a:rPr lang="ja-JP" altLang="en-US" dirty="0" smtClean="0"/>
              <a:t>亜急性</a:t>
            </a:r>
            <a:r>
              <a:rPr lang="ja-JP" altLang="en-US" dirty="0"/>
              <a:t>甲状腺炎と異なり甲状腺の痛みはない</a:t>
            </a:r>
            <a:r>
              <a:rPr lang="ja-JP" altLang="en-US" dirty="0" smtClean="0"/>
              <a:t>。</a:t>
            </a:r>
            <a:endParaRPr lang="en-US" altLang="ja-JP" dirty="0" smtClean="0"/>
          </a:p>
          <a:p>
            <a:r>
              <a:rPr lang="ja-JP" altLang="en-US" dirty="0" smtClean="0"/>
              <a:t>放置</a:t>
            </a:r>
            <a:r>
              <a:rPr lang="ja-JP" altLang="en-US" dirty="0"/>
              <a:t>していて</a:t>
            </a:r>
            <a:r>
              <a:rPr lang="ja-JP" altLang="en-US" dirty="0" smtClean="0"/>
              <a:t>も数ヶ月以内にホルモンは正常化</a:t>
            </a:r>
            <a:r>
              <a:rPr lang="ja-JP" altLang="en-US" dirty="0"/>
              <a:t>する</a:t>
            </a:r>
            <a:r>
              <a:rPr lang="ja-JP" altLang="en-US" dirty="0" smtClean="0"/>
              <a:t>。</a:t>
            </a:r>
            <a:endParaRPr lang="en-US" altLang="ja-JP" dirty="0" smtClean="0"/>
          </a:p>
          <a:p>
            <a:r>
              <a:rPr lang="ja-JP" altLang="en-US" dirty="0" smtClean="0">
                <a:solidFill>
                  <a:srgbClr val="0070C0"/>
                </a:solidFill>
              </a:rPr>
              <a:t>バセドウ病</a:t>
            </a:r>
            <a:r>
              <a:rPr lang="ja-JP" altLang="en-US" dirty="0">
                <a:solidFill>
                  <a:srgbClr val="0070C0"/>
                </a:solidFill>
              </a:rPr>
              <a:t>との鑑別が</a:t>
            </a:r>
            <a:r>
              <a:rPr lang="ja-JP" altLang="en-US" dirty="0" smtClean="0">
                <a:solidFill>
                  <a:srgbClr val="0070C0"/>
                </a:solidFill>
              </a:rPr>
              <a:t>困難な場合があり</a:t>
            </a:r>
            <a:r>
              <a:rPr lang="ja-JP" altLang="en-US" dirty="0">
                <a:solidFill>
                  <a:srgbClr val="0070C0"/>
                </a:solidFill>
              </a:rPr>
              <a:t>、確定診断にシンチグラムが必要となることがある</a:t>
            </a:r>
            <a:r>
              <a:rPr lang="ja-JP" altLang="en-US" dirty="0" smtClean="0">
                <a:solidFill>
                  <a:srgbClr val="0070C0"/>
                </a:solidFill>
              </a:rPr>
              <a:t>：</a:t>
            </a:r>
            <a:endParaRPr lang="en-US" altLang="ja-JP" dirty="0" smtClean="0">
              <a:solidFill>
                <a:srgbClr val="0070C0"/>
              </a:solidFill>
            </a:endParaRPr>
          </a:p>
          <a:p>
            <a:pPr marL="0" indent="0">
              <a:buNone/>
            </a:pPr>
            <a:r>
              <a:rPr lang="ja-JP" altLang="en-US" dirty="0">
                <a:solidFill>
                  <a:srgbClr val="0070C0"/>
                </a:solidFill>
              </a:rPr>
              <a:t>　</a:t>
            </a:r>
            <a:r>
              <a:rPr lang="ja-JP" altLang="en-US" dirty="0" smtClean="0">
                <a:solidFill>
                  <a:srgbClr val="0070C0"/>
                </a:solidFill>
              </a:rPr>
              <a:t>⇒　ヨード</a:t>
            </a:r>
            <a:r>
              <a:rPr lang="ja-JP" altLang="en-US" dirty="0">
                <a:solidFill>
                  <a:srgbClr val="0070C0"/>
                </a:solidFill>
              </a:rPr>
              <a:t>（テクネチウム）摂取率の低下</a:t>
            </a:r>
            <a:r>
              <a:rPr lang="ja-JP" altLang="en-US" dirty="0"/>
              <a:t>を認める</a:t>
            </a:r>
            <a:r>
              <a:rPr lang="ja-JP" altLang="en-US" dirty="0" smtClean="0"/>
              <a:t>。</a:t>
            </a:r>
            <a:endParaRPr lang="en-US" altLang="ja-JP"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643" y="3123803"/>
            <a:ext cx="160972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6516216" y="3816032"/>
            <a:ext cx="1368152" cy="801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085841" y="3573016"/>
            <a:ext cx="772286" cy="280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0984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wipe(left)">
                                      <p:cBhvr>
                                        <p:cTn id="1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94122"/>
          </a:xfrm>
        </p:spPr>
        <p:txBody>
          <a:bodyPr>
            <a:normAutofit fontScale="90000"/>
          </a:bodyPr>
          <a:lstStyle/>
          <a:p>
            <a:r>
              <a:rPr lang="ja-JP" altLang="en-US" sz="2200" dirty="0"/>
              <a:t>鑑別診断</a:t>
            </a:r>
            <a:r>
              <a:rPr lang="ja-JP" altLang="en-US" sz="2200" dirty="0" smtClean="0"/>
              <a:t>（</a:t>
            </a:r>
            <a:r>
              <a:rPr lang="en-US" altLang="ja-JP" sz="2200" dirty="0" smtClean="0"/>
              <a:t>2</a:t>
            </a:r>
            <a:r>
              <a:rPr lang="ja-JP" altLang="en-US" sz="2200" dirty="0" smtClean="0"/>
              <a:t>）</a:t>
            </a:r>
            <a:r>
              <a:rPr lang="en-US" altLang="ja-JP" sz="2200" dirty="0" smtClean="0"/>
              <a:t/>
            </a:r>
            <a:br>
              <a:rPr lang="en-US" altLang="ja-JP" sz="2200" dirty="0" smtClean="0"/>
            </a:br>
            <a:r>
              <a:rPr lang="ja-JP" altLang="en-US" sz="4000" dirty="0" smtClean="0"/>
              <a:t>プランマー病（機能性</a:t>
            </a:r>
            <a:r>
              <a:rPr lang="ja-JP" altLang="en-US" sz="4000" dirty="0"/>
              <a:t>結節性</a:t>
            </a:r>
            <a:r>
              <a:rPr lang="ja-JP" altLang="en-US" sz="4000" dirty="0" smtClean="0"/>
              <a:t>病変）</a:t>
            </a:r>
            <a:endParaRPr kumimoji="1" lang="ja-JP" altLang="en-US" sz="3200" dirty="0"/>
          </a:p>
        </p:txBody>
      </p:sp>
      <p:sp>
        <p:nvSpPr>
          <p:cNvPr id="3" name="コンテンツ プレースホルダー 2"/>
          <p:cNvSpPr>
            <a:spLocks noGrp="1"/>
          </p:cNvSpPr>
          <p:nvPr>
            <p:ph idx="1"/>
          </p:nvPr>
        </p:nvSpPr>
        <p:spPr>
          <a:xfrm>
            <a:off x="251520" y="1700808"/>
            <a:ext cx="5835890" cy="4608512"/>
          </a:xfrm>
        </p:spPr>
        <p:txBody>
          <a:bodyPr>
            <a:normAutofit fontScale="92500" lnSpcReduction="10000"/>
          </a:bodyPr>
          <a:lstStyle/>
          <a:p>
            <a:r>
              <a:rPr lang="ja-JP" altLang="en-US" dirty="0"/>
              <a:t>腺腫や結節性過形成などの</a:t>
            </a:r>
            <a:r>
              <a:rPr lang="ja-JP" altLang="en-US" dirty="0">
                <a:solidFill>
                  <a:srgbClr val="0070C0"/>
                </a:solidFill>
              </a:rPr>
              <a:t>結節性病変</a:t>
            </a:r>
            <a:r>
              <a:rPr lang="ja-JP" altLang="en-US" dirty="0" smtClean="0">
                <a:solidFill>
                  <a:srgbClr val="0070C0"/>
                </a:solidFill>
              </a:rPr>
              <a:t>が自律性</a:t>
            </a:r>
            <a:r>
              <a:rPr lang="ja-JP" altLang="en-US" dirty="0">
                <a:solidFill>
                  <a:srgbClr val="0070C0"/>
                </a:solidFill>
              </a:rPr>
              <a:t>にホルモンを分泌する</a:t>
            </a:r>
            <a:r>
              <a:rPr lang="ja-JP" altLang="en-US" dirty="0" smtClean="0">
                <a:solidFill>
                  <a:srgbClr val="0070C0"/>
                </a:solidFill>
              </a:rPr>
              <a:t>病態</a:t>
            </a:r>
            <a:r>
              <a:rPr lang="ja-JP" altLang="en-US" dirty="0"/>
              <a:t>で、その量が多くなると甲状腺中毒症を呈するようになる</a:t>
            </a:r>
            <a:r>
              <a:rPr lang="ja-JP" altLang="en-US" dirty="0" smtClean="0"/>
              <a:t>。</a:t>
            </a:r>
            <a:endParaRPr lang="en-US" altLang="ja-JP" dirty="0" smtClean="0"/>
          </a:p>
          <a:p>
            <a:r>
              <a:rPr lang="ja-JP" altLang="en-US" dirty="0" smtClean="0">
                <a:solidFill>
                  <a:srgbClr val="0070C0"/>
                </a:solidFill>
              </a:rPr>
              <a:t>眼</a:t>
            </a:r>
            <a:r>
              <a:rPr lang="ja-JP" altLang="en-US" dirty="0">
                <a:solidFill>
                  <a:srgbClr val="0070C0"/>
                </a:solidFill>
              </a:rPr>
              <a:t>症状が</a:t>
            </a:r>
            <a:r>
              <a:rPr lang="ja-JP" altLang="en-US" dirty="0" smtClean="0">
                <a:solidFill>
                  <a:srgbClr val="0070C0"/>
                </a:solidFill>
              </a:rPr>
              <a:t>なく</a:t>
            </a:r>
            <a:r>
              <a:rPr lang="ja-JP" altLang="en-US" dirty="0" smtClean="0"/>
              <a:t>バセドウ病</a:t>
            </a:r>
            <a:r>
              <a:rPr lang="ja-JP" altLang="en-US" dirty="0"/>
              <a:t>とは</a:t>
            </a:r>
            <a:r>
              <a:rPr lang="ja-JP" altLang="en-US" dirty="0" smtClean="0"/>
              <a:t>異なる</a:t>
            </a:r>
            <a:r>
              <a:rPr lang="ja-JP" altLang="en-US" dirty="0"/>
              <a:t>甲状腺</a:t>
            </a:r>
            <a:r>
              <a:rPr lang="ja-JP" altLang="en-US" dirty="0" smtClean="0"/>
              <a:t>機能亢進症と</a:t>
            </a:r>
            <a:r>
              <a:rPr lang="ja-JP" altLang="en-US" dirty="0"/>
              <a:t>して</a:t>
            </a:r>
            <a:r>
              <a:rPr lang="en-US" altLang="ja-JP" dirty="0"/>
              <a:t>Plummer</a:t>
            </a:r>
            <a:r>
              <a:rPr lang="ja-JP" altLang="en-US" dirty="0"/>
              <a:t>により報告</a:t>
            </a:r>
            <a:r>
              <a:rPr lang="ja-JP" altLang="en-US" dirty="0" smtClean="0"/>
              <a:t>された。</a:t>
            </a:r>
            <a:endParaRPr lang="en-US" altLang="ja-JP" dirty="0" smtClean="0"/>
          </a:p>
          <a:p>
            <a:r>
              <a:rPr lang="en-US" altLang="ja-JP" dirty="0" smtClean="0">
                <a:solidFill>
                  <a:srgbClr val="0070C0"/>
                </a:solidFill>
              </a:rPr>
              <a:t>TSH</a:t>
            </a:r>
            <a:r>
              <a:rPr lang="ja-JP" altLang="en-US" dirty="0">
                <a:solidFill>
                  <a:srgbClr val="0070C0"/>
                </a:solidFill>
              </a:rPr>
              <a:t>受容体</a:t>
            </a:r>
            <a:r>
              <a:rPr lang="ja-JP" altLang="en-US" dirty="0" smtClean="0">
                <a:solidFill>
                  <a:srgbClr val="0070C0"/>
                </a:solidFill>
              </a:rPr>
              <a:t>の</a:t>
            </a:r>
            <a:endParaRPr lang="en-US" altLang="ja-JP" dirty="0" smtClean="0">
              <a:solidFill>
                <a:srgbClr val="0070C0"/>
              </a:solidFill>
            </a:endParaRPr>
          </a:p>
          <a:p>
            <a:pPr marL="0" indent="0">
              <a:buNone/>
            </a:pPr>
            <a:r>
              <a:rPr lang="ja-JP" altLang="en-US" dirty="0">
                <a:solidFill>
                  <a:srgbClr val="0070C0"/>
                </a:solidFill>
              </a:rPr>
              <a:t>　</a:t>
            </a:r>
            <a:r>
              <a:rPr lang="ja-JP" altLang="en-US" dirty="0" smtClean="0">
                <a:solidFill>
                  <a:srgbClr val="0070C0"/>
                </a:solidFill>
              </a:rPr>
              <a:t>が原因</a:t>
            </a:r>
            <a:r>
              <a:rPr lang="ja-JP" altLang="en-US" dirty="0" smtClean="0"/>
              <a:t>と考えられている。</a:t>
            </a:r>
            <a:endParaRPr kumimoji="1" lang="ja-JP" altLang="en-US" sz="2600" i="1" dirty="0">
              <a:solidFill>
                <a:srgbClr val="002060"/>
              </a:solidFill>
            </a:endParaRPr>
          </a:p>
        </p:txBody>
      </p:sp>
      <p:pic>
        <p:nvPicPr>
          <p:cNvPr id="4" name="Picture 3"/>
          <p:cNvPicPr>
            <a:picLocks noChangeAspect="1" noChangeArrowheads="1"/>
          </p:cNvPicPr>
          <p:nvPr/>
        </p:nvPicPr>
        <p:blipFill>
          <a:blip r:embed="rId2" cstate="print"/>
          <a:srcRect/>
          <a:stretch>
            <a:fillRect/>
          </a:stretch>
        </p:blipFill>
        <p:spPr bwMode="auto">
          <a:xfrm>
            <a:off x="6087410" y="2696780"/>
            <a:ext cx="2733062" cy="3180492"/>
          </a:xfrm>
          <a:prstGeom prst="rect">
            <a:avLst/>
          </a:prstGeom>
          <a:noFill/>
          <a:ln w="9525">
            <a:noFill/>
            <a:miter lim="800000"/>
            <a:headEnd/>
            <a:tailEnd/>
          </a:ln>
        </p:spPr>
      </p:pic>
      <p:sp>
        <p:nvSpPr>
          <p:cNvPr id="6" name="下矢印 5"/>
          <p:cNvSpPr/>
          <p:nvPr/>
        </p:nvSpPr>
        <p:spPr>
          <a:xfrm>
            <a:off x="7164288" y="5785070"/>
            <a:ext cx="484632" cy="66826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156176" y="6453336"/>
            <a:ext cx="2736304" cy="338554"/>
          </a:xfrm>
          <a:prstGeom prst="rect">
            <a:avLst/>
          </a:prstGeom>
          <a:noFill/>
        </p:spPr>
        <p:txBody>
          <a:bodyPr wrap="square" rtlCol="0">
            <a:spAutoFit/>
          </a:bodyPr>
          <a:lstStyle/>
          <a:p>
            <a:r>
              <a:rPr kumimoji="1" lang="ja-JP" altLang="en-US" sz="1600" dirty="0" smtClean="0">
                <a:solidFill>
                  <a:srgbClr val="C00000"/>
                </a:solidFill>
              </a:rPr>
              <a:t>甲状腺刺激信号が</a:t>
            </a:r>
            <a:r>
              <a:rPr lang="ja-JP" altLang="en-US" sz="1600" dirty="0" smtClean="0">
                <a:solidFill>
                  <a:srgbClr val="C00000"/>
                </a:solidFill>
              </a:rPr>
              <a:t>常時ＯＮ</a:t>
            </a:r>
            <a:endParaRPr kumimoji="1" lang="ja-JP" altLang="en-US" sz="1600" dirty="0">
              <a:solidFill>
                <a:srgbClr val="C00000"/>
              </a:solidFill>
            </a:endParaRPr>
          </a:p>
        </p:txBody>
      </p:sp>
      <p:sp>
        <p:nvSpPr>
          <p:cNvPr id="8" name="爆発 1 7"/>
          <p:cNvSpPr/>
          <p:nvPr/>
        </p:nvSpPr>
        <p:spPr>
          <a:xfrm>
            <a:off x="7130203" y="3861048"/>
            <a:ext cx="669386" cy="163448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738889" y="5157192"/>
            <a:ext cx="3057247" cy="523220"/>
          </a:xfrm>
          <a:prstGeom prst="rect">
            <a:avLst/>
          </a:prstGeom>
          <a:noFill/>
        </p:spPr>
        <p:txBody>
          <a:bodyPr wrap="none" rtlCol="0">
            <a:spAutoFit/>
          </a:bodyPr>
          <a:lstStyle/>
          <a:p>
            <a:r>
              <a:rPr lang="ja-JP" altLang="en-US" sz="2800" dirty="0">
                <a:solidFill>
                  <a:srgbClr val="C00000"/>
                </a:solidFill>
              </a:rPr>
              <a:t>活性型遺伝子変異</a:t>
            </a:r>
            <a:endParaRPr kumimoji="1" lang="ja-JP" altLang="en-US" sz="2800" dirty="0"/>
          </a:p>
        </p:txBody>
      </p:sp>
    </p:spTree>
    <p:extLst>
      <p:ext uri="{BB962C8B-B14F-4D97-AF65-F5344CB8AC3E}">
        <p14:creationId xmlns:p14="http://schemas.microsoft.com/office/powerpoint/2010/main" val="369020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7" presetClass="emph" presetSubtype="0" fill="remove" grpId="1" nodeType="withEffect">
                                  <p:stCondLst>
                                    <p:cond delay="0"/>
                                  </p:stCondLst>
                                  <p:childTnLst>
                                    <p:animClr clrSpc="rgb" dir="cw">
                                      <p:cBhvr override="childStyle">
                                        <p:cTn id="8" dur="250" autoRev="1" fill="remove"/>
                                        <p:tgtEl>
                                          <p:spTgt spid="8"/>
                                        </p:tgtEl>
                                        <p:attrNameLst>
                                          <p:attrName>style.color</p:attrName>
                                        </p:attrNameLst>
                                      </p:cBhvr>
                                      <p:to>
                                        <a:schemeClr val="bg1"/>
                                      </p:to>
                                    </p:animClr>
                                    <p:animClr clrSpc="rgb" dir="cw">
                                      <p:cBhvr>
                                        <p:cTn id="9" dur="250" autoRev="1" fill="remove"/>
                                        <p:tgtEl>
                                          <p:spTgt spid="8"/>
                                        </p:tgtEl>
                                        <p:attrNameLst>
                                          <p:attrName>fillcolor</p:attrName>
                                        </p:attrNameLst>
                                      </p:cBhvr>
                                      <p:to>
                                        <a:schemeClr val="bg1"/>
                                      </p:to>
                                    </p:animClr>
                                    <p:set>
                                      <p:cBhvr>
                                        <p:cTn id="10" dur="250" autoRev="1" fill="remove"/>
                                        <p:tgtEl>
                                          <p:spTgt spid="8"/>
                                        </p:tgtEl>
                                        <p:attrNameLst>
                                          <p:attrName>fill.type</p:attrName>
                                        </p:attrNameLst>
                                      </p:cBhvr>
                                      <p:to>
                                        <p:strVal val="solid"/>
                                      </p:to>
                                    </p:set>
                                    <p:set>
                                      <p:cBhvr>
                                        <p:cTn id="11" dur="250" autoRev="1" fill="remove"/>
                                        <p:tgtEl>
                                          <p:spTgt spid="8"/>
                                        </p:tgtEl>
                                        <p:attrNameLst>
                                          <p:attrName>fill.on</p:attrName>
                                        </p:attrNameLst>
                                      </p:cBhvr>
                                      <p:to>
                                        <p:strVal val="true"/>
                                      </p:to>
                                    </p:se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甲状腺の解剖学的位置</a:t>
            </a:r>
            <a:endParaRPr kumimoji="1" lang="ja-JP" altLang="en-US" dirty="0"/>
          </a:p>
        </p:txBody>
      </p:sp>
      <p:sp>
        <p:nvSpPr>
          <p:cNvPr id="3" name="コンテンツ プレースホルダー 2"/>
          <p:cNvSpPr>
            <a:spLocks noGrp="1"/>
          </p:cNvSpPr>
          <p:nvPr>
            <p:ph idx="1"/>
          </p:nvPr>
        </p:nvSpPr>
        <p:spPr>
          <a:xfrm>
            <a:off x="6012160" y="1600201"/>
            <a:ext cx="2674640" cy="3340968"/>
          </a:xfrm>
        </p:spPr>
        <p:txBody>
          <a:bodyPr>
            <a:normAutofit/>
          </a:bodyPr>
          <a:lstStyle/>
          <a:p>
            <a:r>
              <a:rPr kumimoji="1" lang="ja-JP" altLang="en-US" sz="2800" dirty="0" smtClean="0"/>
              <a:t>①</a:t>
            </a:r>
            <a:r>
              <a:rPr lang="ja-JP" altLang="en-US" sz="2800" dirty="0" smtClean="0"/>
              <a:t>甲状軟骨</a:t>
            </a:r>
            <a:endParaRPr lang="en-US" altLang="ja-JP" sz="2800" dirty="0" smtClean="0"/>
          </a:p>
          <a:p>
            <a:r>
              <a:rPr kumimoji="1" lang="ja-JP" altLang="en-US" sz="2800" dirty="0" smtClean="0"/>
              <a:t>②輪状軟骨</a:t>
            </a:r>
            <a:endParaRPr kumimoji="1" lang="en-US" altLang="ja-JP" sz="2800" dirty="0" smtClean="0"/>
          </a:p>
          <a:p>
            <a:r>
              <a:rPr lang="ja-JP" altLang="en-US" sz="2800" dirty="0" smtClean="0"/>
              <a:t>③甲状腺</a:t>
            </a:r>
            <a:endParaRPr kumimoji="1" lang="en-US" altLang="ja-JP" sz="2800" dirty="0" smtClean="0"/>
          </a:p>
          <a:p>
            <a:r>
              <a:rPr lang="ja-JP" altLang="en-US" sz="2800" dirty="0" smtClean="0"/>
              <a:t>④気管</a:t>
            </a:r>
            <a:endParaRPr lang="en-US" altLang="ja-JP" sz="2800" dirty="0" smtClean="0"/>
          </a:p>
          <a:p>
            <a:r>
              <a:rPr lang="ja-JP" altLang="en-US" sz="2800" dirty="0"/>
              <a:t>⑤</a:t>
            </a:r>
            <a:r>
              <a:rPr lang="ja-JP" altLang="en-US" sz="2800" dirty="0" smtClean="0"/>
              <a:t>胸鎖乳突筋</a:t>
            </a:r>
            <a:endParaRPr lang="en-US" altLang="ja-JP" sz="2800" dirty="0" smtClean="0"/>
          </a:p>
          <a:p>
            <a:r>
              <a:rPr lang="ja-JP" altLang="en-US" sz="2800" dirty="0" smtClean="0"/>
              <a:t>⑥鎖骨</a:t>
            </a:r>
            <a:endParaRPr kumimoji="1" lang="ja-JP" altLang="en-US" sz="2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14636"/>
            <a:ext cx="5823365" cy="426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矢印コネクタ 6"/>
          <p:cNvCxnSpPr/>
          <p:nvPr/>
        </p:nvCxnSpPr>
        <p:spPr>
          <a:xfrm flipH="1">
            <a:off x="3131840" y="1844824"/>
            <a:ext cx="2952328" cy="19011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H="1">
            <a:off x="3131840" y="2420888"/>
            <a:ext cx="2952328" cy="17281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3131840" y="2924944"/>
            <a:ext cx="2952328" cy="1440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3019186" y="3429000"/>
            <a:ext cx="3064982" cy="1440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a:off x="3635896" y="3933056"/>
            <a:ext cx="2448272"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4067944" y="4437112"/>
            <a:ext cx="2016224"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8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noAutofit/>
          </a:bodyPr>
          <a:lstStyle/>
          <a:p>
            <a:r>
              <a:rPr lang="ja-JP" altLang="en-US" sz="3200" dirty="0"/>
              <a:t>シンチグラフィーによる甲状腺中毒症の鑑別</a:t>
            </a:r>
            <a:endParaRPr kumimoji="1" lang="ja-JP" altLang="en-US"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504950"/>
            <a:ext cx="8743950" cy="3848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611560" y="4509120"/>
            <a:ext cx="936104" cy="2160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98170" y="4735342"/>
            <a:ext cx="2207282" cy="2640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11560" y="5013176"/>
            <a:ext cx="936104" cy="2160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56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400" dirty="0"/>
              <a:t>鑑別診断</a:t>
            </a:r>
            <a:r>
              <a:rPr lang="ja-JP" altLang="en-US" sz="2400" dirty="0" smtClean="0"/>
              <a:t>（</a:t>
            </a:r>
            <a:r>
              <a:rPr lang="en-US" altLang="ja-JP" sz="2400" dirty="0" smtClean="0"/>
              <a:t>3</a:t>
            </a:r>
            <a:r>
              <a:rPr lang="ja-JP" altLang="en-US" sz="2400" dirty="0" smtClean="0"/>
              <a:t>）</a:t>
            </a:r>
            <a:r>
              <a:rPr lang="en-US" altLang="ja-JP" sz="2400" dirty="0" smtClean="0"/>
              <a:t/>
            </a:r>
            <a:br>
              <a:rPr lang="en-US" altLang="ja-JP" sz="2400" dirty="0" smtClean="0"/>
            </a:br>
            <a:r>
              <a:rPr lang="ja-JP" altLang="en-US" sz="3600" dirty="0" smtClean="0"/>
              <a:t>妊娠一過性甲状腺機能亢進症</a:t>
            </a:r>
            <a:r>
              <a:rPr lang="en-US" altLang="ja-JP" sz="3600" dirty="0" smtClean="0"/>
              <a:t/>
            </a:r>
            <a:br>
              <a:rPr lang="en-US" altLang="ja-JP" sz="3600" dirty="0" smtClean="0"/>
            </a:br>
            <a:r>
              <a:rPr lang="ja-JP" altLang="en-US" sz="3600" dirty="0" smtClean="0"/>
              <a:t>（</a:t>
            </a:r>
            <a:r>
              <a:rPr lang="ja-JP" altLang="en-US" sz="3600" dirty="0"/>
              <a:t>妊娠</a:t>
            </a:r>
            <a:r>
              <a:rPr lang="en-US" altLang="ja-JP" sz="3600" dirty="0"/>
              <a:t>8</a:t>
            </a:r>
            <a:r>
              <a:rPr lang="ja-JP" altLang="en-US" sz="3600" dirty="0"/>
              <a:t>～</a:t>
            </a:r>
            <a:r>
              <a:rPr lang="en-US" altLang="ja-JP" sz="3600" dirty="0"/>
              <a:t>12</a:t>
            </a:r>
            <a:r>
              <a:rPr lang="ja-JP" altLang="en-US" sz="3600" dirty="0" smtClean="0"/>
              <a:t>週）</a:t>
            </a:r>
            <a:endParaRPr kumimoji="1" lang="ja-JP" altLang="en-US" sz="4000" dirty="0"/>
          </a:p>
        </p:txBody>
      </p:sp>
      <p:sp>
        <p:nvSpPr>
          <p:cNvPr id="3" name="コンテンツ プレースホルダー 2"/>
          <p:cNvSpPr>
            <a:spLocks noGrp="1"/>
          </p:cNvSpPr>
          <p:nvPr>
            <p:ph idx="1"/>
          </p:nvPr>
        </p:nvSpPr>
        <p:spPr>
          <a:xfrm>
            <a:off x="457200" y="1700808"/>
            <a:ext cx="8229600" cy="4968552"/>
          </a:xfrm>
        </p:spPr>
        <p:txBody>
          <a:bodyPr>
            <a:normAutofit fontScale="85000" lnSpcReduction="10000"/>
          </a:bodyPr>
          <a:lstStyle/>
          <a:p>
            <a:r>
              <a:rPr lang="ja-JP" altLang="en-US" dirty="0">
                <a:solidFill>
                  <a:srgbClr val="F73FEA"/>
                </a:solidFill>
              </a:rPr>
              <a:t>妊娠初期に上昇する</a:t>
            </a:r>
            <a:r>
              <a:rPr lang="en-US" altLang="ja-JP" dirty="0" err="1">
                <a:solidFill>
                  <a:srgbClr val="F73FEA"/>
                </a:solidFill>
              </a:rPr>
              <a:t>hCG</a:t>
            </a:r>
            <a:r>
              <a:rPr lang="en-US" altLang="ja-JP" dirty="0">
                <a:solidFill>
                  <a:srgbClr val="F73FEA"/>
                </a:solidFill>
              </a:rPr>
              <a:t>(</a:t>
            </a:r>
            <a:r>
              <a:rPr lang="ja-JP" altLang="en-US" dirty="0">
                <a:solidFill>
                  <a:srgbClr val="F73FEA"/>
                </a:solidFill>
              </a:rPr>
              <a:t>ヒト繊毛性ゴナドトロビン</a:t>
            </a:r>
            <a:r>
              <a:rPr lang="en-US" altLang="ja-JP" dirty="0">
                <a:solidFill>
                  <a:srgbClr val="F73FEA"/>
                </a:solidFill>
              </a:rPr>
              <a:t>)</a:t>
            </a:r>
            <a:r>
              <a:rPr lang="ja-JP" altLang="en-US" dirty="0">
                <a:solidFill>
                  <a:srgbClr val="F73FEA"/>
                </a:solidFill>
              </a:rPr>
              <a:t> の交差刺激</a:t>
            </a:r>
            <a:r>
              <a:rPr lang="ja-JP" altLang="en-US" dirty="0"/>
              <a:t>に</a:t>
            </a:r>
            <a:r>
              <a:rPr lang="ja-JP" altLang="en-US" dirty="0" smtClean="0"/>
              <a:t>より一過性の甲状腺機能亢進症を呈する。</a:t>
            </a:r>
            <a:endParaRPr lang="en-US" altLang="ja-JP" dirty="0" smtClean="0"/>
          </a:p>
          <a:p>
            <a:endParaRPr lang="en-US" altLang="ja-JP" dirty="0" smtClean="0"/>
          </a:p>
          <a:p>
            <a:endParaRPr lang="en-US" altLang="ja-JP" dirty="0"/>
          </a:p>
          <a:p>
            <a:endParaRPr lang="en-US" altLang="ja-JP" dirty="0" smtClean="0"/>
          </a:p>
          <a:p>
            <a:endParaRPr lang="en-US" altLang="ja-JP" dirty="0" smtClean="0"/>
          </a:p>
          <a:p>
            <a:endParaRPr lang="en-US" altLang="ja-JP" dirty="0"/>
          </a:p>
          <a:p>
            <a:r>
              <a:rPr lang="ja-JP" altLang="en-US" dirty="0" smtClean="0">
                <a:solidFill>
                  <a:srgbClr val="0070C0"/>
                </a:solidFill>
              </a:rPr>
              <a:t>潜在性</a:t>
            </a:r>
            <a:r>
              <a:rPr lang="ja-JP" altLang="en-US" dirty="0">
                <a:solidFill>
                  <a:srgbClr val="0070C0"/>
                </a:solidFill>
              </a:rPr>
              <a:t>の甲状腺中毒症は正常妊婦のおよそ</a:t>
            </a:r>
            <a:r>
              <a:rPr lang="en-US" altLang="ja-JP" dirty="0">
                <a:solidFill>
                  <a:srgbClr val="0070C0"/>
                </a:solidFill>
              </a:rPr>
              <a:t>10%</a:t>
            </a:r>
            <a:r>
              <a:rPr lang="ja-JP" altLang="en-US" dirty="0" err="1">
                <a:solidFill>
                  <a:srgbClr val="0070C0"/>
                </a:solidFill>
              </a:rPr>
              <a:t>にも</a:t>
            </a:r>
            <a:r>
              <a:rPr lang="ja-JP" altLang="en-US" dirty="0">
                <a:solidFill>
                  <a:srgbClr val="0070C0"/>
                </a:solidFill>
              </a:rPr>
              <a:t>及ぶ</a:t>
            </a:r>
            <a:r>
              <a:rPr lang="ja-JP" altLang="en-US" dirty="0"/>
              <a:t>が、そのうち</a:t>
            </a:r>
            <a:r>
              <a:rPr lang="ja-JP" altLang="en-US" dirty="0" smtClean="0"/>
              <a:t>の一部で動悸など</a:t>
            </a:r>
            <a:r>
              <a:rPr lang="ja-JP" altLang="en-US" dirty="0"/>
              <a:t>の</a:t>
            </a:r>
            <a:r>
              <a:rPr lang="ja-JP" altLang="en-US" dirty="0" smtClean="0"/>
              <a:t>明らかな</a:t>
            </a:r>
            <a:r>
              <a:rPr lang="ja-JP" altLang="en-US" dirty="0"/>
              <a:t>中毒症状を呈してくる</a:t>
            </a:r>
            <a:r>
              <a:rPr lang="ja-JP" altLang="en-US" dirty="0" smtClean="0"/>
              <a:t>。</a:t>
            </a:r>
            <a:endParaRPr lang="en-US" altLang="ja-JP" dirty="0" smtClean="0"/>
          </a:p>
          <a:p>
            <a:r>
              <a:rPr lang="ja-JP" altLang="en-US" dirty="0" smtClean="0"/>
              <a:t>悪阻</a:t>
            </a:r>
            <a:r>
              <a:rPr lang="ja-JP" altLang="en-US" dirty="0"/>
              <a:t>の軽快とともに自然に回復する</a:t>
            </a:r>
            <a:r>
              <a:rPr lang="ja-JP" altLang="en-US" dirty="0" smtClean="0"/>
              <a:t>。</a:t>
            </a:r>
            <a:endParaRPr lang="en-US" altLang="ja-JP"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4025" y="2492896"/>
            <a:ext cx="3935950" cy="21898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664217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000" dirty="0"/>
              <a:t>鑑別診断</a:t>
            </a:r>
            <a:r>
              <a:rPr lang="ja-JP" altLang="en-US" sz="2000" dirty="0" smtClean="0"/>
              <a:t>（</a:t>
            </a:r>
            <a:r>
              <a:rPr lang="en-US" altLang="ja-JP" sz="2000" dirty="0" smtClean="0"/>
              <a:t>4</a:t>
            </a:r>
            <a:r>
              <a:rPr lang="ja-JP" altLang="en-US" sz="2000" dirty="0" smtClean="0"/>
              <a:t>）</a:t>
            </a:r>
            <a:r>
              <a:rPr lang="en-US" altLang="ja-JP" sz="2000" dirty="0" smtClean="0"/>
              <a:t/>
            </a:r>
            <a:br>
              <a:rPr lang="en-US" altLang="ja-JP" sz="2000" dirty="0" smtClean="0"/>
            </a:br>
            <a:r>
              <a:rPr kumimoji="1" lang="ja-JP" altLang="en-US" sz="3200" dirty="0" smtClean="0"/>
              <a:t>亜急性甲状腺炎（</a:t>
            </a:r>
            <a:r>
              <a:rPr lang="en-US" altLang="ja-JP" sz="3200" dirty="0" err="1" smtClean="0"/>
              <a:t>Subacute</a:t>
            </a:r>
            <a:r>
              <a:rPr lang="en-US" altLang="ja-JP" sz="3200" dirty="0" smtClean="0"/>
              <a:t> thyroiditis</a:t>
            </a:r>
            <a:r>
              <a:rPr lang="ja-JP" altLang="en-US" sz="3200" dirty="0" smtClean="0"/>
              <a:t>）</a:t>
            </a:r>
            <a:endParaRPr kumimoji="1" lang="ja-JP" altLang="en-US" sz="3200" dirty="0"/>
          </a:p>
        </p:txBody>
      </p:sp>
      <p:sp>
        <p:nvSpPr>
          <p:cNvPr id="3" name="コンテンツ プレースホルダー 2"/>
          <p:cNvSpPr>
            <a:spLocks noGrp="1"/>
          </p:cNvSpPr>
          <p:nvPr>
            <p:ph idx="1"/>
          </p:nvPr>
        </p:nvSpPr>
        <p:spPr>
          <a:xfrm>
            <a:off x="457200" y="1600200"/>
            <a:ext cx="8229600" cy="4925144"/>
          </a:xfrm>
        </p:spPr>
        <p:txBody>
          <a:bodyPr>
            <a:normAutofit fontScale="85000" lnSpcReduction="20000"/>
          </a:bodyPr>
          <a:lstStyle/>
          <a:p>
            <a:r>
              <a:rPr lang="ja-JP" altLang="en-US" dirty="0"/>
              <a:t>甲状</a:t>
            </a:r>
            <a:r>
              <a:rPr lang="ja-JP" altLang="en-US" dirty="0" smtClean="0"/>
              <a:t>腺の痛みを伴い、</a:t>
            </a:r>
            <a:r>
              <a:rPr lang="ja-JP" altLang="en-US" dirty="0"/>
              <a:t>一過性</a:t>
            </a:r>
            <a:r>
              <a:rPr lang="ja-JP" altLang="en-US" dirty="0" smtClean="0"/>
              <a:t>の破壊性甲状腺中毒症を呈する。</a:t>
            </a:r>
            <a:endParaRPr lang="en-US" altLang="ja-JP" dirty="0" smtClean="0"/>
          </a:p>
          <a:p>
            <a:endParaRPr lang="en-US" altLang="ja-JP" dirty="0" smtClean="0"/>
          </a:p>
          <a:p>
            <a:endParaRPr lang="en-US" altLang="ja-JP" dirty="0"/>
          </a:p>
          <a:p>
            <a:endParaRPr lang="en-US" altLang="ja-JP" dirty="0" smtClean="0">
              <a:solidFill>
                <a:srgbClr val="0070C0"/>
              </a:solidFill>
            </a:endParaRPr>
          </a:p>
          <a:p>
            <a:r>
              <a:rPr lang="ja-JP" altLang="en-US" dirty="0" smtClean="0"/>
              <a:t>甲状</a:t>
            </a:r>
            <a:r>
              <a:rPr lang="ja-JP" altLang="en-US" dirty="0"/>
              <a:t>腺は</a:t>
            </a:r>
            <a:r>
              <a:rPr lang="ja-JP" altLang="en-US" dirty="0">
                <a:solidFill>
                  <a:srgbClr val="0070C0"/>
                </a:solidFill>
              </a:rPr>
              <a:t>硬くて疼痛あり</a:t>
            </a:r>
            <a:r>
              <a:rPr lang="ja-JP" altLang="en-US" dirty="0"/>
              <a:t>。</a:t>
            </a:r>
            <a:r>
              <a:rPr lang="ja-JP" altLang="en-US" dirty="0">
                <a:solidFill>
                  <a:srgbClr val="0070C0"/>
                </a:solidFill>
              </a:rPr>
              <a:t>炎症所見</a:t>
            </a:r>
            <a:r>
              <a:rPr lang="en-US" altLang="ja-JP" dirty="0">
                <a:solidFill>
                  <a:srgbClr val="0070C0"/>
                </a:solidFill>
              </a:rPr>
              <a:t>(</a:t>
            </a:r>
            <a:r>
              <a:rPr lang="ja-JP" altLang="en-US" dirty="0">
                <a:solidFill>
                  <a:srgbClr val="0070C0"/>
                </a:solidFill>
              </a:rPr>
              <a:t>血沈亢進、</a:t>
            </a:r>
            <a:r>
              <a:rPr lang="en-US" altLang="ja-JP" dirty="0">
                <a:solidFill>
                  <a:srgbClr val="0070C0"/>
                </a:solidFill>
              </a:rPr>
              <a:t>CRP</a:t>
            </a:r>
            <a:r>
              <a:rPr lang="ja-JP" altLang="en-US" dirty="0">
                <a:solidFill>
                  <a:srgbClr val="0070C0"/>
                </a:solidFill>
              </a:rPr>
              <a:t>陽性</a:t>
            </a:r>
            <a:r>
              <a:rPr lang="en-US" altLang="ja-JP" dirty="0">
                <a:solidFill>
                  <a:srgbClr val="0070C0"/>
                </a:solidFill>
              </a:rPr>
              <a:t>)</a:t>
            </a:r>
            <a:r>
              <a:rPr lang="ja-JP" altLang="en-US" dirty="0">
                <a:solidFill>
                  <a:srgbClr val="0070C0"/>
                </a:solidFill>
              </a:rPr>
              <a:t>が強い</a:t>
            </a:r>
            <a:r>
              <a:rPr lang="ja-JP" altLang="en-US" dirty="0" smtClean="0"/>
              <a:t>。</a:t>
            </a:r>
            <a:r>
              <a:rPr lang="en-US" altLang="ja-JP" dirty="0" smtClean="0"/>
              <a:t>TRA</a:t>
            </a:r>
            <a:r>
              <a:rPr lang="ja-JP" altLang="en-US" dirty="0" err="1"/>
              <a:t>ｂ</a:t>
            </a:r>
            <a:r>
              <a:rPr lang="ja-JP" altLang="en-US" dirty="0"/>
              <a:t>陰性、</a:t>
            </a:r>
            <a:r>
              <a:rPr lang="ja-JP" altLang="en-US" dirty="0">
                <a:solidFill>
                  <a:srgbClr val="0070C0"/>
                </a:solidFill>
              </a:rPr>
              <a:t>甲状腺内を移動する疼痛（クリーピング）</a:t>
            </a:r>
            <a:r>
              <a:rPr lang="ja-JP" altLang="en-US" dirty="0"/>
              <a:t>、発熱などの臨床症状やエコー所見などから鑑別は比較的容易</a:t>
            </a:r>
            <a:r>
              <a:rPr lang="ja-JP" altLang="en-US" dirty="0" smtClean="0"/>
              <a:t>。</a:t>
            </a:r>
            <a:r>
              <a:rPr lang="ja-JP" altLang="en-US" dirty="0"/>
              <a:t>男女比</a:t>
            </a:r>
            <a:r>
              <a:rPr lang="en-US" altLang="ja-JP" dirty="0"/>
              <a:t> 1 : 10</a:t>
            </a:r>
            <a:r>
              <a:rPr lang="ja-JP" altLang="en-US" dirty="0"/>
              <a:t>で女性に多い。</a:t>
            </a:r>
            <a:endParaRPr lang="en-US" altLang="ja-JP" dirty="0">
              <a:solidFill>
                <a:srgbClr val="0070C0"/>
              </a:solidFill>
            </a:endParaRPr>
          </a:p>
          <a:p>
            <a:r>
              <a:rPr lang="ja-JP" altLang="en-US" dirty="0">
                <a:solidFill>
                  <a:srgbClr val="0070C0"/>
                </a:solidFill>
              </a:rPr>
              <a:t>しばしば上気道炎に続発し、ウィルス感染</a:t>
            </a:r>
            <a:r>
              <a:rPr lang="ja-JP" altLang="en-US" dirty="0"/>
              <a:t>が原因ではないかと考えられている</a:t>
            </a:r>
            <a:r>
              <a:rPr lang="ja-JP" altLang="en-US" dirty="0" smtClean="0"/>
              <a:t>。</a:t>
            </a:r>
            <a:endParaRPr lang="en-US" altLang="ja-JP" dirty="0"/>
          </a:p>
          <a:p>
            <a:r>
              <a:rPr lang="ja-JP" altLang="en-US" dirty="0" smtClean="0"/>
              <a:t>対症</a:t>
            </a:r>
            <a:r>
              <a:rPr lang="ja-JP" altLang="en-US" dirty="0"/>
              <a:t>療法として</a:t>
            </a:r>
            <a:r>
              <a:rPr lang="ja-JP" altLang="en-US" dirty="0">
                <a:solidFill>
                  <a:srgbClr val="0070C0"/>
                </a:solidFill>
              </a:rPr>
              <a:t>抗</a:t>
            </a:r>
            <a:r>
              <a:rPr lang="ja-JP" altLang="en-US" dirty="0" smtClean="0">
                <a:solidFill>
                  <a:srgbClr val="0070C0"/>
                </a:solidFill>
              </a:rPr>
              <a:t>炎症薬</a:t>
            </a:r>
            <a:r>
              <a:rPr lang="en-US" altLang="ja-JP" dirty="0" smtClean="0">
                <a:solidFill>
                  <a:srgbClr val="0070C0"/>
                </a:solidFill>
              </a:rPr>
              <a:t>(</a:t>
            </a:r>
            <a:r>
              <a:rPr lang="ja-JP" altLang="en-US" dirty="0">
                <a:solidFill>
                  <a:srgbClr val="0070C0"/>
                </a:solidFill>
              </a:rPr>
              <a:t>アスピリン、</a:t>
            </a:r>
            <a:r>
              <a:rPr lang="ja-JP" altLang="en-US" dirty="0" smtClean="0">
                <a:solidFill>
                  <a:srgbClr val="0070C0"/>
                </a:solidFill>
              </a:rPr>
              <a:t>ステロイド</a:t>
            </a:r>
            <a:r>
              <a:rPr lang="en-US" altLang="ja-JP" dirty="0" smtClean="0">
                <a:solidFill>
                  <a:srgbClr val="0070C0"/>
                </a:solidFill>
              </a:rPr>
              <a:t>)</a:t>
            </a:r>
            <a:r>
              <a:rPr lang="ja-JP" altLang="en-US" dirty="0">
                <a:solidFill>
                  <a:srgbClr val="0070C0"/>
                </a:solidFill>
              </a:rPr>
              <a:t>を用いる</a:t>
            </a:r>
            <a:r>
              <a:rPr lang="ja-JP" altLang="en-US" dirty="0" smtClean="0"/>
              <a:t>。</a:t>
            </a:r>
            <a:endParaRPr lang="en-US" altLang="ja-JP"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043683"/>
            <a:ext cx="160972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1993344"/>
            <a:ext cx="1094713" cy="1559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747290" y="2492896"/>
            <a:ext cx="452360" cy="958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046107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kumimoji="1" lang="ja-JP" altLang="en-US" sz="3600" dirty="0" smtClean="0"/>
              <a:t>亜急性甲状腺炎のエコー所見</a:t>
            </a:r>
            <a:endParaRPr kumimoji="1" lang="ja-JP" altLang="en-US" sz="36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109663"/>
            <a:ext cx="80010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72734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甲状腺ホルモン</a:t>
            </a:r>
            <a:r>
              <a:rPr lang="ja-JP" altLang="en-US" dirty="0" smtClean="0"/>
              <a:t>が低下する疾患</a:t>
            </a:r>
            <a:endParaRPr kumimoji="1" lang="ja-JP" altLang="en-US" dirty="0"/>
          </a:p>
        </p:txBody>
      </p:sp>
      <p:sp>
        <p:nvSpPr>
          <p:cNvPr id="5" name="テキスト プレースホルダー 4"/>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889315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09" y="116632"/>
            <a:ext cx="8911840" cy="636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円/楕円 2"/>
          <p:cNvSpPr/>
          <p:nvPr/>
        </p:nvSpPr>
        <p:spPr>
          <a:xfrm>
            <a:off x="2771800" y="5880533"/>
            <a:ext cx="1512168" cy="692696"/>
          </a:xfrm>
          <a:prstGeom prst="ellipse">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002060"/>
                </a:solidFill>
              </a:rPr>
              <a:t>嗄声</a:t>
            </a:r>
            <a:endParaRPr kumimoji="1" lang="ja-JP" altLang="en-US" sz="2000" b="1" dirty="0">
              <a:solidFill>
                <a:srgbClr val="002060"/>
              </a:solidFill>
            </a:endParaRPr>
          </a:p>
        </p:txBody>
      </p:sp>
      <p:sp>
        <p:nvSpPr>
          <p:cNvPr id="7" name="円/楕円 6"/>
          <p:cNvSpPr/>
          <p:nvPr/>
        </p:nvSpPr>
        <p:spPr>
          <a:xfrm>
            <a:off x="4281088" y="5972129"/>
            <a:ext cx="2091112" cy="629724"/>
          </a:xfrm>
          <a:prstGeom prst="ellipse">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rgbClr val="002060"/>
                </a:solidFill>
              </a:rPr>
              <a:t>動作緩慢</a:t>
            </a:r>
            <a:endParaRPr kumimoji="1" lang="ja-JP" altLang="en-US" sz="2400" b="1" dirty="0">
              <a:solidFill>
                <a:srgbClr val="002060"/>
              </a:solidFill>
            </a:endParaRPr>
          </a:p>
        </p:txBody>
      </p:sp>
      <p:sp>
        <p:nvSpPr>
          <p:cNvPr id="8" name="円/楕円 7"/>
          <p:cNvSpPr/>
          <p:nvPr/>
        </p:nvSpPr>
        <p:spPr>
          <a:xfrm>
            <a:off x="7020272" y="5880533"/>
            <a:ext cx="2016224" cy="692696"/>
          </a:xfrm>
          <a:prstGeom prst="ellipse">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rgbClr val="002060"/>
                </a:solidFill>
              </a:rPr>
              <a:t>月経過多</a:t>
            </a:r>
            <a:endParaRPr kumimoji="1" lang="ja-JP" altLang="en-US" sz="2400" b="1" dirty="0">
              <a:solidFill>
                <a:srgbClr val="002060"/>
              </a:solidFill>
            </a:endParaRPr>
          </a:p>
        </p:txBody>
      </p:sp>
      <p:sp>
        <p:nvSpPr>
          <p:cNvPr id="9" name="円/楕円 8"/>
          <p:cNvSpPr/>
          <p:nvPr/>
        </p:nvSpPr>
        <p:spPr>
          <a:xfrm>
            <a:off x="3996460" y="740581"/>
            <a:ext cx="2591764" cy="664449"/>
          </a:xfrm>
          <a:prstGeom prst="ellipse">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rgbClr val="002060"/>
                </a:solidFill>
              </a:rPr>
              <a:t>記憶力低下</a:t>
            </a:r>
            <a:endParaRPr kumimoji="1" lang="ja-JP" altLang="en-US" sz="2400" b="1" dirty="0">
              <a:solidFill>
                <a:srgbClr val="002060"/>
              </a:solidFill>
            </a:endParaRPr>
          </a:p>
        </p:txBody>
      </p:sp>
      <p:sp>
        <p:nvSpPr>
          <p:cNvPr id="10" name="円/楕円 9"/>
          <p:cNvSpPr/>
          <p:nvPr/>
        </p:nvSpPr>
        <p:spPr>
          <a:xfrm>
            <a:off x="5508104" y="2828813"/>
            <a:ext cx="1728192" cy="692696"/>
          </a:xfrm>
          <a:prstGeom prst="ellipse">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rgbClr val="002060"/>
                </a:solidFill>
              </a:rPr>
              <a:t>CK</a:t>
            </a:r>
            <a:r>
              <a:rPr kumimoji="1" lang="ja-JP" altLang="en-US" sz="2400" b="1" dirty="0" smtClean="0">
                <a:solidFill>
                  <a:srgbClr val="002060"/>
                </a:solidFill>
              </a:rPr>
              <a:t>上昇</a:t>
            </a:r>
            <a:endParaRPr kumimoji="1" lang="ja-JP" altLang="en-US" sz="2400" b="1" dirty="0">
              <a:solidFill>
                <a:srgbClr val="002060"/>
              </a:solidFill>
            </a:endParaRPr>
          </a:p>
        </p:txBody>
      </p:sp>
    </p:spTree>
    <p:extLst>
      <p:ext uri="{BB962C8B-B14F-4D97-AF65-F5344CB8AC3E}">
        <p14:creationId xmlns:p14="http://schemas.microsoft.com/office/powerpoint/2010/main" val="27329915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normAutofit/>
          </a:bodyPr>
          <a:lstStyle/>
          <a:p>
            <a:r>
              <a:rPr kumimoji="1" lang="ja-JP" altLang="en-US" sz="4000" dirty="0" smtClean="0"/>
              <a:t>甲状腺機能低下症の治療</a:t>
            </a:r>
            <a:endParaRPr kumimoji="1" lang="ja-JP" altLang="en-US" sz="4000" dirty="0"/>
          </a:p>
        </p:txBody>
      </p:sp>
      <p:sp>
        <p:nvSpPr>
          <p:cNvPr id="3" name="コンテンツ プレースホルダー 2"/>
          <p:cNvSpPr>
            <a:spLocks noGrp="1"/>
          </p:cNvSpPr>
          <p:nvPr>
            <p:ph idx="1"/>
          </p:nvPr>
        </p:nvSpPr>
        <p:spPr>
          <a:xfrm>
            <a:off x="457200" y="1340768"/>
            <a:ext cx="8229600" cy="4785395"/>
          </a:xfrm>
        </p:spPr>
        <p:txBody>
          <a:bodyPr>
            <a:normAutofit fontScale="85000" lnSpcReduction="20000"/>
          </a:bodyPr>
          <a:lstStyle/>
          <a:p>
            <a:r>
              <a:rPr lang="ja-JP" altLang="en-US" sz="3600" dirty="0"/>
              <a:t>甲状腺機能低下症の治療：</a:t>
            </a:r>
            <a:r>
              <a:rPr lang="en-US" altLang="ja-JP" sz="3600" dirty="0"/>
              <a:t>T4</a:t>
            </a:r>
            <a:r>
              <a:rPr lang="ja-JP" altLang="en-US" sz="3600" dirty="0"/>
              <a:t>製剤</a:t>
            </a:r>
            <a:r>
              <a:rPr lang="en-US" altLang="ja-JP" sz="3600" dirty="0"/>
              <a:t>(</a:t>
            </a:r>
            <a:r>
              <a:rPr lang="ja-JP" altLang="en-US" sz="3600" dirty="0"/>
              <a:t>チラーヂン</a:t>
            </a:r>
            <a:r>
              <a:rPr lang="en-US" altLang="ja-JP" sz="3600" dirty="0"/>
              <a:t>S)</a:t>
            </a:r>
            <a:r>
              <a:rPr lang="ja-JP" altLang="en-US" sz="3600" dirty="0"/>
              <a:t>を</a:t>
            </a:r>
            <a:r>
              <a:rPr lang="ja-JP" altLang="en-US" sz="3600" dirty="0">
                <a:solidFill>
                  <a:srgbClr val="C00000"/>
                </a:solidFill>
              </a:rPr>
              <a:t>少量から投与</a:t>
            </a:r>
            <a:r>
              <a:rPr lang="ja-JP" altLang="en-US" sz="3600" dirty="0"/>
              <a:t>する</a:t>
            </a:r>
            <a:r>
              <a:rPr lang="ja-JP" altLang="en-US" sz="3600" dirty="0" smtClean="0"/>
              <a:t>。</a:t>
            </a:r>
            <a:endParaRPr lang="en-US" altLang="ja-JP" sz="3600" dirty="0" smtClean="0"/>
          </a:p>
          <a:p>
            <a:r>
              <a:rPr lang="ja-JP" altLang="en-US" dirty="0"/>
              <a:t>＊</a:t>
            </a:r>
            <a:r>
              <a:rPr lang="en-US" altLang="ja-JP" dirty="0"/>
              <a:t>T3</a:t>
            </a:r>
            <a:r>
              <a:rPr lang="ja-JP" altLang="en-US" dirty="0"/>
              <a:t>製剤を併用する必要はない（</a:t>
            </a:r>
            <a:r>
              <a:rPr lang="en-US" altLang="ja-JP" dirty="0"/>
              <a:t>T4</a:t>
            </a:r>
            <a:r>
              <a:rPr lang="ja-JP" altLang="en-US" dirty="0"/>
              <a:t>は末梢で</a:t>
            </a:r>
            <a:r>
              <a:rPr lang="en-US" altLang="ja-JP" dirty="0"/>
              <a:t>T3</a:t>
            </a:r>
            <a:r>
              <a:rPr lang="ja-JP" altLang="en-US" dirty="0"/>
              <a:t>に変換される</a:t>
            </a:r>
            <a:r>
              <a:rPr lang="ja-JP" altLang="en-US" dirty="0" smtClean="0"/>
              <a:t>）</a:t>
            </a:r>
            <a:endParaRPr lang="en-US" altLang="ja-JP" sz="3600" dirty="0"/>
          </a:p>
          <a:p>
            <a:r>
              <a:rPr lang="ja-JP" altLang="en-US" dirty="0">
                <a:solidFill>
                  <a:srgbClr val="0070C0"/>
                </a:solidFill>
              </a:rPr>
              <a:t>＊虚血性心疾患， </a:t>
            </a:r>
            <a:r>
              <a:rPr lang="en-US" altLang="ja-JP" dirty="0">
                <a:solidFill>
                  <a:srgbClr val="0070C0"/>
                </a:solidFill>
              </a:rPr>
              <a:t>60</a:t>
            </a:r>
            <a:r>
              <a:rPr lang="ja-JP" altLang="en-US" dirty="0">
                <a:solidFill>
                  <a:srgbClr val="0070C0"/>
                </a:solidFill>
              </a:rPr>
              <a:t>歳以上，昏睡に入っていない粘液水腫状態の患者ではチラーヂン</a:t>
            </a:r>
            <a:r>
              <a:rPr lang="en-US" altLang="ja-JP" dirty="0">
                <a:solidFill>
                  <a:srgbClr val="0070C0"/>
                </a:solidFill>
              </a:rPr>
              <a:t>S</a:t>
            </a:r>
            <a:r>
              <a:rPr lang="ja-JP" altLang="en-US" dirty="0">
                <a:solidFill>
                  <a:srgbClr val="0070C0"/>
                </a:solidFill>
              </a:rPr>
              <a:t> </a:t>
            </a:r>
            <a:r>
              <a:rPr lang="en-US" altLang="ja-JP" dirty="0">
                <a:solidFill>
                  <a:srgbClr val="0070C0"/>
                </a:solidFill>
              </a:rPr>
              <a:t>12.5</a:t>
            </a:r>
            <a:r>
              <a:rPr lang="ja-JP" altLang="en-US" dirty="0">
                <a:solidFill>
                  <a:srgbClr val="0070C0"/>
                </a:solidFill>
              </a:rPr>
              <a:t>～</a:t>
            </a:r>
            <a:r>
              <a:rPr lang="en-US" altLang="ja-JP" dirty="0">
                <a:solidFill>
                  <a:srgbClr val="0070C0"/>
                </a:solidFill>
              </a:rPr>
              <a:t>25μg/</a:t>
            </a:r>
            <a:r>
              <a:rPr lang="ja-JP" altLang="en-US" dirty="0">
                <a:solidFill>
                  <a:srgbClr val="0070C0"/>
                </a:solidFill>
              </a:rPr>
              <a:t>日分</a:t>
            </a:r>
            <a:r>
              <a:rPr lang="en-US" altLang="ja-JP" dirty="0">
                <a:solidFill>
                  <a:srgbClr val="0070C0"/>
                </a:solidFill>
              </a:rPr>
              <a:t>1 </a:t>
            </a:r>
            <a:r>
              <a:rPr lang="ja-JP" altLang="en-US" dirty="0">
                <a:solidFill>
                  <a:srgbClr val="0070C0"/>
                </a:solidFill>
              </a:rPr>
              <a:t>からゆっくり治療を開始</a:t>
            </a:r>
            <a:r>
              <a:rPr lang="ja-JP" altLang="en-US" dirty="0"/>
              <a:t>し， </a:t>
            </a:r>
            <a:r>
              <a:rPr lang="en-US" altLang="ja-JP" dirty="0"/>
              <a:t>2 </a:t>
            </a:r>
            <a:r>
              <a:rPr lang="ja-JP" altLang="en-US" dirty="0"/>
              <a:t>週間の経過観察後に</a:t>
            </a:r>
            <a:r>
              <a:rPr lang="en-US" altLang="ja-JP" dirty="0"/>
              <a:t>12.5</a:t>
            </a:r>
            <a:r>
              <a:rPr lang="ja-JP" altLang="en-US" dirty="0"/>
              <a:t>～</a:t>
            </a:r>
            <a:r>
              <a:rPr lang="en-US" altLang="ja-JP" dirty="0"/>
              <a:t>25μg </a:t>
            </a:r>
            <a:r>
              <a:rPr lang="ja-JP" altLang="en-US" dirty="0" err="1"/>
              <a:t>ずつ</a:t>
            </a:r>
            <a:r>
              <a:rPr lang="ja-JP" altLang="en-US" dirty="0"/>
              <a:t>増量していく。</a:t>
            </a:r>
          </a:p>
          <a:p>
            <a:r>
              <a:rPr lang="ja-JP" altLang="en-US" dirty="0">
                <a:solidFill>
                  <a:srgbClr val="C00000"/>
                </a:solidFill>
              </a:rPr>
              <a:t>＊副腎不全を伴う</a:t>
            </a:r>
            <a:r>
              <a:rPr lang="ja-JP" altLang="en-US" dirty="0" smtClean="0">
                <a:solidFill>
                  <a:srgbClr val="C00000"/>
                </a:solidFill>
              </a:rPr>
              <a:t>場合（下垂体機能低下症、</a:t>
            </a:r>
            <a:r>
              <a:rPr lang="en-US" altLang="ja-JP" dirty="0" smtClean="0">
                <a:solidFill>
                  <a:srgbClr val="C00000"/>
                </a:solidFill>
              </a:rPr>
              <a:t>Schmidt</a:t>
            </a:r>
            <a:r>
              <a:rPr lang="ja-JP" altLang="en-US" dirty="0" smtClean="0">
                <a:solidFill>
                  <a:srgbClr val="C00000"/>
                </a:solidFill>
              </a:rPr>
              <a:t>症候群*）</a:t>
            </a:r>
            <a:r>
              <a:rPr lang="ja-JP" altLang="en-US" dirty="0">
                <a:solidFill>
                  <a:srgbClr val="C00000"/>
                </a:solidFill>
              </a:rPr>
              <a:t>，チラーヂン</a:t>
            </a:r>
            <a:r>
              <a:rPr lang="en-US" altLang="ja-JP" dirty="0">
                <a:solidFill>
                  <a:srgbClr val="C00000"/>
                </a:solidFill>
              </a:rPr>
              <a:t>S</a:t>
            </a:r>
            <a:r>
              <a:rPr lang="ja-JP" altLang="en-US" dirty="0">
                <a:solidFill>
                  <a:srgbClr val="C00000"/>
                </a:solidFill>
              </a:rPr>
              <a:t>を先に投与するとショックを起こすことがある。必ず先に副腎皮質ホルモンを数日間投与してからチラーヂン</a:t>
            </a:r>
            <a:r>
              <a:rPr lang="en-US" altLang="ja-JP" dirty="0">
                <a:solidFill>
                  <a:srgbClr val="C00000"/>
                </a:solidFill>
              </a:rPr>
              <a:t>S </a:t>
            </a:r>
            <a:r>
              <a:rPr lang="ja-JP" altLang="en-US" dirty="0">
                <a:solidFill>
                  <a:srgbClr val="C00000"/>
                </a:solidFill>
              </a:rPr>
              <a:t>を</a:t>
            </a:r>
            <a:r>
              <a:rPr lang="en-US" altLang="ja-JP" dirty="0">
                <a:solidFill>
                  <a:srgbClr val="C00000"/>
                </a:solidFill>
              </a:rPr>
              <a:t>12.5</a:t>
            </a:r>
            <a:r>
              <a:rPr lang="ja-JP" altLang="en-US" dirty="0">
                <a:solidFill>
                  <a:srgbClr val="C00000"/>
                </a:solidFill>
              </a:rPr>
              <a:t>～</a:t>
            </a:r>
            <a:r>
              <a:rPr lang="en-US" altLang="ja-JP" dirty="0">
                <a:solidFill>
                  <a:srgbClr val="C00000"/>
                </a:solidFill>
              </a:rPr>
              <a:t>25μg/</a:t>
            </a:r>
            <a:r>
              <a:rPr lang="ja-JP" altLang="en-US" dirty="0">
                <a:solidFill>
                  <a:srgbClr val="C00000"/>
                </a:solidFill>
              </a:rPr>
              <a:t>日から開始する</a:t>
            </a:r>
            <a:r>
              <a:rPr lang="ja-JP" altLang="en-US" dirty="0" smtClean="0">
                <a:solidFill>
                  <a:srgbClr val="C00000"/>
                </a:solidFill>
              </a:rPr>
              <a:t>。</a:t>
            </a:r>
            <a:endParaRPr lang="en-US" altLang="ja-JP" dirty="0">
              <a:solidFill>
                <a:srgbClr val="C00000"/>
              </a:solidFill>
            </a:endParaRPr>
          </a:p>
        </p:txBody>
      </p:sp>
      <p:sp>
        <p:nvSpPr>
          <p:cNvPr id="4" name="正方形/長方形 3"/>
          <p:cNvSpPr/>
          <p:nvPr/>
        </p:nvSpPr>
        <p:spPr>
          <a:xfrm>
            <a:off x="4211960" y="6237312"/>
            <a:ext cx="4169731" cy="369332"/>
          </a:xfrm>
          <a:prstGeom prst="rect">
            <a:avLst/>
          </a:prstGeom>
        </p:spPr>
        <p:txBody>
          <a:bodyPr wrap="none">
            <a:spAutoFit/>
          </a:bodyPr>
          <a:lstStyle/>
          <a:p>
            <a:r>
              <a:rPr lang="ja-JP" altLang="en-US" dirty="0" smtClean="0"/>
              <a:t>＊</a:t>
            </a:r>
            <a:r>
              <a:rPr lang="en-US" altLang="ja-JP" dirty="0" smtClean="0"/>
              <a:t>Schmidt</a:t>
            </a:r>
            <a:r>
              <a:rPr lang="ja-JP" altLang="en-US" dirty="0" smtClean="0"/>
              <a:t>症候群＝橋本病＋Ａｄｄｉｓｏｎ病</a:t>
            </a:r>
            <a:endParaRPr lang="ja-JP" altLang="en-US" dirty="0"/>
          </a:p>
        </p:txBody>
      </p:sp>
    </p:spTree>
    <p:extLst>
      <p:ext uri="{BB962C8B-B14F-4D97-AF65-F5344CB8AC3E}">
        <p14:creationId xmlns:p14="http://schemas.microsoft.com/office/powerpoint/2010/main" val="31881686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485900"/>
            <a:ext cx="90868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角丸四角形 5"/>
          <p:cNvSpPr/>
          <p:nvPr/>
        </p:nvSpPr>
        <p:spPr>
          <a:xfrm>
            <a:off x="2051720" y="2780928"/>
            <a:ext cx="1224136"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67544" y="2276872"/>
            <a:ext cx="2520280" cy="28803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5" name="タイトル 1"/>
          <p:cNvSpPr>
            <a:spLocks noGrp="1"/>
          </p:cNvSpPr>
          <p:nvPr>
            <p:ph type="title"/>
          </p:nvPr>
        </p:nvSpPr>
        <p:spPr>
          <a:xfrm>
            <a:off x="457200" y="274638"/>
            <a:ext cx="8229600" cy="922114"/>
          </a:xfrm>
        </p:spPr>
        <p:txBody>
          <a:bodyPr>
            <a:normAutofit/>
          </a:bodyPr>
          <a:lstStyle/>
          <a:p>
            <a:r>
              <a:rPr kumimoji="1" lang="ja-JP" altLang="en-US" sz="3200" dirty="0" smtClean="0"/>
              <a:t>甲状腺機能低下をきたす疾患</a:t>
            </a:r>
            <a:endParaRPr kumimoji="1" lang="ja-JP" altLang="en-US" sz="3200" dirty="0"/>
          </a:p>
        </p:txBody>
      </p:sp>
      <p:sp>
        <p:nvSpPr>
          <p:cNvPr id="2" name="角丸四角形 1"/>
          <p:cNvSpPr/>
          <p:nvPr/>
        </p:nvSpPr>
        <p:spPr>
          <a:xfrm>
            <a:off x="1043160" y="3058159"/>
            <a:ext cx="1009425" cy="2376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1053975" y="3252827"/>
            <a:ext cx="3542230" cy="2407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762556" y="5838801"/>
            <a:ext cx="649537" cy="523220"/>
          </a:xfrm>
          <a:prstGeom prst="rect">
            <a:avLst/>
          </a:prstGeom>
          <a:noFill/>
        </p:spPr>
        <p:txBody>
          <a:bodyPr wrap="none" rtlCol="0">
            <a:spAutoFit/>
          </a:bodyPr>
          <a:lstStyle/>
          <a:p>
            <a:r>
              <a:rPr kumimoji="1" lang="ja-JP" altLang="en-US" sz="2800" dirty="0" err="1" smtClean="0">
                <a:solidFill>
                  <a:srgbClr val="002060"/>
                </a:solidFill>
              </a:rPr>
              <a:t>ｆ</a:t>
            </a:r>
            <a:r>
              <a:rPr kumimoji="1" lang="en-US" altLang="ja-JP" sz="2800" dirty="0" smtClean="0">
                <a:solidFill>
                  <a:srgbClr val="002060"/>
                </a:solidFill>
              </a:rPr>
              <a:t>T4</a:t>
            </a:r>
            <a:endParaRPr kumimoji="1" lang="ja-JP" altLang="en-US" sz="2800" dirty="0">
              <a:solidFill>
                <a:srgbClr val="002060"/>
              </a:solidFill>
            </a:endParaRPr>
          </a:p>
        </p:txBody>
      </p:sp>
      <p:sp>
        <p:nvSpPr>
          <p:cNvPr id="9" name="テキスト ボックス 8"/>
          <p:cNvSpPr txBox="1"/>
          <p:nvPr/>
        </p:nvSpPr>
        <p:spPr>
          <a:xfrm>
            <a:off x="6827827" y="5838801"/>
            <a:ext cx="902811" cy="523220"/>
          </a:xfrm>
          <a:prstGeom prst="rect">
            <a:avLst/>
          </a:prstGeom>
          <a:noFill/>
        </p:spPr>
        <p:txBody>
          <a:bodyPr wrap="none" rtlCol="0">
            <a:spAutoFit/>
          </a:bodyPr>
          <a:lstStyle/>
          <a:p>
            <a:r>
              <a:rPr kumimoji="1" lang="ja-JP" altLang="en-US" sz="2800" dirty="0" smtClean="0">
                <a:solidFill>
                  <a:srgbClr val="00B0F0"/>
                </a:solidFill>
              </a:rPr>
              <a:t>低値</a:t>
            </a:r>
            <a:endParaRPr kumimoji="1" lang="ja-JP" altLang="en-US" sz="2800" dirty="0">
              <a:solidFill>
                <a:srgbClr val="00B0F0"/>
              </a:solidFill>
            </a:endParaRPr>
          </a:p>
        </p:txBody>
      </p:sp>
      <p:sp>
        <p:nvSpPr>
          <p:cNvPr id="10" name="テキスト ボックス 9"/>
          <p:cNvSpPr txBox="1"/>
          <p:nvPr/>
        </p:nvSpPr>
        <p:spPr>
          <a:xfrm>
            <a:off x="5703590" y="6290156"/>
            <a:ext cx="747192" cy="523220"/>
          </a:xfrm>
          <a:prstGeom prst="rect">
            <a:avLst/>
          </a:prstGeom>
          <a:noFill/>
        </p:spPr>
        <p:txBody>
          <a:bodyPr wrap="none" rtlCol="0">
            <a:spAutoFit/>
          </a:bodyPr>
          <a:lstStyle/>
          <a:p>
            <a:r>
              <a:rPr kumimoji="1" lang="en-US" altLang="ja-JP" sz="2800" dirty="0" smtClean="0">
                <a:solidFill>
                  <a:srgbClr val="002060"/>
                </a:solidFill>
              </a:rPr>
              <a:t>TSH</a:t>
            </a:r>
            <a:endParaRPr kumimoji="1" lang="ja-JP" altLang="en-US" sz="2800" dirty="0">
              <a:solidFill>
                <a:srgbClr val="002060"/>
              </a:solidFill>
            </a:endParaRPr>
          </a:p>
        </p:txBody>
      </p:sp>
      <p:sp>
        <p:nvSpPr>
          <p:cNvPr id="11" name="テキスト ボックス 10"/>
          <p:cNvSpPr txBox="1"/>
          <p:nvPr/>
        </p:nvSpPr>
        <p:spPr>
          <a:xfrm>
            <a:off x="6835460" y="6290156"/>
            <a:ext cx="902811" cy="523220"/>
          </a:xfrm>
          <a:prstGeom prst="rect">
            <a:avLst/>
          </a:prstGeom>
          <a:noFill/>
        </p:spPr>
        <p:txBody>
          <a:bodyPr wrap="none" rtlCol="0">
            <a:spAutoFit/>
          </a:bodyPr>
          <a:lstStyle/>
          <a:p>
            <a:r>
              <a:rPr kumimoji="1" lang="ja-JP" altLang="en-US" sz="2800" dirty="0" smtClean="0">
                <a:solidFill>
                  <a:srgbClr val="FF0000"/>
                </a:solidFill>
              </a:rPr>
              <a:t>高値</a:t>
            </a:r>
            <a:endParaRPr kumimoji="1" lang="ja-JP" altLang="en-US" sz="2800" dirty="0">
              <a:solidFill>
                <a:srgbClr val="FF0000"/>
              </a:solidFill>
            </a:endParaRPr>
          </a:p>
        </p:txBody>
      </p:sp>
      <p:sp>
        <p:nvSpPr>
          <p:cNvPr id="12" name="角丸四角形 11"/>
          <p:cNvSpPr/>
          <p:nvPr/>
        </p:nvSpPr>
        <p:spPr>
          <a:xfrm>
            <a:off x="5462345" y="5766794"/>
            <a:ext cx="2684446" cy="1030394"/>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469983" y="5210036"/>
            <a:ext cx="4134465" cy="523220"/>
          </a:xfrm>
          <a:prstGeom prst="rect">
            <a:avLst/>
          </a:prstGeom>
          <a:noFill/>
          <a:ln>
            <a:solidFill>
              <a:srgbClr val="002060"/>
            </a:solidFill>
          </a:ln>
        </p:spPr>
        <p:txBody>
          <a:bodyPr wrap="none" rtlCol="0">
            <a:spAutoFit/>
          </a:bodyPr>
          <a:lstStyle/>
          <a:p>
            <a:r>
              <a:rPr lang="ja-JP" altLang="en-US" sz="2800" dirty="0">
                <a:solidFill>
                  <a:srgbClr val="002060"/>
                </a:solidFill>
              </a:rPr>
              <a:t>原発性</a:t>
            </a:r>
            <a:r>
              <a:rPr lang="ja-JP" altLang="en-US" sz="2800" dirty="0"/>
              <a:t>甲状腺機能</a:t>
            </a:r>
            <a:r>
              <a:rPr lang="ja-JP" altLang="en-US" sz="2800" dirty="0" smtClean="0"/>
              <a:t>低下症</a:t>
            </a:r>
            <a:endParaRPr kumimoji="1" lang="ja-JP" altLang="en-US" sz="2800" dirty="0"/>
          </a:p>
        </p:txBody>
      </p:sp>
    </p:spTree>
    <p:extLst>
      <p:ext uri="{BB962C8B-B14F-4D97-AF65-F5344CB8AC3E}">
        <p14:creationId xmlns:p14="http://schemas.microsoft.com/office/powerpoint/2010/main" val="314690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www.naka-cl.jp/image/hashimot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24744"/>
            <a:ext cx="7261898" cy="5616624"/>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4711854" y="1412776"/>
            <a:ext cx="364202" cy="200055"/>
          </a:xfrm>
          <a:prstGeom prst="rect">
            <a:avLst/>
          </a:prstGeom>
          <a:noFill/>
        </p:spPr>
        <p:txBody>
          <a:bodyPr wrap="none" rtlCol="0">
            <a:spAutoFit/>
          </a:bodyPr>
          <a:lstStyle/>
          <a:p>
            <a:r>
              <a:rPr kumimoji="1" lang="ja-JP" altLang="en-US" sz="700" b="1" dirty="0" smtClean="0"/>
              <a:t>（－）</a:t>
            </a:r>
            <a:endParaRPr kumimoji="1" lang="ja-JP" altLang="en-US" sz="2400" b="1" dirty="0"/>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501008"/>
            <a:ext cx="76710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角丸四角形 5"/>
          <p:cNvSpPr/>
          <p:nvPr/>
        </p:nvSpPr>
        <p:spPr>
          <a:xfrm>
            <a:off x="4716016" y="2780928"/>
            <a:ext cx="2520280" cy="648072"/>
          </a:xfrm>
          <a:prstGeom prst="roundRect">
            <a:avLst/>
          </a:prstGeom>
          <a:solidFill>
            <a:srgbClr val="FF0000">
              <a:alpha val="36000"/>
            </a:srgbClr>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572000" y="1205136"/>
            <a:ext cx="864096" cy="783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547664" y="1268760"/>
            <a:ext cx="646331" cy="369332"/>
          </a:xfrm>
          <a:prstGeom prst="rect">
            <a:avLst/>
          </a:prstGeom>
          <a:noFill/>
        </p:spPr>
        <p:txBody>
          <a:bodyPr wrap="none" rtlCol="0">
            <a:spAutoFit/>
          </a:bodyPr>
          <a:lstStyle/>
          <a:p>
            <a:r>
              <a:rPr kumimoji="1" lang="ja-JP" altLang="en-US" dirty="0" smtClean="0"/>
              <a:t>（－）</a:t>
            </a:r>
            <a:endParaRPr kumimoji="1" lang="ja-JP" altLang="en-US" dirty="0"/>
          </a:p>
        </p:txBody>
      </p:sp>
      <p:sp>
        <p:nvSpPr>
          <p:cNvPr id="13" name="タイトル 1"/>
          <p:cNvSpPr>
            <a:spLocks noGrp="1"/>
          </p:cNvSpPr>
          <p:nvPr>
            <p:ph type="title"/>
          </p:nvPr>
        </p:nvSpPr>
        <p:spPr>
          <a:xfrm>
            <a:off x="457200" y="274638"/>
            <a:ext cx="8229600" cy="706090"/>
          </a:xfrm>
        </p:spPr>
        <p:txBody>
          <a:bodyPr>
            <a:noAutofit/>
          </a:bodyPr>
          <a:lstStyle/>
          <a:p>
            <a:r>
              <a:rPr kumimoji="1" lang="ja-JP" altLang="en-US" sz="2800" dirty="0" smtClean="0"/>
              <a:t>原発性甲状腺機能低下症：</a:t>
            </a:r>
            <a:r>
              <a:rPr kumimoji="1" lang="en-US" altLang="ja-JP" sz="2800" dirty="0" smtClean="0"/>
              <a:t/>
            </a:r>
            <a:br>
              <a:rPr kumimoji="1" lang="en-US" altLang="ja-JP" sz="2800" dirty="0" smtClean="0"/>
            </a:br>
            <a:r>
              <a:rPr kumimoji="1" lang="ja-JP" altLang="en-US" sz="2800" dirty="0" smtClean="0"/>
              <a:t>フィードバックによる</a:t>
            </a:r>
            <a:r>
              <a:rPr kumimoji="1" lang="en-US" altLang="ja-JP" sz="2800" dirty="0" smtClean="0"/>
              <a:t>TSH</a:t>
            </a:r>
            <a:r>
              <a:rPr kumimoji="1" lang="ja-JP" altLang="en-US" sz="2800" dirty="0" smtClean="0"/>
              <a:t>上昇</a:t>
            </a:r>
            <a:endParaRPr kumimoji="1" lang="ja-JP" altLang="en-US" sz="28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231512"/>
            <a:ext cx="381000" cy="805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4139952" y="1268760"/>
            <a:ext cx="576064" cy="4896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4711854" y="5517232"/>
            <a:ext cx="2452434" cy="576064"/>
          </a:xfrm>
          <a:prstGeom prst="rect">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74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3" nodeType="afterEffect">
                                  <p:stCondLst>
                                    <p:cond delay="0"/>
                                  </p:stCondLst>
                                  <p:childTnLst>
                                    <p:anim calcmode="lin" valueType="num">
                                      <p:cBhvr>
                                        <p:cTn id="6" dur="3000"/>
                                        <p:tgtEl>
                                          <p:spTgt spid="2"/>
                                        </p:tgtEl>
                                        <p:attrNameLst>
                                          <p:attrName>ppt_w</p:attrName>
                                        </p:attrNameLst>
                                      </p:cBhvr>
                                      <p:tavLst>
                                        <p:tav tm="0">
                                          <p:val>
                                            <p:strVal val="ppt_w"/>
                                          </p:val>
                                        </p:tav>
                                        <p:tav tm="100000">
                                          <p:val>
                                            <p:fltVal val="0"/>
                                          </p:val>
                                        </p:tav>
                                      </p:tavLst>
                                    </p:anim>
                                    <p:anim calcmode="lin" valueType="num">
                                      <p:cBhvr>
                                        <p:cTn id="7" dur="3000"/>
                                        <p:tgtEl>
                                          <p:spTgt spid="2"/>
                                        </p:tgtEl>
                                        <p:attrNameLst>
                                          <p:attrName>ppt_h</p:attrName>
                                        </p:attrNameLst>
                                      </p:cBhvr>
                                      <p:tavLst>
                                        <p:tav tm="0">
                                          <p:val>
                                            <p:strVal val="ppt_h"/>
                                          </p:val>
                                        </p:tav>
                                        <p:tav tm="100000">
                                          <p:val>
                                            <p:fltVal val="0"/>
                                          </p:val>
                                        </p:tav>
                                      </p:tavLst>
                                    </p:anim>
                                    <p:animEffect transition="out" filter="fade">
                                      <p:cBhvr>
                                        <p:cTn id="8" dur="3000"/>
                                        <p:tgtEl>
                                          <p:spTgt spid="2"/>
                                        </p:tgtEl>
                                      </p:cBhvr>
                                    </p:animEffect>
                                    <p:set>
                                      <p:cBhvr>
                                        <p:cTn id="9" dur="1" fill="hold">
                                          <p:stCondLst>
                                            <p:cond delay="2999"/>
                                          </p:stCondLst>
                                        </p:cTn>
                                        <p:tgtEl>
                                          <p:spTgt spid="2"/>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par>
                                <p:cTn id="13" presetID="22" presetClass="exit" presetSubtype="4" fill="hold" grpId="0" nodeType="withEffect">
                                  <p:stCondLst>
                                    <p:cond delay="0"/>
                                  </p:stCondLst>
                                  <p:childTnLst>
                                    <p:animEffect transition="out" filter="wipe(down)">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childTnLst>
                          </p:cTn>
                        </p:par>
                        <p:par>
                          <p:cTn id="16" fill="hold">
                            <p:stCondLst>
                              <p:cond delay="3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7" grpId="0" animBg="1"/>
      <p:bldP spid="2" grpId="3"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23813"/>
            <a:ext cx="8734425"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395536" y="44624"/>
            <a:ext cx="2520280" cy="28803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6" name="テキスト ボックス 5"/>
          <p:cNvSpPr txBox="1"/>
          <p:nvPr/>
        </p:nvSpPr>
        <p:spPr>
          <a:xfrm>
            <a:off x="5716543" y="860246"/>
            <a:ext cx="649537" cy="523220"/>
          </a:xfrm>
          <a:prstGeom prst="rect">
            <a:avLst/>
          </a:prstGeom>
          <a:noFill/>
        </p:spPr>
        <p:txBody>
          <a:bodyPr wrap="none" rtlCol="0">
            <a:spAutoFit/>
          </a:bodyPr>
          <a:lstStyle/>
          <a:p>
            <a:r>
              <a:rPr kumimoji="1" lang="ja-JP" altLang="en-US" sz="2800" dirty="0" err="1" smtClean="0">
                <a:solidFill>
                  <a:srgbClr val="002060"/>
                </a:solidFill>
              </a:rPr>
              <a:t>ｆ</a:t>
            </a:r>
            <a:r>
              <a:rPr kumimoji="1" lang="en-US" altLang="ja-JP" sz="2800" dirty="0" smtClean="0">
                <a:solidFill>
                  <a:srgbClr val="002060"/>
                </a:solidFill>
              </a:rPr>
              <a:t>T4</a:t>
            </a:r>
            <a:endParaRPr kumimoji="1" lang="ja-JP" altLang="en-US" sz="2800" dirty="0">
              <a:solidFill>
                <a:srgbClr val="002060"/>
              </a:solidFill>
            </a:endParaRPr>
          </a:p>
        </p:txBody>
      </p:sp>
      <p:sp>
        <p:nvSpPr>
          <p:cNvPr id="7" name="テキスト ボックス 6"/>
          <p:cNvSpPr txBox="1"/>
          <p:nvPr/>
        </p:nvSpPr>
        <p:spPr>
          <a:xfrm>
            <a:off x="6806995" y="860246"/>
            <a:ext cx="902811" cy="523220"/>
          </a:xfrm>
          <a:prstGeom prst="rect">
            <a:avLst/>
          </a:prstGeom>
          <a:noFill/>
        </p:spPr>
        <p:txBody>
          <a:bodyPr wrap="none" rtlCol="0">
            <a:spAutoFit/>
          </a:bodyPr>
          <a:lstStyle/>
          <a:p>
            <a:r>
              <a:rPr kumimoji="1" lang="ja-JP" altLang="en-US" sz="2800" dirty="0" smtClean="0">
                <a:solidFill>
                  <a:srgbClr val="00B0F0"/>
                </a:solidFill>
              </a:rPr>
              <a:t>低値</a:t>
            </a:r>
            <a:endParaRPr kumimoji="1" lang="ja-JP" altLang="en-US" sz="2800" dirty="0">
              <a:solidFill>
                <a:srgbClr val="00B0F0"/>
              </a:solidFill>
            </a:endParaRPr>
          </a:p>
        </p:txBody>
      </p:sp>
      <p:sp>
        <p:nvSpPr>
          <p:cNvPr id="8" name="テキスト ボックス 7"/>
          <p:cNvSpPr txBox="1"/>
          <p:nvPr/>
        </p:nvSpPr>
        <p:spPr>
          <a:xfrm>
            <a:off x="5685774" y="1321605"/>
            <a:ext cx="762211" cy="523220"/>
          </a:xfrm>
          <a:prstGeom prst="rect">
            <a:avLst/>
          </a:prstGeom>
          <a:noFill/>
        </p:spPr>
        <p:txBody>
          <a:bodyPr wrap="none" rtlCol="0">
            <a:spAutoFit/>
          </a:bodyPr>
          <a:lstStyle/>
          <a:p>
            <a:r>
              <a:rPr kumimoji="1" lang="en-US" altLang="ja-JP" sz="2800" dirty="0" smtClean="0">
                <a:solidFill>
                  <a:srgbClr val="002060"/>
                </a:solidFill>
              </a:rPr>
              <a:t>TSH</a:t>
            </a:r>
            <a:endParaRPr kumimoji="1" lang="ja-JP" altLang="en-US" sz="2800" dirty="0">
              <a:solidFill>
                <a:srgbClr val="002060"/>
              </a:solidFill>
            </a:endParaRPr>
          </a:p>
        </p:txBody>
      </p:sp>
      <p:sp>
        <p:nvSpPr>
          <p:cNvPr id="9" name="テキスト ボックス 8"/>
          <p:cNvSpPr txBox="1"/>
          <p:nvPr/>
        </p:nvSpPr>
        <p:spPr>
          <a:xfrm>
            <a:off x="6774440" y="1321605"/>
            <a:ext cx="2019827" cy="523220"/>
          </a:xfrm>
          <a:prstGeom prst="rect">
            <a:avLst/>
          </a:prstGeom>
          <a:noFill/>
        </p:spPr>
        <p:txBody>
          <a:bodyPr wrap="none" rtlCol="0">
            <a:spAutoFit/>
          </a:bodyPr>
          <a:lstStyle/>
          <a:p>
            <a:r>
              <a:rPr kumimoji="1" lang="ja-JP" altLang="en-US" sz="2800" dirty="0" smtClean="0">
                <a:solidFill>
                  <a:srgbClr val="00B0F0"/>
                </a:solidFill>
              </a:rPr>
              <a:t>低値</a:t>
            </a:r>
            <a:r>
              <a:rPr kumimoji="1" lang="ja-JP" altLang="en-US" sz="2800" dirty="0" smtClean="0">
                <a:solidFill>
                  <a:srgbClr val="002060"/>
                </a:solidFill>
              </a:rPr>
              <a:t>～正常</a:t>
            </a:r>
            <a:endParaRPr kumimoji="1" lang="ja-JP" altLang="en-US" sz="2800" dirty="0">
              <a:solidFill>
                <a:srgbClr val="002060"/>
              </a:solidFill>
            </a:endParaRPr>
          </a:p>
        </p:txBody>
      </p:sp>
      <p:sp>
        <p:nvSpPr>
          <p:cNvPr id="10" name="角丸四角形 9"/>
          <p:cNvSpPr/>
          <p:nvPr/>
        </p:nvSpPr>
        <p:spPr>
          <a:xfrm>
            <a:off x="5538113" y="827283"/>
            <a:ext cx="3184841" cy="108954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1" name="テキスト ボックス 10"/>
          <p:cNvSpPr txBox="1"/>
          <p:nvPr/>
        </p:nvSpPr>
        <p:spPr>
          <a:xfrm>
            <a:off x="4932040" y="97468"/>
            <a:ext cx="4134465" cy="523220"/>
          </a:xfrm>
          <a:prstGeom prst="rect">
            <a:avLst/>
          </a:prstGeom>
          <a:noFill/>
          <a:ln>
            <a:solidFill>
              <a:srgbClr val="002060"/>
            </a:solidFill>
          </a:ln>
        </p:spPr>
        <p:txBody>
          <a:bodyPr wrap="none" rtlCol="0">
            <a:spAutoFit/>
          </a:bodyPr>
          <a:lstStyle/>
          <a:p>
            <a:r>
              <a:rPr lang="ja-JP" altLang="en-US" sz="2800" dirty="0" smtClean="0">
                <a:solidFill>
                  <a:srgbClr val="002060"/>
                </a:solidFill>
              </a:rPr>
              <a:t>中枢性</a:t>
            </a:r>
            <a:r>
              <a:rPr lang="ja-JP" altLang="en-US" sz="2800" dirty="0" smtClean="0"/>
              <a:t>甲状</a:t>
            </a:r>
            <a:r>
              <a:rPr lang="ja-JP" altLang="en-US" sz="2800" dirty="0"/>
              <a:t>腺機能</a:t>
            </a:r>
            <a:r>
              <a:rPr lang="ja-JP" altLang="en-US" sz="2800" dirty="0" smtClean="0"/>
              <a:t>低下症</a:t>
            </a:r>
            <a:endParaRPr kumimoji="1" lang="ja-JP" altLang="en-US" sz="2800" dirty="0"/>
          </a:p>
        </p:txBody>
      </p:sp>
    </p:spTree>
    <p:extLst>
      <p:ext uri="{BB962C8B-B14F-4D97-AF65-F5344CB8AC3E}">
        <p14:creationId xmlns:p14="http://schemas.microsoft.com/office/powerpoint/2010/main" val="222270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706090"/>
          </a:xfrm>
        </p:spPr>
        <p:txBody>
          <a:bodyPr>
            <a:normAutofit fontScale="90000"/>
          </a:bodyPr>
          <a:lstStyle/>
          <a:p>
            <a:r>
              <a:rPr kumimoji="1" lang="ja-JP" altLang="en-US" dirty="0" smtClean="0"/>
              <a:t>触診法（例）</a:t>
            </a:r>
            <a:endParaRPr kumimoji="1" lang="ja-JP" altLang="en-US" dirty="0"/>
          </a:p>
        </p:txBody>
      </p:sp>
      <p:sp>
        <p:nvSpPr>
          <p:cNvPr id="3" name="コンテンツ プレースホルダー 2"/>
          <p:cNvSpPr>
            <a:spLocks noGrp="1"/>
          </p:cNvSpPr>
          <p:nvPr>
            <p:ph idx="1"/>
          </p:nvPr>
        </p:nvSpPr>
        <p:spPr>
          <a:xfrm>
            <a:off x="3995936" y="1052736"/>
            <a:ext cx="5040560" cy="5760640"/>
          </a:xfrm>
        </p:spPr>
        <p:txBody>
          <a:bodyPr>
            <a:noAutofit/>
          </a:bodyPr>
          <a:lstStyle/>
          <a:p>
            <a:r>
              <a:rPr lang="ja-JP" altLang="en-US" sz="2000" dirty="0" smtClean="0"/>
              <a:t>①母指</a:t>
            </a:r>
            <a:r>
              <a:rPr lang="ja-JP" altLang="en-US" sz="2000" dirty="0"/>
              <a:t>を</a:t>
            </a:r>
            <a:r>
              <a:rPr lang="ja-JP" altLang="en-US" sz="2000" dirty="0" smtClean="0"/>
              <a:t>使って</a:t>
            </a:r>
            <a:r>
              <a:rPr lang="ja-JP" altLang="en-US" sz="2000" dirty="0" smtClean="0">
                <a:solidFill>
                  <a:srgbClr val="C00000"/>
                </a:solidFill>
              </a:rPr>
              <a:t>甲状軟骨（</a:t>
            </a:r>
            <a:r>
              <a:rPr lang="ja-JP" altLang="en-US" sz="2000" dirty="0"/>
              <a:t>喉仏</a:t>
            </a:r>
            <a:r>
              <a:rPr lang="ja-JP" altLang="en-US" sz="2000" dirty="0" smtClean="0">
                <a:solidFill>
                  <a:srgbClr val="C00000"/>
                </a:solidFill>
              </a:rPr>
              <a:t>）</a:t>
            </a:r>
            <a:r>
              <a:rPr lang="ja-JP" altLang="en-US" sz="2000" dirty="0" smtClean="0"/>
              <a:t>を探す。</a:t>
            </a:r>
            <a:endParaRPr lang="en-US" altLang="ja-JP" sz="2000" dirty="0" smtClean="0"/>
          </a:p>
          <a:p>
            <a:r>
              <a:rPr lang="ja-JP" altLang="en-US" sz="2000" dirty="0" smtClean="0"/>
              <a:t>②徐々</a:t>
            </a:r>
            <a:r>
              <a:rPr lang="ja-JP" altLang="en-US" sz="2000" dirty="0"/>
              <a:t>に指を下げていくと甲状軟骨下端，</a:t>
            </a:r>
            <a:r>
              <a:rPr lang="ja-JP" altLang="en-US" sz="2000" dirty="0">
                <a:solidFill>
                  <a:srgbClr val="C00000"/>
                </a:solidFill>
              </a:rPr>
              <a:t>輪状軟骨</a:t>
            </a:r>
            <a:r>
              <a:rPr lang="ja-JP" altLang="en-US" sz="2000" dirty="0" smtClean="0"/>
              <a:t>，</a:t>
            </a:r>
            <a:r>
              <a:rPr lang="ja-JP" altLang="en-US" sz="2000" dirty="0" smtClean="0">
                <a:solidFill>
                  <a:srgbClr val="C00000"/>
                </a:solidFill>
              </a:rPr>
              <a:t>気管</a:t>
            </a:r>
            <a:r>
              <a:rPr lang="ja-JP" altLang="en-US" sz="2000" dirty="0">
                <a:solidFill>
                  <a:srgbClr val="C00000"/>
                </a:solidFill>
              </a:rPr>
              <a:t>軟骨</a:t>
            </a:r>
            <a:r>
              <a:rPr lang="ja-JP" altLang="en-US" sz="2000" dirty="0"/>
              <a:t>が確認</a:t>
            </a:r>
            <a:r>
              <a:rPr lang="ja-JP" altLang="en-US" sz="2000" dirty="0" smtClean="0"/>
              <a:t>できる。</a:t>
            </a:r>
            <a:endParaRPr lang="en-US" altLang="ja-JP" sz="2000" dirty="0" smtClean="0"/>
          </a:p>
          <a:p>
            <a:r>
              <a:rPr lang="ja-JP" altLang="en-US" sz="2000" dirty="0" smtClean="0"/>
              <a:t>③気管</a:t>
            </a:r>
            <a:r>
              <a:rPr lang="ja-JP" altLang="en-US" sz="2000" dirty="0"/>
              <a:t>軟骨の上端を親指で確認したら</a:t>
            </a:r>
            <a:r>
              <a:rPr lang="ja-JP" altLang="en-US" sz="2000" dirty="0" smtClean="0"/>
              <a:t>，嚥下運動をさせて気管</a:t>
            </a:r>
            <a:r>
              <a:rPr lang="ja-JP" altLang="en-US" sz="2000" dirty="0"/>
              <a:t>を上下に動かして</a:t>
            </a:r>
            <a:r>
              <a:rPr lang="ja-JP" altLang="en-US" sz="2000" dirty="0" smtClean="0"/>
              <a:t>もらう。気管</a:t>
            </a:r>
            <a:r>
              <a:rPr lang="ja-JP" altLang="en-US" sz="2000" dirty="0"/>
              <a:t>軟骨</a:t>
            </a:r>
            <a:r>
              <a:rPr lang="ja-JP" altLang="en-US" sz="2000" dirty="0" smtClean="0"/>
              <a:t>のうえ</a:t>
            </a:r>
            <a:r>
              <a:rPr lang="ja-JP" altLang="en-US" sz="2000" dirty="0"/>
              <a:t>に耳朶のような柔らかい構造物</a:t>
            </a:r>
            <a:r>
              <a:rPr lang="ja-JP" altLang="en-US" sz="2000" dirty="0" smtClean="0"/>
              <a:t>が乗った</a:t>
            </a:r>
            <a:r>
              <a:rPr lang="ja-JP" altLang="en-US" sz="2000" dirty="0"/>
              <a:t>感じに変化するのが</a:t>
            </a:r>
            <a:r>
              <a:rPr lang="ja-JP" altLang="en-US" sz="2000" dirty="0" smtClean="0"/>
              <a:t>わかる。</a:t>
            </a:r>
            <a:r>
              <a:rPr lang="ja-JP" altLang="en-US" sz="2000" dirty="0"/>
              <a:t>これが甲状</a:t>
            </a:r>
            <a:r>
              <a:rPr lang="ja-JP" altLang="en-US" sz="2000" dirty="0" smtClean="0"/>
              <a:t>腺。</a:t>
            </a:r>
            <a:endParaRPr lang="en-US" altLang="ja-JP" sz="2000" dirty="0" smtClean="0"/>
          </a:p>
          <a:p>
            <a:r>
              <a:rPr lang="ja-JP" altLang="en-US" sz="2000" dirty="0" smtClean="0"/>
              <a:t>③⇒④／⑥甲状</a:t>
            </a:r>
            <a:r>
              <a:rPr lang="ja-JP" altLang="en-US" sz="2000" dirty="0"/>
              <a:t>腺は両葉が甲状軟骨の側面まで達しているので</a:t>
            </a:r>
            <a:r>
              <a:rPr lang="ja-JP" altLang="en-US" sz="2000" dirty="0" smtClean="0"/>
              <a:t>，そちら</a:t>
            </a:r>
            <a:r>
              <a:rPr lang="ja-JP" altLang="en-US" sz="2000" dirty="0"/>
              <a:t>に向かって輪郭を片方ずつ確認して</a:t>
            </a:r>
            <a:r>
              <a:rPr lang="ja-JP" altLang="en-US" sz="2000" dirty="0" smtClean="0"/>
              <a:t>いく。</a:t>
            </a:r>
            <a:endParaRPr lang="en-US" altLang="ja-JP" sz="2000" dirty="0" smtClean="0"/>
          </a:p>
          <a:p>
            <a:r>
              <a:rPr lang="ja-JP" altLang="en-US" sz="2000" dirty="0" smtClean="0"/>
              <a:t>④⇒⑤／⑥⇒⑦両葉</a:t>
            </a:r>
            <a:r>
              <a:rPr lang="ja-JP" altLang="en-US" sz="2000" dirty="0"/>
              <a:t>の中心部分を</a:t>
            </a:r>
            <a:r>
              <a:rPr lang="ja-JP" altLang="en-US" sz="2000" dirty="0" smtClean="0"/>
              <a:t>触診。</a:t>
            </a:r>
            <a:endParaRPr lang="en-US" altLang="ja-JP" sz="2000" dirty="0" smtClean="0"/>
          </a:p>
          <a:p>
            <a:r>
              <a:rPr lang="ja-JP" altLang="en-US" sz="2000" dirty="0" smtClean="0"/>
              <a:t>⑧鎖骨と胸鎖乳突筋</a:t>
            </a:r>
            <a:r>
              <a:rPr lang="ja-JP" altLang="en-US" sz="2000" dirty="0"/>
              <a:t>のために下方に追えなくなったら，その部分に</a:t>
            </a:r>
            <a:r>
              <a:rPr lang="ja-JP" altLang="en-US" sz="2000" dirty="0" smtClean="0"/>
              <a:t>母指</a:t>
            </a:r>
            <a:r>
              <a:rPr lang="ja-JP" altLang="en-US" sz="2000" dirty="0"/>
              <a:t>を置いて再度嚥下運動をして</a:t>
            </a:r>
            <a:r>
              <a:rPr lang="ja-JP" altLang="en-US" sz="2000" dirty="0" smtClean="0"/>
              <a:t>もらう。</a:t>
            </a:r>
            <a:r>
              <a:rPr lang="ja-JP" altLang="en-US" sz="2000" dirty="0"/>
              <a:t>すると，甲状</a:t>
            </a:r>
            <a:r>
              <a:rPr lang="ja-JP" altLang="en-US" sz="2000" dirty="0" smtClean="0"/>
              <a:t>腺が</a:t>
            </a:r>
            <a:r>
              <a:rPr lang="ja-JP" altLang="en-US" sz="2000" dirty="0"/>
              <a:t>上方に移動し，甲状腺下極付近まで触診可能と</a:t>
            </a:r>
            <a:r>
              <a:rPr lang="ja-JP" altLang="en-US" sz="2000" dirty="0" smtClean="0"/>
              <a:t>なる。</a:t>
            </a:r>
            <a:endParaRPr kumimoji="1" lang="ja-JP" altLang="en-US"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7940"/>
            <a:ext cx="4285258" cy="406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descr="Nodule On Thyroid. Palpation of the thyr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9" y="366860"/>
            <a:ext cx="1685536" cy="1512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9855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solidFill>
                  <a:srgbClr val="002060"/>
                </a:solidFill>
              </a:rPr>
              <a:t>先天性甲状腺機能</a:t>
            </a:r>
            <a:r>
              <a:rPr lang="ja-JP" altLang="en-US" sz="3600" dirty="0" smtClean="0">
                <a:solidFill>
                  <a:srgbClr val="002060"/>
                </a:solidFill>
              </a:rPr>
              <a:t>低下症（クレチン症）</a:t>
            </a:r>
            <a:endParaRPr kumimoji="1" lang="ja-JP" altLang="en-US" sz="3600" dirty="0">
              <a:solidFill>
                <a:srgbClr val="002060"/>
              </a:solidFill>
            </a:endParaRPr>
          </a:p>
        </p:txBody>
      </p:sp>
      <p:sp>
        <p:nvSpPr>
          <p:cNvPr id="3" name="コンテンツ プレースホルダー 2"/>
          <p:cNvSpPr>
            <a:spLocks noGrp="1"/>
          </p:cNvSpPr>
          <p:nvPr>
            <p:ph idx="1"/>
          </p:nvPr>
        </p:nvSpPr>
        <p:spPr>
          <a:xfrm>
            <a:off x="385192" y="1600201"/>
            <a:ext cx="8435280" cy="1684784"/>
          </a:xfrm>
        </p:spPr>
        <p:txBody>
          <a:bodyPr>
            <a:noAutofit/>
          </a:bodyPr>
          <a:lstStyle/>
          <a:p>
            <a:pPr marL="0" indent="0">
              <a:buNone/>
            </a:pPr>
            <a:r>
              <a:rPr lang="en-US" altLang="ja-JP" sz="2400" dirty="0" smtClean="0"/>
              <a:t>【</a:t>
            </a:r>
            <a:r>
              <a:rPr lang="ja-JP" altLang="en-US" sz="2400" dirty="0"/>
              <a:t>症状</a:t>
            </a:r>
            <a:r>
              <a:rPr lang="en-US" altLang="ja-JP" sz="2400" dirty="0" smtClean="0"/>
              <a:t>】</a:t>
            </a:r>
            <a:r>
              <a:rPr lang="ja-JP" altLang="en-US" sz="2400" dirty="0" smtClean="0"/>
              <a:t>徐脈、哺乳力低下、遷延性黄痘，臍帯ヘルニア</a:t>
            </a:r>
            <a:endParaRPr lang="en-US" altLang="ja-JP" sz="2400" dirty="0" smtClean="0"/>
          </a:p>
          <a:p>
            <a:pPr marL="0" indent="0">
              <a:buNone/>
            </a:pPr>
            <a:r>
              <a:rPr lang="en-US" altLang="ja-JP" sz="2400" dirty="0" smtClean="0"/>
              <a:t>【</a:t>
            </a:r>
            <a:r>
              <a:rPr lang="ja-JP" altLang="en-US" sz="2400" dirty="0" smtClean="0"/>
              <a:t>検査</a:t>
            </a:r>
            <a:r>
              <a:rPr lang="en-US" altLang="ja-JP" sz="2400" dirty="0" smtClean="0"/>
              <a:t>】1979</a:t>
            </a:r>
            <a:r>
              <a:rPr lang="ja-JP" altLang="en-US" sz="2400" dirty="0" smtClean="0"/>
              <a:t>年～「</a:t>
            </a:r>
            <a:r>
              <a:rPr lang="ja-JP" altLang="en-US" sz="2400" dirty="0">
                <a:solidFill>
                  <a:srgbClr val="0070C0"/>
                </a:solidFill>
              </a:rPr>
              <a:t>新生児マススクリーニング</a:t>
            </a:r>
            <a:r>
              <a:rPr lang="ja-JP" altLang="en-US" sz="2400" dirty="0" smtClean="0">
                <a:solidFill>
                  <a:srgbClr val="0070C0"/>
                </a:solidFill>
              </a:rPr>
              <a:t>」（出生</a:t>
            </a:r>
            <a:r>
              <a:rPr lang="en-US" altLang="ja-JP" sz="2400" dirty="0" smtClean="0">
                <a:solidFill>
                  <a:srgbClr val="0070C0"/>
                </a:solidFill>
              </a:rPr>
              <a:t>5</a:t>
            </a:r>
            <a:r>
              <a:rPr lang="ja-JP" altLang="en-US" sz="2400" dirty="0" smtClean="0">
                <a:solidFill>
                  <a:srgbClr val="0070C0"/>
                </a:solidFill>
              </a:rPr>
              <a:t>日前後</a:t>
            </a:r>
            <a:r>
              <a:rPr lang="ja-JP" altLang="en-US" sz="2400" dirty="0" smtClean="0"/>
              <a:t>）：わが国</a:t>
            </a:r>
            <a:r>
              <a:rPr lang="ja-JP" altLang="en-US" sz="2400" dirty="0"/>
              <a:t>で</a:t>
            </a:r>
            <a:r>
              <a:rPr lang="ja-JP" altLang="en-US" sz="2400" dirty="0" smtClean="0"/>
              <a:t>は</a:t>
            </a:r>
            <a:r>
              <a:rPr lang="en-US" altLang="ja-JP" sz="2400" dirty="0" smtClean="0"/>
              <a:t>TSH</a:t>
            </a:r>
            <a:r>
              <a:rPr lang="ja-JP" altLang="en-US" sz="2400" dirty="0"/>
              <a:t>が測定</a:t>
            </a:r>
            <a:r>
              <a:rPr lang="ja-JP" altLang="en-US" sz="2400" dirty="0" smtClean="0"/>
              <a:t>される。</a:t>
            </a:r>
            <a:r>
              <a:rPr lang="en-US" altLang="ja-JP" sz="2400" dirty="0" smtClean="0">
                <a:solidFill>
                  <a:srgbClr val="C00000"/>
                </a:solidFill>
              </a:rPr>
              <a:t>TSH</a:t>
            </a:r>
            <a:r>
              <a:rPr lang="ja-JP" altLang="en-US" sz="2400" dirty="0" smtClean="0">
                <a:solidFill>
                  <a:srgbClr val="C00000"/>
                </a:solidFill>
              </a:rPr>
              <a:t>が高値なら速やかにホルモン補充療法を開始</a:t>
            </a:r>
            <a:r>
              <a:rPr lang="ja-JP" altLang="en-US" sz="2400" dirty="0" smtClean="0"/>
              <a:t>し</a:t>
            </a:r>
            <a:r>
              <a:rPr lang="ja-JP" altLang="en-US" sz="2400" dirty="0"/>
              <a:t>身体的，精神的発育障害を</a:t>
            </a:r>
            <a:r>
              <a:rPr lang="ja-JP" altLang="en-US" sz="2400" dirty="0" smtClean="0"/>
              <a:t>回避する（原因検索は後回し）。</a:t>
            </a:r>
            <a:endParaRPr lang="en-US" altLang="ja-JP" sz="2400"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3481648"/>
            <a:ext cx="3542668" cy="28276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テキスト ボックス 3"/>
          <p:cNvSpPr txBox="1"/>
          <p:nvPr/>
        </p:nvSpPr>
        <p:spPr>
          <a:xfrm>
            <a:off x="323528" y="3645024"/>
            <a:ext cx="4608512" cy="2677656"/>
          </a:xfrm>
          <a:prstGeom prst="rect">
            <a:avLst/>
          </a:prstGeom>
          <a:noFill/>
        </p:spPr>
        <p:txBody>
          <a:bodyPr wrap="square" rtlCol="0">
            <a:spAutoFit/>
          </a:bodyPr>
          <a:lstStyle/>
          <a:p>
            <a:r>
              <a:rPr lang="en-US" altLang="ja-JP" sz="2400" dirty="0"/>
              <a:t>【</a:t>
            </a:r>
            <a:r>
              <a:rPr lang="ja-JP" altLang="en-US" sz="2400" dirty="0"/>
              <a:t>原因</a:t>
            </a:r>
            <a:r>
              <a:rPr lang="en-US" altLang="ja-JP" sz="2400" dirty="0"/>
              <a:t>】</a:t>
            </a:r>
          </a:p>
          <a:p>
            <a:r>
              <a:rPr lang="ja-JP" altLang="en-US" sz="2400" dirty="0"/>
              <a:t>　１）原発性：</a:t>
            </a:r>
            <a:r>
              <a:rPr lang="en-US" altLang="ja-JP" sz="2400" dirty="0"/>
              <a:t>85%</a:t>
            </a:r>
            <a:r>
              <a:rPr lang="ja-JP" altLang="en-US" sz="2400" dirty="0"/>
              <a:t>が甲状腺形成障害，</a:t>
            </a:r>
            <a:r>
              <a:rPr lang="en-US" altLang="ja-JP" sz="2400" dirty="0"/>
              <a:t>15%</a:t>
            </a:r>
            <a:r>
              <a:rPr lang="ja-JP" altLang="en-US" sz="2400" dirty="0"/>
              <a:t>がホルモン合成障害。</a:t>
            </a:r>
            <a:endParaRPr lang="en-US" altLang="ja-JP" sz="2400" dirty="0"/>
          </a:p>
          <a:p>
            <a:r>
              <a:rPr lang="ja-JP" altLang="en-US" sz="2400" dirty="0"/>
              <a:t>　２）中枢性：極めて少ない（新生児マススクリーニングは</a:t>
            </a:r>
            <a:r>
              <a:rPr lang="en-US" altLang="ja-JP" sz="2400" dirty="0"/>
              <a:t>TSH</a:t>
            </a:r>
            <a:r>
              <a:rPr lang="ja-JP" altLang="en-US" sz="2400" dirty="0"/>
              <a:t>の測定のみなので中枢性甲状腺機能低下症は検出</a:t>
            </a:r>
            <a:r>
              <a:rPr lang="ja-JP" altLang="en-US" sz="2400" dirty="0" smtClean="0"/>
              <a:t>されない</a:t>
            </a:r>
            <a:r>
              <a:rPr lang="ja-JP" altLang="en-US" sz="2400" dirty="0"/>
              <a:t>）</a:t>
            </a:r>
            <a:r>
              <a:rPr lang="ja-JP" altLang="en-US" sz="2400" dirty="0" smtClean="0"/>
              <a:t>。</a:t>
            </a:r>
            <a:endParaRPr lang="en-US" altLang="ja-JP" sz="2400" dirty="0"/>
          </a:p>
        </p:txBody>
      </p:sp>
      <p:sp>
        <p:nvSpPr>
          <p:cNvPr id="5" name="角丸四角形 4"/>
          <p:cNvSpPr/>
          <p:nvPr/>
        </p:nvSpPr>
        <p:spPr>
          <a:xfrm>
            <a:off x="5508104" y="5517232"/>
            <a:ext cx="576064"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444208" y="3843464"/>
            <a:ext cx="36004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444208" y="3818158"/>
            <a:ext cx="360040" cy="213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257450" y="5246784"/>
            <a:ext cx="22449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112334" y="4626760"/>
            <a:ext cx="19226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7323802" y="4653136"/>
            <a:ext cx="741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515306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kumimoji="1" lang="ja-JP" altLang="en-US" sz="4000" dirty="0" smtClean="0">
                <a:solidFill>
                  <a:srgbClr val="002060"/>
                </a:solidFill>
              </a:rPr>
              <a:t>粘液水腫性昏睡</a:t>
            </a:r>
            <a:endParaRPr kumimoji="1" lang="ja-JP" altLang="en-US" sz="4000" dirty="0">
              <a:solidFill>
                <a:srgbClr val="002060"/>
              </a:solidFill>
            </a:endParaRPr>
          </a:p>
        </p:txBody>
      </p:sp>
      <p:sp>
        <p:nvSpPr>
          <p:cNvPr id="3" name="コンテンツ プレースホルダー 2"/>
          <p:cNvSpPr>
            <a:spLocks noGrp="1"/>
          </p:cNvSpPr>
          <p:nvPr>
            <p:ph idx="1"/>
          </p:nvPr>
        </p:nvSpPr>
        <p:spPr>
          <a:xfrm>
            <a:off x="457200" y="1340768"/>
            <a:ext cx="8229600" cy="4997152"/>
          </a:xfrm>
        </p:spPr>
        <p:txBody>
          <a:bodyPr>
            <a:normAutofit fontScale="85000" lnSpcReduction="10000"/>
          </a:bodyPr>
          <a:lstStyle/>
          <a:p>
            <a:pPr marL="0" indent="0">
              <a:buNone/>
            </a:pPr>
            <a:r>
              <a:rPr kumimoji="1" lang="en-US" altLang="ja-JP" dirty="0" smtClean="0"/>
              <a:t>【</a:t>
            </a:r>
            <a:r>
              <a:rPr kumimoji="1" lang="ja-JP" altLang="en-US" dirty="0" smtClean="0"/>
              <a:t>定義</a:t>
            </a:r>
            <a:r>
              <a:rPr kumimoji="1" lang="en-US" altLang="ja-JP" dirty="0" smtClean="0"/>
              <a:t>】</a:t>
            </a:r>
            <a:r>
              <a:rPr lang="ja-JP" altLang="en-US" dirty="0" smtClean="0"/>
              <a:t>甲状</a:t>
            </a:r>
            <a:r>
              <a:rPr lang="ja-JP" altLang="en-US" dirty="0"/>
              <a:t>腺機能低下症（原発性または中枢性）が基礎にあり、重度で</a:t>
            </a:r>
            <a:r>
              <a:rPr lang="ja-JP" altLang="en-US" dirty="0" smtClean="0"/>
              <a:t>長期</a:t>
            </a:r>
            <a:r>
              <a:rPr lang="ja-JP" altLang="en-US" dirty="0"/>
              <a:t>に亘る甲状腺ホルモンの欠乏に由来する、或いはさらに何らかの誘因（薬剤・感染症等</a:t>
            </a:r>
            <a:r>
              <a:rPr lang="ja-JP" altLang="en-US" dirty="0" smtClean="0"/>
              <a:t>）に</a:t>
            </a:r>
            <a:r>
              <a:rPr lang="ja-JP" altLang="en-US" dirty="0"/>
              <a:t>より惹起された</a:t>
            </a:r>
            <a:r>
              <a:rPr lang="ja-JP" altLang="en-US" dirty="0">
                <a:solidFill>
                  <a:srgbClr val="0070C0"/>
                </a:solidFill>
              </a:rPr>
              <a:t>低体温・呼吸不全・循環不全などが中枢神神経系の機能障害を来す</a:t>
            </a:r>
            <a:r>
              <a:rPr lang="ja-JP" altLang="en-US" dirty="0" smtClean="0">
                <a:solidFill>
                  <a:srgbClr val="0070C0"/>
                </a:solidFill>
              </a:rPr>
              <a:t>病態</a:t>
            </a:r>
            <a:r>
              <a:rPr lang="ja-JP" altLang="en-US" dirty="0" smtClean="0"/>
              <a:t>で</a:t>
            </a:r>
            <a:r>
              <a:rPr lang="ja-JP" altLang="en-US" dirty="0"/>
              <a:t>ある。正しい治療が行われないと生命にかかわる</a:t>
            </a:r>
            <a:r>
              <a:rPr lang="ja-JP" altLang="en-US" dirty="0" smtClean="0"/>
              <a:t>。</a:t>
            </a:r>
            <a:endParaRPr lang="en-US" altLang="ja-JP" dirty="0" smtClean="0"/>
          </a:p>
          <a:p>
            <a:pPr marL="0" indent="0">
              <a:buNone/>
            </a:pPr>
            <a:r>
              <a:rPr kumimoji="1" lang="en-US" altLang="ja-JP" dirty="0" smtClean="0"/>
              <a:t>【</a:t>
            </a:r>
            <a:r>
              <a:rPr kumimoji="1" lang="ja-JP" altLang="en-US" dirty="0" smtClean="0"/>
              <a:t>診断基準</a:t>
            </a:r>
            <a:r>
              <a:rPr kumimoji="1" lang="en-US" altLang="ja-JP" dirty="0" smtClean="0"/>
              <a:t>】</a:t>
            </a:r>
            <a:r>
              <a:rPr lang="ja-JP" altLang="en-US" dirty="0" smtClean="0"/>
              <a:t>○</a:t>
            </a:r>
            <a:r>
              <a:rPr lang="ja-JP" altLang="en-US" dirty="0"/>
              <a:t>必須項目</a:t>
            </a:r>
          </a:p>
          <a:p>
            <a:r>
              <a:rPr lang="en-US" altLang="ja-JP" dirty="0"/>
              <a:t>1.</a:t>
            </a:r>
            <a:r>
              <a:rPr lang="ja-JP" altLang="en-US" dirty="0"/>
              <a:t>甲状腺機能</a:t>
            </a:r>
            <a:r>
              <a:rPr lang="ja-JP" altLang="en-US" dirty="0" smtClean="0"/>
              <a:t>低下症</a:t>
            </a:r>
            <a:endParaRPr lang="en-US" altLang="ja-JP" dirty="0"/>
          </a:p>
          <a:p>
            <a:r>
              <a:rPr lang="en-US" altLang="ja-JP" dirty="0"/>
              <a:t>2.</a:t>
            </a:r>
            <a:r>
              <a:rPr lang="ja-JP" altLang="en-US" dirty="0"/>
              <a:t>中枢神経症状</a:t>
            </a:r>
            <a:r>
              <a:rPr lang="en-US" altLang="ja-JP" dirty="0"/>
              <a:t>(JCS </a:t>
            </a:r>
            <a:r>
              <a:rPr lang="ja-JP" altLang="en-US" dirty="0"/>
              <a:t>で</a:t>
            </a:r>
            <a:r>
              <a:rPr lang="en-US" altLang="ja-JP" dirty="0"/>
              <a:t>10 </a:t>
            </a:r>
            <a:r>
              <a:rPr lang="ja-JP" altLang="en-US" dirty="0"/>
              <a:t>以上</a:t>
            </a:r>
            <a:r>
              <a:rPr lang="ja-JP" altLang="en-US" dirty="0" smtClean="0"/>
              <a:t>、</a:t>
            </a:r>
            <a:r>
              <a:rPr lang="en-US" altLang="ja-JP" dirty="0" smtClean="0"/>
              <a:t>GCS </a:t>
            </a:r>
            <a:r>
              <a:rPr lang="ja-JP" altLang="en-US" dirty="0" smtClean="0"/>
              <a:t>で</a:t>
            </a:r>
            <a:r>
              <a:rPr lang="en-US" altLang="ja-JP" dirty="0" smtClean="0"/>
              <a:t>12</a:t>
            </a:r>
            <a:r>
              <a:rPr lang="ja-JP" altLang="en-US" dirty="0" smtClean="0"/>
              <a:t>以下</a:t>
            </a:r>
            <a:r>
              <a:rPr lang="en-US" altLang="ja-JP" dirty="0" smtClean="0"/>
              <a:t>)</a:t>
            </a:r>
          </a:p>
          <a:p>
            <a:pPr marL="0" indent="0">
              <a:buNone/>
            </a:pPr>
            <a:r>
              <a:rPr kumimoji="1" lang="en-US" altLang="ja-JP" dirty="0" smtClean="0"/>
              <a:t>【</a:t>
            </a:r>
            <a:r>
              <a:rPr kumimoji="1" lang="ja-JP" altLang="en-US" dirty="0" smtClean="0"/>
              <a:t>治療</a:t>
            </a:r>
            <a:r>
              <a:rPr kumimoji="1" lang="en-US" altLang="ja-JP" dirty="0" smtClean="0"/>
              <a:t>】</a:t>
            </a:r>
            <a:r>
              <a:rPr lang="ja-JP" altLang="en-US" dirty="0"/>
              <a:t>初期用量として大量の</a:t>
            </a:r>
            <a:r>
              <a:rPr lang="en-US" altLang="ja-JP" dirty="0" smtClean="0"/>
              <a:t>T</a:t>
            </a:r>
            <a:r>
              <a:rPr lang="en-US" altLang="ja-JP" baseline="-25000" dirty="0" smtClean="0"/>
              <a:t>4</a:t>
            </a:r>
            <a:r>
              <a:rPr lang="ja-JP" altLang="en-US" dirty="0"/>
              <a:t>投与</a:t>
            </a:r>
            <a:r>
              <a:rPr lang="ja-JP" altLang="en-US" dirty="0" smtClean="0"/>
              <a:t>（</a:t>
            </a:r>
            <a:r>
              <a:rPr lang="en-US" altLang="ja-JP" dirty="0"/>
              <a:t>300〜500μg</a:t>
            </a:r>
            <a:r>
              <a:rPr lang="ja-JP" altLang="en-US" dirty="0" smtClean="0"/>
              <a:t>静注／経管）、以後漸減。相対的副腎不全に対してヒドロコルチゾン</a:t>
            </a:r>
            <a:r>
              <a:rPr lang="en-US" altLang="ja-JP" dirty="0" smtClean="0"/>
              <a:t>300mg/</a:t>
            </a:r>
            <a:r>
              <a:rPr lang="ja-JP" altLang="en-US" dirty="0" smtClean="0"/>
              <a:t>日投与。</a:t>
            </a:r>
            <a:endParaRPr kumimoji="1" lang="ja-JP" altLang="en-US" dirty="0"/>
          </a:p>
        </p:txBody>
      </p:sp>
      <p:sp>
        <p:nvSpPr>
          <p:cNvPr id="4" name="テキスト ボックス 3"/>
          <p:cNvSpPr txBox="1"/>
          <p:nvPr/>
        </p:nvSpPr>
        <p:spPr>
          <a:xfrm>
            <a:off x="2555743" y="6300028"/>
            <a:ext cx="6223178" cy="369332"/>
          </a:xfrm>
          <a:prstGeom prst="rect">
            <a:avLst/>
          </a:prstGeom>
          <a:noFill/>
        </p:spPr>
        <p:txBody>
          <a:bodyPr wrap="none" rtlCol="0">
            <a:spAutoFit/>
          </a:bodyPr>
          <a:lstStyle/>
          <a:p>
            <a:r>
              <a:rPr kumimoji="1" lang="ja-JP" altLang="en-US" dirty="0" smtClean="0"/>
              <a:t>定義・診断基準：</a:t>
            </a:r>
            <a:r>
              <a:rPr kumimoji="1" lang="en-US" altLang="ja-JP" dirty="0" smtClean="0"/>
              <a:t>『</a:t>
            </a:r>
            <a:r>
              <a:rPr kumimoji="1" lang="ja-JP" altLang="en-US" dirty="0" smtClean="0"/>
              <a:t>粘液水腫性昏睡診断基準第</a:t>
            </a:r>
            <a:r>
              <a:rPr kumimoji="1" lang="en-US" altLang="ja-JP" dirty="0" smtClean="0"/>
              <a:t>3</a:t>
            </a:r>
            <a:r>
              <a:rPr kumimoji="1" lang="ja-JP" altLang="en-US" dirty="0" smtClean="0"/>
              <a:t>次案</a:t>
            </a:r>
            <a:r>
              <a:rPr lang="en-US" altLang="ja-JP" dirty="0"/>
              <a:t>(</a:t>
            </a:r>
            <a:r>
              <a:rPr lang="en-US" altLang="zh-TW" dirty="0" smtClean="0"/>
              <a:t>20</a:t>
            </a:r>
            <a:r>
              <a:rPr lang="en-US" altLang="ja-JP" dirty="0" smtClean="0"/>
              <a:t>10)』</a:t>
            </a:r>
            <a:endParaRPr kumimoji="1" lang="ja-JP" altLang="en-US" dirty="0"/>
          </a:p>
        </p:txBody>
      </p:sp>
    </p:spTree>
    <p:extLst>
      <p:ext uri="{BB962C8B-B14F-4D97-AF65-F5344CB8AC3E}">
        <p14:creationId xmlns:p14="http://schemas.microsoft.com/office/powerpoint/2010/main" val="1985060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normAutofit/>
          </a:bodyPr>
          <a:lstStyle/>
          <a:p>
            <a:r>
              <a:rPr lang="ja-JP" altLang="en-US" sz="4000" dirty="0" smtClean="0"/>
              <a:t>橋本病</a:t>
            </a:r>
            <a:r>
              <a:rPr lang="ja-JP" altLang="en-US" sz="4000" dirty="0"/>
              <a:t>（慢性甲状腺炎）</a:t>
            </a:r>
            <a:endParaRPr kumimoji="1" lang="ja-JP" altLang="en-US" sz="4000" dirty="0"/>
          </a:p>
        </p:txBody>
      </p:sp>
      <p:sp>
        <p:nvSpPr>
          <p:cNvPr id="3" name="コンテンツ プレースホルダー 2"/>
          <p:cNvSpPr>
            <a:spLocks noGrp="1"/>
          </p:cNvSpPr>
          <p:nvPr>
            <p:ph idx="1"/>
          </p:nvPr>
        </p:nvSpPr>
        <p:spPr>
          <a:xfrm>
            <a:off x="4211960" y="1600199"/>
            <a:ext cx="4474840" cy="5059255"/>
          </a:xfrm>
        </p:spPr>
        <p:txBody>
          <a:bodyPr>
            <a:normAutofit fontScale="85000" lnSpcReduction="20000"/>
          </a:bodyPr>
          <a:lstStyle/>
          <a:p>
            <a:r>
              <a:rPr lang="ja-JP" altLang="en-US" dirty="0" smtClean="0">
                <a:solidFill>
                  <a:srgbClr val="0070C0"/>
                </a:solidFill>
              </a:rPr>
              <a:t>自己免疫機序</a:t>
            </a:r>
            <a:r>
              <a:rPr lang="ja-JP" altLang="en-US" dirty="0" smtClean="0"/>
              <a:t>により甲状腺への</a:t>
            </a:r>
            <a:r>
              <a:rPr lang="ja-JP" altLang="en-US" dirty="0" smtClean="0">
                <a:solidFill>
                  <a:srgbClr val="0070C0"/>
                </a:solidFill>
              </a:rPr>
              <a:t>リンパ球浸潤による慢性炎症</a:t>
            </a:r>
            <a:r>
              <a:rPr lang="ja-JP" altLang="en-US" dirty="0" smtClean="0"/>
              <a:t>をきたす疾患。</a:t>
            </a:r>
            <a:endParaRPr lang="en-US" altLang="ja-JP" dirty="0" smtClean="0"/>
          </a:p>
          <a:p>
            <a:r>
              <a:rPr lang="ja-JP" altLang="en-US" dirty="0" smtClean="0"/>
              <a:t>病初期は甲状</a:t>
            </a:r>
            <a:r>
              <a:rPr lang="ja-JP" altLang="en-US" dirty="0"/>
              <a:t>腺自己</a:t>
            </a:r>
            <a:r>
              <a:rPr lang="ja-JP" altLang="en-US" dirty="0" smtClean="0"/>
              <a:t>抗体が陽性を示すのみ。</a:t>
            </a:r>
            <a:r>
              <a:rPr lang="ja-JP" altLang="en-US" dirty="0" smtClean="0">
                <a:solidFill>
                  <a:srgbClr val="C00000"/>
                </a:solidFill>
              </a:rPr>
              <a:t>進行</a:t>
            </a:r>
            <a:r>
              <a:rPr lang="ja-JP" altLang="en-US" dirty="0" smtClean="0"/>
              <a:t>すると</a:t>
            </a:r>
            <a:r>
              <a:rPr lang="ja-JP" altLang="en-US" dirty="0"/>
              <a:t>び</a:t>
            </a:r>
            <a:r>
              <a:rPr lang="ja-JP" altLang="en-US" dirty="0" err="1"/>
              <a:t>まん</a:t>
            </a:r>
            <a:r>
              <a:rPr lang="ja-JP" altLang="en-US" dirty="0"/>
              <a:t>性甲状腺腫を</a:t>
            </a:r>
            <a:r>
              <a:rPr lang="ja-JP" altLang="en-US" dirty="0" smtClean="0"/>
              <a:t>きたし、</a:t>
            </a:r>
            <a:r>
              <a:rPr lang="ja-JP" altLang="en-US" dirty="0" smtClean="0">
                <a:solidFill>
                  <a:srgbClr val="C00000"/>
                </a:solidFill>
              </a:rPr>
              <a:t>一部が甲状腺機能低下症となる</a:t>
            </a:r>
            <a:r>
              <a:rPr lang="ja-JP" altLang="en-US" dirty="0" smtClean="0"/>
              <a:t>（顕在性：</a:t>
            </a:r>
            <a:r>
              <a:rPr lang="en-US" altLang="ja-JP" dirty="0" smtClean="0"/>
              <a:t>15</a:t>
            </a:r>
            <a:r>
              <a:rPr lang="ja-JP" altLang="en-US" dirty="0" smtClean="0"/>
              <a:t>％、潜在性：</a:t>
            </a:r>
            <a:r>
              <a:rPr lang="en-US" altLang="ja-JP" dirty="0"/>
              <a:t>25</a:t>
            </a:r>
            <a:r>
              <a:rPr lang="ja-JP" altLang="en-US" dirty="0"/>
              <a:t>％、正常：</a:t>
            </a:r>
            <a:r>
              <a:rPr lang="en-US" altLang="ja-JP" dirty="0"/>
              <a:t>60</a:t>
            </a:r>
            <a:r>
              <a:rPr lang="ja-JP" altLang="en-US" dirty="0"/>
              <a:t>％）</a:t>
            </a:r>
            <a:endParaRPr lang="en-US" altLang="ja-JP" dirty="0"/>
          </a:p>
          <a:p>
            <a:r>
              <a:rPr lang="ja-JP" altLang="en-US" dirty="0" smtClean="0"/>
              <a:t>好発</a:t>
            </a:r>
            <a:r>
              <a:rPr lang="ja-JP" altLang="en-US" dirty="0"/>
              <a:t>年齢は</a:t>
            </a:r>
            <a:r>
              <a:rPr lang="en-US" altLang="ja-JP" dirty="0" smtClean="0"/>
              <a:t>20</a:t>
            </a:r>
            <a:r>
              <a:rPr lang="ja-JP" altLang="en-US" dirty="0" smtClean="0"/>
              <a:t>～</a:t>
            </a:r>
            <a:r>
              <a:rPr lang="en-US" altLang="ja-JP" dirty="0" smtClean="0"/>
              <a:t>50 </a:t>
            </a:r>
            <a:r>
              <a:rPr lang="ja-JP" altLang="en-US" dirty="0"/>
              <a:t>歳で、男女比は</a:t>
            </a:r>
            <a:r>
              <a:rPr lang="en-US" altLang="ja-JP" dirty="0"/>
              <a:t>1 : </a:t>
            </a:r>
            <a:r>
              <a:rPr lang="en-US" altLang="ja-JP" dirty="0" smtClean="0"/>
              <a:t>10</a:t>
            </a:r>
            <a:r>
              <a:rPr lang="ja-JP" altLang="en-US" dirty="0" smtClean="0"/>
              <a:t>～</a:t>
            </a:r>
            <a:r>
              <a:rPr lang="en-US" altLang="ja-JP" dirty="0" smtClean="0"/>
              <a:t>20 </a:t>
            </a:r>
            <a:r>
              <a:rPr lang="ja-JP" altLang="en-US" dirty="0"/>
              <a:t>と圧倒的に女性に多い</a:t>
            </a:r>
            <a:r>
              <a:rPr lang="ja-JP" altLang="en-US" dirty="0" smtClean="0"/>
              <a:t>。</a:t>
            </a:r>
            <a:r>
              <a:rPr lang="ja-JP" altLang="en-US" dirty="0" smtClean="0">
                <a:solidFill>
                  <a:srgbClr val="0070C0"/>
                </a:solidFill>
              </a:rPr>
              <a:t>軽症例</a:t>
            </a:r>
            <a:r>
              <a:rPr lang="ja-JP" altLang="en-US" dirty="0">
                <a:solidFill>
                  <a:srgbClr val="0070C0"/>
                </a:solidFill>
              </a:rPr>
              <a:t>を含めると成人女性</a:t>
            </a:r>
            <a:r>
              <a:rPr lang="ja-JP" altLang="en-US" dirty="0" smtClean="0">
                <a:solidFill>
                  <a:srgbClr val="0070C0"/>
                </a:solidFill>
              </a:rPr>
              <a:t>の</a:t>
            </a:r>
            <a:endParaRPr lang="en-US" altLang="ja-JP" dirty="0" smtClean="0">
              <a:solidFill>
                <a:srgbClr val="0070C0"/>
              </a:solidFill>
            </a:endParaRPr>
          </a:p>
          <a:p>
            <a:pPr marL="0" indent="0">
              <a:buNone/>
            </a:pPr>
            <a:r>
              <a:rPr lang="ja-JP" altLang="en-US" dirty="0">
                <a:solidFill>
                  <a:srgbClr val="0070C0"/>
                </a:solidFill>
              </a:rPr>
              <a:t>　</a:t>
            </a:r>
            <a:r>
              <a:rPr lang="ja-JP" altLang="en-US" dirty="0" smtClean="0">
                <a:solidFill>
                  <a:srgbClr val="0070C0"/>
                </a:solidFill>
              </a:rPr>
              <a:t>　</a:t>
            </a:r>
            <a:r>
              <a:rPr lang="en-US" altLang="ja-JP" dirty="0" smtClean="0">
                <a:solidFill>
                  <a:srgbClr val="0070C0"/>
                </a:solidFill>
              </a:rPr>
              <a:t>30</a:t>
            </a:r>
            <a:r>
              <a:rPr lang="ja-JP" altLang="en-US" dirty="0" smtClean="0">
                <a:solidFill>
                  <a:srgbClr val="0070C0"/>
                </a:solidFill>
              </a:rPr>
              <a:t>人に</a:t>
            </a:r>
            <a:r>
              <a:rPr lang="en-US" altLang="ja-JP" dirty="0" smtClean="0">
                <a:solidFill>
                  <a:srgbClr val="0070C0"/>
                </a:solidFill>
              </a:rPr>
              <a:t>1</a:t>
            </a:r>
            <a:r>
              <a:rPr lang="ja-JP" altLang="en-US" dirty="0" smtClean="0">
                <a:solidFill>
                  <a:srgbClr val="0070C0"/>
                </a:solidFill>
              </a:rPr>
              <a:t>人</a:t>
            </a:r>
            <a:r>
              <a:rPr lang="ja-JP" altLang="en-US" dirty="0" smtClean="0"/>
              <a:t>。</a:t>
            </a:r>
            <a:endParaRPr lang="en-US" altLang="ja-JP" dirty="0" smtClean="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117" y="1556792"/>
            <a:ext cx="2695763"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YPOTHYROID (OM938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813167"/>
            <a:ext cx="1520185" cy="192648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13004" y="5457002"/>
            <a:ext cx="597215" cy="161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4365104"/>
            <a:ext cx="2373862"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49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t>橋本病診断のための血液検査</a:t>
            </a:r>
            <a:endParaRPr kumimoji="1" lang="ja-JP" altLang="en-US" sz="4000" dirty="0"/>
          </a:p>
        </p:txBody>
      </p:sp>
      <p:sp>
        <p:nvSpPr>
          <p:cNvPr id="3" name="コンテンツ プレースホルダー 2"/>
          <p:cNvSpPr>
            <a:spLocks noGrp="1"/>
          </p:cNvSpPr>
          <p:nvPr>
            <p:ph idx="1"/>
          </p:nvPr>
        </p:nvSpPr>
        <p:spPr/>
        <p:txBody>
          <a:bodyPr/>
          <a:lstStyle/>
          <a:p>
            <a:r>
              <a:rPr lang="en-US" altLang="ja-JP" dirty="0" smtClean="0"/>
              <a:t>fT4</a:t>
            </a:r>
            <a:r>
              <a:rPr lang="ja-JP" altLang="en-US" dirty="0" err="1" smtClean="0"/>
              <a:t>、</a:t>
            </a:r>
            <a:r>
              <a:rPr lang="en-US" altLang="ja-JP" dirty="0" smtClean="0"/>
              <a:t>fT3</a:t>
            </a:r>
          </a:p>
          <a:p>
            <a:r>
              <a:rPr lang="en-US" altLang="ja-JP" dirty="0"/>
              <a:t>TSH</a:t>
            </a:r>
            <a:endParaRPr lang="en-US" altLang="ja-JP" dirty="0" smtClean="0"/>
          </a:p>
          <a:p>
            <a:r>
              <a:rPr lang="ja-JP" altLang="en-US" dirty="0" smtClean="0"/>
              <a:t>抗</a:t>
            </a:r>
            <a:r>
              <a:rPr lang="en-US" altLang="ja-JP" i="1" dirty="0" smtClean="0"/>
              <a:t>TPO</a:t>
            </a:r>
            <a:r>
              <a:rPr lang="ja-JP" altLang="en-US" i="1" dirty="0" smtClean="0"/>
              <a:t>抗体／抗ｻｲﾛｸﾞﾛﾌﾞﾘﾝ抗体</a:t>
            </a:r>
            <a:r>
              <a:rPr lang="ja-JP" altLang="en-US" i="1" dirty="0" smtClean="0">
                <a:solidFill>
                  <a:srgbClr val="0070C0"/>
                </a:solidFill>
              </a:rPr>
              <a:t>　　</a:t>
            </a:r>
            <a:endParaRPr kumimoji="1" lang="ja-JP" altLang="en-US" i="1" dirty="0"/>
          </a:p>
        </p:txBody>
      </p:sp>
      <p:sp>
        <p:nvSpPr>
          <p:cNvPr id="8" name="コンテンツ プレースホルダー 2"/>
          <p:cNvSpPr txBox="1">
            <a:spLocks/>
          </p:cNvSpPr>
          <p:nvPr/>
        </p:nvSpPr>
        <p:spPr>
          <a:xfrm>
            <a:off x="6588224" y="1672208"/>
            <a:ext cx="2304256" cy="18288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dirty="0" smtClean="0">
                <a:solidFill>
                  <a:srgbClr val="002060"/>
                </a:solidFill>
              </a:rPr>
              <a:t>　　－</a:t>
            </a:r>
            <a:endParaRPr lang="en-US" altLang="ja-JP" dirty="0" smtClean="0">
              <a:solidFill>
                <a:srgbClr val="002060"/>
              </a:solidFill>
            </a:endParaRPr>
          </a:p>
          <a:p>
            <a:pPr marL="0" indent="0">
              <a:buNone/>
            </a:pPr>
            <a:r>
              <a:rPr lang="ja-JP" altLang="en-US" dirty="0" smtClean="0">
                <a:solidFill>
                  <a:srgbClr val="002060"/>
                </a:solidFill>
              </a:rPr>
              <a:t>　　－</a:t>
            </a:r>
            <a:endParaRPr lang="en-US" altLang="ja-JP" dirty="0" smtClean="0">
              <a:solidFill>
                <a:srgbClr val="002060"/>
              </a:solidFill>
            </a:endParaRPr>
          </a:p>
          <a:p>
            <a:pPr marL="0" indent="0">
              <a:buNone/>
            </a:pPr>
            <a:r>
              <a:rPr lang="ja-JP" altLang="en-US" sz="3000" dirty="0" smtClean="0">
                <a:solidFill>
                  <a:srgbClr val="C00000"/>
                </a:solidFill>
              </a:rPr>
              <a:t>いずれか陽性</a:t>
            </a:r>
            <a:endParaRPr lang="en-US" altLang="ja-JP" sz="3000" dirty="0" smtClean="0">
              <a:solidFill>
                <a:srgbClr val="C00000"/>
              </a:solidFill>
            </a:endParaRPr>
          </a:p>
        </p:txBody>
      </p:sp>
      <p:sp>
        <p:nvSpPr>
          <p:cNvPr id="9" name="角丸四角形 8"/>
          <p:cNvSpPr/>
          <p:nvPr/>
        </p:nvSpPr>
        <p:spPr>
          <a:xfrm>
            <a:off x="35496" y="1600200"/>
            <a:ext cx="8994876" cy="18288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コンテンツ プレースホルダー 2"/>
          <p:cNvSpPr txBox="1">
            <a:spLocks/>
          </p:cNvSpPr>
          <p:nvPr/>
        </p:nvSpPr>
        <p:spPr>
          <a:xfrm>
            <a:off x="457200" y="3933056"/>
            <a:ext cx="8229600" cy="21931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dirty="0" smtClean="0"/>
              <a:t>上記に加えて</a:t>
            </a:r>
            <a:r>
              <a:rPr lang="ja-JP" altLang="en-US" dirty="0" err="1" smtClean="0">
                <a:solidFill>
                  <a:srgbClr val="0070C0"/>
                </a:solidFill>
              </a:rPr>
              <a:t>び</a:t>
            </a:r>
            <a:r>
              <a:rPr lang="ja-JP" altLang="en-US" dirty="0" smtClean="0">
                <a:solidFill>
                  <a:srgbClr val="0070C0"/>
                </a:solidFill>
              </a:rPr>
              <a:t>漫性甲状腺腫大</a:t>
            </a:r>
            <a:r>
              <a:rPr lang="ja-JP" altLang="en-US" dirty="0" smtClean="0"/>
              <a:t>が認められれば橋本病と確定診断される。</a:t>
            </a:r>
            <a:endParaRPr lang="en-US" altLang="ja-JP" dirty="0" smtClean="0"/>
          </a:p>
          <a:p>
            <a:r>
              <a:rPr lang="ja-JP" altLang="en-US" dirty="0" smtClean="0"/>
              <a:t>＊抗体陽性のみで甲状腺腫大を認めない場合は「橋本病の疑い」とする。</a:t>
            </a:r>
            <a:endParaRPr lang="en-US" altLang="ja-JP" dirty="0" smtClean="0"/>
          </a:p>
        </p:txBody>
      </p:sp>
      <p:sp>
        <p:nvSpPr>
          <p:cNvPr id="11" name="テキスト ボックス 10"/>
          <p:cNvSpPr txBox="1"/>
          <p:nvPr/>
        </p:nvSpPr>
        <p:spPr>
          <a:xfrm>
            <a:off x="-1548680" y="116632"/>
            <a:ext cx="184731" cy="584775"/>
          </a:xfrm>
          <a:prstGeom prst="rect">
            <a:avLst/>
          </a:prstGeom>
          <a:solidFill>
            <a:schemeClr val="bg1">
              <a:lumMod val="85000"/>
            </a:schemeClr>
          </a:solidFill>
        </p:spPr>
        <p:txBody>
          <a:bodyPr wrap="none" rtlCol="0">
            <a:spAutoFit/>
          </a:bodyPr>
          <a:lstStyle/>
          <a:p>
            <a:endParaRPr lang="ja-JP" altLang="en-US" sz="3200" i="1" dirty="0">
              <a:solidFill>
                <a:srgbClr val="92D050"/>
              </a:solidFill>
            </a:endParaRPr>
          </a:p>
        </p:txBody>
      </p:sp>
      <p:sp>
        <p:nvSpPr>
          <p:cNvPr id="14" name="角丸四角形 13"/>
          <p:cNvSpPr/>
          <p:nvPr/>
        </p:nvSpPr>
        <p:spPr>
          <a:xfrm>
            <a:off x="457200" y="1700808"/>
            <a:ext cx="8147248" cy="100811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i="1" dirty="0">
                <a:solidFill>
                  <a:schemeClr val="bg1"/>
                </a:solidFill>
              </a:rPr>
              <a:t>甲状腺機能は橋本病の診断に</a:t>
            </a:r>
            <a:r>
              <a:rPr lang="ja-JP" altLang="en-US" sz="3200" i="1" dirty="0" smtClean="0">
                <a:solidFill>
                  <a:schemeClr val="bg1"/>
                </a:solidFill>
              </a:rPr>
              <a:t>無関係</a:t>
            </a:r>
            <a:endParaRPr kumimoji="1" lang="ja-JP" altLang="en-US" dirty="0">
              <a:solidFill>
                <a:schemeClr val="bg1"/>
              </a:solidFill>
            </a:endParaRPr>
          </a:p>
        </p:txBody>
      </p:sp>
    </p:spTree>
    <p:extLst>
      <p:ext uri="{BB962C8B-B14F-4D97-AF65-F5344CB8AC3E}">
        <p14:creationId xmlns:p14="http://schemas.microsoft.com/office/powerpoint/2010/main" val="416479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4" presetClass="entr" presetSubtype="10" fill="hold" nodeType="withEffect" nodePh="1">
                                  <p:stCondLst>
                                    <p:cond delay="0"/>
                                  </p:stCondLst>
                                  <p:endCondLst>
                                    <p:cond evt="begin" delay="0">
                                      <p:tn val="23"/>
                                    </p:cond>
                                  </p:end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5" dur="500"/>
                                        <p:tgtEl>
                                          <p:spTgt spid="11">
                                            <p:txEl>
                                              <p:pRg st="0" end="0"/>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fontScale="90000"/>
          </a:bodyPr>
          <a:lstStyle/>
          <a:p>
            <a:r>
              <a:rPr lang="ja-JP" altLang="en-US" sz="3600" dirty="0" smtClean="0"/>
              <a:t>橋本病</a:t>
            </a:r>
            <a:r>
              <a:rPr kumimoji="1" lang="ja-JP" altLang="en-US" sz="3600" dirty="0" smtClean="0"/>
              <a:t>（</a:t>
            </a:r>
            <a:r>
              <a:rPr lang="ja-JP" altLang="en-US" sz="3600" dirty="0"/>
              <a:t>慢性甲状腺炎）</a:t>
            </a:r>
            <a:r>
              <a:rPr kumimoji="1" lang="ja-JP" altLang="en-US" sz="3600" dirty="0" smtClean="0"/>
              <a:t>のエコー所見</a:t>
            </a:r>
            <a:endParaRPr kumimoji="1" lang="ja-JP" altLang="en-US" sz="3600" dirty="0"/>
          </a:p>
        </p:txBody>
      </p:sp>
      <p:sp>
        <p:nvSpPr>
          <p:cNvPr id="3" name="コンテンツ プレースホルダー 2"/>
          <p:cNvSpPr>
            <a:spLocks noGrp="1"/>
          </p:cNvSpPr>
          <p:nvPr>
            <p:ph idx="1"/>
          </p:nvPr>
        </p:nvSpPr>
        <p:spPr>
          <a:xfrm>
            <a:off x="395536" y="5733256"/>
            <a:ext cx="8435280" cy="1008112"/>
          </a:xfrm>
        </p:spPr>
        <p:txBody>
          <a:bodyPr>
            <a:normAutofit fontScale="85000" lnSpcReduction="20000"/>
          </a:bodyPr>
          <a:lstStyle/>
          <a:p>
            <a:r>
              <a:rPr kumimoji="1" lang="ja-JP" altLang="en-US" sz="2600" dirty="0" err="1" smtClean="0"/>
              <a:t>びまん</a:t>
            </a:r>
            <a:r>
              <a:rPr kumimoji="1" lang="ja-JP" altLang="en-US" sz="2600" dirty="0" smtClean="0"/>
              <a:t>性腫大、</a:t>
            </a:r>
            <a:r>
              <a:rPr lang="ja-JP" altLang="en-US" sz="2600" dirty="0" smtClean="0"/>
              <a:t>エコーレベル低下</a:t>
            </a:r>
            <a:endParaRPr lang="en-US" altLang="ja-JP" sz="2600" dirty="0" smtClean="0"/>
          </a:p>
          <a:p>
            <a:r>
              <a:rPr kumimoji="1" lang="ja-JP" altLang="en-US" sz="2600" dirty="0"/>
              <a:t>甲状腺機能低下</a:t>
            </a:r>
            <a:r>
              <a:rPr kumimoji="1" lang="ja-JP" altLang="en-US" sz="2600" dirty="0" smtClean="0"/>
              <a:t>状態</a:t>
            </a:r>
            <a:r>
              <a:rPr kumimoji="1" lang="ja-JP" altLang="en-US" sz="2600" dirty="0"/>
              <a:t>と</a:t>
            </a:r>
            <a:r>
              <a:rPr kumimoji="1" lang="ja-JP" altLang="en-US" sz="2600" dirty="0" smtClean="0"/>
              <a:t>なり</a:t>
            </a:r>
            <a:r>
              <a:rPr kumimoji="1" lang="en-US" altLang="ja-JP" sz="2600" dirty="0" smtClean="0"/>
              <a:t>TSH</a:t>
            </a:r>
            <a:r>
              <a:rPr kumimoji="1" lang="ja-JP" altLang="en-US" sz="2600" dirty="0" smtClean="0"/>
              <a:t>が高値になると</a:t>
            </a:r>
            <a:r>
              <a:rPr kumimoji="1" lang="en-US" altLang="ja-JP" sz="2600" dirty="0" smtClean="0"/>
              <a:t>VEGF</a:t>
            </a:r>
            <a:r>
              <a:rPr kumimoji="1" lang="ja-JP" altLang="en-US" sz="2600" dirty="0" smtClean="0"/>
              <a:t>が増加することに</a:t>
            </a:r>
            <a:r>
              <a:rPr lang="ja-JP" altLang="en-US" sz="2600" dirty="0" smtClean="0"/>
              <a:t>より甲状腺内の血流は著明の増加する。</a:t>
            </a:r>
            <a:endParaRPr kumimoji="1" lang="en-US" altLang="ja-JP" sz="2600" dirty="0" smtClean="0"/>
          </a:p>
        </p:txBody>
      </p:sp>
      <p:pic>
        <p:nvPicPr>
          <p:cNvPr id="1028" name="Picture 4" descr="http://www.medison.ru/uzi/img/p1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80728"/>
            <a:ext cx="6336704"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6738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a:bodyPr>
          <a:lstStyle/>
          <a:p>
            <a:r>
              <a:rPr lang="ja-JP" altLang="en-US" sz="3200" dirty="0"/>
              <a:t>橋本病（</a:t>
            </a:r>
            <a:r>
              <a:rPr lang="ja-JP" altLang="en-US" sz="3200" dirty="0" smtClean="0"/>
              <a:t>未治療）</a:t>
            </a:r>
            <a:r>
              <a:rPr lang="ja-JP" altLang="en-US" sz="3200" dirty="0"/>
              <a:t>の</a:t>
            </a:r>
            <a:r>
              <a:rPr kumimoji="1" lang="ja-JP" altLang="en-US" sz="3200" dirty="0" smtClean="0"/>
              <a:t>甲状腺機能</a:t>
            </a:r>
            <a:endParaRPr kumimoji="1" lang="ja-JP" altLang="en-US"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68760"/>
            <a:ext cx="7539992" cy="52844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4716016" y="6228020"/>
            <a:ext cx="909223" cy="307777"/>
          </a:xfrm>
          <a:prstGeom prst="rect">
            <a:avLst/>
          </a:prstGeom>
        </p:spPr>
        <p:txBody>
          <a:bodyPr wrap="none">
            <a:spAutoFit/>
          </a:bodyPr>
          <a:lstStyle/>
          <a:p>
            <a:r>
              <a:rPr lang="ja-JP" altLang="en-US" sz="1400" dirty="0"/>
              <a:t>（</a:t>
            </a:r>
            <a:r>
              <a:rPr lang="en-US" altLang="ja-JP" sz="1400" dirty="0"/>
              <a:t>2007</a:t>
            </a:r>
            <a:r>
              <a:rPr lang="ja-JP" altLang="en-US" sz="1400" dirty="0"/>
              <a:t>年）</a:t>
            </a:r>
          </a:p>
        </p:txBody>
      </p:sp>
    </p:spTree>
    <p:extLst>
      <p:ext uri="{BB962C8B-B14F-4D97-AF65-F5344CB8AC3E}">
        <p14:creationId xmlns:p14="http://schemas.microsoft.com/office/powerpoint/2010/main" val="33154220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fontScale="90000"/>
          </a:bodyPr>
          <a:lstStyle/>
          <a:p>
            <a:r>
              <a:rPr lang="ja-JP" altLang="en-US" sz="4800" dirty="0"/>
              <a:t>治療</a:t>
            </a:r>
            <a:endParaRPr kumimoji="1" lang="ja-JP" altLang="en-US" sz="4800" dirty="0"/>
          </a:p>
        </p:txBody>
      </p:sp>
      <p:sp>
        <p:nvSpPr>
          <p:cNvPr id="3" name="コンテンツ プレースホルダー 2"/>
          <p:cNvSpPr>
            <a:spLocks noGrp="1"/>
          </p:cNvSpPr>
          <p:nvPr>
            <p:ph idx="1"/>
          </p:nvPr>
        </p:nvSpPr>
        <p:spPr>
          <a:xfrm>
            <a:off x="385192" y="1340768"/>
            <a:ext cx="8435280" cy="4785395"/>
          </a:xfrm>
        </p:spPr>
        <p:txBody>
          <a:bodyPr>
            <a:normAutofit fontScale="77500" lnSpcReduction="20000"/>
          </a:bodyPr>
          <a:lstStyle/>
          <a:p>
            <a:r>
              <a:rPr kumimoji="1" lang="ja-JP" altLang="en-US" sz="3600" dirty="0" smtClean="0"/>
              <a:t>橋本病自体の治療：なし</a:t>
            </a:r>
            <a:endParaRPr kumimoji="1" lang="en-US" altLang="ja-JP" sz="3600" dirty="0" smtClean="0"/>
          </a:p>
          <a:p>
            <a:endParaRPr kumimoji="1" lang="en-US" altLang="ja-JP" sz="3600" dirty="0" smtClean="0"/>
          </a:p>
          <a:p>
            <a:r>
              <a:rPr lang="ja-JP" altLang="en-US" sz="3600" dirty="0"/>
              <a:t>以下の</a:t>
            </a:r>
            <a:r>
              <a:rPr lang="ja-JP" altLang="en-US" sz="3600" dirty="0" smtClean="0"/>
              <a:t>場合にホルモン補充療法</a:t>
            </a:r>
            <a:r>
              <a:rPr lang="ja-JP" altLang="en-US" sz="3600" dirty="0"/>
              <a:t>（チラーヂン</a:t>
            </a:r>
            <a:r>
              <a:rPr lang="en-US" altLang="ja-JP" sz="3600" dirty="0"/>
              <a:t>S</a:t>
            </a:r>
            <a:r>
              <a:rPr lang="ja-JP" altLang="en-US" sz="3600" dirty="0"/>
              <a:t>内服</a:t>
            </a:r>
            <a:r>
              <a:rPr lang="ja-JP" altLang="en-US" sz="3600" dirty="0" smtClean="0"/>
              <a:t>）を開始する。</a:t>
            </a:r>
            <a:endParaRPr lang="en-US" altLang="ja-JP" sz="3600" dirty="0" smtClean="0"/>
          </a:p>
          <a:p>
            <a:endParaRPr lang="en-US" altLang="ja-JP" sz="3600" dirty="0" smtClean="0"/>
          </a:p>
          <a:p>
            <a:pPr marL="0" indent="0">
              <a:buNone/>
            </a:pPr>
            <a:r>
              <a:rPr kumimoji="1" lang="ja-JP" altLang="en-US" sz="3600" dirty="0" smtClean="0"/>
              <a:t>　１）</a:t>
            </a:r>
            <a:r>
              <a:rPr kumimoji="1" lang="en-US" altLang="ja-JP" sz="3600" dirty="0" smtClean="0"/>
              <a:t>fT4</a:t>
            </a:r>
            <a:r>
              <a:rPr kumimoji="1" lang="ja-JP" altLang="en-US" sz="3600" dirty="0" smtClean="0"/>
              <a:t>低値、</a:t>
            </a:r>
            <a:r>
              <a:rPr kumimoji="1" lang="en-US" altLang="ja-JP" sz="3600" dirty="0" smtClean="0"/>
              <a:t>TSH</a:t>
            </a:r>
            <a:r>
              <a:rPr kumimoji="1" lang="ja-JP" altLang="en-US" sz="3600" dirty="0" smtClean="0"/>
              <a:t>高値が持続する場合</a:t>
            </a:r>
            <a:endParaRPr kumimoji="1" lang="en-US" altLang="ja-JP" sz="3600" dirty="0" smtClean="0"/>
          </a:p>
          <a:p>
            <a:pPr marL="0" indent="0">
              <a:buNone/>
            </a:pPr>
            <a:r>
              <a:rPr lang="ja-JP" altLang="en-US" sz="3600" dirty="0" smtClean="0"/>
              <a:t>　２）</a:t>
            </a:r>
            <a:r>
              <a:rPr lang="en-US" altLang="ja-JP" sz="3600" dirty="0" smtClean="0"/>
              <a:t>fT4</a:t>
            </a:r>
            <a:r>
              <a:rPr lang="ja-JP" altLang="en-US" sz="3600" dirty="0" smtClean="0"/>
              <a:t>が正常範囲でも、</a:t>
            </a:r>
            <a:r>
              <a:rPr lang="en-US" altLang="ja-JP" sz="3600" dirty="0" smtClean="0">
                <a:solidFill>
                  <a:srgbClr val="C00000"/>
                </a:solidFill>
              </a:rPr>
              <a:t>TSH</a:t>
            </a:r>
            <a:r>
              <a:rPr lang="ja-JP" altLang="en-US" sz="3600" dirty="0" smtClean="0">
                <a:solidFill>
                  <a:srgbClr val="C00000"/>
                </a:solidFill>
              </a:rPr>
              <a:t>＞</a:t>
            </a:r>
            <a:r>
              <a:rPr lang="en-US" altLang="ja-JP" sz="3600" dirty="0" smtClean="0">
                <a:solidFill>
                  <a:srgbClr val="C00000"/>
                </a:solidFill>
              </a:rPr>
              <a:t>10 </a:t>
            </a:r>
            <a:r>
              <a:rPr lang="ja-JP" altLang="en-US" sz="3600" dirty="0" smtClean="0">
                <a:solidFill>
                  <a:srgbClr val="C00000"/>
                </a:solidFill>
              </a:rPr>
              <a:t>が持続</a:t>
            </a:r>
            <a:r>
              <a:rPr lang="ja-JP" altLang="en-US" sz="3600" dirty="0" smtClean="0"/>
              <a:t>する場合</a:t>
            </a:r>
            <a:endParaRPr lang="en-US" altLang="ja-JP" sz="3600" dirty="0" smtClean="0"/>
          </a:p>
          <a:p>
            <a:pPr marL="0" indent="0">
              <a:buNone/>
            </a:pPr>
            <a:endParaRPr lang="en-US" altLang="ja-JP" sz="3600" dirty="0" smtClean="0"/>
          </a:p>
          <a:p>
            <a:pPr marL="0" indent="0">
              <a:buNone/>
            </a:pPr>
            <a:r>
              <a:rPr lang="ja-JP" altLang="en-US" sz="3600" dirty="0" smtClean="0"/>
              <a:t>＊橋本病は進行性</a:t>
            </a:r>
            <a:r>
              <a:rPr kumimoji="1" lang="ja-JP" altLang="en-US" sz="3600" dirty="0" smtClean="0"/>
              <a:t>に甲状腺機能低下をきたす。いったん低下すると回復することはまずない。ホルモン補充療法は一生涯行う必要があることを患者に説明し、</a:t>
            </a:r>
            <a:r>
              <a:rPr kumimoji="1" lang="ja-JP" altLang="en-US" sz="3600" dirty="0" smtClean="0">
                <a:solidFill>
                  <a:srgbClr val="0070C0"/>
                </a:solidFill>
              </a:rPr>
              <a:t>服薬の中断がないように指導する</a:t>
            </a:r>
            <a:r>
              <a:rPr kumimoji="1" lang="ja-JP" altLang="en-US" sz="3600" dirty="0" smtClean="0"/>
              <a:t>必要がある。</a:t>
            </a:r>
            <a:endParaRPr kumimoji="1" lang="en-US" altLang="ja-JP" sz="3600" dirty="0" smtClean="0"/>
          </a:p>
        </p:txBody>
      </p:sp>
    </p:spTree>
    <p:extLst>
      <p:ext uri="{BB962C8B-B14F-4D97-AF65-F5344CB8AC3E}">
        <p14:creationId xmlns:p14="http://schemas.microsoft.com/office/powerpoint/2010/main" val="4539727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甲状腺の腫瘍性病変</a:t>
            </a:r>
            <a:endParaRPr kumimoji="1" lang="ja-JP" altLang="en-US" dirty="0"/>
          </a:p>
        </p:txBody>
      </p:sp>
      <p:sp>
        <p:nvSpPr>
          <p:cNvPr id="3" name="コンテンツ プレースホルダー 2"/>
          <p:cNvSpPr>
            <a:spLocks noGrp="1"/>
          </p:cNvSpPr>
          <p:nvPr>
            <p:ph type="body" idx="1"/>
          </p:nvPr>
        </p:nvSpPr>
        <p:spPr/>
        <p:txBody>
          <a:bodyPr>
            <a:normAutofit/>
          </a:bodyPr>
          <a:lstStyle/>
          <a:p>
            <a:pPr marL="0" indent="0">
              <a:buNone/>
            </a:pPr>
            <a:r>
              <a:rPr lang="ja-JP" altLang="en-US" dirty="0" smtClean="0"/>
              <a:t> </a:t>
            </a:r>
            <a:endParaRPr lang="en-US" altLang="ja-JP" dirty="0"/>
          </a:p>
          <a:p>
            <a:endParaRPr kumimoji="1" lang="ja-JP" altLang="en-US" dirty="0"/>
          </a:p>
        </p:txBody>
      </p:sp>
    </p:spTree>
    <p:extLst>
      <p:ext uri="{BB962C8B-B14F-4D97-AF65-F5344CB8AC3E}">
        <p14:creationId xmlns:p14="http://schemas.microsoft.com/office/powerpoint/2010/main" val="31853662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lstStyle/>
          <a:p>
            <a:r>
              <a:rPr kumimoji="1" lang="ja-JP" altLang="en-US" dirty="0" smtClean="0"/>
              <a:t>良性腫瘍</a:t>
            </a:r>
            <a:endParaRPr kumimoji="1" lang="ja-JP" altLang="en-US" dirty="0"/>
          </a:p>
        </p:txBody>
      </p:sp>
      <p:sp>
        <p:nvSpPr>
          <p:cNvPr id="3" name="コンテンツ プレースホルダー 2"/>
          <p:cNvSpPr>
            <a:spLocks noGrp="1"/>
          </p:cNvSpPr>
          <p:nvPr>
            <p:ph idx="1"/>
          </p:nvPr>
        </p:nvSpPr>
        <p:spPr>
          <a:xfrm>
            <a:off x="457200" y="1268760"/>
            <a:ext cx="8229600" cy="4857403"/>
          </a:xfrm>
        </p:spPr>
        <p:txBody>
          <a:bodyPr>
            <a:normAutofit fontScale="92500" lnSpcReduction="20000"/>
          </a:bodyPr>
          <a:lstStyle/>
          <a:p>
            <a:r>
              <a:rPr kumimoji="1" lang="ja-JP" altLang="en-US" dirty="0" smtClean="0"/>
              <a:t>１）</a:t>
            </a:r>
            <a:r>
              <a:rPr lang="ja-JP" altLang="en-US" b="1" dirty="0"/>
              <a:t>濾胞腺腫</a:t>
            </a:r>
            <a:r>
              <a:rPr lang="ja-JP" altLang="en-US" dirty="0"/>
              <a:t>：真の甲状腺腫瘍</a:t>
            </a:r>
            <a:r>
              <a:rPr lang="ja-JP" altLang="en-US" dirty="0" smtClean="0"/>
              <a:t>。濾胞上皮</a:t>
            </a:r>
            <a:r>
              <a:rPr lang="ja-JP" altLang="en-US" dirty="0"/>
              <a:t>の</a:t>
            </a:r>
            <a:r>
              <a:rPr lang="ja-JP" altLang="en-US" dirty="0" smtClean="0"/>
              <a:t>増殖</a:t>
            </a:r>
            <a:r>
              <a:rPr lang="ja-JP" altLang="en-US" dirty="0"/>
              <a:t>からなり被膜浸潤・脈管侵襲・転移の</a:t>
            </a:r>
            <a:r>
              <a:rPr lang="ja-JP" altLang="en-US" dirty="0" smtClean="0"/>
              <a:t>いずれも認めないもの。ただし</a:t>
            </a:r>
            <a:r>
              <a:rPr lang="ja-JP" altLang="en-US" dirty="0" smtClean="0">
                <a:solidFill>
                  <a:srgbClr val="C00000"/>
                </a:solidFill>
              </a:rPr>
              <a:t>濾胞</a:t>
            </a:r>
            <a:r>
              <a:rPr lang="ja-JP" altLang="en-US" dirty="0">
                <a:solidFill>
                  <a:srgbClr val="C00000"/>
                </a:solidFill>
              </a:rPr>
              <a:t>癌との鑑別が極めて</a:t>
            </a:r>
            <a:r>
              <a:rPr lang="ja-JP" altLang="en-US" dirty="0" smtClean="0">
                <a:solidFill>
                  <a:srgbClr val="C00000"/>
                </a:solidFill>
              </a:rPr>
              <a:t>困難</a:t>
            </a:r>
            <a:r>
              <a:rPr lang="ja-JP" altLang="en-US" dirty="0" smtClean="0"/>
              <a:t>。</a:t>
            </a:r>
            <a:endParaRPr lang="en-US" altLang="ja-JP" dirty="0"/>
          </a:p>
          <a:p>
            <a:r>
              <a:rPr kumimoji="1" lang="ja-JP" altLang="en-US" dirty="0" smtClean="0"/>
              <a:t>２）</a:t>
            </a:r>
            <a:r>
              <a:rPr kumimoji="1" lang="ja-JP" altLang="en-US" b="1" dirty="0" smtClean="0"/>
              <a:t>腺腫様甲状腺腫</a:t>
            </a:r>
            <a:r>
              <a:rPr kumimoji="1" lang="ja-JP" altLang="en-US" dirty="0" smtClean="0"/>
              <a:t>：</a:t>
            </a:r>
            <a:r>
              <a:rPr kumimoji="1" lang="ja-JP" altLang="en-US" dirty="0" smtClean="0">
                <a:solidFill>
                  <a:srgbClr val="0070C0"/>
                </a:solidFill>
              </a:rPr>
              <a:t>過形成</a:t>
            </a:r>
            <a:r>
              <a:rPr kumimoji="1" lang="ja-JP" altLang="en-US" dirty="0" smtClean="0"/>
              <a:t>性病変。</a:t>
            </a:r>
            <a:endParaRPr kumimoji="1" lang="en-US" altLang="ja-JP" dirty="0" smtClean="0"/>
          </a:p>
          <a:p>
            <a:endParaRPr kumimoji="1" lang="en-US" altLang="ja-JP" dirty="0" smtClean="0"/>
          </a:p>
          <a:p>
            <a:r>
              <a:rPr kumimoji="1" lang="ja-JP" altLang="en-US" dirty="0" smtClean="0"/>
              <a:t>超音波検査が診断に有用であるが、確定診断は摘出標本に対する病理診断に委ねられる。</a:t>
            </a:r>
            <a:endParaRPr kumimoji="1" lang="en-US" altLang="ja-JP" dirty="0" smtClean="0"/>
          </a:p>
          <a:p>
            <a:endParaRPr kumimoji="1" lang="en-US" altLang="ja-JP" dirty="0" smtClean="0"/>
          </a:p>
          <a:p>
            <a:r>
              <a:rPr lang="en-US" altLang="ja-JP" sz="3500" b="1" u="sng" dirty="0" smtClean="0">
                <a:solidFill>
                  <a:srgbClr val="00B050"/>
                </a:solidFill>
              </a:rPr>
              <a:t>2cm</a:t>
            </a:r>
            <a:r>
              <a:rPr lang="ja-JP" altLang="en-US" sz="3500" b="1" u="sng" dirty="0">
                <a:solidFill>
                  <a:srgbClr val="00B050"/>
                </a:solidFill>
              </a:rPr>
              <a:t>以上</a:t>
            </a:r>
            <a:r>
              <a:rPr lang="ja-JP" altLang="en-US" sz="3500" b="1" u="sng" dirty="0" smtClean="0">
                <a:solidFill>
                  <a:srgbClr val="00B050"/>
                </a:solidFill>
              </a:rPr>
              <a:t>の病変であれば、当院では全例を乳腺内分泌外科に受診させる。</a:t>
            </a:r>
            <a:endParaRPr kumimoji="1" lang="en-US" altLang="ja-JP" sz="3500" b="1" u="sng" dirty="0" smtClean="0">
              <a:solidFill>
                <a:srgbClr val="00B050"/>
              </a:solidFill>
            </a:endParaRPr>
          </a:p>
        </p:txBody>
      </p:sp>
    </p:spTree>
    <p:extLst>
      <p:ext uri="{BB962C8B-B14F-4D97-AF65-F5344CB8AC3E}">
        <p14:creationId xmlns:p14="http://schemas.microsoft.com/office/powerpoint/2010/main" val="18128593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081" y="3501008"/>
            <a:ext cx="4151443" cy="331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45" y="80726"/>
            <a:ext cx="7447563" cy="3348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54656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46856" y="4116213"/>
            <a:ext cx="8229600" cy="2553147"/>
          </a:xfrm>
        </p:spPr>
        <p:txBody>
          <a:bodyPr>
            <a:normAutofit fontScale="70000" lnSpcReduction="20000"/>
          </a:bodyPr>
          <a:lstStyle/>
          <a:p>
            <a:r>
              <a:rPr lang="ja-JP" altLang="en-US" dirty="0"/>
              <a:t>女性では年齢に関係なく，前頚部の中央</a:t>
            </a:r>
            <a:r>
              <a:rPr lang="ja-JP" altLang="en-US" dirty="0" smtClean="0"/>
              <a:t>あたり</a:t>
            </a:r>
            <a:r>
              <a:rPr lang="ja-JP" altLang="en-US" dirty="0"/>
              <a:t>に甲状腺が位置</a:t>
            </a:r>
            <a:r>
              <a:rPr lang="ja-JP" altLang="en-US" dirty="0" smtClean="0"/>
              <a:t>する。</a:t>
            </a:r>
            <a:r>
              <a:rPr lang="ja-JP" altLang="en-US" dirty="0" smtClean="0">
                <a:solidFill>
                  <a:srgbClr val="C00000"/>
                </a:solidFill>
              </a:rPr>
              <a:t>男性</a:t>
            </a:r>
            <a:r>
              <a:rPr lang="ja-JP" altLang="en-US" dirty="0">
                <a:solidFill>
                  <a:srgbClr val="C00000"/>
                </a:solidFill>
              </a:rPr>
              <a:t>，特に高齢者で</a:t>
            </a:r>
            <a:r>
              <a:rPr lang="ja-JP" altLang="en-US" dirty="0" smtClean="0">
                <a:solidFill>
                  <a:srgbClr val="C00000"/>
                </a:solidFill>
              </a:rPr>
              <a:t>は位置</a:t>
            </a:r>
            <a:r>
              <a:rPr lang="ja-JP" altLang="en-US" dirty="0">
                <a:solidFill>
                  <a:srgbClr val="C00000"/>
                </a:solidFill>
              </a:rPr>
              <a:t>が低く，頚の下部から上縦隔にかけて</a:t>
            </a:r>
            <a:r>
              <a:rPr lang="ja-JP" altLang="en-US" dirty="0" smtClean="0">
                <a:solidFill>
                  <a:srgbClr val="C00000"/>
                </a:solidFill>
              </a:rPr>
              <a:t>存在する</a:t>
            </a:r>
            <a:r>
              <a:rPr lang="ja-JP" altLang="en-US" dirty="0" smtClean="0"/>
              <a:t>。</a:t>
            </a:r>
            <a:endParaRPr lang="en-US" altLang="ja-JP" dirty="0" smtClean="0"/>
          </a:p>
          <a:p>
            <a:r>
              <a:rPr lang="ja-JP" altLang="en-US" dirty="0" smtClean="0"/>
              <a:t>男女</a:t>
            </a:r>
            <a:r>
              <a:rPr lang="ja-JP" altLang="en-US" dirty="0"/>
              <a:t>ともに</a:t>
            </a:r>
            <a:r>
              <a:rPr lang="ja-JP" altLang="en-US" dirty="0">
                <a:solidFill>
                  <a:srgbClr val="C00000"/>
                </a:solidFill>
              </a:rPr>
              <a:t>甲状腺は</a:t>
            </a:r>
            <a:r>
              <a:rPr lang="en-US" altLang="ja-JP" dirty="0">
                <a:solidFill>
                  <a:srgbClr val="C00000"/>
                </a:solidFill>
              </a:rPr>
              <a:t>Berry</a:t>
            </a:r>
            <a:r>
              <a:rPr lang="ja-JP" altLang="en-US" dirty="0">
                <a:solidFill>
                  <a:srgbClr val="C00000"/>
                </a:solidFill>
              </a:rPr>
              <a:t>靭帯で気管</a:t>
            </a:r>
            <a:r>
              <a:rPr lang="ja-JP" altLang="en-US" dirty="0" smtClean="0">
                <a:solidFill>
                  <a:srgbClr val="C00000"/>
                </a:solidFill>
              </a:rPr>
              <a:t>に付着</a:t>
            </a:r>
            <a:r>
              <a:rPr lang="ja-JP" altLang="en-US" dirty="0">
                <a:solidFill>
                  <a:srgbClr val="C00000"/>
                </a:solidFill>
              </a:rPr>
              <a:t>し固定</a:t>
            </a:r>
            <a:r>
              <a:rPr lang="ja-JP" altLang="en-US" dirty="0"/>
              <a:t>されている</a:t>
            </a:r>
            <a:r>
              <a:rPr lang="ja-JP" altLang="en-US" dirty="0" smtClean="0"/>
              <a:t>。</a:t>
            </a:r>
            <a:endParaRPr lang="en-US" altLang="ja-JP" dirty="0" smtClean="0"/>
          </a:p>
          <a:p>
            <a:r>
              <a:rPr lang="ja-JP" altLang="en-US" dirty="0" smtClean="0"/>
              <a:t>側</a:t>
            </a:r>
            <a:r>
              <a:rPr lang="ja-JP" altLang="en-US" dirty="0"/>
              <a:t>葉の大きさは縦</a:t>
            </a:r>
            <a:r>
              <a:rPr lang="en-US" altLang="ja-JP" dirty="0" smtClean="0"/>
              <a:t>4</a:t>
            </a:r>
            <a:r>
              <a:rPr lang="ja-JP" altLang="en-US" dirty="0" smtClean="0"/>
              <a:t>～</a:t>
            </a:r>
            <a:r>
              <a:rPr lang="en-US" altLang="ja-JP" dirty="0" smtClean="0"/>
              <a:t>4.5 </a:t>
            </a:r>
            <a:r>
              <a:rPr lang="en-US" altLang="ja-JP" dirty="0"/>
              <a:t>cm</a:t>
            </a:r>
            <a:r>
              <a:rPr lang="ja-JP" altLang="en-US" dirty="0" err="1"/>
              <a:t>，</a:t>
            </a:r>
            <a:r>
              <a:rPr lang="ja-JP" altLang="en-US" dirty="0"/>
              <a:t>横幅</a:t>
            </a:r>
            <a:r>
              <a:rPr lang="en-US" altLang="ja-JP" dirty="0"/>
              <a:t>1.5cm</a:t>
            </a:r>
            <a:r>
              <a:rPr lang="ja-JP" altLang="en-US" dirty="0" err="1"/>
              <a:t>，</a:t>
            </a:r>
            <a:r>
              <a:rPr lang="ja-JP" altLang="en-US" dirty="0" smtClean="0"/>
              <a:t>厚さ</a:t>
            </a:r>
            <a:r>
              <a:rPr lang="en-US" altLang="ja-JP" dirty="0" smtClean="0"/>
              <a:t>1cm</a:t>
            </a:r>
            <a:r>
              <a:rPr lang="ja-JP" altLang="en-US" dirty="0" err="1" smtClean="0"/>
              <a:t>，</a:t>
            </a:r>
            <a:r>
              <a:rPr lang="ja-JP" altLang="en-US" dirty="0"/>
              <a:t>重さは約</a:t>
            </a:r>
            <a:r>
              <a:rPr lang="en-US" altLang="ja-JP" dirty="0"/>
              <a:t>15g</a:t>
            </a:r>
            <a:r>
              <a:rPr lang="ja-JP" altLang="en-US" dirty="0"/>
              <a:t>で</a:t>
            </a:r>
            <a:r>
              <a:rPr lang="ja-JP" altLang="en-US" dirty="0" smtClean="0"/>
              <a:t>ある。正常</a:t>
            </a:r>
            <a:r>
              <a:rPr lang="ja-JP" altLang="en-US" dirty="0"/>
              <a:t>で</a:t>
            </a:r>
            <a:r>
              <a:rPr lang="ja-JP" altLang="en-US" dirty="0" smtClean="0"/>
              <a:t>あれば外</a:t>
            </a:r>
            <a:r>
              <a:rPr lang="ja-JP" altLang="en-US" dirty="0"/>
              <a:t>からの触診では触知できない臓器で</a:t>
            </a:r>
            <a:r>
              <a:rPr lang="ja-JP" altLang="en-US" dirty="0" smtClean="0"/>
              <a:t>ある。</a:t>
            </a:r>
            <a:endParaRPr kumimoji="1" lang="ja-JP" alt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88" y="502765"/>
            <a:ext cx="7596336" cy="314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341493" y="395372"/>
            <a:ext cx="646331" cy="369332"/>
          </a:xfrm>
          <a:prstGeom prst="rect">
            <a:avLst/>
          </a:prstGeom>
          <a:noFill/>
        </p:spPr>
        <p:txBody>
          <a:bodyPr wrap="none" rtlCol="0">
            <a:spAutoFit/>
          </a:bodyPr>
          <a:lstStyle/>
          <a:p>
            <a:r>
              <a:rPr kumimoji="1" lang="ja-JP" altLang="en-US" dirty="0" smtClean="0"/>
              <a:t>女性</a:t>
            </a:r>
            <a:endParaRPr kumimoji="1" lang="ja-JP" altLang="en-US" dirty="0"/>
          </a:p>
        </p:txBody>
      </p:sp>
      <p:sp>
        <p:nvSpPr>
          <p:cNvPr id="7" name="テキスト ボックス 6"/>
          <p:cNvSpPr txBox="1"/>
          <p:nvPr/>
        </p:nvSpPr>
        <p:spPr>
          <a:xfrm>
            <a:off x="5796136" y="404664"/>
            <a:ext cx="1107996" cy="369332"/>
          </a:xfrm>
          <a:prstGeom prst="rect">
            <a:avLst/>
          </a:prstGeom>
          <a:noFill/>
        </p:spPr>
        <p:txBody>
          <a:bodyPr wrap="none" rtlCol="0">
            <a:spAutoFit/>
          </a:bodyPr>
          <a:lstStyle/>
          <a:p>
            <a:r>
              <a:rPr kumimoji="1" lang="ja-JP" altLang="en-US" dirty="0" smtClean="0"/>
              <a:t>高齢男性</a:t>
            </a:r>
            <a:endParaRPr kumimoji="1" lang="ja-JP" altLang="en-US" dirty="0"/>
          </a:p>
        </p:txBody>
      </p:sp>
    </p:spTree>
    <p:extLst>
      <p:ext uri="{BB962C8B-B14F-4D97-AF65-F5344CB8AC3E}">
        <p14:creationId xmlns:p14="http://schemas.microsoft.com/office/powerpoint/2010/main" val="21801258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a:bodyPr>
          <a:lstStyle/>
          <a:p>
            <a:r>
              <a:rPr lang="ja-JP" altLang="en-US" sz="4000" dirty="0"/>
              <a:t>甲状</a:t>
            </a:r>
            <a:r>
              <a:rPr lang="ja-JP" altLang="en-US" sz="4000" dirty="0" smtClean="0"/>
              <a:t>腺良性腫瘍</a:t>
            </a:r>
            <a:r>
              <a:rPr lang="ja-JP" altLang="en-US" sz="4000" dirty="0"/>
              <a:t>の治療</a:t>
            </a:r>
            <a:endParaRPr kumimoji="1" lang="ja-JP" altLang="en-US" sz="4000" dirty="0"/>
          </a:p>
        </p:txBody>
      </p:sp>
      <p:sp>
        <p:nvSpPr>
          <p:cNvPr id="3" name="コンテンツ プレースホルダー 2"/>
          <p:cNvSpPr>
            <a:spLocks noGrp="1"/>
          </p:cNvSpPr>
          <p:nvPr>
            <p:ph idx="1"/>
          </p:nvPr>
        </p:nvSpPr>
        <p:spPr>
          <a:xfrm>
            <a:off x="457200" y="1196752"/>
            <a:ext cx="8229600" cy="5400600"/>
          </a:xfrm>
        </p:spPr>
        <p:txBody>
          <a:bodyPr>
            <a:normAutofit fontScale="92500" lnSpcReduction="20000"/>
          </a:bodyPr>
          <a:lstStyle/>
          <a:p>
            <a:pPr marL="0" indent="0">
              <a:buNone/>
            </a:pPr>
            <a:r>
              <a:rPr kumimoji="1" lang="ja-JP" altLang="en-US" sz="2800" dirty="0" smtClean="0"/>
              <a:t>＜手術＞</a:t>
            </a:r>
            <a:r>
              <a:rPr lang="ja-JP" altLang="en-US" sz="2800" dirty="0"/>
              <a:t>良性腫瘍</a:t>
            </a:r>
            <a:r>
              <a:rPr lang="en-US" altLang="ja-JP" sz="2800" dirty="0"/>
              <a:t>s/o</a:t>
            </a:r>
            <a:r>
              <a:rPr lang="ja-JP" altLang="en-US" sz="2800" dirty="0"/>
              <a:t>でも</a:t>
            </a:r>
            <a:r>
              <a:rPr lang="ja-JP" altLang="en-US" sz="2800" dirty="0">
                <a:solidFill>
                  <a:srgbClr val="0070C0"/>
                </a:solidFill>
              </a:rPr>
              <a:t>増大傾向を認めるようであれば手術を勧める</a:t>
            </a:r>
            <a:r>
              <a:rPr lang="ja-JP" altLang="en-US" sz="2800" dirty="0" smtClean="0"/>
              <a:t>。</a:t>
            </a:r>
            <a:endParaRPr lang="en-US" altLang="ja-JP" sz="2800" dirty="0" smtClean="0"/>
          </a:p>
          <a:p>
            <a:r>
              <a:rPr lang="ja-JP" altLang="en-US" sz="2800" dirty="0" smtClean="0"/>
              <a:t>濾胞腺腫</a:t>
            </a:r>
            <a:r>
              <a:rPr lang="ja-JP" altLang="en-US" sz="2800" dirty="0"/>
              <a:t>では，術後病理診断で濾胞癌の診断がくだる可能性があるため片葉切除を基本とする</a:t>
            </a:r>
            <a:r>
              <a:rPr lang="ja-JP" altLang="en-US" sz="2800" dirty="0" smtClean="0"/>
              <a:t>。</a:t>
            </a:r>
            <a:endParaRPr lang="en-US" altLang="ja-JP" sz="2800" dirty="0" smtClean="0"/>
          </a:p>
          <a:p>
            <a:r>
              <a:rPr lang="ja-JP" altLang="en-US" sz="2800" dirty="0"/>
              <a:t>腺腫様甲状腺腫については全てが相対的手術適応であり，絶対的な手術適応は存在しない。癌の合併が疑われる，圧迫症状を有する，縦隔内にまで及んでいる，美容上問題となるような場合には相対的手術適応としている</a:t>
            </a:r>
            <a:r>
              <a:rPr lang="ja-JP" altLang="en-US" sz="2800" dirty="0" smtClean="0"/>
              <a:t>。</a:t>
            </a:r>
            <a:endParaRPr lang="ja-JP" altLang="en-US" sz="2800" dirty="0"/>
          </a:p>
          <a:p>
            <a:pPr marL="0" indent="0">
              <a:buNone/>
            </a:pPr>
            <a:r>
              <a:rPr kumimoji="1" lang="ja-JP" altLang="en-US" sz="2800" dirty="0" smtClean="0"/>
              <a:t>＜経皮</a:t>
            </a:r>
            <a:r>
              <a:rPr lang="ja-JP" altLang="en-US" sz="2800" dirty="0" smtClean="0"/>
              <a:t>的エタノール注入療法</a:t>
            </a:r>
            <a:r>
              <a:rPr kumimoji="1" lang="ja-JP" altLang="en-US" sz="2800" dirty="0" smtClean="0"/>
              <a:t>＞</a:t>
            </a:r>
            <a:r>
              <a:rPr lang="ja-JP" altLang="en-US" sz="2800" dirty="0" smtClean="0"/>
              <a:t>甲状腺腫瘍に</a:t>
            </a:r>
            <a:r>
              <a:rPr lang="ja-JP" altLang="en-US" sz="2800" dirty="0"/>
              <a:t>無水エタノールを注入することで，</a:t>
            </a:r>
            <a:r>
              <a:rPr lang="ja-JP" altLang="en-US" sz="2800" dirty="0" smtClean="0"/>
              <a:t>直接的</a:t>
            </a:r>
            <a:r>
              <a:rPr lang="ja-JP" altLang="en-US" sz="2800" dirty="0"/>
              <a:t>な組織障害，あるいは微小血管に壊死，</a:t>
            </a:r>
            <a:r>
              <a:rPr lang="ja-JP" altLang="en-US" sz="2800" dirty="0" smtClean="0"/>
              <a:t>閉塞</a:t>
            </a:r>
            <a:r>
              <a:rPr lang="ja-JP" altLang="en-US" sz="2800" dirty="0"/>
              <a:t>を起こさせて，血流障害を惹起し組織を</a:t>
            </a:r>
            <a:r>
              <a:rPr lang="ja-JP" altLang="en-US" sz="2800" dirty="0" smtClean="0"/>
              <a:t>壊死</a:t>
            </a:r>
            <a:r>
              <a:rPr lang="ja-JP" altLang="en-US" sz="2800" dirty="0"/>
              <a:t>させる</a:t>
            </a:r>
            <a:r>
              <a:rPr lang="ja-JP" altLang="en-US" sz="2800" dirty="0" smtClean="0"/>
              <a:t>療法。</a:t>
            </a:r>
            <a:r>
              <a:rPr lang="ja-JP" altLang="en-US" sz="2800" dirty="0"/>
              <a:t>適応は良性の嚢胞</a:t>
            </a:r>
            <a:r>
              <a:rPr lang="ja-JP" altLang="en-US" sz="2800" dirty="0" smtClean="0"/>
              <a:t>性腫瘍，</a:t>
            </a:r>
            <a:r>
              <a:rPr lang="ja-JP" altLang="ja-JP" sz="2800" dirty="0"/>
              <a:t>甲状腺機能性</a:t>
            </a:r>
            <a:r>
              <a:rPr lang="ja-JP" altLang="ja-JP" sz="2800" dirty="0" smtClean="0"/>
              <a:t>結節</a:t>
            </a:r>
            <a:r>
              <a:rPr lang="ja-JP" altLang="en-US" sz="2800" dirty="0" smtClean="0"/>
              <a:t>（</a:t>
            </a:r>
            <a:r>
              <a:rPr lang="en-US" altLang="ja-JP" sz="2800" dirty="0" smtClean="0"/>
              <a:t>AFTN</a:t>
            </a:r>
            <a:r>
              <a:rPr lang="ja-JP" altLang="en-US" sz="2800" dirty="0" smtClean="0"/>
              <a:t>：</a:t>
            </a:r>
            <a:r>
              <a:rPr lang="ja-JP" altLang="ja-JP" sz="2800" dirty="0" smtClean="0"/>
              <a:t>autonomously </a:t>
            </a:r>
            <a:r>
              <a:rPr lang="ja-JP" altLang="ja-JP" sz="2800" dirty="0"/>
              <a:t>functioning thyroid </a:t>
            </a:r>
            <a:r>
              <a:rPr lang="ja-JP" altLang="ja-JP" sz="2800" dirty="0" smtClean="0"/>
              <a:t>nodule</a:t>
            </a:r>
            <a:r>
              <a:rPr lang="ja-JP" altLang="en-US" sz="2800" dirty="0" smtClean="0"/>
              <a:t>）。</a:t>
            </a:r>
            <a:endParaRPr lang="en-US" altLang="ja-JP" sz="2800" dirty="0" smtClean="0"/>
          </a:p>
        </p:txBody>
      </p:sp>
    </p:spTree>
    <p:extLst>
      <p:ext uri="{BB962C8B-B14F-4D97-AF65-F5344CB8AC3E}">
        <p14:creationId xmlns:p14="http://schemas.microsoft.com/office/powerpoint/2010/main" val="4091631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kumimoji="1" lang="ja-JP" altLang="en-US" dirty="0" smtClean="0"/>
              <a:t>悪性腫瘍</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kumimoji="1" lang="ja-JP" altLang="en-US" dirty="0" smtClean="0"/>
              <a:t>１）</a:t>
            </a:r>
            <a:r>
              <a:rPr kumimoji="1" lang="ja-JP" altLang="en-US" b="1" dirty="0" smtClean="0"/>
              <a:t>乳頭腺癌</a:t>
            </a:r>
            <a:r>
              <a:rPr kumimoji="1" lang="ja-JP" altLang="en-US" dirty="0" smtClean="0"/>
              <a:t>：甲状腺癌の</a:t>
            </a:r>
            <a:r>
              <a:rPr kumimoji="1" lang="en-US" altLang="ja-JP" dirty="0" smtClean="0"/>
              <a:t>90</a:t>
            </a:r>
            <a:r>
              <a:rPr kumimoji="1" lang="ja-JP" altLang="en-US" dirty="0" smtClean="0"/>
              <a:t>％、</a:t>
            </a:r>
            <a:r>
              <a:rPr lang="ja-JP" altLang="en-US" dirty="0"/>
              <a:t>所属リンパ節への転移が約</a:t>
            </a:r>
            <a:r>
              <a:rPr lang="en-US" altLang="ja-JP" dirty="0"/>
              <a:t>90</a:t>
            </a:r>
            <a:r>
              <a:rPr lang="en-US" altLang="ja-JP" dirty="0" smtClean="0"/>
              <a:t>%</a:t>
            </a:r>
            <a:r>
              <a:rPr lang="ja-JP" altLang="en-US" dirty="0" err="1" smtClean="0"/>
              <a:t>、</a:t>
            </a:r>
            <a:r>
              <a:rPr kumimoji="1" lang="ja-JP" altLang="en-US" dirty="0" smtClean="0"/>
              <a:t>予後良好</a:t>
            </a:r>
            <a:endParaRPr kumimoji="1" lang="en-US" altLang="ja-JP" dirty="0" smtClean="0"/>
          </a:p>
          <a:p>
            <a:r>
              <a:rPr lang="ja-JP" altLang="en-US" dirty="0"/>
              <a:t>２</a:t>
            </a:r>
            <a:r>
              <a:rPr lang="ja-JP" altLang="en-US" dirty="0" smtClean="0"/>
              <a:t>）</a:t>
            </a:r>
            <a:r>
              <a:rPr lang="ja-JP" altLang="en-US" b="1" dirty="0" smtClean="0">
                <a:solidFill>
                  <a:srgbClr val="00B050"/>
                </a:solidFill>
              </a:rPr>
              <a:t>濾胞腺癌</a:t>
            </a:r>
            <a:r>
              <a:rPr lang="ja-JP" altLang="en-US" dirty="0" smtClean="0"/>
              <a:t>：</a:t>
            </a:r>
            <a:r>
              <a:rPr lang="ja-JP" altLang="en-US" dirty="0" smtClean="0">
                <a:solidFill>
                  <a:srgbClr val="00B050"/>
                </a:solidFill>
              </a:rPr>
              <a:t>甲状腺癌の</a:t>
            </a:r>
            <a:r>
              <a:rPr lang="en-US" altLang="ja-JP" dirty="0" smtClean="0">
                <a:solidFill>
                  <a:srgbClr val="00B050"/>
                </a:solidFill>
              </a:rPr>
              <a:t>9</a:t>
            </a:r>
            <a:r>
              <a:rPr lang="ja-JP" altLang="en-US" dirty="0" smtClean="0">
                <a:solidFill>
                  <a:srgbClr val="00B050"/>
                </a:solidFill>
              </a:rPr>
              <a:t>％</a:t>
            </a:r>
            <a:r>
              <a:rPr lang="ja-JP" altLang="en-US" dirty="0" smtClean="0"/>
              <a:t>、</a:t>
            </a:r>
            <a:r>
              <a:rPr lang="ja-JP" altLang="en-US" dirty="0"/>
              <a:t>遠隔</a:t>
            </a:r>
            <a:r>
              <a:rPr lang="ja-JP" altLang="en-US" dirty="0" smtClean="0"/>
              <a:t>転移（</a:t>
            </a:r>
            <a:r>
              <a:rPr lang="ja-JP" altLang="en-US" dirty="0"/>
              <a:t>肺，</a:t>
            </a:r>
            <a:r>
              <a:rPr lang="ja-JP" altLang="en-US" dirty="0" smtClean="0"/>
              <a:t>骨が多い）すると予後不良</a:t>
            </a:r>
            <a:endParaRPr lang="en-US" altLang="ja-JP" dirty="0" smtClean="0"/>
          </a:p>
          <a:p>
            <a:r>
              <a:rPr kumimoji="1" lang="ja-JP" altLang="en-US" dirty="0"/>
              <a:t>３</a:t>
            </a:r>
            <a:r>
              <a:rPr kumimoji="1" lang="ja-JP" altLang="en-US" dirty="0" smtClean="0"/>
              <a:t>）</a:t>
            </a:r>
            <a:r>
              <a:rPr kumimoji="1" lang="ja-JP" altLang="en-US" b="1" dirty="0" smtClean="0"/>
              <a:t>髄様癌</a:t>
            </a:r>
            <a:r>
              <a:rPr kumimoji="1" lang="ja-JP" altLang="en-US" dirty="0" smtClean="0"/>
              <a:t>：</a:t>
            </a:r>
            <a:r>
              <a:rPr lang="ja-JP" altLang="en-US" dirty="0" smtClean="0"/>
              <a:t>甲状腺傍濾胞細胞</a:t>
            </a:r>
            <a:r>
              <a:rPr lang="en-US" altLang="ja-JP" dirty="0" smtClean="0"/>
              <a:t>(C</a:t>
            </a:r>
            <a:r>
              <a:rPr lang="ja-JP" altLang="en-US" dirty="0" smtClean="0"/>
              <a:t>細胞</a:t>
            </a:r>
            <a:r>
              <a:rPr lang="en-US" altLang="ja-JP" dirty="0"/>
              <a:t>)</a:t>
            </a:r>
            <a:r>
              <a:rPr lang="ja-JP" altLang="en-US" dirty="0"/>
              <a:t>より</a:t>
            </a:r>
            <a:r>
              <a:rPr lang="ja-JP" altLang="en-US" dirty="0" smtClean="0"/>
              <a:t>発生し</a:t>
            </a:r>
            <a:r>
              <a:rPr kumimoji="1" lang="ja-JP" altLang="en-US" dirty="0" smtClean="0"/>
              <a:t>カルシトニンを分泌、</a:t>
            </a:r>
            <a:r>
              <a:rPr kumimoji="1" lang="en-US" altLang="ja-JP" dirty="0" smtClean="0"/>
              <a:t>CEA</a:t>
            </a:r>
            <a:r>
              <a:rPr kumimoji="1" lang="ja-JP" altLang="en-US" dirty="0" smtClean="0"/>
              <a:t>上昇、</a:t>
            </a:r>
            <a:r>
              <a:rPr kumimoji="1" lang="en-US" altLang="ja-JP" dirty="0" smtClean="0"/>
              <a:t>40</a:t>
            </a:r>
            <a:r>
              <a:rPr kumimoji="1" lang="ja-JP" altLang="en-US" dirty="0" smtClean="0"/>
              <a:t>％が家族性（</a:t>
            </a:r>
            <a:r>
              <a:rPr kumimoji="1" lang="en-US" altLang="ja-JP" dirty="0" smtClean="0"/>
              <a:t>MEN</a:t>
            </a:r>
            <a:r>
              <a:rPr kumimoji="1" lang="ja-JP" altLang="en-US" dirty="0" smtClean="0"/>
              <a:t>２型の部分症を含む</a:t>
            </a:r>
            <a:r>
              <a:rPr lang="ja-JP" altLang="en-US" dirty="0" smtClean="0"/>
              <a:t>）</a:t>
            </a:r>
            <a:endParaRPr kumimoji="1" lang="en-US" altLang="ja-JP" dirty="0" smtClean="0"/>
          </a:p>
          <a:p>
            <a:r>
              <a:rPr lang="ja-JP" altLang="en-US" dirty="0"/>
              <a:t>４</a:t>
            </a:r>
            <a:r>
              <a:rPr lang="ja-JP" altLang="en-US" dirty="0" smtClean="0"/>
              <a:t>）</a:t>
            </a:r>
            <a:r>
              <a:rPr lang="ja-JP" altLang="en-US" b="1" dirty="0" smtClean="0"/>
              <a:t>未分化癌</a:t>
            </a:r>
            <a:r>
              <a:rPr lang="ja-JP" altLang="en-US" dirty="0" smtClean="0"/>
              <a:t>：予後極めて不良、高齢女性に発症、稀</a:t>
            </a:r>
            <a:endParaRPr lang="en-US" altLang="ja-JP" dirty="0" smtClean="0"/>
          </a:p>
          <a:p>
            <a:r>
              <a:rPr kumimoji="1" lang="ja-JP" altLang="en-US" dirty="0"/>
              <a:t>５</a:t>
            </a:r>
            <a:r>
              <a:rPr kumimoji="1" lang="ja-JP" altLang="en-US" dirty="0" smtClean="0"/>
              <a:t>）</a:t>
            </a:r>
            <a:r>
              <a:rPr kumimoji="1" lang="ja-JP" altLang="en-US" b="1" dirty="0" smtClean="0"/>
              <a:t>悪性リンパ腫</a:t>
            </a:r>
            <a:r>
              <a:rPr kumimoji="1" lang="ja-JP" altLang="en-US" dirty="0" smtClean="0"/>
              <a:t>：化学療法、放射線療法</a:t>
            </a:r>
            <a:endParaRPr kumimoji="1" lang="ja-JP" altLang="en-US" dirty="0"/>
          </a:p>
        </p:txBody>
      </p:sp>
    </p:spTree>
    <p:extLst>
      <p:ext uri="{BB962C8B-B14F-4D97-AF65-F5344CB8AC3E}">
        <p14:creationId xmlns:p14="http://schemas.microsoft.com/office/powerpoint/2010/main" val="21778559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kumimoji="1" lang="ja-JP" altLang="en-US" sz="3600" dirty="0" smtClean="0"/>
              <a:t>甲状腺悪性腫瘍の予後</a:t>
            </a:r>
            <a:endParaRPr kumimoji="1" lang="ja-JP" altLang="en-US"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606" y="1237710"/>
            <a:ext cx="6178532" cy="54356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角丸四角形 2"/>
          <p:cNvSpPr/>
          <p:nvPr/>
        </p:nvSpPr>
        <p:spPr>
          <a:xfrm>
            <a:off x="3081434" y="4725144"/>
            <a:ext cx="213863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294238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fontScale="90000"/>
          </a:bodyPr>
          <a:lstStyle/>
          <a:p>
            <a:r>
              <a:rPr kumimoji="1" lang="ja-JP" altLang="en-US" dirty="0" smtClean="0"/>
              <a:t>診断</a:t>
            </a:r>
            <a:endParaRPr kumimoji="1" lang="ja-JP" altLang="en-US" dirty="0"/>
          </a:p>
        </p:txBody>
      </p:sp>
      <p:sp>
        <p:nvSpPr>
          <p:cNvPr id="3" name="コンテンツ プレースホルダー 2"/>
          <p:cNvSpPr>
            <a:spLocks noGrp="1"/>
          </p:cNvSpPr>
          <p:nvPr>
            <p:ph idx="1"/>
          </p:nvPr>
        </p:nvSpPr>
        <p:spPr>
          <a:xfrm>
            <a:off x="313184" y="1268760"/>
            <a:ext cx="4762872" cy="5256584"/>
          </a:xfrm>
        </p:spPr>
        <p:txBody>
          <a:bodyPr>
            <a:noAutofit/>
          </a:bodyPr>
          <a:lstStyle/>
          <a:p>
            <a:r>
              <a:rPr lang="ja-JP" altLang="en-US" sz="2800" dirty="0"/>
              <a:t>通常は超音波検査</a:t>
            </a:r>
            <a:r>
              <a:rPr lang="ja-JP" altLang="en-US" sz="2800" dirty="0" smtClean="0"/>
              <a:t>を施行、</a:t>
            </a:r>
            <a:r>
              <a:rPr lang="ja-JP" altLang="en-US" sz="2800" dirty="0" smtClean="0">
                <a:solidFill>
                  <a:srgbClr val="0070C0"/>
                </a:solidFill>
              </a:rPr>
              <a:t>悪性</a:t>
            </a:r>
            <a:r>
              <a:rPr lang="ja-JP" altLang="en-US" sz="2800" dirty="0">
                <a:solidFill>
                  <a:srgbClr val="0070C0"/>
                </a:solidFill>
              </a:rPr>
              <a:t>が疑われ</a:t>
            </a:r>
            <a:r>
              <a:rPr lang="ja-JP" altLang="en-US" sz="2800" dirty="0" err="1">
                <a:solidFill>
                  <a:srgbClr val="0070C0"/>
                </a:solidFill>
              </a:rPr>
              <a:t>ば穿</a:t>
            </a:r>
            <a:r>
              <a:rPr lang="ja-JP" altLang="en-US" sz="2800" dirty="0">
                <a:solidFill>
                  <a:srgbClr val="0070C0"/>
                </a:solidFill>
              </a:rPr>
              <a:t>刺細胞吸引</a:t>
            </a:r>
            <a:r>
              <a:rPr lang="ja-JP" altLang="en-US" sz="2800" dirty="0" smtClean="0">
                <a:solidFill>
                  <a:srgbClr val="0070C0"/>
                </a:solidFill>
              </a:rPr>
              <a:t>診</a:t>
            </a:r>
            <a:r>
              <a:rPr lang="ja-JP" altLang="en-US" sz="2800" dirty="0" smtClean="0"/>
              <a:t>（</a:t>
            </a:r>
            <a:r>
              <a:rPr lang="ja-JP" altLang="en-US" sz="2800" dirty="0" smtClean="0">
                <a:solidFill>
                  <a:srgbClr val="C00000"/>
                </a:solidFill>
              </a:rPr>
              <a:t>当院では、乳腺内分泌外科に依頼</a:t>
            </a:r>
            <a:r>
              <a:rPr lang="ja-JP" altLang="en-US" sz="2800" dirty="0" smtClean="0"/>
              <a:t>）。</a:t>
            </a:r>
            <a:endParaRPr lang="ja-JP" altLang="en-US" sz="2800" dirty="0"/>
          </a:p>
          <a:p>
            <a:r>
              <a:rPr lang="ja-JP" altLang="en-US" sz="2800" dirty="0" smtClean="0"/>
              <a:t>サイログロブリン（</a:t>
            </a:r>
            <a:r>
              <a:rPr lang="en-US" altLang="ja-JP" sz="2800" dirty="0" smtClean="0"/>
              <a:t>TG</a:t>
            </a:r>
            <a:r>
              <a:rPr lang="ja-JP" altLang="en-US" sz="2800" dirty="0" smtClean="0"/>
              <a:t>）：癌</a:t>
            </a:r>
            <a:r>
              <a:rPr lang="ja-JP" altLang="en-US" sz="2800" dirty="0"/>
              <a:t>に特異的ではないが乳頭癌</a:t>
            </a:r>
            <a:r>
              <a:rPr lang="ja-JP" altLang="en-US" sz="2800" dirty="0" smtClean="0"/>
              <a:t>、濾胞癌の</a:t>
            </a:r>
            <a:r>
              <a:rPr lang="ja-JP" altLang="en-US" sz="2800" dirty="0"/>
              <a:t>病勢を知るのに</a:t>
            </a:r>
            <a:r>
              <a:rPr lang="ja-JP" altLang="en-US" sz="2800" dirty="0" smtClean="0"/>
              <a:t>役立つ。</a:t>
            </a:r>
            <a:endParaRPr lang="en-US" altLang="ja-JP" sz="2800" dirty="0" smtClean="0"/>
          </a:p>
          <a:p>
            <a:r>
              <a:rPr kumimoji="1" lang="ja-JP" altLang="en-US" sz="2800" dirty="0" smtClean="0"/>
              <a:t>血中カルシトニン、</a:t>
            </a:r>
            <a:r>
              <a:rPr kumimoji="1" lang="en-US" altLang="ja-JP" sz="2800" dirty="0" smtClean="0"/>
              <a:t>CEA</a:t>
            </a:r>
            <a:r>
              <a:rPr kumimoji="1" lang="ja-JP" altLang="en-US" sz="2800" dirty="0" smtClean="0"/>
              <a:t>：髄様癌の大部分が高値を示しこれだけで診断可能。</a:t>
            </a:r>
            <a:endParaRPr kumimoji="1" lang="ja-JP" altLang="en-US" sz="28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950" y="1772816"/>
            <a:ext cx="394971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0179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1" y="2574532"/>
            <a:ext cx="5004685" cy="423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1" y="44624"/>
            <a:ext cx="5005986" cy="2529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9107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a:t>甲状腺悪性腫瘍の治療</a:t>
            </a:r>
            <a:endParaRPr kumimoji="1" lang="ja-JP" altLang="en-US" sz="4000" dirty="0"/>
          </a:p>
        </p:txBody>
      </p:sp>
      <p:sp>
        <p:nvSpPr>
          <p:cNvPr id="3" name="コンテンツ プレースホルダー 2"/>
          <p:cNvSpPr>
            <a:spLocks noGrp="1"/>
          </p:cNvSpPr>
          <p:nvPr>
            <p:ph idx="1"/>
          </p:nvPr>
        </p:nvSpPr>
        <p:spPr/>
        <p:txBody>
          <a:bodyPr>
            <a:normAutofit/>
          </a:bodyPr>
          <a:lstStyle/>
          <a:p>
            <a:pPr marL="0" indent="0">
              <a:buNone/>
            </a:pPr>
            <a:r>
              <a:rPr kumimoji="1" lang="ja-JP" altLang="en-US" sz="2800" dirty="0" smtClean="0"/>
              <a:t>＜手術＞核出術～全摘</a:t>
            </a:r>
            <a:endParaRPr kumimoji="1" lang="en-US" altLang="ja-JP" sz="2800" dirty="0" smtClean="0"/>
          </a:p>
          <a:p>
            <a:pPr marL="0" indent="0">
              <a:buNone/>
            </a:pPr>
            <a:r>
              <a:rPr kumimoji="1" lang="ja-JP" altLang="en-US" sz="2800" dirty="0" smtClean="0"/>
              <a:t>＜</a:t>
            </a:r>
            <a:r>
              <a:rPr lang="en-US" altLang="ja-JP" sz="2800" baseline="30000" dirty="0" smtClean="0"/>
              <a:t>131</a:t>
            </a:r>
            <a:r>
              <a:rPr lang="en-US" altLang="ja-JP" sz="2800" dirty="0" smtClean="0"/>
              <a:t>Ⅰ</a:t>
            </a:r>
            <a:r>
              <a:rPr lang="ja-JP" altLang="en-US" sz="2800" dirty="0"/>
              <a:t>放射線</a:t>
            </a:r>
            <a:r>
              <a:rPr lang="ja-JP" altLang="en-US" sz="2800" dirty="0" smtClean="0"/>
              <a:t>療法＞</a:t>
            </a:r>
            <a:endParaRPr lang="en-US" altLang="ja-JP" sz="2800" dirty="0" smtClean="0"/>
          </a:p>
          <a:p>
            <a:r>
              <a:rPr lang="en-US" altLang="ja-JP" sz="2800" dirty="0" smtClean="0"/>
              <a:t>1</a:t>
            </a:r>
            <a:r>
              <a:rPr lang="en-US" altLang="ja-JP" sz="2800" dirty="0"/>
              <a:t>) </a:t>
            </a:r>
            <a:r>
              <a:rPr lang="ja-JP" altLang="en-US" sz="2800" dirty="0"/>
              <a:t>甲状腺分化癌の遠隔転移巣</a:t>
            </a:r>
            <a:r>
              <a:rPr lang="en-US" altLang="ja-JP" sz="2800" dirty="0"/>
              <a:t>(</a:t>
            </a:r>
            <a:r>
              <a:rPr lang="ja-JP" altLang="en-US" sz="2800" dirty="0"/>
              <a:t>肺・骨・</a:t>
            </a:r>
            <a:r>
              <a:rPr lang="ja-JP" altLang="en-US" sz="2800" dirty="0" smtClean="0"/>
              <a:t>リンパ節</a:t>
            </a:r>
            <a:r>
              <a:rPr lang="ja-JP" altLang="en-US" sz="2800" dirty="0"/>
              <a:t>など</a:t>
            </a:r>
            <a:r>
              <a:rPr lang="en-US" altLang="ja-JP" sz="2800" dirty="0"/>
              <a:t>)</a:t>
            </a:r>
            <a:r>
              <a:rPr lang="ja-JP" altLang="en-US" sz="2800" dirty="0"/>
              <a:t>に対する治療がおもな対象と</a:t>
            </a:r>
            <a:r>
              <a:rPr lang="ja-JP" altLang="en-US" sz="2800" dirty="0" smtClean="0"/>
              <a:t>なる</a:t>
            </a:r>
            <a:r>
              <a:rPr lang="ja-JP" altLang="en-US" sz="2800" dirty="0"/>
              <a:t>。</a:t>
            </a:r>
            <a:endParaRPr lang="en-US" altLang="ja-JP" sz="2800" dirty="0"/>
          </a:p>
          <a:p>
            <a:r>
              <a:rPr lang="en-US" altLang="ja-JP" sz="2800" dirty="0"/>
              <a:t>2)</a:t>
            </a:r>
            <a:r>
              <a:rPr lang="ja-JP" altLang="en-US" sz="2800" dirty="0"/>
              <a:t>甲状腺全摘術および残存甲状腺の破壊が</a:t>
            </a:r>
            <a:r>
              <a:rPr lang="ja-JP" altLang="en-US" sz="2800" dirty="0" smtClean="0"/>
              <a:t>なされて</a:t>
            </a:r>
            <a:r>
              <a:rPr lang="ja-JP" altLang="en-US" sz="2800" dirty="0"/>
              <a:t>いることと転移巣</a:t>
            </a:r>
            <a:r>
              <a:rPr lang="ja-JP" altLang="en-US" sz="2800" dirty="0" smtClean="0"/>
              <a:t>に</a:t>
            </a:r>
            <a:r>
              <a:rPr lang="en-US" altLang="ja-JP" sz="2800" baseline="30000" dirty="0" smtClean="0"/>
              <a:t>131</a:t>
            </a:r>
            <a:r>
              <a:rPr lang="en-US" altLang="ja-JP" sz="2800" dirty="0" smtClean="0"/>
              <a:t>Ⅰ</a:t>
            </a:r>
            <a:r>
              <a:rPr lang="ja-JP" altLang="en-US" sz="2800" dirty="0" smtClean="0"/>
              <a:t>の</a:t>
            </a:r>
            <a:r>
              <a:rPr lang="ja-JP" altLang="en-US" sz="2800" dirty="0"/>
              <a:t>集積が</a:t>
            </a:r>
            <a:r>
              <a:rPr lang="ja-JP" altLang="en-US" sz="2800" dirty="0" smtClean="0"/>
              <a:t>ある</a:t>
            </a:r>
            <a:r>
              <a:rPr lang="ja-JP" altLang="en-US" sz="2800" dirty="0"/>
              <a:t>ことが必須条件と</a:t>
            </a:r>
            <a:r>
              <a:rPr lang="ja-JP" altLang="en-US" sz="2800" dirty="0" smtClean="0"/>
              <a:t>なる。</a:t>
            </a:r>
            <a:endParaRPr lang="ja-JP" altLang="en-US" sz="2800" dirty="0"/>
          </a:p>
          <a:p>
            <a:r>
              <a:rPr lang="en-US" altLang="ja-JP" sz="2800" dirty="0"/>
              <a:t>3)</a:t>
            </a:r>
            <a:r>
              <a:rPr lang="ja-JP" altLang="en-US" sz="2800" dirty="0"/>
              <a:t>髄様癌では放射性ヨード</a:t>
            </a:r>
            <a:r>
              <a:rPr lang="en-US" altLang="ja-JP" sz="2800" dirty="0" smtClean="0"/>
              <a:t>(</a:t>
            </a:r>
            <a:r>
              <a:rPr lang="en-US" altLang="ja-JP" sz="2800" baseline="30000" dirty="0"/>
              <a:t>131</a:t>
            </a:r>
            <a:r>
              <a:rPr lang="en-US" altLang="ja-JP" sz="2800" dirty="0"/>
              <a:t>Ⅰ)</a:t>
            </a:r>
            <a:r>
              <a:rPr lang="ja-JP" altLang="en-US" sz="2800" dirty="0"/>
              <a:t>治療の</a:t>
            </a:r>
            <a:r>
              <a:rPr lang="ja-JP" altLang="en-US" sz="2800" dirty="0" smtClean="0"/>
              <a:t>効果は</a:t>
            </a:r>
            <a:r>
              <a:rPr lang="ja-JP" altLang="en-US" sz="2800" dirty="0"/>
              <a:t>期待</a:t>
            </a:r>
            <a:r>
              <a:rPr lang="ja-JP" altLang="en-US" sz="2800" dirty="0" smtClean="0"/>
              <a:t>できない。</a:t>
            </a:r>
            <a:endParaRPr kumimoji="1" lang="ja-JP" altLang="en-US" sz="2800" dirty="0"/>
          </a:p>
        </p:txBody>
      </p:sp>
    </p:spTree>
    <p:extLst>
      <p:ext uri="{BB962C8B-B14F-4D97-AF65-F5344CB8AC3E}">
        <p14:creationId xmlns:p14="http://schemas.microsoft.com/office/powerpoint/2010/main" val="11833333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fontScale="90000"/>
          </a:bodyPr>
          <a:lstStyle/>
          <a:p>
            <a:r>
              <a:rPr kumimoji="1" lang="ja-JP" altLang="en-US" dirty="0" smtClean="0"/>
              <a:t>手術療法</a:t>
            </a:r>
            <a:endParaRPr kumimoji="1" lang="ja-JP" altLang="en-US" dirty="0"/>
          </a:p>
        </p:txBody>
      </p:sp>
      <p:sp>
        <p:nvSpPr>
          <p:cNvPr id="3" name="コンテンツ プレースホルダー 2"/>
          <p:cNvSpPr>
            <a:spLocks noGrp="1"/>
          </p:cNvSpPr>
          <p:nvPr>
            <p:ph idx="1"/>
          </p:nvPr>
        </p:nvSpPr>
        <p:spPr>
          <a:xfrm>
            <a:off x="457200" y="1124744"/>
            <a:ext cx="8229600" cy="5001419"/>
          </a:xfrm>
        </p:spPr>
        <p:txBody>
          <a:bodyPr>
            <a:normAutofit fontScale="77500" lnSpcReduction="20000"/>
          </a:bodyPr>
          <a:lstStyle/>
          <a:p>
            <a:r>
              <a:rPr lang="ja-JP" altLang="en-US" dirty="0"/>
              <a:t>外科医が手術を行う甲状腺疾患</a:t>
            </a:r>
            <a:r>
              <a:rPr lang="ja-JP" altLang="en-US" dirty="0" smtClean="0"/>
              <a:t>を頻度順に</a:t>
            </a:r>
            <a:r>
              <a:rPr lang="ja-JP" altLang="en-US" dirty="0"/>
              <a:t>並べると甲状腺分化癌，甲状腺</a:t>
            </a:r>
            <a:r>
              <a:rPr lang="ja-JP" altLang="en-US" dirty="0" smtClean="0"/>
              <a:t>良性腫瘍， </a:t>
            </a:r>
            <a:r>
              <a:rPr lang="en-US" altLang="ja-JP" dirty="0" err="1"/>
              <a:t>Basedow</a:t>
            </a:r>
            <a:r>
              <a:rPr lang="ja-JP" altLang="en-US" dirty="0"/>
              <a:t>病と</a:t>
            </a:r>
            <a:r>
              <a:rPr lang="ja-JP" altLang="en-US" dirty="0" smtClean="0"/>
              <a:t>なる。</a:t>
            </a:r>
            <a:endParaRPr lang="en-US" altLang="ja-JP" dirty="0" smtClean="0"/>
          </a:p>
          <a:p>
            <a:r>
              <a:rPr lang="ja-JP" altLang="en-US" dirty="0"/>
              <a:t>甲状腺分化癌の</a:t>
            </a:r>
            <a:r>
              <a:rPr lang="en-US" altLang="ja-JP" dirty="0"/>
              <a:t>90%</a:t>
            </a:r>
            <a:r>
              <a:rPr lang="ja-JP" altLang="en-US" dirty="0"/>
              <a:t>以上を占める乳頭癌</a:t>
            </a:r>
            <a:r>
              <a:rPr lang="ja-JP" altLang="en-US" dirty="0" smtClean="0"/>
              <a:t>はその</a:t>
            </a:r>
            <a:r>
              <a:rPr lang="ja-JP" altLang="en-US" dirty="0"/>
              <a:t>生命予後の</a:t>
            </a:r>
            <a:r>
              <a:rPr lang="ja-JP" altLang="en-US" dirty="0" smtClean="0"/>
              <a:t>よさ（</a:t>
            </a:r>
            <a:r>
              <a:rPr lang="en-US" altLang="ja-JP" dirty="0" smtClean="0"/>
              <a:t>15</a:t>
            </a:r>
            <a:r>
              <a:rPr lang="ja-JP" altLang="en-US" dirty="0" smtClean="0"/>
              <a:t>年で</a:t>
            </a:r>
            <a:r>
              <a:rPr lang="en-US" altLang="ja-JP" dirty="0" smtClean="0"/>
              <a:t>95</a:t>
            </a:r>
            <a:r>
              <a:rPr lang="ja-JP" altLang="en-US" dirty="0" smtClean="0"/>
              <a:t>％）より長径１</a:t>
            </a:r>
            <a:r>
              <a:rPr lang="en-US" altLang="ja-JP" dirty="0" smtClean="0"/>
              <a:t>cm</a:t>
            </a:r>
            <a:r>
              <a:rPr lang="ja-JP" altLang="en-US" dirty="0"/>
              <a:t>以下の微小病変で治療</a:t>
            </a:r>
            <a:r>
              <a:rPr lang="ja-JP" altLang="en-US" dirty="0" smtClean="0"/>
              <a:t>方針に</a:t>
            </a:r>
            <a:r>
              <a:rPr lang="ja-JP" altLang="en-US" dirty="0"/>
              <a:t>ついて</a:t>
            </a:r>
            <a:r>
              <a:rPr lang="ja-JP" altLang="en-US" dirty="0" smtClean="0"/>
              <a:t>専門医間で</a:t>
            </a:r>
            <a:r>
              <a:rPr lang="ja-JP" altLang="en-US" dirty="0"/>
              <a:t>意見が割れて</a:t>
            </a:r>
            <a:r>
              <a:rPr lang="ja-JP" altLang="en-US" dirty="0" smtClean="0"/>
              <a:t>いる：</a:t>
            </a:r>
            <a:r>
              <a:rPr lang="ja-JP" altLang="en-US" dirty="0"/>
              <a:t>しかしながら多数例を分析すれば，</a:t>
            </a:r>
            <a:r>
              <a:rPr lang="ja-JP" altLang="en-US" dirty="0" smtClean="0"/>
              <a:t>極めて</a:t>
            </a:r>
            <a:r>
              <a:rPr lang="ja-JP" altLang="en-US" dirty="0"/>
              <a:t>頻度は低いものの微小癌の中にも遠隔転移</a:t>
            </a:r>
            <a:r>
              <a:rPr lang="ja-JP" altLang="en-US" dirty="0" smtClean="0"/>
              <a:t>をきたす</a:t>
            </a:r>
            <a:r>
              <a:rPr lang="ja-JP" altLang="en-US" dirty="0"/>
              <a:t>症例は確実に含まれ</a:t>
            </a:r>
            <a:r>
              <a:rPr lang="ja-JP" altLang="en-US" dirty="0" smtClean="0"/>
              <a:t>，腫瘍径が</a:t>
            </a:r>
            <a:r>
              <a:rPr lang="ja-JP" altLang="en-US" dirty="0"/>
              <a:t>小さい</a:t>
            </a:r>
            <a:r>
              <a:rPr lang="ja-JP" altLang="en-US" dirty="0" smtClean="0"/>
              <a:t>から</a:t>
            </a:r>
            <a:r>
              <a:rPr lang="ja-JP" altLang="en-US" dirty="0"/>
              <a:t>といっても，全てが良好な予後をたどる訳</a:t>
            </a:r>
            <a:r>
              <a:rPr lang="ja-JP" altLang="en-US" dirty="0" smtClean="0"/>
              <a:t>では</a:t>
            </a:r>
            <a:r>
              <a:rPr lang="ja-JP" altLang="en-US" dirty="0"/>
              <a:t>ないことも事実で</a:t>
            </a:r>
            <a:r>
              <a:rPr lang="ja-JP" altLang="en-US" dirty="0" smtClean="0"/>
              <a:t>ある。</a:t>
            </a:r>
            <a:endParaRPr lang="en-US" altLang="ja-JP" dirty="0" smtClean="0"/>
          </a:p>
          <a:p>
            <a:r>
              <a:rPr lang="ja-JP" altLang="en-US" dirty="0" smtClean="0">
                <a:solidFill>
                  <a:srgbClr val="C00000"/>
                </a:solidFill>
              </a:rPr>
              <a:t>甲状腺濾胞性腫瘍に</a:t>
            </a:r>
            <a:r>
              <a:rPr lang="ja-JP" altLang="en-US" dirty="0">
                <a:solidFill>
                  <a:srgbClr val="C00000"/>
                </a:solidFill>
              </a:rPr>
              <a:t>は腺腫</a:t>
            </a:r>
            <a:r>
              <a:rPr lang="ja-JP" altLang="en-US" dirty="0" smtClean="0">
                <a:solidFill>
                  <a:srgbClr val="C00000"/>
                </a:solidFill>
              </a:rPr>
              <a:t>と濾胞癌</a:t>
            </a:r>
            <a:r>
              <a:rPr lang="ja-JP" altLang="en-US" dirty="0">
                <a:solidFill>
                  <a:srgbClr val="C00000"/>
                </a:solidFill>
              </a:rPr>
              <a:t>が</a:t>
            </a:r>
            <a:r>
              <a:rPr lang="ja-JP" altLang="en-US" dirty="0" smtClean="0">
                <a:solidFill>
                  <a:srgbClr val="C00000"/>
                </a:solidFill>
              </a:rPr>
              <a:t>あるが</a:t>
            </a:r>
            <a:r>
              <a:rPr lang="ja-JP" altLang="en-US" dirty="0">
                <a:solidFill>
                  <a:srgbClr val="C00000"/>
                </a:solidFill>
              </a:rPr>
              <a:t>，両者の術前鑑別診断が困難であることが</a:t>
            </a:r>
            <a:r>
              <a:rPr lang="ja-JP" altLang="en-US" dirty="0" smtClean="0">
                <a:solidFill>
                  <a:srgbClr val="C00000"/>
                </a:solidFill>
              </a:rPr>
              <a:t>国内外</a:t>
            </a:r>
            <a:r>
              <a:rPr lang="ja-JP" altLang="en-US" dirty="0">
                <a:solidFill>
                  <a:srgbClr val="C00000"/>
                </a:solidFill>
              </a:rPr>
              <a:t>を問わず，専門医にとっての難題</a:t>
            </a:r>
            <a:r>
              <a:rPr lang="ja-JP" altLang="en-US" dirty="0"/>
              <a:t>で</a:t>
            </a:r>
            <a:r>
              <a:rPr lang="ja-JP" altLang="en-US" dirty="0" smtClean="0"/>
              <a:t>ある。とはいえ</a:t>
            </a:r>
            <a:r>
              <a:rPr lang="ja-JP" altLang="en-US" dirty="0"/>
              <a:t>，血行性転移の危険もあり，乳頭癌</a:t>
            </a:r>
            <a:r>
              <a:rPr lang="ja-JP" altLang="en-US" dirty="0" smtClean="0"/>
              <a:t>に比べれば</a:t>
            </a:r>
            <a:r>
              <a:rPr lang="ja-JP" altLang="en-US" dirty="0"/>
              <a:t>生命予後の悪い広範</a:t>
            </a:r>
            <a:r>
              <a:rPr lang="ja-JP" altLang="en-US" dirty="0" smtClean="0"/>
              <a:t>浸潤型濾胞癌</a:t>
            </a:r>
            <a:r>
              <a:rPr lang="ja-JP" altLang="en-US" dirty="0"/>
              <a:t>は</a:t>
            </a:r>
            <a:r>
              <a:rPr lang="ja-JP" altLang="en-US" dirty="0" smtClean="0"/>
              <a:t>，どこ</a:t>
            </a:r>
            <a:r>
              <a:rPr lang="ja-JP" altLang="en-US" dirty="0"/>
              <a:t>かの段階</a:t>
            </a:r>
            <a:r>
              <a:rPr lang="ja-JP" altLang="en-US" dirty="0" smtClean="0"/>
              <a:t>できちんと</a:t>
            </a:r>
            <a:r>
              <a:rPr lang="ja-JP" altLang="en-US" dirty="0"/>
              <a:t>診断され手術に</a:t>
            </a:r>
            <a:r>
              <a:rPr lang="ja-JP" altLang="en-US" dirty="0" smtClean="0"/>
              <a:t>導かれなければならない。</a:t>
            </a:r>
            <a:endParaRPr lang="ja-JP" altLang="en-US" dirty="0"/>
          </a:p>
        </p:txBody>
      </p:sp>
    </p:spTree>
    <p:extLst>
      <p:ext uri="{BB962C8B-B14F-4D97-AF65-F5344CB8AC3E}">
        <p14:creationId xmlns:p14="http://schemas.microsoft.com/office/powerpoint/2010/main" val="2725982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583779"/>
            <a:ext cx="6924675"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タイトル 1"/>
          <p:cNvSpPr>
            <a:spLocks noGrp="1"/>
          </p:cNvSpPr>
          <p:nvPr>
            <p:ph type="title"/>
          </p:nvPr>
        </p:nvSpPr>
        <p:spPr>
          <a:xfrm>
            <a:off x="457200" y="274638"/>
            <a:ext cx="8229600" cy="1143000"/>
          </a:xfrm>
        </p:spPr>
        <p:txBody>
          <a:bodyPr/>
          <a:lstStyle/>
          <a:p>
            <a:r>
              <a:rPr kumimoji="1" lang="ja-JP" altLang="en-US" dirty="0" smtClean="0"/>
              <a:t>甲状腺エコー検査</a:t>
            </a:r>
            <a:endParaRPr kumimoji="1" lang="ja-JP" altLang="en-US" dirty="0"/>
          </a:p>
        </p:txBody>
      </p:sp>
    </p:spTree>
    <p:extLst>
      <p:ext uri="{BB962C8B-B14F-4D97-AF65-F5344CB8AC3E}">
        <p14:creationId xmlns:p14="http://schemas.microsoft.com/office/powerpoint/2010/main" val="3684864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fontScale="90000"/>
          </a:bodyPr>
          <a:lstStyle/>
          <a:p>
            <a:r>
              <a:rPr kumimoji="1" lang="ja-JP" altLang="en-US" dirty="0" smtClean="0"/>
              <a:t>エコー画像（正常）</a:t>
            </a:r>
            <a:endParaRPr kumimoji="1" lang="ja-JP" altLang="en-US" dirty="0"/>
          </a:p>
        </p:txBody>
      </p:sp>
      <p:pic>
        <p:nvPicPr>
          <p:cNvPr id="1028" name="Picture 4" descr="http://www.geocities.co.jp/Beautycare-Venus/5572/kou1.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54000" y="1556792"/>
            <a:ext cx="2882495" cy="47501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ususus.sakura.ne.jp/thyro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00808"/>
            <a:ext cx="5976664" cy="397542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065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甲状腺ホルモン：合成と作用</a:t>
            </a:r>
            <a:endParaRPr kumimoji="1" lang="ja-JP" altLang="en-US" dirty="0"/>
          </a:p>
        </p:txBody>
      </p:sp>
      <p:sp>
        <p:nvSpPr>
          <p:cNvPr id="5" name="テキスト プレースホルダー 4"/>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21430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20466</TotalTime>
  <Words>3745</Words>
  <Application>Microsoft Office PowerPoint</Application>
  <PresentationFormat>画面に合わせる (4:3)</PresentationFormat>
  <Paragraphs>319</Paragraphs>
  <Slides>66</Slides>
  <Notes>10</Notes>
  <HiddenSlides>0</HiddenSlides>
  <MMClips>1</MMClips>
  <ScaleCrop>false</ScaleCrop>
  <HeadingPairs>
    <vt:vector size="4" baseType="variant">
      <vt:variant>
        <vt:lpstr>テーマ</vt:lpstr>
      </vt:variant>
      <vt:variant>
        <vt:i4>1</vt:i4>
      </vt:variant>
      <vt:variant>
        <vt:lpstr>スライド タイトル</vt:lpstr>
      </vt:variant>
      <vt:variant>
        <vt:i4>66</vt:i4>
      </vt:variant>
    </vt:vector>
  </HeadingPairs>
  <TitlesOfParts>
    <vt:vector size="67" baseType="lpstr">
      <vt:lpstr>Office テーマ</vt:lpstr>
      <vt:lpstr>甲状腺疾患クルズス</vt:lpstr>
      <vt:lpstr>甲状腺とは</vt:lpstr>
      <vt:lpstr>甲状腺の解剖学的位置</vt:lpstr>
      <vt:lpstr>甲状腺の解剖学的位置</vt:lpstr>
      <vt:lpstr>触診法（例）</vt:lpstr>
      <vt:lpstr>PowerPoint プレゼンテーション</vt:lpstr>
      <vt:lpstr>甲状腺エコー検査</vt:lpstr>
      <vt:lpstr>エコー画像（正常）</vt:lpstr>
      <vt:lpstr>甲状腺ホルモン：合成と作用</vt:lpstr>
      <vt:lpstr>甲状腺ホルモン</vt:lpstr>
      <vt:lpstr>甲状腺ホルモンの働き</vt:lpstr>
      <vt:lpstr>PowerPoint プレゼンテーション</vt:lpstr>
      <vt:lpstr>甲状腺の組織像（濾胞構造）</vt:lpstr>
      <vt:lpstr>甲状腺濾胞構造</vt:lpstr>
      <vt:lpstr>甲状腺ホルモンの合成・分泌</vt:lpstr>
      <vt:lpstr>PowerPoint プレゼンテーション</vt:lpstr>
      <vt:lpstr>脱ヨード酵素（Deiodinase；D1,D2,D3）によるT4の代謝</vt:lpstr>
      <vt:lpstr>甲状腺ホルモンの調節</vt:lpstr>
      <vt:lpstr>TSH（甲状腺刺激ホルモン）</vt:lpstr>
      <vt:lpstr>PowerPoint プレゼンテーション</vt:lpstr>
      <vt:lpstr>TRH（甲状腺刺激ホルモン放出ホルモン）</vt:lpstr>
      <vt:lpstr>ホルモンの正常値（成人）</vt:lpstr>
      <vt:lpstr>小児期：FT3,FT4は高値</vt:lpstr>
      <vt:lpstr>妊婦：週数とともにｆT4低下</vt:lpstr>
      <vt:lpstr>甲状腺ホルモンが上昇する疾患（甲状腺中毒症；thyrotoxicosis）</vt:lpstr>
      <vt:lpstr>甲状腺中毒症</vt:lpstr>
      <vt:lpstr>甲状腺中毒症（fT4,fT3高値）をきたす疾患</vt:lpstr>
      <vt:lpstr>PowerPoint プレゼンテーション</vt:lpstr>
      <vt:lpstr>甲状腺クリーゼ（Thyrotoxic storm or crisis）</vt:lpstr>
      <vt:lpstr>バセドウ病（Basedow’s disease）</vt:lpstr>
      <vt:lpstr>バセドウ病を疑う所見</vt:lpstr>
      <vt:lpstr>バセドウ病診断のための血液検査</vt:lpstr>
      <vt:lpstr>TRAｂ による甲状腺刺激</vt:lpstr>
      <vt:lpstr>フィードバックによるTSH分泌抑制</vt:lpstr>
      <vt:lpstr>【内服治療】</vt:lpstr>
      <vt:lpstr>【アイソトープ治療（131I内用療法）】</vt:lpstr>
      <vt:lpstr>【手術療法（甲状腺亜全摘術）】</vt:lpstr>
      <vt:lpstr>鑑別診断（１） 無痛性甲状腺炎（ Painless thyroiditis）</vt:lpstr>
      <vt:lpstr>鑑別診断（2） プランマー病（機能性結節性病変）</vt:lpstr>
      <vt:lpstr>シンチグラフィーによる甲状腺中毒症の鑑別</vt:lpstr>
      <vt:lpstr>鑑別診断（3） 妊娠一過性甲状腺機能亢進症 （妊娠8～12週）</vt:lpstr>
      <vt:lpstr>鑑別診断（4） 亜急性甲状腺炎（Subacute thyroiditis）</vt:lpstr>
      <vt:lpstr>亜急性甲状腺炎のエコー所見</vt:lpstr>
      <vt:lpstr>甲状腺ホルモンが低下する疾患</vt:lpstr>
      <vt:lpstr>PowerPoint プレゼンテーション</vt:lpstr>
      <vt:lpstr>甲状腺機能低下症の治療</vt:lpstr>
      <vt:lpstr>甲状腺機能低下をきたす疾患</vt:lpstr>
      <vt:lpstr>原発性甲状腺機能低下症： フィードバックによるTSH上昇</vt:lpstr>
      <vt:lpstr>PowerPoint プレゼンテーション</vt:lpstr>
      <vt:lpstr>先天性甲状腺機能低下症（クレチン症）</vt:lpstr>
      <vt:lpstr>粘液水腫性昏睡</vt:lpstr>
      <vt:lpstr>橋本病（慢性甲状腺炎）</vt:lpstr>
      <vt:lpstr>橋本病診断のための血液検査</vt:lpstr>
      <vt:lpstr>橋本病（慢性甲状腺炎）のエコー所見</vt:lpstr>
      <vt:lpstr>橋本病（未治療）の甲状腺機能</vt:lpstr>
      <vt:lpstr>治療</vt:lpstr>
      <vt:lpstr>甲状腺の腫瘍性病変</vt:lpstr>
      <vt:lpstr>良性腫瘍</vt:lpstr>
      <vt:lpstr>PowerPoint プレゼンテーション</vt:lpstr>
      <vt:lpstr>甲状腺良性腫瘍の治療</vt:lpstr>
      <vt:lpstr>悪性腫瘍</vt:lpstr>
      <vt:lpstr>甲状腺悪性腫瘍の予後</vt:lpstr>
      <vt:lpstr>診断</vt:lpstr>
      <vt:lpstr>PowerPoint プレゼンテーション</vt:lpstr>
      <vt:lpstr>甲状腺悪性腫瘍の治療</vt:lpstr>
      <vt:lpstr>手術療法</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甲状腺疾患クルズス</dc:title>
  <cp:lastModifiedBy>Windows ユーザー</cp:lastModifiedBy>
  <cp:revision>411</cp:revision>
  <dcterms:modified xsi:type="dcterms:W3CDTF">2013-06-25T15:37:32Z</dcterms:modified>
</cp:coreProperties>
</file>