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</p:sldIdLst>
  <p:sldSz cx="10287000" cy="6858000" type="35mm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48" y="-606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49A1F-52EA-4BAD-945E-1C60E1A1A882}" type="datetimeFigureOut">
              <a:rPr kumimoji="1" lang="ja-JP" altLang="en-US" smtClean="0"/>
              <a:t>2012/4/11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5AEC7-D91A-4CEC-9033-6D660B322F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10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5AEC7-D91A-4CEC-9033-6D660B322F6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811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5AEC7-D91A-4CEC-9033-6D660B322F6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811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5AEC7-D91A-4CEC-9033-6D660B322F6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811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5AEC7-D91A-4CEC-9033-6D660B322F6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811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5AEC7-D91A-4CEC-9033-6D660B322F6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811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5AEC7-D91A-4CEC-9033-6D660B322F6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811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5AEC7-D91A-4CEC-9033-6D660B322F6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811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5AEC7-D91A-4CEC-9033-6D660B322F6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811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5AEC7-D91A-4CEC-9033-6D660B322F6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811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5AEC7-D91A-4CEC-9033-6D660B322F6C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811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5AEC7-D91A-4CEC-9033-6D660B322F6C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811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5AEC7-D91A-4CEC-9033-6D660B322F6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811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5AEC7-D91A-4CEC-9033-6D660B322F6C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811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5AEC7-D91A-4CEC-9033-6D660B322F6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8110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5AEC7-D91A-4CEC-9033-6D660B322F6C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811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5AEC7-D91A-4CEC-9033-6D660B322F6C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811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5AEC7-D91A-4CEC-9033-6D660B322F6C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8110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5AEC7-D91A-4CEC-9033-6D660B322F6C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8110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5AEC7-D91A-4CEC-9033-6D660B322F6C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8110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5AEC7-D91A-4CEC-9033-6D660B322F6C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8110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5AEC7-D91A-4CEC-9033-6D660B322F6C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8110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5AEC7-D91A-4CEC-9033-6D660B322F6C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811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5AEC7-D91A-4CEC-9033-6D660B322F6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811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5AEC7-D91A-4CEC-9033-6D660B322F6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811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5AEC7-D91A-4CEC-9033-6D660B322F6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811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5AEC7-D91A-4CEC-9033-6D660B322F6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811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5AEC7-D91A-4CEC-9033-6D660B322F6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811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5AEC7-D91A-4CEC-9033-6D660B322F6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811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5AEC7-D91A-4CEC-9033-6D660B322F6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811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59D1-11B4-4849-B271-3E5046BC0582}" type="datetimeFigureOut">
              <a:rPr kumimoji="1" lang="ja-JP" altLang="en-US" smtClean="0"/>
              <a:t>2012/4/11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326E-213B-4AF7-82CF-79CB59B21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576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59D1-11B4-4849-B271-3E5046BC0582}" type="datetimeFigureOut">
              <a:rPr kumimoji="1" lang="ja-JP" altLang="en-US" smtClean="0"/>
              <a:t>2012/4/11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326E-213B-4AF7-82CF-79CB59B21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96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390335" y="274639"/>
            <a:ext cx="2603897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78644" y="274639"/>
            <a:ext cx="7640241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59D1-11B4-4849-B271-3E5046BC0582}" type="datetimeFigureOut">
              <a:rPr kumimoji="1" lang="ja-JP" altLang="en-US" smtClean="0"/>
              <a:t>2012/4/11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326E-213B-4AF7-82CF-79CB59B21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36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59D1-11B4-4849-B271-3E5046BC0582}" type="datetimeFigureOut">
              <a:rPr kumimoji="1" lang="ja-JP" altLang="en-US" smtClean="0"/>
              <a:t>2012/4/11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326E-213B-4AF7-82CF-79CB59B21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396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59D1-11B4-4849-B271-3E5046BC0582}" type="datetimeFigureOut">
              <a:rPr kumimoji="1" lang="ja-JP" altLang="en-US" smtClean="0"/>
              <a:t>2012/4/11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326E-213B-4AF7-82CF-79CB59B21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20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78644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872162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59D1-11B4-4849-B271-3E5046BC0582}" type="datetimeFigureOut">
              <a:rPr kumimoji="1" lang="ja-JP" altLang="en-US" smtClean="0"/>
              <a:t>2012/4/11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326E-213B-4AF7-82CF-79CB59B21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14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59D1-11B4-4849-B271-3E5046BC0582}" type="datetimeFigureOut">
              <a:rPr kumimoji="1" lang="ja-JP" altLang="en-US" smtClean="0"/>
              <a:t>2012/4/11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326E-213B-4AF7-82CF-79CB59B21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19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59D1-11B4-4849-B271-3E5046BC0582}" type="datetimeFigureOut">
              <a:rPr kumimoji="1" lang="ja-JP" altLang="en-US" smtClean="0"/>
              <a:t>2012/4/11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326E-213B-4AF7-82CF-79CB59B21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81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59D1-11B4-4849-B271-3E5046BC0582}" type="datetimeFigureOut">
              <a:rPr kumimoji="1" lang="ja-JP" altLang="en-US" smtClean="0"/>
              <a:t>2012/4/11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326E-213B-4AF7-82CF-79CB59B21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55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59D1-11B4-4849-B271-3E5046BC0582}" type="datetimeFigureOut">
              <a:rPr kumimoji="1" lang="ja-JP" altLang="en-US" smtClean="0"/>
              <a:t>2012/4/11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326E-213B-4AF7-82CF-79CB59B21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62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59D1-11B4-4849-B271-3E5046BC0582}" type="datetimeFigureOut">
              <a:rPr kumimoji="1" lang="ja-JP" altLang="en-US" smtClean="0"/>
              <a:t>2012/4/11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326E-213B-4AF7-82CF-79CB59B21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29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359D1-11B4-4849-B271-3E5046BC0582}" type="datetimeFigureOut">
              <a:rPr kumimoji="1" lang="ja-JP" altLang="en-US" smtClean="0"/>
              <a:t>2012/4/11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5326E-213B-4AF7-82CF-79CB59B21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37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25028" y="2130426"/>
            <a:ext cx="9836944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solidFill>
                  <a:srgbClr val="FFFF00"/>
                </a:solidFill>
              </a:rPr>
              <a:t>脳下垂体の病気</a:t>
            </a:r>
            <a:endParaRPr lang="ja-JP" altLang="en-US" dirty="0">
              <a:solidFill>
                <a:srgbClr val="FFFF00"/>
              </a:solidFill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1092994" y="3886200"/>
            <a:ext cx="8101013" cy="27111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dirty="0" smtClean="0">
                <a:solidFill>
                  <a:schemeClr val="bg1"/>
                </a:solidFill>
              </a:rPr>
              <a:t>埼玉医科大学総合医療センター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ja-JP" altLang="en-US" dirty="0" smtClean="0">
                <a:solidFill>
                  <a:schemeClr val="bg1"/>
                </a:solidFill>
              </a:rPr>
              <a:t>内分泌・糖尿病内科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altLang="ja-JP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altLang="ja-JP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ja-JP" altLang="en-US" sz="2000" dirty="0" smtClean="0">
                <a:solidFill>
                  <a:srgbClr val="00B0F0"/>
                </a:solidFill>
              </a:rPr>
              <a:t>（医学生教育用にのみ使用　</a:t>
            </a:r>
            <a:r>
              <a:rPr lang="en-US" altLang="ja-JP" sz="2000" dirty="0" smtClean="0">
                <a:solidFill>
                  <a:srgbClr val="00B0F0"/>
                </a:solidFill>
              </a:rPr>
              <a:t>COPY</a:t>
            </a:r>
            <a:r>
              <a:rPr lang="ja-JP" altLang="en-US" sz="2000" dirty="0" smtClean="0">
                <a:solidFill>
                  <a:srgbClr val="00B0F0"/>
                </a:solidFill>
              </a:rPr>
              <a:t>したり配布してはいけません）　</a:t>
            </a:r>
            <a:endParaRPr lang="ja-JP" alt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77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3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4" y="549279"/>
            <a:ext cx="3729038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03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4" y="549275"/>
            <a:ext cx="4176712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03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2" y="3405192"/>
            <a:ext cx="42005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39813" y="5949950"/>
            <a:ext cx="8712200" cy="431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66788" y="188913"/>
            <a:ext cx="8712200" cy="431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11252" y="476254"/>
            <a:ext cx="215900" cy="56165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783138" y="549279"/>
            <a:ext cx="576262" cy="56165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391650" y="549279"/>
            <a:ext cx="215900" cy="56165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287963" y="3213100"/>
            <a:ext cx="4464050" cy="28733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-761156" y="-830224"/>
            <a:ext cx="11809312" cy="94685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-761156" y="6858000"/>
            <a:ext cx="11809312" cy="103549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0184060" y="-819472"/>
            <a:ext cx="864096" cy="871296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-761156" y="-830224"/>
            <a:ext cx="864096" cy="8723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039044" y="750209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00B0F0"/>
                </a:solidFill>
              </a:rPr>
              <a:t>（医学生教育用にのみ使用　</a:t>
            </a:r>
            <a:r>
              <a:rPr lang="en-US" altLang="ja-JP" dirty="0">
                <a:solidFill>
                  <a:srgbClr val="00B0F0"/>
                </a:solidFill>
              </a:rPr>
              <a:t>COPY</a:t>
            </a:r>
            <a:r>
              <a:rPr lang="ja-JP" altLang="en-US" dirty="0">
                <a:solidFill>
                  <a:srgbClr val="00B0F0"/>
                </a:solidFill>
              </a:rPr>
              <a:t>したり配布してはいけません）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31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3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2" y="836613"/>
            <a:ext cx="3503613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03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836616"/>
            <a:ext cx="344328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22325" y="5805492"/>
            <a:ext cx="8640763" cy="28733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22325" y="620713"/>
            <a:ext cx="8640763" cy="431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819651" y="765175"/>
            <a:ext cx="647700" cy="53276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11252" y="549279"/>
            <a:ext cx="504825" cy="54006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8743953" y="620717"/>
            <a:ext cx="504825" cy="54006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-761156" y="-830224"/>
            <a:ext cx="11809312" cy="94685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-761156" y="6858000"/>
            <a:ext cx="11809312" cy="103549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0184060" y="-819472"/>
            <a:ext cx="864096" cy="871296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-761156" y="-830224"/>
            <a:ext cx="864096" cy="8723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039044" y="750209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00B0F0"/>
                </a:solidFill>
              </a:rPr>
              <a:t>（医学生教育用にのみ使用　</a:t>
            </a:r>
            <a:r>
              <a:rPr lang="en-US" altLang="ja-JP" dirty="0">
                <a:solidFill>
                  <a:srgbClr val="00B0F0"/>
                </a:solidFill>
              </a:rPr>
              <a:t>COPY</a:t>
            </a:r>
            <a:r>
              <a:rPr lang="ja-JP" altLang="en-US" dirty="0">
                <a:solidFill>
                  <a:srgbClr val="00B0F0"/>
                </a:solidFill>
              </a:rPr>
              <a:t>したり配布してはいけません）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31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3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700213"/>
            <a:ext cx="4927600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03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0" y="1700213"/>
            <a:ext cx="4897437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-761156" y="-830224"/>
            <a:ext cx="11809312" cy="94685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-761156" y="6858000"/>
            <a:ext cx="11809312" cy="103549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0184060" y="-819472"/>
            <a:ext cx="864096" cy="871296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-761156" y="-830224"/>
            <a:ext cx="864096" cy="8723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039044" y="750209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00B0F0"/>
                </a:solidFill>
              </a:rPr>
              <a:t>（医学生教育用にのみ使用　</a:t>
            </a:r>
            <a:r>
              <a:rPr lang="en-US" altLang="ja-JP" dirty="0">
                <a:solidFill>
                  <a:srgbClr val="00B0F0"/>
                </a:solidFill>
              </a:rPr>
              <a:t>COPY</a:t>
            </a:r>
            <a:r>
              <a:rPr lang="ja-JP" altLang="en-US" dirty="0">
                <a:solidFill>
                  <a:srgbClr val="00B0F0"/>
                </a:solidFill>
              </a:rPr>
              <a:t>したり配布してはいけません）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31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3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620717"/>
            <a:ext cx="7664450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-761156" y="-830224"/>
            <a:ext cx="11809312" cy="94685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-761156" y="6858000"/>
            <a:ext cx="11809312" cy="103549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0184060" y="-819472"/>
            <a:ext cx="864096" cy="871296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-761156" y="-830224"/>
            <a:ext cx="864096" cy="8723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039044" y="750209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00B0F0"/>
                </a:solidFill>
              </a:rPr>
              <a:t>（医学生教育用にのみ使用　</a:t>
            </a:r>
            <a:r>
              <a:rPr lang="en-US" altLang="ja-JP" dirty="0">
                <a:solidFill>
                  <a:srgbClr val="00B0F0"/>
                </a:solidFill>
              </a:rPr>
              <a:t>COPY</a:t>
            </a:r>
            <a:r>
              <a:rPr lang="ja-JP" altLang="en-US" dirty="0">
                <a:solidFill>
                  <a:srgbClr val="00B0F0"/>
                </a:solidFill>
              </a:rPr>
              <a:t>したり配布してはいけません）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3168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3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92154"/>
            <a:ext cx="334645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03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7" y="115888"/>
            <a:ext cx="4208463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47651" y="0"/>
            <a:ext cx="9791700" cy="112553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95302" y="5373692"/>
            <a:ext cx="9791700" cy="112553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583363" y="5731821"/>
            <a:ext cx="14013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ja-JP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術後３年 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711700" y="46038"/>
            <a:ext cx="936626" cy="57594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8886825" y="333375"/>
            <a:ext cx="936626" cy="57594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-761156" y="-830224"/>
            <a:ext cx="11809312" cy="94685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-761156" y="6858000"/>
            <a:ext cx="11809312" cy="103549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0184060" y="-819472"/>
            <a:ext cx="864096" cy="871296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-761156" y="-830224"/>
            <a:ext cx="864096" cy="8723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039044" y="750209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00B0F0"/>
                </a:solidFill>
              </a:rPr>
              <a:t>（医学生教育用にのみ使用　</a:t>
            </a:r>
            <a:r>
              <a:rPr lang="en-US" altLang="ja-JP" dirty="0">
                <a:solidFill>
                  <a:srgbClr val="00B0F0"/>
                </a:solidFill>
              </a:rPr>
              <a:t>COPY</a:t>
            </a:r>
            <a:r>
              <a:rPr lang="ja-JP" altLang="en-US" dirty="0">
                <a:solidFill>
                  <a:srgbClr val="00B0F0"/>
                </a:solidFill>
              </a:rPr>
              <a:t>したり配布してはいけません）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3168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3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4" y="2359029"/>
            <a:ext cx="2908301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03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2349504"/>
            <a:ext cx="2909887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03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2349500"/>
            <a:ext cx="29527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50889" y="4566596"/>
            <a:ext cx="28664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ja-JP" b="0">
                <a:solidFill>
                  <a:schemeClr val="bg1"/>
                </a:solidFill>
                <a:effectLst/>
              </a:rPr>
              <a:t>Anti-ACTH negative</a:t>
            </a:r>
            <a:r>
              <a:rPr lang="en-US" altLang="ja-JP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913189" y="4566596"/>
            <a:ext cx="24833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ja-JP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ja-JP" b="0">
                <a:solidFill>
                  <a:schemeClr val="bg1"/>
                </a:solidFill>
                <a:effectLst/>
              </a:rPr>
              <a:t>Anti-GH positive</a:t>
            </a:r>
            <a:r>
              <a:rPr lang="en-US" altLang="ja-JP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015165" y="4566596"/>
            <a:ext cx="2513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ja-JP" b="0">
                <a:solidFill>
                  <a:schemeClr val="bg1"/>
                </a:solidFill>
                <a:effectLst/>
              </a:rPr>
              <a:t>Anti-PRL positive</a:t>
            </a:r>
            <a:r>
              <a:rPr lang="en-US" altLang="ja-JP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-761156" y="-830224"/>
            <a:ext cx="11809312" cy="94685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-761156" y="6858000"/>
            <a:ext cx="11809312" cy="103549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0184060" y="-819472"/>
            <a:ext cx="864096" cy="871296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-761156" y="-830224"/>
            <a:ext cx="864096" cy="8723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039044" y="750209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00B0F0"/>
                </a:solidFill>
              </a:rPr>
              <a:t>（医学生教育用にのみ使用　</a:t>
            </a:r>
            <a:r>
              <a:rPr lang="en-US" altLang="ja-JP" dirty="0">
                <a:solidFill>
                  <a:srgbClr val="00B0F0"/>
                </a:solidFill>
              </a:rPr>
              <a:t>COPY</a:t>
            </a:r>
            <a:r>
              <a:rPr lang="ja-JP" altLang="en-US" dirty="0">
                <a:solidFill>
                  <a:srgbClr val="00B0F0"/>
                </a:solidFill>
              </a:rPr>
              <a:t>したり配布してはいけません）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3168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3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1" y="404817"/>
            <a:ext cx="368300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03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476250"/>
            <a:ext cx="3635375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2115" y="5947721"/>
            <a:ext cx="18998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ja-JP" b="0">
                <a:solidFill>
                  <a:schemeClr val="bg1"/>
                </a:solidFill>
                <a:effectLst/>
              </a:rPr>
              <a:t>Prolactinoma</a:t>
            </a:r>
            <a:r>
              <a:rPr lang="en-US" altLang="ja-JP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895352" y="5589588"/>
            <a:ext cx="8785225" cy="431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50890" y="260350"/>
            <a:ext cx="8785225" cy="431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50888" y="260350"/>
            <a:ext cx="431800" cy="59499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422775" y="0"/>
            <a:ext cx="431800" cy="59499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359400" y="0"/>
            <a:ext cx="431800" cy="59499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8959850" y="260350"/>
            <a:ext cx="431800" cy="59499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-761156" y="-830224"/>
            <a:ext cx="11809312" cy="94685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-761156" y="6858000"/>
            <a:ext cx="11809312" cy="103549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0184060" y="-819472"/>
            <a:ext cx="864096" cy="871296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-761156" y="-830224"/>
            <a:ext cx="864096" cy="8723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039044" y="750209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00B0F0"/>
                </a:solidFill>
              </a:rPr>
              <a:t>（医学生教育用にのみ使用　</a:t>
            </a:r>
            <a:r>
              <a:rPr lang="en-US" altLang="ja-JP" dirty="0">
                <a:solidFill>
                  <a:srgbClr val="00B0F0"/>
                </a:solidFill>
              </a:rPr>
              <a:t>COPY</a:t>
            </a:r>
            <a:r>
              <a:rPr lang="ja-JP" altLang="en-US" dirty="0">
                <a:solidFill>
                  <a:srgbClr val="00B0F0"/>
                </a:solidFill>
              </a:rPr>
              <a:t>したり配布してはいけません）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3168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4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90" y="404813"/>
            <a:ext cx="3919537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04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1052513"/>
            <a:ext cx="4826000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143500" y="5371459"/>
            <a:ext cx="24288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ja-JP" b="0">
                <a:solidFill>
                  <a:schemeClr val="bg1"/>
                </a:solidFill>
                <a:effectLst/>
              </a:rPr>
              <a:t>Cushing's disease</a:t>
            </a:r>
            <a:r>
              <a:rPr lang="en-US" altLang="ja-JP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47652" y="333379"/>
            <a:ext cx="9720263" cy="79216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47650" y="6092825"/>
            <a:ext cx="4319588" cy="431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74625" y="908050"/>
            <a:ext cx="431800" cy="532923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206877" y="981075"/>
            <a:ext cx="792163" cy="532923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90525" y="1123950"/>
            <a:ext cx="431800" cy="532923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9391650" y="836616"/>
            <a:ext cx="431800" cy="532923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76215" y="333379"/>
            <a:ext cx="9720262" cy="79216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4135438" y="981075"/>
            <a:ext cx="792162" cy="532923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9320213" y="836616"/>
            <a:ext cx="431800" cy="532923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927601" y="4149729"/>
            <a:ext cx="4679951" cy="36036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-761156" y="-830224"/>
            <a:ext cx="11809312" cy="94685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-761156" y="6858000"/>
            <a:ext cx="11809312" cy="103549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10184060" y="-819472"/>
            <a:ext cx="864096" cy="871296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-761156" y="-830224"/>
            <a:ext cx="864096" cy="8723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1039044" y="750209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00B0F0"/>
                </a:solidFill>
              </a:rPr>
              <a:t>（医学生教育用にのみ使用　</a:t>
            </a:r>
            <a:r>
              <a:rPr lang="en-US" altLang="ja-JP" dirty="0">
                <a:solidFill>
                  <a:srgbClr val="00B0F0"/>
                </a:solidFill>
              </a:rPr>
              <a:t>COPY</a:t>
            </a:r>
            <a:r>
              <a:rPr lang="ja-JP" altLang="en-US" dirty="0">
                <a:solidFill>
                  <a:srgbClr val="00B0F0"/>
                </a:solidFill>
              </a:rPr>
              <a:t>したり配布してはいけません）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3168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4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692154"/>
            <a:ext cx="344328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04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692154"/>
            <a:ext cx="34417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55714" y="6235059"/>
            <a:ext cx="24288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ja-JP" b="0">
                <a:solidFill>
                  <a:schemeClr val="bg1"/>
                </a:solidFill>
                <a:effectLst/>
              </a:rPr>
              <a:t>Cushing's disease</a:t>
            </a:r>
            <a:r>
              <a:rPr lang="en-US" altLang="ja-JP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72289" y="5947721"/>
            <a:ext cx="8771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ja-JP" altLang="en-US" b="0">
                <a:solidFill>
                  <a:schemeClr val="bg1"/>
                </a:solidFill>
                <a:effectLst/>
              </a:rPr>
              <a:t>術後</a:t>
            </a:r>
            <a:r>
              <a:rPr lang="ja-JP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50888" y="5589588"/>
            <a:ext cx="8640762" cy="431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22325" y="476250"/>
            <a:ext cx="8640763" cy="431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351341" y="620713"/>
            <a:ext cx="1296987" cy="53276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77866" y="476254"/>
            <a:ext cx="504825" cy="54006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8888415" y="620717"/>
            <a:ext cx="504825" cy="54006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-761156" y="-830224"/>
            <a:ext cx="11809312" cy="94685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-761156" y="6858000"/>
            <a:ext cx="11809312" cy="103549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0184060" y="-819472"/>
            <a:ext cx="864096" cy="871296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-761156" y="-830224"/>
            <a:ext cx="864096" cy="8723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039044" y="750209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00B0F0"/>
                </a:solidFill>
              </a:rPr>
              <a:t>（医学生教育用にのみ使用　</a:t>
            </a:r>
            <a:r>
              <a:rPr lang="en-US" altLang="ja-JP" dirty="0">
                <a:solidFill>
                  <a:srgbClr val="00B0F0"/>
                </a:solidFill>
              </a:rPr>
              <a:t>COPY</a:t>
            </a:r>
            <a:r>
              <a:rPr lang="ja-JP" altLang="en-US" dirty="0">
                <a:solidFill>
                  <a:srgbClr val="00B0F0"/>
                </a:solidFill>
              </a:rPr>
              <a:t>したり配布してはいけません）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3168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4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925638"/>
            <a:ext cx="4537076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04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925638"/>
            <a:ext cx="4537076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27150" y="5226996"/>
            <a:ext cx="25523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ja-JP" altLang="en-US" b="0">
                <a:solidFill>
                  <a:schemeClr val="bg1"/>
                </a:solidFill>
                <a:effectLst/>
              </a:rPr>
              <a:t>矢印：</a:t>
            </a:r>
            <a:r>
              <a:rPr lang="en-US" altLang="ja-JP" b="0">
                <a:solidFill>
                  <a:schemeClr val="bg1"/>
                </a:solidFill>
                <a:effectLst/>
              </a:rPr>
              <a:t>Crooke</a:t>
            </a:r>
            <a:r>
              <a:rPr lang="ja-JP" altLang="en-US" b="0">
                <a:solidFill>
                  <a:schemeClr val="bg1"/>
                </a:solidFill>
                <a:effectLst/>
              </a:rPr>
              <a:t>変性</a:t>
            </a:r>
            <a:r>
              <a:rPr lang="ja-JP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503863" y="5194731"/>
            <a:ext cx="27991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ja-JP" b="0">
                <a:solidFill>
                  <a:schemeClr val="bg1"/>
                </a:solidFill>
                <a:effectLst/>
              </a:rPr>
              <a:t>Anti-ACTH positive </a:t>
            </a:r>
          </a:p>
          <a:p>
            <a:pPr algn="l"/>
            <a:r>
              <a:rPr lang="ja-JP" altLang="en-US" b="0">
                <a:solidFill>
                  <a:schemeClr val="bg1"/>
                </a:solidFill>
                <a:effectLst/>
              </a:rPr>
              <a:t>矢印：</a:t>
            </a:r>
            <a:r>
              <a:rPr lang="en-US" altLang="ja-JP" b="0">
                <a:solidFill>
                  <a:schemeClr val="bg1"/>
                </a:solidFill>
                <a:effectLst/>
              </a:rPr>
              <a:t>Crooke</a:t>
            </a:r>
            <a:r>
              <a:rPr lang="ja-JP" altLang="en-US" b="0">
                <a:solidFill>
                  <a:schemeClr val="bg1"/>
                </a:solidFill>
                <a:effectLst/>
              </a:rPr>
              <a:t>細胞</a:t>
            </a:r>
            <a:r>
              <a:rPr lang="ja-JP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90527" y="4868863"/>
            <a:ext cx="9648825" cy="36036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19090" y="1700213"/>
            <a:ext cx="9648825" cy="36036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63552" y="1412875"/>
            <a:ext cx="358775" cy="367188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784727" y="1484317"/>
            <a:ext cx="646113" cy="36734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9537702" y="1628775"/>
            <a:ext cx="358775" cy="367188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-761156" y="-830224"/>
            <a:ext cx="11809312" cy="94685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-761156" y="6858000"/>
            <a:ext cx="11809312" cy="103549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0184060" y="-819472"/>
            <a:ext cx="864096" cy="871296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-761156" y="-830224"/>
            <a:ext cx="864096" cy="8723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039044" y="750209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00B0F0"/>
                </a:solidFill>
              </a:rPr>
              <a:t>（医学生教育用にのみ使用　</a:t>
            </a:r>
            <a:r>
              <a:rPr lang="en-US" altLang="ja-JP" dirty="0">
                <a:solidFill>
                  <a:srgbClr val="00B0F0"/>
                </a:solidFill>
              </a:rPr>
              <a:t>COPY</a:t>
            </a:r>
            <a:r>
              <a:rPr lang="ja-JP" altLang="en-US" dirty="0">
                <a:solidFill>
                  <a:srgbClr val="00B0F0"/>
                </a:solidFill>
              </a:rPr>
              <a:t>したり配布してはいけません）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316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0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280" y="-22225"/>
            <a:ext cx="10472738" cy="698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-761156" y="-830224"/>
            <a:ext cx="11809312" cy="101886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-761156" y="6741368"/>
            <a:ext cx="11809312" cy="115212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9824020" y="-819472"/>
            <a:ext cx="1224136" cy="871296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-761156" y="-830224"/>
            <a:ext cx="1224136" cy="8723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039044" y="750209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00B0F0"/>
                </a:solidFill>
              </a:rPr>
              <a:t>（医学生教育用にのみ使用　</a:t>
            </a:r>
            <a:r>
              <a:rPr lang="en-US" altLang="ja-JP" dirty="0">
                <a:solidFill>
                  <a:srgbClr val="00B0F0"/>
                </a:solidFill>
              </a:rPr>
              <a:t>COPY</a:t>
            </a:r>
            <a:r>
              <a:rPr lang="ja-JP" altLang="en-US" dirty="0">
                <a:solidFill>
                  <a:srgbClr val="00B0F0"/>
                </a:solidFill>
              </a:rPr>
              <a:t>したり配布してはいけません）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31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5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2" y="765179"/>
            <a:ext cx="3471863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05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836616"/>
            <a:ext cx="344328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064002" y="6019159"/>
            <a:ext cx="21082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ja-JP" altLang="en-US" b="0">
                <a:solidFill>
                  <a:schemeClr val="bg1"/>
                </a:solidFill>
                <a:effectLst/>
              </a:rPr>
              <a:t>体質性小人症</a:t>
            </a:r>
            <a:r>
              <a:rPr lang="ja-JP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50888" y="5803904"/>
            <a:ext cx="8640762" cy="2889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22325" y="549275"/>
            <a:ext cx="8640763" cy="431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206877" y="549275"/>
            <a:ext cx="1008063" cy="53276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895352" y="404817"/>
            <a:ext cx="504825" cy="54006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8456615" y="692154"/>
            <a:ext cx="504825" cy="54006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-761156" y="-830224"/>
            <a:ext cx="11809312" cy="94685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-761156" y="6858000"/>
            <a:ext cx="11809312" cy="103549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0184060" y="-819472"/>
            <a:ext cx="864096" cy="871296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-761156" y="-830224"/>
            <a:ext cx="864096" cy="8723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039044" y="750209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00B0F0"/>
                </a:solidFill>
              </a:rPr>
              <a:t>（医学生教育用にのみ使用　</a:t>
            </a:r>
            <a:r>
              <a:rPr lang="en-US" altLang="ja-JP" dirty="0">
                <a:solidFill>
                  <a:srgbClr val="00B0F0"/>
                </a:solidFill>
              </a:rPr>
              <a:t>COPY</a:t>
            </a:r>
            <a:r>
              <a:rPr lang="ja-JP" altLang="en-US" dirty="0">
                <a:solidFill>
                  <a:srgbClr val="00B0F0"/>
                </a:solidFill>
              </a:rPr>
              <a:t>したり配布してはいけません）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3168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5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052513"/>
            <a:ext cx="3014663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05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1123950"/>
            <a:ext cx="296386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05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1123950"/>
            <a:ext cx="296386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206875" y="5803259"/>
            <a:ext cx="15584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ja-JP" b="0">
                <a:solidFill>
                  <a:schemeClr val="bg1"/>
                </a:solidFill>
                <a:effectLst/>
              </a:rPr>
              <a:t>Pinealoma</a:t>
            </a:r>
            <a:r>
              <a:rPr lang="en-US" altLang="ja-JP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90527" y="5373692"/>
            <a:ext cx="9432925" cy="28733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7652" y="981075"/>
            <a:ext cx="9432925" cy="28733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63552" y="1125542"/>
            <a:ext cx="358775" cy="439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9464677" y="1125542"/>
            <a:ext cx="358775" cy="439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-761156" y="-830224"/>
            <a:ext cx="11809312" cy="94685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-761156" y="6858000"/>
            <a:ext cx="11809312" cy="103549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0184060" y="-819472"/>
            <a:ext cx="864096" cy="871296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-761156" y="-830224"/>
            <a:ext cx="864096" cy="8723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039044" y="750209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00B0F0"/>
                </a:solidFill>
              </a:rPr>
              <a:t>（医学生教育用にのみ使用　</a:t>
            </a:r>
            <a:r>
              <a:rPr lang="en-US" altLang="ja-JP" dirty="0">
                <a:solidFill>
                  <a:srgbClr val="00B0F0"/>
                </a:solidFill>
              </a:rPr>
              <a:t>COPY</a:t>
            </a:r>
            <a:r>
              <a:rPr lang="ja-JP" altLang="en-US" dirty="0">
                <a:solidFill>
                  <a:srgbClr val="00B0F0"/>
                </a:solidFill>
              </a:rPr>
              <a:t>したり配布してはいけません）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3168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5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2260604"/>
            <a:ext cx="381635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05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2276475"/>
            <a:ext cx="3744914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66788" y="5155559"/>
            <a:ext cx="37176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ja-JP" b="0">
                <a:solidFill>
                  <a:schemeClr val="bg1"/>
                </a:solidFill>
                <a:effectLst/>
              </a:rPr>
              <a:t>Germinoma two cell pattern</a:t>
            </a:r>
            <a:r>
              <a:rPr lang="en-US" altLang="ja-JP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080127" y="5155559"/>
            <a:ext cx="17299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ja-JP" b="0">
                <a:solidFill>
                  <a:schemeClr val="bg1"/>
                </a:solidFill>
                <a:effectLst/>
              </a:rPr>
              <a:t>Germinoma</a:t>
            </a:r>
            <a:r>
              <a:rPr lang="en-US" altLang="ja-JP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-761156" y="-830224"/>
            <a:ext cx="11809312" cy="94685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-761156" y="6858000"/>
            <a:ext cx="11809312" cy="103549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0184060" y="-819472"/>
            <a:ext cx="864096" cy="871296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-761156" y="-830224"/>
            <a:ext cx="864096" cy="8723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039044" y="750209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00B0F0"/>
                </a:solidFill>
              </a:rPr>
              <a:t>（医学生教育用にのみ使用　</a:t>
            </a:r>
            <a:r>
              <a:rPr lang="en-US" altLang="ja-JP" dirty="0">
                <a:solidFill>
                  <a:srgbClr val="00B0F0"/>
                </a:solidFill>
              </a:rPr>
              <a:t>COPY</a:t>
            </a:r>
            <a:r>
              <a:rPr lang="ja-JP" altLang="en-US" dirty="0">
                <a:solidFill>
                  <a:srgbClr val="00B0F0"/>
                </a:solidFill>
              </a:rPr>
              <a:t>したり配布してはいけません）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3168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7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91" y="836617"/>
            <a:ext cx="32988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07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981075"/>
            <a:ext cx="3671888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07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3355979"/>
            <a:ext cx="36004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27378" y="5947721"/>
            <a:ext cx="33441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ja-JP" b="0">
                <a:solidFill>
                  <a:schemeClr val="bg1"/>
                </a:solidFill>
                <a:effectLst/>
              </a:rPr>
              <a:t>22yo Craniopharingioma</a:t>
            </a:r>
            <a:r>
              <a:rPr lang="en-US" altLang="ja-JP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791201" y="4652963"/>
            <a:ext cx="2305050" cy="431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22325" y="5589588"/>
            <a:ext cx="8640763" cy="431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19090" y="620713"/>
            <a:ext cx="8640762" cy="431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135440" y="549275"/>
            <a:ext cx="1008062" cy="53276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06427" y="404817"/>
            <a:ext cx="504825" cy="54006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3590" y="549279"/>
            <a:ext cx="504825" cy="54006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999039" y="3284538"/>
            <a:ext cx="4248150" cy="2159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-761156" y="-830224"/>
            <a:ext cx="11809312" cy="94685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-761156" y="6858000"/>
            <a:ext cx="11809312" cy="103549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0184060" y="-819472"/>
            <a:ext cx="864096" cy="871296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-761156" y="-830224"/>
            <a:ext cx="864096" cy="8723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1039044" y="750209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00B0F0"/>
                </a:solidFill>
              </a:rPr>
              <a:t>（医学生教育用にのみ使用　</a:t>
            </a:r>
            <a:r>
              <a:rPr lang="en-US" altLang="ja-JP" dirty="0">
                <a:solidFill>
                  <a:srgbClr val="00B0F0"/>
                </a:solidFill>
              </a:rPr>
              <a:t>COPY</a:t>
            </a:r>
            <a:r>
              <a:rPr lang="ja-JP" altLang="en-US" dirty="0">
                <a:solidFill>
                  <a:srgbClr val="00B0F0"/>
                </a:solidFill>
              </a:rPr>
              <a:t>したり配布してはいけません）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3168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6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175" y="-342900"/>
            <a:ext cx="10945814" cy="731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-761156" y="-830224"/>
            <a:ext cx="11809312" cy="94685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-761156" y="6669360"/>
            <a:ext cx="11809312" cy="122413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0184060" y="-819472"/>
            <a:ext cx="864096" cy="871296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-761156" y="-830224"/>
            <a:ext cx="1008112" cy="8723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-761156" y="-855661"/>
            <a:ext cx="1008112" cy="872371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039044" y="750209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00B0F0"/>
                </a:solidFill>
              </a:rPr>
              <a:t>（医学生教育用にのみ使用　</a:t>
            </a:r>
            <a:r>
              <a:rPr lang="en-US" altLang="ja-JP" dirty="0">
                <a:solidFill>
                  <a:srgbClr val="00B0F0"/>
                </a:solidFill>
              </a:rPr>
              <a:t>COPY</a:t>
            </a:r>
            <a:r>
              <a:rPr lang="ja-JP" altLang="en-US" dirty="0">
                <a:solidFill>
                  <a:srgbClr val="00B0F0"/>
                </a:solidFill>
              </a:rPr>
              <a:t>したり配布してはいけません）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3168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6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276475"/>
            <a:ext cx="4175125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06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39" y="2276475"/>
            <a:ext cx="4176712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00453" y="5442896"/>
            <a:ext cx="3113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ja-JP" b="0">
                <a:solidFill>
                  <a:schemeClr val="bg1"/>
                </a:solidFill>
                <a:effectLst/>
              </a:rPr>
              <a:t>Empty Sella Syndrome</a:t>
            </a:r>
            <a:r>
              <a:rPr lang="en-US" altLang="ja-JP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-761156" y="-830224"/>
            <a:ext cx="11809312" cy="94685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-761156" y="6858000"/>
            <a:ext cx="11809312" cy="103549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0184060" y="-819472"/>
            <a:ext cx="864096" cy="871296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-761156" y="-830224"/>
            <a:ext cx="864096" cy="8723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039044" y="750209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00B0F0"/>
                </a:solidFill>
              </a:rPr>
              <a:t>（医学生教育用にのみ使用　</a:t>
            </a:r>
            <a:r>
              <a:rPr lang="en-US" altLang="ja-JP" dirty="0">
                <a:solidFill>
                  <a:srgbClr val="00B0F0"/>
                </a:solidFill>
              </a:rPr>
              <a:t>COPY</a:t>
            </a:r>
            <a:r>
              <a:rPr lang="ja-JP" altLang="en-US" dirty="0">
                <a:solidFill>
                  <a:srgbClr val="00B0F0"/>
                </a:solidFill>
              </a:rPr>
              <a:t>したり配布してはいけません）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3168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6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981079"/>
            <a:ext cx="30607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06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981079"/>
            <a:ext cx="30607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06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981079"/>
            <a:ext cx="30607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00487" y="6019159"/>
            <a:ext cx="25090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ja-JP" b="0">
                <a:solidFill>
                  <a:schemeClr val="bg1"/>
                </a:solidFill>
                <a:effectLst/>
              </a:rPr>
              <a:t>Anorexia Nervosa</a:t>
            </a:r>
            <a:r>
              <a:rPr lang="en-US" altLang="ja-JP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27040" y="5373692"/>
            <a:ext cx="9432925" cy="28733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47652" y="908050"/>
            <a:ext cx="9432925" cy="28733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90527" y="1196979"/>
            <a:ext cx="358775" cy="439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464677" y="1196979"/>
            <a:ext cx="358775" cy="439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-761156" y="-830224"/>
            <a:ext cx="11809312" cy="94685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-761156" y="6858000"/>
            <a:ext cx="11809312" cy="103549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0184060" y="-819472"/>
            <a:ext cx="864096" cy="871296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-761156" y="-830224"/>
            <a:ext cx="864096" cy="8723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039044" y="750209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00B0F0"/>
                </a:solidFill>
              </a:rPr>
              <a:t>（医学生教育用にのみ使用　</a:t>
            </a:r>
            <a:r>
              <a:rPr lang="en-US" altLang="ja-JP" dirty="0">
                <a:solidFill>
                  <a:srgbClr val="00B0F0"/>
                </a:solidFill>
              </a:rPr>
              <a:t>COPY</a:t>
            </a:r>
            <a:r>
              <a:rPr lang="ja-JP" altLang="en-US" dirty="0">
                <a:solidFill>
                  <a:srgbClr val="00B0F0"/>
                </a:solidFill>
              </a:rPr>
              <a:t>したり配布してはいけません）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3168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6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2" y="549279"/>
            <a:ext cx="3489325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06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620717"/>
            <a:ext cx="344328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00487" y="6019159"/>
            <a:ext cx="25090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ja-JP" b="0">
                <a:solidFill>
                  <a:schemeClr val="bg1"/>
                </a:solidFill>
                <a:effectLst/>
              </a:rPr>
              <a:t>Anorexia Nervosa</a:t>
            </a:r>
            <a:r>
              <a:rPr lang="en-US" altLang="ja-JP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22325" y="5589588"/>
            <a:ext cx="8640763" cy="431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22325" y="476250"/>
            <a:ext cx="8640763" cy="431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422776" y="549275"/>
            <a:ext cx="865188" cy="53276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50891" y="404817"/>
            <a:ext cx="504825" cy="54006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528053" y="549279"/>
            <a:ext cx="504825" cy="54006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-761156" y="-830224"/>
            <a:ext cx="11809312" cy="94685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-761156" y="6858000"/>
            <a:ext cx="11809312" cy="103549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0184060" y="-819472"/>
            <a:ext cx="864096" cy="871296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-761156" y="-830224"/>
            <a:ext cx="864096" cy="8723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039044" y="750209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00B0F0"/>
                </a:solidFill>
              </a:rPr>
              <a:t>（医学生教育用にのみ使用　</a:t>
            </a:r>
            <a:r>
              <a:rPr lang="en-US" altLang="ja-JP" dirty="0">
                <a:solidFill>
                  <a:srgbClr val="00B0F0"/>
                </a:solidFill>
              </a:rPr>
              <a:t>COPY</a:t>
            </a:r>
            <a:r>
              <a:rPr lang="ja-JP" altLang="en-US" dirty="0">
                <a:solidFill>
                  <a:srgbClr val="00B0F0"/>
                </a:solidFill>
              </a:rPr>
              <a:t>したり配布してはいけません）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3168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8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2" y="547688"/>
            <a:ext cx="34972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08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4" y="476250"/>
            <a:ext cx="3538537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103690" y="6019159"/>
            <a:ext cx="20970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ja-JP" b="0">
                <a:solidFill>
                  <a:schemeClr val="bg1"/>
                </a:solidFill>
                <a:effectLst/>
              </a:rPr>
              <a:t>Simple obesity</a:t>
            </a:r>
            <a:r>
              <a:rPr lang="en-US" altLang="ja-JP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895352" y="5589588"/>
            <a:ext cx="8785225" cy="431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50890" y="260350"/>
            <a:ext cx="8785225" cy="431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966788" y="215900"/>
            <a:ext cx="431800" cy="59499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638675" y="0"/>
            <a:ext cx="431800" cy="59499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8959850" y="71438"/>
            <a:ext cx="431800" cy="59499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359400" y="0"/>
            <a:ext cx="431800" cy="59499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-761156" y="-830224"/>
            <a:ext cx="11809312" cy="94685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-761156" y="6858000"/>
            <a:ext cx="11809312" cy="103549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0184060" y="-819472"/>
            <a:ext cx="864096" cy="871296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-761156" y="-830224"/>
            <a:ext cx="864096" cy="8723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039044" y="750209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00B0F0"/>
                </a:solidFill>
              </a:rPr>
              <a:t>（医学生教育用にのみ使用　</a:t>
            </a:r>
            <a:r>
              <a:rPr lang="en-US" altLang="ja-JP" dirty="0">
                <a:solidFill>
                  <a:srgbClr val="00B0F0"/>
                </a:solidFill>
              </a:rPr>
              <a:t>COPY</a:t>
            </a:r>
            <a:r>
              <a:rPr lang="ja-JP" altLang="en-US" dirty="0">
                <a:solidFill>
                  <a:srgbClr val="00B0F0"/>
                </a:solidFill>
              </a:rPr>
              <a:t>したり配布してはいけません）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3168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168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738" y="-123825"/>
            <a:ext cx="10945814" cy="729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-761156" y="-963488"/>
            <a:ext cx="11809312" cy="115212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-731072" y="6858000"/>
            <a:ext cx="11809312" cy="103549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9607996" y="-819472"/>
            <a:ext cx="1479797" cy="842493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-761156" y="-387424"/>
            <a:ext cx="1584176" cy="828092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039044" y="750209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00B0F0"/>
                </a:solidFill>
              </a:rPr>
              <a:t>（医学生教育用にのみ使用　</a:t>
            </a:r>
            <a:r>
              <a:rPr lang="en-US" altLang="ja-JP" dirty="0">
                <a:solidFill>
                  <a:srgbClr val="00B0F0"/>
                </a:solidFill>
              </a:rPr>
              <a:t>COPY</a:t>
            </a:r>
            <a:r>
              <a:rPr lang="ja-JP" altLang="en-US" dirty="0">
                <a:solidFill>
                  <a:srgbClr val="00B0F0"/>
                </a:solidFill>
              </a:rPr>
              <a:t>したり配布してはいけません）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31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1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536" y="-387350"/>
            <a:ext cx="11377613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-761156" y="-963488"/>
            <a:ext cx="11809312" cy="96348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-761156" y="6858000"/>
            <a:ext cx="11809312" cy="103549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0287000" y="-819472"/>
            <a:ext cx="761156" cy="871296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-761156" y="-387424"/>
            <a:ext cx="761156" cy="828092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039044" y="750209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00B0F0"/>
                </a:solidFill>
              </a:rPr>
              <a:t>（医学生教育用にのみ使用　</a:t>
            </a:r>
            <a:r>
              <a:rPr lang="en-US" altLang="ja-JP" dirty="0">
                <a:solidFill>
                  <a:srgbClr val="00B0F0"/>
                </a:solidFill>
              </a:rPr>
              <a:t>COPY</a:t>
            </a:r>
            <a:r>
              <a:rPr lang="ja-JP" altLang="en-US" dirty="0">
                <a:solidFill>
                  <a:srgbClr val="00B0F0"/>
                </a:solidFill>
              </a:rPr>
              <a:t>したり配布してはいけません）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31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1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8975" y="-219075"/>
            <a:ext cx="11233150" cy="748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-761156" y="-830224"/>
            <a:ext cx="11809312" cy="94685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-761156" y="6858000"/>
            <a:ext cx="11809312" cy="103549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0184060" y="-819472"/>
            <a:ext cx="864096" cy="871296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-761156" y="-830224"/>
            <a:ext cx="864096" cy="872371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039044" y="750209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00B0F0"/>
                </a:solidFill>
              </a:rPr>
              <a:t>（医学生教育用にのみ使用　</a:t>
            </a:r>
            <a:r>
              <a:rPr lang="en-US" altLang="ja-JP" dirty="0">
                <a:solidFill>
                  <a:srgbClr val="00B0F0"/>
                </a:solidFill>
              </a:rPr>
              <a:t>COPY</a:t>
            </a:r>
            <a:r>
              <a:rPr lang="ja-JP" altLang="en-US" dirty="0">
                <a:solidFill>
                  <a:srgbClr val="00B0F0"/>
                </a:solidFill>
              </a:rPr>
              <a:t>したり配布してはいけません）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31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761156" y="-830224"/>
            <a:ext cx="11809312" cy="94685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-761156" y="6858000"/>
            <a:ext cx="11809312" cy="103549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0184060" y="-819472"/>
            <a:ext cx="864096" cy="871296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-761156" y="-830224"/>
            <a:ext cx="864096" cy="872371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Picture 2" descr="0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0287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039044" y="750209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00B0F0"/>
                </a:solidFill>
              </a:rPr>
              <a:t>（医学生教育用にのみ使用　</a:t>
            </a:r>
            <a:r>
              <a:rPr lang="en-US" altLang="ja-JP" dirty="0">
                <a:solidFill>
                  <a:srgbClr val="00B0F0"/>
                </a:solidFill>
              </a:rPr>
              <a:t>COPY</a:t>
            </a:r>
            <a:r>
              <a:rPr lang="ja-JP" altLang="en-US" dirty="0">
                <a:solidFill>
                  <a:srgbClr val="00B0F0"/>
                </a:solidFill>
              </a:rPr>
              <a:t>したり配布してはいけません）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31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536" y="-243831"/>
            <a:ext cx="11156951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-761156" y="-830224"/>
            <a:ext cx="11809312" cy="94685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-761156" y="6858000"/>
            <a:ext cx="11809312" cy="103549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0184060" y="-819472"/>
            <a:ext cx="864096" cy="871296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-761156" y="-830224"/>
            <a:ext cx="864096" cy="872371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039044" y="750209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00B0F0"/>
                </a:solidFill>
              </a:rPr>
              <a:t>（医学生教育用にのみ使用　</a:t>
            </a:r>
            <a:r>
              <a:rPr lang="en-US" altLang="ja-JP" dirty="0">
                <a:solidFill>
                  <a:srgbClr val="00B0F0"/>
                </a:solidFill>
              </a:rPr>
              <a:t>COPY</a:t>
            </a:r>
            <a:r>
              <a:rPr lang="ja-JP" altLang="en-US" dirty="0">
                <a:solidFill>
                  <a:srgbClr val="00B0F0"/>
                </a:solidFill>
              </a:rPr>
              <a:t>したり配布してはいけません）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31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3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074" y="-314325"/>
            <a:ext cx="11088689" cy="736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-761156" y="-830224"/>
            <a:ext cx="11809312" cy="94685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-761156" y="6858000"/>
            <a:ext cx="11809312" cy="103549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0184060" y="-819472"/>
            <a:ext cx="864096" cy="871296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-761156" y="-830224"/>
            <a:ext cx="864096" cy="872371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039044" y="750209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00B0F0"/>
                </a:solidFill>
              </a:rPr>
              <a:t>（医学生教育用にのみ使用　</a:t>
            </a:r>
            <a:r>
              <a:rPr lang="en-US" altLang="ja-JP" dirty="0">
                <a:solidFill>
                  <a:srgbClr val="00B0F0"/>
                </a:solidFill>
              </a:rPr>
              <a:t>COPY</a:t>
            </a:r>
            <a:r>
              <a:rPr lang="ja-JP" altLang="en-US" dirty="0">
                <a:solidFill>
                  <a:srgbClr val="00B0F0"/>
                </a:solidFill>
              </a:rPr>
              <a:t>したり配布してはいけません）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31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3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2" y="404817"/>
            <a:ext cx="3713163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03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40" y="404817"/>
            <a:ext cx="37306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30615" y="6090596"/>
            <a:ext cx="29867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ja-JP" b="0">
                <a:solidFill>
                  <a:schemeClr val="bg1"/>
                </a:solidFill>
                <a:effectLst/>
              </a:rPr>
              <a:t>Acromegaly </a:t>
            </a:r>
            <a:r>
              <a:rPr lang="ja-JP" altLang="en-US" b="0">
                <a:solidFill>
                  <a:schemeClr val="bg1"/>
                </a:solidFill>
                <a:effectLst/>
              </a:rPr>
              <a:t>顔　術前</a:t>
            </a:r>
            <a:r>
              <a:rPr lang="ja-JP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50888" y="5734050"/>
            <a:ext cx="8640762" cy="431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22325" y="188913"/>
            <a:ext cx="8640763" cy="431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4991" y="476254"/>
            <a:ext cx="504825" cy="54006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495800" y="549275"/>
            <a:ext cx="1008063" cy="53276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9031290" y="549279"/>
            <a:ext cx="504825" cy="54006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63552" y="404817"/>
            <a:ext cx="504825" cy="54006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8888415" y="261942"/>
            <a:ext cx="504825" cy="54006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8888415" y="549279"/>
            <a:ext cx="504825" cy="54006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-761156" y="-830224"/>
            <a:ext cx="11809312" cy="94685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-761156" y="6858000"/>
            <a:ext cx="11809312" cy="103549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0184060" y="-819472"/>
            <a:ext cx="864096" cy="871296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-761156" y="-830224"/>
            <a:ext cx="864096" cy="872371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1039044" y="750209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00B0F0"/>
                </a:solidFill>
              </a:rPr>
              <a:t>（医学生教育用にのみ使用　</a:t>
            </a:r>
            <a:r>
              <a:rPr lang="en-US" altLang="ja-JP" dirty="0">
                <a:solidFill>
                  <a:srgbClr val="00B0F0"/>
                </a:solidFill>
              </a:rPr>
              <a:t>COPY</a:t>
            </a:r>
            <a:r>
              <a:rPr lang="ja-JP" altLang="en-US" dirty="0">
                <a:solidFill>
                  <a:srgbClr val="00B0F0"/>
                </a:solidFill>
              </a:rPr>
              <a:t>したり配布してはいけません）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31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284</Words>
  <Application>Microsoft Office PowerPoint</Application>
  <PresentationFormat>35mm スライド</PresentationFormat>
  <Paragraphs>83</Paragraphs>
  <Slides>29</Slides>
  <Notes>29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0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mmatsuda</dc:creator>
  <cp:lastModifiedBy>mmatsuda</cp:lastModifiedBy>
  <cp:revision>8</cp:revision>
  <dcterms:created xsi:type="dcterms:W3CDTF">2012-04-10T21:44:58Z</dcterms:created>
  <dcterms:modified xsi:type="dcterms:W3CDTF">2012-04-10T22:27:29Z</dcterms:modified>
</cp:coreProperties>
</file>