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3.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heme/themeOverride4.xml" ContentType="application/vnd.openxmlformats-officedocument.themeOverr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4015" r:id="rId2"/>
    <p:sldMasterId id="2147484030" r:id="rId3"/>
    <p:sldMasterId id="2147484574" r:id="rId4"/>
    <p:sldMasterId id="2147484586" r:id="rId5"/>
    <p:sldMasterId id="2147484601" r:id="rId6"/>
  </p:sldMasterIdLst>
  <p:notesMasterIdLst>
    <p:notesMasterId r:id="rId115"/>
  </p:notesMasterIdLst>
  <p:handoutMasterIdLst>
    <p:handoutMasterId r:id="rId116"/>
  </p:handoutMasterIdLst>
  <p:sldIdLst>
    <p:sldId id="400" r:id="rId7"/>
    <p:sldId id="858" r:id="rId8"/>
    <p:sldId id="859" r:id="rId9"/>
    <p:sldId id="860" r:id="rId10"/>
    <p:sldId id="861" r:id="rId11"/>
    <p:sldId id="862" r:id="rId12"/>
    <p:sldId id="863" r:id="rId13"/>
    <p:sldId id="866" r:id="rId14"/>
    <p:sldId id="867" r:id="rId15"/>
    <p:sldId id="869" r:id="rId16"/>
    <p:sldId id="871" r:id="rId17"/>
    <p:sldId id="873" r:id="rId18"/>
    <p:sldId id="872" r:id="rId19"/>
    <p:sldId id="874" r:id="rId20"/>
    <p:sldId id="875" r:id="rId21"/>
    <p:sldId id="876" r:id="rId22"/>
    <p:sldId id="979" r:id="rId23"/>
    <p:sldId id="877" r:id="rId24"/>
    <p:sldId id="878" r:id="rId25"/>
    <p:sldId id="879" r:id="rId26"/>
    <p:sldId id="880" r:id="rId27"/>
    <p:sldId id="980" r:id="rId28"/>
    <p:sldId id="881" r:id="rId29"/>
    <p:sldId id="882" r:id="rId30"/>
    <p:sldId id="883" r:id="rId31"/>
    <p:sldId id="976" r:id="rId32"/>
    <p:sldId id="885" r:id="rId33"/>
    <p:sldId id="886" r:id="rId34"/>
    <p:sldId id="887" r:id="rId35"/>
    <p:sldId id="888" r:id="rId36"/>
    <p:sldId id="889" r:id="rId37"/>
    <p:sldId id="890" r:id="rId38"/>
    <p:sldId id="891" r:id="rId39"/>
    <p:sldId id="970" r:id="rId40"/>
    <p:sldId id="971" r:id="rId41"/>
    <p:sldId id="972" r:id="rId42"/>
    <p:sldId id="973" r:id="rId43"/>
    <p:sldId id="974" r:id="rId44"/>
    <p:sldId id="896" r:id="rId45"/>
    <p:sldId id="897" r:id="rId46"/>
    <p:sldId id="898" r:id="rId47"/>
    <p:sldId id="899" r:id="rId48"/>
    <p:sldId id="901" r:id="rId49"/>
    <p:sldId id="902" r:id="rId50"/>
    <p:sldId id="903" r:id="rId51"/>
    <p:sldId id="904" r:id="rId52"/>
    <p:sldId id="905" r:id="rId53"/>
    <p:sldId id="906" r:id="rId54"/>
    <p:sldId id="907" r:id="rId55"/>
    <p:sldId id="908" r:id="rId56"/>
    <p:sldId id="977" r:id="rId57"/>
    <p:sldId id="910" r:id="rId58"/>
    <p:sldId id="911" r:id="rId59"/>
    <p:sldId id="912" r:id="rId60"/>
    <p:sldId id="913" r:id="rId61"/>
    <p:sldId id="914" r:id="rId62"/>
    <p:sldId id="915" r:id="rId63"/>
    <p:sldId id="916" r:id="rId64"/>
    <p:sldId id="917" r:id="rId65"/>
    <p:sldId id="918" r:id="rId66"/>
    <p:sldId id="919" r:id="rId67"/>
    <p:sldId id="920" r:id="rId68"/>
    <p:sldId id="921" r:id="rId69"/>
    <p:sldId id="922" r:id="rId70"/>
    <p:sldId id="923" r:id="rId71"/>
    <p:sldId id="924" r:id="rId72"/>
    <p:sldId id="925" r:id="rId73"/>
    <p:sldId id="978" r:id="rId74"/>
    <p:sldId id="927" r:id="rId75"/>
    <p:sldId id="928" r:id="rId76"/>
    <p:sldId id="929" r:id="rId77"/>
    <p:sldId id="930" r:id="rId78"/>
    <p:sldId id="931" r:id="rId79"/>
    <p:sldId id="932" r:id="rId80"/>
    <p:sldId id="933" r:id="rId81"/>
    <p:sldId id="934" r:id="rId82"/>
    <p:sldId id="935" r:id="rId83"/>
    <p:sldId id="936" r:id="rId84"/>
    <p:sldId id="937" r:id="rId85"/>
    <p:sldId id="938" r:id="rId86"/>
    <p:sldId id="939" r:id="rId87"/>
    <p:sldId id="940" r:id="rId88"/>
    <p:sldId id="941" r:id="rId89"/>
    <p:sldId id="942" r:id="rId90"/>
    <p:sldId id="943" r:id="rId91"/>
    <p:sldId id="944" r:id="rId92"/>
    <p:sldId id="946" r:id="rId93"/>
    <p:sldId id="947" r:id="rId94"/>
    <p:sldId id="948" r:id="rId95"/>
    <p:sldId id="949" r:id="rId96"/>
    <p:sldId id="950" r:id="rId97"/>
    <p:sldId id="951" r:id="rId98"/>
    <p:sldId id="952" r:id="rId99"/>
    <p:sldId id="953" r:id="rId100"/>
    <p:sldId id="954" r:id="rId101"/>
    <p:sldId id="956" r:id="rId102"/>
    <p:sldId id="957" r:id="rId103"/>
    <p:sldId id="958" r:id="rId104"/>
    <p:sldId id="959" r:id="rId105"/>
    <p:sldId id="960" r:id="rId106"/>
    <p:sldId id="961" r:id="rId107"/>
    <p:sldId id="962" r:id="rId108"/>
    <p:sldId id="963" r:id="rId109"/>
    <p:sldId id="964" r:id="rId110"/>
    <p:sldId id="965" r:id="rId111"/>
    <p:sldId id="966" r:id="rId112"/>
    <p:sldId id="967" r:id="rId113"/>
    <p:sldId id="969" r:id="rId114"/>
  </p:sldIdLst>
  <p:sldSz cx="9144000" cy="6858000" type="screen4x3"/>
  <p:notesSz cx="7099300" cy="10234613"/>
  <p:defaultTextStyle>
    <a:defPPr>
      <a:defRPr lang="ja-JP"/>
    </a:defPPr>
    <a:lvl1pPr algn="l" rtl="0" fontAlgn="base">
      <a:spcBef>
        <a:spcPct val="0"/>
      </a:spcBef>
      <a:spcAft>
        <a:spcPct val="0"/>
      </a:spcAft>
      <a:defRPr kumimoji="1" sz="1600" b="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sz="1600" b="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sz="1600" b="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sz="1600" b="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sz="1600" b="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1600" b="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1600" b="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1600" b="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1600" b="1" kern="1200">
        <a:solidFill>
          <a:schemeClr val="tx1"/>
        </a:solidFill>
        <a:latin typeface="Arial" pitchFamily="34" charset="0"/>
        <a:ea typeface="ＭＳ Ｐゴシック" pitchFamily="50" charset="-128"/>
        <a:cs typeface="+mn-cs"/>
      </a:defRPr>
    </a:lvl9pPr>
  </p:defaultTextStyle>
  <p:extLst>
    <p:ext uri="{EFAFB233-063F-42B5-8137-9DF3F51BA10A}">
      <p15:sldGuideLst xmlns:p15="http://schemas.microsoft.com/office/powerpoint/2012/main" xmlns="">
        <p15:guide id="1" orient="horz" pos="2947">
          <p15:clr>
            <a:srgbClr val="A4A3A4"/>
          </p15:clr>
        </p15:guide>
        <p15:guide id="2" orient="horz" pos="4319">
          <p15:clr>
            <a:srgbClr val="A4A3A4"/>
          </p15:clr>
        </p15:guide>
        <p15:guide id="3" orient="horz" pos="1184">
          <p15:clr>
            <a:srgbClr val="A4A3A4"/>
          </p15:clr>
        </p15:guide>
        <p15:guide id="4" orient="horz" pos="2221">
          <p15:clr>
            <a:srgbClr val="A4A3A4"/>
          </p15:clr>
        </p15:guide>
        <p15:guide id="5" pos="1435">
          <p15:clr>
            <a:srgbClr val="A4A3A4"/>
          </p15:clr>
        </p15:guide>
        <p15:guide id="6" pos="2855">
          <p15:clr>
            <a:srgbClr val="A4A3A4"/>
          </p15:clr>
        </p15:guide>
        <p15:guide id="7" pos="5702">
          <p15:clr>
            <a:srgbClr val="A4A3A4"/>
          </p15:clr>
        </p15:guide>
      </p15:sldGuideLst>
    </p:ext>
    <p:ext uri="{2D200454-40CA-4A62-9FC3-DE9A4176ACB9}">
      <p15:notesGuideLst xmlns:p15="http://schemas.microsoft.com/office/powerpoint/2012/main" xmlns="">
        <p15:guide id="1" orient="horz" pos="3223">
          <p15:clr>
            <a:srgbClr val="A4A3A4"/>
          </p15:clr>
        </p15:guide>
        <p15:guide id="2" pos="223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7F7C9"/>
    <a:srgbClr val="FF66CC"/>
    <a:srgbClr val="FFFF66"/>
    <a:srgbClr val="FF9900"/>
    <a:srgbClr val="CC3300"/>
    <a:srgbClr val="33CC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31" autoAdjust="0"/>
    <p:restoredTop sz="99595" autoAdjust="0"/>
  </p:normalViewPr>
  <p:slideViewPr>
    <p:cSldViewPr snapToGrid="0">
      <p:cViewPr varScale="1">
        <p:scale>
          <a:sx n="110" d="100"/>
          <a:sy n="110" d="100"/>
        </p:scale>
        <p:origin x="-840" y="-90"/>
      </p:cViewPr>
      <p:guideLst>
        <p:guide orient="horz" pos="2947"/>
        <p:guide orient="horz" pos="4319"/>
        <p:guide orient="horz" pos="1184"/>
        <p:guide orient="horz" pos="2221"/>
        <p:guide pos="1435"/>
        <p:guide pos="2855"/>
        <p:guide pos="570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p:scale>
          <a:sx n="100" d="100"/>
          <a:sy n="100" d="100"/>
        </p:scale>
        <p:origin x="-288" y="2544"/>
      </p:cViewPr>
      <p:guideLst>
        <p:guide orient="horz" pos="3223"/>
        <p:guide pos="223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presProps" Target="presProps.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slide" Target="slides/slide104.xml"/><Relationship Id="rId115"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slide" Target="slides/slide107.xml"/><Relationship Id="rId118"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image" Target="../media/image29.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18.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5463" tIns="47732" rIns="95463" bIns="47732" numCol="1" anchor="t" anchorCtr="0" compatLnSpc="1">
            <a:prstTxWarp prst="textNoShape">
              <a:avLst/>
            </a:prstTxWarp>
          </a:bodyPr>
          <a:lstStyle>
            <a:lvl1pPr defTabSz="954088">
              <a:defRPr sz="1300" b="0">
                <a:latin typeface="Times New Roman" pitchFamily="18" charset="0"/>
              </a:defRPr>
            </a:lvl1pPr>
          </a:lstStyle>
          <a:p>
            <a:pPr>
              <a:defRPr/>
            </a:pPr>
            <a:endParaRPr lang="en-US" altLang="ja-JP"/>
          </a:p>
        </p:txBody>
      </p:sp>
      <p:sp>
        <p:nvSpPr>
          <p:cNvPr id="31747" name="Rectangle 3"/>
          <p:cNvSpPr>
            <a:spLocks noGrp="1" noChangeArrowheads="1"/>
          </p:cNvSpPr>
          <p:nvPr>
            <p:ph type="dt" sz="quarter" idx="1"/>
          </p:nvPr>
        </p:nvSpPr>
        <p:spPr bwMode="auto">
          <a:xfrm>
            <a:off x="4022725" y="0"/>
            <a:ext cx="3076575" cy="512763"/>
          </a:xfrm>
          <a:prstGeom prst="rect">
            <a:avLst/>
          </a:prstGeom>
          <a:noFill/>
          <a:ln w="9525">
            <a:noFill/>
            <a:miter lim="800000"/>
            <a:headEnd/>
            <a:tailEnd/>
          </a:ln>
          <a:effectLst/>
        </p:spPr>
        <p:txBody>
          <a:bodyPr vert="horz" wrap="square" lIns="95463" tIns="47732" rIns="95463" bIns="47732" numCol="1" anchor="t" anchorCtr="0" compatLnSpc="1">
            <a:prstTxWarp prst="textNoShape">
              <a:avLst/>
            </a:prstTxWarp>
          </a:bodyPr>
          <a:lstStyle>
            <a:lvl1pPr algn="r" defTabSz="954088">
              <a:defRPr sz="1300" b="0">
                <a:latin typeface="Times New Roman" pitchFamily="18" charset="0"/>
              </a:defRPr>
            </a:lvl1pPr>
          </a:lstStyle>
          <a:p>
            <a:pPr>
              <a:defRPr/>
            </a:pPr>
            <a:endParaRPr lang="en-US" altLang="ja-JP"/>
          </a:p>
        </p:txBody>
      </p:sp>
      <p:sp>
        <p:nvSpPr>
          <p:cNvPr id="31748" name="Rectangle 4"/>
          <p:cNvSpPr>
            <a:spLocks noGrp="1" noChangeArrowheads="1"/>
          </p:cNvSpPr>
          <p:nvPr>
            <p:ph type="ftr" sz="quarter" idx="2"/>
          </p:nvPr>
        </p:nvSpPr>
        <p:spPr bwMode="auto">
          <a:xfrm>
            <a:off x="0" y="9721850"/>
            <a:ext cx="3076575" cy="512763"/>
          </a:xfrm>
          <a:prstGeom prst="rect">
            <a:avLst/>
          </a:prstGeom>
          <a:noFill/>
          <a:ln w="9525">
            <a:noFill/>
            <a:miter lim="800000"/>
            <a:headEnd/>
            <a:tailEnd/>
          </a:ln>
          <a:effectLst/>
        </p:spPr>
        <p:txBody>
          <a:bodyPr vert="horz" wrap="square" lIns="95463" tIns="47732" rIns="95463" bIns="47732" numCol="1" anchor="b" anchorCtr="0" compatLnSpc="1">
            <a:prstTxWarp prst="textNoShape">
              <a:avLst/>
            </a:prstTxWarp>
          </a:bodyPr>
          <a:lstStyle>
            <a:lvl1pPr defTabSz="954088">
              <a:defRPr sz="1300" b="0">
                <a:latin typeface="Times New Roman" pitchFamily="18" charset="0"/>
              </a:defRPr>
            </a:lvl1pPr>
          </a:lstStyle>
          <a:p>
            <a:pPr>
              <a:defRPr/>
            </a:pPr>
            <a:endParaRPr lang="en-US" altLang="ja-JP"/>
          </a:p>
        </p:txBody>
      </p:sp>
      <p:sp>
        <p:nvSpPr>
          <p:cNvPr id="31749" name="Rectangle 5"/>
          <p:cNvSpPr>
            <a:spLocks noGrp="1" noChangeArrowheads="1"/>
          </p:cNvSpPr>
          <p:nvPr>
            <p:ph type="sldNum" sz="quarter" idx="3"/>
          </p:nvPr>
        </p:nvSpPr>
        <p:spPr bwMode="auto">
          <a:xfrm>
            <a:off x="4022725" y="9721850"/>
            <a:ext cx="3076575" cy="512763"/>
          </a:xfrm>
          <a:prstGeom prst="rect">
            <a:avLst/>
          </a:prstGeom>
          <a:noFill/>
          <a:ln w="9525">
            <a:noFill/>
            <a:miter lim="800000"/>
            <a:headEnd/>
            <a:tailEnd/>
          </a:ln>
          <a:effectLst/>
        </p:spPr>
        <p:txBody>
          <a:bodyPr vert="horz" wrap="square" lIns="95463" tIns="47732" rIns="95463" bIns="47732" numCol="1" anchor="b" anchorCtr="0" compatLnSpc="1">
            <a:prstTxWarp prst="textNoShape">
              <a:avLst/>
            </a:prstTxWarp>
          </a:bodyPr>
          <a:lstStyle>
            <a:lvl1pPr algn="r" defTabSz="954088">
              <a:defRPr sz="1300" b="0">
                <a:latin typeface="Times New Roman" pitchFamily="18" charset="0"/>
              </a:defRPr>
            </a:lvl1pPr>
          </a:lstStyle>
          <a:p>
            <a:pPr>
              <a:defRPr/>
            </a:pPr>
            <a:fld id="{9A127B72-F4DC-4BDF-ADD9-B6F3F28D4B5F}" type="slidenum">
              <a:rPr lang="en-US" altLang="ja-JP"/>
              <a:pPr>
                <a:defRPr/>
              </a:pPr>
              <a:t>‹#›</a:t>
            </a:fld>
            <a:endParaRPr lang="en-US" altLang="ja-JP"/>
          </a:p>
        </p:txBody>
      </p:sp>
    </p:spTree>
    <p:extLst>
      <p:ext uri="{BB962C8B-B14F-4D97-AF65-F5344CB8AC3E}">
        <p14:creationId xmlns:p14="http://schemas.microsoft.com/office/powerpoint/2010/main" val="1263692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51175" cy="474663"/>
          </a:xfrm>
          <a:prstGeom prst="rect">
            <a:avLst/>
          </a:prstGeom>
          <a:noFill/>
          <a:ln w="9525">
            <a:noFill/>
            <a:miter lim="800000"/>
            <a:headEnd/>
            <a:tailEnd/>
          </a:ln>
          <a:effectLst/>
        </p:spPr>
        <p:txBody>
          <a:bodyPr vert="horz" wrap="square" lIns="95463" tIns="47732" rIns="95463" bIns="47732" numCol="1" anchor="t" anchorCtr="0" compatLnSpc="1">
            <a:prstTxWarp prst="textNoShape">
              <a:avLst/>
            </a:prstTxWarp>
          </a:bodyPr>
          <a:lstStyle>
            <a:lvl1pPr defTabSz="954088">
              <a:defRPr sz="1300" b="0">
                <a:latin typeface="Times New Roman" pitchFamily="18" charset="0"/>
              </a:defRPr>
            </a:lvl1pPr>
          </a:lstStyle>
          <a:p>
            <a:pPr>
              <a:defRPr/>
            </a:pPr>
            <a:endParaRPr lang="en-US" altLang="ja-JP"/>
          </a:p>
        </p:txBody>
      </p:sp>
      <p:sp>
        <p:nvSpPr>
          <p:cNvPr id="109571" name="Rectangle 3"/>
          <p:cNvSpPr>
            <a:spLocks noGrp="1" noChangeArrowheads="1"/>
          </p:cNvSpPr>
          <p:nvPr>
            <p:ph type="dt" idx="1"/>
          </p:nvPr>
        </p:nvSpPr>
        <p:spPr bwMode="auto">
          <a:xfrm>
            <a:off x="4016375" y="0"/>
            <a:ext cx="3051175" cy="474663"/>
          </a:xfrm>
          <a:prstGeom prst="rect">
            <a:avLst/>
          </a:prstGeom>
          <a:noFill/>
          <a:ln w="9525">
            <a:noFill/>
            <a:miter lim="800000"/>
            <a:headEnd/>
            <a:tailEnd/>
          </a:ln>
          <a:effectLst/>
        </p:spPr>
        <p:txBody>
          <a:bodyPr vert="horz" wrap="square" lIns="95463" tIns="47732" rIns="95463" bIns="47732" numCol="1" anchor="t" anchorCtr="0" compatLnSpc="1">
            <a:prstTxWarp prst="textNoShape">
              <a:avLst/>
            </a:prstTxWarp>
          </a:bodyPr>
          <a:lstStyle>
            <a:lvl1pPr algn="r" defTabSz="954088">
              <a:defRPr sz="1300" b="0">
                <a:latin typeface="Times New Roman" pitchFamily="18" charset="0"/>
              </a:defRPr>
            </a:lvl1pPr>
          </a:lstStyle>
          <a:p>
            <a:pPr>
              <a:defRPr/>
            </a:pPr>
            <a:endParaRPr lang="en-US" altLang="ja-JP"/>
          </a:p>
        </p:txBody>
      </p:sp>
      <p:sp>
        <p:nvSpPr>
          <p:cNvPr id="115716" name="Rectangle 4"/>
          <p:cNvSpPr>
            <a:spLocks noGrp="1" noRot="1" noChangeAspect="1" noChangeArrowheads="1" noTextEdit="1"/>
          </p:cNvSpPr>
          <p:nvPr>
            <p:ph type="sldImg" idx="2"/>
          </p:nvPr>
        </p:nvSpPr>
        <p:spPr bwMode="auto">
          <a:xfrm>
            <a:off x="1046163" y="790575"/>
            <a:ext cx="5054600" cy="3790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3" name="Rectangle 5"/>
          <p:cNvSpPr>
            <a:spLocks noGrp="1" noChangeArrowheads="1"/>
          </p:cNvSpPr>
          <p:nvPr>
            <p:ph type="body" sz="quarter" idx="3"/>
          </p:nvPr>
        </p:nvSpPr>
        <p:spPr bwMode="auto">
          <a:xfrm>
            <a:off x="963613" y="4899025"/>
            <a:ext cx="5219700" cy="4583113"/>
          </a:xfrm>
          <a:prstGeom prst="rect">
            <a:avLst/>
          </a:prstGeom>
          <a:noFill/>
          <a:ln w="9525">
            <a:noFill/>
            <a:miter lim="800000"/>
            <a:headEnd/>
            <a:tailEnd/>
          </a:ln>
          <a:effectLst/>
        </p:spPr>
        <p:txBody>
          <a:bodyPr vert="horz" wrap="square" lIns="95463" tIns="47732" rIns="95463" bIns="47732"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109574" name="Rectangle 6"/>
          <p:cNvSpPr>
            <a:spLocks noGrp="1" noChangeArrowheads="1"/>
          </p:cNvSpPr>
          <p:nvPr>
            <p:ph type="ftr" sz="quarter" idx="4"/>
          </p:nvPr>
        </p:nvSpPr>
        <p:spPr bwMode="auto">
          <a:xfrm>
            <a:off x="0" y="9718675"/>
            <a:ext cx="3051175" cy="554038"/>
          </a:xfrm>
          <a:prstGeom prst="rect">
            <a:avLst/>
          </a:prstGeom>
          <a:noFill/>
          <a:ln w="9525">
            <a:noFill/>
            <a:miter lim="800000"/>
            <a:headEnd/>
            <a:tailEnd/>
          </a:ln>
          <a:effectLst/>
        </p:spPr>
        <p:txBody>
          <a:bodyPr vert="horz" wrap="square" lIns="95463" tIns="47732" rIns="95463" bIns="47732" numCol="1" anchor="b" anchorCtr="0" compatLnSpc="1">
            <a:prstTxWarp prst="textNoShape">
              <a:avLst/>
            </a:prstTxWarp>
          </a:bodyPr>
          <a:lstStyle>
            <a:lvl1pPr defTabSz="954088">
              <a:defRPr sz="1300" b="0">
                <a:latin typeface="Times New Roman" pitchFamily="18" charset="0"/>
              </a:defRPr>
            </a:lvl1pPr>
          </a:lstStyle>
          <a:p>
            <a:pPr>
              <a:defRPr/>
            </a:pPr>
            <a:endParaRPr lang="en-US" altLang="ja-JP"/>
          </a:p>
        </p:txBody>
      </p:sp>
      <p:sp>
        <p:nvSpPr>
          <p:cNvPr id="109575" name="Rectangle 7"/>
          <p:cNvSpPr>
            <a:spLocks noGrp="1" noChangeArrowheads="1"/>
          </p:cNvSpPr>
          <p:nvPr>
            <p:ph type="sldNum" sz="quarter" idx="5"/>
          </p:nvPr>
        </p:nvSpPr>
        <p:spPr bwMode="auto">
          <a:xfrm>
            <a:off x="4016375" y="9718675"/>
            <a:ext cx="3051175" cy="554038"/>
          </a:xfrm>
          <a:prstGeom prst="rect">
            <a:avLst/>
          </a:prstGeom>
          <a:noFill/>
          <a:ln w="9525">
            <a:noFill/>
            <a:miter lim="800000"/>
            <a:headEnd/>
            <a:tailEnd/>
          </a:ln>
          <a:effectLst/>
        </p:spPr>
        <p:txBody>
          <a:bodyPr vert="horz" wrap="square" lIns="95463" tIns="47732" rIns="95463" bIns="47732" numCol="1" anchor="b" anchorCtr="0" compatLnSpc="1">
            <a:prstTxWarp prst="textNoShape">
              <a:avLst/>
            </a:prstTxWarp>
          </a:bodyPr>
          <a:lstStyle>
            <a:lvl1pPr algn="r" defTabSz="954088">
              <a:defRPr sz="1300" b="0">
                <a:latin typeface="Times New Roman" pitchFamily="18" charset="0"/>
              </a:defRPr>
            </a:lvl1pPr>
          </a:lstStyle>
          <a:p>
            <a:pPr>
              <a:defRPr/>
            </a:pPr>
            <a:fld id="{B16B0843-6A6E-4E13-B8F4-BBAB533D2F50}" type="slidenum">
              <a:rPr lang="en-US" altLang="ja-JP"/>
              <a:pPr>
                <a:defRPr/>
              </a:pPr>
              <a:t>‹#›</a:t>
            </a:fld>
            <a:endParaRPr lang="en-US" altLang="ja-JP"/>
          </a:p>
        </p:txBody>
      </p:sp>
    </p:spTree>
    <p:extLst>
      <p:ext uri="{BB962C8B-B14F-4D97-AF65-F5344CB8AC3E}">
        <p14:creationId xmlns:p14="http://schemas.microsoft.com/office/powerpoint/2010/main" val="36640456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スライド イメージ プレースホルダー 1"/>
          <p:cNvSpPr>
            <a:spLocks noGrp="1" noRot="1" noChangeAspect="1" noTextEdit="1"/>
          </p:cNvSpPr>
          <p:nvPr>
            <p:ph type="sldImg"/>
          </p:nvPr>
        </p:nvSpPr>
        <p:spPr>
          <a:ln/>
        </p:spPr>
      </p:sp>
      <p:sp>
        <p:nvSpPr>
          <p:cNvPr id="11673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1674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7AEFE3BA-B907-4975-8DCD-62E89C9AC58B}" type="slidenum">
              <a:rPr lang="en-US" altLang="ja-JP" sz="1300" b="0" smtClean="0">
                <a:latin typeface="Times New Roman" pitchFamily="18" charset="0"/>
              </a:rPr>
              <a:pPr eaLnBrk="1" hangingPunct="1"/>
              <a:t>1</a:t>
            </a:fld>
            <a:endParaRPr lang="en-US" altLang="ja-JP" sz="1300" b="0" smtClean="0">
              <a:latin typeface="Times New Roman" pitchFamily="18" charset="0"/>
            </a:endParaRPr>
          </a:p>
        </p:txBody>
      </p:sp>
    </p:spTree>
    <p:extLst>
      <p:ext uri="{BB962C8B-B14F-4D97-AF65-F5344CB8AC3E}">
        <p14:creationId xmlns:p14="http://schemas.microsoft.com/office/powerpoint/2010/main" val="1383248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スライド イメージ プレースホルダー 1"/>
          <p:cNvSpPr>
            <a:spLocks noGrp="1" noRot="1" noChangeAspect="1" noTextEdit="1"/>
          </p:cNvSpPr>
          <p:nvPr>
            <p:ph type="sldImg"/>
          </p:nvPr>
        </p:nvSpPr>
        <p:spPr>
          <a:ln/>
        </p:spPr>
      </p:sp>
      <p:sp>
        <p:nvSpPr>
          <p:cNvPr id="12902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2902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F8428185-D065-445B-B70B-283B56708570}" type="slidenum">
              <a:rPr lang="en-US" altLang="ja-JP" sz="1300" b="0" smtClean="0">
                <a:latin typeface="Times New Roman" pitchFamily="18" charset="0"/>
              </a:rPr>
              <a:pPr eaLnBrk="1" hangingPunct="1"/>
              <a:t>10</a:t>
            </a:fld>
            <a:endParaRPr lang="en-US" altLang="ja-JP" sz="1300" b="0" smtClean="0">
              <a:latin typeface="Times New Roman" pitchFamily="18" charset="0"/>
            </a:endParaRPr>
          </a:p>
        </p:txBody>
      </p:sp>
    </p:spTree>
    <p:extLst>
      <p:ext uri="{BB962C8B-B14F-4D97-AF65-F5344CB8AC3E}">
        <p14:creationId xmlns:p14="http://schemas.microsoft.com/office/powerpoint/2010/main" val="388273799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スライド イメージ プレースホルダー 1"/>
          <p:cNvSpPr>
            <a:spLocks noGrp="1" noRot="1" noChangeAspect="1" noTextEdit="1"/>
          </p:cNvSpPr>
          <p:nvPr>
            <p:ph type="sldImg"/>
          </p:nvPr>
        </p:nvSpPr>
        <p:spPr>
          <a:ln/>
        </p:spPr>
      </p:sp>
      <p:sp>
        <p:nvSpPr>
          <p:cNvPr id="22425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2426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ECC28247-146E-4976-95C5-91C1DCD110ED}" type="slidenum">
              <a:rPr lang="en-US" altLang="ja-JP" sz="1300" b="0" smtClean="0">
                <a:latin typeface="Times New Roman" pitchFamily="18" charset="0"/>
              </a:rPr>
              <a:pPr eaLnBrk="1" hangingPunct="1"/>
              <a:t>102</a:t>
            </a:fld>
            <a:endParaRPr lang="en-US" altLang="ja-JP" sz="1300" b="0" smtClean="0">
              <a:latin typeface="Times New Roman" pitchFamily="18" charset="0"/>
            </a:endParaRPr>
          </a:p>
        </p:txBody>
      </p:sp>
    </p:spTree>
    <p:extLst>
      <p:ext uri="{BB962C8B-B14F-4D97-AF65-F5344CB8AC3E}">
        <p14:creationId xmlns:p14="http://schemas.microsoft.com/office/powerpoint/2010/main" val="39392767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スライド イメージ プレースホルダー 1"/>
          <p:cNvSpPr>
            <a:spLocks noGrp="1" noRot="1" noChangeAspect="1" noTextEdit="1"/>
          </p:cNvSpPr>
          <p:nvPr>
            <p:ph type="sldImg"/>
          </p:nvPr>
        </p:nvSpPr>
        <p:spPr>
          <a:ln/>
        </p:spPr>
      </p:sp>
      <p:sp>
        <p:nvSpPr>
          <p:cNvPr id="2252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252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21CC80EA-E7D9-4807-84BD-CF20A7D205A5}" type="slidenum">
              <a:rPr lang="en-US" altLang="ja-JP" sz="1300" b="0" smtClean="0">
                <a:latin typeface="Times New Roman" pitchFamily="18" charset="0"/>
              </a:rPr>
              <a:pPr eaLnBrk="1" hangingPunct="1"/>
              <a:t>103</a:t>
            </a:fld>
            <a:endParaRPr lang="en-US" altLang="ja-JP" sz="1300" b="0" smtClean="0">
              <a:latin typeface="Times New Roman" pitchFamily="18" charset="0"/>
            </a:endParaRPr>
          </a:p>
        </p:txBody>
      </p:sp>
    </p:spTree>
    <p:extLst>
      <p:ext uri="{BB962C8B-B14F-4D97-AF65-F5344CB8AC3E}">
        <p14:creationId xmlns:p14="http://schemas.microsoft.com/office/powerpoint/2010/main" val="28846351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スライド イメージ プレースホルダー 1"/>
          <p:cNvSpPr>
            <a:spLocks noGrp="1" noRot="1" noChangeAspect="1" noTextEdit="1"/>
          </p:cNvSpPr>
          <p:nvPr>
            <p:ph type="sldImg"/>
          </p:nvPr>
        </p:nvSpPr>
        <p:spPr>
          <a:ln/>
        </p:spPr>
      </p:sp>
      <p:sp>
        <p:nvSpPr>
          <p:cNvPr id="22630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2630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AEBD1C0B-86D7-420F-8F63-52C9382A693E}" type="slidenum">
              <a:rPr lang="en-US" altLang="ja-JP" sz="1300" b="0" smtClean="0">
                <a:latin typeface="Times New Roman" pitchFamily="18" charset="0"/>
              </a:rPr>
              <a:pPr eaLnBrk="1" hangingPunct="1"/>
              <a:t>104</a:t>
            </a:fld>
            <a:endParaRPr lang="en-US" altLang="ja-JP" sz="1300" b="0" smtClean="0">
              <a:latin typeface="Times New Roman" pitchFamily="18" charset="0"/>
            </a:endParaRPr>
          </a:p>
        </p:txBody>
      </p:sp>
    </p:spTree>
    <p:extLst>
      <p:ext uri="{BB962C8B-B14F-4D97-AF65-F5344CB8AC3E}">
        <p14:creationId xmlns:p14="http://schemas.microsoft.com/office/powerpoint/2010/main" val="315230388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スライド イメージ プレースホルダー 1"/>
          <p:cNvSpPr>
            <a:spLocks noGrp="1" noRot="1" noChangeAspect="1" noTextEdit="1"/>
          </p:cNvSpPr>
          <p:nvPr>
            <p:ph type="sldImg"/>
          </p:nvPr>
        </p:nvSpPr>
        <p:spPr>
          <a:ln/>
        </p:spPr>
      </p:sp>
      <p:sp>
        <p:nvSpPr>
          <p:cNvPr id="2273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273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F85CF743-EB4A-4A5A-B662-D29D5E356821}" type="slidenum">
              <a:rPr lang="en-US" altLang="ja-JP" sz="1300" b="0" smtClean="0">
                <a:latin typeface="Times New Roman" pitchFamily="18" charset="0"/>
              </a:rPr>
              <a:pPr eaLnBrk="1" hangingPunct="1"/>
              <a:t>105</a:t>
            </a:fld>
            <a:endParaRPr lang="en-US" altLang="ja-JP" sz="1300" b="0" smtClean="0">
              <a:latin typeface="Times New Roman" pitchFamily="18" charset="0"/>
            </a:endParaRPr>
          </a:p>
        </p:txBody>
      </p:sp>
    </p:spTree>
    <p:extLst>
      <p:ext uri="{BB962C8B-B14F-4D97-AF65-F5344CB8AC3E}">
        <p14:creationId xmlns:p14="http://schemas.microsoft.com/office/powerpoint/2010/main" val="70824275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F1D547-994D-4F20-AD69-CC29A1C2791F}" type="slidenum">
              <a:rPr lang="en-US" altLang="ja-JP">
                <a:solidFill>
                  <a:prstClr val="black"/>
                </a:solidFill>
              </a:rPr>
              <a:pPr>
                <a:defRPr/>
              </a:pPr>
              <a:t>106</a:t>
            </a:fld>
            <a:endParaRPr lang="en-US" altLang="ja-JP">
              <a:solidFill>
                <a:prstClr val="black"/>
              </a:solidFill>
            </a:endParaRPr>
          </a:p>
        </p:txBody>
      </p:sp>
    </p:spTree>
    <p:extLst>
      <p:ext uri="{BB962C8B-B14F-4D97-AF65-F5344CB8AC3E}">
        <p14:creationId xmlns:p14="http://schemas.microsoft.com/office/powerpoint/2010/main" val="26461296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B16B0843-6A6E-4E13-B8F4-BBAB533D2F50}" type="slidenum">
              <a:rPr lang="en-US" altLang="ja-JP" smtClean="0"/>
              <a:pPr>
                <a:defRPr/>
              </a:pPr>
              <a:t>107</a:t>
            </a:fld>
            <a:endParaRPr lang="en-US" altLang="ja-JP"/>
          </a:p>
        </p:txBody>
      </p:sp>
    </p:spTree>
    <p:extLst>
      <p:ext uri="{BB962C8B-B14F-4D97-AF65-F5344CB8AC3E}">
        <p14:creationId xmlns:p14="http://schemas.microsoft.com/office/powerpoint/2010/main" val="314608536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スライド イメージ プレースホルダー 1"/>
          <p:cNvSpPr>
            <a:spLocks noGrp="1" noRot="1" noChangeAspect="1" noTextEdit="1"/>
          </p:cNvSpPr>
          <p:nvPr>
            <p:ph type="sldImg"/>
          </p:nvPr>
        </p:nvSpPr>
        <p:spPr>
          <a:ln/>
        </p:spPr>
      </p:sp>
      <p:sp>
        <p:nvSpPr>
          <p:cNvPr id="2273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273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F85CF743-EB4A-4A5A-B662-D29D5E356821}" type="slidenum">
              <a:rPr lang="en-US" altLang="ja-JP" sz="1300" b="0">
                <a:solidFill>
                  <a:prstClr val="black"/>
                </a:solidFill>
                <a:latin typeface="Times New Roman" pitchFamily="18" charset="0"/>
              </a:rPr>
              <a:pPr eaLnBrk="1" hangingPunct="1"/>
              <a:t>108</a:t>
            </a:fld>
            <a:endParaRPr lang="en-US" altLang="ja-JP" sz="1300" b="0">
              <a:solidFill>
                <a:prstClr val="black"/>
              </a:solidFill>
              <a:latin typeface="Times New Roman" pitchFamily="18" charset="0"/>
            </a:endParaRPr>
          </a:p>
        </p:txBody>
      </p:sp>
    </p:spTree>
    <p:extLst>
      <p:ext uri="{BB962C8B-B14F-4D97-AF65-F5344CB8AC3E}">
        <p14:creationId xmlns:p14="http://schemas.microsoft.com/office/powerpoint/2010/main" val="1240977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スライド イメージ プレースホルダー 1"/>
          <p:cNvSpPr>
            <a:spLocks noGrp="1" noRot="1" noChangeAspect="1" noTextEdit="1"/>
          </p:cNvSpPr>
          <p:nvPr>
            <p:ph type="sldImg"/>
          </p:nvPr>
        </p:nvSpPr>
        <p:spPr>
          <a:ln/>
        </p:spPr>
      </p:sp>
      <p:sp>
        <p:nvSpPr>
          <p:cNvPr id="13107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3107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A3AD30B7-F155-4C77-B78A-056E505A0B60}" type="slidenum">
              <a:rPr lang="en-US" altLang="ja-JP" sz="1300" b="0" smtClean="0">
                <a:latin typeface="Times New Roman" pitchFamily="18" charset="0"/>
              </a:rPr>
              <a:pPr eaLnBrk="1" hangingPunct="1"/>
              <a:t>11</a:t>
            </a:fld>
            <a:endParaRPr lang="en-US" altLang="ja-JP" sz="1300" b="0" smtClean="0">
              <a:latin typeface="Times New Roman" pitchFamily="18" charset="0"/>
            </a:endParaRPr>
          </a:p>
        </p:txBody>
      </p:sp>
    </p:spTree>
    <p:extLst>
      <p:ext uri="{BB962C8B-B14F-4D97-AF65-F5344CB8AC3E}">
        <p14:creationId xmlns:p14="http://schemas.microsoft.com/office/powerpoint/2010/main" val="2801967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スライド イメージ プレースホルダー 1"/>
          <p:cNvSpPr>
            <a:spLocks noGrp="1" noRot="1" noChangeAspect="1" noTextEdit="1"/>
          </p:cNvSpPr>
          <p:nvPr>
            <p:ph type="sldImg"/>
          </p:nvPr>
        </p:nvSpPr>
        <p:spPr>
          <a:ln/>
        </p:spPr>
      </p:sp>
      <p:sp>
        <p:nvSpPr>
          <p:cNvPr id="13312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3312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65D344C2-4248-4680-A161-57DD81B48B55}" type="slidenum">
              <a:rPr lang="en-US" altLang="ja-JP" sz="1300" b="0" smtClean="0">
                <a:latin typeface="Times New Roman" pitchFamily="18" charset="0"/>
              </a:rPr>
              <a:pPr eaLnBrk="1" hangingPunct="1"/>
              <a:t>12</a:t>
            </a:fld>
            <a:endParaRPr lang="en-US" altLang="ja-JP" sz="1300" b="0" smtClean="0">
              <a:latin typeface="Times New Roman" pitchFamily="18" charset="0"/>
            </a:endParaRPr>
          </a:p>
        </p:txBody>
      </p:sp>
    </p:spTree>
    <p:extLst>
      <p:ext uri="{BB962C8B-B14F-4D97-AF65-F5344CB8AC3E}">
        <p14:creationId xmlns:p14="http://schemas.microsoft.com/office/powerpoint/2010/main" val="3504151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スライド イメージ プレースホルダー 1"/>
          <p:cNvSpPr>
            <a:spLocks noGrp="1" noRot="1" noChangeAspect="1" noTextEdit="1"/>
          </p:cNvSpPr>
          <p:nvPr>
            <p:ph type="sldImg"/>
          </p:nvPr>
        </p:nvSpPr>
        <p:spPr>
          <a:ln/>
        </p:spPr>
      </p:sp>
      <p:sp>
        <p:nvSpPr>
          <p:cNvPr id="13209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321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F39903A0-10D5-4CD5-8345-A39777CFBE0C}" type="slidenum">
              <a:rPr lang="en-US" altLang="ja-JP" sz="1300" b="0" smtClean="0">
                <a:latin typeface="Times New Roman" pitchFamily="18" charset="0"/>
              </a:rPr>
              <a:pPr eaLnBrk="1" hangingPunct="1"/>
              <a:t>13</a:t>
            </a:fld>
            <a:endParaRPr lang="en-US" altLang="ja-JP" sz="1300" b="0" smtClean="0">
              <a:latin typeface="Times New Roman" pitchFamily="18" charset="0"/>
            </a:endParaRPr>
          </a:p>
        </p:txBody>
      </p:sp>
    </p:spTree>
    <p:extLst>
      <p:ext uri="{BB962C8B-B14F-4D97-AF65-F5344CB8AC3E}">
        <p14:creationId xmlns:p14="http://schemas.microsoft.com/office/powerpoint/2010/main" val="1365918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スライド イメージ プレースホルダー 1"/>
          <p:cNvSpPr>
            <a:spLocks noGrp="1" noRot="1" noChangeAspect="1" noTextEdit="1"/>
          </p:cNvSpPr>
          <p:nvPr>
            <p:ph type="sldImg"/>
          </p:nvPr>
        </p:nvSpPr>
        <p:spPr>
          <a:ln/>
        </p:spPr>
      </p:sp>
      <p:sp>
        <p:nvSpPr>
          <p:cNvPr id="13414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3414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72349E8D-DCFE-4BDF-9157-0ED5C755361A}" type="slidenum">
              <a:rPr lang="en-US" altLang="ja-JP" sz="1300" b="0" smtClean="0">
                <a:latin typeface="Times New Roman" pitchFamily="18" charset="0"/>
              </a:rPr>
              <a:pPr eaLnBrk="1" hangingPunct="1"/>
              <a:t>14</a:t>
            </a:fld>
            <a:endParaRPr lang="en-US" altLang="ja-JP" sz="1300" b="0" smtClean="0">
              <a:latin typeface="Times New Roman" pitchFamily="18" charset="0"/>
            </a:endParaRPr>
          </a:p>
        </p:txBody>
      </p:sp>
    </p:spTree>
    <p:extLst>
      <p:ext uri="{BB962C8B-B14F-4D97-AF65-F5344CB8AC3E}">
        <p14:creationId xmlns:p14="http://schemas.microsoft.com/office/powerpoint/2010/main" val="1585422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スライド イメージ プレースホルダー 1"/>
          <p:cNvSpPr>
            <a:spLocks noGrp="1" noRot="1" noChangeAspect="1" noTextEdit="1"/>
          </p:cNvSpPr>
          <p:nvPr>
            <p:ph type="sldImg"/>
          </p:nvPr>
        </p:nvSpPr>
        <p:spPr>
          <a:ln/>
        </p:spPr>
      </p:sp>
      <p:sp>
        <p:nvSpPr>
          <p:cNvPr id="13517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3517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6FBF096B-E1C6-4FB1-8FBA-A28829081977}" type="slidenum">
              <a:rPr lang="en-US" altLang="ja-JP" sz="1300" b="0" smtClean="0">
                <a:latin typeface="Times New Roman" pitchFamily="18" charset="0"/>
              </a:rPr>
              <a:pPr eaLnBrk="1" hangingPunct="1"/>
              <a:t>15</a:t>
            </a:fld>
            <a:endParaRPr lang="en-US" altLang="ja-JP" sz="1300" b="0" smtClean="0">
              <a:latin typeface="Times New Roman" pitchFamily="18" charset="0"/>
            </a:endParaRPr>
          </a:p>
        </p:txBody>
      </p:sp>
    </p:spTree>
    <p:extLst>
      <p:ext uri="{BB962C8B-B14F-4D97-AF65-F5344CB8AC3E}">
        <p14:creationId xmlns:p14="http://schemas.microsoft.com/office/powerpoint/2010/main" val="2248263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スライド イメージ プレースホルダー 1"/>
          <p:cNvSpPr>
            <a:spLocks noGrp="1" noRot="1" noChangeAspect="1" noTextEdit="1"/>
          </p:cNvSpPr>
          <p:nvPr>
            <p:ph type="sldImg"/>
          </p:nvPr>
        </p:nvSpPr>
        <p:spPr>
          <a:ln/>
        </p:spPr>
      </p:sp>
      <p:sp>
        <p:nvSpPr>
          <p:cNvPr id="1361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361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0097895C-6240-4D3C-9F6D-A2ACDFDCB898}" type="slidenum">
              <a:rPr lang="en-US" altLang="ja-JP" sz="1300" b="0" smtClean="0">
                <a:latin typeface="Times New Roman" pitchFamily="18" charset="0"/>
              </a:rPr>
              <a:pPr eaLnBrk="1" hangingPunct="1"/>
              <a:t>16</a:t>
            </a:fld>
            <a:endParaRPr lang="en-US" altLang="ja-JP" sz="1300" b="0" smtClean="0">
              <a:latin typeface="Times New Roman" pitchFamily="18" charset="0"/>
            </a:endParaRPr>
          </a:p>
        </p:txBody>
      </p:sp>
    </p:spTree>
    <p:extLst>
      <p:ext uri="{BB962C8B-B14F-4D97-AF65-F5344CB8AC3E}">
        <p14:creationId xmlns:p14="http://schemas.microsoft.com/office/powerpoint/2010/main" val="2678409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スライド イメージ プレースホルダー 1"/>
          <p:cNvSpPr>
            <a:spLocks noGrp="1" noRot="1" noChangeAspect="1" noTextEdit="1"/>
          </p:cNvSpPr>
          <p:nvPr>
            <p:ph type="sldImg"/>
          </p:nvPr>
        </p:nvSpPr>
        <p:spPr>
          <a:ln/>
        </p:spPr>
      </p:sp>
      <p:sp>
        <p:nvSpPr>
          <p:cNvPr id="13721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3722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4ABB1545-ED95-4FC9-97C8-96AB2FD9F8E0}" type="slidenum">
              <a:rPr lang="en-US" altLang="ja-JP" sz="1300" b="0" smtClean="0">
                <a:latin typeface="Times New Roman" pitchFamily="18" charset="0"/>
              </a:rPr>
              <a:pPr eaLnBrk="1" hangingPunct="1"/>
              <a:t>18</a:t>
            </a:fld>
            <a:endParaRPr lang="en-US" altLang="ja-JP" sz="1300" b="0" smtClean="0">
              <a:latin typeface="Times New Roman" pitchFamily="18" charset="0"/>
            </a:endParaRPr>
          </a:p>
        </p:txBody>
      </p:sp>
    </p:spTree>
    <p:extLst>
      <p:ext uri="{BB962C8B-B14F-4D97-AF65-F5344CB8AC3E}">
        <p14:creationId xmlns:p14="http://schemas.microsoft.com/office/powerpoint/2010/main" val="967319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スライド イメージ プレースホルダー 1"/>
          <p:cNvSpPr>
            <a:spLocks noGrp="1" noRot="1" noChangeAspect="1" noTextEdit="1"/>
          </p:cNvSpPr>
          <p:nvPr>
            <p:ph type="sldImg"/>
          </p:nvPr>
        </p:nvSpPr>
        <p:spPr>
          <a:ln/>
        </p:spPr>
      </p:sp>
      <p:sp>
        <p:nvSpPr>
          <p:cNvPr id="13824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3824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A715F17F-0410-46FB-BC46-D859A53F927E}" type="slidenum">
              <a:rPr lang="en-US" altLang="ja-JP" sz="1300" b="0" smtClean="0">
                <a:latin typeface="Times New Roman" pitchFamily="18" charset="0"/>
              </a:rPr>
              <a:pPr eaLnBrk="1" hangingPunct="1"/>
              <a:t>19</a:t>
            </a:fld>
            <a:endParaRPr lang="en-US" altLang="ja-JP" sz="1300" b="0" smtClean="0">
              <a:latin typeface="Times New Roman" pitchFamily="18" charset="0"/>
            </a:endParaRPr>
          </a:p>
        </p:txBody>
      </p:sp>
    </p:spTree>
    <p:extLst>
      <p:ext uri="{BB962C8B-B14F-4D97-AF65-F5344CB8AC3E}">
        <p14:creationId xmlns:p14="http://schemas.microsoft.com/office/powerpoint/2010/main" val="1776267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スライド イメージ プレースホルダー 1"/>
          <p:cNvSpPr>
            <a:spLocks noGrp="1" noRot="1" noChangeAspect="1" noTextEdit="1"/>
          </p:cNvSpPr>
          <p:nvPr>
            <p:ph type="sldImg"/>
          </p:nvPr>
        </p:nvSpPr>
        <p:spPr>
          <a:ln/>
        </p:spPr>
      </p:sp>
      <p:sp>
        <p:nvSpPr>
          <p:cNvPr id="13926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392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0A03821F-C3FA-4C2D-8541-B514FB77307A}" type="slidenum">
              <a:rPr lang="en-US" altLang="ja-JP" sz="1300" b="0" smtClean="0">
                <a:latin typeface="Times New Roman" pitchFamily="18" charset="0"/>
              </a:rPr>
              <a:pPr eaLnBrk="1" hangingPunct="1"/>
              <a:t>20</a:t>
            </a:fld>
            <a:endParaRPr lang="en-US" altLang="ja-JP" sz="1300" b="0" smtClean="0">
              <a:latin typeface="Times New Roman" pitchFamily="18" charset="0"/>
            </a:endParaRPr>
          </a:p>
        </p:txBody>
      </p:sp>
    </p:spTree>
    <p:extLst>
      <p:ext uri="{BB962C8B-B14F-4D97-AF65-F5344CB8AC3E}">
        <p14:creationId xmlns:p14="http://schemas.microsoft.com/office/powerpoint/2010/main" val="1567733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スライド イメージ プレースホルダー 1"/>
          <p:cNvSpPr>
            <a:spLocks noGrp="1" noRot="1" noChangeAspect="1" noTextEdit="1"/>
          </p:cNvSpPr>
          <p:nvPr>
            <p:ph type="sldImg"/>
          </p:nvPr>
        </p:nvSpPr>
        <p:spPr>
          <a:ln/>
        </p:spPr>
      </p:sp>
      <p:sp>
        <p:nvSpPr>
          <p:cNvPr id="11776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177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29D7E24C-DE3E-4C3B-8240-C2C619D1E45A}" type="slidenum">
              <a:rPr lang="en-US" altLang="ja-JP" sz="1300" b="0" smtClean="0">
                <a:latin typeface="Times New Roman" pitchFamily="18" charset="0"/>
              </a:rPr>
              <a:pPr eaLnBrk="1" hangingPunct="1"/>
              <a:t>2</a:t>
            </a:fld>
            <a:endParaRPr lang="en-US" altLang="ja-JP" sz="1300" b="0" smtClean="0">
              <a:latin typeface="Times New Roman" pitchFamily="18" charset="0"/>
            </a:endParaRPr>
          </a:p>
        </p:txBody>
      </p:sp>
    </p:spTree>
    <p:extLst>
      <p:ext uri="{BB962C8B-B14F-4D97-AF65-F5344CB8AC3E}">
        <p14:creationId xmlns:p14="http://schemas.microsoft.com/office/powerpoint/2010/main" val="3807918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スライド イメージ プレースホルダー 1"/>
          <p:cNvSpPr>
            <a:spLocks noGrp="1" noRot="1" noChangeAspect="1" noTextEdit="1"/>
          </p:cNvSpPr>
          <p:nvPr>
            <p:ph type="sldImg"/>
          </p:nvPr>
        </p:nvSpPr>
        <p:spPr>
          <a:ln/>
        </p:spPr>
      </p:sp>
      <p:sp>
        <p:nvSpPr>
          <p:cNvPr id="14029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4029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8B916E5A-D055-4EAC-9AF6-7F4987AC1839}" type="slidenum">
              <a:rPr lang="en-US" altLang="ja-JP" sz="1300" b="0" smtClean="0">
                <a:latin typeface="Times New Roman" pitchFamily="18" charset="0"/>
              </a:rPr>
              <a:pPr eaLnBrk="1" hangingPunct="1"/>
              <a:t>21</a:t>
            </a:fld>
            <a:endParaRPr lang="en-US" altLang="ja-JP" sz="1300" b="0" smtClean="0">
              <a:latin typeface="Times New Roman" pitchFamily="18" charset="0"/>
            </a:endParaRPr>
          </a:p>
        </p:txBody>
      </p:sp>
    </p:spTree>
    <p:extLst>
      <p:ext uri="{BB962C8B-B14F-4D97-AF65-F5344CB8AC3E}">
        <p14:creationId xmlns:p14="http://schemas.microsoft.com/office/powerpoint/2010/main" val="1719496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スライド イメージ プレースホルダー 1"/>
          <p:cNvSpPr>
            <a:spLocks noGrp="1" noRot="1" noChangeAspect="1" noTextEdit="1"/>
          </p:cNvSpPr>
          <p:nvPr>
            <p:ph type="sldImg"/>
          </p:nvPr>
        </p:nvSpPr>
        <p:spPr>
          <a:ln/>
        </p:spPr>
      </p:sp>
      <p:sp>
        <p:nvSpPr>
          <p:cNvPr id="14131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4131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C82BA282-1930-41D6-AEE1-4D3ADEEB0BFC}" type="slidenum">
              <a:rPr lang="en-US" altLang="ja-JP" sz="1300" b="0" smtClean="0">
                <a:latin typeface="Times New Roman" pitchFamily="18" charset="0"/>
              </a:rPr>
              <a:pPr eaLnBrk="1" hangingPunct="1"/>
              <a:t>23</a:t>
            </a:fld>
            <a:endParaRPr lang="en-US" altLang="ja-JP" sz="1300" b="0" smtClean="0">
              <a:latin typeface="Times New Roman" pitchFamily="18" charset="0"/>
            </a:endParaRPr>
          </a:p>
        </p:txBody>
      </p:sp>
    </p:spTree>
    <p:extLst>
      <p:ext uri="{BB962C8B-B14F-4D97-AF65-F5344CB8AC3E}">
        <p14:creationId xmlns:p14="http://schemas.microsoft.com/office/powerpoint/2010/main" val="2983416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スライド イメージ プレースホルダー 1"/>
          <p:cNvSpPr>
            <a:spLocks noGrp="1" noRot="1" noChangeAspect="1" noTextEdit="1"/>
          </p:cNvSpPr>
          <p:nvPr>
            <p:ph type="sldImg"/>
          </p:nvPr>
        </p:nvSpPr>
        <p:spPr>
          <a:ln/>
        </p:spPr>
      </p:sp>
      <p:sp>
        <p:nvSpPr>
          <p:cNvPr id="14233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4234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174B1C3E-D16A-4FE4-93D8-2D697111B66A}" type="slidenum">
              <a:rPr lang="en-US" altLang="ja-JP" sz="1300" b="0" smtClean="0">
                <a:latin typeface="Times New Roman" pitchFamily="18" charset="0"/>
              </a:rPr>
              <a:pPr eaLnBrk="1" hangingPunct="1"/>
              <a:t>24</a:t>
            </a:fld>
            <a:endParaRPr lang="en-US" altLang="ja-JP" sz="1300" b="0" smtClean="0">
              <a:latin typeface="Times New Roman" pitchFamily="18" charset="0"/>
            </a:endParaRPr>
          </a:p>
        </p:txBody>
      </p:sp>
    </p:spTree>
    <p:extLst>
      <p:ext uri="{BB962C8B-B14F-4D97-AF65-F5344CB8AC3E}">
        <p14:creationId xmlns:p14="http://schemas.microsoft.com/office/powerpoint/2010/main" val="3227198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スライド イメージ プレースホルダー 1"/>
          <p:cNvSpPr>
            <a:spLocks noGrp="1" noRot="1" noChangeAspect="1" noTextEdit="1"/>
          </p:cNvSpPr>
          <p:nvPr>
            <p:ph type="sldImg"/>
          </p:nvPr>
        </p:nvSpPr>
        <p:spPr>
          <a:ln/>
        </p:spPr>
      </p:sp>
      <p:sp>
        <p:nvSpPr>
          <p:cNvPr id="14336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433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AD90202A-89FE-4E58-BD4B-167376B2EE7F}" type="slidenum">
              <a:rPr lang="en-US" altLang="ja-JP" sz="1300" b="0" smtClean="0">
                <a:latin typeface="Times New Roman" pitchFamily="18" charset="0"/>
              </a:rPr>
              <a:pPr eaLnBrk="1" hangingPunct="1"/>
              <a:t>25</a:t>
            </a:fld>
            <a:endParaRPr lang="en-US" altLang="ja-JP" sz="1300" b="0" smtClean="0">
              <a:latin typeface="Times New Roman" pitchFamily="18" charset="0"/>
            </a:endParaRPr>
          </a:p>
        </p:txBody>
      </p:sp>
    </p:spTree>
    <p:extLst>
      <p:ext uri="{BB962C8B-B14F-4D97-AF65-F5344CB8AC3E}">
        <p14:creationId xmlns:p14="http://schemas.microsoft.com/office/powerpoint/2010/main" val="3527835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スライド イメージ プレースホルダー 1"/>
          <p:cNvSpPr>
            <a:spLocks noGrp="1" noRot="1" noChangeAspect="1" noTextEdit="1"/>
          </p:cNvSpPr>
          <p:nvPr>
            <p:ph type="sldImg"/>
          </p:nvPr>
        </p:nvSpPr>
        <p:spPr>
          <a:ln/>
        </p:spPr>
      </p:sp>
      <p:sp>
        <p:nvSpPr>
          <p:cNvPr id="1443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443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C8E13870-CBA7-4D49-A82D-3303120CFF4D}" type="slidenum">
              <a:rPr lang="en-US" altLang="ja-JP" sz="1300" b="0" smtClean="0">
                <a:solidFill>
                  <a:prstClr val="black"/>
                </a:solidFill>
                <a:latin typeface="Times New Roman" pitchFamily="18" charset="0"/>
              </a:rPr>
              <a:pPr eaLnBrk="1" hangingPunct="1"/>
              <a:t>26</a:t>
            </a:fld>
            <a:endParaRPr lang="en-US" altLang="ja-JP" sz="1300" b="0" smtClean="0">
              <a:solidFill>
                <a:prstClr val="black"/>
              </a:solidFill>
              <a:latin typeface="Times New Roman" pitchFamily="18" charset="0"/>
            </a:endParaRPr>
          </a:p>
        </p:txBody>
      </p:sp>
    </p:spTree>
    <p:extLst>
      <p:ext uri="{BB962C8B-B14F-4D97-AF65-F5344CB8AC3E}">
        <p14:creationId xmlns:p14="http://schemas.microsoft.com/office/powerpoint/2010/main" val="3124658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スライド イメージ プレースホルダー 1"/>
          <p:cNvSpPr>
            <a:spLocks noGrp="1" noRot="1" noChangeAspect="1" noTextEdit="1"/>
          </p:cNvSpPr>
          <p:nvPr>
            <p:ph type="sldImg"/>
          </p:nvPr>
        </p:nvSpPr>
        <p:spPr>
          <a:ln/>
        </p:spPr>
      </p:sp>
      <p:sp>
        <p:nvSpPr>
          <p:cNvPr id="1454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454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68EAED77-53CA-4B83-A738-B303937974EB}" type="slidenum">
              <a:rPr lang="en-US" altLang="ja-JP" sz="1300" b="0" smtClean="0">
                <a:latin typeface="Times New Roman" pitchFamily="18" charset="0"/>
              </a:rPr>
              <a:pPr eaLnBrk="1" hangingPunct="1"/>
              <a:t>27</a:t>
            </a:fld>
            <a:endParaRPr lang="en-US" altLang="ja-JP" sz="1300" b="0" smtClean="0">
              <a:latin typeface="Times New Roman" pitchFamily="18" charset="0"/>
            </a:endParaRPr>
          </a:p>
        </p:txBody>
      </p:sp>
    </p:spTree>
    <p:extLst>
      <p:ext uri="{BB962C8B-B14F-4D97-AF65-F5344CB8AC3E}">
        <p14:creationId xmlns:p14="http://schemas.microsoft.com/office/powerpoint/2010/main" val="527676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スライド イメージ プレースホルダー 1"/>
          <p:cNvSpPr>
            <a:spLocks noGrp="1" noRot="1" noChangeAspect="1" noTextEdit="1"/>
          </p:cNvSpPr>
          <p:nvPr>
            <p:ph type="sldImg"/>
          </p:nvPr>
        </p:nvSpPr>
        <p:spPr>
          <a:ln/>
        </p:spPr>
      </p:sp>
      <p:sp>
        <p:nvSpPr>
          <p:cNvPr id="14643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4643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B2BBCBEB-423B-48C2-8719-6E88CB3B7987}" type="slidenum">
              <a:rPr lang="en-US" altLang="ja-JP" sz="1300" b="0" smtClean="0">
                <a:latin typeface="Times New Roman" pitchFamily="18" charset="0"/>
              </a:rPr>
              <a:pPr eaLnBrk="1" hangingPunct="1"/>
              <a:t>28</a:t>
            </a:fld>
            <a:endParaRPr lang="en-US" altLang="ja-JP" sz="1300" b="0" smtClean="0">
              <a:latin typeface="Times New Roman" pitchFamily="18" charset="0"/>
            </a:endParaRPr>
          </a:p>
        </p:txBody>
      </p:sp>
    </p:spTree>
    <p:extLst>
      <p:ext uri="{BB962C8B-B14F-4D97-AF65-F5344CB8AC3E}">
        <p14:creationId xmlns:p14="http://schemas.microsoft.com/office/powerpoint/2010/main" val="1437876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スライド イメージ プレースホルダー 1"/>
          <p:cNvSpPr>
            <a:spLocks noGrp="1" noRot="1" noChangeAspect="1" noTextEdit="1"/>
          </p:cNvSpPr>
          <p:nvPr>
            <p:ph type="sldImg"/>
          </p:nvPr>
        </p:nvSpPr>
        <p:spPr>
          <a:ln/>
        </p:spPr>
      </p:sp>
      <p:sp>
        <p:nvSpPr>
          <p:cNvPr id="14745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4746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ACB9A713-92EE-4A8D-90CE-28D25B297AC8}" type="slidenum">
              <a:rPr lang="en-US" altLang="ja-JP" sz="1300" b="0" smtClean="0">
                <a:latin typeface="Times New Roman" pitchFamily="18" charset="0"/>
              </a:rPr>
              <a:pPr eaLnBrk="1" hangingPunct="1"/>
              <a:t>29</a:t>
            </a:fld>
            <a:endParaRPr lang="en-US" altLang="ja-JP" sz="1300" b="0" smtClean="0">
              <a:latin typeface="Times New Roman" pitchFamily="18" charset="0"/>
            </a:endParaRPr>
          </a:p>
        </p:txBody>
      </p:sp>
    </p:spTree>
    <p:extLst>
      <p:ext uri="{BB962C8B-B14F-4D97-AF65-F5344CB8AC3E}">
        <p14:creationId xmlns:p14="http://schemas.microsoft.com/office/powerpoint/2010/main" val="120776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スライド イメージ プレースホルダー 1"/>
          <p:cNvSpPr>
            <a:spLocks noGrp="1" noRot="1" noChangeAspect="1" noTextEdit="1"/>
          </p:cNvSpPr>
          <p:nvPr>
            <p:ph type="sldImg"/>
          </p:nvPr>
        </p:nvSpPr>
        <p:spPr>
          <a:ln/>
        </p:spPr>
      </p:sp>
      <p:sp>
        <p:nvSpPr>
          <p:cNvPr id="1484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484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076250FB-BCC9-417B-ACD7-88F0FC9CAECB}" type="slidenum">
              <a:rPr lang="en-US" altLang="ja-JP" sz="1300" b="0" smtClean="0">
                <a:latin typeface="Times New Roman" pitchFamily="18" charset="0"/>
              </a:rPr>
              <a:pPr eaLnBrk="1" hangingPunct="1"/>
              <a:t>30</a:t>
            </a:fld>
            <a:endParaRPr lang="en-US" altLang="ja-JP" sz="1300" b="0" smtClean="0">
              <a:latin typeface="Times New Roman" pitchFamily="18" charset="0"/>
            </a:endParaRPr>
          </a:p>
        </p:txBody>
      </p:sp>
    </p:spTree>
    <p:extLst>
      <p:ext uri="{BB962C8B-B14F-4D97-AF65-F5344CB8AC3E}">
        <p14:creationId xmlns:p14="http://schemas.microsoft.com/office/powerpoint/2010/main" val="4240391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スライド イメージ プレースホルダー 1"/>
          <p:cNvSpPr>
            <a:spLocks noGrp="1" noRot="1" noChangeAspect="1" noTextEdit="1"/>
          </p:cNvSpPr>
          <p:nvPr>
            <p:ph type="sldImg"/>
          </p:nvPr>
        </p:nvSpPr>
        <p:spPr>
          <a:ln/>
        </p:spPr>
      </p:sp>
      <p:sp>
        <p:nvSpPr>
          <p:cNvPr id="14950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4950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6F8210C5-3B03-45E3-A9A6-058785D0D9F7}" type="slidenum">
              <a:rPr lang="en-US" altLang="ja-JP" sz="1300" b="0" smtClean="0">
                <a:latin typeface="Times New Roman" pitchFamily="18" charset="0"/>
              </a:rPr>
              <a:pPr eaLnBrk="1" hangingPunct="1"/>
              <a:t>31</a:t>
            </a:fld>
            <a:endParaRPr lang="en-US" altLang="ja-JP" sz="1300" b="0" smtClean="0">
              <a:latin typeface="Times New Roman" pitchFamily="18" charset="0"/>
            </a:endParaRPr>
          </a:p>
        </p:txBody>
      </p:sp>
    </p:spTree>
    <p:extLst>
      <p:ext uri="{BB962C8B-B14F-4D97-AF65-F5344CB8AC3E}">
        <p14:creationId xmlns:p14="http://schemas.microsoft.com/office/powerpoint/2010/main" val="3816714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スライド イメージ プレースホルダー 1"/>
          <p:cNvSpPr>
            <a:spLocks noGrp="1" noRot="1" noChangeAspect="1" noTextEdit="1"/>
          </p:cNvSpPr>
          <p:nvPr>
            <p:ph type="sldImg"/>
          </p:nvPr>
        </p:nvSpPr>
        <p:spPr>
          <a:ln/>
        </p:spPr>
      </p:sp>
      <p:sp>
        <p:nvSpPr>
          <p:cNvPr id="1187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187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FD3AF89C-C4D9-4917-9815-63E179FF21EF}" type="slidenum">
              <a:rPr lang="en-US" altLang="ja-JP" sz="1300" b="0" smtClean="0">
                <a:latin typeface="Times New Roman" pitchFamily="18" charset="0"/>
              </a:rPr>
              <a:pPr eaLnBrk="1" hangingPunct="1"/>
              <a:t>3</a:t>
            </a:fld>
            <a:endParaRPr lang="en-US" altLang="ja-JP" sz="1300" b="0" smtClean="0">
              <a:latin typeface="Times New Roman" pitchFamily="18" charset="0"/>
            </a:endParaRPr>
          </a:p>
        </p:txBody>
      </p:sp>
    </p:spTree>
    <p:extLst>
      <p:ext uri="{BB962C8B-B14F-4D97-AF65-F5344CB8AC3E}">
        <p14:creationId xmlns:p14="http://schemas.microsoft.com/office/powerpoint/2010/main" val="25128932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スライド イメージ プレースホルダー 1"/>
          <p:cNvSpPr>
            <a:spLocks noGrp="1" noRot="1" noChangeAspect="1" noTextEdit="1"/>
          </p:cNvSpPr>
          <p:nvPr>
            <p:ph type="sldImg"/>
          </p:nvPr>
        </p:nvSpPr>
        <p:spPr>
          <a:ln/>
        </p:spPr>
      </p:sp>
      <p:sp>
        <p:nvSpPr>
          <p:cNvPr id="1505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505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4133FAFC-949E-4974-88EF-860CD78CAB1B}" type="slidenum">
              <a:rPr lang="en-US" altLang="ja-JP" sz="1300" b="0" smtClean="0">
                <a:latin typeface="Times New Roman" pitchFamily="18" charset="0"/>
              </a:rPr>
              <a:pPr eaLnBrk="1" hangingPunct="1"/>
              <a:t>32</a:t>
            </a:fld>
            <a:endParaRPr lang="en-US" altLang="ja-JP" sz="1300" b="0" smtClean="0">
              <a:latin typeface="Times New Roman" pitchFamily="18" charset="0"/>
            </a:endParaRPr>
          </a:p>
        </p:txBody>
      </p:sp>
    </p:spTree>
    <p:extLst>
      <p:ext uri="{BB962C8B-B14F-4D97-AF65-F5344CB8AC3E}">
        <p14:creationId xmlns:p14="http://schemas.microsoft.com/office/powerpoint/2010/main" val="8641615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スライド イメージ プレースホルダー 1"/>
          <p:cNvSpPr>
            <a:spLocks noGrp="1" noRot="1" noChangeAspect="1" noTextEdit="1"/>
          </p:cNvSpPr>
          <p:nvPr>
            <p:ph type="sldImg"/>
          </p:nvPr>
        </p:nvSpPr>
        <p:spPr>
          <a:ln/>
        </p:spPr>
      </p:sp>
      <p:sp>
        <p:nvSpPr>
          <p:cNvPr id="15155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5155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1125CA95-CA26-4BC9-901B-4105E3B1B2A3}" type="slidenum">
              <a:rPr lang="en-US" altLang="ja-JP" sz="1300" b="0" smtClean="0">
                <a:latin typeface="Times New Roman" pitchFamily="18" charset="0"/>
              </a:rPr>
              <a:pPr eaLnBrk="1" hangingPunct="1"/>
              <a:t>33</a:t>
            </a:fld>
            <a:endParaRPr lang="en-US" altLang="ja-JP" sz="1300" b="0" smtClean="0">
              <a:latin typeface="Times New Roman" pitchFamily="18" charset="0"/>
            </a:endParaRPr>
          </a:p>
        </p:txBody>
      </p:sp>
    </p:spTree>
    <p:extLst>
      <p:ext uri="{BB962C8B-B14F-4D97-AF65-F5344CB8AC3E}">
        <p14:creationId xmlns:p14="http://schemas.microsoft.com/office/powerpoint/2010/main" val="8521283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32E8800-4FCE-4D1F-8182-3780CCE6F100}" type="slidenum">
              <a:rPr lang="en-US" altLang="ja-JP">
                <a:solidFill>
                  <a:prstClr val="black"/>
                </a:solidFill>
              </a:rPr>
              <a:pPr>
                <a:defRPr/>
              </a:pPr>
              <a:t>34</a:t>
            </a:fld>
            <a:endParaRPr lang="en-US" altLang="ja-JP">
              <a:solidFill>
                <a:prstClr val="black"/>
              </a:solidFill>
            </a:endParaRPr>
          </a:p>
        </p:txBody>
      </p:sp>
    </p:spTree>
    <p:extLst>
      <p:ext uri="{BB962C8B-B14F-4D97-AF65-F5344CB8AC3E}">
        <p14:creationId xmlns:p14="http://schemas.microsoft.com/office/powerpoint/2010/main" val="31678037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32E8800-4FCE-4D1F-8182-3780CCE6F100}" type="slidenum">
              <a:rPr lang="en-US" altLang="ja-JP">
                <a:solidFill>
                  <a:prstClr val="black"/>
                </a:solidFill>
              </a:rPr>
              <a:pPr>
                <a:defRPr/>
              </a:pPr>
              <a:t>35</a:t>
            </a:fld>
            <a:endParaRPr lang="en-US" altLang="ja-JP">
              <a:solidFill>
                <a:prstClr val="black"/>
              </a:solidFill>
            </a:endParaRPr>
          </a:p>
        </p:txBody>
      </p:sp>
    </p:spTree>
    <p:extLst>
      <p:ext uri="{BB962C8B-B14F-4D97-AF65-F5344CB8AC3E}">
        <p14:creationId xmlns:p14="http://schemas.microsoft.com/office/powerpoint/2010/main" val="526110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32E8800-4FCE-4D1F-8182-3780CCE6F100}" type="slidenum">
              <a:rPr lang="en-US" altLang="ja-JP">
                <a:solidFill>
                  <a:prstClr val="black"/>
                </a:solidFill>
              </a:rPr>
              <a:pPr>
                <a:defRPr/>
              </a:pPr>
              <a:t>36</a:t>
            </a:fld>
            <a:endParaRPr lang="en-US" altLang="ja-JP">
              <a:solidFill>
                <a:prstClr val="black"/>
              </a:solidFill>
            </a:endParaRPr>
          </a:p>
        </p:txBody>
      </p:sp>
    </p:spTree>
    <p:extLst>
      <p:ext uri="{BB962C8B-B14F-4D97-AF65-F5344CB8AC3E}">
        <p14:creationId xmlns:p14="http://schemas.microsoft.com/office/powerpoint/2010/main" val="733726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32E8800-4FCE-4D1F-8182-3780CCE6F100}" type="slidenum">
              <a:rPr lang="en-US" altLang="ja-JP">
                <a:solidFill>
                  <a:prstClr val="black"/>
                </a:solidFill>
              </a:rPr>
              <a:pPr>
                <a:defRPr/>
              </a:pPr>
              <a:t>37</a:t>
            </a:fld>
            <a:endParaRPr lang="en-US" altLang="ja-JP">
              <a:solidFill>
                <a:prstClr val="black"/>
              </a:solidFill>
            </a:endParaRPr>
          </a:p>
        </p:txBody>
      </p:sp>
    </p:spTree>
    <p:extLst>
      <p:ext uri="{BB962C8B-B14F-4D97-AF65-F5344CB8AC3E}">
        <p14:creationId xmlns:p14="http://schemas.microsoft.com/office/powerpoint/2010/main" val="6209694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32E8800-4FCE-4D1F-8182-3780CCE6F100}" type="slidenum">
              <a:rPr lang="en-US" altLang="ja-JP">
                <a:solidFill>
                  <a:prstClr val="black"/>
                </a:solidFill>
              </a:rPr>
              <a:pPr>
                <a:defRPr/>
              </a:pPr>
              <a:t>38</a:t>
            </a:fld>
            <a:endParaRPr lang="en-US" altLang="ja-JP">
              <a:solidFill>
                <a:prstClr val="black"/>
              </a:solidFill>
            </a:endParaRPr>
          </a:p>
        </p:txBody>
      </p:sp>
    </p:spTree>
    <p:extLst>
      <p:ext uri="{BB962C8B-B14F-4D97-AF65-F5344CB8AC3E}">
        <p14:creationId xmlns:p14="http://schemas.microsoft.com/office/powerpoint/2010/main" val="32575348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スライド イメージ プレースホルダー 1"/>
          <p:cNvSpPr>
            <a:spLocks noGrp="1" noRot="1" noChangeAspect="1" noTextEdit="1"/>
          </p:cNvSpPr>
          <p:nvPr>
            <p:ph type="sldImg"/>
          </p:nvPr>
        </p:nvSpPr>
        <p:spPr>
          <a:ln/>
        </p:spPr>
      </p:sp>
      <p:sp>
        <p:nvSpPr>
          <p:cNvPr id="15667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5667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6142D849-8FB6-43CA-93C4-A486AC0E6DC4}" type="slidenum">
              <a:rPr lang="en-US" altLang="ja-JP" sz="1300" b="0" smtClean="0">
                <a:latin typeface="Times New Roman" pitchFamily="18" charset="0"/>
              </a:rPr>
              <a:pPr eaLnBrk="1" hangingPunct="1"/>
              <a:t>39</a:t>
            </a:fld>
            <a:endParaRPr lang="en-US" altLang="ja-JP" sz="1300" b="0" smtClean="0">
              <a:latin typeface="Times New Roman" pitchFamily="18" charset="0"/>
            </a:endParaRPr>
          </a:p>
        </p:txBody>
      </p:sp>
    </p:spTree>
    <p:extLst>
      <p:ext uri="{BB962C8B-B14F-4D97-AF65-F5344CB8AC3E}">
        <p14:creationId xmlns:p14="http://schemas.microsoft.com/office/powerpoint/2010/main" val="17865489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スライド イメージ プレースホルダー 1"/>
          <p:cNvSpPr>
            <a:spLocks noGrp="1" noRot="1" noChangeAspect="1" noTextEdit="1"/>
          </p:cNvSpPr>
          <p:nvPr>
            <p:ph type="sldImg"/>
          </p:nvPr>
        </p:nvSpPr>
        <p:spPr>
          <a:ln/>
        </p:spPr>
      </p:sp>
      <p:sp>
        <p:nvSpPr>
          <p:cNvPr id="15769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577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73A78588-F9A7-457C-B250-D53E8CB717B4}" type="slidenum">
              <a:rPr lang="en-US" altLang="ja-JP" sz="1300" b="0" smtClean="0">
                <a:latin typeface="Times New Roman" pitchFamily="18" charset="0"/>
              </a:rPr>
              <a:pPr eaLnBrk="1" hangingPunct="1"/>
              <a:t>40</a:t>
            </a:fld>
            <a:endParaRPr lang="en-US" altLang="ja-JP" sz="1300" b="0" smtClean="0">
              <a:latin typeface="Times New Roman" pitchFamily="18" charset="0"/>
            </a:endParaRPr>
          </a:p>
        </p:txBody>
      </p:sp>
    </p:spTree>
    <p:extLst>
      <p:ext uri="{BB962C8B-B14F-4D97-AF65-F5344CB8AC3E}">
        <p14:creationId xmlns:p14="http://schemas.microsoft.com/office/powerpoint/2010/main" val="266149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スライド イメージ プレースホルダー 1"/>
          <p:cNvSpPr>
            <a:spLocks noGrp="1" noRot="1" noChangeAspect="1" noTextEdit="1"/>
          </p:cNvSpPr>
          <p:nvPr>
            <p:ph type="sldImg"/>
          </p:nvPr>
        </p:nvSpPr>
        <p:spPr>
          <a:ln/>
        </p:spPr>
      </p:sp>
      <p:sp>
        <p:nvSpPr>
          <p:cNvPr id="15872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5872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5F25C104-B12F-4873-828A-6F5748F7A598}" type="slidenum">
              <a:rPr lang="en-US" altLang="ja-JP" sz="1300" b="0" smtClean="0">
                <a:latin typeface="Times New Roman" pitchFamily="18" charset="0"/>
              </a:rPr>
              <a:pPr eaLnBrk="1" hangingPunct="1"/>
              <a:t>41</a:t>
            </a:fld>
            <a:endParaRPr lang="en-US" altLang="ja-JP" sz="1300" b="0" smtClean="0">
              <a:latin typeface="Times New Roman" pitchFamily="18" charset="0"/>
            </a:endParaRPr>
          </a:p>
        </p:txBody>
      </p:sp>
    </p:spTree>
    <p:extLst>
      <p:ext uri="{BB962C8B-B14F-4D97-AF65-F5344CB8AC3E}">
        <p14:creationId xmlns:p14="http://schemas.microsoft.com/office/powerpoint/2010/main" val="3335514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スライド イメージ プレースホルダー 1"/>
          <p:cNvSpPr>
            <a:spLocks noGrp="1" noRot="1" noChangeAspect="1" noTextEdit="1"/>
          </p:cNvSpPr>
          <p:nvPr>
            <p:ph type="sldImg"/>
          </p:nvPr>
        </p:nvSpPr>
        <p:spPr>
          <a:ln/>
        </p:spPr>
      </p:sp>
      <p:sp>
        <p:nvSpPr>
          <p:cNvPr id="1198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198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D49C4BE7-15C6-479D-ABE4-D687F6CAD6A1}" type="slidenum">
              <a:rPr lang="en-US" altLang="ja-JP" sz="1300" b="0" smtClean="0">
                <a:latin typeface="Times New Roman" pitchFamily="18" charset="0"/>
              </a:rPr>
              <a:pPr eaLnBrk="1" hangingPunct="1"/>
              <a:t>4</a:t>
            </a:fld>
            <a:endParaRPr lang="en-US" altLang="ja-JP" sz="1300" b="0" smtClean="0">
              <a:latin typeface="Times New Roman" pitchFamily="18" charset="0"/>
            </a:endParaRPr>
          </a:p>
        </p:txBody>
      </p:sp>
    </p:spTree>
    <p:extLst>
      <p:ext uri="{BB962C8B-B14F-4D97-AF65-F5344CB8AC3E}">
        <p14:creationId xmlns:p14="http://schemas.microsoft.com/office/powerpoint/2010/main" val="20860944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スライド イメージ プレースホルダー 1"/>
          <p:cNvSpPr>
            <a:spLocks noGrp="1" noRot="1" noChangeAspect="1" noTextEdit="1"/>
          </p:cNvSpPr>
          <p:nvPr>
            <p:ph type="sldImg"/>
          </p:nvPr>
        </p:nvSpPr>
        <p:spPr>
          <a:ln/>
        </p:spPr>
      </p:sp>
      <p:sp>
        <p:nvSpPr>
          <p:cNvPr id="15974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5974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2E25C0D8-A917-4EA8-990A-C0F1C8E83DED}" type="slidenum">
              <a:rPr lang="en-US" altLang="ja-JP" sz="1300" b="0" smtClean="0">
                <a:latin typeface="Times New Roman" pitchFamily="18" charset="0"/>
              </a:rPr>
              <a:pPr eaLnBrk="1" hangingPunct="1"/>
              <a:t>42</a:t>
            </a:fld>
            <a:endParaRPr lang="en-US" altLang="ja-JP" sz="1300" b="0" smtClean="0">
              <a:latin typeface="Times New Roman" pitchFamily="18" charset="0"/>
            </a:endParaRPr>
          </a:p>
        </p:txBody>
      </p:sp>
    </p:spTree>
    <p:extLst>
      <p:ext uri="{BB962C8B-B14F-4D97-AF65-F5344CB8AC3E}">
        <p14:creationId xmlns:p14="http://schemas.microsoft.com/office/powerpoint/2010/main" val="15230777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スライド イメージ プレースホルダー 1"/>
          <p:cNvSpPr>
            <a:spLocks noGrp="1" noRot="1" noChangeAspect="1" noTextEdit="1"/>
          </p:cNvSpPr>
          <p:nvPr>
            <p:ph type="sldImg"/>
          </p:nvPr>
        </p:nvSpPr>
        <p:spPr>
          <a:ln/>
        </p:spPr>
      </p:sp>
      <p:sp>
        <p:nvSpPr>
          <p:cNvPr id="1617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617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2753D5B5-AE07-4CB9-968B-6D123F490FC1}" type="slidenum">
              <a:rPr lang="en-US" altLang="ja-JP" sz="1300" b="0" smtClean="0">
                <a:latin typeface="Times New Roman" pitchFamily="18" charset="0"/>
              </a:rPr>
              <a:pPr eaLnBrk="1" hangingPunct="1"/>
              <a:t>43</a:t>
            </a:fld>
            <a:endParaRPr lang="en-US" altLang="ja-JP" sz="1300" b="0" smtClean="0">
              <a:latin typeface="Times New Roman" pitchFamily="18" charset="0"/>
            </a:endParaRPr>
          </a:p>
        </p:txBody>
      </p:sp>
    </p:spTree>
    <p:extLst>
      <p:ext uri="{BB962C8B-B14F-4D97-AF65-F5344CB8AC3E}">
        <p14:creationId xmlns:p14="http://schemas.microsoft.com/office/powerpoint/2010/main" val="6303163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スライド イメージ プレースホルダー 1"/>
          <p:cNvSpPr>
            <a:spLocks noGrp="1" noRot="1" noChangeAspect="1" noTextEdit="1"/>
          </p:cNvSpPr>
          <p:nvPr>
            <p:ph type="sldImg"/>
          </p:nvPr>
        </p:nvSpPr>
        <p:spPr>
          <a:ln/>
        </p:spPr>
      </p:sp>
      <p:sp>
        <p:nvSpPr>
          <p:cNvPr id="16281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6282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E338294B-89F8-4853-86FF-3F4005C9827D}" type="slidenum">
              <a:rPr lang="en-US" altLang="ja-JP" sz="1300" b="0" smtClean="0">
                <a:latin typeface="Times New Roman" pitchFamily="18" charset="0"/>
              </a:rPr>
              <a:pPr eaLnBrk="1" hangingPunct="1"/>
              <a:t>44</a:t>
            </a:fld>
            <a:endParaRPr lang="en-US" altLang="ja-JP" sz="1300" b="0" smtClean="0">
              <a:latin typeface="Times New Roman" pitchFamily="18" charset="0"/>
            </a:endParaRPr>
          </a:p>
        </p:txBody>
      </p:sp>
    </p:spTree>
    <p:extLst>
      <p:ext uri="{BB962C8B-B14F-4D97-AF65-F5344CB8AC3E}">
        <p14:creationId xmlns:p14="http://schemas.microsoft.com/office/powerpoint/2010/main" val="35743743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スライド イメージ プレースホルダー 1"/>
          <p:cNvSpPr>
            <a:spLocks noGrp="1" noRot="1" noChangeAspect="1" noTextEdit="1"/>
          </p:cNvSpPr>
          <p:nvPr>
            <p:ph type="sldImg"/>
          </p:nvPr>
        </p:nvSpPr>
        <p:spPr>
          <a:ln/>
        </p:spPr>
      </p:sp>
      <p:sp>
        <p:nvSpPr>
          <p:cNvPr id="16384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6384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4D23CDE0-B113-4DCC-886A-446A14CC7ABD}" type="slidenum">
              <a:rPr lang="en-US" altLang="ja-JP" sz="1300" b="0" smtClean="0">
                <a:latin typeface="Times New Roman" pitchFamily="18" charset="0"/>
              </a:rPr>
              <a:pPr eaLnBrk="1" hangingPunct="1"/>
              <a:t>45</a:t>
            </a:fld>
            <a:endParaRPr lang="en-US" altLang="ja-JP" sz="1300" b="0" smtClean="0">
              <a:latin typeface="Times New Roman" pitchFamily="18" charset="0"/>
            </a:endParaRPr>
          </a:p>
        </p:txBody>
      </p:sp>
    </p:spTree>
    <p:extLst>
      <p:ext uri="{BB962C8B-B14F-4D97-AF65-F5344CB8AC3E}">
        <p14:creationId xmlns:p14="http://schemas.microsoft.com/office/powerpoint/2010/main" val="38198550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スライド イメージ プレースホルダー 1"/>
          <p:cNvSpPr>
            <a:spLocks noGrp="1" noRot="1" noChangeAspect="1" noTextEdit="1"/>
          </p:cNvSpPr>
          <p:nvPr>
            <p:ph type="sldImg"/>
          </p:nvPr>
        </p:nvSpPr>
        <p:spPr>
          <a:ln/>
        </p:spPr>
      </p:sp>
      <p:sp>
        <p:nvSpPr>
          <p:cNvPr id="16486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648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DFCBBEC1-6198-4A5E-8602-E3442727A37A}" type="slidenum">
              <a:rPr lang="en-US" altLang="ja-JP" sz="1300" b="0" smtClean="0">
                <a:latin typeface="Times New Roman" pitchFamily="18" charset="0"/>
              </a:rPr>
              <a:pPr eaLnBrk="1" hangingPunct="1"/>
              <a:t>46</a:t>
            </a:fld>
            <a:endParaRPr lang="en-US" altLang="ja-JP" sz="1300" b="0" smtClean="0">
              <a:latin typeface="Times New Roman" pitchFamily="18" charset="0"/>
            </a:endParaRPr>
          </a:p>
        </p:txBody>
      </p:sp>
    </p:spTree>
    <p:extLst>
      <p:ext uri="{BB962C8B-B14F-4D97-AF65-F5344CB8AC3E}">
        <p14:creationId xmlns:p14="http://schemas.microsoft.com/office/powerpoint/2010/main" val="17490874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スライド イメージ プレースホルダー 1"/>
          <p:cNvSpPr>
            <a:spLocks noGrp="1" noRot="1" noChangeAspect="1" noTextEdit="1"/>
          </p:cNvSpPr>
          <p:nvPr>
            <p:ph type="sldImg"/>
          </p:nvPr>
        </p:nvSpPr>
        <p:spPr>
          <a:ln/>
        </p:spPr>
      </p:sp>
      <p:sp>
        <p:nvSpPr>
          <p:cNvPr id="16589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6589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5D407641-65F2-4169-9519-BC10F938603B}" type="slidenum">
              <a:rPr lang="en-US" altLang="ja-JP" sz="1300" b="0" smtClean="0">
                <a:latin typeface="Times New Roman" pitchFamily="18" charset="0"/>
              </a:rPr>
              <a:pPr eaLnBrk="1" hangingPunct="1"/>
              <a:t>47</a:t>
            </a:fld>
            <a:endParaRPr lang="en-US" altLang="ja-JP" sz="1300" b="0" smtClean="0">
              <a:latin typeface="Times New Roman" pitchFamily="18" charset="0"/>
            </a:endParaRPr>
          </a:p>
        </p:txBody>
      </p:sp>
    </p:spTree>
    <p:extLst>
      <p:ext uri="{BB962C8B-B14F-4D97-AF65-F5344CB8AC3E}">
        <p14:creationId xmlns:p14="http://schemas.microsoft.com/office/powerpoint/2010/main" val="40717785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スライド イメージ プレースホルダー 1"/>
          <p:cNvSpPr>
            <a:spLocks noGrp="1" noRot="1" noChangeAspect="1" noTextEdit="1"/>
          </p:cNvSpPr>
          <p:nvPr>
            <p:ph type="sldImg"/>
          </p:nvPr>
        </p:nvSpPr>
        <p:spPr>
          <a:ln/>
        </p:spPr>
      </p:sp>
      <p:sp>
        <p:nvSpPr>
          <p:cNvPr id="16691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6691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8DDD1BEB-0FD7-4B52-B62F-22E3E3AFD10C}" type="slidenum">
              <a:rPr lang="en-US" altLang="ja-JP" sz="1300" b="0" smtClean="0">
                <a:latin typeface="Times New Roman" pitchFamily="18" charset="0"/>
              </a:rPr>
              <a:pPr eaLnBrk="1" hangingPunct="1"/>
              <a:t>48</a:t>
            </a:fld>
            <a:endParaRPr lang="en-US" altLang="ja-JP" sz="1300" b="0" smtClean="0">
              <a:latin typeface="Times New Roman" pitchFamily="18" charset="0"/>
            </a:endParaRPr>
          </a:p>
        </p:txBody>
      </p:sp>
    </p:spTree>
    <p:extLst>
      <p:ext uri="{BB962C8B-B14F-4D97-AF65-F5344CB8AC3E}">
        <p14:creationId xmlns:p14="http://schemas.microsoft.com/office/powerpoint/2010/main" val="10100612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スライド イメージ プレースホルダー 1"/>
          <p:cNvSpPr>
            <a:spLocks noGrp="1" noRot="1" noChangeAspect="1" noTextEdit="1"/>
          </p:cNvSpPr>
          <p:nvPr>
            <p:ph type="sldImg"/>
          </p:nvPr>
        </p:nvSpPr>
        <p:spPr>
          <a:ln/>
        </p:spPr>
      </p:sp>
      <p:sp>
        <p:nvSpPr>
          <p:cNvPr id="16793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6794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690AC3CD-3B29-4EBE-A35B-F2BC38002196}" type="slidenum">
              <a:rPr lang="en-US" altLang="ja-JP" sz="1300" b="0" smtClean="0">
                <a:latin typeface="Times New Roman" pitchFamily="18" charset="0"/>
              </a:rPr>
              <a:pPr eaLnBrk="1" hangingPunct="1"/>
              <a:t>49</a:t>
            </a:fld>
            <a:endParaRPr lang="en-US" altLang="ja-JP" sz="1300" b="0" smtClean="0">
              <a:latin typeface="Times New Roman" pitchFamily="18" charset="0"/>
            </a:endParaRPr>
          </a:p>
        </p:txBody>
      </p:sp>
    </p:spTree>
    <p:extLst>
      <p:ext uri="{BB962C8B-B14F-4D97-AF65-F5344CB8AC3E}">
        <p14:creationId xmlns:p14="http://schemas.microsoft.com/office/powerpoint/2010/main" val="37155688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スライド イメージ プレースホルダー 1"/>
          <p:cNvSpPr>
            <a:spLocks noGrp="1" noRot="1" noChangeAspect="1" noTextEdit="1"/>
          </p:cNvSpPr>
          <p:nvPr>
            <p:ph type="sldImg"/>
          </p:nvPr>
        </p:nvSpPr>
        <p:spPr>
          <a:ln/>
        </p:spPr>
      </p:sp>
      <p:sp>
        <p:nvSpPr>
          <p:cNvPr id="16896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689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4FF924E0-3095-460E-8643-69484D20F9E4}" type="slidenum">
              <a:rPr lang="en-US" altLang="ja-JP" sz="1300" b="0" smtClean="0">
                <a:latin typeface="Times New Roman" pitchFamily="18" charset="0"/>
              </a:rPr>
              <a:pPr eaLnBrk="1" hangingPunct="1"/>
              <a:t>50</a:t>
            </a:fld>
            <a:endParaRPr lang="en-US" altLang="ja-JP" sz="1300" b="0" smtClean="0">
              <a:latin typeface="Times New Roman" pitchFamily="18" charset="0"/>
            </a:endParaRPr>
          </a:p>
        </p:txBody>
      </p:sp>
    </p:spTree>
    <p:extLst>
      <p:ext uri="{BB962C8B-B14F-4D97-AF65-F5344CB8AC3E}">
        <p14:creationId xmlns:p14="http://schemas.microsoft.com/office/powerpoint/2010/main" val="2150086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スライド イメージ プレースホルダー 1"/>
          <p:cNvSpPr>
            <a:spLocks noGrp="1" noRot="1" noChangeAspect="1" noTextEdit="1"/>
          </p:cNvSpPr>
          <p:nvPr>
            <p:ph type="sldImg"/>
          </p:nvPr>
        </p:nvSpPr>
        <p:spPr>
          <a:ln/>
        </p:spPr>
      </p:sp>
      <p:sp>
        <p:nvSpPr>
          <p:cNvPr id="1699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699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75EFFEB6-9456-456D-BC39-DB46ABD89744}" type="slidenum">
              <a:rPr lang="en-US" altLang="ja-JP" sz="1300" b="0" smtClean="0">
                <a:solidFill>
                  <a:prstClr val="black"/>
                </a:solidFill>
                <a:latin typeface="Times New Roman" pitchFamily="18" charset="0"/>
              </a:rPr>
              <a:pPr eaLnBrk="1" hangingPunct="1"/>
              <a:t>51</a:t>
            </a:fld>
            <a:endParaRPr lang="en-US" altLang="ja-JP" sz="1300" b="0" smtClean="0">
              <a:solidFill>
                <a:prstClr val="black"/>
              </a:solidFill>
              <a:latin typeface="Times New Roman" pitchFamily="18" charset="0"/>
            </a:endParaRPr>
          </a:p>
        </p:txBody>
      </p:sp>
    </p:spTree>
    <p:extLst>
      <p:ext uri="{BB962C8B-B14F-4D97-AF65-F5344CB8AC3E}">
        <p14:creationId xmlns:p14="http://schemas.microsoft.com/office/powerpoint/2010/main" val="754855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スライド イメージ プレースホルダー 1"/>
          <p:cNvSpPr>
            <a:spLocks noGrp="1" noRot="1" noChangeAspect="1" noTextEdit="1"/>
          </p:cNvSpPr>
          <p:nvPr>
            <p:ph type="sldImg"/>
          </p:nvPr>
        </p:nvSpPr>
        <p:spPr>
          <a:ln/>
        </p:spPr>
      </p:sp>
      <p:sp>
        <p:nvSpPr>
          <p:cNvPr id="12083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2083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F6393B9D-6770-4B3E-BD55-1E6F8201DBED}" type="slidenum">
              <a:rPr lang="en-US" altLang="ja-JP" sz="1300" b="0" smtClean="0">
                <a:latin typeface="Times New Roman" pitchFamily="18" charset="0"/>
              </a:rPr>
              <a:pPr eaLnBrk="1" hangingPunct="1"/>
              <a:t>5</a:t>
            </a:fld>
            <a:endParaRPr lang="en-US" altLang="ja-JP" sz="1300" b="0" smtClean="0">
              <a:latin typeface="Times New Roman" pitchFamily="18" charset="0"/>
            </a:endParaRPr>
          </a:p>
        </p:txBody>
      </p:sp>
    </p:spTree>
    <p:extLst>
      <p:ext uri="{BB962C8B-B14F-4D97-AF65-F5344CB8AC3E}">
        <p14:creationId xmlns:p14="http://schemas.microsoft.com/office/powerpoint/2010/main" val="36862549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スライド イメージ プレースホルダー 1"/>
          <p:cNvSpPr>
            <a:spLocks noGrp="1" noRot="1" noChangeAspect="1" noTextEdit="1"/>
          </p:cNvSpPr>
          <p:nvPr>
            <p:ph type="sldImg"/>
          </p:nvPr>
        </p:nvSpPr>
        <p:spPr>
          <a:ln/>
        </p:spPr>
      </p:sp>
      <p:sp>
        <p:nvSpPr>
          <p:cNvPr id="1710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710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7EB4E85C-15D3-44D1-920F-AD9A70F75F79}" type="slidenum">
              <a:rPr lang="en-US" altLang="ja-JP" sz="1300" b="0" smtClean="0">
                <a:latin typeface="Times New Roman" pitchFamily="18" charset="0"/>
              </a:rPr>
              <a:pPr eaLnBrk="1" hangingPunct="1"/>
              <a:t>52</a:t>
            </a:fld>
            <a:endParaRPr lang="en-US" altLang="ja-JP" sz="1300" b="0" smtClean="0">
              <a:latin typeface="Times New Roman" pitchFamily="18" charset="0"/>
            </a:endParaRPr>
          </a:p>
        </p:txBody>
      </p:sp>
    </p:spTree>
    <p:extLst>
      <p:ext uri="{BB962C8B-B14F-4D97-AF65-F5344CB8AC3E}">
        <p14:creationId xmlns:p14="http://schemas.microsoft.com/office/powerpoint/2010/main" val="39533197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スライド イメージ プレースホルダー 1"/>
          <p:cNvSpPr>
            <a:spLocks noGrp="1" noRot="1" noChangeAspect="1" noTextEdit="1"/>
          </p:cNvSpPr>
          <p:nvPr>
            <p:ph type="sldImg"/>
          </p:nvPr>
        </p:nvSpPr>
        <p:spPr>
          <a:ln/>
        </p:spPr>
      </p:sp>
      <p:sp>
        <p:nvSpPr>
          <p:cNvPr id="17203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7203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2B05667D-06D6-488A-8D13-2FC74AB7AC54}" type="slidenum">
              <a:rPr lang="en-US" altLang="ja-JP" sz="1300" b="0" smtClean="0">
                <a:latin typeface="Times New Roman" pitchFamily="18" charset="0"/>
              </a:rPr>
              <a:pPr eaLnBrk="1" hangingPunct="1"/>
              <a:t>53</a:t>
            </a:fld>
            <a:endParaRPr lang="en-US" altLang="ja-JP" sz="1300" b="0" smtClean="0">
              <a:latin typeface="Times New Roman" pitchFamily="18" charset="0"/>
            </a:endParaRPr>
          </a:p>
        </p:txBody>
      </p:sp>
    </p:spTree>
    <p:extLst>
      <p:ext uri="{BB962C8B-B14F-4D97-AF65-F5344CB8AC3E}">
        <p14:creationId xmlns:p14="http://schemas.microsoft.com/office/powerpoint/2010/main" val="37340192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スライド イメージ プレースホルダー 1"/>
          <p:cNvSpPr>
            <a:spLocks noGrp="1" noRot="1" noChangeAspect="1" noTextEdit="1"/>
          </p:cNvSpPr>
          <p:nvPr>
            <p:ph type="sldImg"/>
          </p:nvPr>
        </p:nvSpPr>
        <p:spPr>
          <a:ln/>
        </p:spPr>
      </p:sp>
      <p:sp>
        <p:nvSpPr>
          <p:cNvPr id="17305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7306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B99C360F-F90C-4433-AB55-AB7D93906A25}" type="slidenum">
              <a:rPr lang="en-US" altLang="ja-JP" sz="1300" b="0" smtClean="0">
                <a:latin typeface="Times New Roman" pitchFamily="18" charset="0"/>
              </a:rPr>
              <a:pPr eaLnBrk="1" hangingPunct="1"/>
              <a:t>54</a:t>
            </a:fld>
            <a:endParaRPr lang="en-US" altLang="ja-JP" sz="1300" b="0" smtClean="0">
              <a:latin typeface="Times New Roman" pitchFamily="18" charset="0"/>
            </a:endParaRPr>
          </a:p>
        </p:txBody>
      </p:sp>
    </p:spTree>
    <p:extLst>
      <p:ext uri="{BB962C8B-B14F-4D97-AF65-F5344CB8AC3E}">
        <p14:creationId xmlns:p14="http://schemas.microsoft.com/office/powerpoint/2010/main" val="87390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スライド イメージ プレースホルダー 1"/>
          <p:cNvSpPr>
            <a:spLocks noGrp="1" noRot="1" noChangeAspect="1" noTextEdit="1"/>
          </p:cNvSpPr>
          <p:nvPr>
            <p:ph type="sldImg"/>
          </p:nvPr>
        </p:nvSpPr>
        <p:spPr>
          <a:ln/>
        </p:spPr>
      </p:sp>
      <p:sp>
        <p:nvSpPr>
          <p:cNvPr id="1740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740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A0850C2D-52E4-4E08-A75E-78A8E439FF1D}" type="slidenum">
              <a:rPr lang="en-US" altLang="ja-JP" sz="1300" b="0" smtClean="0">
                <a:latin typeface="Times New Roman" pitchFamily="18" charset="0"/>
              </a:rPr>
              <a:pPr eaLnBrk="1" hangingPunct="1"/>
              <a:t>55</a:t>
            </a:fld>
            <a:endParaRPr lang="en-US" altLang="ja-JP" sz="1300" b="0" smtClean="0">
              <a:latin typeface="Times New Roman" pitchFamily="18" charset="0"/>
            </a:endParaRPr>
          </a:p>
        </p:txBody>
      </p:sp>
    </p:spTree>
    <p:extLst>
      <p:ext uri="{BB962C8B-B14F-4D97-AF65-F5344CB8AC3E}">
        <p14:creationId xmlns:p14="http://schemas.microsoft.com/office/powerpoint/2010/main" val="2401601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スライド イメージ プレースホルダー 1"/>
          <p:cNvSpPr>
            <a:spLocks noGrp="1" noRot="1" noChangeAspect="1" noTextEdit="1"/>
          </p:cNvSpPr>
          <p:nvPr>
            <p:ph type="sldImg"/>
          </p:nvPr>
        </p:nvSpPr>
        <p:spPr>
          <a:ln/>
        </p:spPr>
      </p:sp>
      <p:sp>
        <p:nvSpPr>
          <p:cNvPr id="17510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7510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0F66BB25-ACB6-47BF-9907-FF069344F875}" type="slidenum">
              <a:rPr lang="en-US" altLang="ja-JP" sz="1300" b="0" smtClean="0">
                <a:latin typeface="Times New Roman" pitchFamily="18" charset="0"/>
              </a:rPr>
              <a:pPr eaLnBrk="1" hangingPunct="1"/>
              <a:t>56</a:t>
            </a:fld>
            <a:endParaRPr lang="en-US" altLang="ja-JP" sz="1300" b="0" smtClean="0">
              <a:latin typeface="Times New Roman" pitchFamily="18" charset="0"/>
            </a:endParaRPr>
          </a:p>
        </p:txBody>
      </p:sp>
    </p:spTree>
    <p:extLst>
      <p:ext uri="{BB962C8B-B14F-4D97-AF65-F5344CB8AC3E}">
        <p14:creationId xmlns:p14="http://schemas.microsoft.com/office/powerpoint/2010/main" val="31936789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スライド イメージ プレースホルダー 1"/>
          <p:cNvSpPr>
            <a:spLocks noGrp="1" noRot="1" noChangeAspect="1" noTextEdit="1"/>
          </p:cNvSpPr>
          <p:nvPr>
            <p:ph type="sldImg"/>
          </p:nvPr>
        </p:nvSpPr>
        <p:spPr>
          <a:ln/>
        </p:spPr>
      </p:sp>
      <p:sp>
        <p:nvSpPr>
          <p:cNvPr id="1761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761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228E8330-C5A0-4F9E-961B-A95DF0CDD868}" type="slidenum">
              <a:rPr lang="en-US" altLang="ja-JP" sz="1300" b="0" smtClean="0">
                <a:latin typeface="Times New Roman" pitchFamily="18" charset="0"/>
              </a:rPr>
              <a:pPr eaLnBrk="1" hangingPunct="1"/>
              <a:t>57</a:t>
            </a:fld>
            <a:endParaRPr lang="en-US" altLang="ja-JP" sz="1300" b="0" smtClean="0">
              <a:latin typeface="Times New Roman" pitchFamily="18" charset="0"/>
            </a:endParaRPr>
          </a:p>
        </p:txBody>
      </p:sp>
    </p:spTree>
    <p:extLst>
      <p:ext uri="{BB962C8B-B14F-4D97-AF65-F5344CB8AC3E}">
        <p14:creationId xmlns:p14="http://schemas.microsoft.com/office/powerpoint/2010/main" val="20512166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スライド イメージ プレースホルダー 1"/>
          <p:cNvSpPr>
            <a:spLocks noGrp="1" noRot="1" noChangeAspect="1" noTextEdit="1"/>
          </p:cNvSpPr>
          <p:nvPr>
            <p:ph type="sldImg"/>
          </p:nvPr>
        </p:nvSpPr>
        <p:spPr>
          <a:ln/>
        </p:spPr>
      </p:sp>
      <p:sp>
        <p:nvSpPr>
          <p:cNvPr id="17715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7715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0DCCFADC-3E3C-41DB-81B5-2959171F801B}" type="slidenum">
              <a:rPr lang="en-US" altLang="ja-JP" sz="1300" b="0" smtClean="0">
                <a:latin typeface="Times New Roman" pitchFamily="18" charset="0"/>
              </a:rPr>
              <a:pPr eaLnBrk="1" hangingPunct="1"/>
              <a:t>58</a:t>
            </a:fld>
            <a:endParaRPr lang="en-US" altLang="ja-JP" sz="1300" b="0" smtClean="0">
              <a:latin typeface="Times New Roman" pitchFamily="18" charset="0"/>
            </a:endParaRPr>
          </a:p>
        </p:txBody>
      </p:sp>
    </p:spTree>
    <p:extLst>
      <p:ext uri="{BB962C8B-B14F-4D97-AF65-F5344CB8AC3E}">
        <p14:creationId xmlns:p14="http://schemas.microsoft.com/office/powerpoint/2010/main" val="5774658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スライド イメージ プレースホルダー 1"/>
          <p:cNvSpPr>
            <a:spLocks noGrp="1" noRot="1" noChangeAspect="1" noTextEdit="1"/>
          </p:cNvSpPr>
          <p:nvPr>
            <p:ph type="sldImg"/>
          </p:nvPr>
        </p:nvSpPr>
        <p:spPr>
          <a:ln/>
        </p:spPr>
      </p:sp>
      <p:sp>
        <p:nvSpPr>
          <p:cNvPr id="17817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7818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03EF3388-7438-4645-9C1D-E31F12EDF144}" type="slidenum">
              <a:rPr lang="en-US" altLang="ja-JP" sz="1300" b="0" smtClean="0">
                <a:latin typeface="Times New Roman" pitchFamily="18" charset="0"/>
              </a:rPr>
              <a:pPr eaLnBrk="1" hangingPunct="1"/>
              <a:t>59</a:t>
            </a:fld>
            <a:endParaRPr lang="en-US" altLang="ja-JP" sz="1300" b="0" smtClean="0">
              <a:latin typeface="Times New Roman" pitchFamily="18" charset="0"/>
            </a:endParaRPr>
          </a:p>
        </p:txBody>
      </p:sp>
    </p:spTree>
    <p:extLst>
      <p:ext uri="{BB962C8B-B14F-4D97-AF65-F5344CB8AC3E}">
        <p14:creationId xmlns:p14="http://schemas.microsoft.com/office/powerpoint/2010/main" val="10629986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スライド イメージ プレースホルダー 1"/>
          <p:cNvSpPr>
            <a:spLocks noGrp="1" noRot="1" noChangeAspect="1" noTextEdit="1"/>
          </p:cNvSpPr>
          <p:nvPr>
            <p:ph type="sldImg"/>
          </p:nvPr>
        </p:nvSpPr>
        <p:spPr>
          <a:ln/>
        </p:spPr>
      </p:sp>
      <p:sp>
        <p:nvSpPr>
          <p:cNvPr id="17920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7920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B48724F5-74B7-4AC9-BDC9-49036B187DA6}" type="slidenum">
              <a:rPr lang="en-US" altLang="ja-JP" sz="1300" b="0" smtClean="0">
                <a:latin typeface="Times New Roman" pitchFamily="18" charset="0"/>
              </a:rPr>
              <a:pPr eaLnBrk="1" hangingPunct="1"/>
              <a:t>60</a:t>
            </a:fld>
            <a:endParaRPr lang="en-US" altLang="ja-JP" sz="1300" b="0" smtClean="0">
              <a:latin typeface="Times New Roman" pitchFamily="18" charset="0"/>
            </a:endParaRPr>
          </a:p>
        </p:txBody>
      </p:sp>
    </p:spTree>
    <p:extLst>
      <p:ext uri="{BB962C8B-B14F-4D97-AF65-F5344CB8AC3E}">
        <p14:creationId xmlns:p14="http://schemas.microsoft.com/office/powerpoint/2010/main" val="14565035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スライド イメージ プレースホルダー 1"/>
          <p:cNvSpPr>
            <a:spLocks noGrp="1" noRot="1" noChangeAspect="1" noTextEdit="1"/>
          </p:cNvSpPr>
          <p:nvPr>
            <p:ph type="sldImg"/>
          </p:nvPr>
        </p:nvSpPr>
        <p:spPr>
          <a:ln/>
        </p:spPr>
      </p:sp>
      <p:sp>
        <p:nvSpPr>
          <p:cNvPr id="18022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8022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2B249D5C-E826-4C2E-AE9E-D1E1051ECA41}" type="slidenum">
              <a:rPr lang="en-US" altLang="ja-JP" sz="1300" b="0" smtClean="0">
                <a:latin typeface="Times New Roman" pitchFamily="18" charset="0"/>
              </a:rPr>
              <a:pPr eaLnBrk="1" hangingPunct="1"/>
              <a:t>61</a:t>
            </a:fld>
            <a:endParaRPr lang="en-US" altLang="ja-JP" sz="1300" b="0" smtClean="0">
              <a:latin typeface="Times New Roman" pitchFamily="18" charset="0"/>
            </a:endParaRPr>
          </a:p>
        </p:txBody>
      </p:sp>
    </p:spTree>
    <p:extLst>
      <p:ext uri="{BB962C8B-B14F-4D97-AF65-F5344CB8AC3E}">
        <p14:creationId xmlns:p14="http://schemas.microsoft.com/office/powerpoint/2010/main" val="2362738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スライド イメージ プレースホルダー 1"/>
          <p:cNvSpPr>
            <a:spLocks noGrp="1" noRot="1" noChangeAspect="1" noTextEdit="1"/>
          </p:cNvSpPr>
          <p:nvPr>
            <p:ph type="sldImg"/>
          </p:nvPr>
        </p:nvSpPr>
        <p:spPr>
          <a:ln/>
        </p:spPr>
      </p:sp>
      <p:sp>
        <p:nvSpPr>
          <p:cNvPr id="12185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2186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12E450CD-2228-4D1D-985B-5063EE40F294}" type="slidenum">
              <a:rPr lang="en-US" altLang="ja-JP" sz="1300" b="0" smtClean="0">
                <a:latin typeface="Times New Roman" pitchFamily="18" charset="0"/>
              </a:rPr>
              <a:pPr eaLnBrk="1" hangingPunct="1"/>
              <a:t>6</a:t>
            </a:fld>
            <a:endParaRPr lang="en-US" altLang="ja-JP" sz="1300" b="0" smtClean="0">
              <a:latin typeface="Times New Roman" pitchFamily="18" charset="0"/>
            </a:endParaRPr>
          </a:p>
        </p:txBody>
      </p:sp>
    </p:spTree>
    <p:extLst>
      <p:ext uri="{BB962C8B-B14F-4D97-AF65-F5344CB8AC3E}">
        <p14:creationId xmlns:p14="http://schemas.microsoft.com/office/powerpoint/2010/main" val="20943480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スライド イメージ プレースホルダー 1"/>
          <p:cNvSpPr>
            <a:spLocks noGrp="1" noRot="1" noChangeAspect="1" noTextEdit="1"/>
          </p:cNvSpPr>
          <p:nvPr>
            <p:ph type="sldImg"/>
          </p:nvPr>
        </p:nvSpPr>
        <p:spPr>
          <a:ln/>
        </p:spPr>
      </p:sp>
      <p:sp>
        <p:nvSpPr>
          <p:cNvPr id="18125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8125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F2934481-0EBE-4A70-8043-A6058EE2673B}" type="slidenum">
              <a:rPr lang="en-US" altLang="ja-JP" sz="1300" b="0" smtClean="0">
                <a:latin typeface="Times New Roman" pitchFamily="18" charset="0"/>
              </a:rPr>
              <a:pPr eaLnBrk="1" hangingPunct="1"/>
              <a:t>62</a:t>
            </a:fld>
            <a:endParaRPr lang="en-US" altLang="ja-JP" sz="1300" b="0" smtClean="0">
              <a:latin typeface="Times New Roman" pitchFamily="18" charset="0"/>
            </a:endParaRPr>
          </a:p>
        </p:txBody>
      </p:sp>
    </p:spTree>
    <p:extLst>
      <p:ext uri="{BB962C8B-B14F-4D97-AF65-F5344CB8AC3E}">
        <p14:creationId xmlns:p14="http://schemas.microsoft.com/office/powerpoint/2010/main" val="27479410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スライド イメージ プレースホルダー 1"/>
          <p:cNvSpPr>
            <a:spLocks noGrp="1" noRot="1" noChangeAspect="1" noTextEdit="1"/>
          </p:cNvSpPr>
          <p:nvPr>
            <p:ph type="sldImg"/>
          </p:nvPr>
        </p:nvSpPr>
        <p:spPr>
          <a:ln/>
        </p:spPr>
      </p:sp>
      <p:sp>
        <p:nvSpPr>
          <p:cNvPr id="18227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8227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DA48A6E4-0F8C-4B69-8F32-364A39142BAB}" type="slidenum">
              <a:rPr lang="en-US" altLang="ja-JP" sz="1300" b="0" smtClean="0">
                <a:latin typeface="Times New Roman" pitchFamily="18" charset="0"/>
              </a:rPr>
              <a:pPr eaLnBrk="1" hangingPunct="1"/>
              <a:t>63</a:t>
            </a:fld>
            <a:endParaRPr lang="en-US" altLang="ja-JP" sz="1300" b="0" smtClean="0">
              <a:latin typeface="Times New Roman" pitchFamily="18" charset="0"/>
            </a:endParaRPr>
          </a:p>
        </p:txBody>
      </p:sp>
    </p:spTree>
    <p:extLst>
      <p:ext uri="{BB962C8B-B14F-4D97-AF65-F5344CB8AC3E}">
        <p14:creationId xmlns:p14="http://schemas.microsoft.com/office/powerpoint/2010/main" val="41974234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スライド イメージ プレースホルダー 1"/>
          <p:cNvSpPr>
            <a:spLocks noGrp="1" noRot="1" noChangeAspect="1" noTextEdit="1"/>
          </p:cNvSpPr>
          <p:nvPr>
            <p:ph type="sldImg"/>
          </p:nvPr>
        </p:nvSpPr>
        <p:spPr>
          <a:ln/>
        </p:spPr>
      </p:sp>
      <p:sp>
        <p:nvSpPr>
          <p:cNvPr id="18329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833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4B73CAA2-2F1C-400C-B4BB-146E8BEFD436}" type="slidenum">
              <a:rPr lang="en-US" altLang="ja-JP" sz="1300" b="0" smtClean="0">
                <a:latin typeface="Times New Roman" pitchFamily="18" charset="0"/>
              </a:rPr>
              <a:pPr eaLnBrk="1" hangingPunct="1"/>
              <a:t>64</a:t>
            </a:fld>
            <a:endParaRPr lang="en-US" altLang="ja-JP" sz="1300" b="0" smtClean="0">
              <a:latin typeface="Times New Roman" pitchFamily="18" charset="0"/>
            </a:endParaRPr>
          </a:p>
        </p:txBody>
      </p:sp>
    </p:spTree>
    <p:extLst>
      <p:ext uri="{BB962C8B-B14F-4D97-AF65-F5344CB8AC3E}">
        <p14:creationId xmlns:p14="http://schemas.microsoft.com/office/powerpoint/2010/main" val="37183128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スライド イメージ プレースホルダー 1"/>
          <p:cNvSpPr>
            <a:spLocks noGrp="1" noRot="1" noChangeAspect="1" noTextEdit="1"/>
          </p:cNvSpPr>
          <p:nvPr>
            <p:ph type="sldImg"/>
          </p:nvPr>
        </p:nvSpPr>
        <p:spPr>
          <a:ln/>
        </p:spPr>
      </p:sp>
      <p:sp>
        <p:nvSpPr>
          <p:cNvPr id="18432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8432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538230DD-DBF7-4FEF-BBF1-7BAAF5B5D21A}" type="slidenum">
              <a:rPr lang="en-US" altLang="ja-JP" sz="1300" b="0" smtClean="0">
                <a:latin typeface="Times New Roman" pitchFamily="18" charset="0"/>
              </a:rPr>
              <a:pPr eaLnBrk="1" hangingPunct="1"/>
              <a:t>65</a:t>
            </a:fld>
            <a:endParaRPr lang="en-US" altLang="ja-JP" sz="1300" b="0" smtClean="0">
              <a:latin typeface="Times New Roman" pitchFamily="18" charset="0"/>
            </a:endParaRPr>
          </a:p>
        </p:txBody>
      </p:sp>
    </p:spTree>
    <p:extLst>
      <p:ext uri="{BB962C8B-B14F-4D97-AF65-F5344CB8AC3E}">
        <p14:creationId xmlns:p14="http://schemas.microsoft.com/office/powerpoint/2010/main" val="12480368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スライド イメージ プレースホルダー 1"/>
          <p:cNvSpPr>
            <a:spLocks noGrp="1" noRot="1" noChangeAspect="1" noTextEdit="1"/>
          </p:cNvSpPr>
          <p:nvPr>
            <p:ph type="sldImg"/>
          </p:nvPr>
        </p:nvSpPr>
        <p:spPr>
          <a:ln/>
        </p:spPr>
      </p:sp>
      <p:sp>
        <p:nvSpPr>
          <p:cNvPr id="18534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8534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751F4C27-C64B-4CE1-86FF-751A21FD5288}" type="slidenum">
              <a:rPr lang="en-US" altLang="ja-JP" sz="1300" b="0" smtClean="0">
                <a:latin typeface="Times New Roman" pitchFamily="18" charset="0"/>
              </a:rPr>
              <a:pPr eaLnBrk="1" hangingPunct="1"/>
              <a:t>66</a:t>
            </a:fld>
            <a:endParaRPr lang="en-US" altLang="ja-JP" sz="1300" b="0" smtClean="0">
              <a:latin typeface="Times New Roman" pitchFamily="18" charset="0"/>
            </a:endParaRPr>
          </a:p>
        </p:txBody>
      </p:sp>
    </p:spTree>
    <p:extLst>
      <p:ext uri="{BB962C8B-B14F-4D97-AF65-F5344CB8AC3E}">
        <p14:creationId xmlns:p14="http://schemas.microsoft.com/office/powerpoint/2010/main" val="18567437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スライド イメージ プレースホルダー 1"/>
          <p:cNvSpPr>
            <a:spLocks noGrp="1" noRot="1" noChangeAspect="1" noTextEdit="1"/>
          </p:cNvSpPr>
          <p:nvPr>
            <p:ph type="sldImg"/>
          </p:nvPr>
        </p:nvSpPr>
        <p:spPr>
          <a:ln/>
        </p:spPr>
      </p:sp>
      <p:sp>
        <p:nvSpPr>
          <p:cNvPr id="18637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8637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C6251EB5-168F-4C2D-9CEA-A67AE4CEE04B}" type="slidenum">
              <a:rPr lang="en-US" altLang="ja-JP" sz="1300" b="0" smtClean="0">
                <a:latin typeface="Times New Roman" pitchFamily="18" charset="0"/>
              </a:rPr>
              <a:pPr eaLnBrk="1" hangingPunct="1"/>
              <a:t>67</a:t>
            </a:fld>
            <a:endParaRPr lang="en-US" altLang="ja-JP" sz="1300" b="0" smtClean="0">
              <a:latin typeface="Times New Roman" pitchFamily="18" charset="0"/>
            </a:endParaRPr>
          </a:p>
        </p:txBody>
      </p:sp>
    </p:spTree>
    <p:extLst>
      <p:ext uri="{BB962C8B-B14F-4D97-AF65-F5344CB8AC3E}">
        <p14:creationId xmlns:p14="http://schemas.microsoft.com/office/powerpoint/2010/main" val="27098988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スライド イメージ プレースホルダー 1"/>
          <p:cNvSpPr>
            <a:spLocks noGrp="1" noRot="1" noChangeAspect="1" noTextEdit="1"/>
          </p:cNvSpPr>
          <p:nvPr>
            <p:ph type="sldImg"/>
          </p:nvPr>
        </p:nvSpPr>
        <p:spPr>
          <a:ln/>
        </p:spPr>
      </p:sp>
      <p:sp>
        <p:nvSpPr>
          <p:cNvPr id="1873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873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8C23FEDD-8529-4BC2-8D1C-87C2DC1A607D}" type="slidenum">
              <a:rPr lang="en-US" altLang="ja-JP" sz="1300" b="0" smtClean="0">
                <a:solidFill>
                  <a:prstClr val="black"/>
                </a:solidFill>
                <a:latin typeface="Times New Roman" pitchFamily="18" charset="0"/>
              </a:rPr>
              <a:pPr eaLnBrk="1" hangingPunct="1"/>
              <a:t>68</a:t>
            </a:fld>
            <a:endParaRPr lang="en-US" altLang="ja-JP" sz="1300" b="0" smtClean="0">
              <a:solidFill>
                <a:prstClr val="black"/>
              </a:solidFill>
              <a:latin typeface="Times New Roman" pitchFamily="18" charset="0"/>
            </a:endParaRPr>
          </a:p>
        </p:txBody>
      </p:sp>
    </p:spTree>
    <p:extLst>
      <p:ext uri="{BB962C8B-B14F-4D97-AF65-F5344CB8AC3E}">
        <p14:creationId xmlns:p14="http://schemas.microsoft.com/office/powerpoint/2010/main" val="17380688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スライド イメージ プレースホルダー 1"/>
          <p:cNvSpPr>
            <a:spLocks noGrp="1" noRot="1" noChangeAspect="1" noTextEdit="1"/>
          </p:cNvSpPr>
          <p:nvPr>
            <p:ph type="sldImg"/>
          </p:nvPr>
        </p:nvSpPr>
        <p:spPr>
          <a:ln/>
        </p:spPr>
      </p:sp>
      <p:sp>
        <p:nvSpPr>
          <p:cNvPr id="18841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8842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87ED8679-C65E-404F-BB0C-7346A4E48566}" type="slidenum">
              <a:rPr lang="en-US" altLang="ja-JP" sz="1300" b="0" smtClean="0">
                <a:latin typeface="Times New Roman" pitchFamily="18" charset="0"/>
              </a:rPr>
              <a:pPr eaLnBrk="1" hangingPunct="1"/>
              <a:t>69</a:t>
            </a:fld>
            <a:endParaRPr lang="en-US" altLang="ja-JP" sz="1300" b="0" smtClean="0">
              <a:latin typeface="Times New Roman" pitchFamily="18" charset="0"/>
            </a:endParaRPr>
          </a:p>
        </p:txBody>
      </p:sp>
    </p:spTree>
    <p:extLst>
      <p:ext uri="{BB962C8B-B14F-4D97-AF65-F5344CB8AC3E}">
        <p14:creationId xmlns:p14="http://schemas.microsoft.com/office/powerpoint/2010/main" val="14325826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スライド イメージ プレースホルダー 1"/>
          <p:cNvSpPr>
            <a:spLocks noGrp="1" noRot="1" noChangeAspect="1" noTextEdit="1"/>
          </p:cNvSpPr>
          <p:nvPr>
            <p:ph type="sldImg"/>
          </p:nvPr>
        </p:nvSpPr>
        <p:spPr>
          <a:ln/>
        </p:spPr>
      </p:sp>
      <p:sp>
        <p:nvSpPr>
          <p:cNvPr id="18944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8944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09D17A2D-66DB-4650-A41A-44C7F020DC61}" type="slidenum">
              <a:rPr lang="en-US" altLang="ja-JP" sz="1300" b="0" smtClean="0">
                <a:latin typeface="Times New Roman" pitchFamily="18" charset="0"/>
              </a:rPr>
              <a:pPr eaLnBrk="1" hangingPunct="1"/>
              <a:t>70</a:t>
            </a:fld>
            <a:endParaRPr lang="en-US" altLang="ja-JP" sz="1300" b="0" smtClean="0">
              <a:latin typeface="Times New Roman" pitchFamily="18" charset="0"/>
            </a:endParaRPr>
          </a:p>
        </p:txBody>
      </p:sp>
    </p:spTree>
    <p:extLst>
      <p:ext uri="{BB962C8B-B14F-4D97-AF65-F5344CB8AC3E}">
        <p14:creationId xmlns:p14="http://schemas.microsoft.com/office/powerpoint/2010/main" val="38688731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スライド イメージ プレースホルダー 1"/>
          <p:cNvSpPr>
            <a:spLocks noGrp="1" noRot="1" noChangeAspect="1" noTextEdit="1"/>
          </p:cNvSpPr>
          <p:nvPr>
            <p:ph type="sldImg"/>
          </p:nvPr>
        </p:nvSpPr>
        <p:spPr>
          <a:ln/>
        </p:spPr>
      </p:sp>
      <p:sp>
        <p:nvSpPr>
          <p:cNvPr id="19046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904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FEB08106-F5F4-4FF2-990C-07713ABC8537}" type="slidenum">
              <a:rPr lang="en-US" altLang="ja-JP" sz="1300" b="0" smtClean="0">
                <a:latin typeface="Times New Roman" pitchFamily="18" charset="0"/>
              </a:rPr>
              <a:pPr eaLnBrk="1" hangingPunct="1"/>
              <a:t>71</a:t>
            </a:fld>
            <a:endParaRPr lang="en-US" altLang="ja-JP" sz="1300" b="0" smtClean="0">
              <a:latin typeface="Times New Roman" pitchFamily="18" charset="0"/>
            </a:endParaRPr>
          </a:p>
        </p:txBody>
      </p:sp>
    </p:spTree>
    <p:extLst>
      <p:ext uri="{BB962C8B-B14F-4D97-AF65-F5344CB8AC3E}">
        <p14:creationId xmlns:p14="http://schemas.microsoft.com/office/powerpoint/2010/main" val="3442072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スライド イメージ プレースホルダー 1"/>
          <p:cNvSpPr>
            <a:spLocks noGrp="1" noRot="1" noChangeAspect="1" noTextEdit="1"/>
          </p:cNvSpPr>
          <p:nvPr>
            <p:ph type="sldImg"/>
          </p:nvPr>
        </p:nvSpPr>
        <p:spPr>
          <a:ln/>
        </p:spPr>
      </p:sp>
      <p:sp>
        <p:nvSpPr>
          <p:cNvPr id="1228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228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49634778-AA53-4C32-981D-5094D4BD0023}" type="slidenum">
              <a:rPr lang="en-US" altLang="ja-JP" sz="1300" b="0" smtClean="0">
                <a:latin typeface="Times New Roman" pitchFamily="18" charset="0"/>
              </a:rPr>
              <a:pPr eaLnBrk="1" hangingPunct="1"/>
              <a:t>7</a:t>
            </a:fld>
            <a:endParaRPr lang="en-US" altLang="ja-JP" sz="1300" b="0" smtClean="0">
              <a:latin typeface="Times New Roman" pitchFamily="18" charset="0"/>
            </a:endParaRPr>
          </a:p>
        </p:txBody>
      </p:sp>
    </p:spTree>
    <p:extLst>
      <p:ext uri="{BB962C8B-B14F-4D97-AF65-F5344CB8AC3E}">
        <p14:creationId xmlns:p14="http://schemas.microsoft.com/office/powerpoint/2010/main" val="7031668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スライド イメージ プレースホルダー 1"/>
          <p:cNvSpPr>
            <a:spLocks noGrp="1" noRot="1" noChangeAspect="1" noTextEdit="1"/>
          </p:cNvSpPr>
          <p:nvPr>
            <p:ph type="sldImg"/>
          </p:nvPr>
        </p:nvSpPr>
        <p:spPr>
          <a:ln/>
        </p:spPr>
      </p:sp>
      <p:sp>
        <p:nvSpPr>
          <p:cNvPr id="19149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9149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DA85EE86-AD0C-473B-B7B7-9371237084AA}" type="slidenum">
              <a:rPr lang="en-US" altLang="ja-JP" sz="1300" b="0" smtClean="0">
                <a:latin typeface="Times New Roman" pitchFamily="18" charset="0"/>
              </a:rPr>
              <a:pPr eaLnBrk="1" hangingPunct="1"/>
              <a:t>72</a:t>
            </a:fld>
            <a:endParaRPr lang="en-US" altLang="ja-JP" sz="1300" b="0" smtClean="0">
              <a:latin typeface="Times New Roman" pitchFamily="18" charset="0"/>
            </a:endParaRPr>
          </a:p>
        </p:txBody>
      </p:sp>
    </p:spTree>
    <p:extLst>
      <p:ext uri="{BB962C8B-B14F-4D97-AF65-F5344CB8AC3E}">
        <p14:creationId xmlns:p14="http://schemas.microsoft.com/office/powerpoint/2010/main" val="23330705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スライド イメージ プレースホルダー 1"/>
          <p:cNvSpPr>
            <a:spLocks noGrp="1" noRot="1" noChangeAspect="1" noTextEdit="1"/>
          </p:cNvSpPr>
          <p:nvPr>
            <p:ph type="sldImg"/>
          </p:nvPr>
        </p:nvSpPr>
        <p:spPr>
          <a:ln/>
        </p:spPr>
      </p:sp>
      <p:sp>
        <p:nvSpPr>
          <p:cNvPr id="19251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9251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289CBE07-5B1F-4973-A6FF-8FB9F05010E8}" type="slidenum">
              <a:rPr lang="en-US" altLang="ja-JP" sz="1300" b="0" smtClean="0">
                <a:latin typeface="Times New Roman" pitchFamily="18" charset="0"/>
              </a:rPr>
              <a:pPr eaLnBrk="1" hangingPunct="1"/>
              <a:t>73</a:t>
            </a:fld>
            <a:endParaRPr lang="en-US" altLang="ja-JP" sz="1300" b="0" smtClean="0">
              <a:latin typeface="Times New Roman" pitchFamily="18" charset="0"/>
            </a:endParaRPr>
          </a:p>
        </p:txBody>
      </p:sp>
    </p:spTree>
    <p:extLst>
      <p:ext uri="{BB962C8B-B14F-4D97-AF65-F5344CB8AC3E}">
        <p14:creationId xmlns:p14="http://schemas.microsoft.com/office/powerpoint/2010/main" val="26036993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スライド イメージ プレースホルダー 1"/>
          <p:cNvSpPr>
            <a:spLocks noGrp="1" noRot="1" noChangeAspect="1" noTextEdit="1"/>
          </p:cNvSpPr>
          <p:nvPr>
            <p:ph type="sldImg"/>
          </p:nvPr>
        </p:nvSpPr>
        <p:spPr>
          <a:ln/>
        </p:spPr>
      </p:sp>
      <p:sp>
        <p:nvSpPr>
          <p:cNvPr id="19353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9354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B6E40488-1C29-41D3-AD3D-E538B9E98C9F}" type="slidenum">
              <a:rPr lang="en-US" altLang="ja-JP" sz="1300" b="0" smtClean="0">
                <a:latin typeface="Times New Roman" pitchFamily="18" charset="0"/>
              </a:rPr>
              <a:pPr eaLnBrk="1" hangingPunct="1"/>
              <a:t>74</a:t>
            </a:fld>
            <a:endParaRPr lang="en-US" altLang="ja-JP" sz="1300" b="0" smtClean="0">
              <a:latin typeface="Times New Roman" pitchFamily="18" charset="0"/>
            </a:endParaRPr>
          </a:p>
        </p:txBody>
      </p:sp>
    </p:spTree>
    <p:extLst>
      <p:ext uri="{BB962C8B-B14F-4D97-AF65-F5344CB8AC3E}">
        <p14:creationId xmlns:p14="http://schemas.microsoft.com/office/powerpoint/2010/main" val="25772105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スライド イメージ プレースホルダー 1"/>
          <p:cNvSpPr>
            <a:spLocks noGrp="1" noRot="1" noChangeAspect="1" noTextEdit="1"/>
          </p:cNvSpPr>
          <p:nvPr>
            <p:ph type="sldImg"/>
          </p:nvPr>
        </p:nvSpPr>
        <p:spPr>
          <a:ln/>
        </p:spPr>
      </p:sp>
      <p:sp>
        <p:nvSpPr>
          <p:cNvPr id="19456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945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0A62AF1E-28BF-4918-9131-EE0AEA009900}" type="slidenum">
              <a:rPr lang="en-US" altLang="ja-JP" sz="1300" b="0" smtClean="0">
                <a:latin typeface="Times New Roman" pitchFamily="18" charset="0"/>
              </a:rPr>
              <a:pPr eaLnBrk="1" hangingPunct="1"/>
              <a:t>75</a:t>
            </a:fld>
            <a:endParaRPr lang="en-US" altLang="ja-JP" sz="1300" b="0" smtClean="0">
              <a:latin typeface="Times New Roman" pitchFamily="18" charset="0"/>
            </a:endParaRPr>
          </a:p>
        </p:txBody>
      </p:sp>
    </p:spTree>
    <p:extLst>
      <p:ext uri="{BB962C8B-B14F-4D97-AF65-F5344CB8AC3E}">
        <p14:creationId xmlns:p14="http://schemas.microsoft.com/office/powerpoint/2010/main" val="36104923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スライド イメージ プレースホルダー 1"/>
          <p:cNvSpPr>
            <a:spLocks noGrp="1" noRot="1" noChangeAspect="1" noTextEdit="1"/>
          </p:cNvSpPr>
          <p:nvPr>
            <p:ph type="sldImg"/>
          </p:nvPr>
        </p:nvSpPr>
        <p:spPr>
          <a:ln/>
        </p:spPr>
      </p:sp>
      <p:sp>
        <p:nvSpPr>
          <p:cNvPr id="1955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955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A54D4472-9F13-411E-A350-0380C56F02B1}" type="slidenum">
              <a:rPr lang="en-US" altLang="ja-JP" sz="1300" b="0" smtClean="0">
                <a:latin typeface="Times New Roman" pitchFamily="18" charset="0"/>
              </a:rPr>
              <a:pPr eaLnBrk="1" hangingPunct="1"/>
              <a:t>76</a:t>
            </a:fld>
            <a:endParaRPr lang="en-US" altLang="ja-JP" sz="1300" b="0" smtClean="0">
              <a:latin typeface="Times New Roman" pitchFamily="18" charset="0"/>
            </a:endParaRPr>
          </a:p>
        </p:txBody>
      </p:sp>
    </p:spTree>
    <p:extLst>
      <p:ext uri="{BB962C8B-B14F-4D97-AF65-F5344CB8AC3E}">
        <p14:creationId xmlns:p14="http://schemas.microsoft.com/office/powerpoint/2010/main" val="3523110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スライド イメージ プレースホルダー 1"/>
          <p:cNvSpPr>
            <a:spLocks noGrp="1" noRot="1" noChangeAspect="1" noTextEdit="1"/>
          </p:cNvSpPr>
          <p:nvPr>
            <p:ph type="sldImg"/>
          </p:nvPr>
        </p:nvSpPr>
        <p:spPr>
          <a:ln/>
        </p:spPr>
      </p:sp>
      <p:sp>
        <p:nvSpPr>
          <p:cNvPr id="1966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966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3CEFB02A-A215-44E4-ABD0-36D1C8D41779}" type="slidenum">
              <a:rPr lang="en-US" altLang="ja-JP" sz="1300" b="0" smtClean="0">
                <a:latin typeface="Times New Roman" pitchFamily="18" charset="0"/>
              </a:rPr>
              <a:pPr eaLnBrk="1" hangingPunct="1"/>
              <a:t>77</a:t>
            </a:fld>
            <a:endParaRPr lang="en-US" altLang="ja-JP" sz="1300" b="0" smtClean="0">
              <a:latin typeface="Times New Roman" pitchFamily="18" charset="0"/>
            </a:endParaRPr>
          </a:p>
        </p:txBody>
      </p:sp>
    </p:spTree>
    <p:extLst>
      <p:ext uri="{BB962C8B-B14F-4D97-AF65-F5344CB8AC3E}">
        <p14:creationId xmlns:p14="http://schemas.microsoft.com/office/powerpoint/2010/main" val="28362276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スライド イメージ プレースホルダー 1"/>
          <p:cNvSpPr>
            <a:spLocks noGrp="1" noRot="1" noChangeAspect="1" noTextEdit="1"/>
          </p:cNvSpPr>
          <p:nvPr>
            <p:ph type="sldImg"/>
          </p:nvPr>
        </p:nvSpPr>
        <p:spPr>
          <a:ln/>
        </p:spPr>
      </p:sp>
      <p:sp>
        <p:nvSpPr>
          <p:cNvPr id="19763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9763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0C4ABBD8-C2CE-4128-8C13-8D0D5A7D1DCE}" type="slidenum">
              <a:rPr lang="en-US" altLang="ja-JP" sz="1300" b="0" smtClean="0">
                <a:latin typeface="Times New Roman" pitchFamily="18" charset="0"/>
              </a:rPr>
              <a:pPr eaLnBrk="1" hangingPunct="1"/>
              <a:t>78</a:t>
            </a:fld>
            <a:endParaRPr lang="en-US" altLang="ja-JP" sz="1300" b="0" smtClean="0">
              <a:latin typeface="Times New Roman" pitchFamily="18" charset="0"/>
            </a:endParaRPr>
          </a:p>
        </p:txBody>
      </p:sp>
    </p:spTree>
    <p:extLst>
      <p:ext uri="{BB962C8B-B14F-4D97-AF65-F5344CB8AC3E}">
        <p14:creationId xmlns:p14="http://schemas.microsoft.com/office/powerpoint/2010/main" val="24386929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スライド イメージ プレースホルダー 1"/>
          <p:cNvSpPr>
            <a:spLocks noGrp="1" noRot="1" noChangeAspect="1" noTextEdit="1"/>
          </p:cNvSpPr>
          <p:nvPr>
            <p:ph type="sldImg"/>
          </p:nvPr>
        </p:nvSpPr>
        <p:spPr>
          <a:ln/>
        </p:spPr>
      </p:sp>
      <p:sp>
        <p:nvSpPr>
          <p:cNvPr id="19865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9866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6F1ABF2E-4D07-43BC-B10F-460AAC1179FB}" type="slidenum">
              <a:rPr lang="en-US" altLang="ja-JP" sz="1300" b="0" smtClean="0">
                <a:latin typeface="Times New Roman" pitchFamily="18" charset="0"/>
              </a:rPr>
              <a:pPr eaLnBrk="1" hangingPunct="1"/>
              <a:t>79</a:t>
            </a:fld>
            <a:endParaRPr lang="en-US" altLang="ja-JP" sz="1300" b="0" smtClean="0">
              <a:latin typeface="Times New Roman" pitchFamily="18" charset="0"/>
            </a:endParaRPr>
          </a:p>
        </p:txBody>
      </p:sp>
    </p:spTree>
    <p:extLst>
      <p:ext uri="{BB962C8B-B14F-4D97-AF65-F5344CB8AC3E}">
        <p14:creationId xmlns:p14="http://schemas.microsoft.com/office/powerpoint/2010/main" val="60856012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スライド イメージ プレースホルダー 1"/>
          <p:cNvSpPr>
            <a:spLocks noGrp="1" noRot="1" noChangeAspect="1" noTextEdit="1"/>
          </p:cNvSpPr>
          <p:nvPr>
            <p:ph type="sldImg"/>
          </p:nvPr>
        </p:nvSpPr>
        <p:spPr>
          <a:ln/>
        </p:spPr>
      </p:sp>
      <p:sp>
        <p:nvSpPr>
          <p:cNvPr id="1996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996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47D49DA3-E50C-4BA6-9A99-8FB4AB5CFDA8}" type="slidenum">
              <a:rPr lang="en-US" altLang="ja-JP" sz="1300" b="0" smtClean="0">
                <a:latin typeface="Times New Roman" pitchFamily="18" charset="0"/>
              </a:rPr>
              <a:pPr eaLnBrk="1" hangingPunct="1"/>
              <a:t>80</a:t>
            </a:fld>
            <a:endParaRPr lang="en-US" altLang="ja-JP" sz="1300" b="0" smtClean="0">
              <a:latin typeface="Times New Roman" pitchFamily="18" charset="0"/>
            </a:endParaRPr>
          </a:p>
        </p:txBody>
      </p:sp>
    </p:spTree>
    <p:extLst>
      <p:ext uri="{BB962C8B-B14F-4D97-AF65-F5344CB8AC3E}">
        <p14:creationId xmlns:p14="http://schemas.microsoft.com/office/powerpoint/2010/main" val="67708644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スライド イメージ プレースホルダー 1"/>
          <p:cNvSpPr>
            <a:spLocks noGrp="1" noRot="1" noChangeAspect="1" noTextEdit="1"/>
          </p:cNvSpPr>
          <p:nvPr>
            <p:ph type="sldImg"/>
          </p:nvPr>
        </p:nvSpPr>
        <p:spPr>
          <a:ln/>
        </p:spPr>
      </p:sp>
      <p:sp>
        <p:nvSpPr>
          <p:cNvPr id="20070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0070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0D58BC8F-1259-4C56-A622-187E144A0B9C}" type="slidenum">
              <a:rPr lang="en-US" altLang="ja-JP" sz="1300" b="0" smtClean="0">
                <a:latin typeface="Times New Roman" pitchFamily="18" charset="0"/>
              </a:rPr>
              <a:pPr eaLnBrk="1" hangingPunct="1"/>
              <a:t>81</a:t>
            </a:fld>
            <a:endParaRPr lang="en-US" altLang="ja-JP" sz="1300" b="0" smtClean="0">
              <a:latin typeface="Times New Roman" pitchFamily="18" charset="0"/>
            </a:endParaRPr>
          </a:p>
        </p:txBody>
      </p:sp>
    </p:spTree>
    <p:extLst>
      <p:ext uri="{BB962C8B-B14F-4D97-AF65-F5344CB8AC3E}">
        <p14:creationId xmlns:p14="http://schemas.microsoft.com/office/powerpoint/2010/main" val="2172113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スライド イメージ プレースホルダー 1"/>
          <p:cNvSpPr>
            <a:spLocks noGrp="1" noRot="1" noChangeAspect="1" noTextEdit="1"/>
          </p:cNvSpPr>
          <p:nvPr>
            <p:ph type="sldImg"/>
          </p:nvPr>
        </p:nvSpPr>
        <p:spPr>
          <a:ln/>
        </p:spPr>
      </p:sp>
      <p:sp>
        <p:nvSpPr>
          <p:cNvPr id="12595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2595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C643918B-6967-4207-8980-7E2EA2F14DC0}" type="slidenum">
              <a:rPr lang="en-US" altLang="ja-JP" sz="1300" b="0" smtClean="0">
                <a:latin typeface="Times New Roman" pitchFamily="18" charset="0"/>
              </a:rPr>
              <a:pPr eaLnBrk="1" hangingPunct="1"/>
              <a:t>8</a:t>
            </a:fld>
            <a:endParaRPr lang="en-US" altLang="ja-JP" sz="1300" b="0" smtClean="0">
              <a:latin typeface="Times New Roman" pitchFamily="18" charset="0"/>
            </a:endParaRPr>
          </a:p>
        </p:txBody>
      </p:sp>
    </p:spTree>
    <p:extLst>
      <p:ext uri="{BB962C8B-B14F-4D97-AF65-F5344CB8AC3E}">
        <p14:creationId xmlns:p14="http://schemas.microsoft.com/office/powerpoint/2010/main" val="11202007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スライド イメージ プレースホルダー 1"/>
          <p:cNvSpPr>
            <a:spLocks noGrp="1" noRot="1" noChangeAspect="1" noTextEdit="1"/>
          </p:cNvSpPr>
          <p:nvPr>
            <p:ph type="sldImg"/>
          </p:nvPr>
        </p:nvSpPr>
        <p:spPr>
          <a:ln/>
        </p:spPr>
      </p:sp>
      <p:sp>
        <p:nvSpPr>
          <p:cNvPr id="2017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017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A7A97CE1-AB20-4E96-B228-24CE13A8CE5B}" type="slidenum">
              <a:rPr lang="en-US" altLang="ja-JP" sz="1300" b="0" smtClean="0">
                <a:latin typeface="Times New Roman" pitchFamily="18" charset="0"/>
              </a:rPr>
              <a:pPr eaLnBrk="1" hangingPunct="1"/>
              <a:t>82</a:t>
            </a:fld>
            <a:endParaRPr lang="en-US" altLang="ja-JP" sz="1300" b="0" smtClean="0">
              <a:latin typeface="Times New Roman" pitchFamily="18" charset="0"/>
            </a:endParaRPr>
          </a:p>
        </p:txBody>
      </p:sp>
    </p:spTree>
    <p:extLst>
      <p:ext uri="{BB962C8B-B14F-4D97-AF65-F5344CB8AC3E}">
        <p14:creationId xmlns:p14="http://schemas.microsoft.com/office/powerpoint/2010/main" val="16810076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スライド イメージ プレースホルダー 1"/>
          <p:cNvSpPr>
            <a:spLocks noGrp="1" noRot="1" noChangeAspect="1" noTextEdit="1"/>
          </p:cNvSpPr>
          <p:nvPr>
            <p:ph type="sldImg"/>
          </p:nvPr>
        </p:nvSpPr>
        <p:spPr>
          <a:ln/>
        </p:spPr>
      </p:sp>
      <p:sp>
        <p:nvSpPr>
          <p:cNvPr id="20275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0275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40CAC9F8-7971-49E5-AEFD-9DCA7460876E}" type="slidenum">
              <a:rPr lang="en-US" altLang="ja-JP" sz="1300" b="0" smtClean="0">
                <a:latin typeface="Times New Roman" pitchFamily="18" charset="0"/>
              </a:rPr>
              <a:pPr eaLnBrk="1" hangingPunct="1"/>
              <a:t>83</a:t>
            </a:fld>
            <a:endParaRPr lang="en-US" altLang="ja-JP" sz="1300" b="0" smtClean="0">
              <a:latin typeface="Times New Roman" pitchFamily="18" charset="0"/>
            </a:endParaRPr>
          </a:p>
        </p:txBody>
      </p:sp>
    </p:spTree>
    <p:extLst>
      <p:ext uri="{BB962C8B-B14F-4D97-AF65-F5344CB8AC3E}">
        <p14:creationId xmlns:p14="http://schemas.microsoft.com/office/powerpoint/2010/main" val="10137350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スライド イメージ プレースホルダー 1"/>
          <p:cNvSpPr>
            <a:spLocks noGrp="1" noRot="1" noChangeAspect="1" noTextEdit="1"/>
          </p:cNvSpPr>
          <p:nvPr>
            <p:ph type="sldImg"/>
          </p:nvPr>
        </p:nvSpPr>
        <p:spPr>
          <a:ln/>
        </p:spPr>
      </p:sp>
      <p:sp>
        <p:nvSpPr>
          <p:cNvPr id="20377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0378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2E155707-927F-49A9-911E-F6A3AC62EE50}" type="slidenum">
              <a:rPr lang="en-US" altLang="ja-JP" sz="1300" b="0" smtClean="0">
                <a:latin typeface="Times New Roman" pitchFamily="18" charset="0"/>
              </a:rPr>
              <a:pPr eaLnBrk="1" hangingPunct="1"/>
              <a:t>84</a:t>
            </a:fld>
            <a:endParaRPr lang="en-US" altLang="ja-JP" sz="1300" b="0" smtClean="0">
              <a:latin typeface="Times New Roman" pitchFamily="18" charset="0"/>
            </a:endParaRPr>
          </a:p>
        </p:txBody>
      </p:sp>
    </p:spTree>
    <p:extLst>
      <p:ext uri="{BB962C8B-B14F-4D97-AF65-F5344CB8AC3E}">
        <p14:creationId xmlns:p14="http://schemas.microsoft.com/office/powerpoint/2010/main" val="40338872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スライド イメージ プレースホルダー 1"/>
          <p:cNvSpPr>
            <a:spLocks noGrp="1" noRot="1" noChangeAspect="1" noTextEdit="1"/>
          </p:cNvSpPr>
          <p:nvPr>
            <p:ph type="sldImg"/>
          </p:nvPr>
        </p:nvSpPr>
        <p:spPr>
          <a:ln/>
        </p:spPr>
      </p:sp>
      <p:sp>
        <p:nvSpPr>
          <p:cNvPr id="20480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0480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821D7C21-5C70-489C-BE5E-C6A1C301FDDF}" type="slidenum">
              <a:rPr lang="en-US" altLang="ja-JP" sz="1300" b="0" smtClean="0">
                <a:latin typeface="Times New Roman" pitchFamily="18" charset="0"/>
              </a:rPr>
              <a:pPr eaLnBrk="1" hangingPunct="1"/>
              <a:t>85</a:t>
            </a:fld>
            <a:endParaRPr lang="en-US" altLang="ja-JP" sz="1300" b="0" smtClean="0">
              <a:latin typeface="Times New Roman" pitchFamily="18" charset="0"/>
            </a:endParaRPr>
          </a:p>
        </p:txBody>
      </p:sp>
    </p:spTree>
    <p:extLst>
      <p:ext uri="{BB962C8B-B14F-4D97-AF65-F5344CB8AC3E}">
        <p14:creationId xmlns:p14="http://schemas.microsoft.com/office/powerpoint/2010/main" val="38504952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スライド イメージ プレースホルダー 1"/>
          <p:cNvSpPr>
            <a:spLocks noGrp="1" noRot="1" noChangeAspect="1" noTextEdit="1"/>
          </p:cNvSpPr>
          <p:nvPr>
            <p:ph type="sldImg"/>
          </p:nvPr>
        </p:nvSpPr>
        <p:spPr>
          <a:ln/>
        </p:spPr>
      </p:sp>
      <p:sp>
        <p:nvSpPr>
          <p:cNvPr id="20582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0582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D0F8894C-1169-4549-99F0-759508948A1F}" type="slidenum">
              <a:rPr lang="en-US" altLang="ja-JP" sz="1300" b="0" smtClean="0">
                <a:latin typeface="Times New Roman" pitchFamily="18" charset="0"/>
              </a:rPr>
              <a:pPr eaLnBrk="1" hangingPunct="1"/>
              <a:t>86</a:t>
            </a:fld>
            <a:endParaRPr lang="en-US" altLang="ja-JP" sz="1300" b="0" smtClean="0">
              <a:latin typeface="Times New Roman" pitchFamily="18" charset="0"/>
            </a:endParaRPr>
          </a:p>
        </p:txBody>
      </p:sp>
    </p:spTree>
    <p:extLst>
      <p:ext uri="{BB962C8B-B14F-4D97-AF65-F5344CB8AC3E}">
        <p14:creationId xmlns:p14="http://schemas.microsoft.com/office/powerpoint/2010/main" val="2920696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スライド イメージ プレースホルダー 1"/>
          <p:cNvSpPr>
            <a:spLocks noGrp="1" noRot="1" noChangeAspect="1" noTextEdit="1"/>
          </p:cNvSpPr>
          <p:nvPr>
            <p:ph type="sldImg"/>
          </p:nvPr>
        </p:nvSpPr>
        <p:spPr>
          <a:ln/>
        </p:spPr>
      </p:sp>
      <p:sp>
        <p:nvSpPr>
          <p:cNvPr id="20787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0787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DB958DAB-4AE2-47B4-8E0B-C5AB4213FCE4}" type="slidenum">
              <a:rPr lang="en-US" altLang="ja-JP" sz="1300" b="0" smtClean="0">
                <a:latin typeface="Times New Roman" pitchFamily="18" charset="0"/>
              </a:rPr>
              <a:pPr eaLnBrk="1" hangingPunct="1"/>
              <a:t>87</a:t>
            </a:fld>
            <a:endParaRPr lang="en-US" altLang="ja-JP" sz="1300" b="0" smtClean="0">
              <a:latin typeface="Times New Roman" pitchFamily="18" charset="0"/>
            </a:endParaRPr>
          </a:p>
        </p:txBody>
      </p:sp>
    </p:spTree>
    <p:extLst>
      <p:ext uri="{BB962C8B-B14F-4D97-AF65-F5344CB8AC3E}">
        <p14:creationId xmlns:p14="http://schemas.microsoft.com/office/powerpoint/2010/main" val="363297572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スライド イメージ プレースホルダー 1"/>
          <p:cNvSpPr>
            <a:spLocks noGrp="1" noRot="1" noChangeAspect="1" noTextEdit="1"/>
          </p:cNvSpPr>
          <p:nvPr>
            <p:ph type="sldImg"/>
          </p:nvPr>
        </p:nvSpPr>
        <p:spPr>
          <a:ln/>
        </p:spPr>
      </p:sp>
      <p:sp>
        <p:nvSpPr>
          <p:cNvPr id="20889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089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A0C959FE-CB29-404C-8F7F-70447DD603BC}" type="slidenum">
              <a:rPr lang="en-US" altLang="ja-JP" sz="1300" b="0" smtClean="0">
                <a:latin typeface="Times New Roman" pitchFamily="18" charset="0"/>
              </a:rPr>
              <a:pPr eaLnBrk="1" hangingPunct="1"/>
              <a:t>88</a:t>
            </a:fld>
            <a:endParaRPr lang="en-US" altLang="ja-JP" sz="1300" b="0" smtClean="0">
              <a:latin typeface="Times New Roman" pitchFamily="18" charset="0"/>
            </a:endParaRPr>
          </a:p>
        </p:txBody>
      </p:sp>
    </p:spTree>
    <p:extLst>
      <p:ext uri="{BB962C8B-B14F-4D97-AF65-F5344CB8AC3E}">
        <p14:creationId xmlns:p14="http://schemas.microsoft.com/office/powerpoint/2010/main" val="41797493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スライド イメージ プレースホルダー 1"/>
          <p:cNvSpPr>
            <a:spLocks noGrp="1" noRot="1" noChangeAspect="1" noTextEdit="1"/>
          </p:cNvSpPr>
          <p:nvPr>
            <p:ph type="sldImg"/>
          </p:nvPr>
        </p:nvSpPr>
        <p:spPr>
          <a:ln/>
        </p:spPr>
      </p:sp>
      <p:sp>
        <p:nvSpPr>
          <p:cNvPr id="20992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0992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04A6BD72-C223-45EC-A254-16F98FAF961B}" type="slidenum">
              <a:rPr lang="en-US" altLang="ja-JP" sz="1300" b="0" smtClean="0">
                <a:latin typeface="Times New Roman" pitchFamily="18" charset="0"/>
              </a:rPr>
              <a:pPr eaLnBrk="1" hangingPunct="1"/>
              <a:t>89</a:t>
            </a:fld>
            <a:endParaRPr lang="en-US" altLang="ja-JP" sz="1300" b="0" smtClean="0">
              <a:latin typeface="Times New Roman" pitchFamily="18" charset="0"/>
            </a:endParaRPr>
          </a:p>
        </p:txBody>
      </p:sp>
    </p:spTree>
    <p:extLst>
      <p:ext uri="{BB962C8B-B14F-4D97-AF65-F5344CB8AC3E}">
        <p14:creationId xmlns:p14="http://schemas.microsoft.com/office/powerpoint/2010/main" val="18107787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スライド イメージ プレースホルダー 1"/>
          <p:cNvSpPr>
            <a:spLocks noGrp="1" noRot="1" noChangeAspect="1" noTextEdit="1"/>
          </p:cNvSpPr>
          <p:nvPr>
            <p:ph type="sldImg"/>
          </p:nvPr>
        </p:nvSpPr>
        <p:spPr>
          <a:ln/>
        </p:spPr>
      </p:sp>
      <p:sp>
        <p:nvSpPr>
          <p:cNvPr id="21094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1094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49E1CD74-878F-49CE-81B4-F625BA8E2C08}" type="slidenum">
              <a:rPr lang="en-US" altLang="ja-JP" sz="1300" b="0" smtClean="0">
                <a:latin typeface="Times New Roman" pitchFamily="18" charset="0"/>
              </a:rPr>
              <a:pPr eaLnBrk="1" hangingPunct="1"/>
              <a:t>90</a:t>
            </a:fld>
            <a:endParaRPr lang="en-US" altLang="ja-JP" sz="1300" b="0" smtClean="0">
              <a:latin typeface="Times New Roman" pitchFamily="18" charset="0"/>
            </a:endParaRPr>
          </a:p>
        </p:txBody>
      </p:sp>
    </p:spTree>
    <p:extLst>
      <p:ext uri="{BB962C8B-B14F-4D97-AF65-F5344CB8AC3E}">
        <p14:creationId xmlns:p14="http://schemas.microsoft.com/office/powerpoint/2010/main" val="14511707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スライド イメージ プレースホルダー 1"/>
          <p:cNvSpPr>
            <a:spLocks noGrp="1" noRot="1" noChangeAspect="1" noTextEdit="1"/>
          </p:cNvSpPr>
          <p:nvPr>
            <p:ph type="sldImg"/>
          </p:nvPr>
        </p:nvSpPr>
        <p:spPr>
          <a:ln/>
        </p:spPr>
      </p:sp>
      <p:sp>
        <p:nvSpPr>
          <p:cNvPr id="21197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1197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E800CA49-04E2-4B19-96A5-7E0B633A92C7}" type="slidenum">
              <a:rPr lang="en-US" altLang="ja-JP" sz="1300" b="0" smtClean="0">
                <a:latin typeface="Times New Roman" pitchFamily="18" charset="0"/>
              </a:rPr>
              <a:pPr eaLnBrk="1" hangingPunct="1"/>
              <a:t>91</a:t>
            </a:fld>
            <a:endParaRPr lang="en-US" altLang="ja-JP" sz="1300" b="0" smtClean="0">
              <a:latin typeface="Times New Roman" pitchFamily="18" charset="0"/>
            </a:endParaRPr>
          </a:p>
        </p:txBody>
      </p:sp>
    </p:spTree>
    <p:extLst>
      <p:ext uri="{BB962C8B-B14F-4D97-AF65-F5344CB8AC3E}">
        <p14:creationId xmlns:p14="http://schemas.microsoft.com/office/powerpoint/2010/main" val="613467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スライド イメージ プレースホルダー 1"/>
          <p:cNvSpPr>
            <a:spLocks noGrp="1" noRot="1" noChangeAspect="1" noTextEdit="1"/>
          </p:cNvSpPr>
          <p:nvPr>
            <p:ph type="sldImg"/>
          </p:nvPr>
        </p:nvSpPr>
        <p:spPr>
          <a:ln/>
        </p:spPr>
      </p:sp>
      <p:sp>
        <p:nvSpPr>
          <p:cNvPr id="12697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2698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1C694A49-8AFB-4C82-A358-DF55E7C1F2F8}" type="slidenum">
              <a:rPr lang="en-US" altLang="ja-JP" sz="1300" b="0" smtClean="0">
                <a:latin typeface="Times New Roman" pitchFamily="18" charset="0"/>
              </a:rPr>
              <a:pPr eaLnBrk="1" hangingPunct="1"/>
              <a:t>9</a:t>
            </a:fld>
            <a:endParaRPr lang="en-US" altLang="ja-JP" sz="1300" b="0" smtClean="0">
              <a:latin typeface="Times New Roman" pitchFamily="18" charset="0"/>
            </a:endParaRPr>
          </a:p>
        </p:txBody>
      </p:sp>
    </p:spTree>
    <p:extLst>
      <p:ext uri="{BB962C8B-B14F-4D97-AF65-F5344CB8AC3E}">
        <p14:creationId xmlns:p14="http://schemas.microsoft.com/office/powerpoint/2010/main" val="192874095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スライド イメージ プレースホルダー 1"/>
          <p:cNvSpPr>
            <a:spLocks noGrp="1" noRot="1" noChangeAspect="1" noTextEdit="1"/>
          </p:cNvSpPr>
          <p:nvPr>
            <p:ph type="sldImg"/>
          </p:nvPr>
        </p:nvSpPr>
        <p:spPr>
          <a:ln/>
        </p:spPr>
      </p:sp>
      <p:sp>
        <p:nvSpPr>
          <p:cNvPr id="2129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129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7BF6065E-DE5F-4A3A-8927-3B9A0246EE6A}" type="slidenum">
              <a:rPr lang="en-US" altLang="ja-JP" sz="1300" b="0" smtClean="0">
                <a:latin typeface="Times New Roman" pitchFamily="18" charset="0"/>
              </a:rPr>
              <a:pPr eaLnBrk="1" hangingPunct="1"/>
              <a:t>92</a:t>
            </a:fld>
            <a:endParaRPr lang="en-US" altLang="ja-JP" sz="1300" b="0" smtClean="0">
              <a:latin typeface="Times New Roman" pitchFamily="18" charset="0"/>
            </a:endParaRPr>
          </a:p>
        </p:txBody>
      </p:sp>
    </p:spTree>
    <p:extLst>
      <p:ext uri="{BB962C8B-B14F-4D97-AF65-F5344CB8AC3E}">
        <p14:creationId xmlns:p14="http://schemas.microsoft.com/office/powerpoint/2010/main" val="22076497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スライド イメージ プレースホルダー 1"/>
          <p:cNvSpPr>
            <a:spLocks noGrp="1" noRot="1" noChangeAspect="1" noTextEdit="1"/>
          </p:cNvSpPr>
          <p:nvPr>
            <p:ph type="sldImg"/>
          </p:nvPr>
        </p:nvSpPr>
        <p:spPr>
          <a:ln/>
        </p:spPr>
      </p:sp>
      <p:sp>
        <p:nvSpPr>
          <p:cNvPr id="21401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1402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6EB04DFE-4C35-4307-BA32-2F745A3B78E2}" type="slidenum">
              <a:rPr lang="en-US" altLang="ja-JP" sz="1300" b="0" smtClean="0">
                <a:latin typeface="Times New Roman" pitchFamily="18" charset="0"/>
              </a:rPr>
              <a:pPr eaLnBrk="1" hangingPunct="1"/>
              <a:t>93</a:t>
            </a:fld>
            <a:endParaRPr lang="en-US" altLang="ja-JP" sz="1300" b="0" smtClean="0">
              <a:latin typeface="Times New Roman" pitchFamily="18" charset="0"/>
            </a:endParaRPr>
          </a:p>
        </p:txBody>
      </p:sp>
    </p:spTree>
    <p:extLst>
      <p:ext uri="{BB962C8B-B14F-4D97-AF65-F5344CB8AC3E}">
        <p14:creationId xmlns:p14="http://schemas.microsoft.com/office/powerpoint/2010/main" val="4723238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スライド イメージ プレースホルダー 1"/>
          <p:cNvSpPr>
            <a:spLocks noGrp="1" noRot="1" noChangeAspect="1" noTextEdit="1"/>
          </p:cNvSpPr>
          <p:nvPr>
            <p:ph type="sldImg"/>
          </p:nvPr>
        </p:nvSpPr>
        <p:spPr>
          <a:ln/>
        </p:spPr>
      </p:sp>
      <p:sp>
        <p:nvSpPr>
          <p:cNvPr id="21504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1504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C7043EB8-F333-4FF6-8A99-76ED49A3F46B}" type="slidenum">
              <a:rPr lang="en-US" altLang="ja-JP" sz="1300" b="0" smtClean="0">
                <a:latin typeface="Times New Roman" pitchFamily="18" charset="0"/>
              </a:rPr>
              <a:pPr eaLnBrk="1" hangingPunct="1"/>
              <a:t>94</a:t>
            </a:fld>
            <a:endParaRPr lang="en-US" altLang="ja-JP" sz="1300" b="0" smtClean="0">
              <a:latin typeface="Times New Roman" pitchFamily="18" charset="0"/>
            </a:endParaRPr>
          </a:p>
        </p:txBody>
      </p:sp>
    </p:spTree>
    <p:extLst>
      <p:ext uri="{BB962C8B-B14F-4D97-AF65-F5344CB8AC3E}">
        <p14:creationId xmlns:p14="http://schemas.microsoft.com/office/powerpoint/2010/main" val="415683914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スライド イメージ プレースホルダー 1"/>
          <p:cNvSpPr>
            <a:spLocks noGrp="1" noRot="1" noChangeAspect="1" noTextEdit="1"/>
          </p:cNvSpPr>
          <p:nvPr>
            <p:ph type="sldImg"/>
          </p:nvPr>
        </p:nvSpPr>
        <p:spPr>
          <a:ln/>
        </p:spPr>
      </p:sp>
      <p:sp>
        <p:nvSpPr>
          <p:cNvPr id="21606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160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162076A4-1B22-4D19-A64A-B87B06D569F5}" type="slidenum">
              <a:rPr lang="en-US" altLang="ja-JP" sz="1300" b="0" smtClean="0">
                <a:latin typeface="Times New Roman" pitchFamily="18" charset="0"/>
              </a:rPr>
              <a:pPr eaLnBrk="1" hangingPunct="1"/>
              <a:t>95</a:t>
            </a:fld>
            <a:endParaRPr lang="en-US" altLang="ja-JP" sz="1300" b="0" smtClean="0">
              <a:latin typeface="Times New Roman" pitchFamily="18" charset="0"/>
            </a:endParaRPr>
          </a:p>
        </p:txBody>
      </p:sp>
    </p:spTree>
    <p:extLst>
      <p:ext uri="{BB962C8B-B14F-4D97-AF65-F5344CB8AC3E}">
        <p14:creationId xmlns:p14="http://schemas.microsoft.com/office/powerpoint/2010/main" val="363257120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スライド イメージ プレースホルダー 1"/>
          <p:cNvSpPr>
            <a:spLocks noGrp="1" noRot="1" noChangeAspect="1" noTextEdit="1"/>
          </p:cNvSpPr>
          <p:nvPr>
            <p:ph type="sldImg"/>
          </p:nvPr>
        </p:nvSpPr>
        <p:spPr>
          <a:ln/>
        </p:spPr>
      </p:sp>
      <p:sp>
        <p:nvSpPr>
          <p:cNvPr id="21811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1811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499ECC0A-83E9-40EA-B45E-0FC933E115F4}" type="slidenum">
              <a:rPr lang="en-US" altLang="ja-JP" sz="1300" b="0" smtClean="0">
                <a:latin typeface="Times New Roman" pitchFamily="18" charset="0"/>
              </a:rPr>
              <a:pPr eaLnBrk="1" hangingPunct="1"/>
              <a:t>96</a:t>
            </a:fld>
            <a:endParaRPr lang="en-US" altLang="ja-JP" sz="1300" b="0" smtClean="0">
              <a:latin typeface="Times New Roman" pitchFamily="18" charset="0"/>
            </a:endParaRPr>
          </a:p>
        </p:txBody>
      </p:sp>
    </p:spTree>
    <p:extLst>
      <p:ext uri="{BB962C8B-B14F-4D97-AF65-F5344CB8AC3E}">
        <p14:creationId xmlns:p14="http://schemas.microsoft.com/office/powerpoint/2010/main" val="49377234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スライド イメージ プレースホルダー 1"/>
          <p:cNvSpPr>
            <a:spLocks noGrp="1" noRot="1" noChangeAspect="1" noTextEdit="1"/>
          </p:cNvSpPr>
          <p:nvPr>
            <p:ph type="sldImg"/>
          </p:nvPr>
        </p:nvSpPr>
        <p:spPr>
          <a:ln/>
        </p:spPr>
      </p:sp>
      <p:sp>
        <p:nvSpPr>
          <p:cNvPr id="21913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1914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1A02DFDB-E0C7-4E9E-B425-F5A111E1C13A}" type="slidenum">
              <a:rPr lang="en-US" altLang="ja-JP" sz="1300" b="0" smtClean="0">
                <a:latin typeface="Times New Roman" pitchFamily="18" charset="0"/>
              </a:rPr>
              <a:pPr eaLnBrk="1" hangingPunct="1"/>
              <a:t>97</a:t>
            </a:fld>
            <a:endParaRPr lang="en-US" altLang="ja-JP" sz="1300" b="0" smtClean="0">
              <a:latin typeface="Times New Roman" pitchFamily="18" charset="0"/>
            </a:endParaRPr>
          </a:p>
        </p:txBody>
      </p:sp>
    </p:spTree>
    <p:extLst>
      <p:ext uri="{BB962C8B-B14F-4D97-AF65-F5344CB8AC3E}">
        <p14:creationId xmlns:p14="http://schemas.microsoft.com/office/powerpoint/2010/main" val="402973386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スライド イメージ プレースホルダー 1"/>
          <p:cNvSpPr>
            <a:spLocks noGrp="1" noRot="1" noChangeAspect="1" noTextEdit="1"/>
          </p:cNvSpPr>
          <p:nvPr>
            <p:ph type="sldImg"/>
          </p:nvPr>
        </p:nvSpPr>
        <p:spPr>
          <a:ln/>
        </p:spPr>
      </p:sp>
      <p:sp>
        <p:nvSpPr>
          <p:cNvPr id="22016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201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FD2199F4-600D-49E8-A597-FC6EEF1EDD31}" type="slidenum">
              <a:rPr lang="en-US" altLang="ja-JP" sz="1300" b="0" smtClean="0">
                <a:latin typeface="Times New Roman" pitchFamily="18" charset="0"/>
              </a:rPr>
              <a:pPr eaLnBrk="1" hangingPunct="1"/>
              <a:t>98</a:t>
            </a:fld>
            <a:endParaRPr lang="en-US" altLang="ja-JP" sz="1300" b="0" smtClean="0">
              <a:latin typeface="Times New Roman" pitchFamily="18" charset="0"/>
            </a:endParaRPr>
          </a:p>
        </p:txBody>
      </p:sp>
    </p:spTree>
    <p:extLst>
      <p:ext uri="{BB962C8B-B14F-4D97-AF65-F5344CB8AC3E}">
        <p14:creationId xmlns:p14="http://schemas.microsoft.com/office/powerpoint/2010/main" val="20013885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スライド イメージ プレースホルダー 1"/>
          <p:cNvSpPr>
            <a:spLocks noGrp="1" noRot="1" noChangeAspect="1" noTextEdit="1"/>
          </p:cNvSpPr>
          <p:nvPr>
            <p:ph type="sldImg"/>
          </p:nvPr>
        </p:nvSpPr>
        <p:spPr>
          <a:ln/>
        </p:spPr>
      </p:sp>
      <p:sp>
        <p:nvSpPr>
          <p:cNvPr id="2211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211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4E82BEC5-2D38-493E-8646-41B93E834FEC}" type="slidenum">
              <a:rPr lang="en-US" altLang="ja-JP" sz="1300" b="0" smtClean="0">
                <a:latin typeface="Times New Roman" pitchFamily="18" charset="0"/>
              </a:rPr>
              <a:pPr eaLnBrk="1" hangingPunct="1"/>
              <a:t>99</a:t>
            </a:fld>
            <a:endParaRPr lang="en-US" altLang="ja-JP" sz="1300" b="0" smtClean="0">
              <a:latin typeface="Times New Roman" pitchFamily="18" charset="0"/>
            </a:endParaRPr>
          </a:p>
        </p:txBody>
      </p:sp>
    </p:spTree>
    <p:extLst>
      <p:ext uri="{BB962C8B-B14F-4D97-AF65-F5344CB8AC3E}">
        <p14:creationId xmlns:p14="http://schemas.microsoft.com/office/powerpoint/2010/main" val="74423957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スライド イメージ プレースホルダー 1"/>
          <p:cNvSpPr>
            <a:spLocks noGrp="1" noRot="1" noChangeAspect="1" noTextEdit="1"/>
          </p:cNvSpPr>
          <p:nvPr>
            <p:ph type="sldImg"/>
          </p:nvPr>
        </p:nvSpPr>
        <p:spPr>
          <a:ln/>
        </p:spPr>
      </p:sp>
      <p:sp>
        <p:nvSpPr>
          <p:cNvPr id="2222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222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E98484CF-70DE-4A54-B618-AB4CB94B1E10}" type="slidenum">
              <a:rPr lang="en-US" altLang="ja-JP" sz="1300" b="0" smtClean="0">
                <a:latin typeface="Times New Roman" pitchFamily="18" charset="0"/>
              </a:rPr>
              <a:pPr eaLnBrk="1" hangingPunct="1"/>
              <a:t>100</a:t>
            </a:fld>
            <a:endParaRPr lang="en-US" altLang="ja-JP" sz="1300" b="0" smtClean="0">
              <a:latin typeface="Times New Roman" pitchFamily="18" charset="0"/>
            </a:endParaRPr>
          </a:p>
        </p:txBody>
      </p:sp>
    </p:spTree>
    <p:extLst>
      <p:ext uri="{BB962C8B-B14F-4D97-AF65-F5344CB8AC3E}">
        <p14:creationId xmlns:p14="http://schemas.microsoft.com/office/powerpoint/2010/main" val="259792486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スライド イメージ プレースホルダー 1"/>
          <p:cNvSpPr>
            <a:spLocks noGrp="1" noRot="1" noChangeAspect="1" noTextEdit="1"/>
          </p:cNvSpPr>
          <p:nvPr>
            <p:ph type="sldImg"/>
          </p:nvPr>
        </p:nvSpPr>
        <p:spPr>
          <a:ln/>
        </p:spPr>
      </p:sp>
      <p:sp>
        <p:nvSpPr>
          <p:cNvPr id="22323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2323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sz="1600" b="1">
                <a:solidFill>
                  <a:schemeClr val="tx1"/>
                </a:solidFill>
                <a:latin typeface="Arial" pitchFamily="34" charset="0"/>
                <a:ea typeface="ＭＳ Ｐゴシック" pitchFamily="50" charset="-128"/>
              </a:defRPr>
            </a:lvl1pPr>
            <a:lvl2pPr marL="742950" indent="-285750" defTabSz="954088" eaLnBrk="0" hangingPunct="0">
              <a:defRPr kumimoji="1" sz="1600" b="1">
                <a:solidFill>
                  <a:schemeClr val="tx1"/>
                </a:solidFill>
                <a:latin typeface="Arial" pitchFamily="34" charset="0"/>
                <a:ea typeface="ＭＳ Ｐゴシック" pitchFamily="50" charset="-128"/>
              </a:defRPr>
            </a:lvl2pPr>
            <a:lvl3pPr marL="1143000" indent="-228600" defTabSz="954088" eaLnBrk="0" hangingPunct="0">
              <a:defRPr kumimoji="1" sz="1600" b="1">
                <a:solidFill>
                  <a:schemeClr val="tx1"/>
                </a:solidFill>
                <a:latin typeface="Arial" pitchFamily="34" charset="0"/>
                <a:ea typeface="ＭＳ Ｐゴシック" pitchFamily="50" charset="-128"/>
              </a:defRPr>
            </a:lvl3pPr>
            <a:lvl4pPr marL="1600200" indent="-228600" defTabSz="954088" eaLnBrk="0" hangingPunct="0">
              <a:defRPr kumimoji="1" sz="1600" b="1">
                <a:solidFill>
                  <a:schemeClr val="tx1"/>
                </a:solidFill>
                <a:latin typeface="Arial" pitchFamily="34" charset="0"/>
                <a:ea typeface="ＭＳ Ｐゴシック" pitchFamily="50" charset="-128"/>
              </a:defRPr>
            </a:lvl4pPr>
            <a:lvl5pPr marL="2057400" indent="-228600" defTabSz="954088" eaLnBrk="0" hangingPunct="0">
              <a:defRPr kumimoji="1" sz="1600" b="1">
                <a:solidFill>
                  <a:schemeClr val="tx1"/>
                </a:solidFill>
                <a:latin typeface="Arial" pitchFamily="34" charset="0"/>
                <a:ea typeface="ＭＳ Ｐゴシック" pitchFamily="50" charset="-128"/>
              </a:defRPr>
            </a:lvl5pPr>
            <a:lvl6pPr marL="25146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defTabSz="954088"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fld id="{BF8B6773-417C-4E11-BA1E-006E7B1A462F}" type="slidenum">
              <a:rPr lang="en-US" altLang="ja-JP" sz="1300" b="0" smtClean="0">
                <a:latin typeface="Times New Roman" pitchFamily="18" charset="0"/>
              </a:rPr>
              <a:pPr eaLnBrk="1" hangingPunct="1"/>
              <a:t>101</a:t>
            </a:fld>
            <a:endParaRPr lang="en-US" altLang="ja-JP" sz="1300" b="0" smtClean="0">
              <a:latin typeface="Times New Roman" pitchFamily="18" charset="0"/>
            </a:endParaRPr>
          </a:p>
        </p:txBody>
      </p:sp>
    </p:spTree>
    <p:extLst>
      <p:ext uri="{BB962C8B-B14F-4D97-AF65-F5344CB8AC3E}">
        <p14:creationId xmlns:p14="http://schemas.microsoft.com/office/powerpoint/2010/main" val="3693545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1"/>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398260D-08FC-44CD-90CA-CD0220462BF9}" type="slidenum">
              <a:rPr lang="en-US" altLang="ja-JP"/>
              <a:pPr>
                <a:defRPr/>
              </a:pPr>
              <a:t>‹#›</a:t>
            </a:fld>
            <a:endParaRPr lang="en-US" altLang="ja-JP"/>
          </a:p>
        </p:txBody>
      </p:sp>
    </p:spTree>
    <p:extLst>
      <p:ext uri="{BB962C8B-B14F-4D97-AF65-F5344CB8AC3E}">
        <p14:creationId xmlns:p14="http://schemas.microsoft.com/office/powerpoint/2010/main" val="2675029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56D4AF9-A1E9-48F8-B713-7F24964C46AF}" type="slidenum">
              <a:rPr lang="en-US" altLang="ja-JP"/>
              <a:pPr>
                <a:defRPr/>
              </a:pPr>
              <a:t>‹#›</a:t>
            </a:fld>
            <a:endParaRPr lang="en-US" altLang="ja-JP"/>
          </a:p>
        </p:txBody>
      </p:sp>
    </p:spTree>
    <p:extLst>
      <p:ext uri="{BB962C8B-B14F-4D97-AF65-F5344CB8AC3E}">
        <p14:creationId xmlns:p14="http://schemas.microsoft.com/office/powerpoint/2010/main" val="3251972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4"/>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44"/>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017B6E2-DEDC-450C-A066-03F64E2F6C05}" type="slidenum">
              <a:rPr lang="en-US" altLang="ja-JP"/>
              <a:pPr>
                <a:defRPr/>
              </a:pPr>
              <a:t>‹#›</a:t>
            </a:fld>
            <a:endParaRPr lang="en-US" altLang="ja-JP"/>
          </a:p>
        </p:txBody>
      </p:sp>
    </p:spTree>
    <p:extLst>
      <p:ext uri="{BB962C8B-B14F-4D97-AF65-F5344CB8AC3E}">
        <p14:creationId xmlns:p14="http://schemas.microsoft.com/office/powerpoint/2010/main" val="920533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44"/>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28EC4A45-B733-4C6F-BAAD-1810BAFA9266}" type="slidenum">
              <a:rPr lang="en-US" altLang="ja-JP"/>
              <a:pPr>
                <a:defRPr/>
              </a:pPr>
              <a:t>‹#›</a:t>
            </a:fld>
            <a:endParaRPr lang="en-US" altLang="ja-JP"/>
          </a:p>
        </p:txBody>
      </p:sp>
    </p:spTree>
    <p:extLst>
      <p:ext uri="{BB962C8B-B14F-4D97-AF65-F5344CB8AC3E}">
        <p14:creationId xmlns:p14="http://schemas.microsoft.com/office/powerpoint/2010/main" val="2635730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2"/>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6" name="Rectangle 6"/>
          <p:cNvSpPr>
            <a:spLocks noGrp="1" noChangeArrowheads="1"/>
          </p:cNvSpPr>
          <p:nvPr>
            <p:ph type="sldNum" sz="quarter" idx="12"/>
          </p:nvPr>
        </p:nvSpPr>
        <p:spPr>
          <a:ln/>
        </p:spPr>
        <p:txBody>
          <a:bodyPr/>
          <a:lstStyle>
            <a:lvl1pPr>
              <a:defRPr/>
            </a:lvl1pPr>
          </a:lstStyle>
          <a:p>
            <a:pPr>
              <a:defRPr/>
            </a:pPr>
            <a:fld id="{5DEDFFB5-410C-43F0-BD08-9FD48C45EAB3}" type="slidenum">
              <a:rPr lang="en-US" altLang="ja-JP"/>
              <a:pPr>
                <a:defRPr/>
              </a:pPr>
              <a:t>‹#›</a:t>
            </a:fld>
            <a:endParaRPr lang="en-US" altLang="ja-JP"/>
          </a:p>
        </p:txBody>
      </p:sp>
    </p:spTree>
    <p:extLst>
      <p:ext uri="{BB962C8B-B14F-4D97-AF65-F5344CB8AC3E}">
        <p14:creationId xmlns:p14="http://schemas.microsoft.com/office/powerpoint/2010/main" val="1038355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6" name="Rectangle 6"/>
          <p:cNvSpPr>
            <a:spLocks noGrp="1" noChangeArrowheads="1"/>
          </p:cNvSpPr>
          <p:nvPr>
            <p:ph type="sldNum" sz="quarter" idx="12"/>
          </p:nvPr>
        </p:nvSpPr>
        <p:spPr>
          <a:ln/>
        </p:spPr>
        <p:txBody>
          <a:bodyPr/>
          <a:lstStyle>
            <a:lvl1pPr>
              <a:defRPr/>
            </a:lvl1pPr>
          </a:lstStyle>
          <a:p>
            <a:pPr>
              <a:defRPr/>
            </a:pPr>
            <a:fld id="{06B36BBC-AA9D-4042-BCCA-2EE27D9340AD}" type="slidenum">
              <a:rPr lang="en-US" altLang="ja-JP"/>
              <a:pPr>
                <a:defRPr/>
              </a:pPr>
              <a:t>‹#›</a:t>
            </a:fld>
            <a:endParaRPr lang="en-US" altLang="ja-JP"/>
          </a:p>
        </p:txBody>
      </p:sp>
    </p:spTree>
    <p:extLst>
      <p:ext uri="{BB962C8B-B14F-4D97-AF65-F5344CB8AC3E}">
        <p14:creationId xmlns:p14="http://schemas.microsoft.com/office/powerpoint/2010/main" val="1038027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89" y="4406907"/>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6" name="Rectangle 6"/>
          <p:cNvSpPr>
            <a:spLocks noGrp="1" noChangeArrowheads="1"/>
          </p:cNvSpPr>
          <p:nvPr>
            <p:ph type="sldNum" sz="quarter" idx="12"/>
          </p:nvPr>
        </p:nvSpPr>
        <p:spPr>
          <a:ln/>
        </p:spPr>
        <p:txBody>
          <a:bodyPr/>
          <a:lstStyle>
            <a:lvl1pPr>
              <a:defRPr/>
            </a:lvl1pPr>
          </a:lstStyle>
          <a:p>
            <a:pPr>
              <a:defRPr/>
            </a:pPr>
            <a:fld id="{61445DDB-773C-4E27-8C9E-73D30F8F90B0}" type="slidenum">
              <a:rPr lang="en-US" altLang="ja-JP"/>
              <a:pPr>
                <a:defRPr/>
              </a:pPr>
              <a:t>‹#›</a:t>
            </a:fld>
            <a:endParaRPr lang="en-US" altLang="ja-JP"/>
          </a:p>
        </p:txBody>
      </p:sp>
    </p:spTree>
    <p:extLst>
      <p:ext uri="{BB962C8B-B14F-4D97-AF65-F5344CB8AC3E}">
        <p14:creationId xmlns:p14="http://schemas.microsoft.com/office/powerpoint/2010/main" val="3759376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7" name="Rectangle 6"/>
          <p:cNvSpPr>
            <a:spLocks noGrp="1" noChangeArrowheads="1"/>
          </p:cNvSpPr>
          <p:nvPr>
            <p:ph type="sldNum" sz="quarter" idx="12"/>
          </p:nvPr>
        </p:nvSpPr>
        <p:spPr>
          <a:ln/>
        </p:spPr>
        <p:txBody>
          <a:bodyPr/>
          <a:lstStyle>
            <a:lvl1pPr>
              <a:defRPr/>
            </a:lvl1pPr>
          </a:lstStyle>
          <a:p>
            <a:pPr>
              <a:defRPr/>
            </a:pPr>
            <a:fld id="{6CD1AB85-62EA-4319-A8F8-8519939C14CD}" type="slidenum">
              <a:rPr lang="en-US" altLang="ja-JP"/>
              <a:pPr>
                <a:defRPr/>
              </a:pPr>
              <a:t>‹#›</a:t>
            </a:fld>
            <a:endParaRPr lang="en-US" altLang="ja-JP"/>
          </a:p>
        </p:txBody>
      </p:sp>
    </p:spTree>
    <p:extLst>
      <p:ext uri="{BB962C8B-B14F-4D97-AF65-F5344CB8AC3E}">
        <p14:creationId xmlns:p14="http://schemas.microsoft.com/office/powerpoint/2010/main" val="928293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9" name="Rectangle 6"/>
          <p:cNvSpPr>
            <a:spLocks noGrp="1" noChangeArrowheads="1"/>
          </p:cNvSpPr>
          <p:nvPr>
            <p:ph type="sldNum" sz="quarter" idx="12"/>
          </p:nvPr>
        </p:nvSpPr>
        <p:spPr>
          <a:ln/>
        </p:spPr>
        <p:txBody>
          <a:bodyPr/>
          <a:lstStyle>
            <a:lvl1pPr>
              <a:defRPr/>
            </a:lvl1pPr>
          </a:lstStyle>
          <a:p>
            <a:pPr>
              <a:defRPr/>
            </a:pPr>
            <a:fld id="{EF5B802F-C1C1-40CC-A3A0-A52C42571DB0}" type="slidenum">
              <a:rPr lang="en-US" altLang="ja-JP"/>
              <a:pPr>
                <a:defRPr/>
              </a:pPr>
              <a:t>‹#›</a:t>
            </a:fld>
            <a:endParaRPr lang="en-US" altLang="ja-JP"/>
          </a:p>
        </p:txBody>
      </p:sp>
    </p:spTree>
    <p:extLst>
      <p:ext uri="{BB962C8B-B14F-4D97-AF65-F5344CB8AC3E}">
        <p14:creationId xmlns:p14="http://schemas.microsoft.com/office/powerpoint/2010/main" val="2791607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5" name="Rectangle 6"/>
          <p:cNvSpPr>
            <a:spLocks noGrp="1" noChangeArrowheads="1"/>
          </p:cNvSpPr>
          <p:nvPr>
            <p:ph type="sldNum" sz="quarter" idx="12"/>
          </p:nvPr>
        </p:nvSpPr>
        <p:spPr>
          <a:ln/>
        </p:spPr>
        <p:txBody>
          <a:bodyPr/>
          <a:lstStyle>
            <a:lvl1pPr>
              <a:defRPr/>
            </a:lvl1pPr>
          </a:lstStyle>
          <a:p>
            <a:pPr>
              <a:defRPr/>
            </a:pPr>
            <a:fld id="{7E5B9FCE-D4FF-4F48-B1A6-242302DDF842}" type="slidenum">
              <a:rPr lang="en-US" altLang="ja-JP"/>
              <a:pPr>
                <a:defRPr/>
              </a:pPr>
              <a:t>‹#›</a:t>
            </a:fld>
            <a:endParaRPr lang="en-US" altLang="ja-JP"/>
          </a:p>
        </p:txBody>
      </p:sp>
    </p:spTree>
    <p:extLst>
      <p:ext uri="{BB962C8B-B14F-4D97-AF65-F5344CB8AC3E}">
        <p14:creationId xmlns:p14="http://schemas.microsoft.com/office/powerpoint/2010/main" val="3424161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4" name="Rectangle 6"/>
          <p:cNvSpPr>
            <a:spLocks noGrp="1" noChangeArrowheads="1"/>
          </p:cNvSpPr>
          <p:nvPr>
            <p:ph type="sldNum" sz="quarter" idx="12"/>
          </p:nvPr>
        </p:nvSpPr>
        <p:spPr>
          <a:ln/>
        </p:spPr>
        <p:txBody>
          <a:bodyPr/>
          <a:lstStyle>
            <a:lvl1pPr>
              <a:defRPr/>
            </a:lvl1pPr>
          </a:lstStyle>
          <a:p>
            <a:pPr>
              <a:defRPr/>
            </a:pPr>
            <a:fld id="{16A8A635-8F9D-4410-A5F9-14923F928916}" type="slidenum">
              <a:rPr lang="en-US" altLang="ja-JP"/>
              <a:pPr>
                <a:defRPr/>
              </a:pPr>
              <a:t>‹#›</a:t>
            </a:fld>
            <a:endParaRPr lang="en-US" altLang="ja-JP"/>
          </a:p>
        </p:txBody>
      </p:sp>
    </p:spTree>
    <p:extLst>
      <p:ext uri="{BB962C8B-B14F-4D97-AF65-F5344CB8AC3E}">
        <p14:creationId xmlns:p14="http://schemas.microsoft.com/office/powerpoint/2010/main" val="1653637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E58CA00-5E55-476F-B3B6-12EA49BC78BC}" type="slidenum">
              <a:rPr lang="en-US" altLang="ja-JP"/>
              <a:pPr>
                <a:defRPr/>
              </a:pPr>
              <a:t>‹#›</a:t>
            </a:fld>
            <a:endParaRPr lang="en-US" altLang="ja-JP"/>
          </a:p>
        </p:txBody>
      </p:sp>
    </p:spTree>
    <p:extLst>
      <p:ext uri="{BB962C8B-B14F-4D97-AF65-F5344CB8AC3E}">
        <p14:creationId xmlns:p14="http://schemas.microsoft.com/office/powerpoint/2010/main" val="1639097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3" y="273050"/>
            <a:ext cx="3008489"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756" y="27305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3"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7" name="Rectangle 6"/>
          <p:cNvSpPr>
            <a:spLocks noGrp="1" noChangeArrowheads="1"/>
          </p:cNvSpPr>
          <p:nvPr>
            <p:ph type="sldNum" sz="quarter" idx="12"/>
          </p:nvPr>
        </p:nvSpPr>
        <p:spPr>
          <a:ln/>
        </p:spPr>
        <p:txBody>
          <a:bodyPr/>
          <a:lstStyle>
            <a:lvl1pPr>
              <a:defRPr/>
            </a:lvl1pPr>
          </a:lstStyle>
          <a:p>
            <a:pPr>
              <a:defRPr/>
            </a:pPr>
            <a:fld id="{D20ED8F0-392D-4871-995A-7FF4075B783D}" type="slidenum">
              <a:rPr lang="en-US" altLang="ja-JP"/>
              <a:pPr>
                <a:defRPr/>
              </a:pPr>
              <a:t>‹#›</a:t>
            </a:fld>
            <a:endParaRPr lang="en-US" altLang="ja-JP"/>
          </a:p>
        </p:txBody>
      </p:sp>
    </p:spTree>
    <p:extLst>
      <p:ext uri="{BB962C8B-B14F-4D97-AF65-F5344CB8AC3E}">
        <p14:creationId xmlns:p14="http://schemas.microsoft.com/office/powerpoint/2010/main" val="4206243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11"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7" name="Rectangle 6"/>
          <p:cNvSpPr>
            <a:spLocks noGrp="1" noChangeArrowheads="1"/>
          </p:cNvSpPr>
          <p:nvPr>
            <p:ph type="sldNum" sz="quarter" idx="12"/>
          </p:nvPr>
        </p:nvSpPr>
        <p:spPr>
          <a:ln/>
        </p:spPr>
        <p:txBody>
          <a:bodyPr/>
          <a:lstStyle>
            <a:lvl1pPr>
              <a:defRPr/>
            </a:lvl1pPr>
          </a:lstStyle>
          <a:p>
            <a:pPr>
              <a:defRPr/>
            </a:pPr>
            <a:fld id="{21992DD6-CD52-4732-8517-2EDAE51C8AC5}" type="slidenum">
              <a:rPr lang="en-US" altLang="ja-JP"/>
              <a:pPr>
                <a:defRPr/>
              </a:pPr>
              <a:t>‹#›</a:t>
            </a:fld>
            <a:endParaRPr lang="en-US" altLang="ja-JP"/>
          </a:p>
        </p:txBody>
      </p:sp>
    </p:spTree>
    <p:extLst>
      <p:ext uri="{BB962C8B-B14F-4D97-AF65-F5344CB8AC3E}">
        <p14:creationId xmlns:p14="http://schemas.microsoft.com/office/powerpoint/2010/main" val="1930814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6" name="Rectangle 6"/>
          <p:cNvSpPr>
            <a:spLocks noGrp="1" noChangeArrowheads="1"/>
          </p:cNvSpPr>
          <p:nvPr>
            <p:ph type="sldNum" sz="quarter" idx="12"/>
          </p:nvPr>
        </p:nvSpPr>
        <p:spPr>
          <a:ln/>
        </p:spPr>
        <p:txBody>
          <a:bodyPr/>
          <a:lstStyle>
            <a:lvl1pPr>
              <a:defRPr/>
            </a:lvl1pPr>
          </a:lstStyle>
          <a:p>
            <a:pPr>
              <a:defRPr/>
            </a:pPr>
            <a:fld id="{1775B9AB-5517-46E4-8EBF-ACFD1B218717}" type="slidenum">
              <a:rPr lang="en-US" altLang="ja-JP"/>
              <a:pPr>
                <a:defRPr/>
              </a:pPr>
              <a:t>‹#›</a:t>
            </a:fld>
            <a:endParaRPr lang="en-US" altLang="ja-JP"/>
          </a:p>
        </p:txBody>
      </p:sp>
    </p:spTree>
    <p:extLst>
      <p:ext uri="{BB962C8B-B14F-4D97-AF65-F5344CB8AC3E}">
        <p14:creationId xmlns:p14="http://schemas.microsoft.com/office/powerpoint/2010/main" val="3248062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5"/>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4" y="274645"/>
            <a:ext cx="6036733"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6" name="Rectangle 6"/>
          <p:cNvSpPr>
            <a:spLocks noGrp="1" noChangeArrowheads="1"/>
          </p:cNvSpPr>
          <p:nvPr>
            <p:ph type="sldNum" sz="quarter" idx="12"/>
          </p:nvPr>
        </p:nvSpPr>
        <p:spPr>
          <a:ln/>
        </p:spPr>
        <p:txBody>
          <a:bodyPr/>
          <a:lstStyle>
            <a:lvl1pPr>
              <a:defRPr/>
            </a:lvl1pPr>
          </a:lstStyle>
          <a:p>
            <a:pPr>
              <a:defRPr/>
            </a:pPr>
            <a:fld id="{A4A0DE2D-3C87-497C-942F-1490C4084A6F}" type="slidenum">
              <a:rPr lang="en-US" altLang="ja-JP"/>
              <a:pPr>
                <a:defRPr/>
              </a:pPr>
              <a:t>‹#›</a:t>
            </a:fld>
            <a:endParaRPr lang="en-US" altLang="ja-JP"/>
          </a:p>
        </p:txBody>
      </p:sp>
    </p:spTree>
    <p:extLst>
      <p:ext uri="{BB962C8B-B14F-4D97-AF65-F5344CB8AC3E}">
        <p14:creationId xmlns:p14="http://schemas.microsoft.com/office/powerpoint/2010/main" val="3385608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3" y="1600206"/>
            <a:ext cx="4047067"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39733" y="1600200"/>
            <a:ext cx="4047067"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39733" y="3938595"/>
            <a:ext cx="4047067"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8" name="Rectangle 6"/>
          <p:cNvSpPr>
            <a:spLocks noGrp="1" noChangeArrowheads="1"/>
          </p:cNvSpPr>
          <p:nvPr>
            <p:ph type="sldNum" sz="quarter" idx="12"/>
          </p:nvPr>
        </p:nvSpPr>
        <p:spPr>
          <a:ln/>
        </p:spPr>
        <p:txBody>
          <a:bodyPr/>
          <a:lstStyle>
            <a:lvl1pPr>
              <a:defRPr/>
            </a:lvl1pPr>
          </a:lstStyle>
          <a:p>
            <a:pPr>
              <a:defRPr/>
            </a:pPr>
            <a:fld id="{2A09ED7A-A608-492E-96A1-6F5A100DB945}" type="slidenum">
              <a:rPr lang="en-US" altLang="ja-JP"/>
              <a:pPr>
                <a:defRPr/>
              </a:pPr>
              <a:t>‹#›</a:t>
            </a:fld>
            <a:endParaRPr lang="en-US" altLang="ja-JP"/>
          </a:p>
        </p:txBody>
      </p:sp>
    </p:spTree>
    <p:extLst>
      <p:ext uri="{BB962C8B-B14F-4D97-AF65-F5344CB8AC3E}">
        <p14:creationId xmlns:p14="http://schemas.microsoft.com/office/powerpoint/2010/main" val="2944596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45"/>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5" name="Rectangle 6"/>
          <p:cNvSpPr>
            <a:spLocks noGrp="1" noChangeArrowheads="1"/>
          </p:cNvSpPr>
          <p:nvPr>
            <p:ph type="sldNum" sz="quarter" idx="12"/>
          </p:nvPr>
        </p:nvSpPr>
        <p:spPr>
          <a:ln/>
        </p:spPr>
        <p:txBody>
          <a:bodyPr/>
          <a:lstStyle>
            <a:lvl1pPr>
              <a:defRPr/>
            </a:lvl1pPr>
          </a:lstStyle>
          <a:p>
            <a:pPr>
              <a:defRPr/>
            </a:pPr>
            <a:fld id="{0AB16D19-0AEC-44BF-AEE2-6A94D06482D2}" type="slidenum">
              <a:rPr lang="en-US" altLang="ja-JP"/>
              <a:pPr>
                <a:defRPr/>
              </a:pPr>
              <a:t>‹#›</a:t>
            </a:fld>
            <a:endParaRPr lang="en-US" altLang="ja-JP"/>
          </a:p>
        </p:txBody>
      </p:sp>
    </p:spTree>
    <p:extLst>
      <p:ext uri="{BB962C8B-B14F-4D97-AF65-F5344CB8AC3E}">
        <p14:creationId xmlns:p14="http://schemas.microsoft.com/office/powerpoint/2010/main" val="1829576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3" y="1600200"/>
            <a:ext cx="4047067"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39733" y="1600200"/>
            <a:ext cx="4047067"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3" y="3938595"/>
            <a:ext cx="4047067"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39733" y="3938595"/>
            <a:ext cx="4047067"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solidFill>
                  <a:schemeClr val="tx1"/>
                </a:solidFill>
              </a:defRPr>
            </a:lvl1pPr>
          </a:lstStyle>
          <a:p>
            <a:pPr>
              <a:defRPr/>
            </a:pPr>
            <a:endParaRPr lang="en-US" altLang="ja-JP"/>
          </a:p>
        </p:txBody>
      </p:sp>
      <p:sp>
        <p:nvSpPr>
          <p:cNvPr id="8" name="フッター プレースホルダ 7"/>
          <p:cNvSpPr>
            <a:spLocks noGrp="1"/>
          </p:cNvSpPr>
          <p:nvPr>
            <p:ph type="ftr" sz="quarter" idx="11"/>
          </p:nvPr>
        </p:nvSpPr>
        <p:spPr/>
        <p:txBody>
          <a:bodyPr/>
          <a:lstStyle>
            <a:lvl1pPr>
              <a:defRPr>
                <a:solidFill>
                  <a:schemeClr val="accent1"/>
                </a:solidFill>
              </a:defRPr>
            </a:lvl1pPr>
          </a:lstStyle>
          <a:p>
            <a:pPr>
              <a:defRPr/>
            </a:pPr>
            <a:r>
              <a:rPr lang="en-US" altLang="ja-JP"/>
              <a:t>KAWASAKI MEDICAL SCHOOL</a:t>
            </a:r>
          </a:p>
        </p:txBody>
      </p:sp>
      <p:sp>
        <p:nvSpPr>
          <p:cNvPr id="9" name="スライド番号プレースホルダ 8"/>
          <p:cNvSpPr>
            <a:spLocks noGrp="1"/>
          </p:cNvSpPr>
          <p:nvPr>
            <p:ph type="sldNum" sz="quarter" idx="12"/>
          </p:nvPr>
        </p:nvSpPr>
        <p:spPr/>
        <p:txBody>
          <a:bodyPr/>
          <a:lstStyle>
            <a:lvl1pPr>
              <a:defRPr>
                <a:solidFill>
                  <a:schemeClr val="tx1"/>
                </a:solidFill>
              </a:defRPr>
            </a:lvl1pPr>
          </a:lstStyle>
          <a:p>
            <a:pPr>
              <a:defRPr/>
            </a:pPr>
            <a:fld id="{EBA7EAE2-53D6-4EDF-A087-1664848E8323}" type="slidenum">
              <a:rPr lang="en-US" altLang="ja-JP"/>
              <a:pPr>
                <a:defRPr/>
              </a:pPr>
              <a:t>‹#›</a:t>
            </a:fld>
            <a:endParaRPr lang="en-US" altLang="ja-JP"/>
          </a:p>
        </p:txBody>
      </p:sp>
    </p:spTree>
    <p:extLst>
      <p:ext uri="{BB962C8B-B14F-4D97-AF65-F5344CB8AC3E}">
        <p14:creationId xmlns:p14="http://schemas.microsoft.com/office/powerpoint/2010/main" val="37712288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6" name="Rectangle 6"/>
          <p:cNvSpPr>
            <a:spLocks noGrp="1" noChangeArrowheads="1"/>
          </p:cNvSpPr>
          <p:nvPr>
            <p:ph type="sldNum" sz="quarter" idx="12"/>
          </p:nvPr>
        </p:nvSpPr>
        <p:spPr>
          <a:ln/>
        </p:spPr>
        <p:txBody>
          <a:bodyPr/>
          <a:lstStyle>
            <a:lvl1pPr>
              <a:defRPr/>
            </a:lvl1pPr>
          </a:lstStyle>
          <a:p>
            <a:pPr>
              <a:defRPr/>
            </a:pPr>
            <a:fld id="{25B42B9F-ACFB-46AA-B699-858B911F1D63}" type="slidenum">
              <a:rPr lang="en-US" altLang="ja-JP"/>
              <a:pPr>
                <a:defRPr/>
              </a:pPr>
              <a:t>‹#›</a:t>
            </a:fld>
            <a:endParaRPr lang="en-US" altLang="ja-JP"/>
          </a:p>
        </p:txBody>
      </p:sp>
    </p:spTree>
    <p:extLst>
      <p:ext uri="{BB962C8B-B14F-4D97-AF65-F5344CB8AC3E}">
        <p14:creationId xmlns:p14="http://schemas.microsoft.com/office/powerpoint/2010/main" val="1355870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6" name="Rectangle 6"/>
          <p:cNvSpPr>
            <a:spLocks noGrp="1" noChangeArrowheads="1"/>
          </p:cNvSpPr>
          <p:nvPr>
            <p:ph type="sldNum" sz="quarter" idx="12"/>
          </p:nvPr>
        </p:nvSpPr>
        <p:spPr>
          <a:ln/>
        </p:spPr>
        <p:txBody>
          <a:bodyPr/>
          <a:lstStyle>
            <a:lvl1pPr>
              <a:defRPr/>
            </a:lvl1pPr>
          </a:lstStyle>
          <a:p>
            <a:pPr>
              <a:defRPr/>
            </a:pPr>
            <a:fld id="{8A389C72-7807-407E-BE05-D247F99E3BC1}" type="slidenum">
              <a:rPr lang="en-US" altLang="ja-JP"/>
              <a:pPr>
                <a:defRPr/>
              </a:pPr>
              <a:t>‹#›</a:t>
            </a:fld>
            <a:endParaRPr lang="en-US" altLang="ja-JP"/>
          </a:p>
        </p:txBody>
      </p:sp>
    </p:spTree>
    <p:extLst>
      <p:ext uri="{BB962C8B-B14F-4D97-AF65-F5344CB8AC3E}">
        <p14:creationId xmlns:p14="http://schemas.microsoft.com/office/powerpoint/2010/main" val="1771830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89" y="4406901"/>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6" name="Rectangle 6"/>
          <p:cNvSpPr>
            <a:spLocks noGrp="1" noChangeArrowheads="1"/>
          </p:cNvSpPr>
          <p:nvPr>
            <p:ph type="sldNum" sz="quarter" idx="12"/>
          </p:nvPr>
        </p:nvSpPr>
        <p:spPr>
          <a:ln/>
        </p:spPr>
        <p:txBody>
          <a:bodyPr/>
          <a:lstStyle>
            <a:lvl1pPr>
              <a:defRPr/>
            </a:lvl1pPr>
          </a:lstStyle>
          <a:p>
            <a:pPr>
              <a:defRPr/>
            </a:pPr>
            <a:fld id="{BE3130B9-9C5D-496E-AAD9-72FFC488407E}" type="slidenum">
              <a:rPr lang="en-US" altLang="ja-JP"/>
              <a:pPr>
                <a:defRPr/>
              </a:pPr>
              <a:t>‹#›</a:t>
            </a:fld>
            <a:endParaRPr lang="en-US" altLang="ja-JP"/>
          </a:p>
        </p:txBody>
      </p:sp>
    </p:spTree>
    <p:extLst>
      <p:ext uri="{BB962C8B-B14F-4D97-AF65-F5344CB8AC3E}">
        <p14:creationId xmlns:p14="http://schemas.microsoft.com/office/powerpoint/2010/main" val="1550823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6"/>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D69A0FC-5B73-4A30-9D9A-0401C74A0E04}" type="slidenum">
              <a:rPr lang="en-US" altLang="ja-JP"/>
              <a:pPr>
                <a:defRPr/>
              </a:pPr>
              <a:t>‹#›</a:t>
            </a:fld>
            <a:endParaRPr lang="en-US" altLang="ja-JP"/>
          </a:p>
        </p:txBody>
      </p:sp>
    </p:spTree>
    <p:extLst>
      <p:ext uri="{BB962C8B-B14F-4D97-AF65-F5344CB8AC3E}">
        <p14:creationId xmlns:p14="http://schemas.microsoft.com/office/powerpoint/2010/main" val="4071781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1"/>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39733" y="1600201"/>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7" name="Rectangle 6"/>
          <p:cNvSpPr>
            <a:spLocks noGrp="1" noChangeArrowheads="1"/>
          </p:cNvSpPr>
          <p:nvPr>
            <p:ph type="sldNum" sz="quarter" idx="12"/>
          </p:nvPr>
        </p:nvSpPr>
        <p:spPr>
          <a:ln/>
        </p:spPr>
        <p:txBody>
          <a:bodyPr/>
          <a:lstStyle>
            <a:lvl1pPr>
              <a:defRPr/>
            </a:lvl1pPr>
          </a:lstStyle>
          <a:p>
            <a:pPr>
              <a:defRPr/>
            </a:pPr>
            <a:fld id="{B2E5BCF9-72DC-465E-96DA-ABA4541BC8B1}" type="slidenum">
              <a:rPr lang="en-US" altLang="ja-JP"/>
              <a:pPr>
                <a:defRPr/>
              </a:pPr>
              <a:t>‹#›</a:t>
            </a:fld>
            <a:endParaRPr lang="en-US" altLang="ja-JP"/>
          </a:p>
        </p:txBody>
      </p:sp>
    </p:spTree>
    <p:extLst>
      <p:ext uri="{BB962C8B-B14F-4D97-AF65-F5344CB8AC3E}">
        <p14:creationId xmlns:p14="http://schemas.microsoft.com/office/powerpoint/2010/main" val="6663387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9" name="Rectangle 6"/>
          <p:cNvSpPr>
            <a:spLocks noGrp="1" noChangeArrowheads="1"/>
          </p:cNvSpPr>
          <p:nvPr>
            <p:ph type="sldNum" sz="quarter" idx="12"/>
          </p:nvPr>
        </p:nvSpPr>
        <p:spPr>
          <a:ln/>
        </p:spPr>
        <p:txBody>
          <a:bodyPr/>
          <a:lstStyle>
            <a:lvl1pPr>
              <a:defRPr/>
            </a:lvl1pPr>
          </a:lstStyle>
          <a:p>
            <a:pPr>
              <a:defRPr/>
            </a:pPr>
            <a:fld id="{FD903715-0939-4124-AC7B-E77372CB3A01}" type="slidenum">
              <a:rPr lang="en-US" altLang="ja-JP"/>
              <a:pPr>
                <a:defRPr/>
              </a:pPr>
              <a:t>‹#›</a:t>
            </a:fld>
            <a:endParaRPr lang="en-US" altLang="ja-JP"/>
          </a:p>
        </p:txBody>
      </p:sp>
    </p:spTree>
    <p:extLst>
      <p:ext uri="{BB962C8B-B14F-4D97-AF65-F5344CB8AC3E}">
        <p14:creationId xmlns:p14="http://schemas.microsoft.com/office/powerpoint/2010/main" val="27561317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5" name="Rectangle 6"/>
          <p:cNvSpPr>
            <a:spLocks noGrp="1" noChangeArrowheads="1"/>
          </p:cNvSpPr>
          <p:nvPr>
            <p:ph type="sldNum" sz="quarter" idx="12"/>
          </p:nvPr>
        </p:nvSpPr>
        <p:spPr>
          <a:ln/>
        </p:spPr>
        <p:txBody>
          <a:bodyPr/>
          <a:lstStyle>
            <a:lvl1pPr>
              <a:defRPr/>
            </a:lvl1pPr>
          </a:lstStyle>
          <a:p>
            <a:pPr>
              <a:defRPr/>
            </a:pPr>
            <a:fld id="{172DC9C1-396D-47A1-81B2-05A6C2A2CB30}" type="slidenum">
              <a:rPr lang="en-US" altLang="ja-JP"/>
              <a:pPr>
                <a:defRPr/>
              </a:pPr>
              <a:t>‹#›</a:t>
            </a:fld>
            <a:endParaRPr lang="en-US" altLang="ja-JP"/>
          </a:p>
        </p:txBody>
      </p:sp>
    </p:spTree>
    <p:extLst>
      <p:ext uri="{BB962C8B-B14F-4D97-AF65-F5344CB8AC3E}">
        <p14:creationId xmlns:p14="http://schemas.microsoft.com/office/powerpoint/2010/main" val="2310775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4" name="Rectangle 6"/>
          <p:cNvSpPr>
            <a:spLocks noGrp="1" noChangeArrowheads="1"/>
          </p:cNvSpPr>
          <p:nvPr>
            <p:ph type="sldNum" sz="quarter" idx="12"/>
          </p:nvPr>
        </p:nvSpPr>
        <p:spPr>
          <a:ln/>
        </p:spPr>
        <p:txBody>
          <a:bodyPr/>
          <a:lstStyle>
            <a:lvl1pPr>
              <a:defRPr/>
            </a:lvl1pPr>
          </a:lstStyle>
          <a:p>
            <a:pPr>
              <a:defRPr/>
            </a:pPr>
            <a:fld id="{2BAAF7DA-6E0B-4E7F-ADE8-ACD2F51125D2}" type="slidenum">
              <a:rPr lang="en-US" altLang="ja-JP"/>
              <a:pPr>
                <a:defRPr/>
              </a:pPr>
              <a:t>‹#›</a:t>
            </a:fld>
            <a:endParaRPr lang="en-US" altLang="ja-JP"/>
          </a:p>
        </p:txBody>
      </p:sp>
    </p:spTree>
    <p:extLst>
      <p:ext uri="{BB962C8B-B14F-4D97-AF65-F5344CB8AC3E}">
        <p14:creationId xmlns:p14="http://schemas.microsoft.com/office/powerpoint/2010/main" val="15438624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489"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756" y="27305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1"/>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7" name="Rectangle 6"/>
          <p:cNvSpPr>
            <a:spLocks noGrp="1" noChangeArrowheads="1"/>
          </p:cNvSpPr>
          <p:nvPr>
            <p:ph type="sldNum" sz="quarter" idx="12"/>
          </p:nvPr>
        </p:nvSpPr>
        <p:spPr>
          <a:ln/>
        </p:spPr>
        <p:txBody>
          <a:bodyPr/>
          <a:lstStyle>
            <a:lvl1pPr>
              <a:defRPr/>
            </a:lvl1pPr>
          </a:lstStyle>
          <a:p>
            <a:pPr>
              <a:defRPr/>
            </a:pPr>
            <a:fld id="{2C1B51AE-7926-4252-859B-3266661EA654}" type="slidenum">
              <a:rPr lang="en-US" altLang="ja-JP"/>
              <a:pPr>
                <a:defRPr/>
              </a:pPr>
              <a:t>‹#›</a:t>
            </a:fld>
            <a:endParaRPr lang="en-US" altLang="ja-JP"/>
          </a:p>
        </p:txBody>
      </p:sp>
    </p:spTree>
    <p:extLst>
      <p:ext uri="{BB962C8B-B14F-4D97-AF65-F5344CB8AC3E}">
        <p14:creationId xmlns:p14="http://schemas.microsoft.com/office/powerpoint/2010/main" val="4231609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11"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7" name="Rectangle 6"/>
          <p:cNvSpPr>
            <a:spLocks noGrp="1" noChangeArrowheads="1"/>
          </p:cNvSpPr>
          <p:nvPr>
            <p:ph type="sldNum" sz="quarter" idx="12"/>
          </p:nvPr>
        </p:nvSpPr>
        <p:spPr>
          <a:ln/>
        </p:spPr>
        <p:txBody>
          <a:bodyPr/>
          <a:lstStyle>
            <a:lvl1pPr>
              <a:defRPr/>
            </a:lvl1pPr>
          </a:lstStyle>
          <a:p>
            <a:pPr>
              <a:defRPr/>
            </a:pPr>
            <a:fld id="{78D1FC8B-96B3-4D40-BDAF-14E918D2084F}" type="slidenum">
              <a:rPr lang="en-US" altLang="ja-JP"/>
              <a:pPr>
                <a:defRPr/>
              </a:pPr>
              <a:t>‹#›</a:t>
            </a:fld>
            <a:endParaRPr lang="en-US" altLang="ja-JP"/>
          </a:p>
        </p:txBody>
      </p:sp>
    </p:spTree>
    <p:extLst>
      <p:ext uri="{BB962C8B-B14F-4D97-AF65-F5344CB8AC3E}">
        <p14:creationId xmlns:p14="http://schemas.microsoft.com/office/powerpoint/2010/main" val="1972108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6" name="Rectangle 6"/>
          <p:cNvSpPr>
            <a:spLocks noGrp="1" noChangeArrowheads="1"/>
          </p:cNvSpPr>
          <p:nvPr>
            <p:ph type="sldNum" sz="quarter" idx="12"/>
          </p:nvPr>
        </p:nvSpPr>
        <p:spPr>
          <a:ln/>
        </p:spPr>
        <p:txBody>
          <a:bodyPr/>
          <a:lstStyle>
            <a:lvl1pPr>
              <a:defRPr/>
            </a:lvl1pPr>
          </a:lstStyle>
          <a:p>
            <a:pPr>
              <a:defRPr/>
            </a:pPr>
            <a:fld id="{CB24BA95-0DCF-4C6A-B676-1CC643276BE2}" type="slidenum">
              <a:rPr lang="en-US" altLang="ja-JP"/>
              <a:pPr>
                <a:defRPr/>
              </a:pPr>
              <a:t>‹#›</a:t>
            </a:fld>
            <a:endParaRPr lang="en-US" altLang="ja-JP"/>
          </a:p>
        </p:txBody>
      </p:sp>
    </p:spTree>
    <p:extLst>
      <p:ext uri="{BB962C8B-B14F-4D97-AF65-F5344CB8AC3E}">
        <p14:creationId xmlns:p14="http://schemas.microsoft.com/office/powerpoint/2010/main" val="3825834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1" y="274639"/>
            <a:ext cx="6036733"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6" name="Rectangle 6"/>
          <p:cNvSpPr>
            <a:spLocks noGrp="1" noChangeArrowheads="1"/>
          </p:cNvSpPr>
          <p:nvPr>
            <p:ph type="sldNum" sz="quarter" idx="12"/>
          </p:nvPr>
        </p:nvSpPr>
        <p:spPr>
          <a:ln/>
        </p:spPr>
        <p:txBody>
          <a:bodyPr/>
          <a:lstStyle>
            <a:lvl1pPr>
              <a:defRPr/>
            </a:lvl1pPr>
          </a:lstStyle>
          <a:p>
            <a:pPr>
              <a:defRPr/>
            </a:pPr>
            <a:fld id="{AA33AD9F-C8F4-4F3E-9F23-E20D12433244}" type="slidenum">
              <a:rPr lang="en-US" altLang="ja-JP"/>
              <a:pPr>
                <a:defRPr/>
              </a:pPr>
              <a:t>‹#›</a:t>
            </a:fld>
            <a:endParaRPr lang="en-US" altLang="ja-JP"/>
          </a:p>
        </p:txBody>
      </p:sp>
    </p:spTree>
    <p:extLst>
      <p:ext uri="{BB962C8B-B14F-4D97-AF65-F5344CB8AC3E}">
        <p14:creationId xmlns:p14="http://schemas.microsoft.com/office/powerpoint/2010/main" val="6298875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1"/>
            <a:ext cx="4047067"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39733" y="1600200"/>
            <a:ext cx="4047067"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39733" y="3938589"/>
            <a:ext cx="4047067"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8" name="Rectangle 6"/>
          <p:cNvSpPr>
            <a:spLocks noGrp="1" noChangeArrowheads="1"/>
          </p:cNvSpPr>
          <p:nvPr>
            <p:ph type="sldNum" sz="quarter" idx="12"/>
          </p:nvPr>
        </p:nvSpPr>
        <p:spPr>
          <a:ln/>
        </p:spPr>
        <p:txBody>
          <a:bodyPr/>
          <a:lstStyle>
            <a:lvl1pPr>
              <a:defRPr/>
            </a:lvl1pPr>
          </a:lstStyle>
          <a:p>
            <a:pPr>
              <a:defRPr/>
            </a:pPr>
            <a:fld id="{AEF7AB28-AAAB-422C-8CA5-8EFA340F620E}" type="slidenum">
              <a:rPr lang="en-US" altLang="ja-JP"/>
              <a:pPr>
                <a:defRPr/>
              </a:pPr>
              <a:t>‹#›</a:t>
            </a:fld>
            <a:endParaRPr lang="en-US" altLang="ja-JP"/>
          </a:p>
        </p:txBody>
      </p:sp>
    </p:spTree>
    <p:extLst>
      <p:ext uri="{BB962C8B-B14F-4D97-AF65-F5344CB8AC3E}">
        <p14:creationId xmlns:p14="http://schemas.microsoft.com/office/powerpoint/2010/main" val="17306241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9"/>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5" name="Rectangle 6"/>
          <p:cNvSpPr>
            <a:spLocks noGrp="1" noChangeArrowheads="1"/>
          </p:cNvSpPr>
          <p:nvPr>
            <p:ph type="sldNum" sz="quarter" idx="12"/>
          </p:nvPr>
        </p:nvSpPr>
        <p:spPr>
          <a:ln/>
        </p:spPr>
        <p:txBody>
          <a:bodyPr/>
          <a:lstStyle>
            <a:lvl1pPr>
              <a:defRPr/>
            </a:lvl1pPr>
          </a:lstStyle>
          <a:p>
            <a:pPr>
              <a:defRPr/>
            </a:pPr>
            <a:fld id="{F8043670-1FB0-4442-A800-EC111CFFC827}" type="slidenum">
              <a:rPr lang="en-US" altLang="ja-JP"/>
              <a:pPr>
                <a:defRPr/>
              </a:pPr>
              <a:t>‹#›</a:t>
            </a:fld>
            <a:endParaRPr lang="en-US" altLang="ja-JP"/>
          </a:p>
        </p:txBody>
      </p:sp>
    </p:spTree>
    <p:extLst>
      <p:ext uri="{BB962C8B-B14F-4D97-AF65-F5344CB8AC3E}">
        <p14:creationId xmlns:p14="http://schemas.microsoft.com/office/powerpoint/2010/main" val="928189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48EE5C5-0580-47CF-AA7A-85693FD53951}" type="slidenum">
              <a:rPr lang="en-US" altLang="ja-JP"/>
              <a:pPr>
                <a:defRPr/>
              </a:pPr>
              <a:t>‹#›</a:t>
            </a:fld>
            <a:endParaRPr lang="en-US" altLang="ja-JP"/>
          </a:p>
        </p:txBody>
      </p:sp>
    </p:spTree>
    <p:extLst>
      <p:ext uri="{BB962C8B-B14F-4D97-AF65-F5344CB8AC3E}">
        <p14:creationId xmlns:p14="http://schemas.microsoft.com/office/powerpoint/2010/main" val="4095371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1"/>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5B58F6-2FCF-42AB-AF72-82ABEFFA893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183258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3C9EC4-7282-418E-871A-8794179B71B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62062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6"/>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6255DD-A37E-4848-B422-A7B650B5C64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34173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74A514-5869-4759-BCB8-D1FBF5432F1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900089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494661E-8060-4F36-BDAC-D8C1044692F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094010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D678093-4BB2-47BD-8301-19F22A211B5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391553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4128311-BC5F-4610-BC42-21AFDA8457A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975922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3"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47D156-33D7-4FDC-9E21-BCE38D9401E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192477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9838B6-C6A8-4B0D-9C44-C5591E63364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789572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D81F5B-33B1-4E47-9E1C-FB6C27D6AD0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25882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348CF255-1919-42D3-9B2F-09435FF44075}" type="slidenum">
              <a:rPr lang="en-US" altLang="ja-JP"/>
              <a:pPr>
                <a:defRPr/>
              </a:pPr>
              <a:t>‹#›</a:t>
            </a:fld>
            <a:endParaRPr lang="en-US" altLang="ja-JP"/>
          </a:p>
        </p:txBody>
      </p:sp>
    </p:spTree>
    <p:extLst>
      <p:ext uri="{BB962C8B-B14F-4D97-AF65-F5344CB8AC3E}">
        <p14:creationId xmlns:p14="http://schemas.microsoft.com/office/powerpoint/2010/main" val="12915716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4"/>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44"/>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686023-B161-448F-B2B6-A90652593DE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793152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2"/>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6" name="Rectangle 6"/>
          <p:cNvSpPr>
            <a:spLocks noGrp="1" noChangeArrowheads="1"/>
          </p:cNvSpPr>
          <p:nvPr>
            <p:ph type="sldNum" sz="quarter" idx="12"/>
          </p:nvPr>
        </p:nvSpPr>
        <p:spPr>
          <a:ln/>
        </p:spPr>
        <p:txBody>
          <a:bodyPr/>
          <a:lstStyle>
            <a:lvl1pPr>
              <a:defRPr/>
            </a:lvl1pPr>
          </a:lstStyle>
          <a:p>
            <a:pPr>
              <a:defRPr/>
            </a:pPr>
            <a:fld id="{A021DA4F-7A2B-4157-9A2D-2708FB93A0A1}" type="slidenum">
              <a:rPr lang="en-US" altLang="ja-JP"/>
              <a:pPr>
                <a:defRPr/>
              </a:pPr>
              <a:t>‹#›</a:t>
            </a:fld>
            <a:endParaRPr lang="en-US" altLang="ja-JP"/>
          </a:p>
        </p:txBody>
      </p:sp>
    </p:spTree>
    <p:extLst>
      <p:ext uri="{BB962C8B-B14F-4D97-AF65-F5344CB8AC3E}">
        <p14:creationId xmlns:p14="http://schemas.microsoft.com/office/powerpoint/2010/main" val="9729877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6" name="Rectangle 6"/>
          <p:cNvSpPr>
            <a:spLocks noGrp="1" noChangeArrowheads="1"/>
          </p:cNvSpPr>
          <p:nvPr>
            <p:ph type="sldNum" sz="quarter" idx="12"/>
          </p:nvPr>
        </p:nvSpPr>
        <p:spPr>
          <a:ln/>
        </p:spPr>
        <p:txBody>
          <a:bodyPr/>
          <a:lstStyle>
            <a:lvl1pPr>
              <a:defRPr/>
            </a:lvl1pPr>
          </a:lstStyle>
          <a:p>
            <a:pPr>
              <a:defRPr/>
            </a:pPr>
            <a:fld id="{2773CA5F-BAF9-459E-BEFF-DEBDC344D121}" type="slidenum">
              <a:rPr lang="en-US" altLang="ja-JP"/>
              <a:pPr>
                <a:defRPr/>
              </a:pPr>
              <a:t>‹#›</a:t>
            </a:fld>
            <a:endParaRPr lang="en-US" altLang="ja-JP"/>
          </a:p>
        </p:txBody>
      </p:sp>
    </p:spTree>
    <p:extLst>
      <p:ext uri="{BB962C8B-B14F-4D97-AF65-F5344CB8AC3E}">
        <p14:creationId xmlns:p14="http://schemas.microsoft.com/office/powerpoint/2010/main" val="33985953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89" y="4406907"/>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6" name="Rectangle 6"/>
          <p:cNvSpPr>
            <a:spLocks noGrp="1" noChangeArrowheads="1"/>
          </p:cNvSpPr>
          <p:nvPr>
            <p:ph type="sldNum" sz="quarter" idx="12"/>
          </p:nvPr>
        </p:nvSpPr>
        <p:spPr>
          <a:ln/>
        </p:spPr>
        <p:txBody>
          <a:bodyPr/>
          <a:lstStyle>
            <a:lvl1pPr>
              <a:defRPr/>
            </a:lvl1pPr>
          </a:lstStyle>
          <a:p>
            <a:pPr>
              <a:defRPr/>
            </a:pPr>
            <a:fld id="{A2160A0A-2E48-4CCA-A112-65866121823D}" type="slidenum">
              <a:rPr lang="en-US" altLang="ja-JP"/>
              <a:pPr>
                <a:defRPr/>
              </a:pPr>
              <a:t>‹#›</a:t>
            </a:fld>
            <a:endParaRPr lang="en-US" altLang="ja-JP"/>
          </a:p>
        </p:txBody>
      </p:sp>
    </p:spTree>
    <p:extLst>
      <p:ext uri="{BB962C8B-B14F-4D97-AF65-F5344CB8AC3E}">
        <p14:creationId xmlns:p14="http://schemas.microsoft.com/office/powerpoint/2010/main" val="40326398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7" name="Rectangle 6"/>
          <p:cNvSpPr>
            <a:spLocks noGrp="1" noChangeArrowheads="1"/>
          </p:cNvSpPr>
          <p:nvPr>
            <p:ph type="sldNum" sz="quarter" idx="12"/>
          </p:nvPr>
        </p:nvSpPr>
        <p:spPr>
          <a:ln/>
        </p:spPr>
        <p:txBody>
          <a:bodyPr/>
          <a:lstStyle>
            <a:lvl1pPr>
              <a:defRPr/>
            </a:lvl1pPr>
          </a:lstStyle>
          <a:p>
            <a:pPr>
              <a:defRPr/>
            </a:pPr>
            <a:fld id="{C6B97D20-8CAF-42B2-B821-16242B9B3322}" type="slidenum">
              <a:rPr lang="en-US" altLang="ja-JP"/>
              <a:pPr>
                <a:defRPr/>
              </a:pPr>
              <a:t>‹#›</a:t>
            </a:fld>
            <a:endParaRPr lang="en-US" altLang="ja-JP"/>
          </a:p>
        </p:txBody>
      </p:sp>
    </p:spTree>
    <p:extLst>
      <p:ext uri="{BB962C8B-B14F-4D97-AF65-F5344CB8AC3E}">
        <p14:creationId xmlns:p14="http://schemas.microsoft.com/office/powerpoint/2010/main" val="42803244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9" name="Rectangle 6"/>
          <p:cNvSpPr>
            <a:spLocks noGrp="1" noChangeArrowheads="1"/>
          </p:cNvSpPr>
          <p:nvPr>
            <p:ph type="sldNum" sz="quarter" idx="12"/>
          </p:nvPr>
        </p:nvSpPr>
        <p:spPr>
          <a:ln/>
        </p:spPr>
        <p:txBody>
          <a:bodyPr/>
          <a:lstStyle>
            <a:lvl1pPr>
              <a:defRPr/>
            </a:lvl1pPr>
          </a:lstStyle>
          <a:p>
            <a:pPr>
              <a:defRPr/>
            </a:pPr>
            <a:fld id="{38E2EDD3-4FAF-4485-B24A-23176EF0A53B}" type="slidenum">
              <a:rPr lang="en-US" altLang="ja-JP"/>
              <a:pPr>
                <a:defRPr/>
              </a:pPr>
              <a:t>‹#›</a:t>
            </a:fld>
            <a:endParaRPr lang="en-US" altLang="ja-JP"/>
          </a:p>
        </p:txBody>
      </p:sp>
    </p:spTree>
    <p:extLst>
      <p:ext uri="{BB962C8B-B14F-4D97-AF65-F5344CB8AC3E}">
        <p14:creationId xmlns:p14="http://schemas.microsoft.com/office/powerpoint/2010/main" val="30615533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5" name="Rectangle 6"/>
          <p:cNvSpPr>
            <a:spLocks noGrp="1" noChangeArrowheads="1"/>
          </p:cNvSpPr>
          <p:nvPr>
            <p:ph type="sldNum" sz="quarter" idx="12"/>
          </p:nvPr>
        </p:nvSpPr>
        <p:spPr>
          <a:ln/>
        </p:spPr>
        <p:txBody>
          <a:bodyPr/>
          <a:lstStyle>
            <a:lvl1pPr>
              <a:defRPr/>
            </a:lvl1pPr>
          </a:lstStyle>
          <a:p>
            <a:pPr>
              <a:defRPr/>
            </a:pPr>
            <a:fld id="{FC6575A3-FD57-4B0E-A0D8-FB62C59C6CE2}" type="slidenum">
              <a:rPr lang="en-US" altLang="ja-JP"/>
              <a:pPr>
                <a:defRPr/>
              </a:pPr>
              <a:t>‹#›</a:t>
            </a:fld>
            <a:endParaRPr lang="en-US" altLang="ja-JP"/>
          </a:p>
        </p:txBody>
      </p:sp>
    </p:spTree>
    <p:extLst>
      <p:ext uri="{BB962C8B-B14F-4D97-AF65-F5344CB8AC3E}">
        <p14:creationId xmlns:p14="http://schemas.microsoft.com/office/powerpoint/2010/main" val="18263350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4" name="Rectangle 6"/>
          <p:cNvSpPr>
            <a:spLocks noGrp="1" noChangeArrowheads="1"/>
          </p:cNvSpPr>
          <p:nvPr>
            <p:ph type="sldNum" sz="quarter" idx="12"/>
          </p:nvPr>
        </p:nvSpPr>
        <p:spPr>
          <a:ln/>
        </p:spPr>
        <p:txBody>
          <a:bodyPr/>
          <a:lstStyle>
            <a:lvl1pPr>
              <a:defRPr/>
            </a:lvl1pPr>
          </a:lstStyle>
          <a:p>
            <a:pPr>
              <a:defRPr/>
            </a:pPr>
            <a:fld id="{1CF9FE0E-0922-4D66-903F-F2D6C6C7144B}" type="slidenum">
              <a:rPr lang="en-US" altLang="ja-JP"/>
              <a:pPr>
                <a:defRPr/>
              </a:pPr>
              <a:t>‹#›</a:t>
            </a:fld>
            <a:endParaRPr lang="en-US" altLang="ja-JP"/>
          </a:p>
        </p:txBody>
      </p:sp>
    </p:spTree>
    <p:extLst>
      <p:ext uri="{BB962C8B-B14F-4D97-AF65-F5344CB8AC3E}">
        <p14:creationId xmlns:p14="http://schemas.microsoft.com/office/powerpoint/2010/main" val="42276341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3" y="273050"/>
            <a:ext cx="3008489"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756" y="27305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3"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7" name="Rectangle 6"/>
          <p:cNvSpPr>
            <a:spLocks noGrp="1" noChangeArrowheads="1"/>
          </p:cNvSpPr>
          <p:nvPr>
            <p:ph type="sldNum" sz="quarter" idx="12"/>
          </p:nvPr>
        </p:nvSpPr>
        <p:spPr>
          <a:ln/>
        </p:spPr>
        <p:txBody>
          <a:bodyPr/>
          <a:lstStyle>
            <a:lvl1pPr>
              <a:defRPr/>
            </a:lvl1pPr>
          </a:lstStyle>
          <a:p>
            <a:pPr>
              <a:defRPr/>
            </a:pPr>
            <a:fld id="{E0C9A8BD-6198-4803-8004-808F301A2F62}" type="slidenum">
              <a:rPr lang="en-US" altLang="ja-JP"/>
              <a:pPr>
                <a:defRPr/>
              </a:pPr>
              <a:t>‹#›</a:t>
            </a:fld>
            <a:endParaRPr lang="en-US" altLang="ja-JP"/>
          </a:p>
        </p:txBody>
      </p:sp>
    </p:spTree>
    <p:extLst>
      <p:ext uri="{BB962C8B-B14F-4D97-AF65-F5344CB8AC3E}">
        <p14:creationId xmlns:p14="http://schemas.microsoft.com/office/powerpoint/2010/main" val="24395888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11"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7" name="Rectangle 6"/>
          <p:cNvSpPr>
            <a:spLocks noGrp="1" noChangeArrowheads="1"/>
          </p:cNvSpPr>
          <p:nvPr>
            <p:ph type="sldNum" sz="quarter" idx="12"/>
          </p:nvPr>
        </p:nvSpPr>
        <p:spPr>
          <a:ln/>
        </p:spPr>
        <p:txBody>
          <a:bodyPr/>
          <a:lstStyle>
            <a:lvl1pPr>
              <a:defRPr/>
            </a:lvl1pPr>
          </a:lstStyle>
          <a:p>
            <a:pPr>
              <a:defRPr/>
            </a:pPr>
            <a:fld id="{5FFD4357-D5D6-4A87-91AF-3D891DDC1349}" type="slidenum">
              <a:rPr lang="en-US" altLang="ja-JP"/>
              <a:pPr>
                <a:defRPr/>
              </a:pPr>
              <a:t>‹#›</a:t>
            </a:fld>
            <a:endParaRPr lang="en-US" altLang="ja-JP"/>
          </a:p>
        </p:txBody>
      </p:sp>
    </p:spTree>
    <p:extLst>
      <p:ext uri="{BB962C8B-B14F-4D97-AF65-F5344CB8AC3E}">
        <p14:creationId xmlns:p14="http://schemas.microsoft.com/office/powerpoint/2010/main" val="1722338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7DDCBA49-C5CC-48AA-80F1-A7F8DE5B9B76}" type="slidenum">
              <a:rPr lang="en-US" altLang="ja-JP"/>
              <a:pPr>
                <a:defRPr/>
              </a:pPr>
              <a:t>‹#›</a:t>
            </a:fld>
            <a:endParaRPr lang="en-US" altLang="ja-JP"/>
          </a:p>
        </p:txBody>
      </p:sp>
    </p:spTree>
    <p:extLst>
      <p:ext uri="{BB962C8B-B14F-4D97-AF65-F5344CB8AC3E}">
        <p14:creationId xmlns:p14="http://schemas.microsoft.com/office/powerpoint/2010/main" val="21013779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6" name="Rectangle 6"/>
          <p:cNvSpPr>
            <a:spLocks noGrp="1" noChangeArrowheads="1"/>
          </p:cNvSpPr>
          <p:nvPr>
            <p:ph type="sldNum" sz="quarter" idx="12"/>
          </p:nvPr>
        </p:nvSpPr>
        <p:spPr>
          <a:ln/>
        </p:spPr>
        <p:txBody>
          <a:bodyPr/>
          <a:lstStyle>
            <a:lvl1pPr>
              <a:defRPr/>
            </a:lvl1pPr>
          </a:lstStyle>
          <a:p>
            <a:pPr>
              <a:defRPr/>
            </a:pPr>
            <a:fld id="{2EACAA1B-3211-4B07-94D4-013E707C43F9}" type="slidenum">
              <a:rPr lang="en-US" altLang="ja-JP"/>
              <a:pPr>
                <a:defRPr/>
              </a:pPr>
              <a:t>‹#›</a:t>
            </a:fld>
            <a:endParaRPr lang="en-US" altLang="ja-JP"/>
          </a:p>
        </p:txBody>
      </p:sp>
    </p:spTree>
    <p:extLst>
      <p:ext uri="{BB962C8B-B14F-4D97-AF65-F5344CB8AC3E}">
        <p14:creationId xmlns:p14="http://schemas.microsoft.com/office/powerpoint/2010/main" val="17811727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5"/>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4" y="274645"/>
            <a:ext cx="6036733"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6" name="Rectangle 6"/>
          <p:cNvSpPr>
            <a:spLocks noGrp="1" noChangeArrowheads="1"/>
          </p:cNvSpPr>
          <p:nvPr>
            <p:ph type="sldNum" sz="quarter" idx="12"/>
          </p:nvPr>
        </p:nvSpPr>
        <p:spPr>
          <a:ln/>
        </p:spPr>
        <p:txBody>
          <a:bodyPr/>
          <a:lstStyle>
            <a:lvl1pPr>
              <a:defRPr/>
            </a:lvl1pPr>
          </a:lstStyle>
          <a:p>
            <a:pPr>
              <a:defRPr/>
            </a:pPr>
            <a:fld id="{1D086A50-9096-4836-8084-927B84532AEB}" type="slidenum">
              <a:rPr lang="en-US" altLang="ja-JP"/>
              <a:pPr>
                <a:defRPr/>
              </a:pPr>
              <a:t>‹#›</a:t>
            </a:fld>
            <a:endParaRPr lang="en-US" altLang="ja-JP"/>
          </a:p>
        </p:txBody>
      </p:sp>
    </p:spTree>
    <p:extLst>
      <p:ext uri="{BB962C8B-B14F-4D97-AF65-F5344CB8AC3E}">
        <p14:creationId xmlns:p14="http://schemas.microsoft.com/office/powerpoint/2010/main" val="29734124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3" y="1600206"/>
            <a:ext cx="4047067"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39733" y="1600200"/>
            <a:ext cx="4047067"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39733" y="3938595"/>
            <a:ext cx="4047067"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8" name="Rectangle 6"/>
          <p:cNvSpPr>
            <a:spLocks noGrp="1" noChangeArrowheads="1"/>
          </p:cNvSpPr>
          <p:nvPr>
            <p:ph type="sldNum" sz="quarter" idx="12"/>
          </p:nvPr>
        </p:nvSpPr>
        <p:spPr>
          <a:ln/>
        </p:spPr>
        <p:txBody>
          <a:bodyPr/>
          <a:lstStyle>
            <a:lvl1pPr>
              <a:defRPr/>
            </a:lvl1pPr>
          </a:lstStyle>
          <a:p>
            <a:pPr>
              <a:defRPr/>
            </a:pPr>
            <a:fld id="{D28E457C-9C37-4E0D-A460-88AF148C3D12}" type="slidenum">
              <a:rPr lang="en-US" altLang="ja-JP"/>
              <a:pPr>
                <a:defRPr/>
              </a:pPr>
              <a:t>‹#›</a:t>
            </a:fld>
            <a:endParaRPr lang="en-US" altLang="ja-JP"/>
          </a:p>
        </p:txBody>
      </p:sp>
    </p:spTree>
    <p:extLst>
      <p:ext uri="{BB962C8B-B14F-4D97-AF65-F5344CB8AC3E}">
        <p14:creationId xmlns:p14="http://schemas.microsoft.com/office/powerpoint/2010/main" val="12476046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45"/>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ja-JP"/>
              <a:t>KAWASAKI MEDICAL SCHOOL</a:t>
            </a:r>
          </a:p>
        </p:txBody>
      </p:sp>
      <p:sp>
        <p:nvSpPr>
          <p:cNvPr id="5" name="Rectangle 6"/>
          <p:cNvSpPr>
            <a:spLocks noGrp="1" noChangeArrowheads="1"/>
          </p:cNvSpPr>
          <p:nvPr>
            <p:ph type="sldNum" sz="quarter" idx="12"/>
          </p:nvPr>
        </p:nvSpPr>
        <p:spPr>
          <a:ln/>
        </p:spPr>
        <p:txBody>
          <a:bodyPr/>
          <a:lstStyle>
            <a:lvl1pPr>
              <a:defRPr/>
            </a:lvl1pPr>
          </a:lstStyle>
          <a:p>
            <a:pPr>
              <a:defRPr/>
            </a:pPr>
            <a:fld id="{D2F7414D-8F2C-48E7-B6C6-6B4AA37DA870}" type="slidenum">
              <a:rPr lang="en-US" altLang="ja-JP"/>
              <a:pPr>
                <a:defRPr/>
              </a:pPr>
              <a:t>‹#›</a:t>
            </a:fld>
            <a:endParaRPr lang="en-US" altLang="ja-JP"/>
          </a:p>
        </p:txBody>
      </p:sp>
    </p:spTree>
    <p:extLst>
      <p:ext uri="{BB962C8B-B14F-4D97-AF65-F5344CB8AC3E}">
        <p14:creationId xmlns:p14="http://schemas.microsoft.com/office/powerpoint/2010/main" val="29821265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3" y="1600200"/>
            <a:ext cx="4047067"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39733" y="1600200"/>
            <a:ext cx="4047067"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3" y="3938595"/>
            <a:ext cx="4047067"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39733" y="3938595"/>
            <a:ext cx="4047067"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solidFill>
                  <a:schemeClr val="tx1"/>
                </a:solidFill>
              </a:defRPr>
            </a:lvl1pPr>
          </a:lstStyle>
          <a:p>
            <a:pPr>
              <a:defRPr/>
            </a:pPr>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solidFill>
                  <a:schemeClr val="accent1"/>
                </a:solidFill>
              </a:defRPr>
            </a:lvl1pPr>
          </a:lstStyle>
          <a:p>
            <a:pPr>
              <a:defRPr/>
            </a:pPr>
            <a:r>
              <a:rPr lang="en-US" altLang="ja-JP">
                <a:solidFill>
                  <a:srgbClr val="BBE0E3"/>
                </a:solidFill>
              </a:rPr>
              <a:t>KAWASAKI MEDICAL SCHOOL</a:t>
            </a:r>
          </a:p>
        </p:txBody>
      </p:sp>
      <p:sp>
        <p:nvSpPr>
          <p:cNvPr id="9" name="スライド番号プレースホルダ 8"/>
          <p:cNvSpPr>
            <a:spLocks noGrp="1"/>
          </p:cNvSpPr>
          <p:nvPr>
            <p:ph type="sldNum" sz="quarter" idx="12"/>
          </p:nvPr>
        </p:nvSpPr>
        <p:spPr/>
        <p:txBody>
          <a:bodyPr/>
          <a:lstStyle>
            <a:lvl1pPr>
              <a:defRPr>
                <a:solidFill>
                  <a:schemeClr val="tx1"/>
                </a:solidFill>
              </a:defRPr>
            </a:lvl1pPr>
          </a:lstStyle>
          <a:p>
            <a:pPr>
              <a:defRPr/>
            </a:pPr>
            <a:fld id="{564F8FB6-E950-420E-AF05-A9A64D1948C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078664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smtClean="0"/>
            </a:lvl1pPr>
          </a:lstStyle>
          <a:p>
            <a:pPr>
              <a:defRPr/>
            </a:pPr>
            <a:r>
              <a:rPr lang="en-US" altLang="ja-JP"/>
              <a:t>KAWASAKI MEDICAL SCHOOL</a:t>
            </a:r>
          </a:p>
        </p:txBody>
      </p:sp>
      <p:sp>
        <p:nvSpPr>
          <p:cNvPr id="6" name="スライド番号プレースホルダー 5"/>
          <p:cNvSpPr>
            <a:spLocks noGrp="1"/>
          </p:cNvSpPr>
          <p:nvPr>
            <p:ph type="sldNum" sz="quarter" idx="12"/>
          </p:nvPr>
        </p:nvSpPr>
        <p:spPr/>
        <p:txBody>
          <a:bodyPr/>
          <a:lstStyle>
            <a:lvl1pPr>
              <a:defRPr smtClean="0"/>
            </a:lvl1pPr>
          </a:lstStyle>
          <a:p>
            <a:pPr>
              <a:defRPr/>
            </a:pPr>
            <a:fld id="{886EBF1D-E90D-4AD9-8608-F9E868C0222F}" type="slidenum">
              <a:rPr lang="en-US" altLang="ja-JP"/>
              <a:pPr>
                <a:defRPr/>
              </a:pPr>
              <a:t>‹#›</a:t>
            </a:fld>
            <a:endParaRPr lang="en-US" altLang="ja-JP"/>
          </a:p>
        </p:txBody>
      </p:sp>
    </p:spTree>
    <p:extLst>
      <p:ext uri="{BB962C8B-B14F-4D97-AF65-F5344CB8AC3E}">
        <p14:creationId xmlns:p14="http://schemas.microsoft.com/office/powerpoint/2010/main" val="6137181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smtClean="0"/>
            </a:lvl1pPr>
          </a:lstStyle>
          <a:p>
            <a:pPr>
              <a:defRPr/>
            </a:pPr>
            <a:r>
              <a:rPr lang="en-US" altLang="ja-JP"/>
              <a:t>KAWASAKI MEDICAL SCHOOL</a:t>
            </a:r>
          </a:p>
        </p:txBody>
      </p:sp>
      <p:sp>
        <p:nvSpPr>
          <p:cNvPr id="6" name="スライド番号プレースホルダー 5"/>
          <p:cNvSpPr>
            <a:spLocks noGrp="1"/>
          </p:cNvSpPr>
          <p:nvPr>
            <p:ph type="sldNum" sz="quarter" idx="12"/>
          </p:nvPr>
        </p:nvSpPr>
        <p:spPr/>
        <p:txBody>
          <a:bodyPr/>
          <a:lstStyle>
            <a:lvl1pPr>
              <a:defRPr smtClean="0"/>
            </a:lvl1pPr>
          </a:lstStyle>
          <a:p>
            <a:pPr>
              <a:defRPr/>
            </a:pPr>
            <a:fld id="{4EF5F2AF-A0A8-4036-9110-61CAF0717DF8}" type="slidenum">
              <a:rPr lang="en-US" altLang="ja-JP"/>
              <a:pPr>
                <a:defRPr/>
              </a:pPr>
              <a:t>‹#›</a:t>
            </a:fld>
            <a:endParaRPr lang="en-US" altLang="ja-JP"/>
          </a:p>
        </p:txBody>
      </p:sp>
    </p:spTree>
    <p:extLst>
      <p:ext uri="{BB962C8B-B14F-4D97-AF65-F5344CB8AC3E}">
        <p14:creationId xmlns:p14="http://schemas.microsoft.com/office/powerpoint/2010/main" val="3245815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smtClean="0"/>
            </a:lvl1pPr>
          </a:lstStyle>
          <a:p>
            <a:pPr>
              <a:defRPr/>
            </a:pPr>
            <a:r>
              <a:rPr lang="en-US" altLang="ja-JP"/>
              <a:t>KAWASAKI MEDICAL SCHOOL</a:t>
            </a:r>
          </a:p>
        </p:txBody>
      </p:sp>
      <p:sp>
        <p:nvSpPr>
          <p:cNvPr id="6" name="スライド番号プレースホルダー 5"/>
          <p:cNvSpPr>
            <a:spLocks noGrp="1"/>
          </p:cNvSpPr>
          <p:nvPr>
            <p:ph type="sldNum" sz="quarter" idx="12"/>
          </p:nvPr>
        </p:nvSpPr>
        <p:spPr/>
        <p:txBody>
          <a:bodyPr/>
          <a:lstStyle>
            <a:lvl1pPr>
              <a:defRPr smtClean="0"/>
            </a:lvl1pPr>
          </a:lstStyle>
          <a:p>
            <a:pPr>
              <a:defRPr/>
            </a:pPr>
            <a:fld id="{581D92D6-892B-4B06-8DC4-A6CCCD45D55B}" type="slidenum">
              <a:rPr lang="en-US" altLang="ja-JP"/>
              <a:pPr>
                <a:defRPr/>
              </a:pPr>
              <a:t>‹#›</a:t>
            </a:fld>
            <a:endParaRPr lang="en-US" altLang="ja-JP"/>
          </a:p>
        </p:txBody>
      </p:sp>
    </p:spTree>
    <p:extLst>
      <p:ext uri="{BB962C8B-B14F-4D97-AF65-F5344CB8AC3E}">
        <p14:creationId xmlns:p14="http://schemas.microsoft.com/office/powerpoint/2010/main" val="19132157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a:defRPr smtClean="0"/>
            </a:lvl1pPr>
          </a:lstStyle>
          <a:p>
            <a:pPr>
              <a:defRPr/>
            </a:pPr>
            <a:r>
              <a:rPr lang="en-US" altLang="ja-JP"/>
              <a:t>KAWASAKI MEDICAL SCHOOL</a:t>
            </a:r>
          </a:p>
        </p:txBody>
      </p:sp>
      <p:sp>
        <p:nvSpPr>
          <p:cNvPr id="7" name="スライド番号プレースホルダー 6"/>
          <p:cNvSpPr>
            <a:spLocks noGrp="1"/>
          </p:cNvSpPr>
          <p:nvPr>
            <p:ph type="sldNum" sz="quarter" idx="12"/>
          </p:nvPr>
        </p:nvSpPr>
        <p:spPr/>
        <p:txBody>
          <a:bodyPr/>
          <a:lstStyle>
            <a:lvl1pPr>
              <a:defRPr smtClean="0"/>
            </a:lvl1pPr>
          </a:lstStyle>
          <a:p>
            <a:pPr>
              <a:defRPr/>
            </a:pPr>
            <a:fld id="{907179B5-C819-4B5C-A8FD-2935A2CDA128}" type="slidenum">
              <a:rPr lang="en-US" altLang="ja-JP"/>
              <a:pPr>
                <a:defRPr/>
              </a:pPr>
              <a:t>‹#›</a:t>
            </a:fld>
            <a:endParaRPr lang="en-US" altLang="ja-JP"/>
          </a:p>
        </p:txBody>
      </p:sp>
    </p:spTree>
    <p:extLst>
      <p:ext uri="{BB962C8B-B14F-4D97-AF65-F5344CB8AC3E}">
        <p14:creationId xmlns:p14="http://schemas.microsoft.com/office/powerpoint/2010/main" val="23392088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7"/>
          <p:cNvSpPr>
            <a:spLocks noGrp="1"/>
          </p:cNvSpPr>
          <p:nvPr>
            <p:ph type="ftr" sz="quarter" idx="11"/>
          </p:nvPr>
        </p:nvSpPr>
        <p:spPr/>
        <p:txBody>
          <a:bodyPr/>
          <a:lstStyle>
            <a:lvl1pPr>
              <a:defRPr smtClean="0"/>
            </a:lvl1pPr>
          </a:lstStyle>
          <a:p>
            <a:pPr>
              <a:defRPr/>
            </a:pPr>
            <a:r>
              <a:rPr lang="en-US" altLang="ja-JP"/>
              <a:t>KAWASAKI MEDICAL SCHOOL</a:t>
            </a:r>
          </a:p>
        </p:txBody>
      </p:sp>
      <p:sp>
        <p:nvSpPr>
          <p:cNvPr id="9" name="スライド番号プレースホルダー 8"/>
          <p:cNvSpPr>
            <a:spLocks noGrp="1"/>
          </p:cNvSpPr>
          <p:nvPr>
            <p:ph type="sldNum" sz="quarter" idx="12"/>
          </p:nvPr>
        </p:nvSpPr>
        <p:spPr/>
        <p:txBody>
          <a:bodyPr/>
          <a:lstStyle>
            <a:lvl1pPr>
              <a:defRPr smtClean="0"/>
            </a:lvl1pPr>
          </a:lstStyle>
          <a:p>
            <a:pPr>
              <a:defRPr/>
            </a:pPr>
            <a:fld id="{5B075388-FB85-4FE9-9E25-EC9CF9687980}" type="slidenum">
              <a:rPr lang="en-US" altLang="ja-JP"/>
              <a:pPr>
                <a:defRPr/>
              </a:pPr>
              <a:t>‹#›</a:t>
            </a:fld>
            <a:endParaRPr lang="en-US" altLang="ja-JP"/>
          </a:p>
        </p:txBody>
      </p:sp>
    </p:spTree>
    <p:extLst>
      <p:ext uri="{BB962C8B-B14F-4D97-AF65-F5344CB8AC3E}">
        <p14:creationId xmlns:p14="http://schemas.microsoft.com/office/powerpoint/2010/main" val="3087806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22610AA0-34FB-4670-97D2-78E6ADED28CF}" type="slidenum">
              <a:rPr lang="en-US" altLang="ja-JP"/>
              <a:pPr>
                <a:defRPr/>
              </a:pPr>
              <a:t>‹#›</a:t>
            </a:fld>
            <a:endParaRPr lang="en-US" altLang="ja-JP"/>
          </a:p>
        </p:txBody>
      </p:sp>
    </p:spTree>
    <p:extLst>
      <p:ext uri="{BB962C8B-B14F-4D97-AF65-F5344CB8AC3E}">
        <p14:creationId xmlns:p14="http://schemas.microsoft.com/office/powerpoint/2010/main" val="34578069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3"/>
          <p:cNvSpPr>
            <a:spLocks noGrp="1"/>
          </p:cNvSpPr>
          <p:nvPr>
            <p:ph type="ftr" sz="quarter" idx="11"/>
          </p:nvPr>
        </p:nvSpPr>
        <p:spPr/>
        <p:txBody>
          <a:bodyPr/>
          <a:lstStyle>
            <a:lvl1pPr>
              <a:defRPr smtClean="0"/>
            </a:lvl1pPr>
          </a:lstStyle>
          <a:p>
            <a:pPr>
              <a:defRPr/>
            </a:pPr>
            <a:r>
              <a:rPr lang="en-US" altLang="ja-JP"/>
              <a:t>KAWASAKI MEDICAL SCHOOL</a:t>
            </a:r>
          </a:p>
        </p:txBody>
      </p:sp>
      <p:sp>
        <p:nvSpPr>
          <p:cNvPr id="5" name="スライド番号プレースホルダー 4"/>
          <p:cNvSpPr>
            <a:spLocks noGrp="1"/>
          </p:cNvSpPr>
          <p:nvPr>
            <p:ph type="sldNum" sz="quarter" idx="12"/>
          </p:nvPr>
        </p:nvSpPr>
        <p:spPr/>
        <p:txBody>
          <a:bodyPr/>
          <a:lstStyle>
            <a:lvl1pPr>
              <a:defRPr smtClean="0"/>
            </a:lvl1pPr>
          </a:lstStyle>
          <a:p>
            <a:pPr>
              <a:defRPr/>
            </a:pPr>
            <a:fld id="{6C5CF9B4-48D6-46F5-B39E-87EB6D31307F}" type="slidenum">
              <a:rPr lang="en-US" altLang="ja-JP"/>
              <a:pPr>
                <a:defRPr/>
              </a:pPr>
              <a:t>‹#›</a:t>
            </a:fld>
            <a:endParaRPr lang="en-US" altLang="ja-JP"/>
          </a:p>
        </p:txBody>
      </p:sp>
    </p:spTree>
    <p:extLst>
      <p:ext uri="{BB962C8B-B14F-4D97-AF65-F5344CB8AC3E}">
        <p14:creationId xmlns:p14="http://schemas.microsoft.com/office/powerpoint/2010/main" val="197657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2"/>
          <p:cNvSpPr>
            <a:spLocks noGrp="1"/>
          </p:cNvSpPr>
          <p:nvPr>
            <p:ph type="ftr" sz="quarter" idx="11"/>
          </p:nvPr>
        </p:nvSpPr>
        <p:spPr/>
        <p:txBody>
          <a:bodyPr/>
          <a:lstStyle>
            <a:lvl1pPr>
              <a:defRPr smtClean="0"/>
            </a:lvl1pPr>
          </a:lstStyle>
          <a:p>
            <a:pPr>
              <a:defRPr/>
            </a:pPr>
            <a:r>
              <a:rPr lang="en-US" altLang="ja-JP"/>
              <a:t>KAWASAKI MEDICAL SCHOOL</a:t>
            </a:r>
          </a:p>
        </p:txBody>
      </p:sp>
      <p:sp>
        <p:nvSpPr>
          <p:cNvPr id="4" name="スライド番号プレースホルダー 3"/>
          <p:cNvSpPr>
            <a:spLocks noGrp="1"/>
          </p:cNvSpPr>
          <p:nvPr>
            <p:ph type="sldNum" sz="quarter" idx="12"/>
          </p:nvPr>
        </p:nvSpPr>
        <p:spPr/>
        <p:txBody>
          <a:bodyPr/>
          <a:lstStyle>
            <a:lvl1pPr>
              <a:defRPr smtClean="0"/>
            </a:lvl1pPr>
          </a:lstStyle>
          <a:p>
            <a:pPr>
              <a:defRPr/>
            </a:pPr>
            <a:fld id="{7CC49CD9-72CF-4827-8C49-2B7CE0B569A6}" type="slidenum">
              <a:rPr lang="en-US" altLang="ja-JP"/>
              <a:pPr>
                <a:defRPr/>
              </a:pPr>
              <a:t>‹#›</a:t>
            </a:fld>
            <a:endParaRPr lang="en-US" altLang="ja-JP"/>
          </a:p>
        </p:txBody>
      </p:sp>
    </p:spTree>
    <p:extLst>
      <p:ext uri="{BB962C8B-B14F-4D97-AF65-F5344CB8AC3E}">
        <p14:creationId xmlns:p14="http://schemas.microsoft.com/office/powerpoint/2010/main" val="22252754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a:defRPr smtClean="0"/>
            </a:lvl1pPr>
          </a:lstStyle>
          <a:p>
            <a:pPr>
              <a:defRPr/>
            </a:pPr>
            <a:r>
              <a:rPr lang="en-US" altLang="ja-JP"/>
              <a:t>KAWASAKI MEDICAL SCHOOL</a:t>
            </a:r>
          </a:p>
        </p:txBody>
      </p:sp>
      <p:sp>
        <p:nvSpPr>
          <p:cNvPr id="7" name="スライド番号プレースホルダー 6"/>
          <p:cNvSpPr>
            <a:spLocks noGrp="1"/>
          </p:cNvSpPr>
          <p:nvPr>
            <p:ph type="sldNum" sz="quarter" idx="12"/>
          </p:nvPr>
        </p:nvSpPr>
        <p:spPr/>
        <p:txBody>
          <a:bodyPr/>
          <a:lstStyle>
            <a:lvl1pPr>
              <a:defRPr smtClean="0"/>
            </a:lvl1pPr>
          </a:lstStyle>
          <a:p>
            <a:pPr>
              <a:defRPr/>
            </a:pPr>
            <a:fld id="{64B7A46C-B457-49B3-8999-2FF93709190E}" type="slidenum">
              <a:rPr lang="en-US" altLang="ja-JP"/>
              <a:pPr>
                <a:defRPr/>
              </a:pPr>
              <a:t>‹#›</a:t>
            </a:fld>
            <a:endParaRPr lang="en-US" altLang="ja-JP"/>
          </a:p>
        </p:txBody>
      </p:sp>
    </p:spTree>
    <p:extLst>
      <p:ext uri="{BB962C8B-B14F-4D97-AF65-F5344CB8AC3E}">
        <p14:creationId xmlns:p14="http://schemas.microsoft.com/office/powerpoint/2010/main" val="22302266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a:defRPr smtClean="0"/>
            </a:lvl1pPr>
          </a:lstStyle>
          <a:p>
            <a:pPr>
              <a:defRPr/>
            </a:pPr>
            <a:r>
              <a:rPr lang="en-US" altLang="ja-JP"/>
              <a:t>KAWASAKI MEDICAL SCHOOL</a:t>
            </a:r>
          </a:p>
        </p:txBody>
      </p:sp>
      <p:sp>
        <p:nvSpPr>
          <p:cNvPr id="7" name="スライド番号プレースホルダー 6"/>
          <p:cNvSpPr>
            <a:spLocks noGrp="1"/>
          </p:cNvSpPr>
          <p:nvPr>
            <p:ph type="sldNum" sz="quarter" idx="12"/>
          </p:nvPr>
        </p:nvSpPr>
        <p:spPr/>
        <p:txBody>
          <a:bodyPr/>
          <a:lstStyle>
            <a:lvl1pPr>
              <a:defRPr smtClean="0"/>
            </a:lvl1pPr>
          </a:lstStyle>
          <a:p>
            <a:pPr>
              <a:defRPr/>
            </a:pPr>
            <a:fld id="{B0F7BD58-318E-4B7E-A44E-0EED9744B29A}" type="slidenum">
              <a:rPr lang="en-US" altLang="ja-JP"/>
              <a:pPr>
                <a:defRPr/>
              </a:pPr>
              <a:t>‹#›</a:t>
            </a:fld>
            <a:endParaRPr lang="en-US" altLang="ja-JP"/>
          </a:p>
        </p:txBody>
      </p:sp>
    </p:spTree>
    <p:extLst>
      <p:ext uri="{BB962C8B-B14F-4D97-AF65-F5344CB8AC3E}">
        <p14:creationId xmlns:p14="http://schemas.microsoft.com/office/powerpoint/2010/main" val="17119752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smtClean="0"/>
            </a:lvl1pPr>
          </a:lstStyle>
          <a:p>
            <a:pPr>
              <a:defRPr/>
            </a:pPr>
            <a:r>
              <a:rPr lang="en-US" altLang="ja-JP"/>
              <a:t>KAWASAKI MEDICAL SCHOOL</a:t>
            </a:r>
          </a:p>
        </p:txBody>
      </p:sp>
      <p:sp>
        <p:nvSpPr>
          <p:cNvPr id="6" name="スライド番号プレースホルダー 5"/>
          <p:cNvSpPr>
            <a:spLocks noGrp="1"/>
          </p:cNvSpPr>
          <p:nvPr>
            <p:ph type="sldNum" sz="quarter" idx="12"/>
          </p:nvPr>
        </p:nvSpPr>
        <p:spPr/>
        <p:txBody>
          <a:bodyPr/>
          <a:lstStyle>
            <a:lvl1pPr>
              <a:defRPr smtClean="0"/>
            </a:lvl1pPr>
          </a:lstStyle>
          <a:p>
            <a:pPr>
              <a:defRPr/>
            </a:pPr>
            <a:fld id="{63B3998F-CF37-41F6-A06D-AB95F4E232AC}" type="slidenum">
              <a:rPr lang="en-US" altLang="ja-JP"/>
              <a:pPr>
                <a:defRPr/>
              </a:pPr>
              <a:t>‹#›</a:t>
            </a:fld>
            <a:endParaRPr lang="en-US" altLang="ja-JP"/>
          </a:p>
        </p:txBody>
      </p:sp>
    </p:spTree>
    <p:extLst>
      <p:ext uri="{BB962C8B-B14F-4D97-AF65-F5344CB8AC3E}">
        <p14:creationId xmlns:p14="http://schemas.microsoft.com/office/powerpoint/2010/main" val="4511446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smtClean="0"/>
            </a:lvl1pPr>
          </a:lstStyle>
          <a:p>
            <a:pPr>
              <a:defRPr/>
            </a:pPr>
            <a:r>
              <a:rPr lang="en-US" altLang="ja-JP"/>
              <a:t>KAWASAKI MEDICAL SCHOOL</a:t>
            </a:r>
          </a:p>
        </p:txBody>
      </p:sp>
      <p:sp>
        <p:nvSpPr>
          <p:cNvPr id="6" name="スライド番号プレースホルダー 5"/>
          <p:cNvSpPr>
            <a:spLocks noGrp="1"/>
          </p:cNvSpPr>
          <p:nvPr>
            <p:ph type="sldNum" sz="quarter" idx="12"/>
          </p:nvPr>
        </p:nvSpPr>
        <p:spPr/>
        <p:txBody>
          <a:bodyPr/>
          <a:lstStyle>
            <a:lvl1pPr>
              <a:defRPr smtClean="0"/>
            </a:lvl1pPr>
          </a:lstStyle>
          <a:p>
            <a:pPr>
              <a:defRPr/>
            </a:pPr>
            <a:fld id="{07887133-CFC3-41F2-98D3-F5C5B0C1863A}" type="slidenum">
              <a:rPr lang="en-US" altLang="ja-JP"/>
              <a:pPr>
                <a:defRPr/>
              </a:pPr>
              <a:t>‹#›</a:t>
            </a:fld>
            <a:endParaRPr lang="en-US" altLang="ja-JP"/>
          </a:p>
        </p:txBody>
      </p:sp>
    </p:spTree>
    <p:extLst>
      <p:ext uri="{BB962C8B-B14F-4D97-AF65-F5344CB8AC3E}">
        <p14:creationId xmlns:p14="http://schemas.microsoft.com/office/powerpoint/2010/main" val="1963628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3"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0433D85-C144-4B2C-9C93-207D2631EE77}" type="slidenum">
              <a:rPr lang="en-US" altLang="ja-JP"/>
              <a:pPr>
                <a:defRPr/>
              </a:pPr>
              <a:t>‹#›</a:t>
            </a:fld>
            <a:endParaRPr lang="en-US" altLang="ja-JP"/>
          </a:p>
        </p:txBody>
      </p:sp>
    </p:spTree>
    <p:extLst>
      <p:ext uri="{BB962C8B-B14F-4D97-AF65-F5344CB8AC3E}">
        <p14:creationId xmlns:p14="http://schemas.microsoft.com/office/powerpoint/2010/main" val="1484762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7125296-83EF-4C57-9973-7EDD2D5FB0A4}" type="slidenum">
              <a:rPr lang="en-US" altLang="ja-JP"/>
              <a:pPr>
                <a:defRPr/>
              </a:pPr>
              <a:t>‹#›</a:t>
            </a:fld>
            <a:endParaRPr lang="en-US" altLang="ja-JP"/>
          </a:p>
        </p:txBody>
      </p:sp>
    </p:spTree>
    <p:extLst>
      <p:ext uri="{BB962C8B-B14F-4D97-AF65-F5344CB8AC3E}">
        <p14:creationId xmlns:p14="http://schemas.microsoft.com/office/powerpoint/2010/main" val="1383865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628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ltLang="ja-JP"/>
          </a:p>
        </p:txBody>
      </p:sp>
      <p:sp>
        <p:nvSpPr>
          <p:cNvPr id="4628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ltLang="ja-JP"/>
          </a:p>
        </p:txBody>
      </p:sp>
      <p:sp>
        <p:nvSpPr>
          <p:cNvPr id="4628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EC8A3722-0679-4B20-803C-F95D0EFEF3EF}"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ltLang="ja-JP"/>
          </a:p>
        </p:txBody>
      </p:sp>
      <p:sp>
        <p:nvSpPr>
          <p:cNvPr id="1029" name="Rectangle 5"/>
          <p:cNvSpPr>
            <a:spLocks noGrp="1" noChangeArrowheads="1"/>
          </p:cNvSpPr>
          <p:nvPr>
            <p:ph type="ftr" sz="quarter" idx="3"/>
          </p:nvPr>
        </p:nvSpPr>
        <p:spPr bwMode="auto">
          <a:xfrm>
            <a:off x="5980113" y="6381750"/>
            <a:ext cx="2895600"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rgbClr val="BBE0E3"/>
                </a:solidFill>
                <a:effectLst>
                  <a:outerShdw blurRad="38100" dist="38100" dir="2700000" algn="tl">
                    <a:srgbClr val="000000"/>
                  </a:outerShdw>
                </a:effectLst>
                <a:latin typeface="+mj-lt"/>
                <a:ea typeface="Batang" pitchFamily="18" charset="-127"/>
              </a:defRPr>
            </a:lvl1pPr>
          </a:lstStyle>
          <a:p>
            <a:pPr>
              <a:defRPr/>
            </a:pPr>
            <a:r>
              <a:rPr lang="en-US" altLang="ja-JP"/>
              <a:t>KAWASAKI MEDICAL SCHOOL</a:t>
            </a:r>
          </a:p>
        </p:txBody>
      </p:sp>
      <p:sp>
        <p:nvSpPr>
          <p:cNvPr id="1030" name="Rectangle 6"/>
          <p:cNvSpPr>
            <a:spLocks noGrp="1" noChangeArrowheads="1"/>
          </p:cNvSpPr>
          <p:nvPr>
            <p:ph type="sldNum" sz="quarter" idx="4"/>
          </p:nvPr>
        </p:nvSpPr>
        <p:spPr bwMode="auto">
          <a:xfrm>
            <a:off x="2627313"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F1710E7A-163C-471D-A46A-8B21FDDC6647}"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547" r:id="rId1"/>
    <p:sldLayoutId id="2147484548" r:id="rId2"/>
    <p:sldLayoutId id="2147484549" r:id="rId3"/>
    <p:sldLayoutId id="2147484550" r:id="rId4"/>
    <p:sldLayoutId id="2147484551" r:id="rId5"/>
    <p:sldLayoutId id="2147484552" r:id="rId6"/>
    <p:sldLayoutId id="2147484553" r:id="rId7"/>
    <p:sldLayoutId id="2147484554" r:id="rId8"/>
    <p:sldLayoutId id="2147484555" r:id="rId9"/>
    <p:sldLayoutId id="2147484556" r:id="rId10"/>
    <p:sldLayoutId id="2147484557" r:id="rId11"/>
    <p:sldLayoutId id="2147484558" r:id="rId12"/>
    <p:sldLayoutId id="2147484559" r:id="rId13"/>
    <p:sldLayoutId id="2147484573" r:id="rId14"/>
  </p:sldLayoutIdLst>
  <p:hf sldNum="0" hdr="0" dt="0"/>
  <p:txStyles>
    <p:titleStyle>
      <a:lvl1pPr algn="ctr" rtl="0" eaLnBrk="0" fontAlgn="base" hangingPunct="0">
        <a:spcBef>
          <a:spcPct val="0"/>
        </a:spcBef>
        <a:spcAft>
          <a:spcPct val="0"/>
        </a:spcAft>
        <a:defRPr kumimoji="1" sz="4400">
          <a:solidFill>
            <a:srgbClr val="FFFF66"/>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rgbClr val="FFFF66"/>
          </a:solidFill>
          <a:effectLst>
            <a:outerShdw blurRad="38100" dist="38100" dir="2700000" algn="tl">
              <a:srgbClr val="000000"/>
            </a:outerShdw>
          </a:effectLst>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rgbClr val="FFFF66"/>
          </a:solidFill>
          <a:effectLst>
            <a:outerShdw blurRad="38100" dist="38100" dir="2700000" algn="tl">
              <a:srgbClr val="000000"/>
            </a:outerShdw>
          </a:effectLst>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rgbClr val="FFFF66"/>
          </a:solidFill>
          <a:effectLst>
            <a:outerShdw blurRad="38100" dist="38100" dir="2700000" algn="tl">
              <a:srgbClr val="000000"/>
            </a:outerShdw>
          </a:effectLst>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rgbClr val="FFFF66"/>
          </a:solidFill>
          <a:effectLst>
            <a:outerShdw blurRad="38100" dist="38100" dir="2700000" algn="tl">
              <a:srgbClr val="000000"/>
            </a:outerShdw>
          </a:effectLst>
          <a:latin typeface="Times New Roman" pitchFamily="18" charset="0"/>
          <a:ea typeface="ＭＳ Ｐゴシック" pitchFamily="50" charset="-128"/>
        </a:defRPr>
      </a:lvl5pPr>
      <a:lvl6pPr marL="457200" algn="ctr" rtl="0" fontAlgn="base">
        <a:spcBef>
          <a:spcPct val="0"/>
        </a:spcBef>
        <a:spcAft>
          <a:spcPct val="0"/>
        </a:spcAft>
        <a:defRPr kumimoji="1" sz="4400">
          <a:solidFill>
            <a:srgbClr val="FFFF66"/>
          </a:solidFill>
          <a:effectLst>
            <a:outerShdw blurRad="38100" dist="38100" dir="2700000" algn="tl">
              <a:srgbClr val="000000"/>
            </a:outerShdw>
          </a:effectLst>
          <a:latin typeface="Times New Roman" pitchFamily="18" charset="0"/>
          <a:ea typeface="ＭＳ Ｐゴシック" pitchFamily="50" charset="-128"/>
        </a:defRPr>
      </a:lvl6pPr>
      <a:lvl7pPr marL="914400" algn="ctr" rtl="0" fontAlgn="base">
        <a:spcBef>
          <a:spcPct val="0"/>
        </a:spcBef>
        <a:spcAft>
          <a:spcPct val="0"/>
        </a:spcAft>
        <a:defRPr kumimoji="1" sz="4400">
          <a:solidFill>
            <a:srgbClr val="FFFF66"/>
          </a:solidFill>
          <a:effectLst>
            <a:outerShdw blurRad="38100" dist="38100" dir="2700000" algn="tl">
              <a:srgbClr val="000000"/>
            </a:outerShdw>
          </a:effectLst>
          <a:latin typeface="Times New Roman" pitchFamily="18" charset="0"/>
          <a:ea typeface="ＭＳ Ｐゴシック" pitchFamily="50" charset="-128"/>
        </a:defRPr>
      </a:lvl7pPr>
      <a:lvl8pPr marL="1371600" algn="ctr" rtl="0" fontAlgn="base">
        <a:spcBef>
          <a:spcPct val="0"/>
        </a:spcBef>
        <a:spcAft>
          <a:spcPct val="0"/>
        </a:spcAft>
        <a:defRPr kumimoji="1" sz="4400">
          <a:solidFill>
            <a:srgbClr val="FFFF66"/>
          </a:solidFill>
          <a:effectLst>
            <a:outerShdw blurRad="38100" dist="38100" dir="2700000" algn="tl">
              <a:srgbClr val="000000"/>
            </a:outerShdw>
          </a:effectLst>
          <a:latin typeface="Times New Roman" pitchFamily="18" charset="0"/>
          <a:ea typeface="ＭＳ Ｐゴシック" pitchFamily="50" charset="-128"/>
        </a:defRPr>
      </a:lvl8pPr>
      <a:lvl9pPr marL="1828800" algn="ctr" rtl="0" fontAlgn="base">
        <a:spcBef>
          <a:spcPct val="0"/>
        </a:spcBef>
        <a:spcAft>
          <a:spcPct val="0"/>
        </a:spcAft>
        <a:defRPr kumimoji="1" sz="4400">
          <a:solidFill>
            <a:srgbClr val="FFFF66"/>
          </a:solidFill>
          <a:effectLst>
            <a:outerShdw blurRad="38100" dist="38100" dir="2700000" algn="tl">
              <a:srgbClr val="000000"/>
            </a:outerShdw>
          </a:effectLst>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bg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har char="•"/>
        <a:defRPr kumimoji="1" sz="2400">
          <a:solidFill>
            <a:schemeClr val="bg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bg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har char="»"/>
        <a:defRPr kumimoji="1" sz="2000">
          <a:solidFill>
            <a:schemeClr val="bg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har char="»"/>
        <a:defRPr kumimoji="1" sz="2000">
          <a:solidFill>
            <a:schemeClr val="bg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har char="»"/>
        <a:defRPr kumimoji="1" sz="2000">
          <a:solidFill>
            <a:schemeClr val="bg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har char="»"/>
        <a:defRPr kumimoji="1" sz="2000">
          <a:solidFill>
            <a:schemeClr val="bg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har char="»"/>
        <a:defRPr kumimoji="1" sz="2000">
          <a:solidFill>
            <a:schemeClr val="bg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ltLang="ja-JP"/>
          </a:p>
        </p:txBody>
      </p:sp>
      <p:sp>
        <p:nvSpPr>
          <p:cNvPr id="1029" name="Rectangle 5"/>
          <p:cNvSpPr>
            <a:spLocks noGrp="1" noChangeArrowheads="1"/>
          </p:cNvSpPr>
          <p:nvPr>
            <p:ph type="ftr" sz="quarter" idx="3"/>
          </p:nvPr>
        </p:nvSpPr>
        <p:spPr bwMode="auto">
          <a:xfrm>
            <a:off x="5980113" y="6381750"/>
            <a:ext cx="2895600"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rgbClr val="BBE0E3"/>
                </a:solidFill>
                <a:effectLst>
                  <a:outerShdw blurRad="38100" dist="38100" dir="2700000" algn="tl">
                    <a:srgbClr val="000000"/>
                  </a:outerShdw>
                </a:effectLst>
                <a:latin typeface="+mj-lt"/>
                <a:ea typeface="Batang" pitchFamily="18" charset="-127"/>
              </a:defRPr>
            </a:lvl1pPr>
          </a:lstStyle>
          <a:p>
            <a:pPr>
              <a:defRPr/>
            </a:pPr>
            <a:r>
              <a:rPr lang="en-US" altLang="ja-JP"/>
              <a:t>KAWASAKI MEDICAL SCHOOL</a:t>
            </a:r>
          </a:p>
        </p:txBody>
      </p:sp>
      <p:sp>
        <p:nvSpPr>
          <p:cNvPr id="1030" name="Rectangle 6"/>
          <p:cNvSpPr>
            <a:spLocks noGrp="1" noChangeArrowheads="1"/>
          </p:cNvSpPr>
          <p:nvPr>
            <p:ph type="sldNum" sz="quarter" idx="4"/>
          </p:nvPr>
        </p:nvSpPr>
        <p:spPr bwMode="auto">
          <a:xfrm>
            <a:off x="2627313"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75A3988-56B4-406B-94F9-004F7E33D32A}"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 id="2147484571" r:id="rId12"/>
    <p:sldLayoutId id="2147484572" r:id="rId13"/>
  </p:sldLayoutIdLst>
  <p:hf sldNum="0" hdr="0" dt="0"/>
  <p:txStyles>
    <p:titleStyle>
      <a:lvl1pPr algn="ctr" rtl="0" eaLnBrk="0" fontAlgn="base" hangingPunct="0">
        <a:spcBef>
          <a:spcPct val="0"/>
        </a:spcBef>
        <a:spcAft>
          <a:spcPct val="0"/>
        </a:spcAft>
        <a:defRPr kumimoji="1" sz="4400">
          <a:solidFill>
            <a:srgbClr val="FFFF66"/>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rgbClr val="FFFF66"/>
          </a:solidFill>
          <a:effectLst>
            <a:outerShdw blurRad="38100" dist="38100" dir="2700000" algn="tl">
              <a:srgbClr val="000000"/>
            </a:outerShdw>
          </a:effectLst>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rgbClr val="FFFF66"/>
          </a:solidFill>
          <a:effectLst>
            <a:outerShdw blurRad="38100" dist="38100" dir="2700000" algn="tl">
              <a:srgbClr val="000000"/>
            </a:outerShdw>
          </a:effectLst>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rgbClr val="FFFF66"/>
          </a:solidFill>
          <a:effectLst>
            <a:outerShdw blurRad="38100" dist="38100" dir="2700000" algn="tl">
              <a:srgbClr val="000000"/>
            </a:outerShdw>
          </a:effectLst>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rgbClr val="FFFF66"/>
          </a:solidFill>
          <a:effectLst>
            <a:outerShdw blurRad="38100" dist="38100" dir="2700000" algn="tl">
              <a:srgbClr val="000000"/>
            </a:outerShdw>
          </a:effectLst>
          <a:latin typeface="Times New Roman" pitchFamily="18" charset="0"/>
          <a:ea typeface="ＭＳ Ｐゴシック" pitchFamily="50" charset="-128"/>
        </a:defRPr>
      </a:lvl5pPr>
      <a:lvl6pPr marL="457200" algn="ctr" rtl="0" fontAlgn="base">
        <a:spcBef>
          <a:spcPct val="0"/>
        </a:spcBef>
        <a:spcAft>
          <a:spcPct val="0"/>
        </a:spcAft>
        <a:defRPr kumimoji="1" sz="4400">
          <a:solidFill>
            <a:srgbClr val="FFFF66"/>
          </a:solidFill>
          <a:effectLst>
            <a:outerShdw blurRad="38100" dist="38100" dir="2700000" algn="tl">
              <a:srgbClr val="000000"/>
            </a:outerShdw>
          </a:effectLst>
          <a:latin typeface="Times New Roman" pitchFamily="18" charset="0"/>
          <a:ea typeface="ＭＳ Ｐゴシック" pitchFamily="50" charset="-128"/>
        </a:defRPr>
      </a:lvl6pPr>
      <a:lvl7pPr marL="914400" algn="ctr" rtl="0" fontAlgn="base">
        <a:spcBef>
          <a:spcPct val="0"/>
        </a:spcBef>
        <a:spcAft>
          <a:spcPct val="0"/>
        </a:spcAft>
        <a:defRPr kumimoji="1" sz="4400">
          <a:solidFill>
            <a:srgbClr val="FFFF66"/>
          </a:solidFill>
          <a:effectLst>
            <a:outerShdw blurRad="38100" dist="38100" dir="2700000" algn="tl">
              <a:srgbClr val="000000"/>
            </a:outerShdw>
          </a:effectLst>
          <a:latin typeface="Times New Roman" pitchFamily="18" charset="0"/>
          <a:ea typeface="ＭＳ Ｐゴシック" pitchFamily="50" charset="-128"/>
        </a:defRPr>
      </a:lvl7pPr>
      <a:lvl8pPr marL="1371600" algn="ctr" rtl="0" fontAlgn="base">
        <a:spcBef>
          <a:spcPct val="0"/>
        </a:spcBef>
        <a:spcAft>
          <a:spcPct val="0"/>
        </a:spcAft>
        <a:defRPr kumimoji="1" sz="4400">
          <a:solidFill>
            <a:srgbClr val="FFFF66"/>
          </a:solidFill>
          <a:effectLst>
            <a:outerShdw blurRad="38100" dist="38100" dir="2700000" algn="tl">
              <a:srgbClr val="000000"/>
            </a:outerShdw>
          </a:effectLst>
          <a:latin typeface="Times New Roman" pitchFamily="18" charset="0"/>
          <a:ea typeface="ＭＳ Ｐゴシック" pitchFamily="50" charset="-128"/>
        </a:defRPr>
      </a:lvl8pPr>
      <a:lvl9pPr marL="1828800" algn="ctr" rtl="0" fontAlgn="base">
        <a:spcBef>
          <a:spcPct val="0"/>
        </a:spcBef>
        <a:spcAft>
          <a:spcPct val="0"/>
        </a:spcAft>
        <a:defRPr kumimoji="1" sz="4400">
          <a:solidFill>
            <a:srgbClr val="FFFF66"/>
          </a:solidFill>
          <a:effectLst>
            <a:outerShdw blurRad="38100" dist="38100" dir="2700000" algn="tl">
              <a:srgbClr val="000000"/>
            </a:outerShdw>
          </a:effectLst>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bg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har char="•"/>
        <a:defRPr kumimoji="1" sz="2400">
          <a:solidFill>
            <a:schemeClr val="bg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bg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har char="»"/>
        <a:defRPr kumimoji="1" sz="2000">
          <a:solidFill>
            <a:schemeClr val="bg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har char="»"/>
        <a:defRPr kumimoji="1" sz="2000">
          <a:solidFill>
            <a:schemeClr val="bg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har char="»"/>
        <a:defRPr kumimoji="1" sz="2000">
          <a:solidFill>
            <a:schemeClr val="bg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har char="»"/>
        <a:defRPr kumimoji="1" sz="2000">
          <a:solidFill>
            <a:schemeClr val="bg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har char="»"/>
        <a:defRPr kumimoji="1" sz="2000">
          <a:solidFill>
            <a:schemeClr val="bg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1724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ltLang="ja-JP">
              <a:solidFill>
                <a:srgbClr val="000000"/>
              </a:solidFill>
            </a:endParaRPr>
          </a:p>
        </p:txBody>
      </p:sp>
      <p:sp>
        <p:nvSpPr>
          <p:cNvPr id="11724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ltLang="ja-JP">
              <a:solidFill>
                <a:srgbClr val="000000"/>
              </a:solidFill>
            </a:endParaRPr>
          </a:p>
        </p:txBody>
      </p:sp>
      <p:sp>
        <p:nvSpPr>
          <p:cNvPr id="11724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0AF8D146-26BD-4839-8448-1859112B538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82048644"/>
      </p:ext>
    </p:extLst>
  </p:cSld>
  <p:clrMap bg1="lt1" tx1="dk1" bg2="lt2" tx2="dk2" accent1="accent1" accent2="accent2" accent3="accent3" accent4="accent4" accent5="accent5" accent6="accent6" hlink="hlink" folHlink="folHlink"/>
  <p:sldLayoutIdLst>
    <p:sldLayoutId id="2147484575" r:id="rId1"/>
    <p:sldLayoutId id="2147484576" r:id="rId2"/>
    <p:sldLayoutId id="2147484577" r:id="rId3"/>
    <p:sldLayoutId id="2147484578" r:id="rId4"/>
    <p:sldLayoutId id="2147484579" r:id="rId5"/>
    <p:sldLayoutId id="2147484580" r:id="rId6"/>
    <p:sldLayoutId id="2147484581" r:id="rId7"/>
    <p:sldLayoutId id="2147484582" r:id="rId8"/>
    <p:sldLayoutId id="2147484583" r:id="rId9"/>
    <p:sldLayoutId id="2147484584" r:id="rId10"/>
    <p:sldLayoutId id="2147484585"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ltLang="ja-JP"/>
          </a:p>
        </p:txBody>
      </p:sp>
      <p:sp>
        <p:nvSpPr>
          <p:cNvPr id="1029" name="Rectangle 5"/>
          <p:cNvSpPr>
            <a:spLocks noGrp="1" noChangeArrowheads="1"/>
          </p:cNvSpPr>
          <p:nvPr>
            <p:ph type="ftr" sz="quarter" idx="3"/>
          </p:nvPr>
        </p:nvSpPr>
        <p:spPr bwMode="auto">
          <a:xfrm>
            <a:off x="5980113" y="6381750"/>
            <a:ext cx="2895600"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rgbClr val="BBE0E3"/>
                </a:solidFill>
                <a:effectLst>
                  <a:outerShdw blurRad="38100" dist="38100" dir="2700000" algn="tl">
                    <a:srgbClr val="000000"/>
                  </a:outerShdw>
                </a:effectLst>
                <a:latin typeface="+mj-lt"/>
                <a:ea typeface="Batang" pitchFamily="18" charset="-127"/>
              </a:defRPr>
            </a:lvl1pPr>
          </a:lstStyle>
          <a:p>
            <a:pPr>
              <a:defRPr/>
            </a:pPr>
            <a:r>
              <a:rPr lang="en-US" altLang="ja-JP"/>
              <a:t>KAWASAKI MEDICAL SCHOOL</a:t>
            </a:r>
          </a:p>
        </p:txBody>
      </p:sp>
      <p:sp>
        <p:nvSpPr>
          <p:cNvPr id="1030" name="Rectangle 6"/>
          <p:cNvSpPr>
            <a:spLocks noGrp="1" noChangeArrowheads="1"/>
          </p:cNvSpPr>
          <p:nvPr>
            <p:ph type="sldNum" sz="quarter" idx="4"/>
          </p:nvPr>
        </p:nvSpPr>
        <p:spPr bwMode="auto">
          <a:xfrm>
            <a:off x="2627313"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A801EAE-5CB7-45C0-9791-771ECAA1A0DB}" type="slidenum">
              <a:rPr lang="en-US" altLang="ja-JP"/>
              <a:pPr>
                <a:defRPr/>
              </a:pPr>
              <a:t>‹#›</a:t>
            </a:fld>
            <a:endParaRPr lang="en-US" altLang="ja-JP"/>
          </a:p>
        </p:txBody>
      </p:sp>
    </p:spTree>
    <p:extLst>
      <p:ext uri="{BB962C8B-B14F-4D97-AF65-F5344CB8AC3E}">
        <p14:creationId xmlns:p14="http://schemas.microsoft.com/office/powerpoint/2010/main" val="2902480166"/>
      </p:ext>
    </p:extLst>
  </p:cSld>
  <p:clrMap bg1="lt1" tx1="dk1" bg2="lt2" tx2="dk2" accent1="accent1" accent2="accent2" accent3="accent3" accent4="accent4" accent5="accent5" accent6="accent6" hlink="hlink" folHlink="folHlink"/>
  <p:sldLayoutIdLst>
    <p:sldLayoutId id="2147484587" r:id="rId1"/>
    <p:sldLayoutId id="2147484588" r:id="rId2"/>
    <p:sldLayoutId id="2147484589" r:id="rId3"/>
    <p:sldLayoutId id="2147484590" r:id="rId4"/>
    <p:sldLayoutId id="2147484591" r:id="rId5"/>
    <p:sldLayoutId id="2147484592" r:id="rId6"/>
    <p:sldLayoutId id="2147484593" r:id="rId7"/>
    <p:sldLayoutId id="2147484594" r:id="rId8"/>
    <p:sldLayoutId id="2147484595" r:id="rId9"/>
    <p:sldLayoutId id="2147484596" r:id="rId10"/>
    <p:sldLayoutId id="2147484597" r:id="rId11"/>
    <p:sldLayoutId id="2147484598" r:id="rId12"/>
    <p:sldLayoutId id="2147484599" r:id="rId13"/>
    <p:sldLayoutId id="2147484600" r:id="rId14"/>
  </p:sldLayoutIdLst>
  <p:hf sldNum="0" hdr="0" dt="0"/>
  <p:txStyles>
    <p:titleStyle>
      <a:lvl1pPr algn="ctr" rtl="0" eaLnBrk="0" fontAlgn="base" hangingPunct="0">
        <a:spcBef>
          <a:spcPct val="0"/>
        </a:spcBef>
        <a:spcAft>
          <a:spcPct val="0"/>
        </a:spcAft>
        <a:defRPr kumimoji="1" sz="4400">
          <a:solidFill>
            <a:srgbClr val="FFFF66"/>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rgbClr val="FFFF66"/>
          </a:solidFill>
          <a:effectLst>
            <a:outerShdw blurRad="38100" dist="38100" dir="2700000" algn="tl">
              <a:srgbClr val="000000"/>
            </a:outerShdw>
          </a:effectLst>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rgbClr val="FFFF66"/>
          </a:solidFill>
          <a:effectLst>
            <a:outerShdw blurRad="38100" dist="38100" dir="2700000" algn="tl">
              <a:srgbClr val="000000"/>
            </a:outerShdw>
          </a:effectLst>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rgbClr val="FFFF66"/>
          </a:solidFill>
          <a:effectLst>
            <a:outerShdw blurRad="38100" dist="38100" dir="2700000" algn="tl">
              <a:srgbClr val="000000"/>
            </a:outerShdw>
          </a:effectLst>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rgbClr val="FFFF66"/>
          </a:solidFill>
          <a:effectLst>
            <a:outerShdw blurRad="38100" dist="38100" dir="2700000" algn="tl">
              <a:srgbClr val="000000"/>
            </a:outerShdw>
          </a:effectLst>
          <a:latin typeface="Times New Roman" pitchFamily="18" charset="0"/>
          <a:ea typeface="ＭＳ Ｐゴシック" pitchFamily="50" charset="-128"/>
        </a:defRPr>
      </a:lvl5pPr>
      <a:lvl6pPr marL="457200" algn="ctr" rtl="0" fontAlgn="base">
        <a:spcBef>
          <a:spcPct val="0"/>
        </a:spcBef>
        <a:spcAft>
          <a:spcPct val="0"/>
        </a:spcAft>
        <a:defRPr kumimoji="1" sz="4400">
          <a:solidFill>
            <a:srgbClr val="FFFF66"/>
          </a:solidFill>
          <a:effectLst>
            <a:outerShdw blurRad="38100" dist="38100" dir="2700000" algn="tl">
              <a:srgbClr val="000000"/>
            </a:outerShdw>
          </a:effectLst>
          <a:latin typeface="Times New Roman" pitchFamily="18" charset="0"/>
          <a:ea typeface="ＭＳ Ｐゴシック" pitchFamily="50" charset="-128"/>
        </a:defRPr>
      </a:lvl6pPr>
      <a:lvl7pPr marL="914400" algn="ctr" rtl="0" fontAlgn="base">
        <a:spcBef>
          <a:spcPct val="0"/>
        </a:spcBef>
        <a:spcAft>
          <a:spcPct val="0"/>
        </a:spcAft>
        <a:defRPr kumimoji="1" sz="4400">
          <a:solidFill>
            <a:srgbClr val="FFFF66"/>
          </a:solidFill>
          <a:effectLst>
            <a:outerShdw blurRad="38100" dist="38100" dir="2700000" algn="tl">
              <a:srgbClr val="000000"/>
            </a:outerShdw>
          </a:effectLst>
          <a:latin typeface="Times New Roman" pitchFamily="18" charset="0"/>
          <a:ea typeface="ＭＳ Ｐゴシック" pitchFamily="50" charset="-128"/>
        </a:defRPr>
      </a:lvl7pPr>
      <a:lvl8pPr marL="1371600" algn="ctr" rtl="0" fontAlgn="base">
        <a:spcBef>
          <a:spcPct val="0"/>
        </a:spcBef>
        <a:spcAft>
          <a:spcPct val="0"/>
        </a:spcAft>
        <a:defRPr kumimoji="1" sz="4400">
          <a:solidFill>
            <a:srgbClr val="FFFF66"/>
          </a:solidFill>
          <a:effectLst>
            <a:outerShdw blurRad="38100" dist="38100" dir="2700000" algn="tl">
              <a:srgbClr val="000000"/>
            </a:outerShdw>
          </a:effectLst>
          <a:latin typeface="Times New Roman" pitchFamily="18" charset="0"/>
          <a:ea typeface="ＭＳ Ｐゴシック" pitchFamily="50" charset="-128"/>
        </a:defRPr>
      </a:lvl8pPr>
      <a:lvl9pPr marL="1828800" algn="ctr" rtl="0" fontAlgn="base">
        <a:spcBef>
          <a:spcPct val="0"/>
        </a:spcBef>
        <a:spcAft>
          <a:spcPct val="0"/>
        </a:spcAft>
        <a:defRPr kumimoji="1" sz="4400">
          <a:solidFill>
            <a:srgbClr val="FFFF66"/>
          </a:solidFill>
          <a:effectLst>
            <a:outerShdw blurRad="38100" dist="38100" dir="2700000" algn="tl">
              <a:srgbClr val="000000"/>
            </a:outerShdw>
          </a:effectLst>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bg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har char="•"/>
        <a:defRPr kumimoji="1" sz="2400">
          <a:solidFill>
            <a:schemeClr val="bg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bg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har char="»"/>
        <a:defRPr kumimoji="1" sz="2000">
          <a:solidFill>
            <a:schemeClr val="bg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har char="»"/>
        <a:defRPr kumimoji="1" sz="2000">
          <a:solidFill>
            <a:schemeClr val="bg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har char="»"/>
        <a:defRPr kumimoji="1" sz="2000">
          <a:solidFill>
            <a:schemeClr val="bg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har char="»"/>
        <a:defRPr kumimoji="1" sz="2000">
          <a:solidFill>
            <a:schemeClr val="bg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har char="»"/>
        <a:defRPr kumimoji="1" sz="2000">
          <a:solidFill>
            <a:schemeClr val="bg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ltLang="ja-JP"/>
          </a:p>
        </p:txBody>
      </p:sp>
      <p:sp>
        <p:nvSpPr>
          <p:cNvPr id="1029" name="Rectangle 5"/>
          <p:cNvSpPr>
            <a:spLocks noGrp="1" noChangeArrowheads="1"/>
          </p:cNvSpPr>
          <p:nvPr>
            <p:ph type="ftr" sz="quarter" idx="3"/>
          </p:nvPr>
        </p:nvSpPr>
        <p:spPr bwMode="auto">
          <a:xfrm>
            <a:off x="5980113" y="6381750"/>
            <a:ext cx="2895600"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rgbClr val="BBE0E3"/>
                </a:solidFill>
                <a:effectLst>
                  <a:outerShdw blurRad="38100" dist="38100" dir="2700000" algn="tl">
                    <a:srgbClr val="000000"/>
                  </a:outerShdw>
                </a:effectLst>
                <a:latin typeface="+mj-lt"/>
                <a:ea typeface="Batang" pitchFamily="18" charset="-127"/>
              </a:defRPr>
            </a:lvl1pPr>
          </a:lstStyle>
          <a:p>
            <a:pPr>
              <a:defRPr/>
            </a:pPr>
            <a:r>
              <a:rPr lang="en-US" altLang="ja-JP"/>
              <a:t>KAWASAKI MEDICAL SCHOOL</a:t>
            </a:r>
          </a:p>
        </p:txBody>
      </p:sp>
      <p:sp>
        <p:nvSpPr>
          <p:cNvPr id="1030" name="Rectangle 6"/>
          <p:cNvSpPr>
            <a:spLocks noGrp="1" noChangeArrowheads="1"/>
          </p:cNvSpPr>
          <p:nvPr>
            <p:ph type="sldNum" sz="quarter" idx="4"/>
          </p:nvPr>
        </p:nvSpPr>
        <p:spPr bwMode="auto">
          <a:xfrm>
            <a:off x="2627313"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C472DBF-398A-47EF-B928-B7577CFA4768}" type="slidenum">
              <a:rPr lang="en-US" altLang="ja-JP"/>
              <a:pPr>
                <a:defRPr/>
              </a:pPr>
              <a:t>‹#›</a:t>
            </a:fld>
            <a:endParaRPr lang="en-US" altLang="ja-JP"/>
          </a:p>
        </p:txBody>
      </p:sp>
    </p:spTree>
    <p:extLst>
      <p:ext uri="{BB962C8B-B14F-4D97-AF65-F5344CB8AC3E}">
        <p14:creationId xmlns:p14="http://schemas.microsoft.com/office/powerpoint/2010/main" val="962446302"/>
      </p:ext>
    </p:extLst>
  </p:cSld>
  <p:clrMap bg1="lt1" tx1="dk1" bg2="lt2" tx2="dk2" accent1="accent1" accent2="accent2" accent3="accent3" accent4="accent4" accent5="accent5" accent6="accent6" hlink="hlink" folHlink="folHlink"/>
  <p:sldLayoutIdLst>
    <p:sldLayoutId id="2147484602" r:id="rId1"/>
    <p:sldLayoutId id="2147484603" r:id="rId2"/>
    <p:sldLayoutId id="2147484604" r:id="rId3"/>
    <p:sldLayoutId id="2147484605" r:id="rId4"/>
    <p:sldLayoutId id="2147484606" r:id="rId5"/>
    <p:sldLayoutId id="2147484607" r:id="rId6"/>
    <p:sldLayoutId id="2147484608" r:id="rId7"/>
    <p:sldLayoutId id="2147484609" r:id="rId8"/>
    <p:sldLayoutId id="2147484610" r:id="rId9"/>
    <p:sldLayoutId id="2147484611" r:id="rId10"/>
    <p:sldLayoutId id="2147484612" r:id="rId11"/>
  </p:sldLayoutIdLst>
  <p:hf sldNum="0" hdr="0" dt="0"/>
  <p:txStyles>
    <p:titleStyle>
      <a:lvl1pPr algn="ctr" rtl="0" fontAlgn="base">
        <a:spcBef>
          <a:spcPct val="0"/>
        </a:spcBef>
        <a:spcAft>
          <a:spcPct val="0"/>
        </a:spcAft>
        <a:defRPr kumimoji="1" sz="4400">
          <a:solidFill>
            <a:srgbClr val="FFFF66"/>
          </a:solidFill>
          <a:latin typeface="+mj-lt"/>
          <a:ea typeface="+mj-ea"/>
          <a:cs typeface="+mj-cs"/>
        </a:defRPr>
      </a:lvl1pPr>
      <a:lvl2pPr algn="ctr" rtl="0" fontAlgn="base">
        <a:spcBef>
          <a:spcPct val="0"/>
        </a:spcBef>
        <a:spcAft>
          <a:spcPct val="0"/>
        </a:spcAft>
        <a:defRPr kumimoji="1" sz="4400">
          <a:solidFill>
            <a:srgbClr val="FFFF66"/>
          </a:solidFill>
          <a:latin typeface="Times New Roman" pitchFamily="18" charset="0"/>
          <a:ea typeface="ＭＳ Ｐゴシック" pitchFamily="50" charset="-128"/>
        </a:defRPr>
      </a:lvl2pPr>
      <a:lvl3pPr algn="ctr" rtl="0" fontAlgn="base">
        <a:spcBef>
          <a:spcPct val="0"/>
        </a:spcBef>
        <a:spcAft>
          <a:spcPct val="0"/>
        </a:spcAft>
        <a:defRPr kumimoji="1" sz="4400">
          <a:solidFill>
            <a:srgbClr val="FFFF66"/>
          </a:solidFill>
          <a:latin typeface="Times New Roman" pitchFamily="18" charset="0"/>
          <a:ea typeface="ＭＳ Ｐゴシック" pitchFamily="50" charset="-128"/>
        </a:defRPr>
      </a:lvl3pPr>
      <a:lvl4pPr algn="ctr" rtl="0" fontAlgn="base">
        <a:spcBef>
          <a:spcPct val="0"/>
        </a:spcBef>
        <a:spcAft>
          <a:spcPct val="0"/>
        </a:spcAft>
        <a:defRPr kumimoji="1" sz="4400">
          <a:solidFill>
            <a:srgbClr val="FFFF66"/>
          </a:solidFill>
          <a:latin typeface="Times New Roman" pitchFamily="18" charset="0"/>
          <a:ea typeface="ＭＳ Ｐゴシック" pitchFamily="50" charset="-128"/>
        </a:defRPr>
      </a:lvl4pPr>
      <a:lvl5pPr algn="ctr" rtl="0" fontAlgn="base">
        <a:spcBef>
          <a:spcPct val="0"/>
        </a:spcBef>
        <a:spcAft>
          <a:spcPct val="0"/>
        </a:spcAft>
        <a:defRPr kumimoji="1" sz="4400">
          <a:solidFill>
            <a:srgbClr val="FFFF66"/>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rgbClr val="FFFF66"/>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rgbClr val="FFFF66"/>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rgbClr val="FFFF66"/>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rgbClr val="FFFF66"/>
          </a:solidFill>
          <a:latin typeface="Times New Roman" pitchFamily="18"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bg1"/>
          </a:solidFill>
          <a:latin typeface="+mn-lt"/>
          <a:ea typeface="+mn-ea"/>
          <a:cs typeface="+mn-cs"/>
        </a:defRPr>
      </a:lvl1pPr>
      <a:lvl2pPr marL="742950" indent="-285750" algn="l" rtl="0" fontAlgn="base">
        <a:spcBef>
          <a:spcPct val="20000"/>
        </a:spcBef>
        <a:spcAft>
          <a:spcPct val="0"/>
        </a:spcAft>
        <a:buChar char="–"/>
        <a:defRPr kumimoji="1" sz="2800">
          <a:solidFill>
            <a:schemeClr val="bg1"/>
          </a:solidFill>
          <a:latin typeface="+mn-lt"/>
          <a:ea typeface="+mn-ea"/>
        </a:defRPr>
      </a:lvl2pPr>
      <a:lvl3pPr marL="1143000" indent="-228600" algn="l" rtl="0" fontAlgn="base">
        <a:spcBef>
          <a:spcPct val="20000"/>
        </a:spcBef>
        <a:spcAft>
          <a:spcPct val="0"/>
        </a:spcAft>
        <a:buChar char="•"/>
        <a:defRPr kumimoji="1" sz="2400">
          <a:solidFill>
            <a:schemeClr val="bg1"/>
          </a:solidFill>
          <a:latin typeface="+mn-lt"/>
          <a:ea typeface="+mn-ea"/>
        </a:defRPr>
      </a:lvl3pPr>
      <a:lvl4pPr marL="1600200" indent="-228600" algn="l" rtl="0" fontAlgn="base">
        <a:spcBef>
          <a:spcPct val="20000"/>
        </a:spcBef>
        <a:spcAft>
          <a:spcPct val="0"/>
        </a:spcAft>
        <a:buChar char="–"/>
        <a:defRPr kumimoji="1" sz="2000">
          <a:solidFill>
            <a:schemeClr val="bg1"/>
          </a:solidFill>
          <a:latin typeface="+mn-lt"/>
          <a:ea typeface="+mn-ea"/>
        </a:defRPr>
      </a:lvl4pPr>
      <a:lvl5pPr marL="2057400" indent="-228600" algn="l" rtl="0" fontAlgn="base">
        <a:spcBef>
          <a:spcPct val="20000"/>
        </a:spcBef>
        <a:spcAft>
          <a:spcPct val="0"/>
        </a:spcAft>
        <a:buChar char="»"/>
        <a:defRPr kumimoji="1" sz="2000">
          <a:solidFill>
            <a:schemeClr val="bg1"/>
          </a:solidFill>
          <a:latin typeface="+mn-lt"/>
          <a:ea typeface="+mn-ea"/>
        </a:defRPr>
      </a:lvl5pPr>
      <a:lvl6pPr marL="2514600" indent="-228600" algn="l" rtl="0" fontAlgn="base">
        <a:spcBef>
          <a:spcPct val="20000"/>
        </a:spcBef>
        <a:spcAft>
          <a:spcPct val="0"/>
        </a:spcAft>
        <a:buChar char="»"/>
        <a:defRPr kumimoji="1" sz="2000">
          <a:solidFill>
            <a:schemeClr val="bg1"/>
          </a:solidFill>
          <a:latin typeface="+mn-lt"/>
          <a:ea typeface="+mn-ea"/>
        </a:defRPr>
      </a:lvl6pPr>
      <a:lvl7pPr marL="2971800" indent="-228600" algn="l" rtl="0" fontAlgn="base">
        <a:spcBef>
          <a:spcPct val="20000"/>
        </a:spcBef>
        <a:spcAft>
          <a:spcPct val="0"/>
        </a:spcAft>
        <a:buChar char="»"/>
        <a:defRPr kumimoji="1" sz="2000">
          <a:solidFill>
            <a:schemeClr val="bg1"/>
          </a:solidFill>
          <a:latin typeface="+mn-lt"/>
          <a:ea typeface="+mn-ea"/>
        </a:defRPr>
      </a:lvl7pPr>
      <a:lvl8pPr marL="3429000" indent="-228600" algn="l" rtl="0" fontAlgn="base">
        <a:spcBef>
          <a:spcPct val="20000"/>
        </a:spcBef>
        <a:spcAft>
          <a:spcPct val="0"/>
        </a:spcAft>
        <a:buChar char="»"/>
        <a:defRPr kumimoji="1" sz="2000">
          <a:solidFill>
            <a:schemeClr val="bg1"/>
          </a:solidFill>
          <a:latin typeface="+mn-lt"/>
          <a:ea typeface="+mn-ea"/>
        </a:defRPr>
      </a:lvl8pPr>
      <a:lvl9pPr marL="3886200" indent="-228600" algn="l" rtl="0" fontAlgn="base">
        <a:spcBef>
          <a:spcPct val="20000"/>
        </a:spcBef>
        <a:spcAft>
          <a:spcPct val="0"/>
        </a:spcAft>
        <a:buChar char="»"/>
        <a:defRPr kumimoji="1" sz="2000">
          <a:solidFill>
            <a:schemeClr val="bg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8" Type="http://schemas.openxmlformats.org/officeDocument/2006/relationships/hyperlink" Target="http://www.std.med.kawasaki-m.ac.jp/hyper/index/me.html" TargetMode="External"/><Relationship Id="rId13" Type="http://schemas.openxmlformats.org/officeDocument/2006/relationships/hyperlink" Target="http://www.std.med.kawasaki-m.ac.jp/hyper/disease/D561.html" TargetMode="External"/><Relationship Id="rId18" Type="http://schemas.openxmlformats.org/officeDocument/2006/relationships/hyperlink" Target="http://www.std.med.kawasaki-m.ac.jp/hyper/index/si.html" TargetMode="External"/><Relationship Id="rId3" Type="http://schemas.openxmlformats.org/officeDocument/2006/relationships/notesSlide" Target="../notesSlides/notesSlide98.xml"/><Relationship Id="rId21" Type="http://schemas.openxmlformats.org/officeDocument/2006/relationships/hyperlink" Target="http://www.std.med.kawasaki-m.ac.jp/hyper/index/ha.html" TargetMode="External"/><Relationship Id="rId7" Type="http://schemas.openxmlformats.org/officeDocument/2006/relationships/hyperlink" Target="http://www.std.med.kawasaki-m.ac.jp/hyper/disease/D618.html" TargetMode="External"/><Relationship Id="rId12" Type="http://schemas.openxmlformats.org/officeDocument/2006/relationships/hyperlink" Target="http://www.std.med.kawasaki-m.ac.jp/hyper/index/do.html" TargetMode="External"/><Relationship Id="rId17" Type="http://schemas.openxmlformats.org/officeDocument/2006/relationships/hyperlink" Target="http://www.std.med.kawasaki-m.ac.jp/hyper/index/be.html" TargetMode="External"/><Relationship Id="rId2" Type="http://schemas.openxmlformats.org/officeDocument/2006/relationships/slideLayout" Target="../slideLayouts/slideLayout28.xml"/><Relationship Id="rId16" Type="http://schemas.openxmlformats.org/officeDocument/2006/relationships/hyperlink" Target="http://www.std.med.kawasaki-m.ac.jp/hyper/index/ya.html" TargetMode="External"/><Relationship Id="rId20" Type="http://schemas.openxmlformats.org/officeDocument/2006/relationships/hyperlink" Target="http://www.std.med.kawasaki-m.ac.jp/hyper/index/to.html" TargetMode="External"/><Relationship Id="rId1" Type="http://schemas.openxmlformats.org/officeDocument/2006/relationships/themeOverride" Target="../theme/themeOverride4.xml"/><Relationship Id="rId6" Type="http://schemas.openxmlformats.org/officeDocument/2006/relationships/hyperlink" Target="http://www.std.med.kawasaki-m.ac.jp/hyper/index/c.html" TargetMode="External"/><Relationship Id="rId11" Type="http://schemas.openxmlformats.org/officeDocument/2006/relationships/hyperlink" Target="http://www.std.med.kawasaki-m.ac.jp/hyper/index/zu.html" TargetMode="External"/><Relationship Id="rId5" Type="http://schemas.openxmlformats.org/officeDocument/2006/relationships/hyperlink" Target="http://www.std.med.kawasaki-m.ac.jp/hyper/index/ti.html" TargetMode="External"/><Relationship Id="rId15" Type="http://schemas.openxmlformats.org/officeDocument/2006/relationships/hyperlink" Target="http://www.std.med.kawasaki-m.ac.jp/hyper/index/hu.html" TargetMode="External"/><Relationship Id="rId23" Type="http://schemas.openxmlformats.org/officeDocument/2006/relationships/hyperlink" Target="http://www.std.med.kawasaki-m.ac.jp/hyper/disease/D804.html" TargetMode="External"/><Relationship Id="rId10" Type="http://schemas.openxmlformats.org/officeDocument/2006/relationships/hyperlink" Target="http://www.std.med.kawasaki-m.ac.jp/hyper/disease/D295.html" TargetMode="External"/><Relationship Id="rId19" Type="http://schemas.openxmlformats.org/officeDocument/2006/relationships/hyperlink" Target="http://www.std.med.kawasaki-m.ac.jp/hyper/index/ta.html" TargetMode="External"/><Relationship Id="rId4" Type="http://schemas.openxmlformats.org/officeDocument/2006/relationships/hyperlink" Target="http://www.std.med.kawasaki-m.ac.jp/hyper/index/ka.html" TargetMode="External"/><Relationship Id="rId9" Type="http://schemas.openxmlformats.org/officeDocument/2006/relationships/hyperlink" Target="http://www.std.med.kawasaki-m.ac.jp/hyper/index/v.html" TargetMode="External"/><Relationship Id="rId14" Type="http://schemas.openxmlformats.org/officeDocument/2006/relationships/hyperlink" Target="http://www.std.med.kawasaki-m.ac.jp/hyper/index/ki.html" TargetMode="External"/><Relationship Id="rId22" Type="http://schemas.openxmlformats.org/officeDocument/2006/relationships/hyperlink" Target="http://www.std.med.kawasaki-m.ac.jp/hyper/index/ko.html"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9.xml"/><Relationship Id="rId1" Type="http://schemas.openxmlformats.org/officeDocument/2006/relationships/slideLayout" Target="../slideLayouts/slideLayout28.xml"/><Relationship Id="rId5" Type="http://schemas.openxmlformats.org/officeDocument/2006/relationships/image" Target="../media/image62.jpeg"/><Relationship Id="rId4" Type="http://schemas.openxmlformats.org/officeDocument/2006/relationships/hyperlink" Target="http://www.oita-med.ac.jp/radiology/gazo/retoroperitoneum/pheochromocytoma/ri.jpg" TargetMode="Externa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3.xml"/></Relationships>
</file>

<file path=ppt/slides/_rels/slide10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4.xml"/><Relationship Id="rId1" Type="http://schemas.openxmlformats.org/officeDocument/2006/relationships/slideLayout" Target="../slideLayouts/slideLayout41.xml"/><Relationship Id="rId5" Type="http://schemas.openxmlformats.org/officeDocument/2006/relationships/image" Target="../media/image65.jpeg"/><Relationship Id="rId4" Type="http://schemas.openxmlformats.org/officeDocument/2006/relationships/image" Target="../media/image64.png"/></Relationships>
</file>

<file path=ppt/slides/_rels/slide10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5.xml"/><Relationship Id="rId1" Type="http://schemas.openxmlformats.org/officeDocument/2006/relationships/slideLayout" Target="../slideLayouts/slideLayout41.xml"/><Relationship Id="rId5" Type="http://schemas.openxmlformats.org/officeDocument/2006/relationships/image" Target="../media/image64.png"/><Relationship Id="rId4" Type="http://schemas.openxmlformats.org/officeDocument/2006/relationships/image" Target="../media/image65.jpe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hyperlink" Target="http://www.std.med.kawasaki-m.ac.jp/hyper/index/re.html" TargetMode="External"/><Relationship Id="rId3" Type="http://schemas.openxmlformats.org/officeDocument/2006/relationships/notesSlide" Target="../notesSlides/notesSlide12.xml"/><Relationship Id="rId7" Type="http://schemas.openxmlformats.org/officeDocument/2006/relationships/hyperlink" Target="http://www.std.med.kawasaki-m.ac.jp/hyper/index/b.html" TargetMode="External"/><Relationship Id="rId2" Type="http://schemas.openxmlformats.org/officeDocument/2006/relationships/slideLayout" Target="../slideLayouts/slideLayout14.xml"/><Relationship Id="rId1" Type="http://schemas.openxmlformats.org/officeDocument/2006/relationships/themeOverride" Target="../theme/themeOverride1.xml"/><Relationship Id="rId6" Type="http://schemas.openxmlformats.org/officeDocument/2006/relationships/hyperlink" Target="http://www.std.med.kawasaki-m.ac.jp/hyper/index/hu.html" TargetMode="External"/><Relationship Id="rId11" Type="http://schemas.openxmlformats.org/officeDocument/2006/relationships/hyperlink" Target="http://www.std.med.kawasaki-m.ac.jp/hyper/index/ko.html" TargetMode="External"/><Relationship Id="rId5" Type="http://schemas.openxmlformats.org/officeDocument/2006/relationships/hyperlink" Target="http://www.std.med.kawasaki-m.ac.jp/hyper/index/aa.html" TargetMode="External"/><Relationship Id="rId10" Type="http://schemas.openxmlformats.org/officeDocument/2006/relationships/hyperlink" Target="http://www.std.med.kawasaki-m.ac.jp/hyper/index/ke.html" TargetMode="External"/><Relationship Id="rId4" Type="http://schemas.openxmlformats.org/officeDocument/2006/relationships/hyperlink" Target="http://www.std.med.kawasaki-m.ac.jp/hyper/index/zo.html" TargetMode="External"/><Relationship Id="rId9" Type="http://schemas.openxmlformats.org/officeDocument/2006/relationships/hyperlink" Target="http://www.std.med.kawasaki-m.ac.jp/hyper/index/zi.html"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vmlDrawing" Target="../drawings/vmlDrawing4.vml"/><Relationship Id="rId5" Type="http://schemas.openxmlformats.org/officeDocument/2006/relationships/image" Target="../media/image6.png"/><Relationship Id="rId4" Type="http://schemas.openxmlformats.org/officeDocument/2006/relationships/oleObject" Target="../embeddings/oleObject8.bin"/></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5.xml"/><Relationship Id="rId1" Type="http://schemas.openxmlformats.org/officeDocument/2006/relationships/themeOverride" Target="../theme/themeOverride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6.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24.xml"/><Relationship Id="rId5" Type="http://schemas.openxmlformats.org/officeDocument/2006/relationships/image" Target="../media/image15.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7.emf"/><Relationship Id="rId2" Type="http://schemas.openxmlformats.org/officeDocument/2006/relationships/slideLayout" Target="../slideLayouts/slideLayout25.xml"/><Relationship Id="rId1" Type="http://schemas.openxmlformats.org/officeDocument/2006/relationships/vmlDrawing" Target="../drawings/vmlDrawing5.vml"/><Relationship Id="rId6" Type="http://schemas.openxmlformats.org/officeDocument/2006/relationships/oleObject" Target="../embeddings/Microsoft_Excel_97-2003_Worksheet1.xls"/><Relationship Id="rId5" Type="http://schemas.openxmlformats.org/officeDocument/2006/relationships/image" Target="../media/image16.emf"/><Relationship Id="rId4" Type="http://schemas.openxmlformats.org/officeDocument/2006/relationships/oleObject" Target="../embeddings/oleObject9.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9.emf"/><Relationship Id="rId2" Type="http://schemas.openxmlformats.org/officeDocument/2006/relationships/slideLayout" Target="../slideLayouts/slideLayout16.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18.emf"/><Relationship Id="rId4" Type="http://schemas.openxmlformats.org/officeDocument/2006/relationships/oleObject" Target="../embeddings/oleObject10.bin"/></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4.xml"/><Relationship Id="rId7" Type="http://schemas.openxmlformats.org/officeDocument/2006/relationships/image" Target="../media/image3.png"/><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png"/><Relationship Id="rId4" Type="http://schemas.openxmlformats.org/officeDocument/2006/relationships/oleObject" Target="../embeddings/oleObject1.bin"/><Relationship Id="rId9"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38.xml"/><Relationship Id="rId7" Type="http://schemas.openxmlformats.org/officeDocument/2006/relationships/image" Target="../media/image3.png"/><Relationship Id="rId2" Type="http://schemas.openxmlformats.org/officeDocument/2006/relationships/slideLayout" Target="../slideLayouts/slideLayout24.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image" Target="../media/image2.png"/><Relationship Id="rId4" Type="http://schemas.openxmlformats.org/officeDocument/2006/relationships/oleObject" Target="../embeddings/oleObject12.bin"/><Relationship Id="rId9" Type="http://schemas.openxmlformats.org/officeDocument/2006/relationships/image" Target="../media/image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5.xml"/><Relationship Id="rId1" Type="http://schemas.openxmlformats.org/officeDocument/2006/relationships/vmlDrawing" Target="../drawings/vmlDrawing8.vml"/><Relationship Id="rId5" Type="http://schemas.openxmlformats.org/officeDocument/2006/relationships/image" Target="../media/image25.png"/><Relationship Id="rId4" Type="http://schemas.openxmlformats.org/officeDocument/2006/relationships/oleObject" Target="../embeddings/oleObject15.bin"/></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5.xml"/><Relationship Id="rId1" Type="http://schemas.openxmlformats.org/officeDocument/2006/relationships/vmlDrawing" Target="../drawings/vmlDrawing9.vml"/><Relationship Id="rId5" Type="http://schemas.openxmlformats.org/officeDocument/2006/relationships/image" Target="../media/image28.emf"/><Relationship Id="rId4" Type="http://schemas.openxmlformats.org/officeDocument/2006/relationships/oleObject" Target="../embeddings/oleObject16.bin"/></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6.xml"/><Relationship Id="rId7" Type="http://schemas.openxmlformats.org/officeDocument/2006/relationships/image" Target="../media/image3.png"/><Relationship Id="rId2" Type="http://schemas.openxmlformats.org/officeDocument/2006/relationships/slideLayout" Target="../slideLayouts/slideLayout24.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2.png"/><Relationship Id="rId4" Type="http://schemas.openxmlformats.org/officeDocument/2006/relationships/oleObject" Target="../embeddings/oleObject4.bin"/><Relationship Id="rId9"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30.emf"/><Relationship Id="rId2" Type="http://schemas.openxmlformats.org/officeDocument/2006/relationships/slideLayout" Target="../slideLayouts/slideLayout16.xml"/><Relationship Id="rId1" Type="http://schemas.openxmlformats.org/officeDocument/2006/relationships/vmlDrawing" Target="../drawings/vmlDrawing10.vml"/><Relationship Id="rId6" Type="http://schemas.openxmlformats.org/officeDocument/2006/relationships/oleObject" Target="../embeddings/oleObject18.bin"/><Relationship Id="rId5" Type="http://schemas.openxmlformats.org/officeDocument/2006/relationships/image" Target="../media/image29.emf"/><Relationship Id="rId4" Type="http://schemas.openxmlformats.org/officeDocument/2006/relationships/oleObject" Target="../embeddings/oleObject17.bin"/></Relationships>
</file>

<file path=ppt/slides/_rels/slide6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9.xml"/><Relationship Id="rId1" Type="http://schemas.openxmlformats.org/officeDocument/2006/relationships/slideLayout" Target="../slideLayouts/slideLayout24.xml"/><Relationship Id="rId5" Type="http://schemas.openxmlformats.org/officeDocument/2006/relationships/image" Target="../media/image33.jpeg"/><Relationship Id="rId4" Type="http://schemas.openxmlformats.org/officeDocument/2006/relationships/image" Target="../media/image32.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62.xml"/><Relationship Id="rId1" Type="http://schemas.openxmlformats.org/officeDocument/2006/relationships/slideLayout" Target="../slideLayouts/slideLayout2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6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3.xml"/><Relationship Id="rId1" Type="http://schemas.openxmlformats.org/officeDocument/2006/relationships/slideLayout" Target="../slideLayouts/slideLayout25.xml"/><Relationship Id="rId5" Type="http://schemas.openxmlformats.org/officeDocument/2006/relationships/image" Target="../media/image42.jpeg"/><Relationship Id="rId4" Type="http://schemas.openxmlformats.org/officeDocument/2006/relationships/image" Target="../media/image41.jpeg"/></Relationships>
</file>

<file path=ppt/slides/_rels/slide66.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64.xml"/><Relationship Id="rId1" Type="http://schemas.openxmlformats.org/officeDocument/2006/relationships/slideLayout" Target="../slideLayouts/slideLayout1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7.xml"/><Relationship Id="rId1" Type="http://schemas.openxmlformats.org/officeDocument/2006/relationships/slideLayout" Target="../slideLayouts/slideLayout25.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xml"/><Relationship Id="rId1" Type="http://schemas.openxmlformats.org/officeDocument/2006/relationships/vmlDrawing" Target="../drawings/vmlDrawing3.vml"/><Relationship Id="rId5" Type="http://schemas.openxmlformats.org/officeDocument/2006/relationships/image" Target="../media/image5.png"/><Relationship Id="rId4" Type="http://schemas.openxmlformats.org/officeDocument/2006/relationships/oleObject" Target="../embeddings/oleObject7.bin"/></Relationships>
</file>

<file path=ppt/slides/_rels/slide8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8.xml"/><Relationship Id="rId1" Type="http://schemas.openxmlformats.org/officeDocument/2006/relationships/slideLayout" Target="../slideLayouts/slideLayout25.xml"/><Relationship Id="rId4" Type="http://schemas.openxmlformats.org/officeDocument/2006/relationships/image" Target="../media/image53.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notesSlide" Target="../notesSlides/notesSlide80.xml"/><Relationship Id="rId7" Type="http://schemas.openxmlformats.org/officeDocument/2006/relationships/image" Target="../media/image3.png"/><Relationship Id="rId2" Type="http://schemas.openxmlformats.org/officeDocument/2006/relationships/slideLayout" Target="../slideLayouts/slideLayout38.xml"/><Relationship Id="rId1" Type="http://schemas.openxmlformats.org/officeDocument/2006/relationships/vmlDrawing" Target="../drawings/vmlDrawing11.vml"/><Relationship Id="rId6" Type="http://schemas.openxmlformats.org/officeDocument/2006/relationships/oleObject" Target="../embeddings/oleObject20.bin"/><Relationship Id="rId5" Type="http://schemas.openxmlformats.org/officeDocument/2006/relationships/image" Target="../media/image2.png"/><Relationship Id="rId4" Type="http://schemas.openxmlformats.org/officeDocument/2006/relationships/oleObject" Target="../embeddings/oleObject19.bin"/><Relationship Id="rId9" Type="http://schemas.openxmlformats.org/officeDocument/2006/relationships/image" Target="../media/image4.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39.xml"/><Relationship Id="rId1" Type="http://schemas.openxmlformats.org/officeDocument/2006/relationships/vmlDrawing" Target="../drawings/vmlDrawing12.vml"/><Relationship Id="rId5" Type="http://schemas.openxmlformats.org/officeDocument/2006/relationships/image" Target="../media/image54.png"/><Relationship Id="rId4" Type="http://schemas.openxmlformats.org/officeDocument/2006/relationships/oleObject" Target="../embeddings/oleObject22.bin"/></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mlDrawing" Target="../drawings/vmlDrawing13.vml"/><Relationship Id="rId1" Type="http://schemas.openxmlformats.org/officeDocument/2006/relationships/themeOverride" Target="../theme/themeOverride3.xml"/><Relationship Id="rId6" Type="http://schemas.openxmlformats.org/officeDocument/2006/relationships/image" Target="../media/image55.emf"/><Relationship Id="rId5" Type="http://schemas.openxmlformats.org/officeDocument/2006/relationships/oleObject" Target="../embeddings/Microsoft_Excel_97-2003_Worksheet2.xls"/><Relationship Id="rId4" Type="http://schemas.openxmlformats.org/officeDocument/2006/relationships/notesSlide" Target="../notesSlides/notesSlide82.xml"/></Relationships>
</file>

<file path=ppt/slides/_rels/slide8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3.xml"/><Relationship Id="rId1" Type="http://schemas.openxmlformats.org/officeDocument/2006/relationships/slideLayout" Target="../slideLayouts/slideLayout30.xml"/><Relationship Id="rId4" Type="http://schemas.openxmlformats.org/officeDocument/2006/relationships/image" Target="../media/image57.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8" Type="http://schemas.openxmlformats.org/officeDocument/2006/relationships/hyperlink" Target="http://www.pathology.vcu.edu/education/endocrine/images/1-18.jpg" TargetMode="External"/><Relationship Id="rId3" Type="http://schemas.openxmlformats.org/officeDocument/2006/relationships/notesSlide" Target="../notesSlides/notesSlide88.xml"/><Relationship Id="rId7" Type="http://schemas.openxmlformats.org/officeDocument/2006/relationships/image" Target="../media/image3.png"/><Relationship Id="rId2" Type="http://schemas.openxmlformats.org/officeDocument/2006/relationships/slideLayout" Target="../slideLayouts/slideLayout38.xml"/><Relationship Id="rId1" Type="http://schemas.openxmlformats.org/officeDocument/2006/relationships/vmlDrawing" Target="../drawings/vmlDrawing14.vml"/><Relationship Id="rId6" Type="http://schemas.openxmlformats.org/officeDocument/2006/relationships/oleObject" Target="../embeddings/oleObject24.bin"/><Relationship Id="rId5" Type="http://schemas.openxmlformats.org/officeDocument/2006/relationships/image" Target="../media/image2.png"/><Relationship Id="rId10" Type="http://schemas.openxmlformats.org/officeDocument/2006/relationships/image" Target="../media/image59.jpeg"/><Relationship Id="rId4" Type="http://schemas.openxmlformats.org/officeDocument/2006/relationships/oleObject" Target="../embeddings/oleObject23.bin"/><Relationship Id="rId9" Type="http://schemas.openxmlformats.org/officeDocument/2006/relationships/image" Target="../media/image58.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8.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8.xml"/><Relationship Id="rId1" Type="http://schemas.openxmlformats.org/officeDocument/2006/relationships/vmlDrawing" Target="../drawings/vmlDrawing15.vml"/><Relationship Id="rId5" Type="http://schemas.openxmlformats.org/officeDocument/2006/relationships/image" Target="../media/image60.png"/><Relationship Id="rId4" Type="http://schemas.openxmlformats.org/officeDocument/2006/relationships/oleObject" Target="../embeddings/oleObject25.bin"/></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角丸四角形 1"/>
          <p:cNvSpPr>
            <a:spLocks noChangeArrowheads="1"/>
          </p:cNvSpPr>
          <p:nvPr/>
        </p:nvSpPr>
        <p:spPr bwMode="auto">
          <a:xfrm>
            <a:off x="633413" y="4495800"/>
            <a:ext cx="7878762" cy="1506538"/>
          </a:xfrm>
          <a:prstGeom prst="roundRect">
            <a:avLst>
              <a:gd name="adj" fmla="val 16667"/>
            </a:avLst>
          </a:prstGeom>
          <a:solidFill>
            <a:schemeClr val="accent1"/>
          </a:solidFill>
          <a:ln w="9525" algn="ctr">
            <a:solidFill>
              <a:schemeClr val="tx1"/>
            </a:solidFill>
            <a:round/>
            <a:headEnd/>
            <a:tailEnd/>
          </a:ln>
        </p:spPr>
        <p:txBody>
          <a:bodyPr/>
          <a:lstStyle/>
          <a:p>
            <a:endParaRPr lang="ja-JP" altLang="en-US"/>
          </a:p>
        </p:txBody>
      </p:sp>
      <p:sp>
        <p:nvSpPr>
          <p:cNvPr id="5123" name="AutoShape 6"/>
          <p:cNvSpPr>
            <a:spLocks noChangeArrowheads="1"/>
          </p:cNvSpPr>
          <p:nvPr/>
        </p:nvSpPr>
        <p:spPr bwMode="invGray">
          <a:xfrm>
            <a:off x="763588" y="796925"/>
            <a:ext cx="7618412" cy="1841500"/>
          </a:xfrm>
          <a:prstGeom prst="roundRect">
            <a:avLst>
              <a:gd name="adj" fmla="val 16667"/>
            </a:avLst>
          </a:prstGeom>
          <a:solidFill>
            <a:srgbClr val="000080"/>
          </a:solidFill>
          <a:ln w="12700">
            <a:solidFill>
              <a:schemeClr val="accent1"/>
            </a:solidFill>
            <a:round/>
            <a:headEnd/>
            <a:tailEnd/>
          </a:ln>
        </p:spPr>
        <p:txBody>
          <a:bodyPr wrap="none" anchor="ctr"/>
          <a:lstStyle/>
          <a:p>
            <a:endParaRPr lang="ja-JP" altLang="en-US"/>
          </a:p>
        </p:txBody>
      </p:sp>
      <p:sp>
        <p:nvSpPr>
          <p:cNvPr id="465922" name="Rectangle 2"/>
          <p:cNvSpPr>
            <a:spLocks noGrp="1" noChangeArrowheads="1"/>
          </p:cNvSpPr>
          <p:nvPr>
            <p:ph type="title"/>
          </p:nvPr>
        </p:nvSpPr>
        <p:spPr>
          <a:xfrm>
            <a:off x="471488" y="969963"/>
            <a:ext cx="8177212" cy="1833562"/>
          </a:xfrm>
        </p:spPr>
        <p:txBody>
          <a:bodyPr/>
          <a:lstStyle/>
          <a:p>
            <a:pPr eaLnBrk="1" hangingPunct="1">
              <a:defRPr/>
            </a:pPr>
            <a:r>
              <a:rPr lang="en-US" altLang="ja-JP" sz="3600" b="1" dirty="0" smtClean="0">
                <a:solidFill>
                  <a:srgbClr val="FFFF00"/>
                </a:solidFill>
                <a:effectLst>
                  <a:outerShdw blurRad="38100" dist="38100" dir="2700000" algn="tl">
                    <a:srgbClr val="000000"/>
                  </a:outerShdw>
                </a:effectLst>
              </a:rPr>
              <a:t>BSL</a:t>
            </a:r>
            <a:r>
              <a:rPr lang="ja-JP" altLang="en-US" sz="3600" b="1" dirty="0" smtClean="0">
                <a:solidFill>
                  <a:srgbClr val="FFFF00"/>
                </a:solidFill>
                <a:effectLst>
                  <a:outerShdw blurRad="38100" dist="38100" dir="2700000" algn="tl">
                    <a:srgbClr val="000000"/>
                  </a:outerShdw>
                </a:effectLst>
              </a:rPr>
              <a:t>医学生セミナー</a:t>
            </a:r>
            <a:r>
              <a:rPr lang="ja-JP" altLang="en-US" sz="3600" b="1" dirty="0">
                <a:solidFill>
                  <a:srgbClr val="FFFF00"/>
                </a:solidFill>
                <a:effectLst>
                  <a:outerShdw blurRad="38100" dist="38100" dir="2700000" algn="tl">
                    <a:srgbClr val="000000"/>
                  </a:outerShdw>
                </a:effectLst>
              </a:rPr>
              <a:t/>
            </a:r>
            <a:br>
              <a:rPr lang="ja-JP" altLang="en-US" sz="3600" b="1" dirty="0">
                <a:solidFill>
                  <a:srgbClr val="FFFF00"/>
                </a:solidFill>
                <a:effectLst>
                  <a:outerShdw blurRad="38100" dist="38100" dir="2700000" algn="tl">
                    <a:srgbClr val="000000"/>
                  </a:outerShdw>
                </a:effectLst>
              </a:rPr>
            </a:br>
            <a:r>
              <a:rPr lang="ja-JP" altLang="en-US" sz="2800" b="1" dirty="0" smtClean="0">
                <a:solidFill>
                  <a:srgbClr val="F7F7C9"/>
                </a:solidFill>
                <a:effectLst>
                  <a:outerShdw blurRad="38100" dist="38100" dir="2700000" algn="tl">
                    <a:srgbClr val="000000"/>
                  </a:outerShdw>
                </a:effectLst>
              </a:rPr>
              <a:t>副腎　</a:t>
            </a:r>
            <a:r>
              <a:rPr lang="en-US" altLang="ja-JP" sz="2800" b="1" dirty="0" smtClean="0">
                <a:solidFill>
                  <a:srgbClr val="F7F7C9"/>
                </a:solidFill>
                <a:effectLst>
                  <a:outerShdw blurRad="38100" dist="38100" dir="2700000" algn="tl">
                    <a:srgbClr val="000000"/>
                  </a:outerShdw>
                </a:effectLst>
              </a:rPr>
              <a:t>Update</a:t>
            </a:r>
            <a:r>
              <a:rPr lang="en-US" altLang="ja-JP" sz="700" b="1" dirty="0">
                <a:solidFill>
                  <a:srgbClr val="F7F7C9"/>
                </a:solidFill>
                <a:effectLst>
                  <a:outerShdw blurRad="38100" dist="38100" dir="2700000" algn="tl">
                    <a:srgbClr val="000000"/>
                  </a:outerShdw>
                </a:effectLst>
              </a:rPr>
              <a:t/>
            </a:r>
            <a:br>
              <a:rPr lang="en-US" altLang="ja-JP" sz="700" b="1" dirty="0">
                <a:solidFill>
                  <a:srgbClr val="F7F7C9"/>
                </a:solidFill>
                <a:effectLst>
                  <a:outerShdw blurRad="38100" dist="38100" dir="2700000" algn="tl">
                    <a:srgbClr val="000000"/>
                  </a:outerShdw>
                </a:effectLst>
              </a:rPr>
            </a:br>
            <a:r>
              <a:rPr lang="ja-JP" altLang="en-US" sz="2400" b="1" dirty="0">
                <a:solidFill>
                  <a:srgbClr val="FF9900"/>
                </a:solidFill>
                <a:effectLst>
                  <a:outerShdw blurRad="38100" dist="38100" dir="2700000" algn="tl">
                    <a:srgbClr val="000000"/>
                  </a:outerShdw>
                </a:effectLst>
              </a:rPr>
              <a:t>　</a:t>
            </a:r>
          </a:p>
        </p:txBody>
      </p:sp>
      <p:sp>
        <p:nvSpPr>
          <p:cNvPr id="19" name="Rectangle 3"/>
          <p:cNvSpPr txBox="1">
            <a:spLocks noChangeArrowheads="1"/>
          </p:cNvSpPr>
          <p:nvPr/>
        </p:nvSpPr>
        <p:spPr bwMode="auto">
          <a:xfrm>
            <a:off x="401638" y="4845050"/>
            <a:ext cx="8342312" cy="1550988"/>
          </a:xfrm>
          <a:prstGeom prst="rect">
            <a:avLst/>
          </a:prstGeom>
          <a:noFill/>
          <a:ln w="9525">
            <a:noFill/>
            <a:miter lim="800000"/>
            <a:headEnd/>
            <a:tailEnd/>
          </a:ln>
          <a:effectLst/>
        </p:spPr>
        <p:txBody>
          <a:bodyPr/>
          <a:lstStyle/>
          <a:p>
            <a:pPr marL="342829" indent="-342829" algn="ctr">
              <a:lnSpc>
                <a:spcPct val="80000"/>
              </a:lnSpc>
              <a:spcBef>
                <a:spcPct val="20000"/>
              </a:spcBef>
              <a:defRPr/>
            </a:pPr>
            <a:r>
              <a:rPr lang="ja-JP" altLang="en-US" sz="2000" kern="0" dirty="0">
                <a:solidFill>
                  <a:srgbClr val="FF9900"/>
                </a:solidFill>
                <a:effectLst>
                  <a:outerShdw blurRad="38100" dist="38100" dir="2700000" algn="tl">
                    <a:srgbClr val="000000"/>
                  </a:outerShdw>
                </a:effectLst>
                <a:latin typeface="+mn-lt"/>
                <a:ea typeface="+mn-ea"/>
              </a:rPr>
              <a:t>埼玉医科大学　総合医療センター　内分泌・糖尿病内科</a:t>
            </a:r>
          </a:p>
          <a:p>
            <a:pPr marL="342829" indent="-342829" algn="ctr">
              <a:lnSpc>
                <a:spcPct val="80000"/>
              </a:lnSpc>
              <a:spcBef>
                <a:spcPct val="20000"/>
              </a:spcBef>
              <a:defRPr/>
            </a:pPr>
            <a:r>
              <a:rPr lang="en-US" altLang="ja-JP" kern="0" dirty="0">
                <a:solidFill>
                  <a:srgbClr val="FF9900"/>
                </a:solidFill>
                <a:effectLst>
                  <a:outerShdw blurRad="38100" dist="38100" dir="2700000" algn="tl">
                    <a:srgbClr val="000000"/>
                  </a:outerShdw>
                </a:effectLst>
                <a:latin typeface="+mn-lt"/>
                <a:ea typeface="+mn-ea"/>
              </a:rPr>
              <a:t>Department of Endocrinology and Diabetes, </a:t>
            </a:r>
          </a:p>
          <a:p>
            <a:pPr marL="342829" indent="-342829" algn="ctr">
              <a:lnSpc>
                <a:spcPct val="80000"/>
              </a:lnSpc>
              <a:spcBef>
                <a:spcPct val="20000"/>
              </a:spcBef>
              <a:defRPr/>
            </a:pPr>
            <a:r>
              <a:rPr lang="en-US" altLang="ja-JP" kern="0" dirty="0">
                <a:solidFill>
                  <a:srgbClr val="FF9900"/>
                </a:solidFill>
                <a:effectLst>
                  <a:outerShdw blurRad="38100" dist="38100" dir="2700000" algn="tl">
                    <a:srgbClr val="000000"/>
                  </a:outerShdw>
                </a:effectLst>
                <a:latin typeface="+mn-lt"/>
                <a:ea typeface="+mn-ea"/>
              </a:rPr>
              <a:t>Saitama Medical Center, Saitama Medical University</a:t>
            </a:r>
          </a:p>
          <a:p>
            <a:pPr marL="342829" indent="-342829" algn="ctr">
              <a:lnSpc>
                <a:spcPct val="80000"/>
              </a:lnSpc>
              <a:spcBef>
                <a:spcPct val="20000"/>
              </a:spcBef>
              <a:defRPr/>
            </a:pPr>
            <a:endParaRPr lang="en-US" altLang="ja-JP" sz="900" kern="0" dirty="0">
              <a:solidFill>
                <a:srgbClr val="FF9900"/>
              </a:solidFill>
              <a:effectLst>
                <a:outerShdw blurRad="38100" dist="38100" dir="2700000" algn="tl">
                  <a:srgbClr val="000000"/>
                </a:outerShdw>
              </a:effectLst>
              <a:latin typeface="+mn-lt"/>
              <a:ea typeface="+mn-ea"/>
            </a:endParaRPr>
          </a:p>
          <a:p>
            <a:pPr marL="342829" indent="-342829" algn="ctr">
              <a:lnSpc>
                <a:spcPct val="80000"/>
              </a:lnSpc>
              <a:spcBef>
                <a:spcPct val="20000"/>
              </a:spcBef>
              <a:defRPr/>
            </a:pPr>
            <a:endParaRPr lang="en-US" altLang="ja-JP" sz="100" kern="0" dirty="0">
              <a:solidFill>
                <a:srgbClr val="FF9900"/>
              </a:solidFill>
              <a:effectLst>
                <a:outerShdw blurRad="38100" dist="38100" dir="2700000" algn="tl">
                  <a:srgbClr val="000000"/>
                </a:outerShdw>
              </a:effectLst>
              <a:latin typeface="+mn-lt"/>
              <a:ea typeface="+mn-ea"/>
            </a:endParaRPr>
          </a:p>
        </p:txBody>
      </p:sp>
      <p:pic>
        <p:nvPicPr>
          <p:cNvPr id="5126" name="図 19" descr="SaitamaMed.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750" y="5146675"/>
            <a:ext cx="7794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987425" y="713734"/>
            <a:ext cx="5806398" cy="4770537"/>
          </a:xfrm>
          <a:prstGeom prst="rect">
            <a:avLst/>
          </a:prstGeom>
          <a:noFill/>
          <a:ln w="9525">
            <a:noFill/>
            <a:miter lim="800000"/>
            <a:headEnd/>
            <a:tailEnd/>
          </a:ln>
          <a:effectLst/>
        </p:spPr>
        <p:txBody>
          <a:bodyPr wrap="none" anchor="t">
            <a:spAutoFit/>
          </a:bodyPr>
          <a:lstStyle/>
          <a:p>
            <a:pPr>
              <a:defRPr/>
            </a:pPr>
            <a:r>
              <a:rPr lang="ja-JP" altLang="en-US" dirty="0">
                <a:solidFill>
                  <a:srgbClr val="FFFFFF"/>
                </a:solidFill>
                <a:effectLst>
                  <a:outerShdw blurRad="38100" dist="38100" dir="2700000" algn="tl">
                    <a:srgbClr val="000000"/>
                  </a:outerShdw>
                </a:effectLst>
                <a:latin typeface="+mn-ea"/>
                <a:ea typeface="+mn-ea"/>
              </a:rPr>
              <a:t>（</a:t>
            </a:r>
            <a:r>
              <a:rPr lang="en-US" altLang="ja-JP" dirty="0">
                <a:solidFill>
                  <a:srgbClr val="FFFFFF"/>
                </a:solidFill>
                <a:effectLst>
                  <a:outerShdw blurRad="38100" dist="38100" dir="2700000" algn="tl">
                    <a:srgbClr val="000000"/>
                  </a:outerShdw>
                </a:effectLst>
                <a:latin typeface="+mn-ea"/>
                <a:ea typeface="+mn-ea"/>
              </a:rPr>
              <a:t>1</a:t>
            </a:r>
            <a:r>
              <a:rPr lang="ja-JP" altLang="en-US" dirty="0">
                <a:solidFill>
                  <a:srgbClr val="FFFFFF"/>
                </a:solidFill>
                <a:effectLst>
                  <a:outerShdw blurRad="38100" dist="38100" dir="2700000" algn="tl">
                    <a:srgbClr val="000000"/>
                  </a:outerShdw>
                </a:effectLst>
                <a:latin typeface="+mn-ea"/>
                <a:ea typeface="+mn-ea"/>
              </a:rPr>
              <a:t>）</a:t>
            </a:r>
            <a:r>
              <a:rPr lang="en-US" altLang="ja-JP" dirty="0">
                <a:solidFill>
                  <a:srgbClr val="FFFFFF"/>
                </a:solidFill>
                <a:effectLst>
                  <a:outerShdw blurRad="38100" dist="38100" dir="2700000" algn="tl">
                    <a:srgbClr val="000000"/>
                  </a:outerShdw>
                </a:effectLst>
                <a:latin typeface="+mn-ea"/>
                <a:ea typeface="+mn-ea"/>
              </a:rPr>
              <a:t>Preclinical Cushing</a:t>
            </a:r>
            <a:r>
              <a:rPr lang="ja-JP" altLang="en-US" dirty="0">
                <a:solidFill>
                  <a:srgbClr val="FFFFFF"/>
                </a:solidFill>
                <a:effectLst>
                  <a:outerShdw blurRad="38100" dist="38100" dir="2700000" algn="tl">
                    <a:srgbClr val="000000"/>
                  </a:outerShdw>
                </a:effectLst>
                <a:latin typeface="+mn-ea"/>
                <a:ea typeface="+mn-ea"/>
              </a:rPr>
              <a:t>症侯群</a:t>
            </a:r>
          </a:p>
          <a:p>
            <a:pPr>
              <a:defRPr/>
            </a:pPr>
            <a:r>
              <a:rPr lang="ja-JP" altLang="en-US" dirty="0">
                <a:solidFill>
                  <a:srgbClr val="FFFFFF"/>
                </a:solidFill>
                <a:effectLst>
                  <a:outerShdw blurRad="38100" dist="38100" dir="2700000" algn="tl">
                    <a:srgbClr val="000000"/>
                  </a:outerShdw>
                </a:effectLst>
                <a:latin typeface="+mn-ea"/>
                <a:ea typeface="+mn-ea"/>
              </a:rPr>
              <a:t>（</a:t>
            </a:r>
            <a:r>
              <a:rPr lang="en-US" altLang="ja-JP" dirty="0">
                <a:solidFill>
                  <a:srgbClr val="FFFFFF"/>
                </a:solidFill>
                <a:effectLst>
                  <a:outerShdw blurRad="38100" dist="38100" dir="2700000" algn="tl">
                    <a:srgbClr val="000000"/>
                  </a:outerShdw>
                </a:effectLst>
                <a:latin typeface="+mn-ea"/>
                <a:ea typeface="+mn-ea"/>
              </a:rPr>
              <a:t>2</a:t>
            </a:r>
            <a:r>
              <a:rPr lang="ja-JP" altLang="en-US" dirty="0">
                <a:solidFill>
                  <a:srgbClr val="FFFFFF"/>
                </a:solidFill>
                <a:effectLst>
                  <a:outerShdw blurRad="38100" dist="38100" dir="2700000" algn="tl">
                    <a:srgbClr val="000000"/>
                  </a:outerShdw>
                </a:effectLst>
                <a:latin typeface="+mn-ea"/>
                <a:ea typeface="+mn-ea"/>
              </a:rPr>
              <a:t>）</a:t>
            </a:r>
            <a:r>
              <a:rPr lang="ja-JP" altLang="en-US" dirty="0">
                <a:solidFill>
                  <a:srgbClr val="FF6600"/>
                </a:solidFill>
                <a:effectLst>
                  <a:outerShdw blurRad="38100" dist="38100" dir="2700000" algn="tl">
                    <a:srgbClr val="000000"/>
                  </a:outerShdw>
                </a:effectLst>
                <a:latin typeface="+mn-ea"/>
                <a:ea typeface="+mn-ea"/>
              </a:rPr>
              <a:t>原発性アルドステロン症</a:t>
            </a:r>
          </a:p>
          <a:p>
            <a:pPr>
              <a:defRPr/>
            </a:pPr>
            <a:r>
              <a:rPr lang="ja-JP" altLang="en-US" dirty="0">
                <a:solidFill>
                  <a:srgbClr val="FFFFFF"/>
                </a:solidFill>
                <a:effectLst>
                  <a:outerShdw blurRad="38100" dist="38100" dir="2700000" algn="tl">
                    <a:srgbClr val="000000"/>
                  </a:outerShdw>
                </a:effectLst>
                <a:latin typeface="+mn-ea"/>
                <a:ea typeface="+mn-ea"/>
              </a:rPr>
              <a:t>（</a:t>
            </a:r>
            <a:r>
              <a:rPr lang="en-US" altLang="ja-JP" dirty="0">
                <a:solidFill>
                  <a:srgbClr val="FFFFFF"/>
                </a:solidFill>
                <a:effectLst>
                  <a:outerShdw blurRad="38100" dist="38100" dir="2700000" algn="tl">
                    <a:srgbClr val="000000"/>
                  </a:outerShdw>
                </a:effectLst>
                <a:latin typeface="+mn-ea"/>
                <a:ea typeface="+mn-ea"/>
              </a:rPr>
              <a:t>3</a:t>
            </a:r>
            <a:r>
              <a:rPr lang="ja-JP" altLang="en-US" dirty="0">
                <a:solidFill>
                  <a:srgbClr val="FFFFFF"/>
                </a:solidFill>
                <a:effectLst>
                  <a:outerShdw blurRad="38100" dist="38100" dir="2700000" algn="tl">
                    <a:srgbClr val="000000"/>
                  </a:outerShdw>
                </a:effectLst>
                <a:latin typeface="+mn-ea"/>
                <a:ea typeface="+mn-ea"/>
              </a:rPr>
              <a:t>）特発性アルドステロン症</a:t>
            </a:r>
          </a:p>
          <a:p>
            <a:pPr>
              <a:defRPr/>
            </a:pPr>
            <a:r>
              <a:rPr lang="ja-JP" altLang="en-US" dirty="0">
                <a:solidFill>
                  <a:srgbClr val="FFFFFF"/>
                </a:solidFill>
                <a:effectLst>
                  <a:outerShdw blurRad="38100" dist="38100" dir="2700000" algn="tl">
                    <a:srgbClr val="000000"/>
                  </a:outerShdw>
                </a:effectLst>
                <a:latin typeface="+mn-ea"/>
                <a:ea typeface="+mn-ea"/>
              </a:rPr>
              <a:t>（</a:t>
            </a:r>
            <a:r>
              <a:rPr lang="en-US" altLang="ja-JP" dirty="0">
                <a:solidFill>
                  <a:srgbClr val="FFFFFF"/>
                </a:solidFill>
                <a:effectLst>
                  <a:outerShdw blurRad="38100" dist="38100" dir="2700000" algn="tl">
                    <a:srgbClr val="000000"/>
                  </a:outerShdw>
                </a:effectLst>
                <a:latin typeface="+mn-ea"/>
                <a:ea typeface="+mn-ea"/>
              </a:rPr>
              <a:t>4</a:t>
            </a:r>
            <a:r>
              <a:rPr lang="ja-JP" altLang="en-US" dirty="0">
                <a:solidFill>
                  <a:srgbClr val="FFFFFF"/>
                </a:solidFill>
                <a:effectLst>
                  <a:outerShdw blurRad="38100" dist="38100" dir="2700000" algn="tl">
                    <a:srgbClr val="000000"/>
                  </a:outerShdw>
                </a:effectLst>
                <a:latin typeface="+mn-ea"/>
                <a:ea typeface="+mn-ea"/>
              </a:rPr>
              <a:t>）偽性低アルドステロン症</a:t>
            </a:r>
          </a:p>
          <a:p>
            <a:pPr>
              <a:defRPr/>
            </a:pPr>
            <a:r>
              <a:rPr lang="ja-JP" altLang="en-US" dirty="0">
                <a:solidFill>
                  <a:srgbClr val="FFFFFF"/>
                </a:solidFill>
                <a:effectLst>
                  <a:outerShdw blurRad="38100" dist="38100" dir="2700000" algn="tl">
                    <a:srgbClr val="000000"/>
                  </a:outerShdw>
                </a:effectLst>
                <a:latin typeface="+mn-ea"/>
                <a:ea typeface="+mn-ea"/>
              </a:rPr>
              <a:t>（</a:t>
            </a:r>
            <a:r>
              <a:rPr lang="en-US" altLang="ja-JP" dirty="0">
                <a:solidFill>
                  <a:srgbClr val="FFFFFF"/>
                </a:solidFill>
                <a:effectLst>
                  <a:outerShdw blurRad="38100" dist="38100" dir="2700000" algn="tl">
                    <a:srgbClr val="000000"/>
                  </a:outerShdw>
                </a:effectLst>
                <a:latin typeface="+mn-ea"/>
                <a:ea typeface="+mn-ea"/>
              </a:rPr>
              <a:t>5</a:t>
            </a:r>
            <a:r>
              <a:rPr lang="ja-JP" altLang="en-US" dirty="0">
                <a:solidFill>
                  <a:srgbClr val="FFFFFF"/>
                </a:solidFill>
                <a:effectLst>
                  <a:outerShdw blurRad="38100" dist="38100" dir="2700000" algn="tl">
                    <a:srgbClr val="000000"/>
                  </a:outerShdw>
                </a:effectLst>
                <a:latin typeface="+mn-ea"/>
                <a:ea typeface="+mn-ea"/>
              </a:rPr>
              <a:t>）</a:t>
            </a:r>
            <a:r>
              <a:rPr lang="en-US" altLang="ja-JP" dirty="0">
                <a:solidFill>
                  <a:srgbClr val="FF6600"/>
                </a:solidFill>
                <a:effectLst>
                  <a:outerShdw blurRad="38100" dist="38100" dir="2700000" algn="tl">
                    <a:srgbClr val="000000"/>
                  </a:outerShdw>
                </a:effectLst>
                <a:latin typeface="+mn-ea"/>
                <a:ea typeface="+mn-ea"/>
              </a:rPr>
              <a:t>Cushing</a:t>
            </a:r>
            <a:r>
              <a:rPr lang="ja-JP" altLang="en-US" dirty="0">
                <a:solidFill>
                  <a:srgbClr val="FF6600"/>
                </a:solidFill>
                <a:effectLst>
                  <a:outerShdw blurRad="38100" dist="38100" dir="2700000" algn="tl">
                    <a:srgbClr val="000000"/>
                  </a:outerShdw>
                </a:effectLst>
                <a:latin typeface="+mn-ea"/>
                <a:ea typeface="+mn-ea"/>
              </a:rPr>
              <a:t>症候群（副腎性）</a:t>
            </a:r>
          </a:p>
          <a:p>
            <a:pPr>
              <a:defRPr/>
            </a:pPr>
            <a:r>
              <a:rPr lang="ja-JP" altLang="en-US" dirty="0">
                <a:solidFill>
                  <a:srgbClr val="FFFFFF"/>
                </a:solidFill>
                <a:effectLst>
                  <a:outerShdw blurRad="38100" dist="38100" dir="2700000" algn="tl">
                    <a:srgbClr val="000000"/>
                  </a:outerShdw>
                </a:effectLst>
                <a:latin typeface="+mn-ea"/>
                <a:ea typeface="+mn-ea"/>
              </a:rPr>
              <a:t>（</a:t>
            </a:r>
            <a:r>
              <a:rPr lang="en-US" altLang="ja-JP" dirty="0">
                <a:solidFill>
                  <a:srgbClr val="FFFFFF"/>
                </a:solidFill>
                <a:effectLst>
                  <a:outerShdw blurRad="38100" dist="38100" dir="2700000" algn="tl">
                    <a:srgbClr val="000000"/>
                  </a:outerShdw>
                </a:effectLst>
                <a:latin typeface="+mn-ea"/>
                <a:ea typeface="+mn-ea"/>
              </a:rPr>
              <a:t>6</a:t>
            </a:r>
            <a:r>
              <a:rPr lang="ja-JP" altLang="en-US" dirty="0">
                <a:solidFill>
                  <a:srgbClr val="FFFFFF"/>
                </a:solidFill>
                <a:effectLst>
                  <a:outerShdw blurRad="38100" dist="38100" dir="2700000" algn="tl">
                    <a:srgbClr val="000000"/>
                  </a:outerShdw>
                </a:effectLst>
                <a:latin typeface="+mn-ea"/>
                <a:ea typeface="+mn-ea"/>
              </a:rPr>
              <a:t>）</a:t>
            </a:r>
            <a:r>
              <a:rPr lang="en-US" altLang="ja-JP" dirty="0">
                <a:solidFill>
                  <a:srgbClr val="FFFFFF"/>
                </a:solidFill>
                <a:effectLst>
                  <a:outerShdw blurRad="38100" dist="38100" dir="2700000" algn="tl">
                    <a:srgbClr val="000000"/>
                  </a:outerShdw>
                </a:effectLst>
                <a:latin typeface="+mn-ea"/>
                <a:ea typeface="+mn-ea"/>
              </a:rPr>
              <a:t>ACTH</a:t>
            </a:r>
            <a:r>
              <a:rPr lang="ja-JP" altLang="en-US" dirty="0">
                <a:solidFill>
                  <a:srgbClr val="FFFFFF"/>
                </a:solidFill>
                <a:effectLst>
                  <a:outerShdw blurRad="38100" dist="38100" dir="2700000" algn="tl">
                    <a:srgbClr val="000000"/>
                  </a:outerShdw>
                </a:effectLst>
                <a:latin typeface="+mn-ea"/>
                <a:ea typeface="+mn-ea"/>
              </a:rPr>
              <a:t>非依存性大結節性副腎皮質過形成（</a:t>
            </a:r>
            <a:r>
              <a:rPr lang="en-US" altLang="ja-JP" dirty="0">
                <a:solidFill>
                  <a:srgbClr val="FFFFFF"/>
                </a:solidFill>
                <a:effectLst>
                  <a:outerShdw blurRad="38100" dist="38100" dir="2700000" algn="tl">
                    <a:srgbClr val="000000"/>
                  </a:outerShdw>
                </a:effectLst>
                <a:latin typeface="+mn-ea"/>
                <a:ea typeface="+mn-ea"/>
              </a:rPr>
              <a:t>AIMAH</a:t>
            </a:r>
            <a:r>
              <a:rPr lang="ja-JP" altLang="en-US" dirty="0">
                <a:solidFill>
                  <a:srgbClr val="FFFFFF"/>
                </a:solidFill>
                <a:effectLst>
                  <a:outerShdw blurRad="38100" dist="38100" dir="2700000" algn="tl">
                    <a:srgbClr val="000000"/>
                  </a:outerShdw>
                </a:effectLst>
                <a:latin typeface="+mn-ea"/>
                <a:ea typeface="+mn-ea"/>
              </a:rPr>
              <a:t>）と</a:t>
            </a:r>
          </a:p>
          <a:p>
            <a:pPr>
              <a:defRPr/>
            </a:pPr>
            <a:r>
              <a:rPr lang="ja-JP" altLang="en-US" dirty="0">
                <a:solidFill>
                  <a:srgbClr val="FFFFFF"/>
                </a:solidFill>
                <a:effectLst>
                  <a:outerShdw blurRad="38100" dist="38100" dir="2700000" algn="tl">
                    <a:srgbClr val="000000"/>
                  </a:outerShdw>
                </a:effectLst>
                <a:latin typeface="+mn-ea"/>
                <a:ea typeface="+mn-ea"/>
              </a:rPr>
              <a:t>　　副腎皮質小結節性異形成（</a:t>
            </a:r>
            <a:r>
              <a:rPr lang="en-US" altLang="ja-JP" dirty="0">
                <a:solidFill>
                  <a:srgbClr val="FFFFFF"/>
                </a:solidFill>
                <a:effectLst>
                  <a:outerShdw blurRad="38100" dist="38100" dir="2700000" algn="tl">
                    <a:srgbClr val="000000"/>
                  </a:outerShdw>
                </a:effectLst>
                <a:latin typeface="+mn-ea"/>
                <a:ea typeface="+mn-ea"/>
              </a:rPr>
              <a:t>PPNAD</a:t>
            </a:r>
            <a:r>
              <a:rPr lang="ja-JP" altLang="en-US" dirty="0">
                <a:solidFill>
                  <a:srgbClr val="FFFFFF"/>
                </a:solidFill>
                <a:effectLst>
                  <a:outerShdw blurRad="38100" dist="38100" dir="2700000" algn="tl">
                    <a:srgbClr val="000000"/>
                  </a:outerShdw>
                </a:effectLst>
                <a:latin typeface="+mn-ea"/>
                <a:ea typeface="+mn-ea"/>
              </a:rPr>
              <a:t>）</a:t>
            </a:r>
          </a:p>
          <a:p>
            <a:pPr>
              <a:defRPr/>
            </a:pPr>
            <a:r>
              <a:rPr lang="ja-JP" altLang="en-US" dirty="0">
                <a:solidFill>
                  <a:srgbClr val="FFFFFF"/>
                </a:solidFill>
                <a:effectLst>
                  <a:outerShdw blurRad="38100" dist="38100" dir="2700000" algn="tl">
                    <a:srgbClr val="000000"/>
                  </a:outerShdw>
                </a:effectLst>
                <a:latin typeface="+mn-ea"/>
                <a:ea typeface="+mn-ea"/>
              </a:rPr>
              <a:t>（</a:t>
            </a:r>
            <a:r>
              <a:rPr lang="en-US" altLang="ja-JP" dirty="0">
                <a:solidFill>
                  <a:srgbClr val="FFFFFF"/>
                </a:solidFill>
                <a:effectLst>
                  <a:outerShdw blurRad="38100" dist="38100" dir="2700000" algn="tl">
                    <a:srgbClr val="000000"/>
                  </a:outerShdw>
                </a:effectLst>
                <a:latin typeface="+mn-ea"/>
                <a:ea typeface="+mn-ea"/>
              </a:rPr>
              <a:t>7</a:t>
            </a:r>
            <a:r>
              <a:rPr lang="ja-JP" altLang="en-US" dirty="0">
                <a:solidFill>
                  <a:srgbClr val="FFFFFF"/>
                </a:solidFill>
                <a:effectLst>
                  <a:outerShdw blurRad="38100" dist="38100" dir="2700000" algn="tl">
                    <a:srgbClr val="000000"/>
                  </a:outerShdw>
                </a:effectLst>
                <a:latin typeface="+mn-ea"/>
                <a:ea typeface="+mn-ea"/>
              </a:rPr>
              <a:t>）副腎酵素欠損症（先天性副腎皮質過形成、二次性高血圧症）</a:t>
            </a:r>
          </a:p>
          <a:p>
            <a:pPr>
              <a:defRPr/>
            </a:pPr>
            <a:r>
              <a:rPr lang="ja-JP" altLang="en-US" dirty="0">
                <a:solidFill>
                  <a:srgbClr val="FFFFFF"/>
                </a:solidFill>
                <a:effectLst>
                  <a:outerShdw blurRad="38100" dist="38100" dir="2700000" algn="tl">
                    <a:srgbClr val="000000"/>
                  </a:outerShdw>
                </a:effectLst>
                <a:latin typeface="+mn-ea"/>
                <a:ea typeface="+mn-ea"/>
              </a:rPr>
              <a:t>　　</a:t>
            </a:r>
            <a:r>
              <a:rPr lang="en-US" altLang="ja-JP" dirty="0" err="1">
                <a:solidFill>
                  <a:srgbClr val="FFFFFF"/>
                </a:solidFill>
                <a:effectLst>
                  <a:outerShdw blurRad="38100" dist="38100" dir="2700000" algn="tl">
                    <a:srgbClr val="000000"/>
                  </a:outerShdw>
                </a:effectLst>
                <a:latin typeface="+mn-ea"/>
                <a:ea typeface="+mn-ea"/>
              </a:rPr>
              <a:t>Prader</a:t>
            </a:r>
            <a:r>
              <a:rPr lang="ja-JP" altLang="en-US" dirty="0">
                <a:solidFill>
                  <a:srgbClr val="FFFFFF"/>
                </a:solidFill>
                <a:effectLst>
                  <a:outerShdw blurRad="38100" dist="38100" dir="2700000" algn="tl">
                    <a:srgbClr val="000000"/>
                  </a:outerShdw>
                </a:effectLst>
                <a:latin typeface="+mn-ea"/>
                <a:ea typeface="+mn-ea"/>
              </a:rPr>
              <a:t>症候群（リポイド過形成症），</a:t>
            </a:r>
          </a:p>
          <a:p>
            <a:pPr>
              <a:defRPr/>
            </a:pPr>
            <a:r>
              <a:rPr lang="ja-JP" altLang="en-US" dirty="0">
                <a:solidFill>
                  <a:srgbClr val="FFFFFF"/>
                </a:solidFill>
                <a:effectLst>
                  <a:outerShdw blurRad="38100" dist="38100" dir="2700000" algn="tl">
                    <a:srgbClr val="000000"/>
                  </a:outerShdw>
                </a:effectLst>
                <a:latin typeface="+mn-ea"/>
                <a:ea typeface="+mn-ea"/>
              </a:rPr>
              <a:t>　　</a:t>
            </a:r>
            <a:r>
              <a:rPr lang="en-US" altLang="ja-JP" dirty="0">
                <a:solidFill>
                  <a:srgbClr val="FFFFFF"/>
                </a:solidFill>
                <a:effectLst>
                  <a:outerShdw blurRad="38100" dist="38100" dir="2700000" algn="tl">
                    <a:srgbClr val="000000"/>
                  </a:outerShdw>
                </a:effectLst>
                <a:latin typeface="+mn-ea"/>
                <a:ea typeface="+mn-ea"/>
              </a:rPr>
              <a:t>3β</a:t>
            </a:r>
            <a:r>
              <a:rPr lang="ja-JP" altLang="en-US" dirty="0">
                <a:solidFill>
                  <a:srgbClr val="FFFFFF"/>
                </a:solidFill>
                <a:effectLst>
                  <a:outerShdw blurRad="38100" dist="38100" dir="2700000" algn="tl">
                    <a:srgbClr val="000000"/>
                  </a:outerShdw>
                </a:effectLst>
                <a:latin typeface="+mn-ea"/>
                <a:ea typeface="+mn-ea"/>
              </a:rPr>
              <a:t>水酸化ステロイド脱水素酵素欠損症，</a:t>
            </a:r>
          </a:p>
          <a:p>
            <a:pPr>
              <a:defRPr/>
            </a:pPr>
            <a:r>
              <a:rPr lang="ja-JP" altLang="en-US" dirty="0">
                <a:solidFill>
                  <a:srgbClr val="FFFFFF"/>
                </a:solidFill>
                <a:effectLst>
                  <a:outerShdw blurRad="38100" dist="38100" dir="2700000" algn="tl">
                    <a:srgbClr val="000000"/>
                  </a:outerShdw>
                </a:effectLst>
                <a:latin typeface="+mn-ea"/>
                <a:ea typeface="+mn-ea"/>
              </a:rPr>
              <a:t>　　</a:t>
            </a:r>
            <a:r>
              <a:rPr lang="en-US" altLang="ja-JP" dirty="0">
                <a:solidFill>
                  <a:srgbClr val="FFFFFF"/>
                </a:solidFill>
                <a:effectLst>
                  <a:outerShdw blurRad="38100" dist="38100" dir="2700000" algn="tl">
                    <a:srgbClr val="000000"/>
                  </a:outerShdw>
                </a:effectLst>
                <a:latin typeface="+mn-ea"/>
                <a:ea typeface="+mn-ea"/>
              </a:rPr>
              <a:t>21</a:t>
            </a:r>
            <a:r>
              <a:rPr lang="ja-JP" altLang="en-US" dirty="0">
                <a:solidFill>
                  <a:srgbClr val="FFFFFF"/>
                </a:solidFill>
                <a:effectLst>
                  <a:outerShdw blurRad="38100" dist="38100" dir="2700000" algn="tl">
                    <a:srgbClr val="000000"/>
                  </a:outerShdw>
                </a:effectLst>
                <a:latin typeface="+mn-ea"/>
                <a:ea typeface="+mn-ea"/>
              </a:rPr>
              <a:t>水酸化酵素欠損症，</a:t>
            </a:r>
            <a:r>
              <a:rPr lang="en-US" altLang="ja-JP" dirty="0">
                <a:solidFill>
                  <a:srgbClr val="FFFFFF"/>
                </a:solidFill>
                <a:effectLst>
                  <a:outerShdw blurRad="38100" dist="38100" dir="2700000" algn="tl">
                    <a:srgbClr val="000000"/>
                  </a:outerShdw>
                </a:effectLst>
                <a:latin typeface="+mn-ea"/>
                <a:ea typeface="+mn-ea"/>
              </a:rPr>
              <a:t>11β</a:t>
            </a:r>
            <a:r>
              <a:rPr lang="ja-JP" altLang="en-US" dirty="0">
                <a:solidFill>
                  <a:srgbClr val="FFFFFF"/>
                </a:solidFill>
                <a:effectLst>
                  <a:outerShdw blurRad="38100" dist="38100" dir="2700000" algn="tl">
                    <a:srgbClr val="000000"/>
                  </a:outerShdw>
                </a:effectLst>
                <a:latin typeface="+mn-ea"/>
                <a:ea typeface="+mn-ea"/>
              </a:rPr>
              <a:t>水酸化酵素欠損症，</a:t>
            </a:r>
          </a:p>
          <a:p>
            <a:pPr>
              <a:defRPr/>
            </a:pPr>
            <a:r>
              <a:rPr lang="ja-JP" altLang="en-US" dirty="0">
                <a:solidFill>
                  <a:srgbClr val="FFFFFF"/>
                </a:solidFill>
                <a:effectLst>
                  <a:outerShdw blurRad="38100" dist="38100" dir="2700000" algn="tl">
                    <a:srgbClr val="000000"/>
                  </a:outerShdw>
                </a:effectLst>
                <a:latin typeface="+mn-ea"/>
                <a:ea typeface="+mn-ea"/>
              </a:rPr>
              <a:t>　　</a:t>
            </a:r>
            <a:r>
              <a:rPr lang="en-US" altLang="ja-JP" dirty="0">
                <a:solidFill>
                  <a:srgbClr val="FFFFFF"/>
                </a:solidFill>
                <a:effectLst>
                  <a:outerShdw blurRad="38100" dist="38100" dir="2700000" algn="tl">
                    <a:srgbClr val="000000"/>
                  </a:outerShdw>
                </a:effectLst>
                <a:latin typeface="+mn-ea"/>
                <a:ea typeface="+mn-ea"/>
              </a:rPr>
              <a:t>17α</a:t>
            </a:r>
            <a:r>
              <a:rPr lang="ja-JP" altLang="en-US" dirty="0">
                <a:solidFill>
                  <a:srgbClr val="FFFFFF"/>
                </a:solidFill>
                <a:effectLst>
                  <a:outerShdw blurRad="38100" dist="38100" dir="2700000" algn="tl">
                    <a:srgbClr val="000000"/>
                  </a:outerShdw>
                </a:effectLst>
                <a:latin typeface="+mn-ea"/>
                <a:ea typeface="+mn-ea"/>
              </a:rPr>
              <a:t>水酸化酵素欠損症，</a:t>
            </a:r>
            <a:r>
              <a:rPr lang="en-US" altLang="ja-JP" dirty="0">
                <a:solidFill>
                  <a:srgbClr val="FFFFFF"/>
                </a:solidFill>
                <a:effectLst>
                  <a:outerShdw blurRad="38100" dist="38100" dir="2700000" algn="tl">
                    <a:srgbClr val="000000"/>
                  </a:outerShdw>
                </a:effectLst>
                <a:latin typeface="+mn-ea"/>
                <a:ea typeface="+mn-ea"/>
              </a:rPr>
              <a:t>18</a:t>
            </a:r>
            <a:r>
              <a:rPr lang="ja-JP" altLang="en-US" dirty="0">
                <a:solidFill>
                  <a:srgbClr val="FFFFFF"/>
                </a:solidFill>
                <a:effectLst>
                  <a:outerShdw blurRad="38100" dist="38100" dir="2700000" algn="tl">
                    <a:srgbClr val="000000"/>
                  </a:outerShdw>
                </a:effectLst>
                <a:latin typeface="+mn-ea"/>
                <a:ea typeface="+mn-ea"/>
              </a:rPr>
              <a:t>水酸化酵素欠損症，</a:t>
            </a:r>
          </a:p>
          <a:p>
            <a:pPr>
              <a:defRPr/>
            </a:pPr>
            <a:r>
              <a:rPr lang="ja-JP" altLang="en-US" dirty="0">
                <a:solidFill>
                  <a:srgbClr val="FFFFFF"/>
                </a:solidFill>
                <a:effectLst>
                  <a:outerShdw blurRad="38100" dist="38100" dir="2700000" algn="tl">
                    <a:srgbClr val="000000"/>
                  </a:outerShdw>
                </a:effectLst>
                <a:latin typeface="+mn-ea"/>
                <a:ea typeface="+mn-ea"/>
              </a:rPr>
              <a:t>　　</a:t>
            </a:r>
            <a:r>
              <a:rPr lang="en-US" altLang="ja-JP" dirty="0">
                <a:solidFill>
                  <a:srgbClr val="FFFFFF"/>
                </a:solidFill>
                <a:effectLst>
                  <a:outerShdw blurRad="38100" dist="38100" dir="2700000" algn="tl">
                    <a:srgbClr val="000000"/>
                  </a:outerShdw>
                </a:effectLst>
                <a:latin typeface="+mn-ea"/>
                <a:ea typeface="+mn-ea"/>
              </a:rPr>
              <a:t>11β</a:t>
            </a:r>
            <a:r>
              <a:rPr lang="ja-JP" altLang="en-US" dirty="0">
                <a:solidFill>
                  <a:srgbClr val="FFFFFF"/>
                </a:solidFill>
                <a:effectLst>
                  <a:outerShdw blurRad="38100" dist="38100" dir="2700000" algn="tl">
                    <a:srgbClr val="000000"/>
                  </a:outerShdw>
                </a:effectLst>
                <a:latin typeface="+mn-ea"/>
                <a:ea typeface="+mn-ea"/>
              </a:rPr>
              <a:t>水酸化ステロイド脱水素酵素欠損症</a:t>
            </a:r>
          </a:p>
          <a:p>
            <a:pPr>
              <a:defRPr/>
            </a:pPr>
            <a:r>
              <a:rPr lang="ja-JP" altLang="en-US" dirty="0">
                <a:solidFill>
                  <a:srgbClr val="FFFFFF"/>
                </a:solidFill>
                <a:effectLst>
                  <a:outerShdw blurRad="38100" dist="38100" dir="2700000" algn="tl">
                    <a:srgbClr val="000000"/>
                  </a:outerShdw>
                </a:effectLst>
                <a:latin typeface="+mn-ea"/>
                <a:ea typeface="+mn-ea"/>
              </a:rPr>
              <a:t>（</a:t>
            </a:r>
            <a:r>
              <a:rPr lang="en-US" altLang="ja-JP" dirty="0">
                <a:solidFill>
                  <a:srgbClr val="FFFFFF"/>
                </a:solidFill>
                <a:effectLst>
                  <a:outerShdw blurRad="38100" dist="38100" dir="2700000" algn="tl">
                    <a:srgbClr val="000000"/>
                  </a:outerShdw>
                </a:effectLst>
                <a:latin typeface="+mn-ea"/>
                <a:ea typeface="+mn-ea"/>
              </a:rPr>
              <a:t>8</a:t>
            </a:r>
            <a:r>
              <a:rPr lang="ja-JP" altLang="en-US" dirty="0">
                <a:solidFill>
                  <a:srgbClr val="FFFFFF"/>
                </a:solidFill>
                <a:effectLst>
                  <a:outerShdw blurRad="38100" dist="38100" dir="2700000" algn="tl">
                    <a:srgbClr val="000000"/>
                  </a:outerShdw>
                </a:effectLst>
                <a:latin typeface="+mn-ea"/>
                <a:ea typeface="+mn-ea"/>
              </a:rPr>
              <a:t>）</a:t>
            </a:r>
            <a:r>
              <a:rPr lang="en-US" altLang="ja-JP" dirty="0">
                <a:solidFill>
                  <a:srgbClr val="FFFFFF"/>
                </a:solidFill>
                <a:effectLst>
                  <a:outerShdw blurRad="38100" dist="38100" dir="2700000" algn="tl">
                    <a:srgbClr val="000000"/>
                  </a:outerShdw>
                </a:effectLst>
                <a:latin typeface="+mn-ea"/>
                <a:ea typeface="+mn-ea"/>
              </a:rPr>
              <a:t>Addison</a:t>
            </a:r>
            <a:r>
              <a:rPr lang="ja-JP" altLang="en-US" dirty="0">
                <a:solidFill>
                  <a:srgbClr val="FFFFFF"/>
                </a:solidFill>
                <a:effectLst>
                  <a:outerShdw blurRad="38100" dist="38100" dir="2700000" algn="tl">
                    <a:srgbClr val="000000"/>
                  </a:outerShdw>
                </a:effectLst>
                <a:latin typeface="+mn-ea"/>
                <a:ea typeface="+mn-ea"/>
              </a:rPr>
              <a:t>病</a:t>
            </a:r>
          </a:p>
          <a:p>
            <a:pPr>
              <a:defRPr/>
            </a:pPr>
            <a:r>
              <a:rPr lang="ja-JP" altLang="en-US" dirty="0">
                <a:solidFill>
                  <a:srgbClr val="FFFFFF"/>
                </a:solidFill>
                <a:effectLst>
                  <a:outerShdw blurRad="38100" dist="38100" dir="2700000" algn="tl">
                    <a:srgbClr val="000000"/>
                  </a:outerShdw>
                </a:effectLst>
                <a:latin typeface="+mn-ea"/>
                <a:ea typeface="+mn-ea"/>
              </a:rPr>
              <a:t>（</a:t>
            </a:r>
            <a:r>
              <a:rPr lang="en-US" altLang="ja-JP" dirty="0">
                <a:solidFill>
                  <a:srgbClr val="FFFFFF"/>
                </a:solidFill>
                <a:effectLst>
                  <a:outerShdw blurRad="38100" dist="38100" dir="2700000" algn="tl">
                    <a:srgbClr val="000000"/>
                  </a:outerShdw>
                </a:effectLst>
                <a:latin typeface="+mn-ea"/>
                <a:ea typeface="+mn-ea"/>
              </a:rPr>
              <a:t>9</a:t>
            </a:r>
            <a:r>
              <a:rPr lang="ja-JP" altLang="en-US" dirty="0">
                <a:solidFill>
                  <a:srgbClr val="FFFFFF"/>
                </a:solidFill>
                <a:effectLst>
                  <a:outerShdw blurRad="38100" dist="38100" dir="2700000" algn="tl">
                    <a:srgbClr val="000000"/>
                  </a:outerShdw>
                </a:effectLst>
                <a:latin typeface="+mn-ea"/>
                <a:ea typeface="+mn-ea"/>
              </a:rPr>
              <a:t>）先天性副腎低形成　</a:t>
            </a:r>
          </a:p>
          <a:p>
            <a:pPr>
              <a:defRPr/>
            </a:pPr>
            <a:r>
              <a:rPr lang="ja-JP" altLang="en-US" dirty="0">
                <a:solidFill>
                  <a:srgbClr val="FFFFFF"/>
                </a:solidFill>
                <a:effectLst>
                  <a:outerShdw blurRad="38100" dist="38100" dir="2700000" algn="tl">
                    <a:srgbClr val="000000"/>
                  </a:outerShdw>
                </a:effectLst>
                <a:latin typeface="+mn-ea"/>
                <a:ea typeface="+mn-ea"/>
              </a:rPr>
              <a:t>（</a:t>
            </a:r>
            <a:r>
              <a:rPr lang="en-US" altLang="ja-JP" dirty="0">
                <a:solidFill>
                  <a:srgbClr val="FFFFFF"/>
                </a:solidFill>
                <a:effectLst>
                  <a:outerShdw blurRad="38100" dist="38100" dir="2700000" algn="tl">
                    <a:srgbClr val="000000"/>
                  </a:outerShdw>
                </a:effectLst>
                <a:latin typeface="+mn-ea"/>
                <a:ea typeface="+mn-ea"/>
              </a:rPr>
              <a:t>10</a:t>
            </a:r>
            <a:r>
              <a:rPr lang="ja-JP" altLang="en-US" dirty="0">
                <a:solidFill>
                  <a:srgbClr val="FFFFFF"/>
                </a:solidFill>
                <a:effectLst>
                  <a:outerShdw blurRad="38100" dist="38100" dir="2700000" algn="tl">
                    <a:srgbClr val="000000"/>
                  </a:outerShdw>
                </a:effectLst>
                <a:latin typeface="+mn-ea"/>
                <a:ea typeface="+mn-ea"/>
              </a:rPr>
              <a:t>）家族性グルココルチコイド抵抗症</a:t>
            </a:r>
          </a:p>
          <a:p>
            <a:pPr>
              <a:defRPr/>
            </a:pPr>
            <a:r>
              <a:rPr lang="ja-JP" altLang="en-US" dirty="0">
                <a:solidFill>
                  <a:srgbClr val="FFFFFF"/>
                </a:solidFill>
                <a:effectLst>
                  <a:outerShdw blurRad="38100" dist="38100" dir="2700000" algn="tl">
                    <a:srgbClr val="000000"/>
                  </a:outerShdw>
                </a:effectLst>
                <a:latin typeface="+mn-ea"/>
                <a:ea typeface="+mn-ea"/>
              </a:rPr>
              <a:t>（</a:t>
            </a:r>
            <a:r>
              <a:rPr lang="en-US" altLang="ja-JP" dirty="0">
                <a:solidFill>
                  <a:srgbClr val="FFFFFF"/>
                </a:solidFill>
                <a:effectLst>
                  <a:outerShdw blurRad="38100" dist="38100" dir="2700000" algn="tl">
                    <a:srgbClr val="000000"/>
                  </a:outerShdw>
                </a:effectLst>
                <a:latin typeface="+mn-ea"/>
                <a:ea typeface="+mn-ea"/>
              </a:rPr>
              <a:t>11</a:t>
            </a:r>
            <a:r>
              <a:rPr lang="ja-JP" altLang="en-US" dirty="0">
                <a:solidFill>
                  <a:srgbClr val="FFFFFF"/>
                </a:solidFill>
                <a:effectLst>
                  <a:outerShdw blurRad="38100" dist="38100" dir="2700000" algn="tl">
                    <a:srgbClr val="000000"/>
                  </a:outerShdw>
                </a:effectLst>
                <a:latin typeface="+mn-ea"/>
                <a:ea typeface="+mn-ea"/>
              </a:rPr>
              <a:t>）褐色細胞腫</a:t>
            </a:r>
          </a:p>
          <a:p>
            <a:pPr>
              <a:defRPr/>
            </a:pPr>
            <a:r>
              <a:rPr lang="ja-JP" altLang="en-US" dirty="0">
                <a:solidFill>
                  <a:srgbClr val="FFFFFF"/>
                </a:solidFill>
                <a:effectLst>
                  <a:outerShdw blurRad="38100" dist="38100" dir="2700000" algn="tl">
                    <a:srgbClr val="000000"/>
                  </a:outerShdw>
                </a:effectLst>
                <a:latin typeface="+mn-ea"/>
                <a:ea typeface="+mn-ea"/>
              </a:rPr>
              <a:t>（</a:t>
            </a:r>
            <a:r>
              <a:rPr lang="en-US" altLang="ja-JP" dirty="0">
                <a:solidFill>
                  <a:srgbClr val="FFFFFF"/>
                </a:solidFill>
                <a:effectLst>
                  <a:outerShdw blurRad="38100" dist="38100" dir="2700000" algn="tl">
                    <a:srgbClr val="000000"/>
                  </a:outerShdw>
                </a:effectLst>
                <a:latin typeface="+mn-ea"/>
                <a:ea typeface="+mn-ea"/>
              </a:rPr>
              <a:t>12</a:t>
            </a:r>
            <a:r>
              <a:rPr lang="ja-JP" altLang="en-US" dirty="0">
                <a:solidFill>
                  <a:srgbClr val="FFFFFF"/>
                </a:solidFill>
                <a:effectLst>
                  <a:outerShdw blurRad="38100" dist="38100" dir="2700000" algn="tl">
                    <a:srgbClr val="000000"/>
                  </a:outerShdw>
                </a:effectLst>
                <a:latin typeface="+mn-ea"/>
                <a:ea typeface="+mn-ea"/>
              </a:rPr>
              <a:t>）多発性内分泌腺腫症（</a:t>
            </a:r>
            <a:r>
              <a:rPr lang="en-US" altLang="ja-JP" dirty="0">
                <a:solidFill>
                  <a:srgbClr val="FFFFFF"/>
                </a:solidFill>
                <a:effectLst>
                  <a:outerShdw blurRad="38100" dist="38100" dir="2700000" algn="tl">
                    <a:srgbClr val="000000"/>
                  </a:outerShdw>
                </a:effectLst>
                <a:latin typeface="+mn-ea"/>
                <a:ea typeface="+mn-ea"/>
              </a:rPr>
              <a:t>Ⅰ</a:t>
            </a:r>
            <a:r>
              <a:rPr lang="ja-JP" altLang="en-US" dirty="0" err="1">
                <a:solidFill>
                  <a:srgbClr val="FFFFFF"/>
                </a:solidFill>
                <a:effectLst>
                  <a:outerShdw blurRad="38100" dist="38100" dir="2700000" algn="tl">
                    <a:srgbClr val="000000"/>
                  </a:outerShdw>
                </a:effectLst>
                <a:latin typeface="+mn-ea"/>
                <a:ea typeface="+mn-ea"/>
              </a:rPr>
              <a:t>，</a:t>
            </a:r>
            <a:r>
              <a:rPr lang="en-US" altLang="ja-JP" dirty="0" err="1">
                <a:solidFill>
                  <a:srgbClr val="FFFFFF"/>
                </a:solidFill>
                <a:effectLst>
                  <a:outerShdw blurRad="38100" dist="38100" dir="2700000" algn="tl">
                    <a:srgbClr val="000000"/>
                  </a:outerShdw>
                </a:effectLst>
                <a:latin typeface="+mn-ea"/>
                <a:ea typeface="+mn-ea"/>
              </a:rPr>
              <a:t>Ⅱa</a:t>
            </a:r>
            <a:r>
              <a:rPr lang="ja-JP" altLang="en-US" dirty="0" err="1">
                <a:solidFill>
                  <a:srgbClr val="FFFFFF"/>
                </a:solidFill>
                <a:effectLst>
                  <a:outerShdw blurRad="38100" dist="38100" dir="2700000" algn="tl">
                    <a:srgbClr val="000000"/>
                  </a:outerShdw>
                </a:effectLst>
                <a:latin typeface="+mn-ea"/>
                <a:ea typeface="+mn-ea"/>
              </a:rPr>
              <a:t>，</a:t>
            </a:r>
            <a:r>
              <a:rPr lang="en-US" altLang="ja-JP" dirty="0" err="1">
                <a:solidFill>
                  <a:srgbClr val="FFFFFF"/>
                </a:solidFill>
                <a:effectLst>
                  <a:outerShdw blurRad="38100" dist="38100" dir="2700000" algn="tl">
                    <a:srgbClr val="000000"/>
                  </a:outerShdw>
                </a:effectLst>
                <a:latin typeface="+mn-ea"/>
                <a:ea typeface="+mn-ea"/>
              </a:rPr>
              <a:t>Ⅱb</a:t>
            </a:r>
            <a:r>
              <a:rPr lang="ja-JP" altLang="en-US" dirty="0">
                <a:solidFill>
                  <a:srgbClr val="FFFFFF"/>
                </a:solidFill>
                <a:effectLst>
                  <a:outerShdw blurRad="38100" dist="38100" dir="2700000" algn="tl">
                    <a:srgbClr val="000000"/>
                  </a:outerShdw>
                </a:effectLst>
                <a:latin typeface="+mn-ea"/>
                <a:ea typeface="+mn-ea"/>
              </a:rPr>
              <a:t>型）</a:t>
            </a:r>
          </a:p>
          <a:p>
            <a:pPr>
              <a:defRPr/>
            </a:pPr>
            <a:r>
              <a:rPr lang="ja-JP" altLang="en-US" dirty="0">
                <a:solidFill>
                  <a:srgbClr val="FFFFFF"/>
                </a:solidFill>
                <a:effectLst>
                  <a:outerShdw blurRad="38100" dist="38100" dir="2700000" algn="tl">
                    <a:srgbClr val="000000"/>
                  </a:outerShdw>
                </a:effectLst>
                <a:latin typeface="+mn-ea"/>
                <a:ea typeface="+mn-ea"/>
              </a:rPr>
              <a:t>（</a:t>
            </a:r>
            <a:r>
              <a:rPr lang="en-US" altLang="ja-JP" dirty="0">
                <a:solidFill>
                  <a:srgbClr val="FFFFFF"/>
                </a:solidFill>
                <a:effectLst>
                  <a:outerShdw blurRad="38100" dist="38100" dir="2700000" algn="tl">
                    <a:srgbClr val="000000"/>
                  </a:outerShdw>
                </a:effectLst>
                <a:latin typeface="+mn-ea"/>
                <a:ea typeface="+mn-ea"/>
              </a:rPr>
              <a:t>13</a:t>
            </a:r>
            <a:r>
              <a:rPr lang="ja-JP" altLang="en-US" dirty="0">
                <a:solidFill>
                  <a:srgbClr val="FFFFFF"/>
                </a:solidFill>
                <a:effectLst>
                  <a:outerShdw blurRad="38100" dist="38100" dir="2700000" algn="tl">
                    <a:srgbClr val="000000"/>
                  </a:outerShdw>
                </a:effectLst>
                <a:latin typeface="+mn-ea"/>
                <a:ea typeface="+mn-ea"/>
              </a:rPr>
              <a:t>）</a:t>
            </a:r>
            <a:r>
              <a:rPr lang="ja-JP" altLang="en-US" dirty="0">
                <a:solidFill>
                  <a:srgbClr val="FF6600"/>
                </a:solidFill>
                <a:effectLst>
                  <a:outerShdw blurRad="38100" dist="38100" dir="2700000" algn="tl">
                    <a:srgbClr val="000000"/>
                  </a:outerShdw>
                </a:effectLst>
                <a:latin typeface="+mn-ea"/>
                <a:ea typeface="+mn-ea"/>
              </a:rPr>
              <a:t>副腎偶発腺腫</a:t>
            </a:r>
          </a:p>
        </p:txBody>
      </p:sp>
      <p:sp>
        <p:nvSpPr>
          <p:cNvPr id="114691" name="Rectangle 3"/>
          <p:cNvSpPr>
            <a:spLocks noChangeArrowheads="1"/>
          </p:cNvSpPr>
          <p:nvPr/>
        </p:nvSpPr>
        <p:spPr bwMode="auto">
          <a:xfrm>
            <a:off x="0" y="41275"/>
            <a:ext cx="9144000" cy="523220"/>
          </a:xfrm>
          <a:prstGeom prst="rect">
            <a:avLst/>
          </a:prstGeom>
          <a:noFill/>
          <a:ln w="9525">
            <a:noFill/>
            <a:miter lim="800000"/>
            <a:headEnd/>
            <a:tailEnd/>
          </a:ln>
          <a:effectLst/>
        </p:spPr>
        <p:txBody>
          <a:bodyPr>
            <a:spAutoFit/>
          </a:bodyPr>
          <a:lstStyle/>
          <a:p>
            <a:pPr algn="ctr">
              <a:defRPr/>
            </a:pPr>
            <a:r>
              <a:rPr lang="ja-JP" altLang="en-US" sz="2800" dirty="0">
                <a:solidFill>
                  <a:srgbClr val="FFFF66"/>
                </a:solidFill>
                <a:effectLst>
                  <a:outerShdw blurRad="38100" dist="38100" dir="2700000" algn="tl">
                    <a:srgbClr val="000000"/>
                  </a:outerShdw>
                </a:effectLst>
                <a:latin typeface="+mn-ea"/>
                <a:ea typeface="+mn-ea"/>
              </a:rPr>
              <a:t>副腎ホルモン産生異常症診断の手引きと治療指針</a:t>
            </a:r>
            <a:endParaRPr lang="ja-JP" altLang="en-US" sz="1800" dirty="0">
              <a:solidFill>
                <a:srgbClr val="FFFF66"/>
              </a:solidFill>
              <a:effectLst>
                <a:outerShdw blurRad="38100" dist="38100" dir="2700000" algn="tl">
                  <a:srgbClr val="000000"/>
                </a:outerShdw>
              </a:effectLst>
              <a:latin typeface="+mn-ea"/>
              <a:ea typeface="+mn-ea"/>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フッター プレースホルダ 4"/>
          <p:cNvSpPr>
            <a:spLocks noGrp="1"/>
          </p:cNvSpPr>
          <p:nvPr>
            <p:ph type="ftr" sz="quarter" idx="11"/>
          </p:nvPr>
        </p:nvSpPr>
        <p:spPr>
          <a:xfrm>
            <a:off x="5980113" y="5951468"/>
            <a:ext cx="2895600" cy="287338"/>
          </a:xfrm>
        </p:spPr>
        <p:txBody>
          <a:bodyPr/>
          <a:lstStyle/>
          <a:p>
            <a:pPr>
              <a:defRPr/>
            </a:pPr>
            <a:r>
              <a:rPr lang="en-US" altLang="ja-JP" sz="1200">
                <a:solidFill>
                  <a:srgbClr val="CC3300"/>
                </a:solidFill>
                <a:latin typeface="+mn-ea"/>
                <a:ea typeface="+mn-ea"/>
              </a:rPr>
              <a:t>KAWASAKI MEDICAL SCHOOL</a:t>
            </a:r>
          </a:p>
        </p:txBody>
      </p:sp>
      <p:sp>
        <p:nvSpPr>
          <p:cNvPr id="166916" name="Rectangle 4"/>
          <p:cNvSpPr>
            <a:spLocks noChangeArrowheads="1"/>
          </p:cNvSpPr>
          <p:nvPr/>
        </p:nvSpPr>
        <p:spPr bwMode="auto">
          <a:xfrm>
            <a:off x="730250" y="0"/>
            <a:ext cx="7681913" cy="707886"/>
          </a:xfrm>
          <a:prstGeom prst="rect">
            <a:avLst/>
          </a:prstGeom>
          <a:noFill/>
          <a:ln w="9525">
            <a:noFill/>
            <a:miter lim="800000"/>
            <a:headEnd/>
            <a:tailEnd/>
          </a:ln>
          <a:effectLst/>
        </p:spPr>
        <p:txBody>
          <a:bodyPr anchor="ctr">
            <a:spAutoFit/>
          </a:bodyPr>
          <a:lstStyle/>
          <a:p>
            <a:pPr algn="ctr">
              <a:defRPr/>
            </a:pPr>
            <a:r>
              <a:rPr lang="ja-JP" altLang="en-US" sz="4000">
                <a:solidFill>
                  <a:srgbClr val="FFFFFF"/>
                </a:solidFill>
                <a:effectLst>
                  <a:outerShdw blurRad="38100" dist="38100" dir="2700000" algn="tl">
                    <a:srgbClr val="000000"/>
                  </a:outerShdw>
                </a:effectLst>
                <a:latin typeface="+mn-ea"/>
                <a:ea typeface="+mn-ea"/>
                <a:hlinkClick r:id="rId4"/>
              </a:rPr>
              <a:t>褐色細胞腫</a:t>
            </a:r>
            <a:r>
              <a:rPr lang="ja-JP" altLang="en-US" sz="4000">
                <a:solidFill>
                  <a:srgbClr val="FFFFFF"/>
                </a:solidFill>
                <a:effectLst>
                  <a:outerShdw blurRad="38100" dist="38100" dir="2700000" algn="tl">
                    <a:srgbClr val="000000"/>
                  </a:outerShdw>
                </a:effectLst>
                <a:latin typeface="+mn-ea"/>
                <a:ea typeface="+mn-ea"/>
              </a:rPr>
              <a:t>の診断基準 </a:t>
            </a:r>
          </a:p>
        </p:txBody>
      </p:sp>
      <p:sp>
        <p:nvSpPr>
          <p:cNvPr id="110596" name="Rectangle 33"/>
          <p:cNvSpPr>
            <a:spLocks noChangeArrowheads="1"/>
          </p:cNvSpPr>
          <p:nvPr/>
        </p:nvSpPr>
        <p:spPr bwMode="auto">
          <a:xfrm>
            <a:off x="5659438" y="5735568"/>
            <a:ext cx="3484562" cy="69215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2400">
              <a:solidFill>
                <a:srgbClr val="FFFFFF"/>
              </a:solidFill>
              <a:latin typeface="+mn-ea"/>
              <a:ea typeface="+mn-ea"/>
            </a:endParaRPr>
          </a:p>
        </p:txBody>
      </p:sp>
      <p:sp>
        <p:nvSpPr>
          <p:cNvPr id="166925" name="Rectangle 13"/>
          <p:cNvSpPr>
            <a:spLocks noChangeArrowheads="1"/>
          </p:cNvSpPr>
          <p:nvPr/>
        </p:nvSpPr>
        <p:spPr bwMode="auto">
          <a:xfrm>
            <a:off x="363538" y="5321231"/>
            <a:ext cx="8362950" cy="820737"/>
          </a:xfrm>
          <a:prstGeom prst="rect">
            <a:avLst/>
          </a:prstGeom>
          <a:noFill/>
          <a:ln w="9525">
            <a:noFill/>
            <a:miter lim="800000"/>
            <a:headEnd/>
            <a:tailEnd/>
          </a:ln>
          <a:effectLst/>
        </p:spPr>
        <p:txBody>
          <a:bodyPr anchor="ctr"/>
          <a:lstStyle/>
          <a:p>
            <a:pPr marL="444500" indent="-444500">
              <a:defRPr/>
            </a:pPr>
            <a:r>
              <a:rPr lang="en-US" altLang="ja-JP" sz="2000" dirty="0">
                <a:solidFill>
                  <a:srgbClr val="FFFFFF"/>
                </a:solidFill>
                <a:effectLst>
                  <a:outerShdw blurRad="38100" dist="38100" dir="2700000" algn="tl">
                    <a:srgbClr val="000000"/>
                  </a:outerShdw>
                </a:effectLst>
                <a:latin typeface="+mn-ea"/>
                <a:ea typeface="+mn-ea"/>
              </a:rPr>
              <a:t>4</a:t>
            </a:r>
            <a:r>
              <a:rPr lang="ja-JP" altLang="en-US" sz="2000" dirty="0" err="1">
                <a:solidFill>
                  <a:srgbClr val="FFFFFF"/>
                </a:solidFill>
                <a:effectLst>
                  <a:outerShdw blurRad="38100" dist="38100" dir="2700000" algn="tl">
                    <a:srgbClr val="000000"/>
                  </a:outerShdw>
                </a:effectLst>
                <a:latin typeface="+mn-ea"/>
                <a:ea typeface="+mn-ea"/>
              </a:rPr>
              <a:t>．</a:t>
            </a:r>
            <a:r>
              <a:rPr lang="ja-JP" altLang="en-US" sz="2000" dirty="0">
                <a:solidFill>
                  <a:srgbClr val="FFFFFF"/>
                </a:solidFill>
                <a:effectLst>
                  <a:outerShdw blurRad="38100" dist="38100" dir="2700000" algn="tl">
                    <a:srgbClr val="000000"/>
                  </a:outerShdw>
                </a:effectLst>
                <a:latin typeface="+mn-ea"/>
                <a:ea typeface="+mn-ea"/>
              </a:rPr>
              <a:t>手術，剖検による確認</a:t>
            </a:r>
            <a:r>
              <a:rPr lang="en-US" altLang="ja-JP" sz="2000" dirty="0">
                <a:solidFill>
                  <a:srgbClr val="FFFFFF"/>
                </a:solidFill>
                <a:effectLst>
                  <a:outerShdw blurRad="38100" dist="38100" dir="2700000" algn="tl">
                    <a:srgbClr val="000000"/>
                  </a:outerShdw>
                </a:effectLst>
                <a:latin typeface="+mn-ea"/>
                <a:ea typeface="+mn-ea"/>
              </a:rPr>
              <a:t>:</a:t>
            </a:r>
            <a:r>
              <a:rPr lang="ja-JP" altLang="en-US" sz="2000" dirty="0">
                <a:solidFill>
                  <a:srgbClr val="FFFFFF"/>
                </a:solidFill>
                <a:effectLst>
                  <a:outerShdw blurRad="38100" dist="38100" dir="2700000" algn="tl">
                    <a:srgbClr val="000000"/>
                  </a:outerShdw>
                </a:effectLst>
                <a:latin typeface="+mn-ea"/>
                <a:ea typeface="+mn-ea"/>
              </a:rPr>
              <a:t>腫瘍の組織像，腫瘍内</a:t>
            </a:r>
            <a:r>
              <a:rPr lang="ja-JP" altLang="en-US" sz="2000" dirty="0">
                <a:solidFill>
                  <a:srgbClr val="FFFFFF"/>
                </a:solidFill>
                <a:effectLst>
                  <a:outerShdw blurRad="38100" dist="38100" dir="2700000" algn="tl">
                    <a:srgbClr val="000000"/>
                  </a:outerShdw>
                </a:effectLst>
                <a:latin typeface="+mn-ea"/>
                <a:ea typeface="+mn-ea"/>
                <a:hlinkClick r:id="rId4"/>
              </a:rPr>
              <a:t>カテコールアミン</a:t>
            </a:r>
            <a:r>
              <a:rPr lang="ja-JP" altLang="en-US" sz="2000" dirty="0">
                <a:solidFill>
                  <a:srgbClr val="FFFFFF"/>
                </a:solidFill>
                <a:effectLst>
                  <a:outerShdw blurRad="38100" dist="38100" dir="2700000" algn="tl">
                    <a:srgbClr val="000000"/>
                  </a:outerShdw>
                </a:effectLst>
                <a:latin typeface="+mn-ea"/>
                <a:ea typeface="+mn-ea"/>
              </a:rPr>
              <a:t>含量測定</a:t>
            </a:r>
          </a:p>
        </p:txBody>
      </p:sp>
      <p:sp>
        <p:nvSpPr>
          <p:cNvPr id="166924" name="Rectangle 12"/>
          <p:cNvSpPr>
            <a:spLocks noChangeArrowheads="1"/>
          </p:cNvSpPr>
          <p:nvPr/>
        </p:nvSpPr>
        <p:spPr bwMode="auto">
          <a:xfrm>
            <a:off x="363538" y="4500493"/>
            <a:ext cx="8362950" cy="820738"/>
          </a:xfrm>
          <a:prstGeom prst="rect">
            <a:avLst/>
          </a:prstGeom>
          <a:noFill/>
          <a:ln w="9525">
            <a:noFill/>
            <a:miter lim="800000"/>
            <a:headEnd/>
            <a:tailEnd/>
          </a:ln>
          <a:effectLst/>
        </p:spPr>
        <p:txBody>
          <a:bodyPr anchor="ctr"/>
          <a:lstStyle/>
          <a:p>
            <a:pPr marL="444500" indent="-444500">
              <a:defRPr/>
            </a:pPr>
            <a:r>
              <a:rPr lang="en-US" altLang="ja-JP" sz="2000">
                <a:solidFill>
                  <a:srgbClr val="FFFFFF"/>
                </a:solidFill>
                <a:effectLst>
                  <a:outerShdw blurRad="38100" dist="38100" dir="2700000" algn="tl">
                    <a:srgbClr val="000000"/>
                  </a:outerShdw>
                </a:effectLst>
                <a:latin typeface="+mn-ea"/>
                <a:ea typeface="+mn-ea"/>
              </a:rPr>
              <a:t>3</a:t>
            </a:r>
            <a:r>
              <a:rPr lang="ja-JP" altLang="en-US" sz="2000">
                <a:solidFill>
                  <a:srgbClr val="FFFFFF"/>
                </a:solidFill>
                <a:effectLst>
                  <a:outerShdw blurRad="38100" dist="38100" dir="2700000" algn="tl">
                    <a:srgbClr val="000000"/>
                  </a:outerShdw>
                </a:effectLst>
                <a:latin typeface="+mn-ea"/>
                <a:ea typeface="+mn-ea"/>
              </a:rPr>
              <a:t>．腫瘍の存在</a:t>
            </a:r>
            <a:r>
              <a:rPr lang="en-US" altLang="ja-JP" sz="2000">
                <a:solidFill>
                  <a:srgbClr val="FFFFFF"/>
                </a:solidFill>
                <a:effectLst>
                  <a:outerShdw blurRad="38100" dist="38100" dir="2700000" algn="tl">
                    <a:srgbClr val="000000"/>
                  </a:outerShdw>
                </a:effectLst>
                <a:latin typeface="+mn-ea"/>
                <a:ea typeface="+mn-ea"/>
              </a:rPr>
              <a:t>:IVP</a:t>
            </a:r>
            <a:r>
              <a:rPr lang="ja-JP" altLang="en-US" sz="2000">
                <a:solidFill>
                  <a:srgbClr val="FFFFFF"/>
                </a:solidFill>
                <a:effectLst>
                  <a:outerShdw blurRad="38100" dist="38100" dir="2700000" algn="tl">
                    <a:srgbClr val="000000"/>
                  </a:outerShdw>
                </a:effectLst>
                <a:latin typeface="+mn-ea"/>
                <a:ea typeface="+mn-ea"/>
              </a:rPr>
              <a:t>，</a:t>
            </a:r>
            <a:r>
              <a:rPr lang="ja-JP" altLang="en-US" sz="2000">
                <a:solidFill>
                  <a:srgbClr val="FFFFFF"/>
                </a:solidFill>
                <a:effectLst>
                  <a:outerShdw blurRad="38100" dist="38100" dir="2700000" algn="tl">
                    <a:srgbClr val="000000"/>
                  </a:outerShdw>
                </a:effectLst>
                <a:latin typeface="+mn-ea"/>
                <a:ea typeface="+mn-ea"/>
                <a:hlinkClick r:id="rId5"/>
              </a:rPr>
              <a:t>超音波検査</a:t>
            </a:r>
            <a:r>
              <a:rPr lang="ja-JP" altLang="en-US" sz="2000">
                <a:solidFill>
                  <a:srgbClr val="FFFFFF"/>
                </a:solidFill>
                <a:effectLst>
                  <a:outerShdw blurRad="38100" dist="38100" dir="2700000" algn="tl">
                    <a:srgbClr val="000000"/>
                  </a:outerShdw>
                </a:effectLst>
                <a:latin typeface="+mn-ea"/>
                <a:ea typeface="+mn-ea"/>
              </a:rPr>
              <a:t>，</a:t>
            </a:r>
            <a:r>
              <a:rPr lang="en-US" altLang="ja-JP" sz="2000">
                <a:solidFill>
                  <a:srgbClr val="FFFFFF"/>
                </a:solidFill>
                <a:effectLst>
                  <a:outerShdw blurRad="38100" dist="38100" dir="2700000" algn="tl">
                    <a:srgbClr val="000000"/>
                  </a:outerShdw>
                </a:effectLst>
                <a:latin typeface="+mn-ea"/>
                <a:ea typeface="+mn-ea"/>
                <a:hlinkClick r:id="rId6"/>
              </a:rPr>
              <a:t>CT</a:t>
            </a:r>
            <a:r>
              <a:rPr lang="ja-JP" altLang="en-US" sz="2000">
                <a:solidFill>
                  <a:srgbClr val="FFFFFF"/>
                </a:solidFill>
                <a:effectLst>
                  <a:outerShdw blurRad="38100" dist="38100" dir="2700000" algn="tl">
                    <a:srgbClr val="000000"/>
                  </a:outerShdw>
                </a:effectLst>
                <a:latin typeface="+mn-ea"/>
                <a:ea typeface="+mn-ea"/>
              </a:rPr>
              <a:t>，</a:t>
            </a:r>
            <a:r>
              <a:rPr lang="en-US" altLang="ja-JP" sz="2000" baseline="30000">
                <a:solidFill>
                  <a:srgbClr val="FFFFFF"/>
                </a:solidFill>
                <a:effectLst>
                  <a:outerShdw blurRad="38100" dist="38100" dir="2700000" algn="tl">
                    <a:srgbClr val="000000"/>
                  </a:outerShdw>
                </a:effectLst>
                <a:latin typeface="+mn-ea"/>
                <a:ea typeface="+mn-ea"/>
                <a:hlinkClick r:id="rId7"/>
              </a:rPr>
              <a:t>131</a:t>
            </a:r>
            <a:r>
              <a:rPr lang="en-US" altLang="ja-JP" sz="2000">
                <a:solidFill>
                  <a:srgbClr val="FFFFFF"/>
                </a:solidFill>
                <a:effectLst>
                  <a:outerShdw blurRad="38100" dist="38100" dir="2700000" algn="tl">
                    <a:srgbClr val="000000"/>
                  </a:outerShdw>
                </a:effectLst>
                <a:latin typeface="+mn-ea"/>
                <a:ea typeface="+mn-ea"/>
                <a:hlinkClick r:id="rId7"/>
              </a:rPr>
              <a:t>I</a:t>
            </a:r>
            <a:r>
              <a:rPr lang="en-US" altLang="ja-JP" sz="2000" u="sng">
                <a:solidFill>
                  <a:srgbClr val="FFFFCC"/>
                </a:solidFill>
                <a:effectLst>
                  <a:outerShdw blurRad="38100" dist="38100" dir="2700000" algn="tl">
                    <a:srgbClr val="000000"/>
                  </a:outerShdw>
                </a:effectLst>
                <a:latin typeface="+mn-ea"/>
                <a:ea typeface="+mn-ea"/>
              </a:rPr>
              <a:t>-MIBG</a:t>
            </a:r>
            <a:r>
              <a:rPr lang="ja-JP" altLang="en-US" sz="2000">
                <a:solidFill>
                  <a:srgbClr val="FFFFFF"/>
                </a:solidFill>
                <a:effectLst>
                  <a:outerShdw blurRad="38100" dist="38100" dir="2700000" algn="tl">
                    <a:srgbClr val="000000"/>
                  </a:outerShdw>
                </a:effectLst>
                <a:latin typeface="+mn-ea"/>
                <a:ea typeface="+mn-ea"/>
              </a:rPr>
              <a:t>によるシンチグラフィーなど</a:t>
            </a:r>
          </a:p>
        </p:txBody>
      </p:sp>
      <p:sp>
        <p:nvSpPr>
          <p:cNvPr id="166923" name="Rectangle 11"/>
          <p:cNvSpPr>
            <a:spLocks noChangeArrowheads="1"/>
          </p:cNvSpPr>
          <p:nvPr/>
        </p:nvSpPr>
        <p:spPr bwMode="auto">
          <a:xfrm>
            <a:off x="363538" y="3679756"/>
            <a:ext cx="8362950" cy="820737"/>
          </a:xfrm>
          <a:prstGeom prst="rect">
            <a:avLst/>
          </a:prstGeom>
          <a:noFill/>
          <a:ln w="9525">
            <a:noFill/>
            <a:miter lim="800000"/>
            <a:headEnd/>
            <a:tailEnd/>
          </a:ln>
          <a:effectLst/>
        </p:spPr>
        <p:txBody>
          <a:bodyPr anchor="ctr"/>
          <a:lstStyle/>
          <a:p>
            <a:pPr marL="444500" indent="-444500">
              <a:defRPr/>
            </a:pPr>
            <a:r>
              <a:rPr lang="en-US" altLang="ja-JP" sz="2000" dirty="0">
                <a:solidFill>
                  <a:srgbClr val="FFFFFF"/>
                </a:solidFill>
                <a:effectLst>
                  <a:outerShdw blurRad="38100" dist="38100" dir="2700000" algn="tl">
                    <a:srgbClr val="000000"/>
                  </a:outerShdw>
                </a:effectLst>
                <a:latin typeface="+mn-ea"/>
                <a:ea typeface="+mn-ea"/>
              </a:rPr>
              <a:t>2</a:t>
            </a:r>
            <a:r>
              <a:rPr lang="ja-JP" altLang="en-US" sz="2000" dirty="0" err="1">
                <a:solidFill>
                  <a:srgbClr val="FFFFFF"/>
                </a:solidFill>
                <a:effectLst>
                  <a:outerShdw blurRad="38100" dist="38100" dir="2700000" algn="tl">
                    <a:srgbClr val="000000"/>
                  </a:outerShdw>
                </a:effectLst>
                <a:latin typeface="+mn-ea"/>
                <a:ea typeface="+mn-ea"/>
              </a:rPr>
              <a:t>．</a:t>
            </a:r>
            <a:r>
              <a:rPr lang="ja-JP" altLang="en-US" sz="2000" dirty="0">
                <a:solidFill>
                  <a:srgbClr val="FFFFFF"/>
                </a:solidFill>
                <a:effectLst>
                  <a:outerShdw blurRad="38100" dist="38100" dir="2700000" algn="tl">
                    <a:srgbClr val="000000"/>
                  </a:outerShdw>
                </a:effectLst>
                <a:latin typeface="+mn-ea"/>
                <a:ea typeface="+mn-ea"/>
              </a:rPr>
              <a:t>血中・尿中</a:t>
            </a:r>
            <a:r>
              <a:rPr lang="ja-JP" altLang="en-US" sz="2000" dirty="0">
                <a:solidFill>
                  <a:srgbClr val="FFFFFF"/>
                </a:solidFill>
                <a:effectLst>
                  <a:outerShdw blurRad="38100" dist="38100" dir="2700000" algn="tl">
                    <a:srgbClr val="000000"/>
                  </a:outerShdw>
                </a:effectLst>
                <a:latin typeface="+mn-ea"/>
                <a:ea typeface="+mn-ea"/>
                <a:hlinkClick r:id="rId4"/>
              </a:rPr>
              <a:t>カテコールアミン</a:t>
            </a:r>
            <a:r>
              <a:rPr lang="ja-JP" altLang="en-US" sz="2000" dirty="0">
                <a:solidFill>
                  <a:srgbClr val="FFFFFF"/>
                </a:solidFill>
                <a:effectLst>
                  <a:outerShdw blurRad="38100" dist="38100" dir="2700000" algn="tl">
                    <a:srgbClr val="000000"/>
                  </a:outerShdw>
                </a:effectLst>
                <a:latin typeface="+mn-ea"/>
                <a:ea typeface="+mn-ea"/>
              </a:rPr>
              <a:t>の増加と，尿中</a:t>
            </a:r>
            <a:r>
              <a:rPr lang="ja-JP" altLang="en-US" sz="2000" dirty="0">
                <a:solidFill>
                  <a:srgbClr val="FFFFFF"/>
                </a:solidFill>
                <a:effectLst>
                  <a:outerShdw blurRad="38100" dist="38100" dir="2700000" algn="tl">
                    <a:srgbClr val="000000"/>
                  </a:outerShdw>
                </a:effectLst>
                <a:latin typeface="+mn-ea"/>
                <a:ea typeface="+mn-ea"/>
                <a:hlinkClick r:id="rId4"/>
              </a:rPr>
              <a:t>カテコールアミン</a:t>
            </a:r>
            <a:r>
              <a:rPr lang="ja-JP" altLang="en-US" sz="2000" dirty="0">
                <a:solidFill>
                  <a:srgbClr val="FFFFFF"/>
                </a:solidFill>
                <a:effectLst>
                  <a:outerShdw blurRad="38100" dist="38100" dir="2700000" algn="tl">
                    <a:srgbClr val="000000"/>
                  </a:outerShdw>
                </a:effectLst>
                <a:latin typeface="+mn-ea"/>
                <a:ea typeface="+mn-ea"/>
              </a:rPr>
              <a:t>代謝産物</a:t>
            </a:r>
            <a:r>
              <a:rPr lang="en-US" altLang="ja-JP" sz="2000" dirty="0">
                <a:solidFill>
                  <a:srgbClr val="FFFFFF"/>
                </a:solidFill>
                <a:effectLst>
                  <a:outerShdw blurRad="38100" dist="38100" dir="2700000" algn="tl">
                    <a:srgbClr val="000000"/>
                  </a:outerShdw>
                </a:effectLst>
                <a:latin typeface="+mn-ea"/>
                <a:ea typeface="+mn-ea"/>
              </a:rPr>
              <a:t>(</a:t>
            </a:r>
            <a:r>
              <a:rPr lang="ja-JP" altLang="en-US" sz="2000" dirty="0">
                <a:solidFill>
                  <a:srgbClr val="FFFFFF"/>
                </a:solidFill>
                <a:effectLst>
                  <a:outerShdw blurRad="38100" dist="38100" dir="2700000" algn="tl">
                    <a:srgbClr val="000000"/>
                  </a:outerShdw>
                </a:effectLst>
                <a:latin typeface="+mn-ea"/>
                <a:ea typeface="+mn-ea"/>
              </a:rPr>
              <a:t>総</a:t>
            </a:r>
            <a:r>
              <a:rPr lang="ja-JP" altLang="en-US" sz="2000" dirty="0">
                <a:solidFill>
                  <a:srgbClr val="FFFFFF"/>
                </a:solidFill>
                <a:effectLst>
                  <a:outerShdw blurRad="38100" dist="38100" dir="2700000" algn="tl">
                    <a:srgbClr val="000000"/>
                  </a:outerShdw>
                </a:effectLst>
                <a:latin typeface="+mn-ea"/>
                <a:ea typeface="+mn-ea"/>
                <a:hlinkClick r:id="rId8"/>
              </a:rPr>
              <a:t>メタネフリン</a:t>
            </a:r>
            <a:r>
              <a:rPr lang="ja-JP" altLang="en-US" sz="2000" dirty="0">
                <a:solidFill>
                  <a:srgbClr val="FFFFFF"/>
                </a:solidFill>
                <a:effectLst>
                  <a:outerShdw blurRad="38100" dist="38100" dir="2700000" algn="tl">
                    <a:srgbClr val="000000"/>
                  </a:outerShdw>
                </a:effectLst>
                <a:latin typeface="+mn-ea"/>
                <a:ea typeface="+mn-ea"/>
              </a:rPr>
              <a:t>，</a:t>
            </a:r>
            <a:r>
              <a:rPr lang="en-US" altLang="ja-JP" sz="2000" dirty="0">
                <a:solidFill>
                  <a:srgbClr val="FFFFFF"/>
                </a:solidFill>
                <a:effectLst>
                  <a:outerShdw blurRad="38100" dist="38100" dir="2700000" algn="tl">
                    <a:srgbClr val="000000"/>
                  </a:outerShdw>
                </a:effectLst>
                <a:latin typeface="+mn-ea"/>
                <a:ea typeface="+mn-ea"/>
                <a:hlinkClick r:id="rId9"/>
              </a:rPr>
              <a:t>VMA</a:t>
            </a:r>
            <a:r>
              <a:rPr lang="en-US" altLang="ja-JP" sz="2000" dirty="0">
                <a:solidFill>
                  <a:srgbClr val="FFFFFF"/>
                </a:solidFill>
                <a:effectLst>
                  <a:outerShdw blurRad="38100" dist="38100" dir="2700000" algn="tl">
                    <a:srgbClr val="000000"/>
                  </a:outerShdw>
                </a:effectLst>
                <a:latin typeface="+mn-ea"/>
                <a:ea typeface="+mn-ea"/>
              </a:rPr>
              <a:t>)</a:t>
            </a:r>
            <a:r>
              <a:rPr lang="ja-JP" altLang="en-US" sz="2000" dirty="0">
                <a:solidFill>
                  <a:srgbClr val="FFFFFF"/>
                </a:solidFill>
                <a:effectLst>
                  <a:outerShdw blurRad="38100" dist="38100" dir="2700000" algn="tl">
                    <a:srgbClr val="000000"/>
                  </a:outerShdw>
                </a:effectLst>
                <a:latin typeface="+mn-ea"/>
                <a:ea typeface="+mn-ea"/>
              </a:rPr>
              <a:t>の増量</a:t>
            </a:r>
          </a:p>
        </p:txBody>
      </p:sp>
      <p:sp>
        <p:nvSpPr>
          <p:cNvPr id="166922" name="Rectangle 10"/>
          <p:cNvSpPr>
            <a:spLocks noChangeArrowheads="1"/>
          </p:cNvSpPr>
          <p:nvPr/>
        </p:nvSpPr>
        <p:spPr bwMode="auto">
          <a:xfrm>
            <a:off x="363538" y="1033393"/>
            <a:ext cx="8362950" cy="2646363"/>
          </a:xfrm>
          <a:prstGeom prst="rect">
            <a:avLst/>
          </a:prstGeom>
          <a:noFill/>
          <a:ln w="9525">
            <a:noFill/>
            <a:miter lim="800000"/>
            <a:headEnd/>
            <a:tailEnd/>
          </a:ln>
          <a:effectLst/>
        </p:spPr>
        <p:txBody>
          <a:bodyPr anchor="ctr"/>
          <a:lstStyle/>
          <a:p>
            <a:pPr marL="444500" indent="-444500">
              <a:defRPr/>
            </a:pPr>
            <a:r>
              <a:rPr lang="en-US" altLang="ja-JP" sz="2000" dirty="0">
                <a:solidFill>
                  <a:srgbClr val="FFFFFF"/>
                </a:solidFill>
                <a:effectLst>
                  <a:outerShdw blurRad="38100" dist="38100" dir="2700000" algn="tl">
                    <a:srgbClr val="000000"/>
                  </a:outerShdw>
                </a:effectLst>
                <a:latin typeface="+mn-ea"/>
                <a:ea typeface="+mn-ea"/>
              </a:rPr>
              <a:t>1</a:t>
            </a:r>
            <a:r>
              <a:rPr lang="ja-JP" altLang="en-US" sz="2000" dirty="0" err="1">
                <a:solidFill>
                  <a:srgbClr val="FFFFFF"/>
                </a:solidFill>
                <a:effectLst>
                  <a:outerShdw blurRad="38100" dist="38100" dir="2700000" algn="tl">
                    <a:srgbClr val="000000"/>
                  </a:outerShdw>
                </a:effectLst>
                <a:latin typeface="+mn-ea"/>
                <a:ea typeface="+mn-ea"/>
              </a:rPr>
              <a:t>．</a:t>
            </a:r>
            <a:r>
              <a:rPr lang="ja-JP" altLang="en-US" sz="2000" dirty="0">
                <a:solidFill>
                  <a:srgbClr val="FFFFFF"/>
                </a:solidFill>
                <a:effectLst>
                  <a:outerShdw blurRad="38100" dist="38100" dir="2700000" algn="tl">
                    <a:srgbClr val="000000"/>
                  </a:outerShdw>
                </a:effectLst>
                <a:latin typeface="+mn-ea"/>
                <a:ea typeface="+mn-ea"/>
              </a:rPr>
              <a:t>過</a:t>
            </a:r>
            <a:r>
              <a:rPr lang="ja-JP" altLang="en-US" sz="2000" dirty="0">
                <a:solidFill>
                  <a:srgbClr val="FFFFFF"/>
                </a:solidFill>
                <a:effectLst>
                  <a:outerShdw blurRad="38100" dist="38100" dir="2700000" algn="tl">
                    <a:srgbClr val="000000"/>
                  </a:outerShdw>
                </a:effectLst>
                <a:latin typeface="+mn-ea"/>
                <a:ea typeface="+mn-ea"/>
                <a:hlinkClick r:id="rId4"/>
              </a:rPr>
              <a:t>カテコールアミン</a:t>
            </a:r>
            <a:r>
              <a:rPr lang="ja-JP" altLang="en-US" sz="2000" dirty="0">
                <a:solidFill>
                  <a:srgbClr val="FFFFFF"/>
                </a:solidFill>
                <a:effectLst>
                  <a:outerShdw blurRad="38100" dist="38100" dir="2700000" algn="tl">
                    <a:srgbClr val="000000"/>
                  </a:outerShdw>
                </a:effectLst>
                <a:latin typeface="+mn-ea"/>
                <a:ea typeface="+mn-ea"/>
              </a:rPr>
              <a:t>血症による臨床症状と一般検査成績</a:t>
            </a:r>
            <a:br>
              <a:rPr lang="ja-JP" altLang="en-US" sz="2000" dirty="0">
                <a:solidFill>
                  <a:srgbClr val="FFFFFF"/>
                </a:solidFill>
                <a:effectLst>
                  <a:outerShdw blurRad="38100" dist="38100" dir="2700000" algn="tl">
                    <a:srgbClr val="000000"/>
                  </a:outerShdw>
                </a:effectLst>
                <a:latin typeface="+mn-ea"/>
                <a:ea typeface="+mn-ea"/>
              </a:rPr>
            </a:br>
            <a:r>
              <a:rPr lang="en-US" altLang="ja-JP" sz="2000" dirty="0">
                <a:solidFill>
                  <a:srgbClr val="FFFFFF"/>
                </a:solidFill>
                <a:effectLst>
                  <a:outerShdw blurRad="38100" dist="38100" dir="2700000" algn="tl">
                    <a:srgbClr val="000000"/>
                  </a:outerShdw>
                </a:effectLst>
                <a:latin typeface="+mn-ea"/>
                <a:ea typeface="+mn-ea"/>
              </a:rPr>
              <a:t>(1)</a:t>
            </a:r>
            <a:r>
              <a:rPr lang="ja-JP" altLang="en-US" sz="2000" dirty="0">
                <a:solidFill>
                  <a:srgbClr val="FFFFFF"/>
                </a:solidFill>
                <a:effectLst>
                  <a:outerShdw blurRad="38100" dist="38100" dir="2700000" algn="tl">
                    <a:srgbClr val="000000"/>
                  </a:outerShdw>
                </a:effectLst>
                <a:latin typeface="+mn-ea"/>
                <a:ea typeface="+mn-ea"/>
                <a:hlinkClick r:id="rId10"/>
              </a:rPr>
              <a:t>動揺性高血圧</a:t>
            </a:r>
            <a:r>
              <a:rPr lang="ja-JP" altLang="en-US" sz="2000" dirty="0">
                <a:solidFill>
                  <a:srgbClr val="FFFFFF"/>
                </a:solidFill>
                <a:effectLst>
                  <a:outerShdw blurRad="38100" dist="38100" dir="2700000" algn="tl">
                    <a:srgbClr val="000000"/>
                  </a:outerShdw>
                </a:effectLst>
                <a:latin typeface="+mn-ea"/>
                <a:ea typeface="+mn-ea"/>
              </a:rPr>
              <a:t/>
            </a:r>
            <a:br>
              <a:rPr lang="ja-JP" altLang="en-US" sz="2000" dirty="0">
                <a:solidFill>
                  <a:srgbClr val="FFFFFF"/>
                </a:solidFill>
                <a:effectLst>
                  <a:outerShdw blurRad="38100" dist="38100" dir="2700000" algn="tl">
                    <a:srgbClr val="000000"/>
                  </a:outerShdw>
                </a:effectLst>
                <a:latin typeface="+mn-ea"/>
                <a:ea typeface="+mn-ea"/>
              </a:rPr>
            </a:br>
            <a:r>
              <a:rPr lang="en-US" altLang="ja-JP" sz="2000" dirty="0">
                <a:solidFill>
                  <a:srgbClr val="FFFFFF"/>
                </a:solidFill>
                <a:effectLst>
                  <a:outerShdw blurRad="38100" dist="38100" dir="2700000" algn="tl">
                    <a:srgbClr val="000000"/>
                  </a:outerShdw>
                </a:effectLst>
                <a:latin typeface="+mn-ea"/>
                <a:ea typeface="+mn-ea"/>
              </a:rPr>
              <a:t>(2)</a:t>
            </a:r>
            <a:r>
              <a:rPr lang="ja-JP" altLang="en-US" sz="2000" dirty="0">
                <a:solidFill>
                  <a:srgbClr val="FFFFFF"/>
                </a:solidFill>
                <a:effectLst>
                  <a:outerShdw blurRad="38100" dist="38100" dir="2700000" algn="tl">
                    <a:srgbClr val="000000"/>
                  </a:outerShdw>
                </a:effectLst>
                <a:latin typeface="+mn-ea"/>
                <a:ea typeface="+mn-ea"/>
                <a:hlinkClick r:id="rId11"/>
              </a:rPr>
              <a:t>頭痛</a:t>
            </a:r>
            <a:r>
              <a:rPr lang="ja-JP" altLang="en-US" sz="2000" dirty="0">
                <a:solidFill>
                  <a:srgbClr val="FFFFFF"/>
                </a:solidFill>
                <a:effectLst>
                  <a:outerShdw blurRad="38100" dist="38100" dir="2700000" algn="tl">
                    <a:srgbClr val="000000"/>
                  </a:outerShdw>
                </a:effectLst>
                <a:latin typeface="+mn-ea"/>
                <a:ea typeface="+mn-ea"/>
              </a:rPr>
              <a:t>，</a:t>
            </a:r>
            <a:r>
              <a:rPr lang="ja-JP" altLang="en-US" sz="2000" dirty="0">
                <a:solidFill>
                  <a:srgbClr val="FFFFFF"/>
                </a:solidFill>
                <a:effectLst>
                  <a:outerShdw blurRad="38100" dist="38100" dir="2700000" algn="tl">
                    <a:srgbClr val="000000"/>
                  </a:outerShdw>
                </a:effectLst>
                <a:latin typeface="+mn-ea"/>
                <a:ea typeface="+mn-ea"/>
                <a:hlinkClick r:id="rId12"/>
              </a:rPr>
              <a:t>動悸</a:t>
            </a:r>
            <a:r>
              <a:rPr lang="ja-JP" altLang="en-US" sz="2000" dirty="0">
                <a:solidFill>
                  <a:srgbClr val="FFFFFF"/>
                </a:solidFill>
                <a:effectLst>
                  <a:outerShdw blurRad="38100" dist="38100" dir="2700000" algn="tl">
                    <a:srgbClr val="000000"/>
                  </a:outerShdw>
                </a:effectLst>
                <a:latin typeface="+mn-ea"/>
                <a:ea typeface="+mn-ea"/>
              </a:rPr>
              <a:t>，</a:t>
            </a:r>
            <a:r>
              <a:rPr lang="ja-JP" altLang="en-US" sz="2000" dirty="0">
                <a:solidFill>
                  <a:srgbClr val="FFFFFF"/>
                </a:solidFill>
                <a:effectLst>
                  <a:outerShdw blurRad="38100" dist="38100" dir="2700000" algn="tl">
                    <a:srgbClr val="000000"/>
                  </a:outerShdw>
                </a:effectLst>
                <a:latin typeface="+mn-ea"/>
                <a:ea typeface="+mn-ea"/>
                <a:hlinkClick r:id="rId13"/>
              </a:rPr>
              <a:t>発汗</a:t>
            </a:r>
            <a:r>
              <a:rPr lang="ja-JP" altLang="en-US" sz="2000" dirty="0">
                <a:solidFill>
                  <a:srgbClr val="FFFFFF"/>
                </a:solidFill>
                <a:effectLst>
                  <a:outerShdw blurRad="38100" dist="38100" dir="2700000" algn="tl">
                    <a:srgbClr val="000000"/>
                  </a:outerShdw>
                </a:effectLst>
                <a:latin typeface="+mn-ea"/>
                <a:ea typeface="+mn-ea"/>
              </a:rPr>
              <a:t>，四肢冷感，</a:t>
            </a:r>
            <a:r>
              <a:rPr lang="ja-JP" altLang="en-US" sz="2000" dirty="0">
                <a:solidFill>
                  <a:srgbClr val="FFFFFF"/>
                </a:solidFill>
                <a:effectLst>
                  <a:outerShdw blurRad="38100" dist="38100" dir="2700000" algn="tl">
                    <a:srgbClr val="000000"/>
                  </a:outerShdw>
                </a:effectLst>
                <a:latin typeface="+mn-ea"/>
                <a:ea typeface="+mn-ea"/>
                <a:hlinkClick r:id="rId14"/>
              </a:rPr>
              <a:t>胸痛</a:t>
            </a:r>
            <a:r>
              <a:rPr lang="ja-JP" altLang="en-US" sz="2000" dirty="0">
                <a:solidFill>
                  <a:srgbClr val="FFFFFF"/>
                </a:solidFill>
                <a:effectLst>
                  <a:outerShdw blurRad="38100" dist="38100" dir="2700000" algn="tl">
                    <a:srgbClr val="000000"/>
                  </a:outerShdw>
                </a:effectLst>
                <a:latin typeface="+mn-ea"/>
                <a:ea typeface="+mn-ea"/>
              </a:rPr>
              <a:t>，</a:t>
            </a:r>
            <a:r>
              <a:rPr lang="ja-JP" altLang="en-US" sz="2000" dirty="0">
                <a:solidFill>
                  <a:srgbClr val="FFFFFF"/>
                </a:solidFill>
                <a:effectLst>
                  <a:outerShdw blurRad="38100" dist="38100" dir="2700000" algn="tl">
                    <a:srgbClr val="000000"/>
                  </a:outerShdw>
                </a:effectLst>
                <a:latin typeface="+mn-ea"/>
                <a:ea typeface="+mn-ea"/>
                <a:hlinkClick r:id="rId15"/>
              </a:rPr>
              <a:t>腹痛</a:t>
            </a:r>
            <a:r>
              <a:rPr lang="ja-JP" altLang="en-US" sz="2000" dirty="0">
                <a:solidFill>
                  <a:srgbClr val="FFFFFF"/>
                </a:solidFill>
                <a:effectLst>
                  <a:outerShdw blurRad="38100" dist="38100" dir="2700000" algn="tl">
                    <a:srgbClr val="000000"/>
                  </a:outerShdw>
                </a:effectLst>
                <a:latin typeface="+mn-ea"/>
                <a:ea typeface="+mn-ea"/>
              </a:rPr>
              <a:t>，</a:t>
            </a:r>
            <a:r>
              <a:rPr lang="ja-JP" altLang="en-US" sz="2000" dirty="0">
                <a:solidFill>
                  <a:srgbClr val="FFFFFF"/>
                </a:solidFill>
                <a:effectLst>
                  <a:outerShdw blurRad="38100" dist="38100" dir="2700000" algn="tl">
                    <a:srgbClr val="000000"/>
                  </a:outerShdw>
                </a:effectLst>
                <a:latin typeface="+mn-ea"/>
                <a:ea typeface="+mn-ea"/>
                <a:hlinkClick r:id="rId16"/>
              </a:rPr>
              <a:t>やせ</a:t>
            </a:r>
            <a:r>
              <a:rPr lang="ja-JP" altLang="en-US" sz="2000" dirty="0">
                <a:solidFill>
                  <a:srgbClr val="FFFFFF"/>
                </a:solidFill>
                <a:effectLst>
                  <a:outerShdw blurRad="38100" dist="38100" dir="2700000" algn="tl">
                    <a:srgbClr val="000000"/>
                  </a:outerShdw>
                </a:effectLst>
                <a:latin typeface="+mn-ea"/>
                <a:ea typeface="+mn-ea"/>
              </a:rPr>
              <a:t>，</a:t>
            </a:r>
            <a:r>
              <a:rPr lang="ja-JP" altLang="en-US" sz="2000" dirty="0">
                <a:solidFill>
                  <a:srgbClr val="FFFFFF"/>
                </a:solidFill>
                <a:effectLst>
                  <a:outerShdw blurRad="38100" dist="38100" dir="2700000" algn="tl">
                    <a:srgbClr val="000000"/>
                  </a:outerShdw>
                </a:effectLst>
                <a:latin typeface="+mn-ea"/>
                <a:ea typeface="+mn-ea"/>
                <a:hlinkClick r:id="rId17"/>
              </a:rPr>
              <a:t>便秘</a:t>
            </a:r>
            <a:r>
              <a:rPr lang="ja-JP" altLang="en-US" sz="2000" dirty="0">
                <a:solidFill>
                  <a:srgbClr val="FFFFFF"/>
                </a:solidFill>
                <a:effectLst>
                  <a:outerShdw blurRad="38100" dist="38100" dir="2700000" algn="tl">
                    <a:srgbClr val="000000"/>
                  </a:outerShdw>
                </a:effectLst>
                <a:latin typeface="+mn-ea"/>
                <a:ea typeface="+mn-ea"/>
              </a:rPr>
              <a:t>，</a:t>
            </a:r>
            <a:r>
              <a:rPr lang="ja-JP" altLang="en-US" sz="2000" dirty="0">
                <a:solidFill>
                  <a:srgbClr val="FFFFFF"/>
                </a:solidFill>
                <a:effectLst>
                  <a:outerShdw blurRad="38100" dist="38100" dir="2700000" algn="tl">
                    <a:srgbClr val="000000"/>
                  </a:outerShdw>
                </a:effectLst>
                <a:latin typeface="+mn-ea"/>
                <a:ea typeface="+mn-ea"/>
                <a:hlinkClick r:id="rId18"/>
              </a:rPr>
              <a:t>視力障害</a:t>
            </a:r>
            <a:r>
              <a:rPr lang="ja-JP" altLang="en-US" sz="2000" dirty="0">
                <a:solidFill>
                  <a:srgbClr val="FFFFFF"/>
                </a:solidFill>
                <a:effectLst>
                  <a:outerShdw blurRad="38100" dist="38100" dir="2700000" algn="tl">
                    <a:srgbClr val="000000"/>
                  </a:outerShdw>
                </a:effectLst>
                <a:latin typeface="+mn-ea"/>
                <a:ea typeface="+mn-ea"/>
              </a:rPr>
              <a:t>など</a:t>
            </a:r>
            <a:br>
              <a:rPr lang="ja-JP" altLang="en-US" sz="2000" dirty="0">
                <a:solidFill>
                  <a:srgbClr val="FFFFFF"/>
                </a:solidFill>
                <a:effectLst>
                  <a:outerShdw blurRad="38100" dist="38100" dir="2700000" algn="tl">
                    <a:srgbClr val="000000"/>
                  </a:outerShdw>
                </a:effectLst>
                <a:latin typeface="+mn-ea"/>
                <a:ea typeface="+mn-ea"/>
              </a:rPr>
            </a:br>
            <a:r>
              <a:rPr lang="en-US" altLang="ja-JP" sz="2000" dirty="0">
                <a:solidFill>
                  <a:srgbClr val="FFFFFF"/>
                </a:solidFill>
                <a:effectLst>
                  <a:outerShdw blurRad="38100" dist="38100" dir="2700000" algn="tl">
                    <a:srgbClr val="000000"/>
                  </a:outerShdw>
                </a:effectLst>
                <a:latin typeface="+mn-ea"/>
                <a:ea typeface="+mn-ea"/>
              </a:rPr>
              <a:t>(3)</a:t>
            </a:r>
            <a:r>
              <a:rPr lang="ja-JP" altLang="en-US" sz="2000" dirty="0">
                <a:solidFill>
                  <a:srgbClr val="FFFFFF"/>
                </a:solidFill>
                <a:effectLst>
                  <a:outerShdw blurRad="38100" dist="38100" dir="2700000" algn="tl">
                    <a:srgbClr val="000000"/>
                  </a:outerShdw>
                </a:effectLst>
                <a:latin typeface="+mn-ea"/>
                <a:ea typeface="+mn-ea"/>
                <a:hlinkClick r:id="rId19"/>
              </a:rPr>
              <a:t>蛋白尿</a:t>
            </a:r>
            <a:r>
              <a:rPr lang="ja-JP" altLang="en-US" sz="2000" dirty="0">
                <a:solidFill>
                  <a:srgbClr val="FFFFFF"/>
                </a:solidFill>
                <a:effectLst>
                  <a:outerShdw blurRad="38100" dist="38100" dir="2700000" algn="tl">
                    <a:srgbClr val="000000"/>
                  </a:outerShdw>
                </a:effectLst>
                <a:latin typeface="+mn-ea"/>
                <a:ea typeface="+mn-ea"/>
              </a:rPr>
              <a:t>，</a:t>
            </a:r>
            <a:r>
              <a:rPr lang="ja-JP" altLang="en-US" sz="2000" dirty="0">
                <a:solidFill>
                  <a:srgbClr val="FFFFFF"/>
                </a:solidFill>
                <a:effectLst>
                  <a:outerShdw blurRad="38100" dist="38100" dir="2700000" algn="tl">
                    <a:srgbClr val="000000"/>
                  </a:outerShdw>
                </a:effectLst>
                <a:latin typeface="+mn-ea"/>
                <a:ea typeface="+mn-ea"/>
                <a:hlinkClick r:id="rId20"/>
              </a:rPr>
              <a:t>糖尿</a:t>
            </a:r>
            <a:r>
              <a:rPr lang="ja-JP" altLang="en-US" sz="2000" dirty="0">
                <a:solidFill>
                  <a:srgbClr val="FFFFFF"/>
                </a:solidFill>
                <a:effectLst>
                  <a:outerShdw blurRad="38100" dist="38100" dir="2700000" algn="tl">
                    <a:srgbClr val="000000"/>
                  </a:outerShdw>
                </a:effectLst>
                <a:latin typeface="+mn-ea"/>
                <a:ea typeface="+mn-ea"/>
              </a:rPr>
              <a:t>，</a:t>
            </a:r>
            <a:r>
              <a:rPr lang="ja-JP" altLang="en-US" sz="2000" dirty="0">
                <a:solidFill>
                  <a:srgbClr val="FFFFFF"/>
                </a:solidFill>
                <a:effectLst>
                  <a:outerShdw blurRad="38100" dist="38100" dir="2700000" algn="tl">
                    <a:srgbClr val="000000"/>
                  </a:outerShdw>
                </a:effectLst>
                <a:latin typeface="+mn-ea"/>
                <a:ea typeface="+mn-ea"/>
                <a:hlinkClick r:id="rId21"/>
              </a:rPr>
              <a:t>白血球増多</a:t>
            </a:r>
            <a:r>
              <a:rPr lang="ja-JP" altLang="en-US" sz="2000" dirty="0">
                <a:solidFill>
                  <a:srgbClr val="FFFFFF"/>
                </a:solidFill>
                <a:effectLst>
                  <a:outerShdw blurRad="38100" dist="38100" dir="2700000" algn="tl">
                    <a:srgbClr val="000000"/>
                  </a:outerShdw>
                </a:effectLst>
                <a:latin typeface="+mn-ea"/>
                <a:ea typeface="+mn-ea"/>
              </a:rPr>
              <a:t>，</a:t>
            </a:r>
            <a:r>
              <a:rPr lang="ja-JP" altLang="en-US" sz="2000" dirty="0">
                <a:solidFill>
                  <a:srgbClr val="FFFFFF"/>
                </a:solidFill>
                <a:effectLst>
                  <a:outerShdw blurRad="38100" dist="38100" dir="2700000" algn="tl">
                    <a:srgbClr val="000000"/>
                  </a:outerShdw>
                </a:effectLst>
                <a:latin typeface="+mn-ea"/>
                <a:ea typeface="+mn-ea"/>
                <a:hlinkClick r:id="rId22"/>
              </a:rPr>
              <a:t>高コレステロール血症</a:t>
            </a:r>
            <a:r>
              <a:rPr lang="ja-JP" altLang="en-US" sz="2000" dirty="0">
                <a:solidFill>
                  <a:srgbClr val="FFFFFF"/>
                </a:solidFill>
                <a:effectLst>
                  <a:outerShdw blurRad="38100" dist="38100" dir="2700000" algn="tl">
                    <a:srgbClr val="000000"/>
                  </a:outerShdw>
                </a:effectLst>
                <a:latin typeface="+mn-ea"/>
                <a:ea typeface="+mn-ea"/>
              </a:rPr>
              <a:t>，</a:t>
            </a:r>
            <a:r>
              <a:rPr lang="ja-JP" altLang="en-US" sz="2000" dirty="0">
                <a:solidFill>
                  <a:srgbClr val="FFFFFF"/>
                </a:solidFill>
                <a:effectLst>
                  <a:outerShdw blurRad="38100" dist="38100" dir="2700000" algn="tl">
                    <a:srgbClr val="000000"/>
                  </a:outerShdw>
                </a:effectLst>
                <a:latin typeface="+mn-ea"/>
                <a:ea typeface="+mn-ea"/>
                <a:hlinkClick r:id="rId4"/>
              </a:rPr>
              <a:t>過血糖</a:t>
            </a:r>
            <a:r>
              <a:rPr lang="ja-JP" altLang="en-US" sz="2000" dirty="0">
                <a:solidFill>
                  <a:srgbClr val="FFFFFF"/>
                </a:solidFill>
                <a:effectLst>
                  <a:outerShdw blurRad="38100" dist="38100" dir="2700000" algn="tl">
                    <a:srgbClr val="000000"/>
                  </a:outerShdw>
                </a:effectLst>
                <a:latin typeface="+mn-ea"/>
                <a:ea typeface="+mn-ea"/>
              </a:rPr>
              <a:t>，</a:t>
            </a:r>
            <a:r>
              <a:rPr lang="ja-JP" altLang="en-US" sz="2000" dirty="0">
                <a:solidFill>
                  <a:srgbClr val="FFFFFF"/>
                </a:solidFill>
                <a:effectLst>
                  <a:outerShdw blurRad="38100" dist="38100" dir="2700000" algn="tl">
                    <a:srgbClr val="000000"/>
                  </a:outerShdw>
                </a:effectLst>
                <a:latin typeface="+mn-ea"/>
                <a:ea typeface="+mn-ea"/>
                <a:hlinkClick r:id="rId23"/>
              </a:rPr>
              <a:t>耐糖能低下</a:t>
            </a:r>
            <a:r>
              <a:rPr lang="ja-JP" altLang="en-US" sz="2000" dirty="0">
                <a:solidFill>
                  <a:srgbClr val="FFFFFF"/>
                </a:solidFill>
                <a:effectLst>
                  <a:outerShdw blurRad="38100" dist="38100" dir="2700000" algn="tl">
                    <a:srgbClr val="000000"/>
                  </a:outerShdw>
                </a:effectLst>
                <a:latin typeface="+mn-ea"/>
                <a:ea typeface="+mn-ea"/>
              </a:rPr>
              <a:t>，基礎代謝率上昇，腎機能の良好なわりに眼底所見高度など</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457200" y="206375"/>
            <a:ext cx="8229600" cy="908050"/>
          </a:xfrm>
        </p:spPr>
        <p:txBody>
          <a:bodyPr/>
          <a:lstStyle/>
          <a:p>
            <a:pPr eaLnBrk="1" hangingPunct="1">
              <a:defRPr/>
            </a:pPr>
            <a:r>
              <a:rPr lang="ja-JP" altLang="en-US" b="1">
                <a:solidFill>
                  <a:srgbClr val="FFFF00"/>
                </a:solidFill>
              </a:rPr>
              <a:t>褐色細胞腫</a:t>
            </a:r>
          </a:p>
        </p:txBody>
      </p:sp>
      <p:sp>
        <p:nvSpPr>
          <p:cNvPr id="176131" name="Text Box 3"/>
          <p:cNvSpPr txBox="1">
            <a:spLocks noChangeArrowheads="1"/>
          </p:cNvSpPr>
          <p:nvPr/>
        </p:nvSpPr>
        <p:spPr bwMode="auto">
          <a:xfrm>
            <a:off x="454025" y="1547813"/>
            <a:ext cx="8234363" cy="1098762"/>
          </a:xfrm>
          <a:prstGeom prst="rect">
            <a:avLst/>
          </a:prstGeom>
          <a:noFill/>
          <a:ln w="9525">
            <a:noFill/>
            <a:miter lim="800000"/>
            <a:headEnd/>
            <a:tailEnd/>
          </a:ln>
          <a:effectLst/>
        </p:spPr>
        <p:txBody>
          <a:bodyPr>
            <a:spAutoFit/>
          </a:bodyPr>
          <a:lstStyle/>
          <a:p>
            <a:pPr>
              <a:spcBef>
                <a:spcPct val="5000"/>
              </a:spcBef>
              <a:defRPr/>
            </a:pPr>
            <a:endParaRPr lang="en-US" altLang="ja-JP" sz="3600">
              <a:solidFill>
                <a:srgbClr val="FFFFFF"/>
              </a:solidFill>
              <a:effectLst>
                <a:outerShdw blurRad="38100" dist="38100" dir="2700000" algn="tl">
                  <a:srgbClr val="000000"/>
                </a:outerShdw>
              </a:effectLst>
              <a:latin typeface="ＭＳ Ｐゴシック" pitchFamily="50" charset="-128"/>
            </a:endParaRPr>
          </a:p>
          <a:p>
            <a:pPr>
              <a:spcBef>
                <a:spcPct val="5000"/>
              </a:spcBef>
              <a:defRPr/>
            </a:pPr>
            <a:endParaRPr lang="en-US" altLang="ja-JP" sz="2800">
              <a:solidFill>
                <a:srgbClr val="FFFFFF"/>
              </a:solidFill>
              <a:effectLst>
                <a:outerShdw blurRad="38100" dist="38100" dir="2700000" algn="tl">
                  <a:srgbClr val="000000"/>
                </a:outerShdw>
              </a:effectLst>
              <a:latin typeface="ＭＳ Ｐゴシック" pitchFamily="50" charset="-128"/>
            </a:endParaRPr>
          </a:p>
        </p:txBody>
      </p:sp>
      <p:pic>
        <p:nvPicPr>
          <p:cNvPr id="111620" name="Picture 5" descr="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1757363"/>
            <a:ext cx="3455988"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7" descr="画像をクリックすると拡大表示されます。">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766888"/>
            <a:ext cx="3649663"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2" name="Rectangle 8"/>
          <p:cNvSpPr>
            <a:spLocks noChangeArrowheads="1"/>
          </p:cNvSpPr>
          <p:nvPr/>
        </p:nvSpPr>
        <p:spPr bwMode="auto">
          <a:xfrm>
            <a:off x="1755775" y="4961880"/>
            <a:ext cx="12987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ja-JP" altLang="en-US" sz="2400">
                <a:solidFill>
                  <a:srgbClr val="FFFFFF"/>
                </a:solidFill>
              </a:rPr>
              <a:t>造影</a:t>
            </a:r>
            <a:r>
              <a:rPr lang="en-US" altLang="ja-JP" sz="2400">
                <a:solidFill>
                  <a:srgbClr val="FFFFFF"/>
                </a:solidFill>
              </a:rPr>
              <a:t>CT </a:t>
            </a:r>
          </a:p>
        </p:txBody>
      </p:sp>
      <p:sp>
        <p:nvSpPr>
          <p:cNvPr id="111623" name="Rectangle 9"/>
          <p:cNvSpPr>
            <a:spLocks noChangeArrowheads="1"/>
          </p:cNvSpPr>
          <p:nvPr/>
        </p:nvSpPr>
        <p:spPr bwMode="auto">
          <a:xfrm>
            <a:off x="4164013" y="4790707"/>
            <a:ext cx="44999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ja-JP" altLang="en-US" sz="2400">
                <a:solidFill>
                  <a:srgbClr val="FFFFFF"/>
                </a:solidFill>
              </a:rPr>
              <a:t>副腎髄質シンチグラフィ</a:t>
            </a:r>
          </a:p>
          <a:p>
            <a:r>
              <a:rPr lang="en-US" altLang="ja-JP" sz="1800" baseline="30000">
                <a:solidFill>
                  <a:srgbClr val="FFFFFF"/>
                </a:solidFill>
              </a:rPr>
              <a:t>131</a:t>
            </a:r>
            <a:r>
              <a:rPr lang="en-US" altLang="ja-JP" sz="1800">
                <a:solidFill>
                  <a:srgbClr val="FFFFFF"/>
                </a:solidFill>
              </a:rPr>
              <a:t>I-Meta-Iodobenzyl-Guanidine (MIBG)</a:t>
            </a:r>
            <a:r>
              <a:rPr lang="en-US" altLang="ja-JP" sz="2400">
                <a:solidFill>
                  <a:srgbClr val="FFFFFF"/>
                </a:solidFill>
              </a:rPr>
              <a:t> </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457200" y="0"/>
            <a:ext cx="8229600" cy="908050"/>
          </a:xfrm>
        </p:spPr>
        <p:txBody>
          <a:bodyPr/>
          <a:lstStyle/>
          <a:p>
            <a:pPr eaLnBrk="1" hangingPunct="1">
              <a:defRPr/>
            </a:pPr>
            <a:r>
              <a:rPr lang="ja-JP" altLang="en-US" b="1">
                <a:solidFill>
                  <a:srgbClr val="FFFF00"/>
                </a:solidFill>
              </a:rPr>
              <a:t>褐色細胞腫</a:t>
            </a:r>
          </a:p>
        </p:txBody>
      </p:sp>
      <p:sp>
        <p:nvSpPr>
          <p:cNvPr id="181251" name="Text Box 3"/>
          <p:cNvSpPr txBox="1">
            <a:spLocks noChangeArrowheads="1"/>
          </p:cNvSpPr>
          <p:nvPr/>
        </p:nvSpPr>
        <p:spPr bwMode="auto">
          <a:xfrm>
            <a:off x="454025" y="1341438"/>
            <a:ext cx="8234363" cy="1098762"/>
          </a:xfrm>
          <a:prstGeom prst="rect">
            <a:avLst/>
          </a:prstGeom>
          <a:noFill/>
          <a:ln w="9525">
            <a:noFill/>
            <a:miter lim="800000"/>
            <a:headEnd/>
            <a:tailEnd/>
          </a:ln>
          <a:effectLst/>
        </p:spPr>
        <p:txBody>
          <a:bodyPr>
            <a:spAutoFit/>
          </a:bodyPr>
          <a:lstStyle/>
          <a:p>
            <a:pPr>
              <a:spcBef>
                <a:spcPct val="5000"/>
              </a:spcBef>
              <a:defRPr/>
            </a:pPr>
            <a:endParaRPr lang="en-US" altLang="ja-JP" sz="3600">
              <a:solidFill>
                <a:srgbClr val="FFFFFF"/>
              </a:solidFill>
              <a:effectLst>
                <a:outerShdw blurRad="38100" dist="38100" dir="2700000" algn="tl">
                  <a:srgbClr val="000000"/>
                </a:outerShdw>
              </a:effectLst>
              <a:latin typeface="ＭＳ Ｐゴシック" pitchFamily="50" charset="-128"/>
            </a:endParaRPr>
          </a:p>
          <a:p>
            <a:pPr>
              <a:spcBef>
                <a:spcPct val="5000"/>
              </a:spcBef>
              <a:defRPr/>
            </a:pPr>
            <a:endParaRPr lang="en-US" altLang="ja-JP" sz="2800">
              <a:solidFill>
                <a:srgbClr val="FFFFFF"/>
              </a:solidFill>
              <a:effectLst>
                <a:outerShdw blurRad="38100" dist="38100" dir="2700000" algn="tl">
                  <a:srgbClr val="000000"/>
                </a:outerShdw>
              </a:effectLst>
              <a:latin typeface="ＭＳ Ｐゴシック" pitchFamily="50" charset="-128"/>
            </a:endParaRPr>
          </a:p>
        </p:txBody>
      </p:sp>
      <p:sp>
        <p:nvSpPr>
          <p:cNvPr id="181252" name="Rectangle 4"/>
          <p:cNvSpPr>
            <a:spLocks noChangeArrowheads="1"/>
          </p:cNvSpPr>
          <p:nvPr/>
        </p:nvSpPr>
        <p:spPr bwMode="auto">
          <a:xfrm>
            <a:off x="506413" y="1066800"/>
            <a:ext cx="8129587" cy="4555093"/>
          </a:xfrm>
          <a:prstGeom prst="rect">
            <a:avLst/>
          </a:prstGeom>
          <a:noFill/>
          <a:ln w="9525">
            <a:noFill/>
            <a:miter lim="800000"/>
            <a:headEnd/>
            <a:tailEnd/>
          </a:ln>
          <a:effectLst/>
        </p:spPr>
        <p:txBody>
          <a:bodyPr>
            <a:spAutoFit/>
          </a:bodyPr>
          <a:lstStyle/>
          <a:p>
            <a:pPr marL="622300" indent="-622300">
              <a:lnSpc>
                <a:spcPct val="90000"/>
              </a:lnSpc>
              <a:spcBef>
                <a:spcPct val="10000"/>
              </a:spcBef>
              <a:defRPr/>
            </a:pPr>
            <a:r>
              <a:rPr lang="ja-JP" altLang="en-US" sz="2000" dirty="0">
                <a:solidFill>
                  <a:srgbClr val="FFFFFF"/>
                </a:solidFill>
                <a:effectLst>
                  <a:outerShdw blurRad="38100" dist="38100" dir="2700000" algn="tl">
                    <a:srgbClr val="000000"/>
                  </a:outerShdw>
                </a:effectLst>
              </a:rPr>
              <a:t>治療、管理　　治療は手術によって腫瘍を摘出するのを原則</a:t>
            </a:r>
          </a:p>
          <a:p>
            <a:pPr marL="622300" indent="-622300">
              <a:lnSpc>
                <a:spcPct val="90000"/>
              </a:lnSpc>
              <a:spcBef>
                <a:spcPct val="10000"/>
              </a:spcBef>
              <a:defRPr/>
            </a:pPr>
            <a:r>
              <a:rPr lang="ja-JP" altLang="en-US" sz="2000" dirty="0">
                <a:solidFill>
                  <a:srgbClr val="FFFFFF"/>
                </a:solidFill>
                <a:effectLst>
                  <a:outerShdw blurRad="38100" dist="38100" dir="2700000" algn="tl">
                    <a:srgbClr val="000000"/>
                  </a:outerShdw>
                </a:effectLst>
              </a:rPr>
              <a:t>術前管理</a:t>
            </a:r>
          </a:p>
          <a:p>
            <a:pPr marL="622300" indent="-622300">
              <a:lnSpc>
                <a:spcPct val="90000"/>
              </a:lnSpc>
              <a:spcBef>
                <a:spcPct val="10000"/>
              </a:spcBef>
              <a:defRPr/>
            </a:pPr>
            <a:r>
              <a:rPr lang="en-US" altLang="ja-JP" sz="2000" u="sng" dirty="0">
                <a:solidFill>
                  <a:srgbClr val="FFFF00"/>
                </a:solidFill>
                <a:effectLst>
                  <a:outerShdw blurRad="38100" dist="38100" dir="2700000" algn="tl">
                    <a:srgbClr val="000000"/>
                  </a:outerShdw>
                </a:effectLst>
              </a:rPr>
              <a:t>α</a:t>
            </a:r>
            <a:r>
              <a:rPr lang="ja-JP" altLang="en-US" sz="2000" u="sng" dirty="0">
                <a:solidFill>
                  <a:srgbClr val="FFFF00"/>
                </a:solidFill>
                <a:effectLst>
                  <a:outerShdw blurRad="38100" dist="38100" dir="2700000" algn="tl">
                    <a:srgbClr val="000000"/>
                  </a:outerShdw>
                </a:effectLst>
              </a:rPr>
              <a:t>遮断薬</a:t>
            </a:r>
          </a:p>
          <a:p>
            <a:pPr marL="622300" indent="-622300">
              <a:lnSpc>
                <a:spcPct val="90000"/>
              </a:lnSpc>
              <a:spcBef>
                <a:spcPct val="10000"/>
              </a:spcBef>
              <a:defRPr/>
            </a:pPr>
            <a:r>
              <a:rPr lang="ja-JP" altLang="en-US" sz="2000" dirty="0">
                <a:solidFill>
                  <a:srgbClr val="FFFFFF"/>
                </a:solidFill>
                <a:effectLst>
                  <a:outerShdw blurRad="38100" dist="38100" dir="2700000" algn="tl">
                    <a:srgbClr val="000000"/>
                  </a:outerShdw>
                </a:effectLst>
              </a:rPr>
              <a:t>　降圧，末梢血管の拡張と循環血漿量の補正を目的とする．</a:t>
            </a:r>
          </a:p>
          <a:p>
            <a:pPr marL="622300" indent="-622300">
              <a:lnSpc>
                <a:spcPct val="90000"/>
              </a:lnSpc>
              <a:spcBef>
                <a:spcPct val="10000"/>
              </a:spcBef>
              <a:defRPr/>
            </a:pPr>
            <a:r>
              <a:rPr lang="ja-JP" altLang="en-US" sz="2000" dirty="0">
                <a:solidFill>
                  <a:srgbClr val="FFFFFF"/>
                </a:solidFill>
                <a:effectLst>
                  <a:outerShdw blurRad="38100" dist="38100" dir="2700000" algn="tl">
                    <a:srgbClr val="000000"/>
                  </a:outerShdw>
                </a:effectLst>
              </a:rPr>
              <a:t>　</a:t>
            </a:r>
            <a:r>
              <a:rPr lang="en-US" altLang="ja-JP" sz="2000" dirty="0">
                <a:solidFill>
                  <a:srgbClr val="FFFFFF"/>
                </a:solidFill>
                <a:effectLst>
                  <a:outerShdw blurRad="38100" dist="38100" dir="2700000" algn="tl">
                    <a:srgbClr val="000000"/>
                  </a:outerShdw>
                </a:effectLst>
              </a:rPr>
              <a:t>(1)</a:t>
            </a:r>
            <a:r>
              <a:rPr lang="ja-JP" altLang="en-US" sz="2000" dirty="0">
                <a:solidFill>
                  <a:srgbClr val="FFFFFF"/>
                </a:solidFill>
                <a:effectLst>
                  <a:outerShdw blurRad="38100" dist="38100" dir="2700000" algn="tl">
                    <a:srgbClr val="000000"/>
                  </a:outerShdw>
                </a:effectLst>
              </a:rPr>
              <a:t>フェントラミン</a:t>
            </a:r>
            <a:r>
              <a:rPr lang="en-US" altLang="ja-JP" sz="2000" dirty="0">
                <a:solidFill>
                  <a:srgbClr val="FFFFFF"/>
                </a:solidFill>
                <a:effectLst>
                  <a:outerShdw blurRad="38100" dist="38100" dir="2700000" algn="tl">
                    <a:srgbClr val="000000"/>
                  </a:outerShdw>
                </a:effectLst>
              </a:rPr>
              <a:t>:</a:t>
            </a:r>
            <a:r>
              <a:rPr lang="ja-JP" altLang="en-US" sz="2000" dirty="0">
                <a:solidFill>
                  <a:srgbClr val="FFFFFF"/>
                </a:solidFill>
                <a:effectLst>
                  <a:outerShdw blurRad="38100" dist="38100" dir="2700000" algn="tl">
                    <a:srgbClr val="000000"/>
                  </a:outerShdw>
                </a:effectLst>
              </a:rPr>
              <a:t>効果の持続時間が短いので，急激な血圧の上昇など緊急の場合を中心に用いる．</a:t>
            </a:r>
          </a:p>
          <a:p>
            <a:pPr marL="622300" indent="-622300">
              <a:lnSpc>
                <a:spcPct val="90000"/>
              </a:lnSpc>
              <a:spcBef>
                <a:spcPct val="10000"/>
              </a:spcBef>
              <a:defRPr/>
            </a:pPr>
            <a:r>
              <a:rPr lang="ja-JP" altLang="en-US" sz="2000" dirty="0">
                <a:solidFill>
                  <a:srgbClr val="FFFFFF"/>
                </a:solidFill>
                <a:effectLst>
                  <a:outerShdw blurRad="38100" dist="38100" dir="2700000" algn="tl">
                    <a:srgbClr val="000000"/>
                  </a:outerShdw>
                </a:effectLst>
              </a:rPr>
              <a:t>　</a:t>
            </a:r>
            <a:r>
              <a:rPr lang="en-US" altLang="ja-JP" sz="2000" dirty="0">
                <a:solidFill>
                  <a:srgbClr val="FFFFFF"/>
                </a:solidFill>
                <a:effectLst>
                  <a:outerShdw blurRad="38100" dist="38100" dir="2700000" algn="tl">
                    <a:srgbClr val="000000"/>
                  </a:outerShdw>
                </a:effectLst>
              </a:rPr>
              <a:t>(2)</a:t>
            </a:r>
            <a:r>
              <a:rPr lang="ja-JP" altLang="en-US" sz="2000" dirty="0">
                <a:solidFill>
                  <a:srgbClr val="FFFFFF"/>
                </a:solidFill>
                <a:effectLst>
                  <a:outerShdw blurRad="38100" dist="38100" dir="2700000" algn="tl">
                    <a:srgbClr val="000000"/>
                  </a:outerShdw>
                </a:effectLst>
              </a:rPr>
              <a:t>塩酸プラゾシン</a:t>
            </a:r>
            <a:r>
              <a:rPr lang="en-US" altLang="ja-JP" sz="2000" dirty="0">
                <a:solidFill>
                  <a:srgbClr val="FFFFFF"/>
                </a:solidFill>
                <a:effectLst>
                  <a:outerShdw blurRad="38100" dist="38100" dir="2700000" algn="tl">
                    <a:srgbClr val="000000"/>
                  </a:outerShdw>
                </a:effectLst>
              </a:rPr>
              <a:t>:1</a:t>
            </a:r>
            <a:r>
              <a:rPr lang="ja-JP" altLang="en-US" sz="2000" dirty="0">
                <a:solidFill>
                  <a:srgbClr val="FFFFFF"/>
                </a:solidFill>
                <a:effectLst>
                  <a:outerShdw blurRad="38100" dist="38100" dir="2700000" algn="tl">
                    <a:srgbClr val="000000"/>
                  </a:outerShdw>
                </a:effectLst>
              </a:rPr>
              <a:t>～</a:t>
            </a:r>
            <a:r>
              <a:rPr lang="en-US" altLang="ja-JP" sz="2000" dirty="0">
                <a:solidFill>
                  <a:srgbClr val="FFFFFF"/>
                </a:solidFill>
                <a:effectLst>
                  <a:outerShdw blurRad="38100" dist="38100" dir="2700000" algn="tl">
                    <a:srgbClr val="000000"/>
                  </a:outerShdw>
                </a:effectLst>
              </a:rPr>
              <a:t>6mg/</a:t>
            </a:r>
            <a:r>
              <a:rPr lang="ja-JP" altLang="en-US" sz="2000" dirty="0">
                <a:solidFill>
                  <a:srgbClr val="FFFFFF"/>
                </a:solidFill>
                <a:effectLst>
                  <a:outerShdw blurRad="38100" dist="38100" dir="2700000" algn="tl">
                    <a:srgbClr val="000000"/>
                  </a:outerShdw>
                </a:effectLst>
              </a:rPr>
              <a:t>日を用い，場合によっては増量する．</a:t>
            </a:r>
          </a:p>
          <a:p>
            <a:pPr marL="622300" indent="-622300">
              <a:lnSpc>
                <a:spcPct val="90000"/>
              </a:lnSpc>
              <a:spcBef>
                <a:spcPct val="10000"/>
              </a:spcBef>
              <a:defRPr/>
            </a:pPr>
            <a:r>
              <a:rPr lang="en-US" altLang="ja-JP" sz="2000" dirty="0">
                <a:solidFill>
                  <a:srgbClr val="FFFF00"/>
                </a:solidFill>
                <a:effectLst>
                  <a:outerShdw blurRad="38100" dist="38100" dir="2700000" algn="tl">
                    <a:srgbClr val="000000"/>
                  </a:outerShdw>
                </a:effectLst>
              </a:rPr>
              <a:t>β</a:t>
            </a:r>
            <a:r>
              <a:rPr lang="ja-JP" altLang="en-US" sz="2000" dirty="0">
                <a:solidFill>
                  <a:srgbClr val="FFFF00"/>
                </a:solidFill>
                <a:effectLst>
                  <a:outerShdw blurRad="38100" dist="38100" dir="2700000" algn="tl">
                    <a:srgbClr val="000000"/>
                  </a:outerShdw>
                </a:effectLst>
              </a:rPr>
              <a:t>遮断薬</a:t>
            </a:r>
          </a:p>
          <a:p>
            <a:pPr marL="622300" indent="-622300">
              <a:lnSpc>
                <a:spcPct val="90000"/>
              </a:lnSpc>
              <a:spcBef>
                <a:spcPct val="10000"/>
              </a:spcBef>
              <a:defRPr/>
            </a:pPr>
            <a:r>
              <a:rPr lang="ja-JP" altLang="en-US" sz="2000" dirty="0">
                <a:solidFill>
                  <a:srgbClr val="FFFFFF"/>
                </a:solidFill>
                <a:effectLst>
                  <a:outerShdw blurRad="38100" dist="38100" dir="2700000" algn="tl">
                    <a:srgbClr val="000000"/>
                  </a:outerShdw>
                </a:effectLst>
              </a:rPr>
              <a:t>　　　プロプラノロール，ペンブトロールなどが以前は第一選択薬として用いられたこともあったが，</a:t>
            </a:r>
            <a:r>
              <a:rPr lang="ja-JP" altLang="en-US" sz="2000" dirty="0">
                <a:solidFill>
                  <a:srgbClr val="FF66FF"/>
                </a:solidFill>
                <a:effectLst>
                  <a:outerShdw blurRad="38100" dist="38100" dir="2700000" algn="tl">
                    <a:srgbClr val="000000"/>
                  </a:outerShdw>
                </a:effectLst>
              </a:rPr>
              <a:t>かえって症状を悪化させる</a:t>
            </a:r>
            <a:r>
              <a:rPr lang="ja-JP" altLang="en-US" sz="2000" dirty="0">
                <a:solidFill>
                  <a:srgbClr val="FFFFFF"/>
                </a:solidFill>
                <a:effectLst>
                  <a:outerShdw blurRad="38100" dist="38100" dir="2700000" algn="tl">
                    <a:srgbClr val="000000"/>
                  </a:outerShdw>
                </a:effectLst>
              </a:rPr>
              <a:t>場合もあり，単独には使用せず</a:t>
            </a:r>
            <a:r>
              <a:rPr lang="en-US" altLang="ja-JP" sz="2000" dirty="0">
                <a:solidFill>
                  <a:srgbClr val="FFFFFF"/>
                </a:solidFill>
                <a:effectLst>
                  <a:outerShdw blurRad="38100" dist="38100" dir="2700000" algn="tl">
                    <a:srgbClr val="000000"/>
                  </a:outerShdw>
                </a:effectLst>
              </a:rPr>
              <a:t>α</a:t>
            </a:r>
            <a:r>
              <a:rPr lang="ja-JP" altLang="en-US" sz="2000" dirty="0">
                <a:solidFill>
                  <a:srgbClr val="FFFFFF"/>
                </a:solidFill>
                <a:effectLst>
                  <a:outerShdw blurRad="38100" dist="38100" dir="2700000" algn="tl">
                    <a:srgbClr val="000000"/>
                  </a:outerShdw>
                </a:effectLst>
              </a:rPr>
              <a:t>遮断薬と併用する．</a:t>
            </a:r>
          </a:p>
          <a:p>
            <a:pPr marL="622300" indent="-622300">
              <a:lnSpc>
                <a:spcPct val="90000"/>
              </a:lnSpc>
              <a:spcBef>
                <a:spcPct val="10000"/>
              </a:spcBef>
              <a:defRPr/>
            </a:pPr>
            <a:r>
              <a:rPr lang="en-US" altLang="ja-JP" sz="2000" dirty="0">
                <a:solidFill>
                  <a:srgbClr val="FFFF00"/>
                </a:solidFill>
                <a:effectLst>
                  <a:outerShdw blurRad="38100" dist="38100" dir="2700000" algn="tl">
                    <a:srgbClr val="000000"/>
                  </a:outerShdw>
                </a:effectLst>
              </a:rPr>
              <a:t>α</a:t>
            </a:r>
            <a:r>
              <a:rPr lang="ja-JP" altLang="en-US" sz="2000" dirty="0" err="1">
                <a:solidFill>
                  <a:srgbClr val="FFFF00"/>
                </a:solidFill>
                <a:effectLst>
                  <a:outerShdw blurRad="38100" dist="38100" dir="2700000" algn="tl">
                    <a:srgbClr val="000000"/>
                  </a:outerShdw>
                </a:effectLst>
              </a:rPr>
              <a:t>，</a:t>
            </a:r>
            <a:r>
              <a:rPr lang="en-US" altLang="ja-JP" sz="2000" dirty="0">
                <a:solidFill>
                  <a:srgbClr val="FFFF00"/>
                </a:solidFill>
                <a:effectLst>
                  <a:outerShdw blurRad="38100" dist="38100" dir="2700000" algn="tl">
                    <a:srgbClr val="000000"/>
                  </a:outerShdw>
                </a:effectLst>
              </a:rPr>
              <a:t>β</a:t>
            </a:r>
            <a:r>
              <a:rPr lang="ja-JP" altLang="en-US" sz="2000" dirty="0">
                <a:solidFill>
                  <a:srgbClr val="FFFF00"/>
                </a:solidFill>
                <a:effectLst>
                  <a:outerShdw blurRad="38100" dist="38100" dir="2700000" algn="tl">
                    <a:srgbClr val="000000"/>
                  </a:outerShdw>
                </a:effectLst>
              </a:rPr>
              <a:t>遮断薬</a:t>
            </a:r>
          </a:p>
          <a:p>
            <a:pPr marL="622300" indent="-622300">
              <a:lnSpc>
                <a:spcPct val="90000"/>
              </a:lnSpc>
              <a:spcBef>
                <a:spcPct val="10000"/>
              </a:spcBef>
              <a:defRPr/>
            </a:pPr>
            <a:r>
              <a:rPr lang="ja-JP" altLang="en-US" sz="2000" dirty="0">
                <a:solidFill>
                  <a:srgbClr val="FFFFFF"/>
                </a:solidFill>
                <a:effectLst>
                  <a:outerShdw blurRad="38100" dist="38100" dir="2700000" algn="tl">
                    <a:srgbClr val="000000"/>
                  </a:outerShdw>
                </a:effectLst>
              </a:rPr>
              <a:t>　ラベタロールを</a:t>
            </a:r>
            <a:r>
              <a:rPr lang="en-US" altLang="ja-JP" sz="2000" dirty="0">
                <a:solidFill>
                  <a:srgbClr val="FFFFFF"/>
                </a:solidFill>
                <a:effectLst>
                  <a:outerShdw blurRad="38100" dist="38100" dir="2700000" algn="tl">
                    <a:srgbClr val="000000"/>
                  </a:outerShdw>
                </a:effectLst>
              </a:rPr>
              <a:t>1</a:t>
            </a:r>
            <a:r>
              <a:rPr lang="ja-JP" altLang="en-US" sz="2000" dirty="0">
                <a:solidFill>
                  <a:srgbClr val="FFFFFF"/>
                </a:solidFill>
                <a:effectLst>
                  <a:outerShdw blurRad="38100" dist="38100" dir="2700000" algn="tl">
                    <a:srgbClr val="000000"/>
                  </a:outerShdw>
                </a:effectLst>
              </a:rPr>
              <a:t>日</a:t>
            </a:r>
            <a:r>
              <a:rPr lang="en-US" altLang="ja-JP" sz="2000" dirty="0">
                <a:solidFill>
                  <a:srgbClr val="FFFFFF"/>
                </a:solidFill>
                <a:effectLst>
                  <a:outerShdw blurRad="38100" dist="38100" dir="2700000" algn="tl">
                    <a:srgbClr val="000000"/>
                  </a:outerShdw>
                </a:effectLst>
              </a:rPr>
              <a:t>150mg</a:t>
            </a:r>
            <a:r>
              <a:rPr lang="ja-JP" altLang="en-US" sz="2000" dirty="0">
                <a:solidFill>
                  <a:srgbClr val="FFFFFF"/>
                </a:solidFill>
                <a:effectLst>
                  <a:outerShdw blurRad="38100" dist="38100" dir="2700000" algn="tl">
                    <a:srgbClr val="000000"/>
                  </a:outerShdw>
                </a:effectLst>
              </a:rPr>
              <a:t>で開始し，</a:t>
            </a:r>
            <a:r>
              <a:rPr lang="en-US" altLang="ja-JP" sz="2000" dirty="0">
                <a:solidFill>
                  <a:srgbClr val="FFFFFF"/>
                </a:solidFill>
                <a:effectLst>
                  <a:outerShdw blurRad="38100" dist="38100" dir="2700000" algn="tl">
                    <a:srgbClr val="000000"/>
                  </a:outerShdw>
                </a:effectLst>
              </a:rPr>
              <a:t>450mg</a:t>
            </a:r>
            <a:r>
              <a:rPr lang="ja-JP" altLang="en-US" sz="2000" dirty="0" err="1">
                <a:solidFill>
                  <a:srgbClr val="FFFFFF"/>
                </a:solidFill>
                <a:effectLst>
                  <a:outerShdw blurRad="38100" dist="38100" dir="2700000" algn="tl">
                    <a:srgbClr val="000000"/>
                  </a:outerShdw>
                </a:effectLst>
              </a:rPr>
              <a:t>まで</a:t>
            </a:r>
            <a:r>
              <a:rPr lang="ja-JP" altLang="en-US" sz="2000" dirty="0">
                <a:solidFill>
                  <a:srgbClr val="FFFFFF"/>
                </a:solidFill>
                <a:effectLst>
                  <a:outerShdw blurRad="38100" dist="38100" dir="2700000" algn="tl">
                    <a:srgbClr val="000000"/>
                  </a:outerShdw>
                </a:effectLst>
              </a:rPr>
              <a:t>増量する．頻脈や不整脈を改善する．</a:t>
            </a:r>
          </a:p>
          <a:p>
            <a:pPr marL="622300" indent="-622300">
              <a:lnSpc>
                <a:spcPct val="90000"/>
              </a:lnSpc>
              <a:spcBef>
                <a:spcPct val="10000"/>
              </a:spcBef>
              <a:defRPr/>
            </a:pPr>
            <a:endParaRPr lang="en-US" altLang="ja-JP" sz="2000" dirty="0">
              <a:solidFill>
                <a:srgbClr val="FFFFFF"/>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457200" y="0"/>
            <a:ext cx="8229600" cy="908050"/>
          </a:xfrm>
        </p:spPr>
        <p:txBody>
          <a:bodyPr/>
          <a:lstStyle/>
          <a:p>
            <a:pPr eaLnBrk="1" hangingPunct="1">
              <a:defRPr/>
            </a:pPr>
            <a:r>
              <a:rPr lang="ja-JP" altLang="en-US" b="1">
                <a:solidFill>
                  <a:srgbClr val="FFFF00"/>
                </a:solidFill>
                <a:latin typeface="+mn-ea"/>
                <a:ea typeface="+mn-ea"/>
              </a:rPr>
              <a:t>褐色細胞腫の治療　１</a:t>
            </a:r>
          </a:p>
        </p:txBody>
      </p:sp>
      <p:sp>
        <p:nvSpPr>
          <p:cNvPr id="178179" name="Text Box 3"/>
          <p:cNvSpPr txBox="1">
            <a:spLocks noChangeArrowheads="1"/>
          </p:cNvSpPr>
          <p:nvPr/>
        </p:nvSpPr>
        <p:spPr bwMode="auto">
          <a:xfrm>
            <a:off x="454025" y="1341438"/>
            <a:ext cx="8234363" cy="1098762"/>
          </a:xfrm>
          <a:prstGeom prst="rect">
            <a:avLst/>
          </a:prstGeom>
          <a:noFill/>
          <a:ln w="9525">
            <a:noFill/>
            <a:miter lim="800000"/>
            <a:headEnd/>
            <a:tailEnd/>
          </a:ln>
          <a:effectLst/>
        </p:spPr>
        <p:txBody>
          <a:bodyPr>
            <a:spAutoFit/>
          </a:bodyPr>
          <a:lstStyle/>
          <a:p>
            <a:pPr>
              <a:spcBef>
                <a:spcPct val="5000"/>
              </a:spcBef>
              <a:defRPr/>
            </a:pPr>
            <a:endParaRPr lang="en-US" altLang="ja-JP" sz="3600">
              <a:solidFill>
                <a:srgbClr val="FFFFFF"/>
              </a:solidFill>
              <a:effectLst>
                <a:outerShdw blurRad="38100" dist="38100" dir="2700000" algn="tl">
                  <a:srgbClr val="000000"/>
                </a:outerShdw>
              </a:effectLst>
              <a:latin typeface="+mn-ea"/>
              <a:ea typeface="+mn-ea"/>
            </a:endParaRPr>
          </a:p>
          <a:p>
            <a:pPr>
              <a:spcBef>
                <a:spcPct val="5000"/>
              </a:spcBef>
              <a:defRPr/>
            </a:pPr>
            <a:endParaRPr lang="en-US" altLang="ja-JP" sz="2800">
              <a:solidFill>
                <a:srgbClr val="FFFFFF"/>
              </a:solidFill>
              <a:effectLst>
                <a:outerShdw blurRad="38100" dist="38100" dir="2700000" algn="tl">
                  <a:srgbClr val="000000"/>
                </a:outerShdw>
              </a:effectLst>
              <a:latin typeface="+mn-ea"/>
              <a:ea typeface="+mn-ea"/>
            </a:endParaRPr>
          </a:p>
        </p:txBody>
      </p:sp>
      <p:sp>
        <p:nvSpPr>
          <p:cNvPr id="178180" name="Rectangle 4"/>
          <p:cNvSpPr>
            <a:spLocks noChangeArrowheads="1"/>
          </p:cNvSpPr>
          <p:nvPr/>
        </p:nvSpPr>
        <p:spPr bwMode="auto">
          <a:xfrm>
            <a:off x="635000" y="1052513"/>
            <a:ext cx="7874000" cy="4231928"/>
          </a:xfrm>
          <a:prstGeom prst="rect">
            <a:avLst/>
          </a:prstGeom>
          <a:noFill/>
          <a:ln w="9525">
            <a:noFill/>
            <a:miter lim="800000"/>
            <a:headEnd/>
            <a:tailEnd/>
          </a:ln>
          <a:effectLst/>
        </p:spPr>
        <p:txBody>
          <a:bodyPr>
            <a:spAutoFit/>
          </a:bodyPr>
          <a:lstStyle/>
          <a:p>
            <a:pPr marL="444500" indent="-444500">
              <a:lnSpc>
                <a:spcPct val="90000"/>
              </a:lnSpc>
              <a:spcBef>
                <a:spcPct val="10000"/>
              </a:spcBef>
              <a:defRPr/>
            </a:pPr>
            <a:r>
              <a:rPr lang="ja-JP" altLang="en-US" sz="2000">
                <a:solidFill>
                  <a:srgbClr val="FFFF00"/>
                </a:solidFill>
                <a:effectLst>
                  <a:outerShdw blurRad="38100" dist="38100" dir="2700000" algn="tl">
                    <a:srgbClr val="000000"/>
                  </a:outerShdw>
                </a:effectLst>
                <a:latin typeface="+mn-ea"/>
                <a:ea typeface="+mn-ea"/>
              </a:rPr>
              <a:t>循環血漿量の補正</a:t>
            </a:r>
          </a:p>
          <a:p>
            <a:pPr marL="444500" indent="-444500">
              <a:lnSpc>
                <a:spcPct val="90000"/>
              </a:lnSpc>
              <a:spcBef>
                <a:spcPct val="10000"/>
              </a:spcBef>
              <a:defRPr/>
            </a:pPr>
            <a:r>
              <a:rPr lang="ja-JP" altLang="en-US" sz="2000">
                <a:solidFill>
                  <a:srgbClr val="FFFFFF"/>
                </a:solidFill>
                <a:effectLst>
                  <a:outerShdw blurRad="38100" dist="38100" dir="2700000" algn="tl">
                    <a:srgbClr val="000000"/>
                  </a:outerShdw>
                </a:effectLst>
                <a:latin typeface="+mn-ea"/>
                <a:ea typeface="+mn-ea"/>
              </a:rPr>
              <a:t>　本症では一般に循環血漿量が減少しているので，術前に補液と</a:t>
            </a:r>
            <a:r>
              <a:rPr lang="en-US" altLang="ja-JP" sz="2000">
                <a:solidFill>
                  <a:srgbClr val="FFFFFF"/>
                </a:solidFill>
                <a:effectLst>
                  <a:outerShdw blurRad="38100" dist="38100" dir="2700000" algn="tl">
                    <a:srgbClr val="000000"/>
                  </a:outerShdw>
                </a:effectLst>
                <a:latin typeface="+mn-ea"/>
                <a:ea typeface="+mn-ea"/>
              </a:rPr>
              <a:t>α</a:t>
            </a:r>
            <a:r>
              <a:rPr lang="ja-JP" altLang="en-US" sz="2000">
                <a:solidFill>
                  <a:srgbClr val="FFFFFF"/>
                </a:solidFill>
                <a:effectLst>
                  <a:outerShdw blurRad="38100" dist="38100" dir="2700000" algn="tl">
                    <a:srgbClr val="000000"/>
                  </a:outerShdw>
                </a:effectLst>
                <a:latin typeface="+mn-ea"/>
                <a:ea typeface="+mn-ea"/>
              </a:rPr>
              <a:t>遮断薬を使用して正常化しておくことが大切</a:t>
            </a:r>
          </a:p>
          <a:p>
            <a:pPr marL="444500" indent="-444500">
              <a:lnSpc>
                <a:spcPct val="90000"/>
              </a:lnSpc>
              <a:spcBef>
                <a:spcPct val="10000"/>
              </a:spcBef>
              <a:defRPr/>
            </a:pPr>
            <a:endParaRPr lang="ja-JP" altLang="en-US" sz="700">
              <a:solidFill>
                <a:srgbClr val="FFFFFF"/>
              </a:solidFill>
              <a:effectLst>
                <a:outerShdw blurRad="38100" dist="38100" dir="2700000" algn="tl">
                  <a:srgbClr val="000000"/>
                </a:outerShdw>
              </a:effectLst>
              <a:latin typeface="+mn-ea"/>
              <a:ea typeface="+mn-ea"/>
            </a:endParaRPr>
          </a:p>
          <a:p>
            <a:pPr marL="444500" indent="-444500">
              <a:lnSpc>
                <a:spcPct val="90000"/>
              </a:lnSpc>
              <a:spcBef>
                <a:spcPct val="10000"/>
              </a:spcBef>
              <a:defRPr/>
            </a:pPr>
            <a:r>
              <a:rPr lang="ja-JP" altLang="en-US" sz="2000">
                <a:solidFill>
                  <a:srgbClr val="FFFF00"/>
                </a:solidFill>
                <a:effectLst>
                  <a:outerShdw blurRad="38100" dist="38100" dir="2700000" algn="tl">
                    <a:srgbClr val="000000"/>
                  </a:outerShdw>
                </a:effectLst>
                <a:latin typeface="+mn-ea"/>
                <a:ea typeface="+mn-ea"/>
              </a:rPr>
              <a:t>カテコールアミン</a:t>
            </a:r>
            <a:r>
              <a:rPr lang="en-US" altLang="ja-JP" sz="2000">
                <a:solidFill>
                  <a:srgbClr val="FFFF00"/>
                </a:solidFill>
                <a:effectLst>
                  <a:outerShdw blurRad="38100" dist="38100" dir="2700000" algn="tl">
                    <a:srgbClr val="000000"/>
                  </a:outerShdw>
                </a:effectLst>
                <a:latin typeface="+mn-ea"/>
                <a:ea typeface="+mn-ea"/>
              </a:rPr>
              <a:t>(CA)</a:t>
            </a:r>
            <a:r>
              <a:rPr lang="ja-JP" altLang="en-US" sz="2000">
                <a:solidFill>
                  <a:srgbClr val="FFFF00"/>
                </a:solidFill>
                <a:effectLst>
                  <a:outerShdw blurRad="38100" dist="38100" dir="2700000" algn="tl">
                    <a:srgbClr val="000000"/>
                  </a:outerShdw>
                </a:effectLst>
                <a:latin typeface="+mn-ea"/>
                <a:ea typeface="+mn-ea"/>
              </a:rPr>
              <a:t>生成遮断薬</a:t>
            </a:r>
          </a:p>
          <a:p>
            <a:pPr marL="444500" indent="-444500">
              <a:lnSpc>
                <a:spcPct val="90000"/>
              </a:lnSpc>
              <a:spcBef>
                <a:spcPct val="10000"/>
              </a:spcBef>
              <a:defRPr/>
            </a:pPr>
            <a:r>
              <a:rPr lang="ja-JP" altLang="en-US" sz="2000">
                <a:solidFill>
                  <a:srgbClr val="FFFFFF"/>
                </a:solidFill>
                <a:effectLst>
                  <a:outerShdw blurRad="38100" dist="38100" dir="2700000" algn="tl">
                    <a:srgbClr val="000000"/>
                  </a:outerShdw>
                </a:effectLst>
                <a:latin typeface="+mn-ea"/>
                <a:ea typeface="+mn-ea"/>
              </a:rPr>
              <a:t>　悪性褐色細胞腫にはチロシン水酸化酵素の遮断薬であるアルファメチルチロシン</a:t>
            </a:r>
            <a:r>
              <a:rPr lang="en-US" altLang="ja-JP" sz="2000">
                <a:solidFill>
                  <a:srgbClr val="FFFFFF"/>
                </a:solidFill>
                <a:effectLst>
                  <a:outerShdw blurRad="38100" dist="38100" dir="2700000" algn="tl">
                    <a:srgbClr val="000000"/>
                  </a:outerShdw>
                </a:effectLst>
                <a:latin typeface="+mn-ea"/>
                <a:ea typeface="+mn-ea"/>
              </a:rPr>
              <a:t>(DEMSER</a:t>
            </a:r>
            <a:r>
              <a:rPr lang="ja-JP" altLang="en-US" sz="2000">
                <a:solidFill>
                  <a:srgbClr val="FFFFFF"/>
                </a:solidFill>
                <a:effectLst>
                  <a:outerShdw blurRad="38100" dist="38100" dir="2700000" algn="tl">
                    <a:srgbClr val="000000"/>
                  </a:outerShdw>
                </a:effectLst>
                <a:latin typeface="+mn-ea"/>
                <a:ea typeface="+mn-ea"/>
              </a:rPr>
              <a:t>，本邦未発売</a:t>
            </a:r>
            <a:r>
              <a:rPr lang="en-US" altLang="ja-JP" sz="2000">
                <a:solidFill>
                  <a:srgbClr val="FFFFFF"/>
                </a:solidFill>
                <a:effectLst>
                  <a:outerShdw blurRad="38100" dist="38100" dir="2700000" algn="tl">
                    <a:srgbClr val="000000"/>
                  </a:outerShdw>
                </a:effectLst>
                <a:latin typeface="+mn-ea"/>
                <a:ea typeface="+mn-ea"/>
              </a:rPr>
              <a:t>)</a:t>
            </a:r>
            <a:r>
              <a:rPr lang="ja-JP" altLang="en-US" sz="2000">
                <a:solidFill>
                  <a:srgbClr val="FFFFFF"/>
                </a:solidFill>
                <a:effectLst>
                  <a:outerShdw blurRad="38100" dist="38100" dir="2700000" algn="tl">
                    <a:srgbClr val="000000"/>
                  </a:outerShdw>
                </a:effectLst>
                <a:latin typeface="+mn-ea"/>
                <a:ea typeface="+mn-ea"/>
              </a:rPr>
              <a:t>や，</a:t>
            </a:r>
            <a:r>
              <a:rPr lang="en-US" altLang="ja-JP" sz="2000">
                <a:solidFill>
                  <a:srgbClr val="FFFFFF"/>
                </a:solidFill>
                <a:effectLst>
                  <a:outerShdw blurRad="38100" dist="38100" dir="2700000" algn="tl">
                    <a:srgbClr val="000000"/>
                  </a:outerShdw>
                </a:effectLst>
                <a:latin typeface="+mn-ea"/>
                <a:ea typeface="+mn-ea"/>
              </a:rPr>
              <a:t>β</a:t>
            </a:r>
            <a:r>
              <a:rPr lang="ja-JP" altLang="en-US" sz="2000">
                <a:solidFill>
                  <a:srgbClr val="FFFFFF"/>
                </a:solidFill>
                <a:effectLst>
                  <a:outerShdw blurRad="38100" dist="38100" dir="2700000" algn="tl">
                    <a:srgbClr val="000000"/>
                  </a:outerShdw>
                </a:effectLst>
                <a:latin typeface="+mn-ea"/>
                <a:ea typeface="+mn-ea"/>
              </a:rPr>
              <a:t>酸化酵素の抑制薬であるジスルフィラム</a:t>
            </a:r>
            <a:r>
              <a:rPr lang="en-US" altLang="ja-JP" sz="2000">
                <a:solidFill>
                  <a:srgbClr val="FFFFFF"/>
                </a:solidFill>
                <a:effectLst>
                  <a:outerShdw blurRad="38100" dist="38100" dir="2700000" algn="tl">
                    <a:srgbClr val="000000"/>
                  </a:outerShdw>
                </a:effectLst>
                <a:latin typeface="+mn-ea"/>
                <a:ea typeface="+mn-ea"/>
              </a:rPr>
              <a:t>(</a:t>
            </a:r>
            <a:r>
              <a:rPr lang="ja-JP" altLang="en-US" sz="2000">
                <a:solidFill>
                  <a:srgbClr val="FFFFFF"/>
                </a:solidFill>
                <a:effectLst>
                  <a:outerShdw blurRad="38100" dist="38100" dir="2700000" algn="tl">
                    <a:srgbClr val="000000"/>
                  </a:outerShdw>
                </a:effectLst>
                <a:latin typeface="+mn-ea"/>
                <a:ea typeface="+mn-ea"/>
              </a:rPr>
              <a:t>ノックビン</a:t>
            </a:r>
            <a:r>
              <a:rPr lang="en-US" altLang="ja-JP" sz="2000">
                <a:solidFill>
                  <a:srgbClr val="FFFFFF"/>
                </a:solidFill>
                <a:effectLst>
                  <a:outerShdw blurRad="38100" dist="38100" dir="2700000" algn="tl">
                    <a:srgbClr val="000000"/>
                  </a:outerShdw>
                </a:effectLst>
                <a:latin typeface="+mn-ea"/>
                <a:ea typeface="+mn-ea"/>
              </a:rPr>
              <a:t>)</a:t>
            </a:r>
          </a:p>
          <a:p>
            <a:pPr marL="444500" indent="-444500">
              <a:lnSpc>
                <a:spcPct val="90000"/>
              </a:lnSpc>
              <a:spcBef>
                <a:spcPct val="10000"/>
              </a:spcBef>
              <a:defRPr/>
            </a:pPr>
            <a:endParaRPr lang="en-US" altLang="ja-JP" sz="700">
              <a:solidFill>
                <a:srgbClr val="FFFFFF"/>
              </a:solidFill>
              <a:effectLst>
                <a:outerShdw blurRad="38100" dist="38100" dir="2700000" algn="tl">
                  <a:srgbClr val="000000"/>
                </a:outerShdw>
              </a:effectLst>
              <a:latin typeface="+mn-ea"/>
              <a:ea typeface="+mn-ea"/>
            </a:endParaRPr>
          </a:p>
          <a:p>
            <a:pPr marL="444500" indent="-444500">
              <a:lnSpc>
                <a:spcPct val="90000"/>
              </a:lnSpc>
              <a:spcBef>
                <a:spcPct val="10000"/>
              </a:spcBef>
              <a:defRPr/>
            </a:pPr>
            <a:r>
              <a:rPr lang="ja-JP" altLang="en-US" sz="2000">
                <a:solidFill>
                  <a:srgbClr val="FFFF00"/>
                </a:solidFill>
                <a:effectLst>
                  <a:outerShdw blurRad="38100" dist="38100" dir="2700000" algn="tl">
                    <a:srgbClr val="000000"/>
                  </a:outerShdw>
                </a:effectLst>
                <a:latin typeface="+mn-ea"/>
                <a:ea typeface="+mn-ea"/>
              </a:rPr>
              <a:t>化学療法</a:t>
            </a:r>
          </a:p>
          <a:p>
            <a:pPr marL="444500" indent="-444500">
              <a:lnSpc>
                <a:spcPct val="90000"/>
              </a:lnSpc>
              <a:spcBef>
                <a:spcPct val="10000"/>
              </a:spcBef>
              <a:defRPr/>
            </a:pPr>
            <a:r>
              <a:rPr lang="ja-JP" altLang="en-US" sz="2000">
                <a:solidFill>
                  <a:srgbClr val="FFFFFF"/>
                </a:solidFill>
                <a:effectLst>
                  <a:outerShdw blurRad="38100" dist="38100" dir="2700000" algn="tl">
                    <a:srgbClr val="000000"/>
                  </a:outerShdw>
                </a:effectLst>
                <a:latin typeface="+mn-ea"/>
                <a:ea typeface="+mn-ea"/>
              </a:rPr>
              <a:t>　悪性例に対し，シクロホスファミド，ビンクリスチン，ダカルバジンの</a:t>
            </a:r>
            <a:r>
              <a:rPr lang="en-US" altLang="ja-JP" sz="2000">
                <a:solidFill>
                  <a:srgbClr val="FFFFFF"/>
                </a:solidFill>
                <a:effectLst>
                  <a:outerShdw blurRad="38100" dist="38100" dir="2700000" algn="tl">
                    <a:srgbClr val="000000"/>
                  </a:outerShdw>
                </a:effectLst>
                <a:latin typeface="+mn-ea"/>
                <a:ea typeface="+mn-ea"/>
              </a:rPr>
              <a:t>3</a:t>
            </a:r>
            <a:r>
              <a:rPr lang="ja-JP" altLang="en-US" sz="2000">
                <a:solidFill>
                  <a:srgbClr val="FFFFFF"/>
                </a:solidFill>
                <a:effectLst>
                  <a:outerShdw blurRad="38100" dist="38100" dir="2700000" algn="tl">
                    <a:srgbClr val="000000"/>
                  </a:outerShdw>
                </a:effectLst>
                <a:latin typeface="+mn-ea"/>
                <a:ea typeface="+mn-ea"/>
              </a:rPr>
              <a:t>者による化学療法</a:t>
            </a:r>
            <a:r>
              <a:rPr lang="en-US" altLang="ja-JP" sz="2000">
                <a:solidFill>
                  <a:srgbClr val="FFFFFF"/>
                </a:solidFill>
                <a:effectLst>
                  <a:outerShdw blurRad="38100" dist="38100" dir="2700000" algn="tl">
                    <a:srgbClr val="000000"/>
                  </a:outerShdw>
                </a:effectLst>
                <a:latin typeface="+mn-ea"/>
                <a:ea typeface="+mn-ea"/>
              </a:rPr>
              <a:t>(CVD</a:t>
            </a:r>
            <a:r>
              <a:rPr lang="ja-JP" altLang="en-US" sz="2000">
                <a:solidFill>
                  <a:srgbClr val="FFFFFF"/>
                </a:solidFill>
                <a:effectLst>
                  <a:outerShdw blurRad="38100" dist="38100" dir="2700000" algn="tl">
                    <a:srgbClr val="000000"/>
                  </a:outerShdw>
                </a:effectLst>
                <a:latin typeface="+mn-ea"/>
                <a:ea typeface="+mn-ea"/>
              </a:rPr>
              <a:t>療法</a:t>
            </a:r>
            <a:r>
              <a:rPr lang="en-US" altLang="ja-JP" sz="2000">
                <a:solidFill>
                  <a:srgbClr val="FFFFFF"/>
                </a:solidFill>
                <a:effectLst>
                  <a:outerShdw blurRad="38100" dist="38100" dir="2700000" algn="tl">
                    <a:srgbClr val="000000"/>
                  </a:outerShdw>
                </a:effectLst>
                <a:latin typeface="+mn-ea"/>
                <a:ea typeface="+mn-ea"/>
              </a:rPr>
              <a:t>)</a:t>
            </a:r>
            <a:r>
              <a:rPr lang="ja-JP" altLang="en-US" sz="2000">
                <a:solidFill>
                  <a:srgbClr val="FFFFFF"/>
                </a:solidFill>
                <a:effectLst>
                  <a:outerShdw blurRad="38100" dist="38100" dir="2700000" algn="tl">
                    <a:srgbClr val="000000"/>
                  </a:outerShdw>
                </a:effectLst>
                <a:latin typeface="+mn-ea"/>
                <a:ea typeface="+mn-ea"/>
              </a:rPr>
              <a:t>が有効</a:t>
            </a:r>
          </a:p>
          <a:p>
            <a:pPr marL="444500" indent="-444500">
              <a:lnSpc>
                <a:spcPct val="90000"/>
              </a:lnSpc>
              <a:spcBef>
                <a:spcPct val="10000"/>
              </a:spcBef>
              <a:defRPr/>
            </a:pPr>
            <a:endParaRPr lang="ja-JP" altLang="en-US" sz="700">
              <a:solidFill>
                <a:srgbClr val="FFFFFF"/>
              </a:solidFill>
              <a:effectLst>
                <a:outerShdw blurRad="38100" dist="38100" dir="2700000" algn="tl">
                  <a:srgbClr val="000000"/>
                </a:outerShdw>
              </a:effectLst>
              <a:latin typeface="+mn-ea"/>
              <a:ea typeface="+mn-ea"/>
            </a:endParaRPr>
          </a:p>
          <a:p>
            <a:pPr marL="444500" indent="-444500">
              <a:lnSpc>
                <a:spcPct val="90000"/>
              </a:lnSpc>
              <a:spcBef>
                <a:spcPct val="10000"/>
              </a:spcBef>
              <a:defRPr/>
            </a:pPr>
            <a:r>
              <a:rPr lang="en-US" altLang="ja-JP" sz="2000" baseline="30000">
                <a:solidFill>
                  <a:srgbClr val="FFFF00"/>
                </a:solidFill>
                <a:effectLst>
                  <a:outerShdw blurRad="38100" dist="38100" dir="2700000" algn="tl">
                    <a:srgbClr val="000000"/>
                  </a:outerShdw>
                </a:effectLst>
                <a:latin typeface="+mn-ea"/>
                <a:ea typeface="+mn-ea"/>
              </a:rPr>
              <a:t>131</a:t>
            </a:r>
            <a:r>
              <a:rPr lang="en-US" altLang="ja-JP" sz="2000">
                <a:solidFill>
                  <a:srgbClr val="FFFF00"/>
                </a:solidFill>
                <a:effectLst>
                  <a:outerShdw blurRad="38100" dist="38100" dir="2700000" algn="tl">
                    <a:srgbClr val="000000"/>
                  </a:outerShdw>
                </a:effectLst>
                <a:latin typeface="+mn-ea"/>
                <a:ea typeface="+mn-ea"/>
              </a:rPr>
              <a:t>I-MIBG</a:t>
            </a:r>
            <a:r>
              <a:rPr lang="ja-JP" altLang="en-US" sz="2000">
                <a:solidFill>
                  <a:srgbClr val="FFFF00"/>
                </a:solidFill>
                <a:effectLst>
                  <a:outerShdw blurRad="38100" dist="38100" dir="2700000" algn="tl">
                    <a:srgbClr val="000000"/>
                  </a:outerShdw>
                </a:effectLst>
                <a:latin typeface="+mn-ea"/>
                <a:ea typeface="+mn-ea"/>
              </a:rPr>
              <a:t>による放射線療法</a:t>
            </a:r>
          </a:p>
          <a:p>
            <a:pPr marL="444500" indent="-444500">
              <a:lnSpc>
                <a:spcPct val="90000"/>
              </a:lnSpc>
              <a:spcBef>
                <a:spcPct val="10000"/>
              </a:spcBef>
              <a:defRPr/>
            </a:pPr>
            <a:r>
              <a:rPr lang="ja-JP" altLang="en-US" sz="2000">
                <a:solidFill>
                  <a:srgbClr val="FFFFFF"/>
                </a:solidFill>
                <a:effectLst>
                  <a:outerShdw blurRad="38100" dist="38100" dir="2700000" algn="tl">
                    <a:srgbClr val="000000"/>
                  </a:outerShdw>
                </a:effectLst>
                <a:latin typeface="+mn-ea"/>
                <a:ea typeface="+mn-ea"/>
              </a:rPr>
              <a:t>　悪性褐色細胞腫の原発巣ならびに転移巣の治療に著効を呈することがある．</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57200" y="0"/>
            <a:ext cx="8229600" cy="908050"/>
          </a:xfrm>
        </p:spPr>
        <p:txBody>
          <a:bodyPr/>
          <a:lstStyle/>
          <a:p>
            <a:pPr eaLnBrk="1" hangingPunct="1">
              <a:defRPr/>
            </a:pPr>
            <a:r>
              <a:rPr lang="ja-JP" altLang="en-US" sz="4000" b="1">
                <a:solidFill>
                  <a:srgbClr val="FFFF00"/>
                </a:solidFill>
                <a:latin typeface="+mn-ea"/>
                <a:ea typeface="+mn-ea"/>
              </a:rPr>
              <a:t>褐色細胞腫の治療　２</a:t>
            </a:r>
          </a:p>
        </p:txBody>
      </p:sp>
      <p:sp>
        <p:nvSpPr>
          <p:cNvPr id="180227" name="Text Box 3"/>
          <p:cNvSpPr txBox="1">
            <a:spLocks noChangeArrowheads="1"/>
          </p:cNvSpPr>
          <p:nvPr/>
        </p:nvSpPr>
        <p:spPr bwMode="auto">
          <a:xfrm>
            <a:off x="454025" y="1341438"/>
            <a:ext cx="8234363" cy="972574"/>
          </a:xfrm>
          <a:prstGeom prst="rect">
            <a:avLst/>
          </a:prstGeom>
          <a:noFill/>
          <a:ln w="9525">
            <a:noFill/>
            <a:miter lim="800000"/>
            <a:headEnd/>
            <a:tailEnd/>
          </a:ln>
          <a:effectLst/>
        </p:spPr>
        <p:txBody>
          <a:bodyPr>
            <a:spAutoFit/>
          </a:bodyPr>
          <a:lstStyle/>
          <a:p>
            <a:pPr>
              <a:spcBef>
                <a:spcPct val="5000"/>
              </a:spcBef>
              <a:defRPr/>
            </a:pPr>
            <a:endParaRPr lang="en-US" altLang="ja-JP" sz="3200">
              <a:solidFill>
                <a:srgbClr val="FFFFFF"/>
              </a:solidFill>
              <a:effectLst>
                <a:outerShdw blurRad="38100" dist="38100" dir="2700000" algn="tl">
                  <a:srgbClr val="000000"/>
                </a:outerShdw>
              </a:effectLst>
              <a:latin typeface="+mn-ea"/>
              <a:ea typeface="+mn-ea"/>
            </a:endParaRPr>
          </a:p>
          <a:p>
            <a:pPr>
              <a:spcBef>
                <a:spcPct val="5000"/>
              </a:spcBef>
              <a:defRPr/>
            </a:pPr>
            <a:endParaRPr lang="en-US" altLang="ja-JP" sz="2400">
              <a:solidFill>
                <a:srgbClr val="FFFFFF"/>
              </a:solidFill>
              <a:effectLst>
                <a:outerShdw blurRad="38100" dist="38100" dir="2700000" algn="tl">
                  <a:srgbClr val="000000"/>
                </a:outerShdw>
              </a:effectLst>
              <a:latin typeface="+mn-ea"/>
              <a:ea typeface="+mn-ea"/>
            </a:endParaRPr>
          </a:p>
        </p:txBody>
      </p:sp>
      <p:sp>
        <p:nvSpPr>
          <p:cNvPr id="180228" name="Rectangle 4"/>
          <p:cNvSpPr>
            <a:spLocks noChangeArrowheads="1"/>
          </p:cNvSpPr>
          <p:nvPr/>
        </p:nvSpPr>
        <p:spPr bwMode="auto">
          <a:xfrm>
            <a:off x="0" y="927100"/>
            <a:ext cx="8923338" cy="4044954"/>
          </a:xfrm>
          <a:prstGeom prst="rect">
            <a:avLst/>
          </a:prstGeom>
          <a:noFill/>
          <a:ln w="9525">
            <a:noFill/>
            <a:miter lim="800000"/>
            <a:headEnd/>
            <a:tailEnd/>
          </a:ln>
          <a:effectLst/>
        </p:spPr>
        <p:txBody>
          <a:bodyPr>
            <a:spAutoFit/>
          </a:bodyPr>
          <a:lstStyle/>
          <a:p>
            <a:pPr>
              <a:lnSpc>
                <a:spcPct val="95000"/>
              </a:lnSpc>
              <a:spcBef>
                <a:spcPct val="5000"/>
              </a:spcBef>
              <a:defRPr/>
            </a:pPr>
            <a:r>
              <a:rPr lang="ja-JP" altLang="en-US" sz="1800" u="sng" dirty="0">
                <a:solidFill>
                  <a:srgbClr val="FFFFFF"/>
                </a:solidFill>
                <a:effectLst>
                  <a:outerShdw blurRad="38100" dist="38100" dir="2700000" algn="tl">
                    <a:srgbClr val="000000"/>
                  </a:outerShdw>
                </a:effectLst>
                <a:latin typeface="+mn-ea"/>
                <a:ea typeface="+mn-ea"/>
              </a:rPr>
              <a:t>外科的治療</a:t>
            </a:r>
          </a:p>
          <a:p>
            <a:pPr>
              <a:lnSpc>
                <a:spcPct val="95000"/>
              </a:lnSpc>
              <a:spcBef>
                <a:spcPct val="5000"/>
              </a:spcBef>
              <a:defRPr/>
            </a:pPr>
            <a:r>
              <a:rPr lang="ja-JP" altLang="en-US" sz="1800" dirty="0">
                <a:solidFill>
                  <a:srgbClr val="FFFF00"/>
                </a:solidFill>
                <a:effectLst>
                  <a:outerShdw blurRad="38100" dist="38100" dir="2700000" algn="tl">
                    <a:srgbClr val="000000"/>
                  </a:outerShdw>
                </a:effectLst>
                <a:latin typeface="+mn-ea"/>
                <a:ea typeface="+mn-ea"/>
              </a:rPr>
              <a:t>麻酔管理</a:t>
            </a:r>
          </a:p>
          <a:p>
            <a:pPr>
              <a:lnSpc>
                <a:spcPct val="95000"/>
              </a:lnSpc>
              <a:spcBef>
                <a:spcPct val="5000"/>
              </a:spcBef>
              <a:defRPr/>
            </a:pPr>
            <a:r>
              <a:rPr lang="ja-JP" altLang="en-US" sz="1800" dirty="0">
                <a:solidFill>
                  <a:srgbClr val="FFFFFF"/>
                </a:solidFill>
                <a:effectLst>
                  <a:outerShdw blurRad="38100" dist="38100" dir="2700000" algn="tl">
                    <a:srgbClr val="000000"/>
                  </a:outerShdw>
                </a:effectLst>
                <a:latin typeface="+mn-ea"/>
                <a:ea typeface="+mn-ea"/>
              </a:rPr>
              <a:t>　急激な血圧の上昇と不整脈の出現に注意を要する</a:t>
            </a:r>
          </a:p>
          <a:p>
            <a:pPr>
              <a:lnSpc>
                <a:spcPct val="95000"/>
              </a:lnSpc>
              <a:spcBef>
                <a:spcPct val="5000"/>
              </a:spcBef>
              <a:defRPr/>
            </a:pPr>
            <a:r>
              <a:rPr lang="ja-JP" altLang="en-US" sz="1800" dirty="0">
                <a:solidFill>
                  <a:srgbClr val="FFFFFF"/>
                </a:solidFill>
                <a:effectLst>
                  <a:outerShdw blurRad="38100" dist="38100" dir="2700000" algn="tl">
                    <a:srgbClr val="000000"/>
                  </a:outerShdw>
                </a:effectLst>
                <a:latin typeface="+mn-ea"/>
                <a:ea typeface="+mn-ea"/>
              </a:rPr>
              <a:t>　ハローセンやチオペンタールナトリウム，笑気ガスを用いる</a:t>
            </a:r>
          </a:p>
          <a:p>
            <a:pPr>
              <a:lnSpc>
                <a:spcPct val="95000"/>
              </a:lnSpc>
              <a:spcBef>
                <a:spcPct val="5000"/>
              </a:spcBef>
              <a:defRPr/>
            </a:pPr>
            <a:r>
              <a:rPr lang="ja-JP" altLang="en-US" sz="1800" dirty="0">
                <a:solidFill>
                  <a:srgbClr val="FFFF00"/>
                </a:solidFill>
                <a:effectLst>
                  <a:outerShdw blurRad="38100" dist="38100" dir="2700000" algn="tl">
                    <a:srgbClr val="000000"/>
                  </a:outerShdw>
                </a:effectLst>
                <a:latin typeface="+mn-ea"/>
                <a:ea typeface="+mn-ea"/>
              </a:rPr>
              <a:t>手術</a:t>
            </a:r>
          </a:p>
          <a:p>
            <a:pPr>
              <a:lnSpc>
                <a:spcPct val="95000"/>
              </a:lnSpc>
              <a:spcBef>
                <a:spcPct val="5000"/>
              </a:spcBef>
              <a:defRPr/>
            </a:pPr>
            <a:r>
              <a:rPr lang="ja-JP" altLang="en-US" sz="1800" dirty="0">
                <a:solidFill>
                  <a:srgbClr val="FFFFFF"/>
                </a:solidFill>
                <a:effectLst>
                  <a:outerShdw blurRad="38100" dist="38100" dir="2700000" algn="tl">
                    <a:srgbClr val="000000"/>
                  </a:outerShdw>
                </a:effectLst>
                <a:latin typeface="+mn-ea"/>
                <a:ea typeface="+mn-ea"/>
              </a:rPr>
              <a:t>　約</a:t>
            </a:r>
            <a:r>
              <a:rPr lang="en-US" altLang="ja-JP" sz="1800" dirty="0">
                <a:solidFill>
                  <a:srgbClr val="FF66FF"/>
                </a:solidFill>
                <a:effectLst>
                  <a:outerShdw blurRad="38100" dist="38100" dir="2700000" algn="tl">
                    <a:srgbClr val="000000"/>
                  </a:outerShdw>
                </a:effectLst>
                <a:latin typeface="+mn-ea"/>
                <a:ea typeface="+mn-ea"/>
              </a:rPr>
              <a:t>10</a:t>
            </a:r>
            <a:r>
              <a:rPr lang="ja-JP" altLang="en-US" sz="1800" dirty="0">
                <a:solidFill>
                  <a:srgbClr val="FF66FF"/>
                </a:solidFill>
                <a:effectLst>
                  <a:outerShdw blurRad="38100" dist="38100" dir="2700000" algn="tl">
                    <a:srgbClr val="000000"/>
                  </a:outerShdw>
                </a:effectLst>
                <a:latin typeface="+mn-ea"/>
                <a:ea typeface="+mn-ea"/>
              </a:rPr>
              <a:t>％の腫瘍は両側性</a:t>
            </a:r>
            <a:r>
              <a:rPr lang="ja-JP" altLang="en-US" sz="1800" dirty="0">
                <a:solidFill>
                  <a:srgbClr val="FFFFFF"/>
                </a:solidFill>
                <a:effectLst>
                  <a:outerShdw blurRad="38100" dist="38100" dir="2700000" algn="tl">
                    <a:srgbClr val="000000"/>
                  </a:outerShdw>
                </a:effectLst>
                <a:latin typeface="+mn-ea"/>
                <a:ea typeface="+mn-ea"/>
              </a:rPr>
              <a:t>にあるので，他の副腎腫瘍とは異なり，術前の画像診断で不確実な場合は両側副腎を検索することを目的として腹部横切開をする．通常は腫瘍は大きいので残存副腎も腫瘍とともに除去する．また常に副腎外の腫瘍の存在も念頭におく．</a:t>
            </a:r>
            <a:r>
              <a:rPr lang="ja-JP" altLang="en-US" sz="1800" dirty="0">
                <a:solidFill>
                  <a:srgbClr val="FF66FF"/>
                </a:solidFill>
                <a:effectLst>
                  <a:outerShdw blurRad="38100" dist="38100" dir="2700000" algn="tl">
                    <a:srgbClr val="000000"/>
                  </a:outerShdw>
                </a:effectLst>
                <a:latin typeface="+mn-ea"/>
                <a:ea typeface="+mn-ea"/>
              </a:rPr>
              <a:t>術中の血圧はフェントラミンの点滴で調整</a:t>
            </a:r>
            <a:r>
              <a:rPr lang="ja-JP" altLang="en-US" sz="1800" dirty="0">
                <a:solidFill>
                  <a:srgbClr val="FFFFFF"/>
                </a:solidFill>
                <a:effectLst>
                  <a:outerShdw blurRad="38100" dist="38100" dir="2700000" algn="tl">
                    <a:srgbClr val="000000"/>
                  </a:outerShdw>
                </a:effectLst>
                <a:latin typeface="+mn-ea"/>
                <a:ea typeface="+mn-ea"/>
              </a:rPr>
              <a:t>する．</a:t>
            </a:r>
          </a:p>
          <a:p>
            <a:pPr>
              <a:lnSpc>
                <a:spcPct val="95000"/>
              </a:lnSpc>
              <a:spcBef>
                <a:spcPct val="5000"/>
              </a:spcBef>
              <a:defRPr/>
            </a:pPr>
            <a:r>
              <a:rPr lang="ja-JP" altLang="en-US" sz="1800" dirty="0">
                <a:solidFill>
                  <a:srgbClr val="FFFFFF"/>
                </a:solidFill>
                <a:effectLst>
                  <a:outerShdw blurRad="38100" dist="38100" dir="2700000" algn="tl">
                    <a:srgbClr val="000000"/>
                  </a:outerShdw>
                </a:effectLst>
                <a:latin typeface="+mn-ea"/>
                <a:ea typeface="+mn-ea"/>
              </a:rPr>
              <a:t>　</a:t>
            </a:r>
            <a:r>
              <a:rPr lang="ja-JP" altLang="en-US" sz="1800" dirty="0">
                <a:solidFill>
                  <a:srgbClr val="FF66FF"/>
                </a:solidFill>
                <a:effectLst>
                  <a:outerShdw blurRad="38100" dist="38100" dir="2700000" algn="tl">
                    <a:srgbClr val="000000"/>
                  </a:outerShdw>
                </a:effectLst>
                <a:latin typeface="+mn-ea"/>
                <a:ea typeface="+mn-ea"/>
              </a:rPr>
              <a:t>腫瘍摘出後の急激な血圧の下降にも注意し，ショックに陥るようなときにはノルアドレナリン，アンジオテンシン</a:t>
            </a:r>
            <a:r>
              <a:rPr lang="en-US" altLang="ja-JP" sz="1800" dirty="0">
                <a:solidFill>
                  <a:srgbClr val="FF66FF"/>
                </a:solidFill>
                <a:effectLst>
                  <a:outerShdw blurRad="38100" dist="38100" dir="2700000" algn="tl">
                    <a:srgbClr val="000000"/>
                  </a:outerShdw>
                </a:effectLst>
                <a:latin typeface="+mn-ea"/>
                <a:ea typeface="+mn-ea"/>
              </a:rPr>
              <a:t>II</a:t>
            </a:r>
            <a:r>
              <a:rPr lang="ja-JP" altLang="en-US" sz="1800" dirty="0">
                <a:solidFill>
                  <a:srgbClr val="FF66FF"/>
                </a:solidFill>
                <a:effectLst>
                  <a:outerShdw blurRad="38100" dist="38100" dir="2700000" algn="tl">
                    <a:srgbClr val="000000"/>
                  </a:outerShdw>
                </a:effectLst>
                <a:latin typeface="+mn-ea"/>
                <a:ea typeface="+mn-ea"/>
              </a:rPr>
              <a:t>などの昇圧薬や，血漿製剤などで降圧</a:t>
            </a:r>
            <a:r>
              <a:rPr lang="ja-JP" altLang="en-US" sz="1800" dirty="0">
                <a:solidFill>
                  <a:srgbClr val="FFFFFF"/>
                </a:solidFill>
                <a:effectLst>
                  <a:outerShdw blurRad="38100" dist="38100" dir="2700000" algn="tl">
                    <a:srgbClr val="000000"/>
                  </a:outerShdw>
                </a:effectLst>
                <a:latin typeface="+mn-ea"/>
                <a:ea typeface="+mn-ea"/>
              </a:rPr>
              <a:t>を図る．また腫瘍摘出後，急に過剰なカテコールアミンが除去されるとインスリンが大量に放出され，</a:t>
            </a:r>
            <a:r>
              <a:rPr lang="ja-JP" altLang="en-US" sz="1800" dirty="0">
                <a:solidFill>
                  <a:srgbClr val="FF66FF"/>
                </a:solidFill>
                <a:effectLst>
                  <a:outerShdw blurRad="38100" dist="38100" dir="2700000" algn="tl">
                    <a:srgbClr val="000000"/>
                  </a:outerShdw>
                </a:effectLst>
                <a:latin typeface="+mn-ea"/>
                <a:ea typeface="+mn-ea"/>
              </a:rPr>
              <a:t>低血糖</a:t>
            </a:r>
            <a:r>
              <a:rPr lang="ja-JP" altLang="en-US" sz="1800" dirty="0">
                <a:solidFill>
                  <a:srgbClr val="FFFFFF"/>
                </a:solidFill>
                <a:effectLst>
                  <a:outerShdw blurRad="38100" dist="38100" dir="2700000" algn="tl">
                    <a:srgbClr val="000000"/>
                  </a:outerShdw>
                </a:effectLst>
                <a:latin typeface="+mn-ea"/>
                <a:ea typeface="+mn-ea"/>
              </a:rPr>
              <a:t>が起こる．</a:t>
            </a:r>
          </a:p>
          <a:p>
            <a:pPr>
              <a:lnSpc>
                <a:spcPct val="95000"/>
              </a:lnSpc>
              <a:spcBef>
                <a:spcPct val="5000"/>
              </a:spcBef>
              <a:defRPr/>
            </a:pPr>
            <a:endParaRPr lang="ja-JP" altLang="en-US" sz="800" dirty="0">
              <a:solidFill>
                <a:srgbClr val="FFFFFF"/>
              </a:solidFill>
              <a:effectLst>
                <a:outerShdw blurRad="38100" dist="38100" dir="2700000" algn="tl">
                  <a:srgbClr val="000000"/>
                </a:outerShdw>
              </a:effectLst>
              <a:latin typeface="+mn-ea"/>
              <a:ea typeface="+mn-ea"/>
            </a:endParaRPr>
          </a:p>
          <a:p>
            <a:pPr>
              <a:lnSpc>
                <a:spcPct val="95000"/>
              </a:lnSpc>
              <a:spcBef>
                <a:spcPct val="5000"/>
              </a:spcBef>
              <a:defRPr/>
            </a:pPr>
            <a:r>
              <a:rPr lang="ja-JP" altLang="en-US" sz="1800" dirty="0">
                <a:solidFill>
                  <a:srgbClr val="FFFFFF"/>
                </a:solidFill>
                <a:effectLst>
                  <a:outerShdw blurRad="38100" dist="38100" dir="2700000" algn="tl">
                    <a:srgbClr val="000000"/>
                  </a:outerShdw>
                </a:effectLst>
                <a:latin typeface="+mn-ea"/>
                <a:ea typeface="+mn-ea"/>
              </a:rPr>
              <a:t>　</a:t>
            </a:r>
            <a:r>
              <a:rPr lang="ja-JP" altLang="en-US" dirty="0">
                <a:solidFill>
                  <a:srgbClr val="FFFFFF"/>
                </a:solidFill>
                <a:effectLst>
                  <a:outerShdw blurRad="38100" dist="38100" dir="2700000" algn="tl">
                    <a:srgbClr val="000000"/>
                  </a:outerShdw>
                </a:effectLst>
                <a:latin typeface="+mn-ea"/>
                <a:ea typeface="+mn-ea"/>
              </a:rPr>
              <a:t>術後も血中・尿中カテコールアミンやその代謝物であるメタフリン，ノルメタネフリン，</a:t>
            </a:r>
            <a:r>
              <a:rPr lang="en-US" altLang="ja-JP" dirty="0">
                <a:solidFill>
                  <a:srgbClr val="FFFFFF"/>
                </a:solidFill>
                <a:effectLst>
                  <a:outerShdw blurRad="38100" dist="38100" dir="2700000" algn="tl">
                    <a:srgbClr val="000000"/>
                  </a:outerShdw>
                </a:effectLst>
                <a:latin typeface="+mn-ea"/>
                <a:ea typeface="+mn-ea"/>
              </a:rPr>
              <a:t>VMA</a:t>
            </a:r>
            <a:r>
              <a:rPr lang="ja-JP" altLang="en-US" dirty="0">
                <a:solidFill>
                  <a:srgbClr val="FFFFFF"/>
                </a:solidFill>
                <a:effectLst>
                  <a:outerShdw blurRad="38100" dist="38100" dir="2700000" algn="tl">
                    <a:srgbClr val="000000"/>
                  </a:outerShdw>
                </a:effectLst>
                <a:latin typeface="+mn-ea"/>
                <a:ea typeface="+mn-ea"/>
              </a:rPr>
              <a:t>の高値を認めるときには，腫瘍の残存を考え再検索が必要である．</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179388" y="260350"/>
            <a:ext cx="8580437" cy="1858963"/>
          </a:xfrm>
        </p:spPr>
        <p:txBody>
          <a:bodyPr/>
          <a:lstStyle/>
          <a:p>
            <a:pPr marL="620713" indent="-620713" algn="l" eaLnBrk="1" hangingPunct="1"/>
            <a:r>
              <a:rPr lang="en-US" altLang="ja-JP" sz="2800" smtClean="0"/>
              <a:t>10	</a:t>
            </a:r>
            <a:r>
              <a:rPr lang="ja-JP" altLang="en-US" sz="2800" smtClean="0"/>
              <a:t>ヒトの副腎皮質から分泌される糖質コルチコイドは</a:t>
            </a:r>
            <a:r>
              <a:rPr lang="en-US" altLang="ja-JP" sz="2800" smtClean="0"/>
              <a:t>cortisol</a:t>
            </a:r>
            <a:r>
              <a:rPr lang="ja-JP" altLang="en-US" sz="2800" smtClean="0"/>
              <a:t>である。次の構造式は</a:t>
            </a:r>
            <a:r>
              <a:rPr lang="en-US" altLang="ja-JP" sz="2800" smtClean="0"/>
              <a:t>cortisol</a:t>
            </a:r>
            <a:r>
              <a:rPr lang="ja-JP" altLang="en-US" sz="2800" smtClean="0"/>
              <a:t>，</a:t>
            </a:r>
            <a:r>
              <a:rPr lang="en-US" altLang="ja-JP" sz="2800" smtClean="0"/>
              <a:t>predonisone</a:t>
            </a:r>
            <a:r>
              <a:rPr lang="ja-JP" altLang="en-US" sz="2800" smtClean="0"/>
              <a:t>，</a:t>
            </a:r>
            <a:r>
              <a:rPr lang="en-US" altLang="ja-JP" sz="2800" smtClean="0"/>
              <a:t>predonisolone</a:t>
            </a:r>
            <a:r>
              <a:rPr lang="ja-JP" altLang="en-US" sz="2800" smtClean="0"/>
              <a:t>のものである。正しいのはどれか。</a:t>
            </a:r>
          </a:p>
        </p:txBody>
      </p:sp>
      <p:pic>
        <p:nvPicPr>
          <p:cNvPr id="258051" name="Picture 3" descr="P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875" y="2473319"/>
            <a:ext cx="2808288"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2" name="Picture 4" descr="cortis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2339969"/>
            <a:ext cx="2808288"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3" name="Rectangle 5"/>
          <p:cNvSpPr>
            <a:spLocks noChangeArrowheads="1"/>
          </p:cNvSpPr>
          <p:nvPr/>
        </p:nvSpPr>
        <p:spPr bwMode="auto">
          <a:xfrm>
            <a:off x="1088922" y="5019858"/>
            <a:ext cx="570092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r>
              <a:rPr lang="ja-JP" altLang="en-US" b="0">
                <a:solidFill>
                  <a:srgbClr val="000000"/>
                </a:solidFill>
              </a:rPr>
              <a:t>ａ	</a:t>
            </a:r>
            <a:r>
              <a:rPr lang="en-US" altLang="ja-JP" b="0">
                <a:solidFill>
                  <a:srgbClr val="000000"/>
                </a:solidFill>
              </a:rPr>
              <a:t>cortisol</a:t>
            </a:r>
            <a:r>
              <a:rPr lang="ja-JP" altLang="en-US" b="0">
                <a:solidFill>
                  <a:srgbClr val="000000"/>
                </a:solidFill>
              </a:rPr>
              <a:t>は</a:t>
            </a:r>
            <a:r>
              <a:rPr lang="en-US" altLang="ja-JP" b="0">
                <a:solidFill>
                  <a:srgbClr val="000000"/>
                </a:solidFill>
              </a:rPr>
              <a:t>(1), predonisone</a:t>
            </a:r>
            <a:r>
              <a:rPr lang="ja-JP" altLang="en-US" b="0">
                <a:solidFill>
                  <a:srgbClr val="000000"/>
                </a:solidFill>
              </a:rPr>
              <a:t>は</a:t>
            </a:r>
            <a:r>
              <a:rPr lang="en-US" altLang="ja-JP" b="0">
                <a:solidFill>
                  <a:srgbClr val="000000"/>
                </a:solidFill>
              </a:rPr>
              <a:t>(2), predonisolone</a:t>
            </a:r>
            <a:r>
              <a:rPr lang="ja-JP" altLang="en-US" b="0">
                <a:solidFill>
                  <a:srgbClr val="000000"/>
                </a:solidFill>
              </a:rPr>
              <a:t>は</a:t>
            </a:r>
            <a:r>
              <a:rPr lang="en-US" altLang="ja-JP" b="0">
                <a:solidFill>
                  <a:srgbClr val="000000"/>
                </a:solidFill>
              </a:rPr>
              <a:t>(3)</a:t>
            </a:r>
          </a:p>
          <a:p>
            <a:pPr algn="ctr"/>
            <a:r>
              <a:rPr lang="ja-JP" altLang="en-US" b="0">
                <a:solidFill>
                  <a:srgbClr val="000000"/>
                </a:solidFill>
              </a:rPr>
              <a:t>ｂ	</a:t>
            </a:r>
            <a:r>
              <a:rPr lang="en-US" altLang="ja-JP" b="0">
                <a:solidFill>
                  <a:srgbClr val="000000"/>
                </a:solidFill>
              </a:rPr>
              <a:t>cortisol</a:t>
            </a:r>
            <a:r>
              <a:rPr lang="ja-JP" altLang="en-US" b="0">
                <a:solidFill>
                  <a:srgbClr val="000000"/>
                </a:solidFill>
              </a:rPr>
              <a:t>は</a:t>
            </a:r>
            <a:r>
              <a:rPr lang="en-US" altLang="ja-JP" b="0">
                <a:solidFill>
                  <a:srgbClr val="000000"/>
                </a:solidFill>
              </a:rPr>
              <a:t>(2), predonisone</a:t>
            </a:r>
            <a:r>
              <a:rPr lang="ja-JP" altLang="en-US" b="0">
                <a:solidFill>
                  <a:srgbClr val="000000"/>
                </a:solidFill>
              </a:rPr>
              <a:t>は</a:t>
            </a:r>
            <a:r>
              <a:rPr lang="en-US" altLang="ja-JP" b="0">
                <a:solidFill>
                  <a:srgbClr val="000000"/>
                </a:solidFill>
              </a:rPr>
              <a:t>(1), predonisolone</a:t>
            </a:r>
            <a:r>
              <a:rPr lang="ja-JP" altLang="en-US" b="0">
                <a:solidFill>
                  <a:srgbClr val="000000"/>
                </a:solidFill>
              </a:rPr>
              <a:t>は</a:t>
            </a:r>
            <a:r>
              <a:rPr lang="en-US" altLang="ja-JP" b="0">
                <a:solidFill>
                  <a:srgbClr val="000000"/>
                </a:solidFill>
              </a:rPr>
              <a:t>(3)</a:t>
            </a:r>
          </a:p>
          <a:p>
            <a:pPr algn="ctr"/>
            <a:r>
              <a:rPr lang="ja-JP" altLang="en-US" b="0">
                <a:solidFill>
                  <a:srgbClr val="000000"/>
                </a:solidFill>
              </a:rPr>
              <a:t>ｃ	</a:t>
            </a:r>
            <a:r>
              <a:rPr lang="en-US" altLang="ja-JP" b="0">
                <a:solidFill>
                  <a:srgbClr val="000000"/>
                </a:solidFill>
              </a:rPr>
              <a:t>cortisol</a:t>
            </a:r>
            <a:r>
              <a:rPr lang="ja-JP" altLang="en-US" b="0">
                <a:solidFill>
                  <a:srgbClr val="000000"/>
                </a:solidFill>
              </a:rPr>
              <a:t>は</a:t>
            </a:r>
            <a:r>
              <a:rPr lang="en-US" altLang="ja-JP" b="0">
                <a:solidFill>
                  <a:srgbClr val="000000"/>
                </a:solidFill>
              </a:rPr>
              <a:t>(3), predonisone</a:t>
            </a:r>
            <a:r>
              <a:rPr lang="ja-JP" altLang="en-US" b="0">
                <a:solidFill>
                  <a:srgbClr val="000000"/>
                </a:solidFill>
              </a:rPr>
              <a:t>は</a:t>
            </a:r>
            <a:r>
              <a:rPr lang="en-US" altLang="ja-JP" b="0">
                <a:solidFill>
                  <a:srgbClr val="000000"/>
                </a:solidFill>
              </a:rPr>
              <a:t>(1), predonisolone</a:t>
            </a:r>
            <a:r>
              <a:rPr lang="ja-JP" altLang="en-US" b="0">
                <a:solidFill>
                  <a:srgbClr val="000000"/>
                </a:solidFill>
              </a:rPr>
              <a:t>は</a:t>
            </a:r>
            <a:r>
              <a:rPr lang="en-US" altLang="ja-JP" b="0">
                <a:solidFill>
                  <a:srgbClr val="000000"/>
                </a:solidFill>
              </a:rPr>
              <a:t>(2)</a:t>
            </a:r>
          </a:p>
          <a:p>
            <a:pPr algn="ctr"/>
            <a:r>
              <a:rPr lang="ja-JP" altLang="en-US" b="0">
                <a:solidFill>
                  <a:srgbClr val="000000"/>
                </a:solidFill>
              </a:rPr>
              <a:t>ｄ	</a:t>
            </a:r>
            <a:r>
              <a:rPr lang="en-US" altLang="ja-JP" b="0">
                <a:solidFill>
                  <a:srgbClr val="000000"/>
                </a:solidFill>
              </a:rPr>
              <a:t>cortisol</a:t>
            </a:r>
            <a:r>
              <a:rPr lang="ja-JP" altLang="en-US" b="0">
                <a:solidFill>
                  <a:srgbClr val="000000"/>
                </a:solidFill>
              </a:rPr>
              <a:t>は</a:t>
            </a:r>
            <a:r>
              <a:rPr lang="en-US" altLang="ja-JP" b="0">
                <a:solidFill>
                  <a:srgbClr val="000000"/>
                </a:solidFill>
              </a:rPr>
              <a:t>(1), predonisone</a:t>
            </a:r>
            <a:r>
              <a:rPr lang="ja-JP" altLang="en-US" b="0">
                <a:solidFill>
                  <a:srgbClr val="000000"/>
                </a:solidFill>
              </a:rPr>
              <a:t>は</a:t>
            </a:r>
            <a:r>
              <a:rPr lang="en-US" altLang="ja-JP" b="0">
                <a:solidFill>
                  <a:srgbClr val="000000"/>
                </a:solidFill>
              </a:rPr>
              <a:t>(3), predonisolone</a:t>
            </a:r>
            <a:r>
              <a:rPr lang="ja-JP" altLang="en-US" b="0">
                <a:solidFill>
                  <a:srgbClr val="000000"/>
                </a:solidFill>
              </a:rPr>
              <a:t>は</a:t>
            </a:r>
            <a:r>
              <a:rPr lang="en-US" altLang="ja-JP" b="0">
                <a:solidFill>
                  <a:srgbClr val="000000"/>
                </a:solidFill>
              </a:rPr>
              <a:t>(2)</a:t>
            </a:r>
          </a:p>
          <a:p>
            <a:pPr algn="ctr"/>
            <a:r>
              <a:rPr lang="ja-JP" altLang="en-US" b="0">
                <a:solidFill>
                  <a:srgbClr val="000000"/>
                </a:solidFill>
              </a:rPr>
              <a:t>ｅ	</a:t>
            </a:r>
            <a:r>
              <a:rPr lang="en-US" altLang="ja-JP" b="0">
                <a:solidFill>
                  <a:srgbClr val="000000"/>
                </a:solidFill>
              </a:rPr>
              <a:t>cortisol</a:t>
            </a:r>
            <a:r>
              <a:rPr lang="ja-JP" altLang="en-US" b="0">
                <a:solidFill>
                  <a:srgbClr val="000000"/>
                </a:solidFill>
              </a:rPr>
              <a:t>は</a:t>
            </a:r>
            <a:r>
              <a:rPr lang="en-US" altLang="ja-JP" b="0">
                <a:solidFill>
                  <a:srgbClr val="000000"/>
                </a:solidFill>
              </a:rPr>
              <a:t>(2), predonisone</a:t>
            </a:r>
            <a:r>
              <a:rPr lang="ja-JP" altLang="en-US" b="0">
                <a:solidFill>
                  <a:srgbClr val="000000"/>
                </a:solidFill>
              </a:rPr>
              <a:t>は</a:t>
            </a:r>
            <a:r>
              <a:rPr lang="en-US" altLang="ja-JP" b="0">
                <a:solidFill>
                  <a:srgbClr val="000000"/>
                </a:solidFill>
              </a:rPr>
              <a:t>(3), predonisolone</a:t>
            </a:r>
            <a:r>
              <a:rPr lang="ja-JP" altLang="en-US" b="0">
                <a:solidFill>
                  <a:srgbClr val="000000"/>
                </a:solidFill>
              </a:rPr>
              <a:t>は</a:t>
            </a:r>
            <a:r>
              <a:rPr lang="en-US" altLang="ja-JP" b="0">
                <a:solidFill>
                  <a:srgbClr val="000000"/>
                </a:solidFill>
              </a:rPr>
              <a:t>(1)</a:t>
            </a:r>
          </a:p>
          <a:p>
            <a:pPr algn="ctr"/>
            <a:r>
              <a:rPr lang="ja-JP" altLang="en-US" b="0">
                <a:solidFill>
                  <a:srgbClr val="000000"/>
                </a:solidFill>
              </a:rPr>
              <a:t>ｆ	</a:t>
            </a:r>
            <a:r>
              <a:rPr lang="en-US" altLang="ja-JP" b="0">
                <a:solidFill>
                  <a:srgbClr val="000000"/>
                </a:solidFill>
              </a:rPr>
              <a:t>cortisol</a:t>
            </a:r>
            <a:r>
              <a:rPr lang="ja-JP" altLang="en-US" b="0">
                <a:solidFill>
                  <a:srgbClr val="000000"/>
                </a:solidFill>
              </a:rPr>
              <a:t>は</a:t>
            </a:r>
            <a:r>
              <a:rPr lang="en-US" altLang="ja-JP" b="0">
                <a:solidFill>
                  <a:srgbClr val="000000"/>
                </a:solidFill>
              </a:rPr>
              <a:t>(3), predonisone</a:t>
            </a:r>
            <a:r>
              <a:rPr lang="ja-JP" altLang="en-US" b="0">
                <a:solidFill>
                  <a:srgbClr val="000000"/>
                </a:solidFill>
              </a:rPr>
              <a:t>は</a:t>
            </a:r>
            <a:r>
              <a:rPr lang="en-US" altLang="ja-JP" b="0">
                <a:solidFill>
                  <a:srgbClr val="000000"/>
                </a:solidFill>
              </a:rPr>
              <a:t>(2), predonisolone</a:t>
            </a:r>
            <a:r>
              <a:rPr lang="ja-JP" altLang="en-US" b="0">
                <a:solidFill>
                  <a:srgbClr val="000000"/>
                </a:solidFill>
              </a:rPr>
              <a:t>は</a:t>
            </a:r>
            <a:r>
              <a:rPr lang="en-US" altLang="ja-JP" b="0">
                <a:solidFill>
                  <a:srgbClr val="000000"/>
                </a:solidFill>
              </a:rPr>
              <a:t>(1)</a:t>
            </a:r>
          </a:p>
        </p:txBody>
      </p:sp>
      <p:sp>
        <p:nvSpPr>
          <p:cNvPr id="258054" name="Rectangle 6"/>
          <p:cNvSpPr>
            <a:spLocks noChangeArrowheads="1"/>
          </p:cNvSpPr>
          <p:nvPr/>
        </p:nvSpPr>
        <p:spPr bwMode="auto">
          <a:xfrm>
            <a:off x="1258888" y="2218809"/>
            <a:ext cx="6048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tabLst>
                <a:tab pos="914400" algn="l"/>
                <a:tab pos="3200400" algn="l"/>
                <a:tab pos="5372100" algn="l"/>
              </a:tabLst>
            </a:pPr>
            <a:r>
              <a:rPr lang="en-US" altLang="ja-JP" sz="1800" b="0">
                <a:solidFill>
                  <a:srgbClr val="000000"/>
                </a:solidFill>
              </a:rPr>
              <a:t>	(1)	(2)	(3)</a:t>
            </a:r>
          </a:p>
        </p:txBody>
      </p:sp>
      <p:pic>
        <p:nvPicPr>
          <p:cNvPr id="258055" name="Picture 7" descr="670547_2456001F1310_2_04_fig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895594"/>
            <a:ext cx="2997200"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448216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ChangeArrowheads="1"/>
          </p:cNvSpPr>
          <p:nvPr/>
        </p:nvSpPr>
        <p:spPr bwMode="auto">
          <a:xfrm>
            <a:off x="-144463" y="3643313"/>
            <a:ext cx="8580438"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620713" indent="-620713"/>
            <a:r>
              <a:rPr lang="ja-JP" altLang="en-US" sz="2800" b="0">
                <a:solidFill>
                  <a:srgbClr val="000000"/>
                </a:solidFill>
              </a:rPr>
              <a:t>　　	 </a:t>
            </a:r>
            <a:r>
              <a:rPr lang="en-US" altLang="ja-JP" sz="2800" b="0">
                <a:solidFill>
                  <a:srgbClr val="000000"/>
                </a:solidFill>
              </a:rPr>
              <a:t>predonisolone</a:t>
            </a:r>
            <a:br>
              <a:rPr lang="en-US" altLang="ja-JP" sz="2800" b="0">
                <a:solidFill>
                  <a:srgbClr val="000000"/>
                </a:solidFill>
              </a:rPr>
            </a:br>
            <a:r>
              <a:rPr lang="en-US" altLang="ja-JP" sz="2800" b="0">
                <a:solidFill>
                  <a:srgbClr val="000000"/>
                </a:solidFill>
              </a:rPr>
              <a:t>				predonisone</a:t>
            </a:r>
            <a:r>
              <a:rPr lang="ja-JP" altLang="en-US" sz="2800" b="0">
                <a:solidFill>
                  <a:srgbClr val="000000"/>
                </a:solidFill>
              </a:rPr>
              <a:t>， </a:t>
            </a:r>
            <a:r>
              <a:rPr lang="en-US" altLang="ja-JP" sz="2800" b="0">
                <a:solidFill>
                  <a:srgbClr val="000000"/>
                </a:solidFill>
              </a:rPr>
              <a:t>cortisol</a:t>
            </a:r>
          </a:p>
        </p:txBody>
      </p:sp>
      <p:pic>
        <p:nvPicPr>
          <p:cNvPr id="259075" name="Picture 3" descr="P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7063" y="1747838"/>
            <a:ext cx="2808287"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6" name="Picture 4" descr="670547_2456001F1310_2_04_fig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 y="2220913"/>
            <a:ext cx="2836863"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7" name="Rectangle 5"/>
          <p:cNvSpPr>
            <a:spLocks noGrp="1" noChangeArrowheads="1"/>
          </p:cNvSpPr>
          <p:nvPr>
            <p:ph type="title"/>
          </p:nvPr>
        </p:nvSpPr>
        <p:spPr>
          <a:xfrm>
            <a:off x="179388" y="-158750"/>
            <a:ext cx="8580437" cy="1858963"/>
          </a:xfrm>
        </p:spPr>
        <p:txBody>
          <a:bodyPr/>
          <a:lstStyle/>
          <a:p>
            <a:pPr marL="620713" indent="-620713" algn="l" eaLnBrk="1" hangingPunct="1"/>
            <a:r>
              <a:rPr lang="ja-JP" altLang="en-US" sz="2800" smtClean="0"/>
              <a:t>　　	</a:t>
            </a:r>
            <a:r>
              <a:rPr lang="en-US" altLang="ja-JP" sz="2800" smtClean="0"/>
              <a:t>cortisol</a:t>
            </a:r>
            <a:r>
              <a:rPr lang="ja-JP" altLang="en-US" sz="2800" smtClean="0"/>
              <a:t>，</a:t>
            </a:r>
            <a:r>
              <a:rPr lang="en-US" altLang="ja-JP" sz="2800" smtClean="0"/>
              <a:t>predonisone</a:t>
            </a:r>
            <a:r>
              <a:rPr lang="ja-JP" altLang="en-US" sz="2800" smtClean="0"/>
              <a:t>，</a:t>
            </a:r>
            <a:r>
              <a:rPr lang="en-US" altLang="ja-JP" sz="2800" smtClean="0"/>
              <a:t>predonisolone</a:t>
            </a:r>
          </a:p>
        </p:txBody>
      </p:sp>
      <p:pic>
        <p:nvPicPr>
          <p:cNvPr id="259078" name="Picture 6" descr="cortis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1603375"/>
            <a:ext cx="2808288"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9" name="Rectangle 7"/>
          <p:cNvSpPr>
            <a:spLocks noChangeArrowheads="1"/>
          </p:cNvSpPr>
          <p:nvPr/>
        </p:nvSpPr>
        <p:spPr bwMode="auto">
          <a:xfrm>
            <a:off x="1258888" y="1329809"/>
            <a:ext cx="6048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tabLst>
                <a:tab pos="914400" algn="l"/>
                <a:tab pos="3200400" algn="l"/>
                <a:tab pos="5372100" algn="l"/>
              </a:tabLst>
            </a:pPr>
            <a:r>
              <a:rPr lang="en-US" altLang="ja-JP" sz="1800" b="0">
                <a:solidFill>
                  <a:srgbClr val="000000"/>
                </a:solidFill>
              </a:rPr>
              <a:t>	(1)	(2)	(3)</a:t>
            </a:r>
          </a:p>
        </p:txBody>
      </p:sp>
      <p:sp>
        <p:nvSpPr>
          <p:cNvPr id="259080" name="Oval 8"/>
          <p:cNvSpPr>
            <a:spLocks noChangeArrowheads="1"/>
          </p:cNvSpPr>
          <p:nvPr/>
        </p:nvSpPr>
        <p:spPr bwMode="auto">
          <a:xfrm>
            <a:off x="360363" y="3009900"/>
            <a:ext cx="661987" cy="407988"/>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400">
              <a:solidFill>
                <a:srgbClr val="000000"/>
              </a:solidFill>
            </a:endParaRPr>
          </a:p>
        </p:txBody>
      </p:sp>
      <p:sp>
        <p:nvSpPr>
          <p:cNvPr id="259081" name="Oval 9"/>
          <p:cNvSpPr>
            <a:spLocks noChangeArrowheads="1"/>
          </p:cNvSpPr>
          <p:nvPr/>
        </p:nvSpPr>
        <p:spPr bwMode="auto">
          <a:xfrm>
            <a:off x="3355975" y="3105150"/>
            <a:ext cx="661988" cy="407988"/>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400">
              <a:solidFill>
                <a:srgbClr val="000000"/>
              </a:solidFill>
            </a:endParaRPr>
          </a:p>
        </p:txBody>
      </p:sp>
      <p:sp>
        <p:nvSpPr>
          <p:cNvPr id="259082" name="Oval 10"/>
          <p:cNvSpPr>
            <a:spLocks noChangeArrowheads="1"/>
          </p:cNvSpPr>
          <p:nvPr/>
        </p:nvSpPr>
        <p:spPr bwMode="auto">
          <a:xfrm>
            <a:off x="863600" y="2565400"/>
            <a:ext cx="661988" cy="407988"/>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400">
              <a:solidFill>
                <a:srgbClr val="000000"/>
              </a:solidFill>
            </a:endParaRPr>
          </a:p>
        </p:txBody>
      </p:sp>
      <p:sp>
        <p:nvSpPr>
          <p:cNvPr id="259083" name="Oval 11"/>
          <p:cNvSpPr>
            <a:spLocks noChangeArrowheads="1"/>
          </p:cNvSpPr>
          <p:nvPr/>
        </p:nvSpPr>
        <p:spPr bwMode="auto">
          <a:xfrm>
            <a:off x="6975475" y="2430463"/>
            <a:ext cx="661988" cy="407987"/>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400">
              <a:solidFill>
                <a:srgbClr val="000000"/>
              </a:solidFill>
            </a:endParaRPr>
          </a:p>
        </p:txBody>
      </p:sp>
      <p:sp>
        <p:nvSpPr>
          <p:cNvPr id="259084" name="Oval 12"/>
          <p:cNvSpPr>
            <a:spLocks noChangeArrowheads="1"/>
          </p:cNvSpPr>
          <p:nvPr/>
        </p:nvSpPr>
        <p:spPr bwMode="auto">
          <a:xfrm>
            <a:off x="4005263" y="2601913"/>
            <a:ext cx="661987" cy="407987"/>
          </a:xfrm>
          <a:prstGeom prst="ellipse">
            <a:avLst/>
          </a:prstGeom>
          <a:noFill/>
          <a:ln w="38100">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400">
              <a:solidFill>
                <a:srgbClr val="000000"/>
              </a:solidFill>
            </a:endParaRPr>
          </a:p>
        </p:txBody>
      </p:sp>
      <p:sp>
        <p:nvSpPr>
          <p:cNvPr id="259085" name="Oval 13"/>
          <p:cNvSpPr>
            <a:spLocks noChangeArrowheads="1"/>
          </p:cNvSpPr>
          <p:nvPr/>
        </p:nvSpPr>
        <p:spPr bwMode="auto">
          <a:xfrm>
            <a:off x="2392363" y="590550"/>
            <a:ext cx="661987" cy="407988"/>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400">
              <a:solidFill>
                <a:srgbClr val="000000"/>
              </a:solidFill>
            </a:endParaRPr>
          </a:p>
        </p:txBody>
      </p:sp>
      <p:sp>
        <p:nvSpPr>
          <p:cNvPr id="259086" name="Oval 14"/>
          <p:cNvSpPr>
            <a:spLocks noChangeArrowheads="1"/>
          </p:cNvSpPr>
          <p:nvPr/>
        </p:nvSpPr>
        <p:spPr bwMode="auto">
          <a:xfrm>
            <a:off x="4930775" y="615950"/>
            <a:ext cx="661988" cy="407988"/>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400">
              <a:solidFill>
                <a:srgbClr val="000000"/>
              </a:solidFill>
            </a:endParaRPr>
          </a:p>
        </p:txBody>
      </p:sp>
      <p:sp>
        <p:nvSpPr>
          <p:cNvPr id="259087" name="Oval 15"/>
          <p:cNvSpPr>
            <a:spLocks noChangeArrowheads="1"/>
          </p:cNvSpPr>
          <p:nvPr/>
        </p:nvSpPr>
        <p:spPr bwMode="auto">
          <a:xfrm>
            <a:off x="1587500" y="592138"/>
            <a:ext cx="661988" cy="407987"/>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400">
              <a:solidFill>
                <a:srgbClr val="000000"/>
              </a:solidFill>
            </a:endParaRPr>
          </a:p>
        </p:txBody>
      </p:sp>
      <p:sp>
        <p:nvSpPr>
          <p:cNvPr id="259088" name="Oval 16"/>
          <p:cNvSpPr>
            <a:spLocks noChangeArrowheads="1"/>
          </p:cNvSpPr>
          <p:nvPr/>
        </p:nvSpPr>
        <p:spPr bwMode="auto">
          <a:xfrm>
            <a:off x="6243638" y="590550"/>
            <a:ext cx="661987" cy="407988"/>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400">
              <a:solidFill>
                <a:srgbClr val="000000"/>
              </a:solidFill>
            </a:endParaRPr>
          </a:p>
        </p:txBody>
      </p:sp>
      <p:sp>
        <p:nvSpPr>
          <p:cNvPr id="259089" name="Oval 17"/>
          <p:cNvSpPr>
            <a:spLocks noChangeArrowheads="1"/>
          </p:cNvSpPr>
          <p:nvPr/>
        </p:nvSpPr>
        <p:spPr bwMode="auto">
          <a:xfrm>
            <a:off x="804863" y="555625"/>
            <a:ext cx="661987" cy="407988"/>
          </a:xfrm>
          <a:prstGeom prst="ellipse">
            <a:avLst/>
          </a:prstGeom>
          <a:noFill/>
          <a:ln w="381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400">
              <a:solidFill>
                <a:srgbClr val="000000"/>
              </a:solidFill>
            </a:endParaRPr>
          </a:p>
        </p:txBody>
      </p:sp>
      <p:sp>
        <p:nvSpPr>
          <p:cNvPr id="259090" name="Rectangle 18"/>
          <p:cNvSpPr>
            <a:spLocks noChangeArrowheads="1"/>
          </p:cNvSpPr>
          <p:nvPr/>
        </p:nvSpPr>
        <p:spPr bwMode="auto">
          <a:xfrm>
            <a:off x="677863" y="5359400"/>
            <a:ext cx="25458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2800" b="0">
                <a:solidFill>
                  <a:srgbClr val="000000"/>
                </a:solidFill>
              </a:rPr>
              <a:t>hydrocortisone</a:t>
            </a:r>
          </a:p>
        </p:txBody>
      </p:sp>
      <p:sp>
        <p:nvSpPr>
          <p:cNvPr id="259091" name="Oval 19"/>
          <p:cNvSpPr>
            <a:spLocks noChangeArrowheads="1"/>
          </p:cNvSpPr>
          <p:nvPr/>
        </p:nvSpPr>
        <p:spPr bwMode="auto">
          <a:xfrm>
            <a:off x="1814513" y="5435600"/>
            <a:ext cx="661987" cy="407988"/>
          </a:xfrm>
          <a:prstGeom prst="ellipse">
            <a:avLst/>
          </a:prstGeom>
          <a:noFill/>
          <a:ln w="381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400">
              <a:solidFill>
                <a:srgbClr val="000000"/>
              </a:solidFill>
            </a:endParaRPr>
          </a:p>
        </p:txBody>
      </p:sp>
      <p:sp>
        <p:nvSpPr>
          <p:cNvPr id="259092" name="Oval 20"/>
          <p:cNvSpPr>
            <a:spLocks noChangeArrowheads="1"/>
          </p:cNvSpPr>
          <p:nvPr/>
        </p:nvSpPr>
        <p:spPr bwMode="auto">
          <a:xfrm>
            <a:off x="6432550" y="3021013"/>
            <a:ext cx="661988" cy="407987"/>
          </a:xfrm>
          <a:prstGeom prst="ellipse">
            <a:avLst/>
          </a:prstGeom>
          <a:noFill/>
          <a:ln w="381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400">
              <a:solidFill>
                <a:srgbClr val="000000"/>
              </a:solidFill>
            </a:endParaRPr>
          </a:p>
        </p:txBody>
      </p:sp>
      <p:sp>
        <p:nvSpPr>
          <p:cNvPr id="259093" name="Oval 21"/>
          <p:cNvSpPr>
            <a:spLocks noChangeArrowheads="1"/>
          </p:cNvSpPr>
          <p:nvPr/>
        </p:nvSpPr>
        <p:spPr bwMode="auto">
          <a:xfrm>
            <a:off x="3848100" y="592138"/>
            <a:ext cx="661988" cy="407987"/>
          </a:xfrm>
          <a:prstGeom prst="ellipse">
            <a:avLst/>
          </a:prstGeom>
          <a:noFill/>
          <a:ln w="38100">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400">
              <a:solidFill>
                <a:srgbClr val="000000"/>
              </a:solidFill>
            </a:endParaRPr>
          </a:p>
        </p:txBody>
      </p:sp>
      <p:sp>
        <p:nvSpPr>
          <p:cNvPr id="259094" name="Oval 22"/>
          <p:cNvSpPr>
            <a:spLocks noChangeArrowheads="1"/>
          </p:cNvSpPr>
          <p:nvPr/>
        </p:nvSpPr>
        <p:spPr bwMode="auto">
          <a:xfrm>
            <a:off x="2535238" y="5451475"/>
            <a:ext cx="661987" cy="407988"/>
          </a:xfrm>
          <a:prstGeom prst="ellipse">
            <a:avLst/>
          </a:prstGeom>
          <a:noFill/>
          <a:ln w="38100">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400">
              <a:solidFill>
                <a:srgbClr val="000000"/>
              </a:solidFill>
            </a:endParaRPr>
          </a:p>
        </p:txBody>
      </p:sp>
      <p:sp>
        <p:nvSpPr>
          <p:cNvPr id="259095" name="Text Box 23"/>
          <p:cNvSpPr txBox="1">
            <a:spLocks noChangeArrowheads="1"/>
          </p:cNvSpPr>
          <p:nvPr/>
        </p:nvSpPr>
        <p:spPr bwMode="auto">
          <a:xfrm>
            <a:off x="677863" y="6192838"/>
            <a:ext cx="30283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r>
              <a:rPr lang="ja-JP" altLang="en-US" sz="1400">
                <a:solidFill>
                  <a:srgbClr val="000000"/>
                </a:solidFill>
              </a:rPr>
              <a:t>デキサメタゾン　／　テキサメサゾン？</a:t>
            </a:r>
          </a:p>
        </p:txBody>
      </p:sp>
      <p:sp>
        <p:nvSpPr>
          <p:cNvPr id="259096" name="Oval 24"/>
          <p:cNvSpPr>
            <a:spLocks noChangeArrowheads="1"/>
          </p:cNvSpPr>
          <p:nvPr/>
        </p:nvSpPr>
        <p:spPr bwMode="auto">
          <a:xfrm>
            <a:off x="647700" y="4151313"/>
            <a:ext cx="661988" cy="407987"/>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400">
              <a:solidFill>
                <a:srgbClr val="000000"/>
              </a:solidFill>
            </a:endParaRPr>
          </a:p>
        </p:txBody>
      </p:sp>
      <p:sp>
        <p:nvSpPr>
          <p:cNvPr id="259097" name="Oval 25"/>
          <p:cNvSpPr>
            <a:spLocks noChangeArrowheads="1"/>
          </p:cNvSpPr>
          <p:nvPr/>
        </p:nvSpPr>
        <p:spPr bwMode="auto">
          <a:xfrm>
            <a:off x="3511550" y="4646613"/>
            <a:ext cx="661988" cy="407987"/>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400">
              <a:solidFill>
                <a:srgbClr val="000000"/>
              </a:solidFill>
            </a:endParaRPr>
          </a:p>
        </p:txBody>
      </p:sp>
      <p:sp>
        <p:nvSpPr>
          <p:cNvPr id="259098" name="Oval 26"/>
          <p:cNvSpPr>
            <a:spLocks noChangeArrowheads="1"/>
          </p:cNvSpPr>
          <p:nvPr/>
        </p:nvSpPr>
        <p:spPr bwMode="auto">
          <a:xfrm>
            <a:off x="2054225" y="4140200"/>
            <a:ext cx="661988" cy="407988"/>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400">
              <a:solidFill>
                <a:srgbClr val="000000"/>
              </a:solidFill>
            </a:endParaRPr>
          </a:p>
        </p:txBody>
      </p:sp>
      <p:sp>
        <p:nvSpPr>
          <p:cNvPr id="259099" name="Oval 27"/>
          <p:cNvSpPr>
            <a:spLocks noChangeArrowheads="1"/>
          </p:cNvSpPr>
          <p:nvPr/>
        </p:nvSpPr>
        <p:spPr bwMode="auto">
          <a:xfrm>
            <a:off x="6867525" y="4619625"/>
            <a:ext cx="661988" cy="407988"/>
          </a:xfrm>
          <a:prstGeom prst="ellipse">
            <a:avLst/>
          </a:pr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400">
              <a:solidFill>
                <a:srgbClr val="000000"/>
              </a:solidFill>
            </a:endParaRPr>
          </a:p>
        </p:txBody>
      </p:sp>
      <p:sp>
        <p:nvSpPr>
          <p:cNvPr id="259100" name="Oval 28"/>
          <p:cNvSpPr>
            <a:spLocks noChangeArrowheads="1"/>
          </p:cNvSpPr>
          <p:nvPr/>
        </p:nvSpPr>
        <p:spPr bwMode="auto">
          <a:xfrm>
            <a:off x="6099175" y="4633913"/>
            <a:ext cx="661988" cy="407987"/>
          </a:xfrm>
          <a:prstGeom prst="ellipse">
            <a:avLst/>
          </a:prstGeom>
          <a:noFill/>
          <a:ln w="381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400">
              <a:solidFill>
                <a:srgbClr val="000000"/>
              </a:solidFill>
            </a:endParaRPr>
          </a:p>
        </p:txBody>
      </p:sp>
      <p:sp>
        <p:nvSpPr>
          <p:cNvPr id="259101" name="Oval 29"/>
          <p:cNvSpPr>
            <a:spLocks noChangeArrowheads="1"/>
          </p:cNvSpPr>
          <p:nvPr/>
        </p:nvSpPr>
        <p:spPr bwMode="auto">
          <a:xfrm>
            <a:off x="4941888" y="4621213"/>
            <a:ext cx="661987" cy="407987"/>
          </a:xfrm>
          <a:prstGeom prst="ellipse">
            <a:avLst/>
          </a:prstGeom>
          <a:noFill/>
          <a:ln w="38100">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400">
              <a:solidFill>
                <a:srgbClr val="000000"/>
              </a:solidFill>
            </a:endParaRPr>
          </a:p>
        </p:txBody>
      </p:sp>
      <p:sp>
        <p:nvSpPr>
          <p:cNvPr id="259102" name="Line 30"/>
          <p:cNvSpPr>
            <a:spLocks noChangeShapeType="1"/>
          </p:cNvSpPr>
          <p:nvPr/>
        </p:nvSpPr>
        <p:spPr bwMode="auto">
          <a:xfrm flipH="1">
            <a:off x="6834188" y="757238"/>
            <a:ext cx="746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a:solidFill>
                <a:srgbClr val="000000"/>
              </a:solidFill>
            </a:endParaRPr>
          </a:p>
        </p:txBody>
      </p:sp>
      <p:sp>
        <p:nvSpPr>
          <p:cNvPr id="259103" name="Line 31"/>
          <p:cNvSpPr>
            <a:spLocks noChangeShapeType="1"/>
          </p:cNvSpPr>
          <p:nvPr/>
        </p:nvSpPr>
        <p:spPr bwMode="auto">
          <a:xfrm flipH="1">
            <a:off x="6846888" y="830263"/>
            <a:ext cx="746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a:solidFill>
                <a:srgbClr val="000000"/>
              </a:solidFill>
            </a:endParaRPr>
          </a:p>
        </p:txBody>
      </p:sp>
      <p:sp>
        <p:nvSpPr>
          <p:cNvPr id="2" name="禁止 1"/>
          <p:cNvSpPr/>
          <p:nvPr/>
        </p:nvSpPr>
        <p:spPr bwMode="auto">
          <a:xfrm>
            <a:off x="2866231" y="6053667"/>
            <a:ext cx="645319" cy="626533"/>
          </a:xfrm>
          <a:prstGeom prst="noSmoking">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400" b="1" i="0" u="none" strike="noStrike" cap="none" normalizeH="0" baseline="0" smtClean="0">
              <a:ln>
                <a:noFill/>
              </a:ln>
              <a:solidFill>
                <a:schemeClr val="tx1"/>
              </a:solidFill>
              <a:effectLst/>
              <a:latin typeface="Arial" pitchFamily="34" charset="0"/>
              <a:ea typeface="ＭＳ Ｐゴシック" pitchFamily="50" charset="-128"/>
            </a:endParaRPr>
          </a:p>
        </p:txBody>
      </p:sp>
    </p:spTree>
    <p:extLst>
      <p:ext uri="{BB962C8B-B14F-4D97-AF65-F5344CB8AC3E}">
        <p14:creationId xmlns:p14="http://schemas.microsoft.com/office/powerpoint/2010/main" val="28042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670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2482850" y="378055"/>
            <a:ext cx="4360489" cy="769441"/>
          </a:xfrm>
          <a:prstGeom prst="rect">
            <a:avLst/>
          </a:prstGeom>
          <a:noFill/>
          <a:ln w="9525">
            <a:noFill/>
            <a:miter lim="800000"/>
            <a:headEnd/>
            <a:tailEnd/>
          </a:ln>
          <a:effectLst/>
        </p:spPr>
        <p:txBody>
          <a:bodyPr wrap="none" anchor="ctr">
            <a:spAutoFit/>
          </a:bodyPr>
          <a:lstStyle/>
          <a:p>
            <a:pPr>
              <a:defRPr/>
            </a:pPr>
            <a:r>
              <a:rPr lang="ja-JP" altLang="en-US" sz="4400">
                <a:solidFill>
                  <a:srgbClr val="FFFF00"/>
                </a:solidFill>
                <a:effectLst>
                  <a:outerShdw blurRad="38100" dist="38100" dir="2700000" algn="tl">
                    <a:srgbClr val="000000"/>
                  </a:outerShdw>
                </a:effectLst>
                <a:latin typeface="+mn-ea"/>
                <a:ea typeface="+mn-ea"/>
              </a:rPr>
              <a:t>アルドステロン症 </a:t>
            </a:r>
            <a:endParaRPr lang="ja-JP" altLang="en-US" sz="2000">
              <a:solidFill>
                <a:srgbClr val="FFFF00"/>
              </a:solidFill>
              <a:effectLst>
                <a:outerShdw blurRad="38100" dist="38100" dir="2700000" algn="tl">
                  <a:srgbClr val="000000"/>
                </a:outerShdw>
              </a:effectLst>
              <a:latin typeface="+mn-ea"/>
              <a:ea typeface="+mn-ea"/>
            </a:endParaRPr>
          </a:p>
        </p:txBody>
      </p:sp>
      <p:sp>
        <p:nvSpPr>
          <p:cNvPr id="146435" name="Rectangle 3"/>
          <p:cNvSpPr>
            <a:spLocks noChangeArrowheads="1"/>
          </p:cNvSpPr>
          <p:nvPr/>
        </p:nvSpPr>
        <p:spPr bwMode="auto">
          <a:xfrm>
            <a:off x="962025" y="1529825"/>
            <a:ext cx="7219950" cy="4339650"/>
          </a:xfrm>
          <a:prstGeom prst="rect">
            <a:avLst/>
          </a:prstGeom>
          <a:noFill/>
          <a:ln w="9525">
            <a:noFill/>
            <a:miter lim="800000"/>
            <a:headEnd/>
            <a:tailEnd/>
          </a:ln>
          <a:effectLst/>
        </p:spPr>
        <p:txBody>
          <a:bodyPr anchor="ctr">
            <a:spAutoFit/>
          </a:bodyPr>
          <a:lstStyle/>
          <a:p>
            <a:pPr algn="ctr">
              <a:defRPr/>
            </a:pPr>
            <a:r>
              <a:rPr lang="en-US" altLang="ja-JP" sz="3600">
                <a:solidFill>
                  <a:srgbClr val="FFCC00"/>
                </a:solidFill>
                <a:effectLst>
                  <a:outerShdw blurRad="38100" dist="38100" dir="2700000" algn="tl">
                    <a:srgbClr val="000000"/>
                  </a:outerShdw>
                </a:effectLst>
                <a:latin typeface="+mn-ea"/>
                <a:ea typeface="+mn-ea"/>
              </a:rPr>
              <a:t>【</a:t>
            </a:r>
            <a:r>
              <a:rPr lang="ja-JP" altLang="en-US" sz="3600">
                <a:solidFill>
                  <a:srgbClr val="FFCC00"/>
                </a:solidFill>
                <a:effectLst>
                  <a:outerShdw blurRad="38100" dist="38100" dir="2700000" algn="tl">
                    <a:srgbClr val="000000"/>
                  </a:outerShdw>
                </a:effectLst>
                <a:latin typeface="+mn-ea"/>
                <a:ea typeface="+mn-ea"/>
              </a:rPr>
              <a:t>分類</a:t>
            </a:r>
            <a:r>
              <a:rPr lang="en-US" altLang="ja-JP" sz="3600">
                <a:solidFill>
                  <a:srgbClr val="FFCC00"/>
                </a:solidFill>
                <a:effectLst>
                  <a:outerShdw blurRad="38100" dist="38100" dir="2700000" algn="tl">
                    <a:srgbClr val="000000"/>
                  </a:outerShdw>
                </a:effectLst>
                <a:latin typeface="+mn-ea"/>
                <a:ea typeface="+mn-ea"/>
              </a:rPr>
              <a:t>】</a:t>
            </a:r>
            <a:r>
              <a:rPr lang="en-US" altLang="ja-JP" sz="4000">
                <a:solidFill>
                  <a:srgbClr val="FFFFFF"/>
                </a:solidFill>
                <a:effectLst>
                  <a:outerShdw blurRad="38100" dist="38100" dir="2700000" algn="tl">
                    <a:srgbClr val="000000"/>
                  </a:outerShdw>
                </a:effectLst>
                <a:latin typeface="+mn-ea"/>
                <a:ea typeface="+mn-ea"/>
              </a:rPr>
              <a:t> </a:t>
            </a:r>
          </a:p>
          <a:p>
            <a:pPr algn="ctr">
              <a:defRPr/>
            </a:pPr>
            <a:endParaRPr lang="en-US" altLang="ja-JP" sz="4800">
              <a:solidFill>
                <a:srgbClr val="FFFFFF"/>
              </a:solidFill>
              <a:effectLst>
                <a:outerShdw blurRad="38100" dist="38100" dir="2700000" algn="tl">
                  <a:srgbClr val="000000"/>
                </a:outerShdw>
              </a:effectLst>
              <a:latin typeface="+mn-ea"/>
              <a:ea typeface="+mn-ea"/>
            </a:endParaRPr>
          </a:p>
          <a:p>
            <a:pPr algn="ctr">
              <a:defRPr/>
            </a:pPr>
            <a:r>
              <a:rPr lang="ja-JP" altLang="en-US" sz="4800">
                <a:solidFill>
                  <a:srgbClr val="FFFFFF"/>
                </a:solidFill>
                <a:effectLst>
                  <a:outerShdw blurRad="38100" dist="38100" dir="2700000" algn="tl">
                    <a:srgbClr val="000000"/>
                  </a:outerShdw>
                </a:effectLst>
                <a:latin typeface="+mn-ea"/>
                <a:ea typeface="+mn-ea"/>
              </a:rPr>
              <a:t>原発性アルドステロン症</a:t>
            </a:r>
          </a:p>
          <a:p>
            <a:pPr algn="ctr">
              <a:defRPr/>
            </a:pPr>
            <a:endParaRPr lang="ja-JP" altLang="en-US" sz="4800">
              <a:solidFill>
                <a:srgbClr val="FFFFFF"/>
              </a:solidFill>
              <a:effectLst>
                <a:outerShdw blurRad="38100" dist="38100" dir="2700000" algn="tl">
                  <a:srgbClr val="000000"/>
                </a:outerShdw>
              </a:effectLst>
              <a:latin typeface="+mn-ea"/>
              <a:ea typeface="+mn-ea"/>
            </a:endParaRPr>
          </a:p>
          <a:p>
            <a:pPr algn="ctr">
              <a:defRPr/>
            </a:pPr>
            <a:r>
              <a:rPr lang="ja-JP" altLang="en-US" sz="4800">
                <a:solidFill>
                  <a:srgbClr val="FFFFFF"/>
                </a:solidFill>
                <a:effectLst>
                  <a:outerShdw blurRad="38100" dist="38100" dir="2700000" algn="tl">
                    <a:srgbClr val="000000"/>
                  </a:outerShdw>
                </a:effectLst>
                <a:latin typeface="+mn-ea"/>
                <a:ea typeface="+mn-ea"/>
              </a:rPr>
              <a:t>続発性アルドステロン症</a:t>
            </a:r>
            <a:r>
              <a:rPr lang="ja-JP" altLang="en-US" sz="4000">
                <a:solidFill>
                  <a:srgbClr val="000000"/>
                </a:solidFill>
                <a:latin typeface="+mn-ea"/>
                <a:ea typeface="+mn-ea"/>
              </a:rPr>
              <a:t> </a:t>
            </a:r>
          </a:p>
          <a:p>
            <a:pPr algn="ctr">
              <a:defRPr/>
            </a:pPr>
            <a:r>
              <a:rPr lang="ja-JP" altLang="en-US" sz="4000">
                <a:solidFill>
                  <a:srgbClr val="FFFFFF"/>
                </a:solidFill>
                <a:effectLst>
                  <a:outerShdw blurRad="38100" dist="38100" dir="2700000" algn="tl">
                    <a:srgbClr val="000000"/>
                  </a:outerShdw>
                </a:effectLst>
                <a:latin typeface="+mn-ea"/>
                <a:ea typeface="+mn-ea"/>
              </a:rPr>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1666875" y="363786"/>
            <a:ext cx="6058069" cy="769441"/>
          </a:xfrm>
          <a:prstGeom prst="rect">
            <a:avLst/>
          </a:prstGeom>
          <a:noFill/>
          <a:ln w="9525">
            <a:noFill/>
            <a:miter lim="800000"/>
            <a:headEnd/>
            <a:tailEnd/>
          </a:ln>
          <a:effectLst/>
        </p:spPr>
        <p:txBody>
          <a:bodyPr wrap="none" anchor="ctr">
            <a:spAutoFit/>
          </a:bodyPr>
          <a:lstStyle/>
          <a:p>
            <a:pPr>
              <a:defRPr/>
            </a:pPr>
            <a:r>
              <a:rPr lang="ja-JP" altLang="en-US" sz="4400">
                <a:solidFill>
                  <a:srgbClr val="FFFF00"/>
                </a:solidFill>
                <a:effectLst>
                  <a:outerShdw blurRad="38100" dist="38100" dir="2700000" algn="tl">
                    <a:srgbClr val="000000"/>
                  </a:outerShdw>
                </a:effectLst>
                <a:latin typeface="+mn-ea"/>
                <a:ea typeface="+mn-ea"/>
              </a:rPr>
              <a:t>続発性アルドステロン症 </a:t>
            </a:r>
            <a:endParaRPr lang="ja-JP" altLang="en-US" sz="2000">
              <a:solidFill>
                <a:srgbClr val="FFFF00"/>
              </a:solidFill>
              <a:effectLst>
                <a:outerShdw blurRad="38100" dist="38100" dir="2700000" algn="tl">
                  <a:srgbClr val="000000"/>
                </a:outerShdw>
              </a:effectLst>
              <a:latin typeface="+mn-ea"/>
              <a:ea typeface="+mn-ea"/>
            </a:endParaRPr>
          </a:p>
        </p:txBody>
      </p:sp>
      <p:sp>
        <p:nvSpPr>
          <p:cNvPr id="145411" name="Rectangle 3"/>
          <p:cNvSpPr>
            <a:spLocks noChangeArrowheads="1"/>
          </p:cNvSpPr>
          <p:nvPr/>
        </p:nvSpPr>
        <p:spPr bwMode="auto">
          <a:xfrm>
            <a:off x="338667" y="2198457"/>
            <a:ext cx="8805333" cy="3231654"/>
          </a:xfrm>
          <a:prstGeom prst="rect">
            <a:avLst/>
          </a:prstGeom>
          <a:noFill/>
          <a:ln w="9525">
            <a:noFill/>
            <a:miter lim="800000"/>
            <a:headEnd/>
            <a:tailEnd/>
          </a:ln>
          <a:effectLst/>
        </p:spPr>
        <p:txBody>
          <a:bodyPr wrap="square" anchor="ctr">
            <a:spAutoFit/>
          </a:bodyPr>
          <a:lstStyle/>
          <a:p>
            <a:pPr>
              <a:defRPr/>
            </a:pPr>
            <a:r>
              <a:rPr lang="ja-JP" altLang="en-US" sz="2400" dirty="0">
                <a:solidFill>
                  <a:srgbClr val="FFFFFF"/>
                </a:solidFill>
                <a:effectLst>
                  <a:outerShdw blurRad="38100" dist="38100" dir="2700000" algn="tl">
                    <a:srgbClr val="000000"/>
                  </a:outerShdw>
                </a:effectLst>
                <a:latin typeface="+mn-ea"/>
                <a:ea typeface="+mn-ea"/>
                <a:hlinkClick r:id="rId4"/>
              </a:rPr>
              <a:t>続発性アルドステロン症</a:t>
            </a:r>
            <a:r>
              <a:rPr lang="ja-JP" altLang="en-US" sz="2400" dirty="0">
                <a:solidFill>
                  <a:srgbClr val="FFFFFF"/>
                </a:solidFill>
                <a:effectLst>
                  <a:outerShdw blurRad="38100" dist="38100" dir="2700000" algn="tl">
                    <a:srgbClr val="000000"/>
                  </a:outerShdw>
                </a:effectLst>
                <a:latin typeface="+mn-ea"/>
                <a:ea typeface="+mn-ea"/>
              </a:rPr>
              <a:t>では，副腎皮質以外の病変または病因が</a:t>
            </a:r>
            <a:r>
              <a:rPr lang="ja-JP" altLang="en-US" sz="2400" u="sng" dirty="0">
                <a:solidFill>
                  <a:srgbClr val="FFCCFF"/>
                </a:solidFill>
                <a:effectLst>
                  <a:outerShdw blurRad="38100" dist="38100" dir="2700000" algn="tl">
                    <a:srgbClr val="000000"/>
                  </a:outerShdw>
                </a:effectLst>
                <a:latin typeface="+mn-ea"/>
                <a:ea typeface="+mn-ea"/>
              </a:rPr>
              <a:t>二次的</a:t>
            </a:r>
            <a:r>
              <a:rPr lang="ja-JP" altLang="en-US" sz="2400" dirty="0">
                <a:solidFill>
                  <a:srgbClr val="FFFFFF"/>
                </a:solidFill>
                <a:effectLst>
                  <a:outerShdw blurRad="38100" dist="38100" dir="2700000" algn="tl">
                    <a:srgbClr val="000000"/>
                  </a:outerShdw>
                </a:effectLst>
                <a:latin typeface="+mn-ea"/>
                <a:ea typeface="+mn-ea"/>
              </a:rPr>
              <a:t>に</a:t>
            </a:r>
            <a:r>
              <a:rPr lang="ja-JP" altLang="en-US" sz="2400" dirty="0">
                <a:solidFill>
                  <a:srgbClr val="FFFFFF"/>
                </a:solidFill>
                <a:effectLst>
                  <a:outerShdw blurRad="38100" dist="38100" dir="2700000" algn="tl">
                    <a:srgbClr val="000000"/>
                  </a:outerShdw>
                </a:effectLst>
                <a:latin typeface="+mn-ea"/>
                <a:ea typeface="+mn-ea"/>
                <a:hlinkClick r:id="rId5"/>
              </a:rPr>
              <a:t>アルドステロン</a:t>
            </a:r>
            <a:r>
              <a:rPr lang="ja-JP" altLang="en-US" sz="2400" dirty="0">
                <a:solidFill>
                  <a:srgbClr val="FFFFFF"/>
                </a:solidFill>
                <a:effectLst>
                  <a:outerShdw blurRad="38100" dist="38100" dir="2700000" algn="tl">
                    <a:srgbClr val="000000"/>
                  </a:outerShdw>
                </a:effectLst>
                <a:latin typeface="+mn-ea"/>
                <a:ea typeface="+mn-ea"/>
              </a:rPr>
              <a:t>の分泌を亢進させている状態</a:t>
            </a:r>
          </a:p>
          <a:p>
            <a:pPr>
              <a:defRPr/>
            </a:pPr>
            <a:endParaRPr lang="ja-JP" altLang="en-US" sz="2400" dirty="0">
              <a:solidFill>
                <a:srgbClr val="FFFFFF"/>
              </a:solidFill>
              <a:effectLst>
                <a:outerShdw blurRad="38100" dist="38100" dir="2700000" algn="tl">
                  <a:srgbClr val="000000"/>
                </a:outerShdw>
              </a:effectLst>
              <a:latin typeface="+mn-ea"/>
              <a:ea typeface="+mn-ea"/>
            </a:endParaRPr>
          </a:p>
          <a:p>
            <a:pPr>
              <a:defRPr/>
            </a:pPr>
            <a:r>
              <a:rPr lang="ja-JP" altLang="en-US" sz="2400" dirty="0">
                <a:solidFill>
                  <a:srgbClr val="FFFFFF"/>
                </a:solidFill>
                <a:effectLst>
                  <a:outerShdw blurRad="38100" dist="38100" dir="2700000" algn="tl">
                    <a:srgbClr val="000000"/>
                  </a:outerShdw>
                </a:effectLst>
                <a:latin typeface="+mn-ea"/>
                <a:ea typeface="+mn-ea"/>
                <a:hlinkClick r:id="rId6"/>
              </a:rPr>
              <a:t>浮腫</a:t>
            </a:r>
            <a:r>
              <a:rPr lang="ja-JP" altLang="en-US" sz="2400" dirty="0">
                <a:solidFill>
                  <a:srgbClr val="FFFFFF"/>
                </a:solidFill>
                <a:effectLst>
                  <a:outerShdw blurRad="38100" dist="38100" dir="2700000" algn="tl">
                    <a:srgbClr val="000000"/>
                  </a:outerShdw>
                </a:effectLst>
                <a:latin typeface="+mn-ea"/>
                <a:ea typeface="+mn-ea"/>
              </a:rPr>
              <a:t>，体液貯留による疾患，</a:t>
            </a:r>
            <a:r>
              <a:rPr lang="en-US" altLang="ja-JP" sz="2400" dirty="0">
                <a:solidFill>
                  <a:srgbClr val="FFFFFF"/>
                </a:solidFill>
                <a:effectLst>
                  <a:outerShdw blurRad="38100" dist="38100" dir="2700000" algn="tl">
                    <a:srgbClr val="000000"/>
                  </a:outerShdw>
                </a:effectLst>
                <a:latin typeface="+mn-ea"/>
                <a:ea typeface="+mn-ea"/>
                <a:hlinkClick r:id="rId7"/>
              </a:rPr>
              <a:t>Bartter</a:t>
            </a:r>
            <a:r>
              <a:rPr lang="ja-JP" altLang="en-US" sz="2400" dirty="0">
                <a:solidFill>
                  <a:srgbClr val="FFFFFF"/>
                </a:solidFill>
                <a:effectLst>
                  <a:outerShdw blurRad="38100" dist="38100" dir="2700000" algn="tl">
                    <a:srgbClr val="000000"/>
                  </a:outerShdw>
                </a:effectLst>
                <a:latin typeface="+mn-ea"/>
                <a:ea typeface="+mn-ea"/>
                <a:hlinkClick r:id="rId7"/>
              </a:rPr>
              <a:t>症候群</a:t>
            </a:r>
            <a:r>
              <a:rPr lang="ja-JP" altLang="en-US" sz="2400" dirty="0">
                <a:solidFill>
                  <a:srgbClr val="FFFFFF"/>
                </a:solidFill>
                <a:effectLst>
                  <a:outerShdw blurRad="38100" dist="38100" dir="2700000" algn="tl">
                    <a:srgbClr val="000000"/>
                  </a:outerShdw>
                </a:effectLst>
                <a:latin typeface="+mn-ea"/>
                <a:ea typeface="+mn-ea"/>
              </a:rPr>
              <a:t>，原発性</a:t>
            </a:r>
            <a:r>
              <a:rPr lang="ja-JP" altLang="en-US" sz="2400" dirty="0">
                <a:solidFill>
                  <a:srgbClr val="FFFFFF"/>
                </a:solidFill>
                <a:effectLst>
                  <a:outerShdw blurRad="38100" dist="38100" dir="2700000" algn="tl">
                    <a:srgbClr val="000000"/>
                  </a:outerShdw>
                </a:effectLst>
                <a:latin typeface="+mn-ea"/>
                <a:ea typeface="+mn-ea"/>
                <a:hlinkClick r:id="rId8"/>
              </a:rPr>
              <a:t>レニン</a:t>
            </a:r>
            <a:r>
              <a:rPr lang="ja-JP" altLang="en-US" sz="2400" dirty="0">
                <a:solidFill>
                  <a:srgbClr val="FFFFFF"/>
                </a:solidFill>
                <a:effectLst>
                  <a:outerShdw blurRad="38100" dist="38100" dir="2700000" algn="tl">
                    <a:srgbClr val="000000"/>
                  </a:outerShdw>
                </a:effectLst>
                <a:latin typeface="+mn-ea"/>
                <a:ea typeface="+mn-ea"/>
              </a:rPr>
              <a:t>症（レニン産生腫瘍），</a:t>
            </a:r>
            <a:r>
              <a:rPr lang="ja-JP" altLang="en-US" sz="2400" dirty="0">
                <a:solidFill>
                  <a:srgbClr val="FFFFFF"/>
                </a:solidFill>
                <a:effectLst>
                  <a:outerShdw blurRad="38100" dist="38100" dir="2700000" algn="tl">
                    <a:srgbClr val="000000"/>
                  </a:outerShdw>
                </a:effectLst>
                <a:latin typeface="+mn-ea"/>
                <a:ea typeface="+mn-ea"/>
                <a:hlinkClick r:id="rId9"/>
              </a:rPr>
              <a:t>腎血管性高血圧症</a:t>
            </a:r>
            <a:r>
              <a:rPr lang="ja-JP" altLang="en-US" sz="2400" dirty="0">
                <a:solidFill>
                  <a:srgbClr val="FFFFFF"/>
                </a:solidFill>
                <a:effectLst>
                  <a:outerShdw blurRad="38100" dist="38100" dir="2700000" algn="tl">
                    <a:srgbClr val="000000"/>
                  </a:outerShdw>
                </a:effectLst>
                <a:latin typeface="+mn-ea"/>
                <a:ea typeface="+mn-ea"/>
              </a:rPr>
              <a:t>，</a:t>
            </a:r>
            <a:r>
              <a:rPr lang="ja-JP" altLang="en-US" sz="2400" dirty="0">
                <a:solidFill>
                  <a:srgbClr val="FFFFFF"/>
                </a:solidFill>
                <a:effectLst>
                  <a:outerShdw blurRad="38100" dist="38100" dir="2700000" algn="tl">
                    <a:srgbClr val="000000"/>
                  </a:outerShdw>
                </a:effectLst>
                <a:latin typeface="+mn-ea"/>
                <a:ea typeface="+mn-ea"/>
                <a:hlinkClick r:id="rId10"/>
              </a:rPr>
              <a:t>経口避妊薬</a:t>
            </a:r>
            <a:r>
              <a:rPr lang="ja-JP" altLang="en-US" sz="2400" dirty="0">
                <a:solidFill>
                  <a:srgbClr val="FFFFFF"/>
                </a:solidFill>
                <a:effectLst>
                  <a:outerShdw blurRad="38100" dist="38100" dir="2700000" algn="tl">
                    <a:srgbClr val="000000"/>
                  </a:outerShdw>
                </a:effectLst>
                <a:latin typeface="+mn-ea"/>
                <a:ea typeface="+mn-ea"/>
              </a:rPr>
              <a:t>による</a:t>
            </a:r>
            <a:r>
              <a:rPr lang="ja-JP" altLang="en-US" sz="2400" dirty="0">
                <a:solidFill>
                  <a:srgbClr val="FFFFFF"/>
                </a:solidFill>
                <a:effectLst>
                  <a:outerShdw blurRad="38100" dist="38100" dir="2700000" algn="tl">
                    <a:srgbClr val="000000"/>
                  </a:outerShdw>
                </a:effectLst>
                <a:latin typeface="+mn-ea"/>
                <a:ea typeface="+mn-ea"/>
                <a:hlinkClick r:id="rId11"/>
              </a:rPr>
              <a:t>高血圧</a:t>
            </a:r>
            <a:r>
              <a:rPr lang="ja-JP" altLang="en-US" sz="2400" dirty="0">
                <a:solidFill>
                  <a:srgbClr val="FFFFFF"/>
                </a:solidFill>
                <a:effectLst>
                  <a:outerShdw blurRad="38100" dist="38100" dir="2700000" algn="tl">
                    <a:srgbClr val="000000"/>
                  </a:outerShdw>
                </a:effectLst>
                <a:latin typeface="+mn-ea"/>
                <a:ea typeface="+mn-ea"/>
              </a:rPr>
              <a:t>や</a:t>
            </a:r>
            <a:r>
              <a:rPr lang="ja-JP" altLang="en-US" sz="2400" dirty="0">
                <a:solidFill>
                  <a:srgbClr val="FFFFFF"/>
                </a:solidFill>
                <a:effectLst>
                  <a:outerShdw blurRad="38100" dist="38100" dir="2700000" algn="tl">
                    <a:srgbClr val="000000"/>
                  </a:outerShdw>
                </a:effectLst>
                <a:latin typeface="+mn-ea"/>
                <a:ea typeface="+mn-ea"/>
                <a:hlinkClick r:id="rId5"/>
              </a:rPr>
              <a:t>悪性高血圧</a:t>
            </a:r>
            <a:r>
              <a:rPr lang="ja-JP" altLang="en-US" sz="2400" dirty="0">
                <a:solidFill>
                  <a:srgbClr val="FFFFFF"/>
                </a:solidFill>
                <a:effectLst>
                  <a:outerShdw blurRad="38100" dist="38100" dir="2700000" algn="tl">
                    <a:srgbClr val="000000"/>
                  </a:outerShdw>
                </a:effectLst>
                <a:latin typeface="+mn-ea"/>
                <a:ea typeface="+mn-ea"/>
              </a:rPr>
              <a:t>などが含まれる．</a:t>
            </a:r>
            <a:r>
              <a:rPr lang="ja-JP" altLang="en-US" sz="2400" dirty="0">
                <a:solidFill>
                  <a:srgbClr val="FFFFFF"/>
                </a:solidFill>
                <a:latin typeface="+mn-ea"/>
                <a:ea typeface="+mn-ea"/>
              </a:rPr>
              <a:t> </a:t>
            </a:r>
            <a:r>
              <a:rPr lang="ja-JP" altLang="en-US" sz="3200" dirty="0">
                <a:solidFill>
                  <a:srgbClr val="FFFFFF"/>
                </a:solidFill>
                <a:effectLst>
                  <a:outerShdw blurRad="38100" dist="38100" dir="2700000" algn="tl">
                    <a:srgbClr val="000000"/>
                  </a:outerShdw>
                </a:effectLst>
                <a:latin typeface="+mn-ea"/>
                <a:ea typeface="+mn-ea"/>
              </a:rPr>
              <a:t>　　　</a:t>
            </a:r>
          </a:p>
          <a:p>
            <a:pPr>
              <a:defRPr/>
            </a:pPr>
            <a:r>
              <a:rPr lang="ja-JP" altLang="en-US" sz="2000" dirty="0">
                <a:solidFill>
                  <a:srgbClr val="FFFFFF"/>
                </a:solidFill>
                <a:effectLst>
                  <a:outerShdw blurRad="38100" dist="38100" dir="2700000" algn="tl">
                    <a:srgbClr val="000000"/>
                  </a:outerShdw>
                </a:effectLst>
                <a:latin typeface="+mn-ea"/>
                <a:ea typeface="+mn-ea"/>
              </a:rPr>
              <a:t>　　　　　</a:t>
            </a:r>
          </a:p>
          <a:p>
            <a:pPr algn="ctr">
              <a:defRPr/>
            </a:pPr>
            <a:r>
              <a:rPr lang="ja-JP" altLang="en-US" sz="3200" dirty="0">
                <a:solidFill>
                  <a:srgbClr val="FF6600"/>
                </a:solidFill>
                <a:effectLst>
                  <a:outerShdw blurRad="38100" dist="38100" dir="2700000" algn="tl">
                    <a:srgbClr val="000000"/>
                  </a:outerShdw>
                </a:effectLst>
                <a:latin typeface="+mn-ea"/>
                <a:ea typeface="+mn-ea"/>
              </a:rPr>
              <a:t>＝レニンが上昇する！</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extLst>
              <p:ext uri="{D42A27DB-BD31-4B8C-83A1-F6EECF244321}">
                <p14:modId xmlns:p14="http://schemas.microsoft.com/office/powerpoint/2010/main" val="355856507"/>
              </p:ext>
            </p:extLst>
          </p:nvPr>
        </p:nvGraphicFramePr>
        <p:xfrm>
          <a:off x="1195388" y="474663"/>
          <a:ext cx="6751637" cy="5908675"/>
        </p:xfrm>
        <a:graphic>
          <a:graphicData uri="http://schemas.openxmlformats.org/presentationml/2006/ole">
            <mc:AlternateContent xmlns:mc="http://schemas.openxmlformats.org/markup-compatibility/2006">
              <mc:Choice xmlns:v="urn:schemas-microsoft-com:vml" Requires="v">
                <p:oleObj spid="_x0000_s20525" name="Image" r:id="rId4" imgW="7103424" imgH="5527709" progId="">
                  <p:embed/>
                </p:oleObj>
              </mc:Choice>
              <mc:Fallback>
                <p:oleObj name="Image" r:id="rId4" imgW="7103424" imgH="5527709"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5388" y="474663"/>
                        <a:ext cx="6751637" cy="590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9507" name="Rectangle 3"/>
          <p:cNvSpPr>
            <a:spLocks noChangeArrowheads="1"/>
          </p:cNvSpPr>
          <p:nvPr/>
        </p:nvSpPr>
        <p:spPr bwMode="auto">
          <a:xfrm>
            <a:off x="1308100" y="115888"/>
            <a:ext cx="6622326" cy="523220"/>
          </a:xfrm>
          <a:prstGeom prst="rect">
            <a:avLst/>
          </a:prstGeom>
          <a:noFill/>
          <a:ln w="9525">
            <a:noFill/>
            <a:miter lim="800000"/>
            <a:headEnd/>
            <a:tailEnd/>
          </a:ln>
          <a:effectLst/>
        </p:spPr>
        <p:txBody>
          <a:bodyPr wrap="none">
            <a:spAutoFit/>
          </a:bodyPr>
          <a:lstStyle/>
          <a:p>
            <a:pPr>
              <a:spcBef>
                <a:spcPct val="50000"/>
              </a:spcBef>
              <a:defRPr/>
            </a:pPr>
            <a:r>
              <a:rPr lang="ja-JP" altLang="en-US" sz="2800">
                <a:solidFill>
                  <a:srgbClr val="FFFF00"/>
                </a:solidFill>
                <a:effectLst>
                  <a:outerShdw blurRad="38100" dist="38100" dir="2700000" algn="tl">
                    <a:srgbClr val="000000"/>
                  </a:outerShdw>
                </a:effectLst>
                <a:latin typeface="+mn-ea"/>
                <a:ea typeface="+mn-ea"/>
              </a:rPr>
              <a:t>レニン</a:t>
            </a:r>
            <a:r>
              <a:rPr lang="en-US" altLang="ja-JP" sz="2800">
                <a:solidFill>
                  <a:srgbClr val="FFFF00"/>
                </a:solidFill>
                <a:effectLst>
                  <a:outerShdw blurRad="38100" dist="38100" dir="2700000" algn="tl">
                    <a:srgbClr val="000000"/>
                  </a:outerShdw>
                </a:effectLst>
                <a:latin typeface="+mn-ea"/>
                <a:ea typeface="+mn-ea"/>
              </a:rPr>
              <a:t>-</a:t>
            </a:r>
            <a:r>
              <a:rPr lang="ja-JP" altLang="en-US" sz="2800">
                <a:solidFill>
                  <a:srgbClr val="FFFF00"/>
                </a:solidFill>
                <a:effectLst>
                  <a:outerShdw blurRad="38100" dist="38100" dir="2700000" algn="tl">
                    <a:srgbClr val="000000"/>
                  </a:outerShdw>
                </a:effectLst>
                <a:latin typeface="+mn-ea"/>
                <a:ea typeface="+mn-ea"/>
              </a:rPr>
              <a:t>アンギオテンシン</a:t>
            </a:r>
            <a:r>
              <a:rPr lang="en-US" altLang="ja-JP" sz="2800">
                <a:solidFill>
                  <a:srgbClr val="FFFF00"/>
                </a:solidFill>
                <a:effectLst>
                  <a:outerShdw blurRad="38100" dist="38100" dir="2700000" algn="tl">
                    <a:srgbClr val="000000"/>
                  </a:outerShdw>
                </a:effectLst>
                <a:latin typeface="+mn-ea"/>
                <a:ea typeface="+mn-ea"/>
              </a:rPr>
              <a:t>-</a:t>
            </a:r>
            <a:r>
              <a:rPr lang="ja-JP" altLang="en-US" sz="2800">
                <a:solidFill>
                  <a:srgbClr val="FFFF00"/>
                </a:solidFill>
                <a:effectLst>
                  <a:outerShdw blurRad="38100" dist="38100" dir="2700000" algn="tl">
                    <a:srgbClr val="000000"/>
                  </a:outerShdw>
                </a:effectLst>
                <a:latin typeface="+mn-ea"/>
                <a:ea typeface="+mn-ea"/>
              </a:rPr>
              <a:t>アルドステロン系</a:t>
            </a:r>
          </a:p>
        </p:txBody>
      </p:sp>
      <p:sp>
        <p:nvSpPr>
          <p:cNvPr id="149511" name="Rectangle 7"/>
          <p:cNvSpPr>
            <a:spLocks noChangeArrowheads="1"/>
          </p:cNvSpPr>
          <p:nvPr/>
        </p:nvSpPr>
        <p:spPr bwMode="auto">
          <a:xfrm>
            <a:off x="0" y="6080452"/>
            <a:ext cx="4827588" cy="523220"/>
          </a:xfrm>
          <a:prstGeom prst="rect">
            <a:avLst/>
          </a:prstGeom>
          <a:noFill/>
          <a:ln w="9525">
            <a:noFill/>
            <a:miter lim="800000"/>
            <a:headEnd/>
            <a:tailEnd/>
          </a:ln>
          <a:effectLst/>
        </p:spPr>
        <p:txBody>
          <a:bodyPr anchor="ctr">
            <a:spAutoFit/>
          </a:bodyPr>
          <a:lstStyle/>
          <a:p>
            <a:pPr>
              <a:defRPr/>
            </a:pPr>
            <a:r>
              <a:rPr lang="ja-JP" altLang="en-US" sz="1400" dirty="0">
                <a:solidFill>
                  <a:srgbClr val="FFFFFF"/>
                </a:solidFill>
                <a:effectLst>
                  <a:outerShdw blurRad="38100" dist="38100" dir="2700000" algn="tl">
                    <a:srgbClr val="000000"/>
                  </a:outerShdw>
                </a:effectLst>
                <a:latin typeface="+mn-ea"/>
                <a:ea typeface="+mn-ea"/>
              </a:rPr>
              <a:t>原発性アルドステロン症　アルドステロン↑　レニン↓</a:t>
            </a:r>
          </a:p>
          <a:p>
            <a:pPr>
              <a:defRPr/>
            </a:pPr>
            <a:r>
              <a:rPr lang="ja-JP" altLang="en-US" sz="1400" dirty="0">
                <a:solidFill>
                  <a:srgbClr val="FFFFFF"/>
                </a:solidFill>
                <a:effectLst>
                  <a:outerShdw blurRad="38100" dist="38100" dir="2700000" algn="tl">
                    <a:srgbClr val="000000"/>
                  </a:outerShdw>
                </a:effectLst>
                <a:latin typeface="+mn-ea"/>
                <a:ea typeface="+mn-ea"/>
              </a:rPr>
              <a:t>続発性アルドステロン症</a:t>
            </a:r>
            <a:r>
              <a:rPr lang="ja-JP" altLang="en-US" sz="1400" dirty="0">
                <a:solidFill>
                  <a:srgbClr val="000000"/>
                </a:solidFill>
                <a:effectLst>
                  <a:outerShdw blurRad="38100" dist="38100" dir="2700000" algn="tl">
                    <a:srgbClr val="FFFFFF"/>
                  </a:outerShdw>
                </a:effectLst>
                <a:latin typeface="+mn-ea"/>
                <a:ea typeface="+mn-ea"/>
              </a:rPr>
              <a:t> </a:t>
            </a:r>
            <a:r>
              <a:rPr lang="ja-JP" altLang="en-US" sz="1400" dirty="0">
                <a:solidFill>
                  <a:srgbClr val="FFFFFF"/>
                </a:solidFill>
                <a:effectLst>
                  <a:outerShdw blurRad="38100" dist="38100" dir="2700000" algn="tl">
                    <a:srgbClr val="000000"/>
                  </a:outerShdw>
                </a:effectLst>
                <a:latin typeface="+mn-ea"/>
                <a:ea typeface="+mn-ea"/>
              </a:rPr>
              <a:t>　アルドステロン↑</a:t>
            </a:r>
            <a:r>
              <a:rPr lang="ja-JP" altLang="en-US" sz="1400" dirty="0">
                <a:solidFill>
                  <a:srgbClr val="000000"/>
                </a:solidFill>
                <a:effectLst>
                  <a:outerShdw blurRad="38100" dist="38100" dir="2700000" algn="tl">
                    <a:srgbClr val="FFFFFF"/>
                  </a:outerShdw>
                </a:effectLst>
                <a:latin typeface="+mn-ea"/>
                <a:ea typeface="+mn-ea"/>
              </a:rPr>
              <a:t> </a:t>
            </a:r>
            <a:r>
              <a:rPr lang="ja-JP" altLang="en-US" sz="1400" dirty="0">
                <a:solidFill>
                  <a:srgbClr val="FFFFFF"/>
                </a:solidFill>
                <a:effectLst>
                  <a:outerShdw blurRad="38100" dist="38100" dir="2700000" algn="tl">
                    <a:srgbClr val="000000"/>
                  </a:outerShdw>
                </a:effectLst>
                <a:latin typeface="+mn-ea"/>
                <a:ea typeface="+mn-ea"/>
              </a:rPr>
              <a:t>　レニン↑　　　</a:t>
            </a:r>
          </a:p>
        </p:txBody>
      </p:sp>
      <p:sp>
        <p:nvSpPr>
          <p:cNvPr id="20485" name="Rectangle 13"/>
          <p:cNvSpPr>
            <a:spLocks noChangeArrowheads="1"/>
          </p:cNvSpPr>
          <p:nvPr/>
        </p:nvSpPr>
        <p:spPr bwMode="auto">
          <a:xfrm>
            <a:off x="5434013" y="4724400"/>
            <a:ext cx="1535112" cy="43338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2400">
              <a:solidFill>
                <a:srgbClr val="000000"/>
              </a:solidFill>
              <a:latin typeface="+mn-ea"/>
              <a:ea typeface="+mn-e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2000054" y="310624"/>
            <a:ext cx="5917004" cy="1323439"/>
          </a:xfrm>
          <a:prstGeom prst="rect">
            <a:avLst/>
          </a:prstGeom>
          <a:noFill/>
          <a:ln w="9525">
            <a:noFill/>
            <a:miter lim="800000"/>
            <a:headEnd/>
            <a:tailEnd/>
          </a:ln>
          <a:effectLst/>
        </p:spPr>
        <p:txBody>
          <a:bodyPr wrap="none" anchor="ctr">
            <a:spAutoFit/>
          </a:bodyPr>
          <a:lstStyle/>
          <a:p>
            <a:pPr algn="ctr">
              <a:defRPr/>
            </a:pPr>
            <a:r>
              <a:rPr lang="ja-JP" altLang="en-US" sz="4400">
                <a:solidFill>
                  <a:srgbClr val="FFFF00"/>
                </a:solidFill>
                <a:effectLst>
                  <a:outerShdw blurRad="38100" dist="38100" dir="2700000" algn="tl">
                    <a:srgbClr val="000000"/>
                  </a:outerShdw>
                </a:effectLst>
                <a:latin typeface="+mn-ea"/>
                <a:ea typeface="+mn-ea"/>
              </a:rPr>
              <a:t>続発性アルドステロン症</a:t>
            </a:r>
          </a:p>
          <a:p>
            <a:pPr algn="ctr">
              <a:defRPr/>
            </a:pPr>
            <a:r>
              <a:rPr lang="en-US" altLang="ja-JP" sz="3600">
                <a:solidFill>
                  <a:srgbClr val="FFFF00"/>
                </a:solidFill>
                <a:effectLst>
                  <a:outerShdw blurRad="38100" dist="38100" dir="2700000" algn="tl">
                    <a:srgbClr val="000000"/>
                  </a:outerShdw>
                </a:effectLst>
                <a:latin typeface="+mn-ea"/>
                <a:ea typeface="+mn-ea"/>
              </a:rPr>
              <a:t>Bartter</a:t>
            </a:r>
            <a:r>
              <a:rPr lang="ja-JP" altLang="en-US" sz="3600">
                <a:solidFill>
                  <a:srgbClr val="FFFF00"/>
                </a:solidFill>
                <a:effectLst>
                  <a:outerShdw blurRad="38100" dist="38100" dir="2700000" algn="tl">
                    <a:srgbClr val="000000"/>
                  </a:outerShdw>
                </a:effectLst>
                <a:latin typeface="+mn-ea"/>
                <a:ea typeface="+mn-ea"/>
              </a:rPr>
              <a:t>症候群</a:t>
            </a:r>
            <a:endParaRPr lang="ja-JP" altLang="en-US" sz="2000">
              <a:solidFill>
                <a:srgbClr val="FFFF00"/>
              </a:solidFill>
              <a:effectLst>
                <a:outerShdw blurRad="38100" dist="38100" dir="2700000" algn="tl">
                  <a:srgbClr val="000000"/>
                </a:outerShdw>
              </a:effectLst>
              <a:latin typeface="+mn-ea"/>
              <a:ea typeface="+mn-ea"/>
            </a:endParaRPr>
          </a:p>
        </p:txBody>
      </p:sp>
      <p:sp>
        <p:nvSpPr>
          <p:cNvPr id="151555" name="Rectangle 3"/>
          <p:cNvSpPr>
            <a:spLocks noChangeArrowheads="1"/>
          </p:cNvSpPr>
          <p:nvPr/>
        </p:nvSpPr>
        <p:spPr bwMode="auto">
          <a:xfrm>
            <a:off x="0" y="2408514"/>
            <a:ext cx="4443413" cy="2529923"/>
          </a:xfrm>
          <a:prstGeom prst="rect">
            <a:avLst/>
          </a:prstGeom>
          <a:noFill/>
          <a:ln w="9525">
            <a:noFill/>
            <a:miter lim="800000"/>
            <a:headEnd/>
            <a:tailEnd/>
          </a:ln>
          <a:effectLst/>
        </p:spPr>
        <p:txBody>
          <a:bodyPr anchor="ctr">
            <a:spAutoFit/>
          </a:bodyPr>
          <a:lstStyle/>
          <a:p>
            <a:pPr>
              <a:spcBef>
                <a:spcPct val="40000"/>
              </a:spcBef>
              <a:defRPr/>
            </a:pPr>
            <a:r>
              <a:rPr lang="ja-JP" altLang="en-US" sz="2400" dirty="0">
                <a:solidFill>
                  <a:srgbClr val="FFFFFF"/>
                </a:solidFill>
                <a:effectLst>
                  <a:outerShdw blurRad="38100" dist="38100" dir="2700000" algn="tl">
                    <a:srgbClr val="000000"/>
                  </a:outerShdw>
                </a:effectLst>
                <a:latin typeface="+mn-ea"/>
                <a:ea typeface="+mn-ea"/>
              </a:rPr>
              <a:t>傍糸球体装置の過形成</a:t>
            </a:r>
          </a:p>
          <a:p>
            <a:pPr>
              <a:spcBef>
                <a:spcPct val="40000"/>
              </a:spcBef>
              <a:defRPr/>
            </a:pPr>
            <a:r>
              <a:rPr lang="ja-JP" altLang="en-US" sz="2400" dirty="0">
                <a:solidFill>
                  <a:srgbClr val="FFFFFF"/>
                </a:solidFill>
                <a:effectLst>
                  <a:outerShdw blurRad="38100" dist="38100" dir="2700000" algn="tl">
                    <a:srgbClr val="000000"/>
                  </a:outerShdw>
                </a:effectLst>
                <a:latin typeface="+mn-ea"/>
                <a:ea typeface="+mn-ea"/>
              </a:rPr>
              <a:t>高レニン、高アルドステロン</a:t>
            </a:r>
          </a:p>
          <a:p>
            <a:pPr>
              <a:spcBef>
                <a:spcPct val="40000"/>
              </a:spcBef>
              <a:defRPr/>
            </a:pPr>
            <a:r>
              <a:rPr lang="ja-JP" altLang="en-US" sz="2400" u="sng" dirty="0">
                <a:solidFill>
                  <a:srgbClr val="FFFFFF"/>
                </a:solidFill>
                <a:effectLst>
                  <a:outerShdw blurRad="38100" dist="38100" dir="2700000" algn="tl">
                    <a:srgbClr val="000000"/>
                  </a:outerShdw>
                </a:effectLst>
                <a:latin typeface="+mn-ea"/>
                <a:ea typeface="+mn-ea"/>
              </a:rPr>
              <a:t>低カリウム血症</a:t>
            </a:r>
          </a:p>
          <a:p>
            <a:pPr>
              <a:spcBef>
                <a:spcPct val="40000"/>
              </a:spcBef>
              <a:defRPr/>
            </a:pPr>
            <a:r>
              <a:rPr lang="ja-JP" altLang="en-US" sz="2400" dirty="0">
                <a:solidFill>
                  <a:srgbClr val="FFFFFF"/>
                </a:solidFill>
                <a:effectLst>
                  <a:outerShdw blurRad="38100" dist="38100" dir="2700000" algn="tl">
                    <a:srgbClr val="000000"/>
                  </a:outerShdw>
                </a:effectLst>
                <a:latin typeface="+mn-ea"/>
                <a:ea typeface="+mn-ea"/>
              </a:rPr>
              <a:t>低</a:t>
            </a:r>
            <a:r>
              <a:rPr lang="en-US" altLang="ja-JP" sz="2400" dirty="0" err="1">
                <a:solidFill>
                  <a:srgbClr val="FFFFFF"/>
                </a:solidFill>
                <a:effectLst>
                  <a:outerShdw blurRad="38100" dist="38100" dir="2700000" algn="tl">
                    <a:srgbClr val="000000"/>
                  </a:outerShdw>
                </a:effectLst>
                <a:latin typeface="+mn-ea"/>
                <a:ea typeface="+mn-ea"/>
              </a:rPr>
              <a:t>Cl</a:t>
            </a:r>
            <a:r>
              <a:rPr lang="ja-JP" altLang="en-US" sz="2400" dirty="0">
                <a:solidFill>
                  <a:srgbClr val="FFFFFF"/>
                </a:solidFill>
                <a:effectLst>
                  <a:outerShdw blurRad="38100" dist="38100" dir="2700000" algn="tl">
                    <a:srgbClr val="000000"/>
                  </a:outerShdw>
                </a:effectLst>
                <a:latin typeface="+mn-ea"/>
                <a:ea typeface="+mn-ea"/>
              </a:rPr>
              <a:t>性アルカローシス</a:t>
            </a:r>
          </a:p>
          <a:p>
            <a:pPr>
              <a:spcBef>
                <a:spcPct val="40000"/>
              </a:spcBef>
              <a:defRPr/>
            </a:pPr>
            <a:r>
              <a:rPr lang="ja-JP" altLang="en-US" sz="2400" dirty="0">
                <a:solidFill>
                  <a:srgbClr val="FFFF66"/>
                </a:solidFill>
                <a:effectLst>
                  <a:outerShdw blurRad="38100" dist="38100" dir="2700000" algn="tl">
                    <a:srgbClr val="000000"/>
                  </a:outerShdw>
                </a:effectLst>
                <a:latin typeface="+mn-ea"/>
                <a:ea typeface="+mn-ea"/>
              </a:rPr>
              <a:t>高血圧がみられない</a:t>
            </a:r>
            <a:endParaRPr lang="ja-JP" altLang="en-US" sz="2400" dirty="0">
              <a:solidFill>
                <a:srgbClr val="FFFF66"/>
              </a:solidFill>
              <a:latin typeface="+mn-ea"/>
              <a:ea typeface="+mn-ea"/>
            </a:endParaRPr>
          </a:p>
        </p:txBody>
      </p:sp>
      <p:pic>
        <p:nvPicPr>
          <p:cNvPr id="22532" name="Picture 5" descr="0930053"/>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4402138" y="2178050"/>
            <a:ext cx="4479925" cy="3360738"/>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3253820" y="30847"/>
            <a:ext cx="3036409" cy="646331"/>
          </a:xfrm>
          <a:prstGeom prst="rect">
            <a:avLst/>
          </a:prstGeom>
          <a:noFill/>
          <a:ln w="9525">
            <a:noFill/>
            <a:miter lim="800000"/>
            <a:headEnd/>
            <a:tailEnd/>
          </a:ln>
          <a:effectLst/>
        </p:spPr>
        <p:txBody>
          <a:bodyPr wrap="none" anchor="ctr">
            <a:spAutoFit/>
          </a:bodyPr>
          <a:lstStyle/>
          <a:p>
            <a:pPr algn="ctr">
              <a:defRPr/>
            </a:pPr>
            <a:r>
              <a:rPr lang="en-US" altLang="ja-JP" sz="3600">
                <a:solidFill>
                  <a:srgbClr val="FFFF00"/>
                </a:solidFill>
                <a:effectLst>
                  <a:outerShdw blurRad="38100" dist="38100" dir="2700000" algn="tl">
                    <a:srgbClr val="000000"/>
                  </a:outerShdw>
                </a:effectLst>
                <a:latin typeface="+mn-ea"/>
                <a:ea typeface="+mn-ea"/>
              </a:rPr>
              <a:t>Bartter</a:t>
            </a:r>
            <a:r>
              <a:rPr lang="ja-JP" altLang="en-US" sz="3600">
                <a:solidFill>
                  <a:srgbClr val="FFFF00"/>
                </a:solidFill>
                <a:effectLst>
                  <a:outerShdw blurRad="38100" dist="38100" dir="2700000" algn="tl">
                    <a:srgbClr val="000000"/>
                  </a:outerShdw>
                </a:effectLst>
                <a:latin typeface="+mn-ea"/>
                <a:ea typeface="+mn-ea"/>
              </a:rPr>
              <a:t>症候群</a:t>
            </a:r>
            <a:endParaRPr lang="ja-JP" altLang="en-US" sz="2000">
              <a:solidFill>
                <a:srgbClr val="FFFF00"/>
              </a:solidFill>
              <a:effectLst>
                <a:outerShdw blurRad="38100" dist="38100" dir="2700000" algn="tl">
                  <a:srgbClr val="000000"/>
                </a:outerShdw>
              </a:effectLst>
              <a:latin typeface="+mn-ea"/>
              <a:ea typeface="+mn-ea"/>
            </a:endParaRPr>
          </a:p>
        </p:txBody>
      </p:sp>
      <p:sp>
        <p:nvSpPr>
          <p:cNvPr id="23555" name="Rectangle 3"/>
          <p:cNvSpPr>
            <a:spLocks noChangeArrowheads="1"/>
          </p:cNvSpPr>
          <p:nvPr/>
        </p:nvSpPr>
        <p:spPr bwMode="auto">
          <a:xfrm>
            <a:off x="987425" y="789791"/>
            <a:ext cx="748982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spcBef>
                <a:spcPct val="40000"/>
              </a:spcBef>
            </a:pPr>
            <a:r>
              <a:rPr lang="en-US" altLang="ja-JP" sz="2400">
                <a:solidFill>
                  <a:srgbClr val="FFFFFF"/>
                </a:solidFill>
                <a:latin typeface="+mn-ea"/>
                <a:ea typeface="+mn-ea"/>
              </a:rPr>
              <a:t>【</a:t>
            </a:r>
            <a:r>
              <a:rPr lang="ja-JP" altLang="en-US" sz="2400">
                <a:solidFill>
                  <a:srgbClr val="FFFFFF"/>
                </a:solidFill>
                <a:latin typeface="+mn-ea"/>
                <a:ea typeface="+mn-ea"/>
              </a:rPr>
              <a:t>病因</a:t>
            </a:r>
            <a:r>
              <a:rPr lang="en-US" altLang="ja-JP" sz="2400">
                <a:solidFill>
                  <a:srgbClr val="FFFFFF"/>
                </a:solidFill>
                <a:latin typeface="+mn-ea"/>
                <a:ea typeface="+mn-ea"/>
              </a:rPr>
              <a:t>】</a:t>
            </a:r>
          </a:p>
          <a:p>
            <a:pPr>
              <a:spcBef>
                <a:spcPct val="40000"/>
              </a:spcBef>
            </a:pPr>
            <a:r>
              <a:rPr lang="ja-JP" altLang="en-US" sz="2000">
                <a:solidFill>
                  <a:srgbClr val="FFFFFF"/>
                </a:solidFill>
                <a:latin typeface="+mn-ea"/>
                <a:ea typeface="+mn-ea"/>
              </a:rPr>
              <a:t>尿細管障害，特に</a:t>
            </a:r>
            <a:r>
              <a:rPr lang="en-US" altLang="ja-JP" sz="2000">
                <a:solidFill>
                  <a:srgbClr val="FFFFFF"/>
                </a:solidFill>
                <a:latin typeface="+mn-ea"/>
                <a:ea typeface="+mn-ea"/>
              </a:rPr>
              <a:t>Henle</a:t>
            </a:r>
            <a:r>
              <a:rPr lang="ja-JP" altLang="en-US" sz="2000">
                <a:solidFill>
                  <a:srgbClr val="FFFFFF"/>
                </a:solidFill>
                <a:latin typeface="+mn-ea"/>
                <a:ea typeface="+mn-ea"/>
              </a:rPr>
              <a:t>係蹄の太い上行脚における</a:t>
            </a:r>
            <a:r>
              <a:rPr lang="en-US" altLang="ja-JP" sz="2000">
                <a:solidFill>
                  <a:srgbClr val="FFFFFF"/>
                </a:solidFill>
                <a:latin typeface="+mn-ea"/>
                <a:ea typeface="+mn-ea"/>
              </a:rPr>
              <a:t>Na</a:t>
            </a:r>
            <a:r>
              <a:rPr lang="ja-JP" altLang="en-US" sz="2000" baseline="30000">
                <a:solidFill>
                  <a:srgbClr val="FFFFFF"/>
                </a:solidFill>
                <a:latin typeface="+mn-ea"/>
                <a:ea typeface="+mn-ea"/>
              </a:rPr>
              <a:t>＋</a:t>
            </a:r>
            <a:r>
              <a:rPr lang="en-US" altLang="ja-JP" sz="2000">
                <a:solidFill>
                  <a:srgbClr val="FFFFFF"/>
                </a:solidFill>
                <a:latin typeface="+mn-ea"/>
                <a:ea typeface="+mn-ea"/>
              </a:rPr>
              <a:t>K</a:t>
            </a:r>
            <a:r>
              <a:rPr lang="ja-JP" altLang="en-US" sz="2000" baseline="30000">
                <a:solidFill>
                  <a:srgbClr val="FFFFFF"/>
                </a:solidFill>
                <a:latin typeface="+mn-ea"/>
                <a:ea typeface="+mn-ea"/>
              </a:rPr>
              <a:t>＋</a:t>
            </a:r>
            <a:r>
              <a:rPr lang="en-US" altLang="ja-JP" sz="2000">
                <a:solidFill>
                  <a:srgbClr val="FFFFFF"/>
                </a:solidFill>
                <a:latin typeface="+mn-ea"/>
                <a:ea typeface="+mn-ea"/>
              </a:rPr>
              <a:t>2Cl</a:t>
            </a:r>
            <a:r>
              <a:rPr lang="ja-JP" altLang="en-US" sz="2000" baseline="30000">
                <a:solidFill>
                  <a:srgbClr val="FFFFFF"/>
                </a:solidFill>
                <a:latin typeface="+mn-ea"/>
                <a:ea typeface="+mn-ea"/>
              </a:rPr>
              <a:t>－</a:t>
            </a:r>
            <a:r>
              <a:rPr lang="ja-JP" altLang="en-US" sz="2000">
                <a:solidFill>
                  <a:srgbClr val="FFFFFF"/>
                </a:solidFill>
                <a:latin typeface="+mn-ea"/>
                <a:ea typeface="+mn-ea"/>
              </a:rPr>
              <a:t>共輸送体</a:t>
            </a:r>
            <a:r>
              <a:rPr lang="en-US" altLang="ja-JP" sz="2000">
                <a:solidFill>
                  <a:srgbClr val="FFFFFF"/>
                </a:solidFill>
                <a:latin typeface="+mn-ea"/>
                <a:ea typeface="+mn-ea"/>
              </a:rPr>
              <a:t>(NKCC2)</a:t>
            </a:r>
            <a:r>
              <a:rPr lang="ja-JP" altLang="en-US" sz="2000">
                <a:solidFill>
                  <a:srgbClr val="FFFFFF"/>
                </a:solidFill>
                <a:latin typeface="+mn-ea"/>
                <a:ea typeface="+mn-ea"/>
              </a:rPr>
              <a:t>による</a:t>
            </a:r>
            <a:r>
              <a:rPr lang="en-US" altLang="ja-JP" sz="2000">
                <a:solidFill>
                  <a:srgbClr val="FFFFFF"/>
                </a:solidFill>
                <a:latin typeface="+mn-ea"/>
                <a:ea typeface="+mn-ea"/>
              </a:rPr>
              <a:t>NaCl</a:t>
            </a:r>
            <a:r>
              <a:rPr lang="ja-JP" altLang="en-US" sz="2000">
                <a:solidFill>
                  <a:srgbClr val="FFFFFF"/>
                </a:solidFill>
                <a:latin typeface="+mn-ea"/>
                <a:ea typeface="+mn-ea"/>
              </a:rPr>
              <a:t>再吸収の障害や</a:t>
            </a:r>
            <a:r>
              <a:rPr lang="en-US" altLang="ja-JP" sz="2000">
                <a:solidFill>
                  <a:srgbClr val="FFFFFF"/>
                </a:solidFill>
                <a:latin typeface="+mn-ea"/>
                <a:ea typeface="+mn-ea"/>
              </a:rPr>
              <a:t>K</a:t>
            </a:r>
            <a:r>
              <a:rPr lang="ja-JP" altLang="en-US" sz="2000" baseline="30000">
                <a:solidFill>
                  <a:srgbClr val="FFFFFF"/>
                </a:solidFill>
                <a:latin typeface="+mn-ea"/>
                <a:ea typeface="+mn-ea"/>
              </a:rPr>
              <a:t>＋</a:t>
            </a:r>
            <a:r>
              <a:rPr lang="ja-JP" altLang="en-US" sz="2000">
                <a:solidFill>
                  <a:srgbClr val="FFFFFF"/>
                </a:solidFill>
                <a:latin typeface="+mn-ea"/>
                <a:ea typeface="+mn-ea"/>
              </a:rPr>
              <a:t>チャネル</a:t>
            </a:r>
            <a:r>
              <a:rPr lang="en-US" altLang="ja-JP" sz="2000">
                <a:solidFill>
                  <a:srgbClr val="FFFFFF"/>
                </a:solidFill>
                <a:latin typeface="+mn-ea"/>
                <a:ea typeface="+mn-ea"/>
              </a:rPr>
              <a:t>(ROMK)</a:t>
            </a:r>
            <a:r>
              <a:rPr lang="ja-JP" altLang="en-US" sz="2000">
                <a:solidFill>
                  <a:srgbClr val="FFFFFF"/>
                </a:solidFill>
                <a:latin typeface="+mn-ea"/>
                <a:ea typeface="+mn-ea"/>
              </a:rPr>
              <a:t>，および</a:t>
            </a:r>
            <a:r>
              <a:rPr lang="en-US" altLang="ja-JP" sz="2000">
                <a:solidFill>
                  <a:srgbClr val="FFFFFF"/>
                </a:solidFill>
                <a:latin typeface="+mn-ea"/>
                <a:ea typeface="+mn-ea"/>
              </a:rPr>
              <a:t>Cl</a:t>
            </a:r>
            <a:r>
              <a:rPr lang="ja-JP" altLang="en-US" sz="2000" baseline="30000">
                <a:solidFill>
                  <a:srgbClr val="FFFFFF"/>
                </a:solidFill>
                <a:latin typeface="+mn-ea"/>
                <a:ea typeface="+mn-ea"/>
              </a:rPr>
              <a:t>－</a:t>
            </a:r>
            <a:r>
              <a:rPr lang="ja-JP" altLang="en-US" sz="2000">
                <a:solidFill>
                  <a:srgbClr val="FFFFFF"/>
                </a:solidFill>
                <a:latin typeface="+mn-ea"/>
                <a:ea typeface="+mn-ea"/>
              </a:rPr>
              <a:t>チャネル</a:t>
            </a:r>
            <a:r>
              <a:rPr lang="en-US" altLang="ja-JP" sz="2000">
                <a:solidFill>
                  <a:srgbClr val="FFFFFF"/>
                </a:solidFill>
                <a:latin typeface="+mn-ea"/>
                <a:ea typeface="+mn-ea"/>
              </a:rPr>
              <a:t>(CLCNKB)</a:t>
            </a:r>
            <a:r>
              <a:rPr lang="ja-JP" altLang="en-US" sz="2000">
                <a:solidFill>
                  <a:srgbClr val="FFFFFF"/>
                </a:solidFill>
                <a:latin typeface="+mn-ea"/>
                <a:ea typeface="+mn-ea"/>
              </a:rPr>
              <a:t>の遺伝子変異により起こるとされる。</a:t>
            </a:r>
          </a:p>
        </p:txBody>
      </p:sp>
      <p:sp>
        <p:nvSpPr>
          <p:cNvPr id="23556" name="Rectangle 8"/>
          <p:cNvSpPr>
            <a:spLocks noChangeArrowheads="1"/>
          </p:cNvSpPr>
          <p:nvPr/>
        </p:nvSpPr>
        <p:spPr bwMode="auto">
          <a:xfrm>
            <a:off x="1243013" y="2723455"/>
            <a:ext cx="62536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ja-JP" altLang="en-US" sz="1400">
                <a:solidFill>
                  <a:srgbClr val="FFFFFF"/>
                </a:solidFill>
                <a:latin typeface="+mn-ea"/>
                <a:ea typeface="+mn-ea"/>
              </a:rPr>
              <a:t>厚生省ホルモン受容体異常症調査研究班による</a:t>
            </a:r>
            <a:r>
              <a:rPr lang="en-US" altLang="ja-JP" sz="1400">
                <a:solidFill>
                  <a:srgbClr val="FFFFFF"/>
                </a:solidFill>
                <a:latin typeface="+mn-ea"/>
                <a:ea typeface="+mn-ea"/>
              </a:rPr>
              <a:t>Bartter</a:t>
            </a:r>
            <a:r>
              <a:rPr lang="ja-JP" altLang="en-US" sz="1400">
                <a:solidFill>
                  <a:srgbClr val="FFFFFF"/>
                </a:solidFill>
                <a:latin typeface="+mn-ea"/>
                <a:ea typeface="+mn-ea"/>
              </a:rPr>
              <a:t>症候群診断基準</a:t>
            </a:r>
            <a:r>
              <a:rPr lang="en-US" altLang="ja-JP" sz="1400">
                <a:solidFill>
                  <a:srgbClr val="FFFFFF"/>
                </a:solidFill>
                <a:latin typeface="+mn-ea"/>
                <a:ea typeface="+mn-ea"/>
              </a:rPr>
              <a:t>(1978) </a:t>
            </a:r>
          </a:p>
        </p:txBody>
      </p:sp>
      <p:graphicFrame>
        <p:nvGraphicFramePr>
          <p:cNvPr id="154709" name="Group 85"/>
          <p:cNvGraphicFramePr>
            <a:graphicFrameLocks noGrp="1"/>
          </p:cNvGraphicFramePr>
          <p:nvPr>
            <p:extLst>
              <p:ext uri="{D42A27DB-BD31-4B8C-83A1-F6EECF244321}">
                <p14:modId xmlns:p14="http://schemas.microsoft.com/office/powerpoint/2010/main" val="1471094117"/>
              </p:ext>
            </p:extLst>
          </p:nvPr>
        </p:nvGraphicFramePr>
        <p:xfrm>
          <a:off x="499477" y="3141663"/>
          <a:ext cx="8644523" cy="3189415"/>
        </p:xfrm>
        <a:graphic>
          <a:graphicData uri="http://schemas.openxmlformats.org/drawingml/2006/table">
            <a:tbl>
              <a:tblPr/>
              <a:tblGrid>
                <a:gridCol w="8644523"/>
              </a:tblGrid>
              <a:tr h="3666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dirty="0" smtClean="0">
                          <a:ln>
                            <a:noFill/>
                          </a:ln>
                          <a:solidFill>
                            <a:schemeClr val="tx1"/>
                          </a:solidFill>
                          <a:effectLst>
                            <a:outerShdw blurRad="38100" dist="38100" dir="2700000" algn="tl">
                              <a:srgbClr val="000000"/>
                            </a:outerShdw>
                          </a:effectLst>
                          <a:latin typeface="+mn-ea"/>
                          <a:ea typeface="+mn-ea"/>
                        </a:rPr>
                        <a:t>1</a:t>
                      </a:r>
                      <a:r>
                        <a:rPr kumimoji="1" lang="ja-JP" altLang="en-US" sz="1600" b="1" i="0" u="none" strike="noStrike" cap="none" normalizeH="0" baseline="0" dirty="0" err="1" smtClean="0">
                          <a:ln>
                            <a:noFill/>
                          </a:ln>
                          <a:solidFill>
                            <a:schemeClr val="tx1"/>
                          </a:solidFill>
                          <a:effectLst>
                            <a:outerShdw blurRad="38100" dist="38100" dir="2700000" algn="tl">
                              <a:srgbClr val="000000"/>
                            </a:outerShdw>
                          </a:effectLst>
                          <a:latin typeface="+mn-ea"/>
                          <a:ea typeface="+mn-ea"/>
                        </a:rPr>
                        <a:t>．</a:t>
                      </a:r>
                      <a:r>
                        <a:rPr kumimoji="1" lang="ja-JP" altLang="en-US" sz="1600" b="1" i="0" u="none" strike="noStrike" cap="none" normalizeH="0" baseline="0" dirty="0" smtClean="0">
                          <a:ln>
                            <a:noFill/>
                          </a:ln>
                          <a:solidFill>
                            <a:schemeClr val="tx1"/>
                          </a:solidFill>
                          <a:effectLst>
                            <a:outerShdw blurRad="38100" dist="38100" dir="2700000" algn="tl">
                              <a:srgbClr val="000000"/>
                            </a:outerShdw>
                          </a:effectLst>
                          <a:latin typeface="+mn-ea"/>
                          <a:ea typeface="+mn-ea"/>
                        </a:rPr>
                        <a:t>血漿</a:t>
                      </a:r>
                      <a:r>
                        <a:rPr kumimoji="1" lang="ja-JP" altLang="en-US" sz="1600" b="1" i="0" u="none" strike="noStrike" cap="none" normalizeH="0" baseline="0" dirty="0" smtClean="0">
                          <a:ln>
                            <a:noFill/>
                          </a:ln>
                          <a:solidFill>
                            <a:schemeClr val="tx1"/>
                          </a:solidFill>
                          <a:effectLst>
                            <a:outerShdw blurRad="38100" dist="38100" dir="2700000" algn="tl">
                              <a:srgbClr val="000000"/>
                            </a:outerShdw>
                          </a:effectLst>
                          <a:latin typeface="+mn-ea"/>
                          <a:ea typeface="+mn-ea"/>
                          <a:hlinkClick r:id=""/>
                        </a:rPr>
                        <a:t>レニン活性</a:t>
                      </a:r>
                      <a:r>
                        <a:rPr kumimoji="1" lang="ja-JP" altLang="en-US" sz="1600" b="1" i="0" u="none" strike="noStrike" cap="none" normalizeH="0" baseline="0" dirty="0" smtClean="0">
                          <a:ln>
                            <a:noFill/>
                          </a:ln>
                          <a:solidFill>
                            <a:schemeClr val="tx1"/>
                          </a:solidFill>
                          <a:effectLst>
                            <a:outerShdw blurRad="38100" dist="38100" dir="2700000" algn="tl">
                              <a:srgbClr val="000000"/>
                            </a:outerShdw>
                          </a:effectLst>
                          <a:latin typeface="+mn-ea"/>
                          <a:ea typeface="+mn-ea"/>
                        </a:rPr>
                        <a:t>の増加</a:t>
                      </a:r>
                    </a:p>
                  </a:txBody>
                  <a:tcPr marL="81276" marR="81276" marT="45714" marB="45714" anchor="ctr" horzOverflow="overflow">
                    <a:lnL cap="flat">
                      <a:noFill/>
                    </a:lnL>
                    <a:lnR cap="flat">
                      <a:noFill/>
                    </a:lnR>
                    <a:lnT cap="flat">
                      <a:noFill/>
                    </a:lnT>
                    <a:lnB>
                      <a:noFill/>
                    </a:lnB>
                    <a:lnTlToBr>
                      <a:noFill/>
                    </a:lnTlToBr>
                    <a:lnBlToTr>
                      <a:noFill/>
                    </a:lnBlToTr>
                    <a:noFill/>
                  </a:tcPr>
                </a:tc>
              </a:tr>
              <a:tr h="4584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chemeClr val="tx1"/>
                          </a:solidFill>
                          <a:effectLst>
                            <a:outerShdw blurRad="38100" dist="38100" dir="2700000" algn="tl">
                              <a:srgbClr val="000000"/>
                            </a:outerShdw>
                          </a:effectLst>
                          <a:latin typeface="+mn-ea"/>
                          <a:ea typeface="+mn-ea"/>
                        </a:rPr>
                        <a:t>2</a:t>
                      </a:r>
                      <a:r>
                        <a:rPr kumimoji="1" lang="ja-JP" altLang="en-US" sz="1600" b="1" i="0" u="none" strike="noStrike" cap="none" normalizeH="0" baseline="0" smtClean="0">
                          <a:ln>
                            <a:noFill/>
                          </a:ln>
                          <a:solidFill>
                            <a:schemeClr val="tx1"/>
                          </a:solidFill>
                          <a:effectLst>
                            <a:outerShdw blurRad="38100" dist="38100" dir="2700000" algn="tl">
                              <a:srgbClr val="000000"/>
                            </a:outerShdw>
                          </a:effectLst>
                          <a:latin typeface="+mn-ea"/>
                          <a:ea typeface="+mn-ea"/>
                        </a:rPr>
                        <a:t>．血漿</a:t>
                      </a:r>
                      <a:r>
                        <a:rPr kumimoji="1" lang="ja-JP" altLang="en-US" sz="1600" b="1" i="0" u="none" strike="noStrike" cap="none" normalizeH="0" baseline="0" smtClean="0">
                          <a:ln>
                            <a:noFill/>
                          </a:ln>
                          <a:solidFill>
                            <a:schemeClr val="tx1"/>
                          </a:solidFill>
                          <a:effectLst>
                            <a:outerShdw blurRad="38100" dist="38100" dir="2700000" algn="tl">
                              <a:srgbClr val="000000"/>
                            </a:outerShdw>
                          </a:effectLst>
                          <a:latin typeface="+mn-ea"/>
                          <a:ea typeface="+mn-ea"/>
                          <a:hlinkClick r:id=""/>
                        </a:rPr>
                        <a:t>アルドステロン</a:t>
                      </a:r>
                      <a:r>
                        <a:rPr kumimoji="1" lang="ja-JP" altLang="en-US" sz="1600" b="1" i="0" u="none" strike="noStrike" cap="none" normalizeH="0" baseline="0" smtClean="0">
                          <a:ln>
                            <a:noFill/>
                          </a:ln>
                          <a:solidFill>
                            <a:schemeClr val="tx1"/>
                          </a:solidFill>
                          <a:effectLst>
                            <a:outerShdw blurRad="38100" dist="38100" dir="2700000" algn="tl">
                              <a:srgbClr val="000000"/>
                            </a:outerShdw>
                          </a:effectLst>
                          <a:latin typeface="+mn-ea"/>
                          <a:ea typeface="+mn-ea"/>
                        </a:rPr>
                        <a:t>の増加</a:t>
                      </a:r>
                    </a:p>
                  </a:txBody>
                  <a:tcPr marL="81276" marR="81276" marT="45714" marB="45714" anchor="ctr" horzOverflow="overflow">
                    <a:lnL cap="flat">
                      <a:noFill/>
                    </a:lnL>
                    <a:lnR cap="flat">
                      <a:noFill/>
                    </a:lnR>
                    <a:lnT>
                      <a:noFill/>
                    </a:lnT>
                    <a:lnB>
                      <a:noFill/>
                    </a:lnB>
                    <a:lnTlToBr>
                      <a:noFill/>
                    </a:lnTlToBr>
                    <a:lnBlToTr>
                      <a:noFill/>
                    </a:lnBlToTr>
                    <a:noFill/>
                  </a:tcPr>
                </a:tc>
              </a:tr>
              <a:tr h="3666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dirty="0" smtClean="0">
                          <a:ln>
                            <a:noFill/>
                          </a:ln>
                          <a:solidFill>
                            <a:schemeClr val="tx1"/>
                          </a:solidFill>
                          <a:effectLst>
                            <a:outerShdw blurRad="38100" dist="38100" dir="2700000" algn="tl">
                              <a:srgbClr val="000000"/>
                            </a:outerShdw>
                          </a:effectLst>
                          <a:latin typeface="+mn-ea"/>
                          <a:ea typeface="+mn-ea"/>
                        </a:rPr>
                        <a:t>3</a:t>
                      </a:r>
                      <a:r>
                        <a:rPr kumimoji="1" lang="ja-JP" altLang="en-US" sz="1600" b="1" i="0" u="none" strike="noStrike" cap="none" normalizeH="0" baseline="0" dirty="0" smtClean="0">
                          <a:ln>
                            <a:noFill/>
                          </a:ln>
                          <a:solidFill>
                            <a:schemeClr val="tx1"/>
                          </a:solidFill>
                          <a:effectLst>
                            <a:outerShdw blurRad="38100" dist="38100" dir="2700000" algn="tl">
                              <a:srgbClr val="000000"/>
                            </a:outerShdw>
                          </a:effectLst>
                          <a:latin typeface="+mn-ea"/>
                          <a:ea typeface="+mn-ea"/>
                        </a:rPr>
                        <a:t>．低</a:t>
                      </a:r>
                      <a:r>
                        <a:rPr kumimoji="1" lang="en-US" altLang="ja-JP" sz="1600" b="1" i="0" u="none" strike="noStrike" cap="none" normalizeH="0" baseline="0" dirty="0" smtClean="0">
                          <a:ln>
                            <a:noFill/>
                          </a:ln>
                          <a:solidFill>
                            <a:schemeClr val="tx1"/>
                          </a:solidFill>
                          <a:effectLst>
                            <a:outerShdw blurRad="38100" dist="38100" dir="2700000" algn="tl">
                              <a:srgbClr val="000000"/>
                            </a:outerShdw>
                          </a:effectLst>
                          <a:latin typeface="+mn-ea"/>
                          <a:ea typeface="+mn-ea"/>
                          <a:hlinkClick r:id=""/>
                        </a:rPr>
                        <a:t>K</a:t>
                      </a:r>
                      <a:r>
                        <a:rPr kumimoji="1" lang="ja-JP" altLang="en-US" sz="1600" b="1" i="0" u="none" strike="noStrike" cap="none" normalizeH="0" baseline="0" dirty="0" smtClean="0">
                          <a:ln>
                            <a:noFill/>
                          </a:ln>
                          <a:solidFill>
                            <a:schemeClr val="tx1"/>
                          </a:solidFill>
                          <a:effectLst>
                            <a:outerShdw blurRad="38100" dist="38100" dir="2700000" algn="tl">
                              <a:srgbClr val="000000"/>
                            </a:outerShdw>
                          </a:effectLst>
                          <a:latin typeface="+mn-ea"/>
                          <a:ea typeface="+mn-ea"/>
                        </a:rPr>
                        <a:t>血症</a:t>
                      </a:r>
                    </a:p>
                  </a:txBody>
                  <a:tcPr marL="81276" marR="81276" marT="45714" marB="45714" anchor="ctr" horzOverflow="overflow">
                    <a:lnL cap="flat">
                      <a:noFill/>
                    </a:lnL>
                    <a:lnR cap="flat">
                      <a:noFill/>
                    </a:lnR>
                    <a:lnT>
                      <a:noFill/>
                    </a:lnT>
                    <a:lnB>
                      <a:noFill/>
                    </a:lnB>
                    <a:lnTlToBr>
                      <a:noFill/>
                    </a:lnTlToBr>
                    <a:lnBlToTr>
                      <a:noFill/>
                    </a:lnBlToTr>
                    <a:noFill/>
                  </a:tcPr>
                </a:tc>
              </a:tr>
              <a:tr h="3666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dirty="0" smtClean="0">
                          <a:ln>
                            <a:noFill/>
                          </a:ln>
                          <a:solidFill>
                            <a:schemeClr val="tx1"/>
                          </a:solidFill>
                          <a:effectLst>
                            <a:outerShdw blurRad="38100" dist="38100" dir="2700000" algn="tl">
                              <a:srgbClr val="000000"/>
                            </a:outerShdw>
                          </a:effectLst>
                          <a:latin typeface="+mn-ea"/>
                          <a:ea typeface="+mn-ea"/>
                        </a:rPr>
                        <a:t>4</a:t>
                      </a:r>
                      <a:r>
                        <a:rPr kumimoji="1" lang="ja-JP" altLang="en-US" sz="1600" b="1" i="0" u="none" strike="noStrike" cap="none" normalizeH="0" baseline="0" dirty="0" smtClean="0">
                          <a:ln>
                            <a:noFill/>
                          </a:ln>
                          <a:solidFill>
                            <a:schemeClr val="tx1"/>
                          </a:solidFill>
                          <a:effectLst>
                            <a:outerShdw blurRad="38100" dist="38100" dir="2700000" algn="tl">
                              <a:srgbClr val="000000"/>
                            </a:outerShdw>
                          </a:effectLst>
                          <a:latin typeface="+mn-ea"/>
                          <a:ea typeface="+mn-ea"/>
                        </a:rPr>
                        <a:t>．代謝性アルカローシス</a:t>
                      </a:r>
                    </a:p>
                  </a:txBody>
                  <a:tcPr marL="81276" marR="81276" marT="45714" marB="45714" anchor="ctr" horzOverflow="overflow">
                    <a:lnL cap="flat">
                      <a:noFill/>
                    </a:lnL>
                    <a:lnR cap="flat">
                      <a:noFill/>
                    </a:lnR>
                    <a:lnT>
                      <a:noFill/>
                    </a:lnT>
                    <a:lnB>
                      <a:noFill/>
                    </a:lnB>
                    <a:lnTlToBr>
                      <a:noFill/>
                    </a:lnTlToBr>
                    <a:lnBlToTr>
                      <a:noFill/>
                    </a:lnBlToTr>
                    <a:noFill/>
                  </a:tcPr>
                </a:tc>
              </a:tr>
              <a:tr h="3666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chemeClr val="tx1"/>
                          </a:solidFill>
                          <a:effectLst>
                            <a:outerShdw blurRad="38100" dist="38100" dir="2700000" algn="tl">
                              <a:srgbClr val="000000"/>
                            </a:outerShdw>
                          </a:effectLst>
                          <a:latin typeface="+mn-ea"/>
                          <a:ea typeface="+mn-ea"/>
                        </a:rPr>
                        <a:t>5</a:t>
                      </a:r>
                      <a:r>
                        <a:rPr kumimoji="1" lang="ja-JP" altLang="en-US" sz="1600" b="1" i="0" u="none" strike="noStrike" cap="none" normalizeH="0" baseline="0" smtClean="0">
                          <a:ln>
                            <a:noFill/>
                          </a:ln>
                          <a:solidFill>
                            <a:schemeClr val="tx1"/>
                          </a:solidFill>
                          <a:effectLst>
                            <a:outerShdw blurRad="38100" dist="38100" dir="2700000" algn="tl">
                              <a:srgbClr val="000000"/>
                            </a:outerShdw>
                          </a:effectLst>
                          <a:latin typeface="+mn-ea"/>
                          <a:ea typeface="+mn-ea"/>
                        </a:rPr>
                        <a:t>．</a:t>
                      </a:r>
                      <a:r>
                        <a:rPr kumimoji="1" lang="ja-JP" altLang="en-US" sz="1600" b="1" i="0" u="none" strike="noStrike" cap="none" normalizeH="0" baseline="0" smtClean="0">
                          <a:ln>
                            <a:noFill/>
                          </a:ln>
                          <a:solidFill>
                            <a:srgbClr val="FF6600"/>
                          </a:solidFill>
                          <a:effectLst>
                            <a:outerShdw blurRad="38100" dist="38100" dir="2700000" algn="tl">
                              <a:srgbClr val="000000"/>
                            </a:outerShdw>
                          </a:effectLst>
                          <a:latin typeface="+mn-ea"/>
                          <a:ea typeface="+mn-ea"/>
                        </a:rPr>
                        <a:t>正常血圧ないしは</a:t>
                      </a:r>
                      <a:r>
                        <a:rPr kumimoji="1" lang="ja-JP" altLang="en-US" sz="1600" b="1" i="0" u="none" strike="noStrike" cap="none" normalizeH="0" baseline="0" smtClean="0">
                          <a:ln>
                            <a:noFill/>
                          </a:ln>
                          <a:solidFill>
                            <a:srgbClr val="FF6600"/>
                          </a:solidFill>
                          <a:effectLst>
                            <a:outerShdw blurRad="38100" dist="38100" dir="2700000" algn="tl">
                              <a:srgbClr val="000000"/>
                            </a:outerShdw>
                          </a:effectLst>
                          <a:latin typeface="+mn-ea"/>
                          <a:ea typeface="+mn-ea"/>
                          <a:hlinkClick r:id=""/>
                        </a:rPr>
                        <a:t>低血圧</a:t>
                      </a:r>
                      <a:endParaRPr kumimoji="1" lang="ja-JP" altLang="en-US" sz="1600" b="1" i="0" u="none" strike="noStrike" cap="none" normalizeH="0" baseline="0" smtClean="0">
                        <a:ln>
                          <a:noFill/>
                        </a:ln>
                        <a:solidFill>
                          <a:srgbClr val="FF6600"/>
                        </a:solidFill>
                        <a:effectLst>
                          <a:outerShdw blurRad="38100" dist="38100" dir="2700000" algn="tl">
                            <a:srgbClr val="000000"/>
                          </a:outerShdw>
                        </a:effectLst>
                        <a:latin typeface="+mn-ea"/>
                        <a:ea typeface="+mn-ea"/>
                      </a:endParaRPr>
                    </a:p>
                  </a:txBody>
                  <a:tcPr marL="81276" marR="81276" marT="45714" marB="45714" anchor="ctr" horzOverflow="overflow">
                    <a:lnL cap="flat">
                      <a:noFill/>
                    </a:lnL>
                    <a:lnR cap="flat">
                      <a:noFill/>
                    </a:lnR>
                    <a:lnT>
                      <a:noFill/>
                    </a:lnT>
                    <a:lnB>
                      <a:noFill/>
                    </a:lnB>
                    <a:lnTlToBr>
                      <a:noFill/>
                    </a:lnTlToBr>
                    <a:lnBlToTr>
                      <a:noFill/>
                    </a:lnBlToTr>
                    <a:noFill/>
                  </a:tcPr>
                </a:tc>
              </a:tr>
              <a:tr h="3666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chemeClr val="tx1"/>
                          </a:solidFill>
                          <a:effectLst>
                            <a:outerShdw blurRad="38100" dist="38100" dir="2700000" algn="tl">
                              <a:srgbClr val="000000"/>
                            </a:outerShdw>
                          </a:effectLst>
                          <a:latin typeface="+mn-ea"/>
                          <a:ea typeface="+mn-ea"/>
                        </a:rPr>
                        <a:t>6</a:t>
                      </a:r>
                      <a:r>
                        <a:rPr kumimoji="1" lang="ja-JP" altLang="en-US" sz="1600" b="1" i="0" u="none" strike="noStrike" cap="none" normalizeH="0" baseline="0" smtClean="0">
                          <a:ln>
                            <a:noFill/>
                          </a:ln>
                          <a:solidFill>
                            <a:schemeClr val="tx1"/>
                          </a:solidFill>
                          <a:effectLst>
                            <a:outerShdw blurRad="38100" dist="38100" dir="2700000" algn="tl">
                              <a:srgbClr val="000000"/>
                            </a:outerShdw>
                          </a:effectLst>
                          <a:latin typeface="+mn-ea"/>
                          <a:ea typeface="+mn-ea"/>
                        </a:rPr>
                        <a:t>．</a:t>
                      </a:r>
                      <a:r>
                        <a:rPr kumimoji="1" lang="ja-JP" altLang="en-US" sz="1600" b="1" i="0" u="none" strike="noStrike" cap="none" normalizeH="0" baseline="0" smtClean="0">
                          <a:ln>
                            <a:noFill/>
                          </a:ln>
                          <a:solidFill>
                            <a:schemeClr val="tx1"/>
                          </a:solidFill>
                          <a:effectLst>
                            <a:outerShdw blurRad="38100" dist="38100" dir="2700000" algn="tl">
                              <a:srgbClr val="000000"/>
                            </a:outerShdw>
                          </a:effectLst>
                          <a:latin typeface="+mn-ea"/>
                          <a:ea typeface="+mn-ea"/>
                          <a:hlinkClick r:id=""/>
                        </a:rPr>
                        <a:t>アンジオテンシン</a:t>
                      </a:r>
                      <a:r>
                        <a:rPr kumimoji="1" lang="en-US" altLang="ja-JP" sz="1600" b="1" i="0" u="none" strike="noStrike" cap="none" normalizeH="0" baseline="0" smtClean="0">
                          <a:ln>
                            <a:noFill/>
                          </a:ln>
                          <a:solidFill>
                            <a:schemeClr val="tx1"/>
                          </a:solidFill>
                          <a:effectLst>
                            <a:outerShdw blurRad="38100" dist="38100" dir="2700000" algn="tl">
                              <a:srgbClr val="000000"/>
                            </a:outerShdw>
                          </a:effectLst>
                          <a:latin typeface="+mn-ea"/>
                          <a:ea typeface="+mn-ea"/>
                          <a:hlinkClick r:id=""/>
                        </a:rPr>
                        <a:t>II</a:t>
                      </a:r>
                      <a:r>
                        <a:rPr kumimoji="1" lang="ja-JP" altLang="en-US" sz="1600" b="1" i="0" u="none" strike="noStrike" cap="none" normalizeH="0" baseline="0" smtClean="0">
                          <a:ln>
                            <a:noFill/>
                          </a:ln>
                          <a:solidFill>
                            <a:schemeClr val="tx1"/>
                          </a:solidFill>
                          <a:effectLst>
                            <a:outerShdw blurRad="38100" dist="38100" dir="2700000" algn="tl">
                              <a:srgbClr val="000000"/>
                            </a:outerShdw>
                          </a:effectLst>
                          <a:latin typeface="+mn-ea"/>
                          <a:ea typeface="+mn-ea"/>
                        </a:rPr>
                        <a:t>に対する昇圧反応低下</a:t>
                      </a:r>
                    </a:p>
                  </a:txBody>
                  <a:tcPr marL="81276" marR="81276" marT="45714" marB="45714" anchor="ctr" horzOverflow="overflow">
                    <a:lnL cap="flat">
                      <a:noFill/>
                    </a:lnL>
                    <a:lnR cap="flat">
                      <a:noFill/>
                    </a:lnR>
                    <a:lnT>
                      <a:noFill/>
                    </a:lnT>
                    <a:lnB>
                      <a:noFill/>
                    </a:lnB>
                    <a:lnTlToBr>
                      <a:noFill/>
                    </a:lnTlToBr>
                    <a:lnBlToTr>
                      <a:noFill/>
                    </a:lnBlToTr>
                    <a:noFill/>
                  </a:tcPr>
                </a:tc>
              </a:tr>
              <a:tr h="53097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dirty="0" smtClean="0">
                          <a:ln>
                            <a:noFill/>
                          </a:ln>
                          <a:solidFill>
                            <a:schemeClr val="tx1"/>
                          </a:solidFill>
                          <a:effectLst>
                            <a:outerShdw blurRad="38100" dist="38100" dir="2700000" algn="tl">
                              <a:srgbClr val="000000"/>
                            </a:outerShdw>
                          </a:effectLst>
                          <a:latin typeface="+mn-ea"/>
                          <a:ea typeface="+mn-ea"/>
                        </a:rPr>
                        <a:t>7</a:t>
                      </a:r>
                      <a:r>
                        <a:rPr kumimoji="1" lang="ja-JP" altLang="en-US" sz="1600" b="1" i="0" u="none" strike="noStrike" cap="none" normalizeH="0" baseline="0" dirty="0" smtClean="0">
                          <a:ln>
                            <a:noFill/>
                          </a:ln>
                          <a:solidFill>
                            <a:schemeClr val="tx1"/>
                          </a:solidFill>
                          <a:effectLst>
                            <a:outerShdw blurRad="38100" dist="38100" dir="2700000" algn="tl">
                              <a:srgbClr val="000000"/>
                            </a:outerShdw>
                          </a:effectLst>
                          <a:latin typeface="+mn-ea"/>
                          <a:ea typeface="+mn-ea"/>
                        </a:rPr>
                        <a:t>．</a:t>
                      </a:r>
                      <a:r>
                        <a:rPr kumimoji="1" lang="ja-JP" altLang="en-US" sz="1600" b="1" i="0" u="none" strike="noStrike" cap="none" normalizeH="0" baseline="0" dirty="0" smtClean="0">
                          <a:ln>
                            <a:noFill/>
                          </a:ln>
                          <a:solidFill>
                            <a:schemeClr val="tx1"/>
                          </a:solidFill>
                          <a:effectLst>
                            <a:outerShdw blurRad="38100" dist="38100" dir="2700000" algn="tl">
                              <a:srgbClr val="000000"/>
                            </a:outerShdw>
                          </a:effectLst>
                          <a:latin typeface="+mn-ea"/>
                          <a:ea typeface="+mn-ea"/>
                          <a:hlinkClick r:id=""/>
                        </a:rPr>
                        <a:t>神経性食欲不振症</a:t>
                      </a:r>
                      <a:r>
                        <a:rPr kumimoji="1" lang="ja-JP" altLang="en-US" sz="1600" b="1" i="0" u="none" strike="noStrike" cap="none" normalizeH="0" baseline="0" dirty="0" smtClean="0">
                          <a:ln>
                            <a:noFill/>
                          </a:ln>
                          <a:solidFill>
                            <a:schemeClr val="tx1"/>
                          </a:solidFill>
                          <a:effectLst>
                            <a:outerShdw blurRad="38100" dist="38100" dir="2700000" algn="tl">
                              <a:srgbClr val="000000"/>
                            </a:outerShdw>
                          </a:effectLst>
                          <a:latin typeface="+mn-ea"/>
                          <a:ea typeface="+mn-ea"/>
                        </a:rPr>
                        <a:t>，慢性下痢症，</a:t>
                      </a:r>
                      <a:r>
                        <a:rPr kumimoji="1" lang="ja-JP" altLang="en-US" sz="1600" b="1" i="0" u="none" strike="noStrike" cap="none" normalizeH="0" baseline="0" dirty="0" smtClean="0">
                          <a:ln>
                            <a:noFill/>
                          </a:ln>
                          <a:solidFill>
                            <a:schemeClr val="tx1"/>
                          </a:solidFill>
                          <a:effectLst>
                            <a:outerShdw blurRad="38100" dist="38100" dir="2700000" algn="tl">
                              <a:srgbClr val="000000"/>
                            </a:outerShdw>
                          </a:effectLst>
                          <a:latin typeface="+mn-ea"/>
                          <a:ea typeface="+mn-ea"/>
                          <a:hlinkClick r:id=""/>
                        </a:rPr>
                        <a:t>嘔吐</a:t>
                      </a:r>
                      <a:r>
                        <a:rPr kumimoji="1" lang="ja-JP" altLang="en-US" sz="1600" b="1" i="0" u="none" strike="noStrike" cap="none" normalizeH="0" baseline="0" dirty="0" smtClean="0">
                          <a:ln>
                            <a:noFill/>
                          </a:ln>
                          <a:solidFill>
                            <a:schemeClr val="tx1"/>
                          </a:solidFill>
                          <a:effectLst>
                            <a:outerShdw blurRad="38100" dist="38100" dir="2700000" algn="tl">
                              <a:srgbClr val="000000"/>
                            </a:outerShdw>
                          </a:effectLst>
                          <a:latin typeface="+mn-ea"/>
                          <a:ea typeface="+mn-ea"/>
                        </a:rPr>
                        <a:t>，下剤や利尿薬の長期投与などを認めない</a:t>
                      </a:r>
                    </a:p>
                  </a:txBody>
                  <a:tcPr marL="81276" marR="81276" marT="45714" marB="45714" anchor="ctr" horzOverflow="overflow">
                    <a:lnL cap="flat">
                      <a:noFill/>
                    </a:lnL>
                    <a:lnR cap="flat">
                      <a:noFill/>
                    </a:lnR>
                    <a:lnT>
                      <a:noFill/>
                    </a:lnT>
                    <a:lnB>
                      <a:noFill/>
                    </a:lnB>
                    <a:lnTlToBr>
                      <a:noFill/>
                    </a:lnTlToBr>
                    <a:lnBlToTr>
                      <a:noFill/>
                    </a:lnBlToTr>
                    <a:noFill/>
                  </a:tcPr>
                </a:tc>
              </a:tr>
              <a:tr h="3666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dirty="0" smtClean="0">
                          <a:ln>
                            <a:noFill/>
                          </a:ln>
                          <a:solidFill>
                            <a:schemeClr val="tx1"/>
                          </a:solidFill>
                          <a:effectLst>
                            <a:outerShdw blurRad="38100" dist="38100" dir="2700000" algn="tl">
                              <a:srgbClr val="000000"/>
                            </a:outerShdw>
                          </a:effectLst>
                          <a:latin typeface="+mn-ea"/>
                          <a:ea typeface="+mn-ea"/>
                        </a:rPr>
                        <a:t>8</a:t>
                      </a:r>
                      <a:r>
                        <a:rPr kumimoji="1" lang="ja-JP" altLang="en-US" sz="1600" b="1" i="0" u="none" strike="noStrike" cap="none" normalizeH="0" baseline="0" dirty="0" err="1" smtClean="0">
                          <a:ln>
                            <a:noFill/>
                          </a:ln>
                          <a:solidFill>
                            <a:schemeClr val="tx1"/>
                          </a:solidFill>
                          <a:effectLst>
                            <a:outerShdw blurRad="38100" dist="38100" dir="2700000" algn="tl">
                              <a:srgbClr val="000000"/>
                            </a:outerShdw>
                          </a:effectLst>
                          <a:latin typeface="+mn-ea"/>
                          <a:ea typeface="+mn-ea"/>
                        </a:rPr>
                        <a:t>．</a:t>
                      </a:r>
                      <a:r>
                        <a:rPr kumimoji="1" lang="ja-JP" altLang="en-US" sz="1600" b="1" i="0" u="none" strike="noStrike" cap="none" normalizeH="0" baseline="0" dirty="0" smtClean="0">
                          <a:ln>
                            <a:noFill/>
                          </a:ln>
                          <a:solidFill>
                            <a:schemeClr val="tx1"/>
                          </a:solidFill>
                          <a:effectLst>
                            <a:outerShdw blurRad="38100" dist="38100" dir="2700000" algn="tl">
                              <a:srgbClr val="000000"/>
                            </a:outerShdw>
                          </a:effectLst>
                          <a:latin typeface="+mn-ea"/>
                          <a:ea typeface="+mn-ea"/>
                        </a:rPr>
                        <a:t>腎傍糸球体装置の過形成を証明することが望ましい</a:t>
                      </a:r>
                    </a:p>
                  </a:txBody>
                  <a:tcPr marL="81276" marR="81276" marT="45714" marB="45714" anchor="ctr" horzOverflow="overflow">
                    <a:lnL cap="flat">
                      <a:noFill/>
                    </a:lnL>
                    <a:lnR cap="flat">
                      <a:noFill/>
                    </a:lnR>
                    <a:lnT>
                      <a:noFill/>
                    </a:lnT>
                    <a:lnB cap="flat">
                      <a:noFill/>
                    </a:lnB>
                    <a:lnTlToBr>
                      <a:noFill/>
                    </a:lnTlToBr>
                    <a:lnBlToTr>
                      <a:noFill/>
                    </a:lnBlToTr>
                    <a:noFill/>
                  </a:tcPr>
                </a:tc>
              </a:tr>
            </a:tbl>
          </a:graphicData>
        </a:graphic>
      </p:graphicFrame>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0" y="105837"/>
            <a:ext cx="9144000" cy="1323439"/>
          </a:xfrm>
          <a:prstGeom prst="rect">
            <a:avLst/>
          </a:prstGeom>
          <a:noFill/>
          <a:ln w="9525">
            <a:noFill/>
            <a:miter lim="800000"/>
            <a:headEnd/>
            <a:tailEnd/>
          </a:ln>
          <a:effectLst/>
        </p:spPr>
        <p:txBody>
          <a:bodyPr anchor="ctr">
            <a:spAutoFit/>
          </a:bodyPr>
          <a:lstStyle/>
          <a:p>
            <a:pPr algn="ctr">
              <a:defRPr/>
            </a:pPr>
            <a:r>
              <a:rPr lang="ja-JP" altLang="en-US" sz="3600" dirty="0">
                <a:solidFill>
                  <a:srgbClr val="FFFF00"/>
                </a:solidFill>
                <a:effectLst>
                  <a:outerShdw blurRad="38100" dist="38100" dir="2700000" algn="tl">
                    <a:srgbClr val="000000"/>
                  </a:outerShdw>
                </a:effectLst>
                <a:latin typeface="+mn-ea"/>
                <a:ea typeface="+mn-ea"/>
              </a:rPr>
              <a:t>続発性アルドステロン症</a:t>
            </a:r>
          </a:p>
          <a:p>
            <a:pPr algn="ctr">
              <a:defRPr/>
            </a:pPr>
            <a:r>
              <a:rPr lang="en-US" altLang="ja-JP" sz="4000" dirty="0">
                <a:solidFill>
                  <a:srgbClr val="FFFF00"/>
                </a:solidFill>
                <a:effectLst>
                  <a:outerShdw blurRad="38100" dist="38100" dir="2700000" algn="tl">
                    <a:srgbClr val="000000"/>
                  </a:outerShdw>
                </a:effectLst>
                <a:latin typeface="+mn-ea"/>
                <a:ea typeface="+mn-ea"/>
              </a:rPr>
              <a:t>Bartter</a:t>
            </a:r>
            <a:r>
              <a:rPr lang="ja-JP" altLang="en-US" sz="4000" dirty="0">
                <a:solidFill>
                  <a:srgbClr val="FFFF00"/>
                </a:solidFill>
                <a:effectLst>
                  <a:outerShdw blurRad="38100" dist="38100" dir="2700000" algn="tl">
                    <a:srgbClr val="000000"/>
                  </a:outerShdw>
                </a:effectLst>
                <a:latin typeface="+mn-ea"/>
                <a:ea typeface="+mn-ea"/>
              </a:rPr>
              <a:t>症候群，</a:t>
            </a:r>
            <a:r>
              <a:rPr lang="en-US" altLang="ja-JP" sz="4000" dirty="0" err="1">
                <a:solidFill>
                  <a:srgbClr val="FFFF00"/>
                </a:solidFill>
                <a:effectLst>
                  <a:outerShdw blurRad="38100" dist="38100" dir="2700000" algn="tl">
                    <a:srgbClr val="000000"/>
                  </a:outerShdw>
                </a:effectLst>
                <a:latin typeface="+mn-ea"/>
                <a:ea typeface="+mn-ea"/>
              </a:rPr>
              <a:t>Gitelman</a:t>
            </a:r>
            <a:r>
              <a:rPr lang="ja-JP" altLang="en-US" sz="4000" dirty="0">
                <a:solidFill>
                  <a:srgbClr val="FFFF00"/>
                </a:solidFill>
                <a:effectLst>
                  <a:outerShdw blurRad="38100" dist="38100" dir="2700000" algn="tl">
                    <a:srgbClr val="000000"/>
                  </a:outerShdw>
                </a:effectLst>
                <a:latin typeface="+mn-ea"/>
                <a:ea typeface="+mn-ea"/>
              </a:rPr>
              <a:t>症候群</a:t>
            </a:r>
            <a:r>
              <a:rPr lang="ja-JP" altLang="en-US" sz="4400" dirty="0">
                <a:solidFill>
                  <a:srgbClr val="FFFF00"/>
                </a:solidFill>
                <a:effectLst>
                  <a:outerShdw blurRad="38100" dist="38100" dir="2700000" algn="tl">
                    <a:srgbClr val="000000"/>
                  </a:outerShdw>
                </a:effectLst>
                <a:latin typeface="+mn-ea"/>
                <a:ea typeface="+mn-ea"/>
              </a:rPr>
              <a:t> </a:t>
            </a:r>
            <a:endParaRPr lang="ja-JP" altLang="en-US" sz="2000" dirty="0">
              <a:solidFill>
                <a:srgbClr val="FFFF00"/>
              </a:solidFill>
              <a:effectLst>
                <a:outerShdw blurRad="38100" dist="38100" dir="2700000" algn="tl">
                  <a:srgbClr val="000000"/>
                </a:outerShdw>
              </a:effectLst>
              <a:latin typeface="+mn-ea"/>
              <a:ea typeface="+mn-ea"/>
            </a:endParaRPr>
          </a:p>
        </p:txBody>
      </p:sp>
      <p:sp>
        <p:nvSpPr>
          <p:cNvPr id="153607" name="Rectangle 7"/>
          <p:cNvSpPr>
            <a:spLocks noChangeArrowheads="1"/>
          </p:cNvSpPr>
          <p:nvPr/>
        </p:nvSpPr>
        <p:spPr bwMode="auto">
          <a:xfrm>
            <a:off x="587375" y="2693652"/>
            <a:ext cx="8378825" cy="3194721"/>
          </a:xfrm>
          <a:prstGeom prst="rect">
            <a:avLst/>
          </a:prstGeom>
          <a:noFill/>
          <a:ln w="9525">
            <a:noFill/>
            <a:miter lim="800000"/>
            <a:headEnd/>
            <a:tailEnd/>
          </a:ln>
          <a:effectLst/>
        </p:spPr>
        <p:txBody>
          <a:bodyPr anchor="ctr">
            <a:spAutoFit/>
          </a:bodyPr>
          <a:lstStyle/>
          <a:p>
            <a:pPr>
              <a:spcBef>
                <a:spcPct val="40000"/>
              </a:spcBef>
              <a:defRPr/>
            </a:pPr>
            <a:r>
              <a:rPr lang="en-US" altLang="ja-JP" sz="2400" dirty="0" err="1">
                <a:solidFill>
                  <a:srgbClr val="FFFF66"/>
                </a:solidFill>
                <a:effectLst>
                  <a:outerShdw blurRad="38100" dist="38100" dir="2700000" algn="tl">
                    <a:srgbClr val="000000"/>
                  </a:outerShdw>
                </a:effectLst>
                <a:latin typeface="+mn-ea"/>
                <a:ea typeface="+mn-ea"/>
              </a:rPr>
              <a:t>Gitelman</a:t>
            </a:r>
            <a:r>
              <a:rPr lang="ja-JP" altLang="en-US" sz="2400" dirty="0">
                <a:solidFill>
                  <a:srgbClr val="FFFF66"/>
                </a:solidFill>
                <a:effectLst>
                  <a:outerShdw blurRad="38100" dist="38100" dir="2700000" algn="tl">
                    <a:srgbClr val="000000"/>
                  </a:outerShdw>
                </a:effectLst>
                <a:latin typeface="+mn-ea"/>
                <a:ea typeface="+mn-ea"/>
              </a:rPr>
              <a:t>症候群</a:t>
            </a:r>
            <a:r>
              <a:rPr lang="ja-JP" altLang="en-US" sz="2400" dirty="0">
                <a:solidFill>
                  <a:srgbClr val="FFFFFF"/>
                </a:solidFill>
                <a:effectLst>
                  <a:outerShdw blurRad="38100" dist="38100" dir="2700000" algn="tl">
                    <a:srgbClr val="000000"/>
                  </a:outerShdw>
                </a:effectLst>
                <a:latin typeface="+mn-ea"/>
                <a:ea typeface="+mn-ea"/>
              </a:rPr>
              <a:t>：低</a:t>
            </a:r>
            <a:r>
              <a:rPr lang="en-US" altLang="ja-JP" sz="2400" dirty="0">
                <a:solidFill>
                  <a:srgbClr val="FFFFFF"/>
                </a:solidFill>
                <a:effectLst>
                  <a:outerShdw blurRad="38100" dist="38100" dir="2700000" algn="tl">
                    <a:srgbClr val="000000"/>
                  </a:outerShdw>
                </a:effectLst>
                <a:latin typeface="+mn-ea"/>
                <a:ea typeface="+mn-ea"/>
              </a:rPr>
              <a:t>K</a:t>
            </a:r>
            <a:r>
              <a:rPr lang="ja-JP" altLang="en-US" sz="2400" dirty="0">
                <a:solidFill>
                  <a:srgbClr val="FFFFFF"/>
                </a:solidFill>
                <a:effectLst>
                  <a:outerShdw blurRad="38100" dist="38100" dir="2700000" algn="tl">
                    <a:srgbClr val="000000"/>
                  </a:outerShdw>
                </a:effectLst>
                <a:latin typeface="+mn-ea"/>
                <a:ea typeface="+mn-ea"/>
              </a:rPr>
              <a:t>血症性アルカローシスや低血圧傾向を呈し、</a:t>
            </a:r>
            <a:r>
              <a:rPr lang="en-US" altLang="ja-JP" sz="2400" dirty="0">
                <a:solidFill>
                  <a:srgbClr val="FFFFFF"/>
                </a:solidFill>
                <a:effectLst>
                  <a:outerShdw blurRad="38100" dist="38100" dir="2700000" algn="tl">
                    <a:srgbClr val="000000"/>
                  </a:outerShdw>
                </a:effectLst>
                <a:latin typeface="+mn-ea"/>
                <a:ea typeface="+mn-ea"/>
              </a:rPr>
              <a:t>Na</a:t>
            </a:r>
            <a:r>
              <a:rPr lang="ja-JP" altLang="en-US" sz="2400" baseline="30000" dirty="0">
                <a:solidFill>
                  <a:srgbClr val="FFFFFF"/>
                </a:solidFill>
                <a:effectLst>
                  <a:outerShdw blurRad="38100" dist="38100" dir="2700000" algn="tl">
                    <a:srgbClr val="000000"/>
                  </a:outerShdw>
                </a:effectLst>
                <a:latin typeface="+mn-ea"/>
                <a:ea typeface="+mn-ea"/>
              </a:rPr>
              <a:t>＋</a:t>
            </a:r>
            <a:r>
              <a:rPr lang="en-US" altLang="ja-JP" sz="2400" dirty="0">
                <a:solidFill>
                  <a:srgbClr val="FFFFFF"/>
                </a:solidFill>
                <a:effectLst>
                  <a:outerShdw blurRad="38100" dist="38100" dir="2700000" algn="tl">
                    <a:srgbClr val="000000"/>
                  </a:outerShdw>
                </a:effectLst>
                <a:latin typeface="+mn-ea"/>
                <a:ea typeface="+mn-ea"/>
              </a:rPr>
              <a:t>-</a:t>
            </a:r>
            <a:r>
              <a:rPr lang="en-US" altLang="ja-JP" sz="2400" dirty="0" err="1">
                <a:solidFill>
                  <a:srgbClr val="FFFFFF"/>
                </a:solidFill>
                <a:effectLst>
                  <a:outerShdw blurRad="38100" dist="38100" dir="2700000" algn="tl">
                    <a:srgbClr val="000000"/>
                  </a:outerShdw>
                </a:effectLst>
                <a:latin typeface="+mn-ea"/>
                <a:ea typeface="+mn-ea"/>
              </a:rPr>
              <a:t>Cl</a:t>
            </a:r>
            <a:r>
              <a:rPr lang="ja-JP" altLang="en-US" sz="2400" baseline="30000" dirty="0">
                <a:solidFill>
                  <a:srgbClr val="FFFFFF"/>
                </a:solidFill>
                <a:effectLst>
                  <a:outerShdw blurRad="38100" dist="38100" dir="2700000" algn="tl">
                    <a:srgbClr val="000000"/>
                  </a:outerShdw>
                </a:effectLst>
                <a:latin typeface="+mn-ea"/>
                <a:ea typeface="+mn-ea"/>
              </a:rPr>
              <a:t>－</a:t>
            </a:r>
            <a:r>
              <a:rPr lang="ja-JP" altLang="en-US" sz="2400" dirty="0">
                <a:solidFill>
                  <a:srgbClr val="FFFFFF"/>
                </a:solidFill>
                <a:effectLst>
                  <a:outerShdw blurRad="38100" dist="38100" dir="2700000" algn="tl">
                    <a:srgbClr val="000000"/>
                  </a:outerShdw>
                </a:effectLst>
                <a:latin typeface="+mn-ea"/>
                <a:ea typeface="+mn-ea"/>
              </a:rPr>
              <a:t>共輸送体</a:t>
            </a:r>
            <a:r>
              <a:rPr lang="en-US" altLang="ja-JP" sz="2400" dirty="0">
                <a:solidFill>
                  <a:srgbClr val="FFFFFF"/>
                </a:solidFill>
                <a:effectLst>
                  <a:outerShdw blurRad="38100" dist="38100" dir="2700000" algn="tl">
                    <a:srgbClr val="000000"/>
                  </a:outerShdw>
                </a:effectLst>
                <a:latin typeface="+mn-ea"/>
                <a:ea typeface="+mn-ea"/>
              </a:rPr>
              <a:t>(TSC)</a:t>
            </a:r>
            <a:r>
              <a:rPr lang="ja-JP" altLang="en-US" sz="2400" dirty="0">
                <a:solidFill>
                  <a:srgbClr val="FFFFFF"/>
                </a:solidFill>
                <a:effectLst>
                  <a:outerShdw blurRad="38100" dist="38100" dir="2700000" algn="tl">
                    <a:srgbClr val="000000"/>
                  </a:outerShdw>
                </a:effectLst>
                <a:latin typeface="+mn-ea"/>
                <a:ea typeface="+mn-ea"/>
              </a:rPr>
              <a:t>の遺伝子変異により発症。</a:t>
            </a:r>
            <a:r>
              <a:rPr lang="ja-JP" altLang="en-US" sz="2400" u="sng" dirty="0">
                <a:solidFill>
                  <a:srgbClr val="FFFFFF"/>
                </a:solidFill>
                <a:effectLst>
                  <a:outerShdw blurRad="38100" dist="38100" dir="2700000" algn="tl">
                    <a:srgbClr val="000000"/>
                  </a:outerShdw>
                </a:effectLst>
                <a:latin typeface="+mn-ea"/>
                <a:ea typeface="+mn-ea"/>
              </a:rPr>
              <a:t>低</a:t>
            </a:r>
            <a:r>
              <a:rPr lang="en-US" altLang="ja-JP" sz="2400" u="sng" dirty="0">
                <a:solidFill>
                  <a:srgbClr val="FFFFFF"/>
                </a:solidFill>
                <a:effectLst>
                  <a:outerShdw blurRad="38100" dist="38100" dir="2700000" algn="tl">
                    <a:srgbClr val="000000"/>
                  </a:outerShdw>
                </a:effectLst>
                <a:latin typeface="+mn-ea"/>
                <a:ea typeface="+mn-ea"/>
              </a:rPr>
              <a:t>Mg</a:t>
            </a:r>
            <a:r>
              <a:rPr lang="ja-JP" altLang="en-US" sz="2400" u="sng" dirty="0">
                <a:solidFill>
                  <a:srgbClr val="FFFFFF"/>
                </a:solidFill>
                <a:effectLst>
                  <a:outerShdw blurRad="38100" dist="38100" dir="2700000" algn="tl">
                    <a:srgbClr val="000000"/>
                  </a:outerShdw>
                </a:effectLst>
                <a:latin typeface="+mn-ea"/>
                <a:ea typeface="+mn-ea"/>
              </a:rPr>
              <a:t>血症や</a:t>
            </a:r>
            <a:r>
              <a:rPr lang="en-US" altLang="ja-JP" sz="2400" u="sng" dirty="0">
                <a:solidFill>
                  <a:srgbClr val="FFFFFF"/>
                </a:solidFill>
                <a:effectLst>
                  <a:outerShdw blurRad="38100" dist="38100" dir="2700000" algn="tl">
                    <a:srgbClr val="000000"/>
                  </a:outerShdw>
                </a:effectLst>
                <a:latin typeface="+mn-ea"/>
                <a:ea typeface="+mn-ea"/>
              </a:rPr>
              <a:t>Ca</a:t>
            </a:r>
            <a:r>
              <a:rPr lang="ja-JP" altLang="en-US" sz="2400" u="sng" dirty="0">
                <a:solidFill>
                  <a:srgbClr val="FFFFFF"/>
                </a:solidFill>
                <a:effectLst>
                  <a:outerShdw blurRad="38100" dist="38100" dir="2700000" algn="tl">
                    <a:srgbClr val="000000"/>
                  </a:outerShdw>
                </a:effectLst>
                <a:latin typeface="+mn-ea"/>
                <a:ea typeface="+mn-ea"/>
              </a:rPr>
              <a:t>の尿中排泄低下</a:t>
            </a:r>
          </a:p>
          <a:p>
            <a:pPr>
              <a:spcBef>
                <a:spcPct val="40000"/>
              </a:spcBef>
              <a:defRPr/>
            </a:pPr>
            <a:r>
              <a:rPr lang="en-US" altLang="ja-JP" sz="2400" dirty="0" err="1">
                <a:solidFill>
                  <a:srgbClr val="66FFFF"/>
                </a:solidFill>
                <a:effectLst>
                  <a:outerShdw blurRad="38100" dist="38100" dir="2700000" algn="tl">
                    <a:srgbClr val="000000"/>
                  </a:outerShdw>
                </a:effectLst>
                <a:latin typeface="+mn-ea"/>
                <a:ea typeface="+mn-ea"/>
              </a:rPr>
              <a:t>Liddle</a:t>
            </a:r>
            <a:r>
              <a:rPr lang="ja-JP" altLang="en-US" sz="2400" dirty="0">
                <a:solidFill>
                  <a:srgbClr val="66FFFF"/>
                </a:solidFill>
                <a:effectLst>
                  <a:outerShdw blurRad="38100" dist="38100" dir="2700000" algn="tl">
                    <a:srgbClr val="000000"/>
                  </a:outerShdw>
                </a:effectLst>
                <a:latin typeface="+mn-ea"/>
                <a:ea typeface="+mn-ea"/>
              </a:rPr>
              <a:t>症候群</a:t>
            </a:r>
            <a:r>
              <a:rPr lang="ja-JP" altLang="en-US" sz="2400" dirty="0">
                <a:solidFill>
                  <a:srgbClr val="FFFFFF"/>
                </a:solidFill>
                <a:effectLst>
                  <a:outerShdw blurRad="38100" dist="38100" dir="2700000" algn="tl">
                    <a:srgbClr val="000000"/>
                  </a:outerShdw>
                </a:effectLst>
                <a:latin typeface="+mn-ea"/>
                <a:ea typeface="+mn-ea"/>
              </a:rPr>
              <a:t>（遠位尿細管における</a:t>
            </a:r>
            <a:r>
              <a:rPr lang="en-US" altLang="ja-JP" sz="2400" dirty="0">
                <a:solidFill>
                  <a:srgbClr val="FFFFFF"/>
                </a:solidFill>
                <a:effectLst>
                  <a:outerShdw blurRad="38100" dist="38100" dir="2700000" algn="tl">
                    <a:srgbClr val="000000"/>
                  </a:outerShdw>
                </a:effectLst>
                <a:latin typeface="+mn-ea"/>
                <a:ea typeface="+mn-ea"/>
              </a:rPr>
              <a:t>Na</a:t>
            </a:r>
            <a:r>
              <a:rPr lang="ja-JP" altLang="en-US" sz="2400" baseline="30000" dirty="0">
                <a:solidFill>
                  <a:srgbClr val="FFFFFF"/>
                </a:solidFill>
                <a:effectLst>
                  <a:outerShdw blurRad="38100" dist="38100" dir="2700000" algn="tl">
                    <a:srgbClr val="000000"/>
                  </a:outerShdw>
                </a:effectLst>
                <a:latin typeface="+mn-ea"/>
                <a:ea typeface="+mn-ea"/>
              </a:rPr>
              <a:t>＋</a:t>
            </a:r>
            <a:r>
              <a:rPr lang="ja-JP" altLang="en-US" sz="2400" dirty="0">
                <a:solidFill>
                  <a:srgbClr val="FFFFFF"/>
                </a:solidFill>
                <a:effectLst>
                  <a:outerShdw blurRad="38100" dist="38100" dir="2700000" algn="tl">
                    <a:srgbClr val="000000"/>
                  </a:outerShdw>
                </a:effectLst>
                <a:latin typeface="+mn-ea"/>
                <a:ea typeface="+mn-ea"/>
              </a:rPr>
              <a:t>チャネルの機能異常による</a:t>
            </a:r>
            <a:r>
              <a:rPr lang="en-US" altLang="ja-JP" sz="2400" dirty="0">
                <a:solidFill>
                  <a:srgbClr val="FFFFFF"/>
                </a:solidFill>
                <a:effectLst>
                  <a:outerShdw blurRad="38100" dist="38100" dir="2700000" algn="tl">
                    <a:srgbClr val="000000"/>
                  </a:outerShdw>
                </a:effectLst>
                <a:latin typeface="+mn-ea"/>
                <a:ea typeface="+mn-ea"/>
              </a:rPr>
              <a:t>Na</a:t>
            </a:r>
            <a:r>
              <a:rPr lang="ja-JP" altLang="en-US" sz="2400" dirty="0">
                <a:solidFill>
                  <a:srgbClr val="FFFFFF"/>
                </a:solidFill>
                <a:effectLst>
                  <a:outerShdw blurRad="38100" dist="38100" dir="2700000" algn="tl">
                    <a:srgbClr val="000000"/>
                  </a:outerShdw>
                </a:effectLst>
                <a:latin typeface="+mn-ea"/>
                <a:ea typeface="+mn-ea"/>
              </a:rPr>
              <a:t>再吸収の亢進）は低</a:t>
            </a:r>
            <a:r>
              <a:rPr lang="en-US" altLang="ja-JP" sz="2400" dirty="0">
                <a:solidFill>
                  <a:srgbClr val="FFFFFF"/>
                </a:solidFill>
                <a:effectLst>
                  <a:outerShdw blurRad="38100" dist="38100" dir="2700000" algn="tl">
                    <a:srgbClr val="000000"/>
                  </a:outerShdw>
                </a:effectLst>
                <a:latin typeface="+mn-ea"/>
                <a:ea typeface="+mn-ea"/>
              </a:rPr>
              <a:t>K</a:t>
            </a:r>
            <a:r>
              <a:rPr lang="ja-JP" altLang="en-US" sz="2400" dirty="0" err="1">
                <a:solidFill>
                  <a:srgbClr val="FFFFFF"/>
                </a:solidFill>
                <a:effectLst>
                  <a:outerShdw blurRad="38100" dist="38100" dir="2700000" algn="tl">
                    <a:srgbClr val="000000"/>
                  </a:outerShdw>
                </a:effectLst>
                <a:latin typeface="+mn-ea"/>
                <a:ea typeface="+mn-ea"/>
              </a:rPr>
              <a:t>，</a:t>
            </a:r>
            <a:r>
              <a:rPr lang="ja-JP" altLang="en-US" sz="2400" u="sng" dirty="0">
                <a:solidFill>
                  <a:srgbClr val="FFFFFF"/>
                </a:solidFill>
                <a:effectLst>
                  <a:outerShdw blurRad="38100" dist="38100" dir="2700000" algn="tl">
                    <a:srgbClr val="000000"/>
                  </a:outerShdw>
                </a:effectLst>
                <a:latin typeface="+mn-ea"/>
                <a:ea typeface="+mn-ea"/>
              </a:rPr>
              <a:t>低レニン，低アルドステロン</a:t>
            </a:r>
            <a:r>
              <a:rPr lang="ja-JP" altLang="en-US" sz="2400" dirty="0">
                <a:solidFill>
                  <a:srgbClr val="FFFFFF"/>
                </a:solidFill>
                <a:effectLst>
                  <a:outerShdw blurRad="38100" dist="38100" dir="2700000" algn="tl">
                    <a:srgbClr val="000000"/>
                  </a:outerShdw>
                </a:effectLst>
                <a:latin typeface="+mn-ea"/>
                <a:ea typeface="+mn-ea"/>
              </a:rPr>
              <a:t>で</a:t>
            </a:r>
            <a:r>
              <a:rPr lang="ja-JP" altLang="en-US" sz="2400" dirty="0">
                <a:solidFill>
                  <a:srgbClr val="FFFF66"/>
                </a:solidFill>
                <a:effectLst>
                  <a:outerShdw blurRad="38100" dist="38100" dir="2700000" algn="tl">
                    <a:srgbClr val="000000"/>
                  </a:outerShdw>
                </a:effectLst>
                <a:latin typeface="+mn-ea"/>
                <a:ea typeface="+mn-ea"/>
              </a:rPr>
              <a:t>高血圧</a:t>
            </a:r>
            <a:r>
              <a:rPr lang="ja-JP" altLang="en-US" sz="2400" dirty="0">
                <a:solidFill>
                  <a:srgbClr val="FFFFFF"/>
                </a:solidFill>
                <a:effectLst>
                  <a:outerShdw blurRad="38100" dist="38100" dir="2700000" algn="tl">
                    <a:srgbClr val="000000"/>
                  </a:outerShdw>
                </a:effectLst>
                <a:latin typeface="+mn-ea"/>
                <a:ea typeface="+mn-ea"/>
              </a:rPr>
              <a:t>の存在。治療はトリアムテレン</a:t>
            </a:r>
            <a:r>
              <a:rPr lang="en-US" altLang="ja-JP" sz="2400" dirty="0">
                <a:solidFill>
                  <a:srgbClr val="FFFFFF"/>
                </a:solidFill>
                <a:effectLst>
                  <a:outerShdw blurRad="38100" dist="38100" dir="2700000" algn="tl">
                    <a:srgbClr val="000000"/>
                  </a:outerShdw>
                </a:effectLst>
                <a:latin typeface="+mn-ea"/>
                <a:ea typeface="+mn-ea"/>
              </a:rPr>
              <a:t>(100</a:t>
            </a:r>
            <a:r>
              <a:rPr lang="ja-JP" altLang="en-US" sz="2400" dirty="0">
                <a:solidFill>
                  <a:srgbClr val="FFFFFF"/>
                </a:solidFill>
                <a:effectLst>
                  <a:outerShdw blurRad="38100" dist="38100" dir="2700000" algn="tl">
                    <a:srgbClr val="000000"/>
                  </a:outerShdw>
                </a:effectLst>
                <a:latin typeface="+mn-ea"/>
                <a:ea typeface="+mn-ea"/>
              </a:rPr>
              <a:t>～</a:t>
            </a:r>
            <a:r>
              <a:rPr lang="en-US" altLang="ja-JP" sz="2400" dirty="0">
                <a:solidFill>
                  <a:srgbClr val="FFFFFF"/>
                </a:solidFill>
                <a:effectLst>
                  <a:outerShdw blurRad="38100" dist="38100" dir="2700000" algn="tl">
                    <a:srgbClr val="000000"/>
                  </a:outerShdw>
                </a:effectLst>
                <a:latin typeface="+mn-ea"/>
                <a:ea typeface="+mn-ea"/>
              </a:rPr>
              <a:t>300mg/</a:t>
            </a:r>
            <a:r>
              <a:rPr lang="ja-JP" altLang="en-US" sz="2400" dirty="0">
                <a:solidFill>
                  <a:srgbClr val="FFFFFF"/>
                </a:solidFill>
                <a:effectLst>
                  <a:outerShdw blurRad="38100" dist="38100" dir="2700000" algn="tl">
                    <a:srgbClr val="000000"/>
                  </a:outerShdw>
                </a:effectLst>
                <a:latin typeface="+mn-ea"/>
                <a:ea typeface="+mn-ea"/>
              </a:rPr>
              <a:t>日</a:t>
            </a:r>
            <a:r>
              <a:rPr lang="en-US" altLang="ja-JP" sz="2400" dirty="0">
                <a:solidFill>
                  <a:srgbClr val="FFFFFF"/>
                </a:solidFill>
                <a:effectLst>
                  <a:outerShdw blurRad="38100" dist="38100" dir="2700000" algn="tl">
                    <a:srgbClr val="000000"/>
                  </a:outerShdw>
                </a:effectLst>
                <a:latin typeface="+mn-ea"/>
                <a:ea typeface="+mn-ea"/>
              </a:rPr>
              <a:t>)</a:t>
            </a:r>
            <a:r>
              <a:rPr lang="ja-JP" altLang="en-US" sz="2400" dirty="0">
                <a:solidFill>
                  <a:srgbClr val="FFFFFF"/>
                </a:solidFill>
                <a:effectLst>
                  <a:outerShdw blurRad="38100" dist="38100" dir="2700000" algn="tl">
                    <a:srgbClr val="000000"/>
                  </a:outerShdw>
                </a:effectLst>
                <a:latin typeface="+mn-ea"/>
                <a:ea typeface="+mn-ea"/>
              </a:rPr>
              <a:t>の投与食塩制限でフロセミド</a:t>
            </a:r>
            <a:r>
              <a:rPr lang="en-US" altLang="ja-JP" sz="2400" dirty="0">
                <a:solidFill>
                  <a:srgbClr val="FFFFFF"/>
                </a:solidFill>
                <a:effectLst>
                  <a:outerShdw blurRad="38100" dist="38100" dir="2700000" algn="tl">
                    <a:srgbClr val="000000"/>
                  </a:outerShdw>
                </a:effectLst>
                <a:latin typeface="+mn-ea"/>
                <a:ea typeface="+mn-ea"/>
              </a:rPr>
              <a:t>(20</a:t>
            </a:r>
            <a:r>
              <a:rPr lang="ja-JP" altLang="en-US" sz="2400" dirty="0">
                <a:solidFill>
                  <a:srgbClr val="FFFFFF"/>
                </a:solidFill>
                <a:effectLst>
                  <a:outerShdw blurRad="38100" dist="38100" dir="2700000" algn="tl">
                    <a:srgbClr val="000000"/>
                  </a:outerShdw>
                </a:effectLst>
                <a:latin typeface="+mn-ea"/>
                <a:ea typeface="+mn-ea"/>
              </a:rPr>
              <a:t>～</a:t>
            </a:r>
            <a:r>
              <a:rPr lang="en-US" altLang="ja-JP" sz="2400" dirty="0">
                <a:solidFill>
                  <a:srgbClr val="FFFFFF"/>
                </a:solidFill>
                <a:effectLst>
                  <a:outerShdw blurRad="38100" dist="38100" dir="2700000" algn="tl">
                    <a:srgbClr val="000000"/>
                  </a:outerShdw>
                </a:effectLst>
                <a:latin typeface="+mn-ea"/>
                <a:ea typeface="+mn-ea"/>
              </a:rPr>
              <a:t>40mg/</a:t>
            </a:r>
            <a:r>
              <a:rPr lang="ja-JP" altLang="en-US" sz="2400" dirty="0">
                <a:solidFill>
                  <a:srgbClr val="FFFFFF"/>
                </a:solidFill>
                <a:effectLst>
                  <a:outerShdw blurRad="38100" dist="38100" dir="2700000" algn="tl">
                    <a:srgbClr val="000000"/>
                  </a:outerShdw>
                </a:effectLst>
                <a:latin typeface="+mn-ea"/>
                <a:ea typeface="+mn-ea"/>
              </a:rPr>
              <a:t>日</a:t>
            </a:r>
            <a:r>
              <a:rPr lang="en-US" altLang="ja-JP" sz="2400" dirty="0">
                <a:solidFill>
                  <a:srgbClr val="FFFFFF"/>
                </a:solidFill>
                <a:effectLst>
                  <a:outerShdw blurRad="38100" dist="38100" dir="2700000" algn="tl">
                    <a:srgbClr val="000000"/>
                  </a:outerShdw>
                </a:effectLst>
                <a:latin typeface="+mn-ea"/>
                <a:ea typeface="+mn-ea"/>
              </a:rPr>
              <a:t>)</a:t>
            </a:r>
            <a:r>
              <a:rPr lang="ja-JP" altLang="en-US" sz="2400" dirty="0">
                <a:solidFill>
                  <a:srgbClr val="FFFFFF"/>
                </a:solidFill>
                <a:effectLst>
                  <a:outerShdw blurRad="38100" dist="38100" dir="2700000" algn="tl">
                    <a:srgbClr val="000000"/>
                  </a:outerShdw>
                </a:effectLst>
                <a:latin typeface="+mn-ea"/>
                <a:ea typeface="+mn-ea"/>
              </a:rPr>
              <a:t>の併用により増強　　</a:t>
            </a:r>
            <a:r>
              <a:rPr lang="en-US" altLang="ja-JP" sz="2400" dirty="0">
                <a:solidFill>
                  <a:srgbClr val="FFFFFF"/>
                </a:solidFill>
                <a:effectLst>
                  <a:outerShdw blurRad="38100" dist="38100" dir="2700000" algn="tl">
                    <a:srgbClr val="000000"/>
                  </a:outerShdw>
                </a:effectLst>
                <a:latin typeface="+mn-ea"/>
                <a:ea typeface="+mn-ea"/>
              </a:rPr>
              <a:t>cf.</a:t>
            </a:r>
            <a:r>
              <a:rPr lang="ja-JP" altLang="en-US" sz="2400" dirty="0">
                <a:solidFill>
                  <a:srgbClr val="FFFFFF"/>
                </a:solidFill>
                <a:effectLst>
                  <a:outerShdw blurRad="38100" dist="38100" dir="2700000" algn="tl">
                    <a:srgbClr val="000000"/>
                  </a:outerShdw>
                </a:effectLst>
                <a:latin typeface="+mn-ea"/>
                <a:ea typeface="+mn-ea"/>
              </a:rPr>
              <a:t>　</a:t>
            </a:r>
            <a:r>
              <a:rPr lang="en-US" altLang="ja-JP" sz="2400" dirty="0">
                <a:solidFill>
                  <a:srgbClr val="FFFFFF"/>
                </a:solidFill>
                <a:effectLst>
                  <a:outerShdw blurRad="38100" dist="38100" dir="2700000" algn="tl">
                    <a:srgbClr val="000000"/>
                  </a:outerShdw>
                </a:effectLst>
                <a:latin typeface="+mn-ea"/>
                <a:ea typeface="+mn-ea"/>
              </a:rPr>
              <a:t>AME</a:t>
            </a:r>
            <a:r>
              <a:rPr lang="ja-JP" altLang="en-US" sz="2400" dirty="0">
                <a:solidFill>
                  <a:srgbClr val="FFFFFF"/>
                </a:solidFill>
                <a:effectLst>
                  <a:outerShdw blurRad="38100" dist="38100" dir="2700000" algn="tl">
                    <a:srgbClr val="000000"/>
                  </a:outerShdw>
                </a:effectLst>
                <a:latin typeface="+mn-ea"/>
                <a:ea typeface="+mn-ea"/>
              </a:rPr>
              <a:t>症候群</a:t>
            </a:r>
          </a:p>
        </p:txBody>
      </p:sp>
      <p:sp>
        <p:nvSpPr>
          <p:cNvPr id="153608" name="Text Box 8"/>
          <p:cNvSpPr txBox="1">
            <a:spLocks noChangeArrowheads="1"/>
          </p:cNvSpPr>
          <p:nvPr/>
        </p:nvSpPr>
        <p:spPr bwMode="auto">
          <a:xfrm>
            <a:off x="730250" y="1700213"/>
            <a:ext cx="4360863" cy="584775"/>
          </a:xfrm>
          <a:prstGeom prst="rect">
            <a:avLst/>
          </a:prstGeom>
          <a:noFill/>
          <a:ln w="9525">
            <a:noFill/>
            <a:miter lim="800000"/>
            <a:headEnd/>
            <a:tailEnd/>
          </a:ln>
          <a:effectLst/>
        </p:spPr>
        <p:txBody>
          <a:bodyPr>
            <a:spAutoFit/>
          </a:bodyPr>
          <a:lstStyle/>
          <a:p>
            <a:pPr>
              <a:spcBef>
                <a:spcPct val="50000"/>
              </a:spcBef>
              <a:defRPr/>
            </a:pPr>
            <a:r>
              <a:rPr lang="ja-JP" altLang="en-US" sz="3200" u="sng" dirty="0">
                <a:solidFill>
                  <a:srgbClr val="FFFF66"/>
                </a:solidFill>
                <a:effectLst>
                  <a:outerShdw blurRad="38100" dist="38100" dir="2700000" algn="tl">
                    <a:srgbClr val="000000"/>
                  </a:outerShdw>
                </a:effectLst>
                <a:latin typeface="+mn-ea"/>
                <a:ea typeface="+mn-ea"/>
              </a:rPr>
              <a:t>低</a:t>
            </a:r>
            <a:r>
              <a:rPr lang="en-US" altLang="ja-JP" sz="3200" u="sng" dirty="0">
                <a:solidFill>
                  <a:srgbClr val="FFFF66"/>
                </a:solidFill>
                <a:effectLst>
                  <a:outerShdw blurRad="38100" dist="38100" dir="2700000" algn="tl">
                    <a:srgbClr val="000000"/>
                  </a:outerShdw>
                </a:effectLst>
                <a:latin typeface="+mn-ea"/>
                <a:ea typeface="+mn-ea"/>
              </a:rPr>
              <a:t>K</a:t>
            </a:r>
            <a:r>
              <a:rPr lang="ja-JP" altLang="en-US" sz="3200" u="sng" dirty="0">
                <a:solidFill>
                  <a:srgbClr val="FFFF66"/>
                </a:solidFill>
                <a:effectLst>
                  <a:outerShdw blurRad="38100" dist="38100" dir="2700000" algn="tl">
                    <a:srgbClr val="000000"/>
                  </a:outerShdw>
                </a:effectLst>
                <a:latin typeface="+mn-ea"/>
                <a:ea typeface="+mn-ea"/>
              </a:rPr>
              <a:t>血症の鑑別</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0549" y="442283"/>
            <a:ext cx="2374690" cy="3060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4408098" y="284671"/>
            <a:ext cx="2545890" cy="338554"/>
          </a:xfrm>
          <a:prstGeom prst="rect">
            <a:avLst/>
          </a:prstGeom>
          <a:noFill/>
        </p:spPr>
        <p:txBody>
          <a:bodyPr wrap="none" rtlCol="0">
            <a:spAutoFit/>
          </a:bodyPr>
          <a:lstStyle/>
          <a:p>
            <a:r>
              <a:rPr kumimoji="1" lang="en-US" altLang="ja-JP" dirty="0" smtClean="0"/>
              <a:t>2017</a:t>
            </a:r>
            <a:r>
              <a:rPr kumimoji="1" lang="ja-JP" altLang="en-US" dirty="0" smtClean="0"/>
              <a:t>年</a:t>
            </a:r>
            <a:r>
              <a:rPr kumimoji="1" lang="en-US" altLang="ja-JP" dirty="0" smtClean="0"/>
              <a:t>2</a:t>
            </a:r>
            <a:r>
              <a:rPr kumimoji="1" lang="ja-JP" altLang="en-US" dirty="0" smtClean="0"/>
              <a:t>月　医師国家試験</a:t>
            </a:r>
            <a:endParaRPr kumimoji="1" lang="ja-JP" altLang="en-US" dirty="0"/>
          </a:p>
        </p:txBody>
      </p:sp>
      <p:pic>
        <p:nvPicPr>
          <p:cNvPr id="1095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5019" y="838200"/>
            <a:ext cx="4312938" cy="2229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573" name="Picture 5" descr="Thumb 106a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474" y="3554083"/>
            <a:ext cx="2305050"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p:cNvSpPr>
            <a:spLocks noChangeArrowheads="1"/>
          </p:cNvSpPr>
          <p:nvPr/>
        </p:nvSpPr>
        <p:spPr bwMode="auto">
          <a:xfrm>
            <a:off x="3047614" y="5591514"/>
            <a:ext cx="5880726" cy="118494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100" b="1" i="0" u="none" strike="noStrike" cap="none" normalizeH="0" baseline="0" dirty="0" smtClean="0">
                <a:ln>
                  <a:noFill/>
                </a:ln>
                <a:solidFill>
                  <a:schemeClr val="tx1"/>
                </a:solidFill>
                <a:effectLst/>
                <a:latin typeface="Arial" pitchFamily="34" charset="0"/>
                <a:ea typeface="Open Sans"/>
                <a:cs typeface="ＭＳ Ｐゴシック" pitchFamily="50" charset="-128"/>
              </a:rPr>
              <a:t>106A13の解説</a:t>
            </a:r>
            <a:endParaRPr kumimoji="1" lang="ja-JP" altLang="ja-JP" sz="1000" b="1" i="0" u="none" strike="noStrike" cap="none" normalizeH="0" baseline="0" dirty="0" smtClean="0">
              <a:ln>
                <a:noFill/>
              </a:ln>
              <a:solidFill>
                <a:schemeClr val="tx1"/>
              </a:solidFill>
              <a:effectLst/>
              <a:latin typeface="Arial" pitchFamily="34" charset="0"/>
              <a:ea typeface="Open Sans"/>
              <a:cs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ja-JP" sz="1100" b="0" i="0" u="none" strike="noStrike" cap="none" normalizeH="0" baseline="0" dirty="0" smtClean="0">
                <a:ln>
                  <a:noFill/>
                </a:ln>
                <a:solidFill>
                  <a:schemeClr val="tx1"/>
                </a:solidFill>
                <a:effectLst/>
                <a:latin typeface="Arial" pitchFamily="34" charset="0"/>
                <a:ea typeface="游ゴシック体"/>
                <a:cs typeface="ＭＳ Ｐゴシック" pitchFamily="50" charset="-128"/>
              </a:rPr>
              <a:t>ａ　Fanconi症候群は、①近位尿細管の障害である。</a:t>
            </a:r>
            <a:br>
              <a:rPr kumimoji="1" lang="ja-JP" altLang="ja-JP" sz="1100" b="0" i="0" u="none" strike="noStrike" cap="none" normalizeH="0" baseline="0" dirty="0" smtClean="0">
                <a:ln>
                  <a:noFill/>
                </a:ln>
                <a:solidFill>
                  <a:schemeClr val="tx1"/>
                </a:solidFill>
                <a:effectLst/>
                <a:latin typeface="Arial" pitchFamily="34" charset="0"/>
                <a:ea typeface="游ゴシック体"/>
                <a:cs typeface="ＭＳ Ｐゴシック" pitchFamily="50" charset="-128"/>
              </a:rPr>
            </a:br>
            <a:r>
              <a:rPr kumimoji="1" lang="ja-JP" altLang="ja-JP" sz="1100" b="0" i="0" u="none" strike="noStrike" cap="none" normalizeH="0" baseline="0" dirty="0" smtClean="0">
                <a:ln>
                  <a:noFill/>
                </a:ln>
                <a:solidFill>
                  <a:schemeClr val="tx1"/>
                </a:solidFill>
                <a:effectLst/>
                <a:latin typeface="Arial" pitchFamily="34" charset="0"/>
                <a:ea typeface="游ゴシック体"/>
                <a:cs typeface="ＭＳ Ｐゴシック" pitchFamily="50" charset="-128"/>
              </a:rPr>
              <a:t>ｂ　誤り。Liddle症候群は、</a:t>
            </a:r>
            <a:endParaRPr kumimoji="1" lang="en-US" altLang="ja-JP" sz="1100" b="0" i="0" u="none" strike="noStrike" cap="none" normalizeH="0" baseline="0" dirty="0" smtClean="0">
              <a:ln>
                <a:noFill/>
              </a:ln>
              <a:solidFill>
                <a:schemeClr val="tx1"/>
              </a:solidFill>
              <a:effectLst/>
              <a:latin typeface="Arial" pitchFamily="34" charset="0"/>
              <a:ea typeface="游ゴシック体"/>
              <a:cs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100" b="0" i="0" u="none" strike="noStrike" cap="none" normalizeH="0" baseline="0" dirty="0" smtClean="0">
                <a:ln>
                  <a:noFill/>
                </a:ln>
                <a:solidFill>
                  <a:schemeClr val="tx1"/>
                </a:solidFill>
                <a:effectLst/>
                <a:latin typeface="Arial" pitchFamily="34" charset="0"/>
                <a:ea typeface="游ゴシック体"/>
                <a:cs typeface="ＭＳ Ｐゴシック" pitchFamily="50" charset="-128"/>
              </a:rPr>
              <a:t>　　</a:t>
            </a:r>
            <a:r>
              <a:rPr kumimoji="1" lang="ja-JP" altLang="ja-JP" sz="1100" b="0" i="0" u="none" strike="noStrike" cap="none" normalizeH="0" baseline="0" dirty="0" smtClean="0">
                <a:ln>
                  <a:noFill/>
                </a:ln>
                <a:solidFill>
                  <a:schemeClr val="tx1"/>
                </a:solidFill>
                <a:effectLst/>
                <a:latin typeface="Arial" pitchFamily="34" charset="0"/>
                <a:ea typeface="游ゴシック体"/>
                <a:cs typeface="ＭＳ Ｐゴシック" pitchFamily="50" charset="-128"/>
              </a:rPr>
              <a:t>⑤集合管の障害である。なお、②はヘンレループ下行脚。</a:t>
            </a:r>
            <a:br>
              <a:rPr kumimoji="1" lang="ja-JP" altLang="ja-JP" sz="1100" b="0" i="0" u="none" strike="noStrike" cap="none" normalizeH="0" baseline="0" dirty="0" smtClean="0">
                <a:ln>
                  <a:noFill/>
                </a:ln>
                <a:solidFill>
                  <a:schemeClr val="tx1"/>
                </a:solidFill>
                <a:effectLst/>
                <a:latin typeface="Arial" pitchFamily="34" charset="0"/>
                <a:ea typeface="游ゴシック体"/>
                <a:cs typeface="ＭＳ Ｐゴシック" pitchFamily="50" charset="-128"/>
              </a:rPr>
            </a:br>
            <a:r>
              <a:rPr kumimoji="1" lang="ja-JP" altLang="ja-JP" sz="1100" b="0" i="0" u="none" strike="noStrike" cap="none" normalizeH="0" baseline="0" dirty="0" smtClean="0">
                <a:ln>
                  <a:noFill/>
                </a:ln>
                <a:solidFill>
                  <a:schemeClr val="tx1"/>
                </a:solidFill>
                <a:effectLst/>
                <a:latin typeface="Arial" pitchFamily="34" charset="0"/>
                <a:ea typeface="游ゴシック体"/>
                <a:cs typeface="ＭＳ Ｐゴシック" pitchFamily="50" charset="-128"/>
              </a:rPr>
              <a:t>ｃ　Bartter症候群は、③ヘンレループ上行脚の障害である。</a:t>
            </a:r>
            <a:br>
              <a:rPr kumimoji="1" lang="ja-JP" altLang="ja-JP" sz="1100" b="0" i="0" u="none" strike="noStrike" cap="none" normalizeH="0" baseline="0" dirty="0" smtClean="0">
                <a:ln>
                  <a:noFill/>
                </a:ln>
                <a:solidFill>
                  <a:schemeClr val="tx1"/>
                </a:solidFill>
                <a:effectLst/>
                <a:latin typeface="Arial" pitchFamily="34" charset="0"/>
                <a:ea typeface="游ゴシック体"/>
                <a:cs typeface="ＭＳ Ｐゴシック" pitchFamily="50" charset="-128"/>
              </a:rPr>
            </a:br>
            <a:r>
              <a:rPr kumimoji="1" lang="ja-JP" altLang="ja-JP" sz="1100" b="0" i="0" u="none" strike="noStrike" cap="none" normalizeH="0" baseline="0" dirty="0" smtClean="0">
                <a:ln>
                  <a:noFill/>
                </a:ln>
                <a:solidFill>
                  <a:schemeClr val="tx1"/>
                </a:solidFill>
                <a:effectLst/>
                <a:latin typeface="Arial" pitchFamily="34" charset="0"/>
                <a:ea typeface="游ゴシック体"/>
                <a:cs typeface="ＭＳ Ｐゴシック" pitchFamily="50" charset="-128"/>
              </a:rPr>
              <a:t>ｄ　Gitelman症候群は、④遠位尿細管の障害である。</a:t>
            </a:r>
            <a:br>
              <a:rPr kumimoji="1" lang="ja-JP" altLang="ja-JP" sz="1100" b="0" i="0" u="none" strike="noStrike" cap="none" normalizeH="0" baseline="0" dirty="0" smtClean="0">
                <a:ln>
                  <a:noFill/>
                </a:ln>
                <a:solidFill>
                  <a:schemeClr val="tx1"/>
                </a:solidFill>
                <a:effectLst/>
                <a:latin typeface="Arial" pitchFamily="34" charset="0"/>
                <a:ea typeface="游ゴシック体"/>
                <a:cs typeface="ＭＳ Ｐゴシック" pitchFamily="50" charset="-128"/>
              </a:rPr>
            </a:br>
            <a:r>
              <a:rPr kumimoji="1" lang="ja-JP" altLang="ja-JP" sz="1100" b="0" i="0" u="none" strike="noStrike" cap="none" normalizeH="0" baseline="0" dirty="0" smtClean="0">
                <a:ln>
                  <a:noFill/>
                </a:ln>
                <a:solidFill>
                  <a:schemeClr val="tx1"/>
                </a:solidFill>
                <a:effectLst/>
                <a:latin typeface="Arial" pitchFamily="34" charset="0"/>
                <a:ea typeface="游ゴシック体"/>
                <a:cs typeface="ＭＳ Ｐゴシック" pitchFamily="50" charset="-128"/>
              </a:rPr>
              <a:t>ｅ　腎性尿崩症は、⑤集合管の障害である。</a:t>
            </a:r>
            <a:endParaRPr kumimoji="1" lang="ja-JP" altLang="ja-JP" sz="40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 name="テキスト ボックス 4"/>
          <p:cNvSpPr txBox="1"/>
          <p:nvPr/>
        </p:nvSpPr>
        <p:spPr>
          <a:xfrm>
            <a:off x="3690481" y="3355676"/>
            <a:ext cx="4547747" cy="2062103"/>
          </a:xfrm>
          <a:prstGeom prst="rect">
            <a:avLst/>
          </a:prstGeom>
          <a:noFill/>
        </p:spPr>
        <p:txBody>
          <a:bodyPr wrap="square" rtlCol="0">
            <a:spAutoFit/>
          </a:bodyPr>
          <a:lstStyle/>
          <a:p>
            <a:r>
              <a:rPr lang="ja-JP" altLang="en-US" b="0" dirty="0"/>
              <a:t>糸球体と尿細管の模式図を示す。</a:t>
            </a:r>
          </a:p>
          <a:p>
            <a:r>
              <a:rPr lang="ja-JP" altLang="en-US" b="0" dirty="0"/>
              <a:t>尿細管疾患と障害部位の組合せで誤っているのはどれか</a:t>
            </a:r>
            <a:r>
              <a:rPr lang="ja-JP" altLang="en-US" b="0" dirty="0" smtClean="0"/>
              <a:t>。</a:t>
            </a:r>
            <a:endParaRPr lang="en-US" altLang="ja-JP" b="0" dirty="0" smtClean="0"/>
          </a:p>
          <a:p>
            <a:r>
              <a:rPr lang="ja-JP" altLang="en-US" b="0" dirty="0"/>
              <a:t>ａ </a:t>
            </a:r>
            <a:r>
              <a:rPr lang="en-US" altLang="ja-JP" b="0" dirty="0" err="1"/>
              <a:t>Fanconi</a:t>
            </a:r>
            <a:r>
              <a:rPr lang="ja-JP" altLang="en-US" b="0" dirty="0"/>
              <a:t>症候群 </a:t>
            </a:r>
            <a:r>
              <a:rPr lang="en-US" altLang="ja-JP" b="0" dirty="0"/>
              <a:t>--------- ① </a:t>
            </a:r>
          </a:p>
          <a:p>
            <a:r>
              <a:rPr lang="ja-JP" altLang="en-US" b="0" dirty="0"/>
              <a:t>ｂ </a:t>
            </a:r>
            <a:r>
              <a:rPr lang="en-US" altLang="ja-JP" b="0" dirty="0"/>
              <a:t>Liddle</a:t>
            </a:r>
            <a:r>
              <a:rPr lang="ja-JP" altLang="en-US" b="0" dirty="0"/>
              <a:t>症候群 </a:t>
            </a:r>
            <a:r>
              <a:rPr lang="en-US" altLang="ja-JP" b="0" dirty="0"/>
              <a:t>--------- ② </a:t>
            </a:r>
          </a:p>
          <a:p>
            <a:r>
              <a:rPr lang="ja-JP" altLang="en-US" b="0" dirty="0"/>
              <a:t>ｃ </a:t>
            </a:r>
            <a:r>
              <a:rPr lang="en-US" altLang="ja-JP" b="0" dirty="0"/>
              <a:t>Bartter</a:t>
            </a:r>
            <a:r>
              <a:rPr lang="ja-JP" altLang="en-US" b="0" dirty="0"/>
              <a:t>症候群 </a:t>
            </a:r>
            <a:r>
              <a:rPr lang="en-US" altLang="ja-JP" b="0" dirty="0"/>
              <a:t>--------- ③ </a:t>
            </a:r>
          </a:p>
          <a:p>
            <a:r>
              <a:rPr lang="ja-JP" altLang="en-US" b="0" dirty="0"/>
              <a:t>ｄ </a:t>
            </a:r>
            <a:r>
              <a:rPr lang="en-US" altLang="ja-JP" b="0" dirty="0" err="1"/>
              <a:t>Gitelman</a:t>
            </a:r>
            <a:r>
              <a:rPr lang="ja-JP" altLang="en-US" b="0" dirty="0"/>
              <a:t>症候群 </a:t>
            </a:r>
            <a:r>
              <a:rPr lang="en-US" altLang="ja-JP" b="0" dirty="0"/>
              <a:t>--------- ④ </a:t>
            </a:r>
          </a:p>
          <a:p>
            <a:r>
              <a:rPr lang="ja-JP" altLang="en-US" b="0" dirty="0"/>
              <a:t>ｅ 腎性尿崩症 </a:t>
            </a:r>
            <a:r>
              <a:rPr lang="en-US" altLang="ja-JP" b="0" dirty="0"/>
              <a:t>--------- ⑤</a:t>
            </a:r>
            <a:endParaRPr kumimoji="1" lang="ja-JP" altLang="en-US" b="0" dirty="0"/>
          </a:p>
        </p:txBody>
      </p:sp>
    </p:spTree>
    <p:extLst>
      <p:ext uri="{BB962C8B-B14F-4D97-AF65-F5344CB8AC3E}">
        <p14:creationId xmlns:p14="http://schemas.microsoft.com/office/powerpoint/2010/main" val="510762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ChangeArrowheads="1"/>
          </p:cNvSpPr>
          <p:nvPr/>
        </p:nvSpPr>
        <p:spPr bwMode="auto">
          <a:xfrm>
            <a:off x="1" y="0"/>
            <a:ext cx="9143999" cy="1138773"/>
          </a:xfrm>
          <a:prstGeom prst="rect">
            <a:avLst/>
          </a:prstGeom>
          <a:noFill/>
          <a:ln w="9525">
            <a:noFill/>
            <a:miter lim="800000"/>
            <a:headEnd/>
            <a:tailEnd/>
          </a:ln>
          <a:effectLst/>
        </p:spPr>
        <p:txBody>
          <a:bodyPr wrap="square" anchor="ctr">
            <a:spAutoFit/>
          </a:bodyPr>
          <a:lstStyle/>
          <a:p>
            <a:pPr algn="ctr">
              <a:defRPr/>
            </a:pPr>
            <a:r>
              <a:rPr lang="ja-JP" altLang="en-US" sz="3200" dirty="0">
                <a:solidFill>
                  <a:srgbClr val="FFFF00"/>
                </a:solidFill>
                <a:effectLst>
                  <a:outerShdw blurRad="38100" dist="38100" dir="2700000" algn="tl">
                    <a:srgbClr val="000000"/>
                  </a:outerShdw>
                </a:effectLst>
                <a:latin typeface="+mn-ea"/>
                <a:ea typeface="+mn-ea"/>
              </a:rPr>
              <a:t>続発性アルドステロン症</a:t>
            </a:r>
          </a:p>
          <a:p>
            <a:pPr algn="ctr">
              <a:defRPr/>
            </a:pPr>
            <a:r>
              <a:rPr lang="en-US" altLang="ja-JP" sz="3600" dirty="0">
                <a:solidFill>
                  <a:srgbClr val="FFFF00"/>
                </a:solidFill>
                <a:effectLst>
                  <a:outerShdw blurRad="38100" dist="38100" dir="2700000" algn="tl">
                    <a:srgbClr val="000000"/>
                  </a:outerShdw>
                </a:effectLst>
                <a:latin typeface="+mn-ea"/>
                <a:ea typeface="+mn-ea"/>
              </a:rPr>
              <a:t>Bartter</a:t>
            </a:r>
            <a:r>
              <a:rPr lang="ja-JP" altLang="en-US" sz="3600" dirty="0">
                <a:solidFill>
                  <a:srgbClr val="FFFF00"/>
                </a:solidFill>
                <a:effectLst>
                  <a:outerShdw blurRad="38100" dist="38100" dir="2700000" algn="tl">
                    <a:srgbClr val="000000"/>
                  </a:outerShdw>
                </a:effectLst>
                <a:latin typeface="+mn-ea"/>
                <a:ea typeface="+mn-ea"/>
              </a:rPr>
              <a:t>症候群</a:t>
            </a:r>
          </a:p>
        </p:txBody>
      </p:sp>
      <p:sp>
        <p:nvSpPr>
          <p:cNvPr id="155652" name="Rectangle 4"/>
          <p:cNvSpPr>
            <a:spLocks noChangeArrowheads="1"/>
          </p:cNvSpPr>
          <p:nvPr/>
        </p:nvSpPr>
        <p:spPr bwMode="auto">
          <a:xfrm>
            <a:off x="1" y="1156269"/>
            <a:ext cx="9144000" cy="3748719"/>
          </a:xfrm>
          <a:prstGeom prst="rect">
            <a:avLst/>
          </a:prstGeom>
          <a:noFill/>
          <a:ln w="9525">
            <a:noFill/>
            <a:miter lim="800000"/>
            <a:headEnd/>
            <a:tailEnd/>
          </a:ln>
          <a:effectLst/>
        </p:spPr>
        <p:txBody>
          <a:bodyPr anchor="t">
            <a:spAutoFit/>
          </a:bodyPr>
          <a:lstStyle/>
          <a:p>
            <a:pPr marL="363538" indent="-363538" algn="ctr">
              <a:lnSpc>
                <a:spcPct val="90000"/>
              </a:lnSpc>
              <a:tabLst>
                <a:tab pos="363538" algn="l"/>
              </a:tabLst>
              <a:defRPr/>
            </a:pPr>
            <a:r>
              <a:rPr lang="en-US" altLang="ja-JP" sz="2000" dirty="0">
                <a:solidFill>
                  <a:srgbClr val="FFFFFF"/>
                </a:solidFill>
                <a:effectLst>
                  <a:outerShdw blurRad="38100" dist="38100" dir="2700000" algn="tl">
                    <a:srgbClr val="000000"/>
                  </a:outerShdw>
                </a:effectLst>
                <a:latin typeface="+mn-ea"/>
                <a:ea typeface="+mn-ea"/>
              </a:rPr>
              <a:t>【</a:t>
            </a:r>
            <a:r>
              <a:rPr lang="ja-JP" altLang="en-US" sz="2000" dirty="0">
                <a:solidFill>
                  <a:srgbClr val="FFFFFF"/>
                </a:solidFill>
                <a:effectLst>
                  <a:outerShdw blurRad="38100" dist="38100" dir="2700000" algn="tl">
                    <a:srgbClr val="000000"/>
                  </a:outerShdw>
                </a:effectLst>
                <a:latin typeface="+mn-ea"/>
                <a:ea typeface="+mn-ea"/>
              </a:rPr>
              <a:t>治療</a:t>
            </a:r>
            <a:r>
              <a:rPr lang="en-US" altLang="ja-JP" sz="2000" dirty="0">
                <a:solidFill>
                  <a:srgbClr val="FFFFFF"/>
                </a:solidFill>
                <a:effectLst>
                  <a:outerShdw blurRad="38100" dist="38100" dir="2700000" algn="tl">
                    <a:srgbClr val="000000"/>
                  </a:outerShdw>
                </a:effectLst>
                <a:latin typeface="+mn-ea"/>
                <a:ea typeface="+mn-ea"/>
              </a:rPr>
              <a:t>】</a:t>
            </a:r>
          </a:p>
          <a:p>
            <a:pPr marL="363538" indent="-363538">
              <a:lnSpc>
                <a:spcPct val="90000"/>
              </a:lnSpc>
              <a:tabLst>
                <a:tab pos="363538" algn="l"/>
              </a:tabLst>
              <a:defRPr/>
            </a:pPr>
            <a:r>
              <a:rPr lang="en-US" altLang="ja-JP" sz="1400" dirty="0">
                <a:solidFill>
                  <a:srgbClr val="FFFFFF"/>
                </a:solidFill>
                <a:effectLst>
                  <a:outerShdw blurRad="38100" dist="38100" dir="2700000" algn="tl">
                    <a:srgbClr val="000000"/>
                  </a:outerShdw>
                </a:effectLst>
                <a:latin typeface="+mn-ea"/>
                <a:ea typeface="+mn-ea"/>
              </a:rPr>
              <a:t>1	</a:t>
            </a:r>
            <a:r>
              <a:rPr lang="en-US" altLang="ja-JP" sz="1400" dirty="0">
                <a:solidFill>
                  <a:srgbClr val="FFFF66"/>
                </a:solidFill>
                <a:effectLst>
                  <a:outerShdw blurRad="38100" dist="38100" dir="2700000" algn="tl">
                    <a:srgbClr val="000000"/>
                  </a:outerShdw>
                </a:effectLst>
                <a:latin typeface="+mn-ea"/>
                <a:ea typeface="+mn-ea"/>
              </a:rPr>
              <a:t>K</a:t>
            </a:r>
            <a:r>
              <a:rPr lang="ja-JP" altLang="en-US" sz="1400" dirty="0">
                <a:solidFill>
                  <a:srgbClr val="FFFF66"/>
                </a:solidFill>
                <a:effectLst>
                  <a:outerShdw blurRad="38100" dist="38100" dir="2700000" algn="tl">
                    <a:srgbClr val="000000"/>
                  </a:outerShdw>
                </a:effectLst>
                <a:latin typeface="+mn-ea"/>
                <a:ea typeface="+mn-ea"/>
              </a:rPr>
              <a:t>製剤</a:t>
            </a:r>
          </a:p>
          <a:p>
            <a:pPr marL="363538" indent="-363538">
              <a:lnSpc>
                <a:spcPct val="90000"/>
              </a:lnSpc>
              <a:tabLst>
                <a:tab pos="363538" algn="l"/>
              </a:tabLst>
              <a:defRPr/>
            </a:pPr>
            <a:r>
              <a:rPr lang="ja-JP" altLang="en-US" sz="1400" dirty="0">
                <a:solidFill>
                  <a:srgbClr val="FFFFFF"/>
                </a:solidFill>
                <a:effectLst>
                  <a:outerShdw blurRad="38100" dist="38100" dir="2700000" algn="tl">
                    <a:srgbClr val="000000"/>
                  </a:outerShdw>
                </a:effectLst>
                <a:latin typeface="+mn-ea"/>
                <a:ea typeface="+mn-ea"/>
              </a:rPr>
              <a:t>	</a:t>
            </a:r>
            <a:r>
              <a:rPr lang="en-US" altLang="ja-JP" sz="1400" dirty="0" err="1">
                <a:solidFill>
                  <a:srgbClr val="FFFFFF"/>
                </a:solidFill>
                <a:effectLst>
                  <a:outerShdw blurRad="38100" dist="38100" dir="2700000" algn="tl">
                    <a:srgbClr val="000000"/>
                  </a:outerShdw>
                </a:effectLst>
                <a:latin typeface="+mn-ea"/>
                <a:ea typeface="+mn-ea"/>
              </a:rPr>
              <a:t>KCl</a:t>
            </a:r>
            <a:r>
              <a:rPr lang="ja-JP" altLang="en-US" sz="1400" dirty="0">
                <a:solidFill>
                  <a:srgbClr val="FFFFFF"/>
                </a:solidFill>
                <a:effectLst>
                  <a:outerShdw blurRad="38100" dist="38100" dir="2700000" algn="tl">
                    <a:srgbClr val="000000"/>
                  </a:outerShdw>
                </a:effectLst>
                <a:latin typeface="+mn-ea"/>
                <a:ea typeface="+mn-ea"/>
              </a:rPr>
              <a:t>投与量は</a:t>
            </a:r>
            <a:r>
              <a:rPr lang="en-US" altLang="ja-JP" sz="1400" dirty="0">
                <a:solidFill>
                  <a:srgbClr val="FFFFFF"/>
                </a:solidFill>
                <a:effectLst>
                  <a:outerShdw blurRad="38100" dist="38100" dir="2700000" algn="tl">
                    <a:srgbClr val="000000"/>
                  </a:outerShdw>
                </a:effectLst>
                <a:latin typeface="+mn-ea"/>
                <a:ea typeface="+mn-ea"/>
              </a:rPr>
              <a:t>80</a:t>
            </a:r>
            <a:r>
              <a:rPr lang="ja-JP" altLang="en-US" sz="1400" dirty="0">
                <a:solidFill>
                  <a:srgbClr val="FFFFFF"/>
                </a:solidFill>
                <a:effectLst>
                  <a:outerShdw blurRad="38100" dist="38100" dir="2700000" algn="tl">
                    <a:srgbClr val="000000"/>
                  </a:outerShdw>
                </a:effectLst>
                <a:latin typeface="+mn-ea"/>
                <a:ea typeface="+mn-ea"/>
              </a:rPr>
              <a:t>～</a:t>
            </a:r>
            <a:r>
              <a:rPr lang="en-US" altLang="ja-JP" sz="1400" dirty="0">
                <a:solidFill>
                  <a:srgbClr val="FFFFFF"/>
                </a:solidFill>
                <a:effectLst>
                  <a:outerShdw blurRad="38100" dist="38100" dir="2700000" algn="tl">
                    <a:srgbClr val="000000"/>
                  </a:outerShdw>
                </a:effectLst>
                <a:latin typeface="+mn-ea"/>
                <a:ea typeface="+mn-ea"/>
              </a:rPr>
              <a:t>300mEq/</a:t>
            </a:r>
            <a:r>
              <a:rPr lang="ja-JP" altLang="en-US" sz="1400" dirty="0">
                <a:solidFill>
                  <a:srgbClr val="FFFFFF"/>
                </a:solidFill>
                <a:effectLst>
                  <a:outerShdw blurRad="38100" dist="38100" dir="2700000" algn="tl">
                    <a:srgbClr val="000000"/>
                  </a:outerShdw>
                </a:effectLst>
                <a:latin typeface="+mn-ea"/>
                <a:ea typeface="+mn-ea"/>
              </a:rPr>
              <a:t>日，分</a:t>
            </a:r>
            <a:r>
              <a:rPr lang="en-US" altLang="ja-JP" sz="1400" dirty="0">
                <a:solidFill>
                  <a:srgbClr val="FFFFFF"/>
                </a:solidFill>
                <a:effectLst>
                  <a:outerShdw blurRad="38100" dist="38100" dir="2700000" algn="tl">
                    <a:srgbClr val="000000"/>
                  </a:outerShdw>
                </a:effectLst>
                <a:latin typeface="+mn-ea"/>
                <a:ea typeface="+mn-ea"/>
              </a:rPr>
              <a:t>3</a:t>
            </a:r>
            <a:r>
              <a:rPr lang="ja-JP" altLang="en-US" sz="1400" dirty="0">
                <a:solidFill>
                  <a:srgbClr val="FFFFFF"/>
                </a:solidFill>
                <a:effectLst>
                  <a:outerShdw blurRad="38100" dist="38100" dir="2700000" algn="tl">
                    <a:srgbClr val="000000"/>
                  </a:outerShdw>
                </a:effectLst>
                <a:latin typeface="+mn-ea"/>
                <a:ea typeface="+mn-ea"/>
              </a:rPr>
              <a:t>と常用量の数倍が必要になる．</a:t>
            </a:r>
          </a:p>
          <a:p>
            <a:pPr marL="363538" indent="-363538">
              <a:lnSpc>
                <a:spcPct val="90000"/>
              </a:lnSpc>
              <a:tabLst>
                <a:tab pos="363538" algn="l"/>
              </a:tabLst>
              <a:defRPr/>
            </a:pPr>
            <a:r>
              <a:rPr lang="en-US" altLang="ja-JP" sz="1400" dirty="0">
                <a:solidFill>
                  <a:srgbClr val="FFFFFF"/>
                </a:solidFill>
                <a:effectLst>
                  <a:outerShdw blurRad="38100" dist="38100" dir="2700000" algn="tl">
                    <a:srgbClr val="000000"/>
                  </a:outerShdw>
                </a:effectLst>
                <a:latin typeface="+mn-ea"/>
                <a:ea typeface="+mn-ea"/>
              </a:rPr>
              <a:t>2	</a:t>
            </a:r>
            <a:r>
              <a:rPr lang="ja-JP" altLang="en-US" sz="1400" dirty="0">
                <a:solidFill>
                  <a:srgbClr val="FFFF66"/>
                </a:solidFill>
                <a:effectLst>
                  <a:outerShdw blurRad="38100" dist="38100" dir="2700000" algn="tl">
                    <a:srgbClr val="000000"/>
                  </a:outerShdw>
                </a:effectLst>
                <a:latin typeface="+mn-ea"/>
                <a:ea typeface="+mn-ea"/>
              </a:rPr>
              <a:t>抗アルドステロン薬</a:t>
            </a:r>
          </a:p>
          <a:p>
            <a:pPr marL="363538" indent="-363538">
              <a:lnSpc>
                <a:spcPct val="90000"/>
              </a:lnSpc>
              <a:tabLst>
                <a:tab pos="363538" algn="l"/>
              </a:tabLst>
              <a:defRPr/>
            </a:pPr>
            <a:r>
              <a:rPr lang="ja-JP" altLang="en-US" sz="1400" dirty="0">
                <a:solidFill>
                  <a:srgbClr val="FFFFFF"/>
                </a:solidFill>
                <a:effectLst>
                  <a:outerShdw blurRad="38100" dist="38100" dir="2700000" algn="tl">
                    <a:srgbClr val="000000"/>
                  </a:outerShdw>
                </a:effectLst>
                <a:latin typeface="+mn-ea"/>
                <a:ea typeface="+mn-ea"/>
              </a:rPr>
              <a:t>	スピロノラクトン</a:t>
            </a:r>
            <a:r>
              <a:rPr lang="en-US" altLang="ja-JP" sz="1400" dirty="0">
                <a:solidFill>
                  <a:srgbClr val="FFFFFF"/>
                </a:solidFill>
                <a:effectLst>
                  <a:outerShdw blurRad="38100" dist="38100" dir="2700000" algn="tl">
                    <a:srgbClr val="000000"/>
                  </a:outerShdw>
                </a:effectLst>
                <a:latin typeface="+mn-ea"/>
                <a:ea typeface="+mn-ea"/>
              </a:rPr>
              <a:t>(50</a:t>
            </a:r>
            <a:r>
              <a:rPr lang="ja-JP" altLang="en-US" sz="1400" dirty="0">
                <a:solidFill>
                  <a:srgbClr val="FFFFFF"/>
                </a:solidFill>
                <a:effectLst>
                  <a:outerShdw blurRad="38100" dist="38100" dir="2700000" algn="tl">
                    <a:srgbClr val="000000"/>
                  </a:outerShdw>
                </a:effectLst>
                <a:latin typeface="+mn-ea"/>
                <a:ea typeface="+mn-ea"/>
              </a:rPr>
              <a:t>～</a:t>
            </a:r>
            <a:r>
              <a:rPr lang="en-US" altLang="ja-JP" sz="1400" dirty="0">
                <a:solidFill>
                  <a:srgbClr val="FFFFFF"/>
                </a:solidFill>
                <a:effectLst>
                  <a:outerShdw blurRad="38100" dist="38100" dir="2700000" algn="tl">
                    <a:srgbClr val="000000"/>
                  </a:outerShdw>
                </a:effectLst>
                <a:latin typeface="+mn-ea"/>
                <a:ea typeface="+mn-ea"/>
              </a:rPr>
              <a:t>500mg/</a:t>
            </a:r>
            <a:r>
              <a:rPr lang="ja-JP" altLang="en-US" sz="1400" dirty="0">
                <a:solidFill>
                  <a:srgbClr val="FFFFFF"/>
                </a:solidFill>
                <a:effectLst>
                  <a:outerShdw blurRad="38100" dist="38100" dir="2700000" algn="tl">
                    <a:srgbClr val="000000"/>
                  </a:outerShdw>
                </a:effectLst>
                <a:latin typeface="+mn-ea"/>
                <a:ea typeface="+mn-ea"/>
              </a:rPr>
              <a:t>日，分</a:t>
            </a:r>
            <a:r>
              <a:rPr lang="en-US" altLang="ja-JP" sz="1400" dirty="0">
                <a:solidFill>
                  <a:srgbClr val="FFFFFF"/>
                </a:solidFill>
                <a:effectLst>
                  <a:outerShdw blurRad="38100" dist="38100" dir="2700000" algn="tl">
                    <a:srgbClr val="000000"/>
                  </a:outerShdw>
                </a:effectLst>
                <a:latin typeface="+mn-ea"/>
                <a:ea typeface="+mn-ea"/>
              </a:rPr>
              <a:t>1</a:t>
            </a:r>
            <a:r>
              <a:rPr lang="ja-JP" altLang="en-US" sz="1400" dirty="0">
                <a:solidFill>
                  <a:srgbClr val="FFFFFF"/>
                </a:solidFill>
                <a:effectLst>
                  <a:outerShdw blurRad="38100" dist="38100" dir="2700000" algn="tl">
                    <a:srgbClr val="000000"/>
                  </a:outerShdw>
                </a:effectLst>
                <a:latin typeface="+mn-ea"/>
                <a:ea typeface="+mn-ea"/>
              </a:rPr>
              <a:t>～</a:t>
            </a:r>
            <a:r>
              <a:rPr lang="en-US" altLang="ja-JP" sz="1400" dirty="0">
                <a:solidFill>
                  <a:srgbClr val="FFFFFF"/>
                </a:solidFill>
                <a:effectLst>
                  <a:outerShdw blurRad="38100" dist="38100" dir="2700000" algn="tl">
                    <a:srgbClr val="000000"/>
                  </a:outerShdw>
                </a:effectLst>
                <a:latin typeface="+mn-ea"/>
                <a:ea typeface="+mn-ea"/>
              </a:rPr>
              <a:t>2)</a:t>
            </a:r>
            <a:r>
              <a:rPr lang="ja-JP" altLang="en-US" sz="1400" dirty="0">
                <a:solidFill>
                  <a:srgbClr val="FFFFFF"/>
                </a:solidFill>
                <a:effectLst>
                  <a:outerShdw blurRad="38100" dist="38100" dir="2700000" algn="tl">
                    <a:srgbClr val="000000"/>
                  </a:outerShdw>
                </a:effectLst>
                <a:latin typeface="+mn-ea"/>
                <a:ea typeface="+mn-ea"/>
              </a:rPr>
              <a:t>が</a:t>
            </a:r>
            <a:r>
              <a:rPr lang="en-US" altLang="ja-JP" sz="1400" dirty="0">
                <a:solidFill>
                  <a:srgbClr val="FFFFFF"/>
                </a:solidFill>
                <a:effectLst>
                  <a:outerShdw blurRad="38100" dist="38100" dir="2700000" algn="tl">
                    <a:srgbClr val="000000"/>
                  </a:outerShdw>
                </a:effectLst>
                <a:latin typeface="+mn-ea"/>
                <a:ea typeface="+mn-ea"/>
              </a:rPr>
              <a:t>K</a:t>
            </a:r>
            <a:r>
              <a:rPr lang="ja-JP" altLang="en-US" sz="1400" dirty="0">
                <a:solidFill>
                  <a:srgbClr val="FFFFFF"/>
                </a:solidFill>
                <a:effectLst>
                  <a:outerShdw blurRad="38100" dist="38100" dir="2700000" algn="tl">
                    <a:srgbClr val="000000"/>
                  </a:outerShdw>
                </a:effectLst>
                <a:latin typeface="+mn-ea"/>
                <a:ea typeface="+mn-ea"/>
              </a:rPr>
              <a:t>保持のため投与される．</a:t>
            </a:r>
          </a:p>
          <a:p>
            <a:pPr marL="363538" indent="-363538">
              <a:lnSpc>
                <a:spcPct val="90000"/>
              </a:lnSpc>
              <a:tabLst>
                <a:tab pos="363538" algn="l"/>
              </a:tabLst>
              <a:defRPr/>
            </a:pPr>
            <a:r>
              <a:rPr lang="en-US" altLang="ja-JP" sz="1400" dirty="0">
                <a:solidFill>
                  <a:srgbClr val="FFFFFF"/>
                </a:solidFill>
                <a:effectLst>
                  <a:outerShdw blurRad="38100" dist="38100" dir="2700000" algn="tl">
                    <a:srgbClr val="000000"/>
                  </a:outerShdw>
                </a:effectLst>
                <a:latin typeface="+mn-ea"/>
                <a:ea typeface="+mn-ea"/>
              </a:rPr>
              <a:t>3	</a:t>
            </a:r>
            <a:r>
              <a:rPr lang="en-US" altLang="ja-JP" sz="1400" dirty="0">
                <a:solidFill>
                  <a:srgbClr val="FFFF66"/>
                </a:solidFill>
                <a:effectLst>
                  <a:outerShdw blurRad="38100" dist="38100" dir="2700000" algn="tl">
                    <a:srgbClr val="000000"/>
                  </a:outerShdw>
                </a:effectLst>
                <a:latin typeface="+mn-ea"/>
                <a:ea typeface="+mn-ea"/>
              </a:rPr>
              <a:t>PG</a:t>
            </a:r>
            <a:r>
              <a:rPr lang="ja-JP" altLang="en-US" sz="1400" dirty="0">
                <a:solidFill>
                  <a:srgbClr val="FFFF66"/>
                </a:solidFill>
                <a:effectLst>
                  <a:outerShdw blurRad="38100" dist="38100" dir="2700000" algn="tl">
                    <a:srgbClr val="000000"/>
                  </a:outerShdw>
                </a:effectLst>
                <a:latin typeface="+mn-ea"/>
                <a:ea typeface="+mn-ea"/>
              </a:rPr>
              <a:t>産生抑制薬　（低</a:t>
            </a:r>
            <a:r>
              <a:rPr lang="en-US" altLang="ja-JP" sz="1400" dirty="0">
                <a:solidFill>
                  <a:srgbClr val="FFFF66"/>
                </a:solidFill>
                <a:effectLst>
                  <a:outerShdw blurRad="38100" dist="38100" dir="2700000" algn="tl">
                    <a:srgbClr val="000000"/>
                  </a:outerShdw>
                </a:effectLst>
                <a:latin typeface="+mn-ea"/>
                <a:ea typeface="+mn-ea"/>
              </a:rPr>
              <a:t>K</a:t>
            </a:r>
            <a:r>
              <a:rPr lang="ja-JP" altLang="en-US" sz="1400" dirty="0">
                <a:solidFill>
                  <a:srgbClr val="FFFF66"/>
                </a:solidFill>
                <a:effectLst>
                  <a:outerShdw blurRad="38100" dist="38100" dir="2700000" algn="tl">
                    <a:srgbClr val="000000"/>
                  </a:outerShdw>
                </a:effectLst>
                <a:latin typeface="+mn-ea"/>
                <a:ea typeface="+mn-ea"/>
              </a:rPr>
              <a:t>で腎でのプロスタグランジン</a:t>
            </a:r>
            <a:r>
              <a:rPr lang="en-US" altLang="ja-JP" sz="1400" dirty="0">
                <a:solidFill>
                  <a:srgbClr val="FFFF66"/>
                </a:solidFill>
                <a:effectLst>
                  <a:outerShdw blurRad="38100" dist="38100" dir="2700000" algn="tl">
                    <a:srgbClr val="000000"/>
                  </a:outerShdw>
                </a:effectLst>
                <a:latin typeface="+mn-ea"/>
                <a:ea typeface="+mn-ea"/>
              </a:rPr>
              <a:t>E</a:t>
            </a:r>
            <a:r>
              <a:rPr lang="en-US" altLang="ja-JP" sz="1400" baseline="-25000" dirty="0">
                <a:solidFill>
                  <a:srgbClr val="FFFF66"/>
                </a:solidFill>
                <a:effectLst>
                  <a:outerShdw blurRad="38100" dist="38100" dir="2700000" algn="tl">
                    <a:srgbClr val="000000"/>
                  </a:outerShdw>
                </a:effectLst>
                <a:latin typeface="+mn-ea"/>
                <a:ea typeface="+mn-ea"/>
              </a:rPr>
              <a:t>2</a:t>
            </a:r>
            <a:r>
              <a:rPr lang="en-US" altLang="ja-JP" sz="1400" dirty="0">
                <a:solidFill>
                  <a:srgbClr val="FFFF66"/>
                </a:solidFill>
                <a:effectLst>
                  <a:outerShdw blurRad="38100" dist="38100" dir="2700000" algn="tl">
                    <a:srgbClr val="000000"/>
                  </a:outerShdw>
                </a:effectLst>
                <a:latin typeface="+mn-ea"/>
                <a:ea typeface="+mn-ea"/>
              </a:rPr>
              <a:t>(PGE</a:t>
            </a:r>
            <a:r>
              <a:rPr lang="en-US" altLang="ja-JP" sz="1400" baseline="-25000" dirty="0">
                <a:solidFill>
                  <a:srgbClr val="FFFF66"/>
                </a:solidFill>
                <a:effectLst>
                  <a:outerShdw blurRad="38100" dist="38100" dir="2700000" algn="tl">
                    <a:srgbClr val="000000"/>
                  </a:outerShdw>
                </a:effectLst>
                <a:latin typeface="+mn-ea"/>
                <a:ea typeface="+mn-ea"/>
              </a:rPr>
              <a:t>2</a:t>
            </a:r>
            <a:r>
              <a:rPr lang="en-US" altLang="ja-JP" sz="1400" dirty="0">
                <a:solidFill>
                  <a:srgbClr val="FFFF66"/>
                </a:solidFill>
                <a:effectLst>
                  <a:outerShdw blurRad="38100" dist="38100" dir="2700000" algn="tl">
                    <a:srgbClr val="000000"/>
                  </a:outerShdw>
                </a:effectLst>
                <a:latin typeface="+mn-ea"/>
                <a:ea typeface="+mn-ea"/>
              </a:rPr>
              <a:t>)</a:t>
            </a:r>
            <a:r>
              <a:rPr lang="ja-JP" altLang="en-US" sz="1400" dirty="0">
                <a:solidFill>
                  <a:srgbClr val="FFFF66"/>
                </a:solidFill>
                <a:effectLst>
                  <a:outerShdw blurRad="38100" dist="38100" dir="2700000" algn="tl">
                    <a:srgbClr val="000000"/>
                  </a:outerShdw>
                </a:effectLst>
                <a:latin typeface="+mn-ea"/>
                <a:ea typeface="+mn-ea"/>
              </a:rPr>
              <a:t>や血管でのプロスタグランジン</a:t>
            </a:r>
            <a:r>
              <a:rPr lang="en-US" altLang="ja-JP" sz="1400" dirty="0">
                <a:solidFill>
                  <a:srgbClr val="FFFF66"/>
                </a:solidFill>
                <a:effectLst>
                  <a:outerShdw blurRad="38100" dist="38100" dir="2700000" algn="tl">
                    <a:srgbClr val="000000"/>
                  </a:outerShdw>
                </a:effectLst>
                <a:latin typeface="+mn-ea"/>
                <a:ea typeface="+mn-ea"/>
              </a:rPr>
              <a:t>I</a:t>
            </a:r>
            <a:r>
              <a:rPr lang="en-US" altLang="ja-JP" sz="1400" baseline="-25000" dirty="0">
                <a:solidFill>
                  <a:srgbClr val="FFFF66"/>
                </a:solidFill>
                <a:effectLst>
                  <a:outerShdw blurRad="38100" dist="38100" dir="2700000" algn="tl">
                    <a:srgbClr val="000000"/>
                  </a:outerShdw>
                </a:effectLst>
                <a:latin typeface="+mn-ea"/>
                <a:ea typeface="+mn-ea"/>
              </a:rPr>
              <a:t>2</a:t>
            </a:r>
            <a:r>
              <a:rPr lang="en-US" altLang="ja-JP" sz="1400" dirty="0">
                <a:solidFill>
                  <a:srgbClr val="FFFF66"/>
                </a:solidFill>
                <a:effectLst>
                  <a:outerShdw blurRad="38100" dist="38100" dir="2700000" algn="tl">
                    <a:srgbClr val="000000"/>
                  </a:outerShdw>
                </a:effectLst>
                <a:latin typeface="+mn-ea"/>
                <a:ea typeface="+mn-ea"/>
              </a:rPr>
              <a:t>(PGI</a:t>
            </a:r>
            <a:r>
              <a:rPr lang="en-US" altLang="ja-JP" sz="1400" baseline="-25000" dirty="0">
                <a:solidFill>
                  <a:srgbClr val="FFFF66"/>
                </a:solidFill>
                <a:effectLst>
                  <a:outerShdw blurRad="38100" dist="38100" dir="2700000" algn="tl">
                    <a:srgbClr val="000000"/>
                  </a:outerShdw>
                </a:effectLst>
                <a:latin typeface="+mn-ea"/>
                <a:ea typeface="+mn-ea"/>
              </a:rPr>
              <a:t>2</a:t>
            </a:r>
            <a:r>
              <a:rPr lang="en-US" altLang="ja-JP" sz="1400" dirty="0">
                <a:solidFill>
                  <a:srgbClr val="FFFF66"/>
                </a:solidFill>
                <a:effectLst>
                  <a:outerShdw blurRad="38100" dist="38100" dir="2700000" algn="tl">
                    <a:srgbClr val="000000"/>
                  </a:outerShdw>
                </a:effectLst>
                <a:latin typeface="+mn-ea"/>
                <a:ea typeface="+mn-ea"/>
              </a:rPr>
              <a:t>)</a:t>
            </a:r>
            <a:r>
              <a:rPr lang="ja-JP" altLang="en-US" sz="1400" dirty="0">
                <a:solidFill>
                  <a:srgbClr val="FFFF66"/>
                </a:solidFill>
                <a:effectLst>
                  <a:outerShdw blurRad="38100" dist="38100" dir="2700000" algn="tl">
                    <a:srgbClr val="000000"/>
                  </a:outerShdw>
                </a:effectLst>
                <a:latin typeface="+mn-ea"/>
                <a:ea typeface="+mn-ea"/>
              </a:rPr>
              <a:t>の産生を増加）</a:t>
            </a:r>
          </a:p>
          <a:p>
            <a:pPr marL="363538" indent="-363538">
              <a:lnSpc>
                <a:spcPct val="90000"/>
              </a:lnSpc>
              <a:tabLst>
                <a:tab pos="363538" algn="l"/>
              </a:tabLst>
              <a:defRPr/>
            </a:pPr>
            <a:r>
              <a:rPr lang="ja-JP" altLang="en-US" sz="1400" dirty="0">
                <a:solidFill>
                  <a:srgbClr val="FFFFFF"/>
                </a:solidFill>
                <a:effectLst>
                  <a:outerShdw blurRad="38100" dist="38100" dir="2700000" algn="tl">
                    <a:srgbClr val="000000"/>
                  </a:outerShdw>
                </a:effectLst>
                <a:latin typeface="+mn-ea"/>
                <a:ea typeface="+mn-ea"/>
              </a:rPr>
              <a:t>	インドメタシン</a:t>
            </a:r>
            <a:r>
              <a:rPr lang="en-US" altLang="ja-JP" sz="1400" dirty="0">
                <a:solidFill>
                  <a:srgbClr val="FFFFFF"/>
                </a:solidFill>
                <a:effectLst>
                  <a:outerShdw blurRad="38100" dist="38100" dir="2700000" algn="tl">
                    <a:srgbClr val="000000"/>
                  </a:outerShdw>
                </a:effectLst>
                <a:latin typeface="+mn-ea"/>
                <a:ea typeface="+mn-ea"/>
              </a:rPr>
              <a:t>2</a:t>
            </a:r>
            <a:r>
              <a:rPr lang="ja-JP" altLang="en-US" sz="1400" dirty="0">
                <a:solidFill>
                  <a:srgbClr val="FFFFFF"/>
                </a:solidFill>
                <a:effectLst>
                  <a:outerShdw blurRad="38100" dist="38100" dir="2700000" algn="tl">
                    <a:srgbClr val="000000"/>
                  </a:outerShdw>
                </a:effectLst>
                <a:latin typeface="+mn-ea"/>
                <a:ea typeface="+mn-ea"/>
              </a:rPr>
              <a:t>～</a:t>
            </a:r>
            <a:r>
              <a:rPr lang="en-US" altLang="ja-JP" sz="1400" dirty="0">
                <a:solidFill>
                  <a:srgbClr val="FFFFFF"/>
                </a:solidFill>
                <a:effectLst>
                  <a:outerShdw blurRad="38100" dist="38100" dir="2700000" algn="tl">
                    <a:srgbClr val="000000"/>
                  </a:outerShdw>
                </a:effectLst>
                <a:latin typeface="+mn-ea"/>
                <a:ea typeface="+mn-ea"/>
              </a:rPr>
              <a:t>5mg/kg/</a:t>
            </a:r>
            <a:r>
              <a:rPr lang="ja-JP" altLang="en-US" sz="1400" dirty="0">
                <a:solidFill>
                  <a:srgbClr val="FFFFFF"/>
                </a:solidFill>
                <a:effectLst>
                  <a:outerShdw blurRad="38100" dist="38100" dir="2700000" algn="tl">
                    <a:srgbClr val="000000"/>
                  </a:outerShdw>
                </a:effectLst>
                <a:latin typeface="+mn-ea"/>
                <a:ea typeface="+mn-ea"/>
              </a:rPr>
              <a:t>日，分</a:t>
            </a:r>
            <a:r>
              <a:rPr lang="en-US" altLang="ja-JP" sz="1400" dirty="0">
                <a:solidFill>
                  <a:srgbClr val="FFFFFF"/>
                </a:solidFill>
                <a:effectLst>
                  <a:outerShdw blurRad="38100" dist="38100" dir="2700000" algn="tl">
                    <a:srgbClr val="000000"/>
                  </a:outerShdw>
                </a:effectLst>
                <a:latin typeface="+mn-ea"/>
                <a:ea typeface="+mn-ea"/>
              </a:rPr>
              <a:t>4</a:t>
            </a:r>
            <a:r>
              <a:rPr lang="ja-JP" altLang="en-US" sz="1400" dirty="0">
                <a:solidFill>
                  <a:srgbClr val="FFFFFF"/>
                </a:solidFill>
                <a:effectLst>
                  <a:outerShdw blurRad="38100" dist="38100" dir="2700000" algn="tl">
                    <a:srgbClr val="000000"/>
                  </a:outerShdw>
                </a:effectLst>
                <a:latin typeface="+mn-ea"/>
                <a:ea typeface="+mn-ea"/>
              </a:rPr>
              <a:t>～</a:t>
            </a:r>
            <a:r>
              <a:rPr lang="en-US" altLang="ja-JP" sz="1400" dirty="0">
                <a:solidFill>
                  <a:srgbClr val="FFFFFF"/>
                </a:solidFill>
                <a:effectLst>
                  <a:outerShdw blurRad="38100" dist="38100" dir="2700000" algn="tl">
                    <a:srgbClr val="000000"/>
                  </a:outerShdw>
                </a:effectLst>
                <a:latin typeface="+mn-ea"/>
                <a:ea typeface="+mn-ea"/>
              </a:rPr>
              <a:t>6</a:t>
            </a:r>
            <a:r>
              <a:rPr lang="ja-JP" altLang="en-US" sz="1400" dirty="0" err="1">
                <a:solidFill>
                  <a:srgbClr val="FFFFFF"/>
                </a:solidFill>
                <a:effectLst>
                  <a:outerShdw blurRad="38100" dist="38100" dir="2700000" algn="tl">
                    <a:srgbClr val="000000"/>
                  </a:outerShdw>
                </a:effectLst>
                <a:latin typeface="+mn-ea"/>
                <a:ea typeface="+mn-ea"/>
              </a:rPr>
              <a:t>，</a:t>
            </a:r>
            <a:r>
              <a:rPr lang="ja-JP" altLang="en-US" sz="1400" dirty="0">
                <a:solidFill>
                  <a:srgbClr val="FFFFFF"/>
                </a:solidFill>
                <a:effectLst>
                  <a:outerShdw blurRad="38100" dist="38100" dir="2700000" algn="tl">
                    <a:srgbClr val="000000"/>
                  </a:outerShdw>
                </a:effectLst>
                <a:latin typeface="+mn-ea"/>
                <a:ea typeface="+mn-ea"/>
              </a:rPr>
              <a:t>副作用として消化器症状や糸球体濾過値</a:t>
            </a:r>
            <a:r>
              <a:rPr lang="en-US" altLang="ja-JP" sz="1400" dirty="0">
                <a:solidFill>
                  <a:srgbClr val="FFFFFF"/>
                </a:solidFill>
                <a:effectLst>
                  <a:outerShdw blurRad="38100" dist="38100" dir="2700000" algn="tl">
                    <a:srgbClr val="000000"/>
                  </a:outerShdw>
                </a:effectLst>
                <a:latin typeface="+mn-ea"/>
                <a:ea typeface="+mn-ea"/>
              </a:rPr>
              <a:t>(</a:t>
            </a:r>
            <a:r>
              <a:rPr lang="en-US" altLang="ja-JP" sz="1400" dirty="0" err="1">
                <a:solidFill>
                  <a:srgbClr val="FFFFFF"/>
                </a:solidFill>
                <a:effectLst>
                  <a:outerShdw blurRad="38100" dist="38100" dir="2700000" algn="tl">
                    <a:srgbClr val="000000"/>
                  </a:outerShdw>
                </a:effectLst>
                <a:latin typeface="+mn-ea"/>
                <a:ea typeface="+mn-ea"/>
              </a:rPr>
              <a:t>glomerular</a:t>
            </a:r>
            <a:r>
              <a:rPr lang="en-US" altLang="ja-JP" sz="1400" dirty="0">
                <a:solidFill>
                  <a:srgbClr val="FFFFFF"/>
                </a:solidFill>
                <a:effectLst>
                  <a:outerShdw blurRad="38100" dist="38100" dir="2700000" algn="tl">
                    <a:srgbClr val="000000"/>
                  </a:outerShdw>
                </a:effectLst>
                <a:latin typeface="+mn-ea"/>
                <a:ea typeface="+mn-ea"/>
              </a:rPr>
              <a:t> filtration </a:t>
            </a:r>
            <a:r>
              <a:rPr lang="en-US" altLang="ja-JP" sz="1400" dirty="0" err="1">
                <a:solidFill>
                  <a:srgbClr val="FFFFFF"/>
                </a:solidFill>
                <a:effectLst>
                  <a:outerShdw blurRad="38100" dist="38100" dir="2700000" algn="tl">
                    <a:srgbClr val="000000"/>
                  </a:outerShdw>
                </a:effectLst>
                <a:latin typeface="+mn-ea"/>
                <a:ea typeface="+mn-ea"/>
              </a:rPr>
              <a:t>rate;GFR</a:t>
            </a:r>
            <a:r>
              <a:rPr lang="en-US" altLang="ja-JP" sz="1400" dirty="0">
                <a:solidFill>
                  <a:srgbClr val="FFFFFF"/>
                </a:solidFill>
                <a:effectLst>
                  <a:outerShdw blurRad="38100" dist="38100" dir="2700000" algn="tl">
                    <a:srgbClr val="000000"/>
                  </a:outerShdw>
                </a:effectLst>
                <a:latin typeface="+mn-ea"/>
                <a:ea typeface="+mn-ea"/>
              </a:rPr>
              <a:t>)</a:t>
            </a:r>
            <a:r>
              <a:rPr lang="ja-JP" altLang="en-US" sz="1400" dirty="0">
                <a:solidFill>
                  <a:srgbClr val="FFFFFF"/>
                </a:solidFill>
                <a:effectLst>
                  <a:outerShdw blurRad="38100" dist="38100" dir="2700000" algn="tl">
                    <a:srgbClr val="000000"/>
                  </a:outerShdw>
                </a:effectLst>
                <a:latin typeface="+mn-ea"/>
                <a:ea typeface="+mn-ea"/>
              </a:rPr>
              <a:t>の低下が出現すれば，減量か中止する．アスピリン，ケトプロフェン，イブプロフェンなどの他剤に替えて試みるのもよい．消化器症状のある者には，その坐剤があればそれを使用することも考慮すべきである．</a:t>
            </a:r>
          </a:p>
          <a:p>
            <a:pPr marL="363538" indent="-363538">
              <a:lnSpc>
                <a:spcPct val="90000"/>
              </a:lnSpc>
              <a:tabLst>
                <a:tab pos="363538" algn="l"/>
              </a:tabLst>
              <a:defRPr/>
            </a:pPr>
            <a:r>
              <a:rPr lang="en-US" altLang="ja-JP" sz="1400" dirty="0">
                <a:solidFill>
                  <a:srgbClr val="FFFFFF"/>
                </a:solidFill>
                <a:effectLst>
                  <a:outerShdw blurRad="38100" dist="38100" dir="2700000" algn="tl">
                    <a:srgbClr val="000000"/>
                  </a:outerShdw>
                </a:effectLst>
                <a:latin typeface="+mn-ea"/>
                <a:ea typeface="+mn-ea"/>
              </a:rPr>
              <a:t>4	</a:t>
            </a:r>
            <a:r>
              <a:rPr lang="ja-JP" altLang="en-US" sz="1400" dirty="0">
                <a:solidFill>
                  <a:srgbClr val="FFFF66"/>
                </a:solidFill>
                <a:effectLst>
                  <a:outerShdw blurRad="38100" dist="38100" dir="2700000" algn="tl">
                    <a:srgbClr val="000000"/>
                  </a:outerShdw>
                </a:effectLst>
                <a:latin typeface="+mn-ea"/>
                <a:ea typeface="+mn-ea"/>
              </a:rPr>
              <a:t>アンジオテンシン</a:t>
            </a:r>
            <a:r>
              <a:rPr lang="en-US" altLang="ja-JP" sz="1400" dirty="0">
                <a:solidFill>
                  <a:srgbClr val="FFFF66"/>
                </a:solidFill>
                <a:effectLst>
                  <a:outerShdw blurRad="38100" dist="38100" dir="2700000" algn="tl">
                    <a:srgbClr val="000000"/>
                  </a:outerShdw>
                </a:effectLst>
                <a:latin typeface="+mn-ea"/>
                <a:ea typeface="+mn-ea"/>
              </a:rPr>
              <a:t>II</a:t>
            </a:r>
            <a:r>
              <a:rPr lang="ja-JP" altLang="en-US" sz="1400" dirty="0">
                <a:solidFill>
                  <a:srgbClr val="FFFF66"/>
                </a:solidFill>
                <a:effectLst>
                  <a:outerShdw blurRad="38100" dist="38100" dir="2700000" algn="tl">
                    <a:srgbClr val="000000"/>
                  </a:outerShdw>
                </a:effectLst>
                <a:latin typeface="+mn-ea"/>
                <a:ea typeface="+mn-ea"/>
              </a:rPr>
              <a:t>変換酵素</a:t>
            </a:r>
            <a:r>
              <a:rPr lang="en-US" altLang="ja-JP" sz="1400" dirty="0">
                <a:solidFill>
                  <a:srgbClr val="FFFF66"/>
                </a:solidFill>
                <a:effectLst>
                  <a:outerShdw blurRad="38100" dist="38100" dir="2700000" algn="tl">
                    <a:srgbClr val="000000"/>
                  </a:outerShdw>
                </a:effectLst>
                <a:latin typeface="+mn-ea"/>
                <a:ea typeface="+mn-ea"/>
              </a:rPr>
              <a:t>(ACE)</a:t>
            </a:r>
            <a:r>
              <a:rPr lang="ja-JP" altLang="en-US" sz="1400" dirty="0">
                <a:solidFill>
                  <a:srgbClr val="FFFF66"/>
                </a:solidFill>
                <a:effectLst>
                  <a:outerShdw blurRad="38100" dist="38100" dir="2700000" algn="tl">
                    <a:srgbClr val="000000"/>
                  </a:outerShdw>
                </a:effectLst>
                <a:latin typeface="+mn-ea"/>
                <a:ea typeface="+mn-ea"/>
              </a:rPr>
              <a:t>阻害薬</a:t>
            </a:r>
          </a:p>
          <a:p>
            <a:pPr marL="363538" indent="-363538">
              <a:lnSpc>
                <a:spcPct val="90000"/>
              </a:lnSpc>
              <a:tabLst>
                <a:tab pos="363538" algn="l"/>
              </a:tabLst>
              <a:defRPr/>
            </a:pPr>
            <a:r>
              <a:rPr lang="ja-JP" altLang="en-US" sz="1400" dirty="0">
                <a:solidFill>
                  <a:srgbClr val="FFFFFF"/>
                </a:solidFill>
                <a:effectLst>
                  <a:outerShdw blurRad="38100" dist="38100" dir="2700000" algn="tl">
                    <a:srgbClr val="000000"/>
                  </a:outerShdw>
                </a:effectLst>
                <a:latin typeface="+mn-ea"/>
                <a:ea typeface="+mn-ea"/>
              </a:rPr>
              <a:t>	低</a:t>
            </a:r>
            <a:r>
              <a:rPr lang="en-US" altLang="ja-JP" sz="1400" dirty="0">
                <a:solidFill>
                  <a:srgbClr val="FFFFFF"/>
                </a:solidFill>
                <a:effectLst>
                  <a:outerShdw blurRad="38100" dist="38100" dir="2700000" algn="tl">
                    <a:srgbClr val="000000"/>
                  </a:outerShdw>
                </a:effectLst>
                <a:latin typeface="+mn-ea"/>
                <a:ea typeface="+mn-ea"/>
              </a:rPr>
              <a:t>K</a:t>
            </a:r>
            <a:r>
              <a:rPr lang="ja-JP" altLang="en-US" sz="1400" dirty="0">
                <a:solidFill>
                  <a:srgbClr val="FFFFFF"/>
                </a:solidFill>
                <a:effectLst>
                  <a:outerShdw blurRad="38100" dist="38100" dir="2700000" algn="tl">
                    <a:srgbClr val="000000"/>
                  </a:outerShdw>
                </a:effectLst>
                <a:latin typeface="+mn-ea"/>
                <a:ea typeface="+mn-ea"/>
              </a:rPr>
              <a:t>血症が改善されるとの報告もあるが，</a:t>
            </a:r>
            <a:r>
              <a:rPr lang="en-US" altLang="ja-JP" sz="1400" dirty="0">
                <a:solidFill>
                  <a:srgbClr val="FFFFFF"/>
                </a:solidFill>
                <a:effectLst>
                  <a:outerShdw blurRad="38100" dist="38100" dir="2700000" algn="tl">
                    <a:srgbClr val="000000"/>
                  </a:outerShdw>
                </a:effectLst>
                <a:latin typeface="+mn-ea"/>
                <a:ea typeface="+mn-ea"/>
              </a:rPr>
              <a:t>PG</a:t>
            </a:r>
            <a:r>
              <a:rPr lang="ja-JP" altLang="en-US" sz="1400" dirty="0">
                <a:solidFill>
                  <a:srgbClr val="FFFFFF"/>
                </a:solidFill>
                <a:effectLst>
                  <a:outerShdw blurRad="38100" dist="38100" dir="2700000" algn="tl">
                    <a:srgbClr val="000000"/>
                  </a:outerShdw>
                </a:effectLst>
                <a:latin typeface="+mn-ea"/>
                <a:ea typeface="+mn-ea"/>
              </a:rPr>
              <a:t>産生抑制薬とともに腎機能低下を促進することもあり注意が必要である．</a:t>
            </a:r>
          </a:p>
          <a:p>
            <a:pPr marL="363538" indent="-363538">
              <a:lnSpc>
                <a:spcPct val="90000"/>
              </a:lnSpc>
              <a:tabLst>
                <a:tab pos="363538" algn="l"/>
              </a:tabLst>
              <a:defRPr/>
            </a:pPr>
            <a:r>
              <a:rPr lang="en-US" altLang="ja-JP" sz="1400" dirty="0">
                <a:solidFill>
                  <a:srgbClr val="FFFFFF"/>
                </a:solidFill>
                <a:effectLst>
                  <a:outerShdw blurRad="38100" dist="38100" dir="2700000" algn="tl">
                    <a:srgbClr val="000000"/>
                  </a:outerShdw>
                </a:effectLst>
                <a:latin typeface="+mn-ea"/>
                <a:ea typeface="+mn-ea"/>
              </a:rPr>
              <a:t>5	</a:t>
            </a:r>
            <a:r>
              <a:rPr lang="ja-JP" altLang="en-US" sz="1400" dirty="0">
                <a:solidFill>
                  <a:srgbClr val="FFFF66"/>
                </a:solidFill>
                <a:effectLst>
                  <a:outerShdw blurRad="38100" dist="38100" dir="2700000" algn="tl">
                    <a:srgbClr val="000000"/>
                  </a:outerShdw>
                </a:effectLst>
                <a:latin typeface="+mn-ea"/>
                <a:ea typeface="+mn-ea"/>
              </a:rPr>
              <a:t>アルカローシスの補正</a:t>
            </a:r>
          </a:p>
          <a:p>
            <a:pPr marL="363538" indent="-363538">
              <a:lnSpc>
                <a:spcPct val="90000"/>
              </a:lnSpc>
              <a:tabLst>
                <a:tab pos="363538" algn="l"/>
              </a:tabLst>
              <a:defRPr/>
            </a:pPr>
            <a:r>
              <a:rPr lang="ja-JP" altLang="en-US" sz="1400" dirty="0">
                <a:solidFill>
                  <a:srgbClr val="FFFFFF"/>
                </a:solidFill>
                <a:effectLst>
                  <a:outerShdw blurRad="38100" dist="38100" dir="2700000" algn="tl">
                    <a:srgbClr val="000000"/>
                  </a:outerShdw>
                </a:effectLst>
                <a:latin typeface="+mn-ea"/>
                <a:ea typeface="+mn-ea"/>
              </a:rPr>
              <a:t>	症例によっては，アルカローシスの補正に</a:t>
            </a:r>
            <a:r>
              <a:rPr lang="en-US" altLang="ja-JP" sz="1400" dirty="0">
                <a:solidFill>
                  <a:srgbClr val="FFFFFF"/>
                </a:solidFill>
                <a:effectLst>
                  <a:outerShdw blurRad="38100" dist="38100" dir="2700000" algn="tl">
                    <a:srgbClr val="000000"/>
                  </a:outerShdw>
                </a:effectLst>
                <a:latin typeface="+mn-ea"/>
                <a:ea typeface="+mn-ea"/>
              </a:rPr>
              <a:t>HCL-Limo</a:t>
            </a:r>
            <a:r>
              <a:rPr lang="ja-JP" altLang="en-US" sz="1400" dirty="0">
                <a:solidFill>
                  <a:srgbClr val="FFFFFF"/>
                </a:solidFill>
                <a:effectLst>
                  <a:outerShdw blurRad="38100" dist="38100" dir="2700000" algn="tl">
                    <a:srgbClr val="000000"/>
                  </a:outerShdw>
                </a:effectLst>
                <a:latin typeface="+mn-ea"/>
                <a:ea typeface="+mn-ea"/>
              </a:rPr>
              <a:t>液</a:t>
            </a:r>
            <a:r>
              <a:rPr lang="en-US" altLang="ja-JP" sz="1400" dirty="0">
                <a:solidFill>
                  <a:srgbClr val="FFFFFF"/>
                </a:solidFill>
                <a:effectLst>
                  <a:outerShdw blurRad="38100" dist="38100" dir="2700000" algn="tl">
                    <a:srgbClr val="000000"/>
                  </a:outerShdw>
                </a:effectLst>
                <a:latin typeface="+mn-ea"/>
                <a:ea typeface="+mn-ea"/>
              </a:rPr>
              <a:t>(</a:t>
            </a:r>
            <a:r>
              <a:rPr lang="ja-JP" altLang="en-US" sz="1400" dirty="0">
                <a:solidFill>
                  <a:srgbClr val="FFFFFF"/>
                </a:solidFill>
                <a:effectLst>
                  <a:outerShdw blurRad="38100" dist="38100" dir="2700000" algn="tl">
                    <a:srgbClr val="000000"/>
                  </a:outerShdw>
                </a:effectLst>
                <a:latin typeface="+mn-ea"/>
                <a:ea typeface="+mn-ea"/>
              </a:rPr>
              <a:t>希塩酸含有</a:t>
            </a:r>
            <a:r>
              <a:rPr lang="en-US" altLang="ja-JP" sz="1400" dirty="0">
                <a:solidFill>
                  <a:srgbClr val="FFFFFF"/>
                </a:solidFill>
                <a:effectLst>
                  <a:outerShdw blurRad="38100" dist="38100" dir="2700000" algn="tl">
                    <a:srgbClr val="000000"/>
                  </a:outerShdw>
                </a:effectLst>
                <a:latin typeface="+mn-ea"/>
                <a:ea typeface="+mn-ea"/>
              </a:rPr>
              <a:t>)</a:t>
            </a:r>
            <a:r>
              <a:rPr lang="ja-JP" altLang="en-US" sz="1400" dirty="0">
                <a:solidFill>
                  <a:srgbClr val="FFFFFF"/>
                </a:solidFill>
                <a:effectLst>
                  <a:outerShdw blurRad="38100" dist="38100" dir="2700000" algn="tl">
                    <a:srgbClr val="000000"/>
                  </a:outerShdw>
                </a:effectLst>
                <a:latin typeface="+mn-ea"/>
                <a:ea typeface="+mn-ea"/>
              </a:rPr>
              <a:t>の投与も行われる．</a:t>
            </a:r>
          </a:p>
          <a:p>
            <a:pPr marL="363538" indent="-363538">
              <a:lnSpc>
                <a:spcPct val="90000"/>
              </a:lnSpc>
              <a:tabLst>
                <a:tab pos="363538" algn="l"/>
              </a:tabLst>
              <a:defRPr/>
            </a:pPr>
            <a:r>
              <a:rPr lang="en-US" altLang="ja-JP" sz="1400" dirty="0">
                <a:solidFill>
                  <a:srgbClr val="FFFFFF"/>
                </a:solidFill>
                <a:effectLst>
                  <a:outerShdw blurRad="38100" dist="38100" dir="2700000" algn="tl">
                    <a:srgbClr val="000000"/>
                  </a:outerShdw>
                </a:effectLst>
                <a:latin typeface="+mn-ea"/>
                <a:ea typeface="+mn-ea"/>
              </a:rPr>
              <a:t>6	</a:t>
            </a:r>
            <a:r>
              <a:rPr lang="ja-JP" altLang="en-US" sz="1400" dirty="0">
                <a:solidFill>
                  <a:srgbClr val="FFFF66"/>
                </a:solidFill>
                <a:effectLst>
                  <a:outerShdw blurRad="38100" dist="38100" dir="2700000" algn="tl">
                    <a:srgbClr val="000000"/>
                  </a:outerShdw>
                </a:effectLst>
                <a:latin typeface="+mn-ea"/>
                <a:ea typeface="+mn-ea"/>
              </a:rPr>
              <a:t>その他</a:t>
            </a:r>
          </a:p>
          <a:p>
            <a:pPr marL="363538" indent="-363538">
              <a:lnSpc>
                <a:spcPct val="90000"/>
              </a:lnSpc>
              <a:tabLst>
                <a:tab pos="363538" algn="l"/>
              </a:tabLst>
              <a:defRPr/>
            </a:pPr>
            <a:r>
              <a:rPr lang="ja-JP" altLang="en-US" sz="1400" dirty="0">
                <a:solidFill>
                  <a:srgbClr val="FFFFFF"/>
                </a:solidFill>
                <a:effectLst>
                  <a:outerShdw blurRad="38100" dist="38100" dir="2700000" algn="tl">
                    <a:srgbClr val="000000"/>
                  </a:outerShdw>
                </a:effectLst>
                <a:latin typeface="+mn-ea"/>
                <a:ea typeface="+mn-ea"/>
              </a:rPr>
              <a:t>	</a:t>
            </a:r>
            <a:r>
              <a:rPr lang="en-US" altLang="ja-JP" sz="1400" dirty="0">
                <a:solidFill>
                  <a:srgbClr val="FFFFFF"/>
                </a:solidFill>
                <a:effectLst>
                  <a:outerShdw blurRad="38100" dist="38100" dir="2700000" algn="tl">
                    <a:srgbClr val="000000"/>
                  </a:outerShdw>
                </a:effectLst>
                <a:latin typeface="+mn-ea"/>
                <a:ea typeface="+mn-ea"/>
              </a:rPr>
              <a:t>Mg</a:t>
            </a:r>
            <a:r>
              <a:rPr lang="ja-JP" altLang="en-US" sz="1400" dirty="0" err="1">
                <a:solidFill>
                  <a:srgbClr val="FFFFFF"/>
                </a:solidFill>
                <a:effectLst>
                  <a:outerShdw blurRad="38100" dist="38100" dir="2700000" algn="tl">
                    <a:srgbClr val="000000"/>
                  </a:outerShdw>
                </a:effectLst>
                <a:latin typeface="+mn-ea"/>
                <a:ea typeface="+mn-ea"/>
              </a:rPr>
              <a:t>，</a:t>
            </a:r>
            <a:r>
              <a:rPr lang="ja-JP" altLang="en-US" sz="1400" dirty="0">
                <a:solidFill>
                  <a:srgbClr val="FFFFFF"/>
                </a:solidFill>
                <a:effectLst>
                  <a:outerShdw blurRad="38100" dist="38100" dir="2700000" algn="tl">
                    <a:srgbClr val="000000"/>
                  </a:outerShdw>
                </a:effectLst>
                <a:latin typeface="+mn-ea"/>
                <a:ea typeface="+mn-ea"/>
              </a:rPr>
              <a:t>リン酸塩，ビタミン</a:t>
            </a:r>
            <a:r>
              <a:rPr lang="en-US" altLang="ja-JP" sz="1400" dirty="0">
                <a:solidFill>
                  <a:srgbClr val="FFFFFF"/>
                </a:solidFill>
                <a:effectLst>
                  <a:outerShdw blurRad="38100" dist="38100" dir="2700000" algn="tl">
                    <a:srgbClr val="000000"/>
                  </a:outerShdw>
                </a:effectLst>
                <a:latin typeface="+mn-ea"/>
                <a:ea typeface="+mn-ea"/>
              </a:rPr>
              <a:t>D</a:t>
            </a:r>
            <a:r>
              <a:rPr lang="ja-JP" altLang="en-US" sz="1400" dirty="0">
                <a:solidFill>
                  <a:srgbClr val="FFFFFF"/>
                </a:solidFill>
                <a:effectLst>
                  <a:outerShdw blurRad="38100" dist="38100" dir="2700000" algn="tl">
                    <a:srgbClr val="000000"/>
                  </a:outerShdw>
                </a:effectLst>
                <a:latin typeface="+mn-ea"/>
                <a:ea typeface="+mn-ea"/>
              </a:rPr>
              <a:t>などの投与が必要になることもある．</a:t>
            </a:r>
          </a:p>
          <a:p>
            <a:pPr marL="363538" indent="-363538">
              <a:lnSpc>
                <a:spcPct val="90000"/>
              </a:lnSpc>
              <a:tabLst>
                <a:tab pos="363538" algn="l"/>
              </a:tabLst>
              <a:defRPr/>
            </a:pPr>
            <a:endParaRPr lang="ja-JP" altLang="en-US" sz="1400" dirty="0">
              <a:solidFill>
                <a:srgbClr val="FFFFFF"/>
              </a:solidFill>
              <a:effectLst>
                <a:outerShdw blurRad="38100" dist="38100" dir="2700000" algn="tl">
                  <a:srgbClr val="000000"/>
                </a:outerShdw>
              </a:effectLst>
              <a:latin typeface="+mn-ea"/>
              <a:ea typeface="+mn-ea"/>
            </a:endParaRPr>
          </a:p>
          <a:p>
            <a:pPr marL="363538" indent="-363538">
              <a:lnSpc>
                <a:spcPct val="90000"/>
              </a:lnSpc>
              <a:tabLst>
                <a:tab pos="363538" algn="l"/>
              </a:tabLst>
              <a:defRPr/>
            </a:pPr>
            <a:r>
              <a:rPr lang="en-US" altLang="ja-JP" sz="1400" dirty="0">
                <a:solidFill>
                  <a:srgbClr val="FFFFFF"/>
                </a:solidFill>
                <a:effectLst>
                  <a:outerShdw blurRad="38100" dist="38100" dir="2700000" algn="tl">
                    <a:srgbClr val="000000"/>
                  </a:outerShdw>
                </a:effectLst>
                <a:latin typeface="+mn-ea"/>
                <a:ea typeface="+mn-ea"/>
              </a:rPr>
              <a:t>Cf.</a:t>
            </a:r>
            <a:r>
              <a:rPr lang="ja-JP" altLang="en-US" sz="1400" dirty="0">
                <a:solidFill>
                  <a:srgbClr val="FFFFFF"/>
                </a:solidFill>
                <a:effectLst>
                  <a:outerShdw blurRad="38100" dist="38100" dir="2700000" algn="tl">
                    <a:srgbClr val="000000"/>
                  </a:outerShdw>
                </a:effectLst>
                <a:latin typeface="+mn-ea"/>
                <a:ea typeface="+mn-ea"/>
              </a:rPr>
              <a:t>　放置すると成人例では腎結石で慢性腎不全となることがある</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1755775" y="146298"/>
            <a:ext cx="6058069" cy="769441"/>
          </a:xfrm>
          <a:prstGeom prst="rect">
            <a:avLst/>
          </a:prstGeom>
          <a:noFill/>
          <a:ln w="9525">
            <a:noFill/>
            <a:miter lim="800000"/>
            <a:headEnd/>
            <a:tailEnd/>
          </a:ln>
          <a:effectLst/>
        </p:spPr>
        <p:txBody>
          <a:bodyPr wrap="none" anchor="ctr">
            <a:spAutoFit/>
          </a:bodyPr>
          <a:lstStyle/>
          <a:p>
            <a:pPr>
              <a:defRPr/>
            </a:pPr>
            <a:r>
              <a:rPr lang="ja-JP" altLang="en-US" sz="4400">
                <a:solidFill>
                  <a:srgbClr val="FFFF00"/>
                </a:solidFill>
                <a:effectLst>
                  <a:outerShdw blurRad="38100" dist="38100" dir="2700000" algn="tl">
                    <a:srgbClr val="000000"/>
                  </a:outerShdw>
                </a:effectLst>
                <a:latin typeface="+mn-ea"/>
                <a:ea typeface="+mn-ea"/>
              </a:rPr>
              <a:t>原発性アルドステロン症 </a:t>
            </a:r>
            <a:endParaRPr lang="ja-JP" altLang="en-US" sz="2000">
              <a:solidFill>
                <a:srgbClr val="FFFF00"/>
              </a:solidFill>
              <a:effectLst>
                <a:outerShdw blurRad="38100" dist="38100" dir="2700000" algn="tl">
                  <a:srgbClr val="000000"/>
                </a:outerShdw>
              </a:effectLst>
              <a:latin typeface="+mn-ea"/>
              <a:ea typeface="+mn-ea"/>
            </a:endParaRPr>
          </a:p>
        </p:txBody>
      </p:sp>
      <p:sp>
        <p:nvSpPr>
          <p:cNvPr id="125955" name="Rectangle 3"/>
          <p:cNvSpPr>
            <a:spLocks noChangeArrowheads="1"/>
          </p:cNvSpPr>
          <p:nvPr/>
        </p:nvSpPr>
        <p:spPr bwMode="auto">
          <a:xfrm>
            <a:off x="0" y="1369784"/>
            <a:ext cx="9144000" cy="4708981"/>
          </a:xfrm>
          <a:prstGeom prst="rect">
            <a:avLst/>
          </a:prstGeom>
          <a:noFill/>
          <a:ln w="9525">
            <a:noFill/>
            <a:miter lim="800000"/>
            <a:headEnd/>
            <a:tailEnd/>
          </a:ln>
          <a:effectLst/>
        </p:spPr>
        <p:txBody>
          <a:bodyPr anchor="ctr">
            <a:spAutoFit/>
          </a:bodyPr>
          <a:lstStyle/>
          <a:p>
            <a:pPr>
              <a:defRPr/>
            </a:pPr>
            <a:r>
              <a:rPr lang="en-US" altLang="ja-JP" sz="2000" dirty="0">
                <a:solidFill>
                  <a:srgbClr val="FFCC00"/>
                </a:solidFill>
                <a:effectLst>
                  <a:outerShdw blurRad="38100" dist="38100" dir="2700000" algn="tl">
                    <a:srgbClr val="000000"/>
                  </a:outerShdw>
                </a:effectLst>
                <a:latin typeface="+mn-ea"/>
                <a:ea typeface="+mn-ea"/>
              </a:rPr>
              <a:t>【</a:t>
            </a:r>
            <a:r>
              <a:rPr lang="ja-JP" altLang="en-US" sz="2000" dirty="0">
                <a:solidFill>
                  <a:srgbClr val="FFCC00"/>
                </a:solidFill>
                <a:effectLst>
                  <a:outerShdw blurRad="38100" dist="38100" dir="2700000" algn="tl">
                    <a:srgbClr val="000000"/>
                  </a:outerShdw>
                </a:effectLst>
                <a:latin typeface="+mn-ea"/>
                <a:ea typeface="+mn-ea"/>
              </a:rPr>
              <a:t>診断基準</a:t>
            </a:r>
            <a:r>
              <a:rPr lang="en-US" altLang="ja-JP" sz="2000" dirty="0">
                <a:solidFill>
                  <a:srgbClr val="FFCC00"/>
                </a:solidFill>
                <a:effectLst>
                  <a:outerShdw blurRad="38100" dist="38100" dir="2700000" algn="tl">
                    <a:srgbClr val="000000"/>
                  </a:outerShdw>
                </a:effectLst>
                <a:latin typeface="+mn-ea"/>
                <a:ea typeface="+mn-ea"/>
              </a:rPr>
              <a:t>】</a:t>
            </a:r>
            <a:r>
              <a:rPr lang="en-US" altLang="ja-JP" sz="2000" dirty="0">
                <a:solidFill>
                  <a:srgbClr val="FFFFFF"/>
                </a:solidFill>
                <a:effectLst>
                  <a:outerShdw blurRad="38100" dist="38100" dir="2700000" algn="tl">
                    <a:srgbClr val="000000"/>
                  </a:outerShdw>
                </a:effectLst>
                <a:latin typeface="+mn-ea"/>
                <a:ea typeface="+mn-ea"/>
              </a:rPr>
              <a:t> </a:t>
            </a:r>
          </a:p>
          <a:p>
            <a:pPr>
              <a:defRPr/>
            </a:pPr>
            <a:r>
              <a:rPr lang="ja-JP" altLang="en-US" sz="2000" dirty="0">
                <a:solidFill>
                  <a:srgbClr val="FFFFFF"/>
                </a:solidFill>
                <a:effectLst>
                  <a:outerShdw blurRad="38100" dist="38100" dir="2700000" algn="tl">
                    <a:srgbClr val="000000"/>
                  </a:outerShdw>
                </a:effectLst>
                <a:latin typeface="+mn-ea"/>
                <a:ea typeface="+mn-ea"/>
              </a:rPr>
              <a:t>　</a:t>
            </a:r>
            <a:r>
              <a:rPr lang="en-US" altLang="ja-JP" sz="2000" dirty="0">
                <a:solidFill>
                  <a:srgbClr val="FFFFFF"/>
                </a:solidFill>
                <a:effectLst>
                  <a:outerShdw blurRad="38100" dist="38100" dir="2700000" algn="tl">
                    <a:srgbClr val="000000"/>
                  </a:outerShdw>
                </a:effectLst>
                <a:latin typeface="+mn-ea"/>
                <a:ea typeface="+mn-ea"/>
              </a:rPr>
              <a:t>1</a:t>
            </a:r>
            <a:r>
              <a:rPr lang="ja-JP" altLang="en-US" sz="2000" dirty="0" err="1">
                <a:solidFill>
                  <a:srgbClr val="FFFFFF"/>
                </a:solidFill>
                <a:effectLst>
                  <a:outerShdw blurRad="38100" dist="38100" dir="2700000" algn="tl">
                    <a:srgbClr val="000000"/>
                  </a:outerShdw>
                </a:effectLst>
                <a:latin typeface="+mn-ea"/>
                <a:ea typeface="+mn-ea"/>
              </a:rPr>
              <a:t>．</a:t>
            </a:r>
            <a:r>
              <a:rPr lang="ja-JP" altLang="en-US" sz="2000" dirty="0">
                <a:solidFill>
                  <a:srgbClr val="FFFF66"/>
                </a:solidFill>
                <a:effectLst>
                  <a:outerShdw blurRad="38100" dist="38100" dir="2700000" algn="tl">
                    <a:srgbClr val="000000"/>
                  </a:outerShdw>
                </a:effectLst>
                <a:latin typeface="+mn-ea"/>
                <a:ea typeface="+mn-ea"/>
              </a:rPr>
              <a:t>自覚症状</a:t>
            </a:r>
            <a:r>
              <a:rPr lang="ja-JP" altLang="en-US" sz="2000" dirty="0">
                <a:solidFill>
                  <a:srgbClr val="FFFFFF"/>
                </a:solidFill>
                <a:effectLst>
                  <a:outerShdw blurRad="38100" dist="38100" dir="2700000" algn="tl">
                    <a:srgbClr val="000000"/>
                  </a:outerShdw>
                </a:effectLst>
                <a:latin typeface="+mn-ea"/>
                <a:ea typeface="+mn-ea"/>
              </a:rPr>
              <a:t>：筋力低下，脱力感，周期性四肢麻痺，夜間多尿 </a:t>
            </a:r>
          </a:p>
          <a:p>
            <a:pPr>
              <a:defRPr/>
            </a:pPr>
            <a:r>
              <a:rPr lang="ja-JP" altLang="en-US" sz="2000" dirty="0">
                <a:solidFill>
                  <a:srgbClr val="FFFFFF"/>
                </a:solidFill>
                <a:effectLst>
                  <a:outerShdw blurRad="38100" dist="38100" dir="2700000" algn="tl">
                    <a:srgbClr val="000000"/>
                  </a:outerShdw>
                </a:effectLst>
                <a:latin typeface="+mn-ea"/>
                <a:ea typeface="+mn-ea"/>
              </a:rPr>
              <a:t>　</a:t>
            </a:r>
            <a:r>
              <a:rPr lang="en-US" altLang="ja-JP" sz="2000" dirty="0">
                <a:solidFill>
                  <a:srgbClr val="FFFFFF"/>
                </a:solidFill>
                <a:effectLst>
                  <a:outerShdw blurRad="38100" dist="38100" dir="2700000" algn="tl">
                    <a:srgbClr val="000000"/>
                  </a:outerShdw>
                </a:effectLst>
                <a:latin typeface="+mn-ea"/>
                <a:ea typeface="+mn-ea"/>
              </a:rPr>
              <a:t>2</a:t>
            </a:r>
            <a:r>
              <a:rPr lang="ja-JP" altLang="en-US" sz="2000" dirty="0" err="1">
                <a:solidFill>
                  <a:srgbClr val="FFFFFF"/>
                </a:solidFill>
                <a:effectLst>
                  <a:outerShdw blurRad="38100" dist="38100" dir="2700000" algn="tl">
                    <a:srgbClr val="000000"/>
                  </a:outerShdw>
                </a:effectLst>
                <a:latin typeface="+mn-ea"/>
                <a:ea typeface="+mn-ea"/>
              </a:rPr>
              <a:t>．</a:t>
            </a:r>
            <a:r>
              <a:rPr lang="ja-JP" altLang="en-US" sz="2000" dirty="0">
                <a:solidFill>
                  <a:srgbClr val="FFFF66"/>
                </a:solidFill>
                <a:effectLst>
                  <a:outerShdw blurRad="38100" dist="38100" dir="2700000" algn="tl">
                    <a:srgbClr val="000000"/>
                  </a:outerShdw>
                </a:effectLst>
                <a:latin typeface="+mn-ea"/>
                <a:ea typeface="+mn-ea"/>
              </a:rPr>
              <a:t>理学所見</a:t>
            </a:r>
            <a:r>
              <a:rPr lang="ja-JP" altLang="en-US" sz="2000" dirty="0">
                <a:solidFill>
                  <a:srgbClr val="FFFFFF"/>
                </a:solidFill>
                <a:effectLst>
                  <a:outerShdw blurRad="38100" dist="38100" dir="2700000" algn="tl">
                    <a:srgbClr val="000000"/>
                  </a:outerShdw>
                </a:effectLst>
                <a:latin typeface="+mn-ea"/>
                <a:ea typeface="+mn-ea"/>
              </a:rPr>
              <a:t>：高血圧 </a:t>
            </a:r>
          </a:p>
          <a:p>
            <a:pPr>
              <a:defRPr/>
            </a:pPr>
            <a:r>
              <a:rPr lang="ja-JP" altLang="en-US" sz="2000" dirty="0">
                <a:solidFill>
                  <a:srgbClr val="FFFFFF"/>
                </a:solidFill>
                <a:effectLst>
                  <a:outerShdw blurRad="38100" dist="38100" dir="2700000" algn="tl">
                    <a:srgbClr val="000000"/>
                  </a:outerShdw>
                </a:effectLst>
                <a:latin typeface="+mn-ea"/>
                <a:ea typeface="+mn-ea"/>
              </a:rPr>
              <a:t>　</a:t>
            </a:r>
            <a:r>
              <a:rPr lang="en-US" altLang="ja-JP" sz="2000" dirty="0">
                <a:solidFill>
                  <a:srgbClr val="FFFFFF"/>
                </a:solidFill>
                <a:effectLst>
                  <a:outerShdw blurRad="38100" dist="38100" dir="2700000" algn="tl">
                    <a:srgbClr val="000000"/>
                  </a:outerShdw>
                </a:effectLst>
                <a:latin typeface="+mn-ea"/>
                <a:ea typeface="+mn-ea"/>
              </a:rPr>
              <a:t>3</a:t>
            </a:r>
            <a:r>
              <a:rPr lang="ja-JP" altLang="en-US" sz="2000" dirty="0" err="1">
                <a:solidFill>
                  <a:srgbClr val="FFFFFF"/>
                </a:solidFill>
                <a:effectLst>
                  <a:outerShdw blurRad="38100" dist="38100" dir="2700000" algn="tl">
                    <a:srgbClr val="000000"/>
                  </a:outerShdw>
                </a:effectLst>
                <a:latin typeface="+mn-ea"/>
                <a:ea typeface="+mn-ea"/>
              </a:rPr>
              <a:t>．</a:t>
            </a:r>
            <a:r>
              <a:rPr lang="ja-JP" altLang="en-US" sz="2000" dirty="0">
                <a:solidFill>
                  <a:srgbClr val="FFFF66"/>
                </a:solidFill>
                <a:effectLst>
                  <a:outerShdw blurRad="38100" dist="38100" dir="2700000" algn="tl">
                    <a:srgbClr val="000000"/>
                  </a:outerShdw>
                </a:effectLst>
                <a:latin typeface="+mn-ea"/>
                <a:ea typeface="+mn-ea"/>
              </a:rPr>
              <a:t>血液・生化学検査所見</a:t>
            </a:r>
            <a:r>
              <a:rPr lang="ja-JP" altLang="en-US" sz="2000" dirty="0">
                <a:solidFill>
                  <a:srgbClr val="FFFFFF"/>
                </a:solidFill>
                <a:effectLst>
                  <a:outerShdw blurRad="38100" dist="38100" dir="2700000" algn="tl">
                    <a:srgbClr val="000000"/>
                  </a:outerShdw>
                </a:effectLst>
                <a:latin typeface="+mn-ea"/>
                <a:ea typeface="+mn-ea"/>
              </a:rPr>
              <a:t>： </a:t>
            </a:r>
          </a:p>
          <a:p>
            <a:pPr>
              <a:defRPr/>
            </a:pPr>
            <a:r>
              <a:rPr lang="ja-JP" altLang="en-US" sz="2000" dirty="0">
                <a:solidFill>
                  <a:srgbClr val="FFFFFF"/>
                </a:solidFill>
                <a:effectLst>
                  <a:outerShdw blurRad="38100" dist="38100" dir="2700000" algn="tl">
                    <a:srgbClr val="000000"/>
                  </a:outerShdw>
                </a:effectLst>
                <a:latin typeface="+mn-ea"/>
                <a:ea typeface="+mn-ea"/>
              </a:rPr>
              <a:t>　　　　　　低カリウム血症 ，</a:t>
            </a:r>
            <a:r>
              <a:rPr lang="ja-JP" altLang="en-US" sz="2000" u="sng" dirty="0">
                <a:solidFill>
                  <a:srgbClr val="FFFFFF"/>
                </a:solidFill>
                <a:effectLst>
                  <a:outerShdw blurRad="38100" dist="38100" dir="2700000" algn="tl">
                    <a:srgbClr val="000000"/>
                  </a:outerShdw>
                </a:effectLst>
                <a:latin typeface="+mn-ea"/>
                <a:ea typeface="+mn-ea"/>
              </a:rPr>
              <a:t>代謝性アルカローシス</a:t>
            </a:r>
            <a:r>
              <a:rPr lang="ja-JP" altLang="en-US" sz="2000" dirty="0">
                <a:solidFill>
                  <a:srgbClr val="FFFFFF"/>
                </a:solidFill>
                <a:effectLst>
                  <a:outerShdw blurRad="38100" dist="38100" dir="2700000" algn="tl">
                    <a:srgbClr val="000000"/>
                  </a:outerShdw>
                </a:effectLst>
                <a:latin typeface="+mn-ea"/>
                <a:ea typeface="+mn-ea"/>
              </a:rPr>
              <a:t> ，</a:t>
            </a:r>
            <a:r>
              <a:rPr lang="ja-JP" altLang="en-US" sz="2000" dirty="0">
                <a:solidFill>
                  <a:srgbClr val="FF3300"/>
                </a:solidFill>
                <a:effectLst>
                  <a:outerShdw blurRad="38100" dist="38100" dir="2700000" algn="tl">
                    <a:srgbClr val="000000"/>
                  </a:outerShdw>
                </a:effectLst>
                <a:latin typeface="+mn-ea"/>
                <a:ea typeface="+mn-ea"/>
              </a:rPr>
              <a:t>低レニン血症</a:t>
            </a:r>
            <a:r>
              <a:rPr lang="ja-JP" altLang="en-US" sz="2000" dirty="0">
                <a:solidFill>
                  <a:srgbClr val="FFFFFF"/>
                </a:solidFill>
                <a:effectLst>
                  <a:outerShdw blurRad="38100" dist="38100" dir="2700000" algn="tl">
                    <a:srgbClr val="000000"/>
                  </a:outerShdw>
                </a:effectLst>
                <a:latin typeface="+mn-ea"/>
                <a:ea typeface="+mn-ea"/>
              </a:rPr>
              <a:t> </a:t>
            </a:r>
          </a:p>
          <a:p>
            <a:pPr>
              <a:defRPr/>
            </a:pPr>
            <a:r>
              <a:rPr lang="ja-JP" altLang="en-US" sz="2000" dirty="0">
                <a:solidFill>
                  <a:srgbClr val="FFFFFF"/>
                </a:solidFill>
                <a:effectLst>
                  <a:outerShdw blurRad="38100" dist="38100" dir="2700000" algn="tl">
                    <a:srgbClr val="000000"/>
                  </a:outerShdw>
                </a:effectLst>
                <a:latin typeface="+mn-ea"/>
                <a:ea typeface="+mn-ea"/>
              </a:rPr>
              <a:t>　　　　　　血中または尿中アルドステロンの高値 </a:t>
            </a:r>
          </a:p>
          <a:p>
            <a:pPr>
              <a:defRPr/>
            </a:pPr>
            <a:r>
              <a:rPr lang="ja-JP" altLang="en-US" sz="2000" dirty="0">
                <a:solidFill>
                  <a:srgbClr val="FFFFFF"/>
                </a:solidFill>
                <a:effectLst>
                  <a:outerShdw blurRad="38100" dist="38100" dir="2700000" algn="tl">
                    <a:srgbClr val="000000"/>
                  </a:outerShdw>
                </a:effectLst>
                <a:latin typeface="+mn-ea"/>
                <a:ea typeface="+mn-ea"/>
              </a:rPr>
              <a:t>　　　　　　腺腫側副腎静脈血中アルドステロン濃度の高値 </a:t>
            </a:r>
          </a:p>
          <a:p>
            <a:pPr>
              <a:defRPr/>
            </a:pPr>
            <a:r>
              <a:rPr lang="ja-JP" altLang="en-US" sz="2000" dirty="0">
                <a:solidFill>
                  <a:srgbClr val="FFFFFF"/>
                </a:solidFill>
                <a:effectLst>
                  <a:outerShdw blurRad="38100" dist="38100" dir="2700000" algn="tl">
                    <a:srgbClr val="000000"/>
                  </a:outerShdw>
                </a:effectLst>
                <a:latin typeface="+mn-ea"/>
                <a:ea typeface="+mn-ea"/>
              </a:rPr>
              <a:t>　</a:t>
            </a:r>
            <a:r>
              <a:rPr lang="en-US" altLang="ja-JP" sz="2000" dirty="0">
                <a:solidFill>
                  <a:srgbClr val="FFFFFF"/>
                </a:solidFill>
                <a:effectLst>
                  <a:outerShdw blurRad="38100" dist="38100" dir="2700000" algn="tl">
                    <a:srgbClr val="000000"/>
                  </a:outerShdw>
                </a:effectLst>
                <a:latin typeface="+mn-ea"/>
                <a:ea typeface="+mn-ea"/>
              </a:rPr>
              <a:t>3</a:t>
            </a:r>
            <a:r>
              <a:rPr lang="ja-JP" altLang="en-US" sz="2000" dirty="0" err="1">
                <a:solidFill>
                  <a:srgbClr val="FFFFFF"/>
                </a:solidFill>
                <a:effectLst>
                  <a:outerShdw blurRad="38100" dist="38100" dir="2700000" algn="tl">
                    <a:srgbClr val="000000"/>
                  </a:outerShdw>
                </a:effectLst>
                <a:latin typeface="+mn-ea"/>
                <a:ea typeface="+mn-ea"/>
              </a:rPr>
              <a:t>．</a:t>
            </a:r>
            <a:r>
              <a:rPr lang="ja-JP" altLang="en-US" sz="2000" dirty="0">
                <a:solidFill>
                  <a:srgbClr val="FFFF66"/>
                </a:solidFill>
                <a:effectLst>
                  <a:outerShdw blurRad="38100" dist="38100" dir="2700000" algn="tl">
                    <a:srgbClr val="000000"/>
                  </a:outerShdw>
                </a:effectLst>
                <a:latin typeface="+mn-ea"/>
                <a:ea typeface="+mn-ea"/>
              </a:rPr>
              <a:t>画像所見</a:t>
            </a:r>
            <a:r>
              <a:rPr lang="ja-JP" altLang="en-US" sz="2000" dirty="0">
                <a:solidFill>
                  <a:srgbClr val="FFFFFF"/>
                </a:solidFill>
                <a:effectLst>
                  <a:outerShdw blurRad="38100" dist="38100" dir="2700000" algn="tl">
                    <a:srgbClr val="000000"/>
                  </a:outerShdw>
                </a:effectLst>
                <a:latin typeface="+mn-ea"/>
                <a:ea typeface="+mn-ea"/>
              </a:rPr>
              <a:t>： </a:t>
            </a:r>
          </a:p>
          <a:p>
            <a:pPr>
              <a:defRPr/>
            </a:pPr>
            <a:r>
              <a:rPr lang="ja-JP" altLang="en-US" sz="2000" dirty="0">
                <a:solidFill>
                  <a:srgbClr val="FFFFFF"/>
                </a:solidFill>
                <a:effectLst>
                  <a:outerShdw blurRad="38100" dist="38100" dir="2700000" algn="tl">
                    <a:srgbClr val="000000"/>
                  </a:outerShdw>
                </a:effectLst>
                <a:latin typeface="+mn-ea"/>
                <a:ea typeface="+mn-ea"/>
              </a:rPr>
              <a:t>　　　　　　</a:t>
            </a:r>
            <a:r>
              <a:rPr lang="en-US" altLang="ja-JP" sz="2000" dirty="0">
                <a:solidFill>
                  <a:srgbClr val="FFFFFF"/>
                </a:solidFill>
                <a:effectLst>
                  <a:outerShdw blurRad="38100" dist="38100" dir="2700000" algn="tl">
                    <a:srgbClr val="000000"/>
                  </a:outerShdw>
                </a:effectLst>
                <a:latin typeface="+mn-ea"/>
                <a:ea typeface="+mn-ea"/>
              </a:rPr>
              <a:t>1</a:t>
            </a:r>
            <a:r>
              <a:rPr lang="ja-JP" altLang="en-US" sz="2000" dirty="0">
                <a:solidFill>
                  <a:srgbClr val="FFFFFF"/>
                </a:solidFill>
                <a:effectLst>
                  <a:outerShdw blurRad="38100" dist="38100" dir="2700000" algn="tl">
                    <a:srgbClr val="000000"/>
                  </a:outerShdw>
                </a:effectLst>
                <a:latin typeface="+mn-ea"/>
                <a:ea typeface="+mn-ea"/>
              </a:rPr>
              <a:t>）副腎静脈造影で腫瘍像 </a:t>
            </a:r>
          </a:p>
          <a:p>
            <a:pPr>
              <a:defRPr/>
            </a:pPr>
            <a:r>
              <a:rPr lang="ja-JP" altLang="en-US" sz="2000" dirty="0">
                <a:solidFill>
                  <a:srgbClr val="FFFFFF"/>
                </a:solidFill>
                <a:effectLst>
                  <a:outerShdw blurRad="38100" dist="38100" dir="2700000" algn="tl">
                    <a:srgbClr val="000000"/>
                  </a:outerShdw>
                </a:effectLst>
                <a:latin typeface="+mn-ea"/>
                <a:ea typeface="+mn-ea"/>
              </a:rPr>
              <a:t>　　　　　　</a:t>
            </a:r>
            <a:r>
              <a:rPr lang="en-US" altLang="ja-JP" sz="2000" dirty="0">
                <a:solidFill>
                  <a:srgbClr val="FFFFFF"/>
                </a:solidFill>
                <a:effectLst>
                  <a:outerShdw blurRad="38100" dist="38100" dir="2700000" algn="tl">
                    <a:srgbClr val="000000"/>
                  </a:outerShdw>
                </a:effectLst>
                <a:latin typeface="+mn-ea"/>
                <a:ea typeface="+mn-ea"/>
              </a:rPr>
              <a:t>2</a:t>
            </a:r>
            <a:r>
              <a:rPr lang="ja-JP" altLang="en-US" sz="2000" dirty="0">
                <a:solidFill>
                  <a:srgbClr val="FFFFFF"/>
                </a:solidFill>
                <a:effectLst>
                  <a:outerShdw blurRad="38100" dist="38100" dir="2700000" algn="tl">
                    <a:srgbClr val="000000"/>
                  </a:outerShdw>
                </a:effectLst>
                <a:latin typeface="+mn-ea"/>
                <a:ea typeface="+mn-ea"/>
              </a:rPr>
              <a:t>）腹部</a:t>
            </a:r>
            <a:r>
              <a:rPr lang="en-US" altLang="ja-JP" sz="2000" dirty="0">
                <a:solidFill>
                  <a:srgbClr val="FFFFFF"/>
                </a:solidFill>
                <a:effectLst>
                  <a:outerShdw blurRad="38100" dist="38100" dir="2700000" algn="tl">
                    <a:srgbClr val="000000"/>
                  </a:outerShdw>
                </a:effectLst>
                <a:latin typeface="+mn-ea"/>
                <a:ea typeface="+mn-ea"/>
              </a:rPr>
              <a:t>CT</a:t>
            </a:r>
            <a:r>
              <a:rPr lang="ja-JP" altLang="en-US" sz="2000" dirty="0">
                <a:solidFill>
                  <a:srgbClr val="FFFFFF"/>
                </a:solidFill>
                <a:effectLst>
                  <a:outerShdw blurRad="38100" dist="38100" dir="2700000" algn="tl">
                    <a:srgbClr val="000000"/>
                  </a:outerShdw>
                </a:effectLst>
                <a:latin typeface="+mn-ea"/>
                <a:ea typeface="+mn-ea"/>
              </a:rPr>
              <a:t>で副腎に腺腫像</a:t>
            </a:r>
          </a:p>
          <a:p>
            <a:pPr>
              <a:defRPr/>
            </a:pPr>
            <a:r>
              <a:rPr lang="ja-JP" altLang="en-US" sz="2000" dirty="0">
                <a:solidFill>
                  <a:srgbClr val="FFFFFF"/>
                </a:solidFill>
                <a:effectLst>
                  <a:outerShdw blurRad="38100" dist="38100" dir="2700000" algn="tl">
                    <a:srgbClr val="000000"/>
                  </a:outerShdw>
                </a:effectLst>
                <a:latin typeface="+mn-ea"/>
                <a:ea typeface="+mn-ea"/>
              </a:rPr>
              <a:t>　　　　　　</a:t>
            </a:r>
            <a:r>
              <a:rPr lang="en-US" altLang="ja-JP" sz="2000" dirty="0">
                <a:solidFill>
                  <a:srgbClr val="FFFFFF"/>
                </a:solidFill>
                <a:effectLst>
                  <a:outerShdw blurRad="38100" dist="38100" dir="2700000" algn="tl">
                    <a:srgbClr val="000000"/>
                  </a:outerShdw>
                </a:effectLst>
                <a:latin typeface="+mn-ea"/>
                <a:ea typeface="+mn-ea"/>
              </a:rPr>
              <a:t>3</a:t>
            </a:r>
            <a:r>
              <a:rPr lang="ja-JP" altLang="en-US" sz="2000" dirty="0">
                <a:solidFill>
                  <a:srgbClr val="FFFFFF"/>
                </a:solidFill>
                <a:effectLst>
                  <a:outerShdw blurRad="38100" dist="38100" dir="2700000" algn="tl">
                    <a:srgbClr val="000000"/>
                  </a:outerShdw>
                </a:effectLst>
                <a:latin typeface="+mn-ea"/>
                <a:ea typeface="+mn-ea"/>
              </a:rPr>
              <a:t>）副腎シンチグラムで患側副腎への集積 </a:t>
            </a:r>
          </a:p>
          <a:p>
            <a:pPr>
              <a:defRPr/>
            </a:pPr>
            <a:r>
              <a:rPr lang="ja-JP" altLang="en-US" sz="2000" dirty="0">
                <a:solidFill>
                  <a:srgbClr val="FFFFFF"/>
                </a:solidFill>
                <a:effectLst>
                  <a:outerShdw blurRad="38100" dist="38100" dir="2700000" algn="tl">
                    <a:srgbClr val="000000"/>
                  </a:outerShdw>
                </a:effectLst>
                <a:latin typeface="+mn-ea"/>
                <a:ea typeface="+mn-ea"/>
              </a:rPr>
              <a:t>　</a:t>
            </a:r>
            <a:r>
              <a:rPr lang="en-US" altLang="ja-JP" sz="2000" dirty="0">
                <a:solidFill>
                  <a:srgbClr val="FFFFFF"/>
                </a:solidFill>
                <a:effectLst>
                  <a:outerShdw blurRad="38100" dist="38100" dir="2700000" algn="tl">
                    <a:srgbClr val="000000"/>
                  </a:outerShdw>
                </a:effectLst>
                <a:latin typeface="+mn-ea"/>
                <a:ea typeface="+mn-ea"/>
              </a:rPr>
              <a:t>4</a:t>
            </a:r>
            <a:r>
              <a:rPr lang="ja-JP" altLang="en-US" sz="2000" dirty="0" err="1">
                <a:solidFill>
                  <a:srgbClr val="FFFFFF"/>
                </a:solidFill>
                <a:effectLst>
                  <a:outerShdw blurRad="38100" dist="38100" dir="2700000" algn="tl">
                    <a:srgbClr val="000000"/>
                  </a:outerShdw>
                </a:effectLst>
                <a:latin typeface="+mn-ea"/>
                <a:ea typeface="+mn-ea"/>
              </a:rPr>
              <a:t>．</a:t>
            </a:r>
            <a:r>
              <a:rPr lang="ja-JP" altLang="en-US" sz="2000" dirty="0">
                <a:solidFill>
                  <a:srgbClr val="FFFF66"/>
                </a:solidFill>
                <a:effectLst>
                  <a:outerShdw blurRad="38100" dist="38100" dir="2700000" algn="tl">
                    <a:srgbClr val="000000"/>
                  </a:outerShdw>
                </a:effectLst>
                <a:latin typeface="+mn-ea"/>
                <a:ea typeface="+mn-ea"/>
              </a:rPr>
              <a:t>鑑別</a:t>
            </a:r>
            <a:r>
              <a:rPr lang="ja-JP" altLang="en-US" sz="2000" dirty="0">
                <a:solidFill>
                  <a:srgbClr val="FFFFFF"/>
                </a:solidFill>
                <a:effectLst>
                  <a:outerShdw blurRad="38100" dist="38100" dir="2700000" algn="tl">
                    <a:srgbClr val="000000"/>
                  </a:outerShdw>
                </a:effectLst>
                <a:latin typeface="+mn-ea"/>
                <a:ea typeface="+mn-ea"/>
              </a:rPr>
              <a:t>： </a:t>
            </a:r>
          </a:p>
          <a:p>
            <a:pPr>
              <a:defRPr/>
            </a:pPr>
            <a:r>
              <a:rPr lang="ja-JP" altLang="en-US" sz="2000" dirty="0">
                <a:solidFill>
                  <a:srgbClr val="FFFFFF"/>
                </a:solidFill>
                <a:effectLst>
                  <a:outerShdw blurRad="38100" dist="38100" dir="2700000" algn="tl">
                    <a:srgbClr val="000000"/>
                  </a:outerShdw>
                </a:effectLst>
                <a:latin typeface="+mn-ea"/>
                <a:ea typeface="+mn-ea"/>
              </a:rPr>
              <a:t>　　　　　　特発性アルドステロン症 </a:t>
            </a:r>
          </a:p>
          <a:p>
            <a:pPr>
              <a:defRPr/>
            </a:pPr>
            <a:r>
              <a:rPr lang="ja-JP" altLang="en-US" sz="2000" dirty="0">
                <a:solidFill>
                  <a:srgbClr val="FFFFFF"/>
                </a:solidFill>
                <a:effectLst>
                  <a:outerShdw blurRad="38100" dist="38100" dir="2700000" algn="tl">
                    <a:srgbClr val="000000"/>
                  </a:outerShdw>
                </a:effectLst>
                <a:latin typeface="+mn-ea"/>
                <a:ea typeface="+mn-ea"/>
              </a:rPr>
              <a:t>　　　　　　糖質コルチコイド反応性アルドステロン症 </a:t>
            </a:r>
          </a:p>
          <a:p>
            <a:pPr>
              <a:defRPr/>
            </a:pPr>
            <a:r>
              <a:rPr lang="ja-JP" altLang="en-US" sz="2000" dirty="0">
                <a:solidFill>
                  <a:srgbClr val="FFFFFF"/>
                </a:solidFill>
                <a:effectLst>
                  <a:outerShdw blurRad="38100" dist="38100" dir="2700000" algn="tl">
                    <a:srgbClr val="000000"/>
                  </a:outerShdw>
                </a:effectLst>
                <a:latin typeface="+mn-ea"/>
                <a:ea typeface="+mn-ea"/>
              </a:rPr>
              <a:t>　　　　　　偽性アルドステロン症</a:t>
            </a:r>
            <a:r>
              <a:rPr lang="en-US" altLang="ja-JP" sz="2000" dirty="0">
                <a:solidFill>
                  <a:srgbClr val="FFFFFF"/>
                </a:solidFill>
                <a:effectLst>
                  <a:outerShdw blurRad="38100" dist="38100" dir="2700000" algn="tl">
                    <a:srgbClr val="000000"/>
                  </a:outerShdw>
                </a:effectLst>
                <a:latin typeface="+mn-ea"/>
                <a:ea typeface="+mn-ea"/>
              </a:rPr>
              <a:t>=AME</a:t>
            </a:r>
            <a:r>
              <a:rPr lang="ja-JP" altLang="en-US" sz="2000" dirty="0">
                <a:solidFill>
                  <a:srgbClr val="FFFFFF"/>
                </a:solidFill>
                <a:effectLst>
                  <a:outerShdw blurRad="38100" dist="38100" dir="2700000" algn="tl">
                    <a:srgbClr val="000000"/>
                  </a:outerShdw>
                </a:effectLst>
                <a:latin typeface="+mn-ea"/>
                <a:ea typeface="+mn-ea"/>
              </a:rPr>
              <a:t>症候群，リドル症候群，副腎癌</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ChangeArrowheads="1"/>
          </p:cNvSpPr>
          <p:nvPr/>
        </p:nvSpPr>
        <p:spPr bwMode="auto">
          <a:xfrm>
            <a:off x="1371600" y="2552700"/>
            <a:ext cx="6400800" cy="1752600"/>
          </a:xfrm>
          <a:prstGeom prst="rect">
            <a:avLst/>
          </a:prstGeom>
          <a:noFill/>
          <a:ln w="9525">
            <a:noFill/>
            <a:miter lim="800000"/>
            <a:headEnd/>
            <a:tailEnd/>
          </a:ln>
          <a:effectLst/>
        </p:spPr>
        <p:txBody>
          <a:bodyPr/>
          <a:lstStyle/>
          <a:p>
            <a:pPr algn="ctr">
              <a:spcBef>
                <a:spcPct val="20000"/>
              </a:spcBef>
              <a:defRPr/>
            </a:pPr>
            <a:r>
              <a:rPr lang="ja-JP" altLang="en-US" sz="4800" dirty="0">
                <a:solidFill>
                  <a:srgbClr val="FFFFFF"/>
                </a:solidFill>
                <a:effectLst>
                  <a:outerShdw blurRad="38100" dist="38100" dir="2700000" algn="tl">
                    <a:srgbClr val="000000"/>
                  </a:outerShdw>
                </a:effectLst>
              </a:rPr>
              <a:t>副腎（１）</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ChangeArrowheads="1"/>
          </p:cNvSpPr>
          <p:nvPr/>
        </p:nvSpPr>
        <p:spPr bwMode="auto">
          <a:xfrm>
            <a:off x="1755775" y="146298"/>
            <a:ext cx="6058069" cy="769441"/>
          </a:xfrm>
          <a:prstGeom prst="rect">
            <a:avLst/>
          </a:prstGeom>
          <a:noFill/>
          <a:ln w="9525">
            <a:noFill/>
            <a:miter lim="800000"/>
            <a:headEnd/>
            <a:tailEnd/>
          </a:ln>
          <a:effectLst/>
        </p:spPr>
        <p:txBody>
          <a:bodyPr wrap="none" anchor="ctr">
            <a:spAutoFit/>
          </a:bodyPr>
          <a:lstStyle/>
          <a:p>
            <a:pPr>
              <a:defRPr/>
            </a:pPr>
            <a:r>
              <a:rPr lang="ja-JP" altLang="en-US" sz="4400">
                <a:solidFill>
                  <a:srgbClr val="FFFF00"/>
                </a:solidFill>
                <a:effectLst>
                  <a:outerShdw blurRad="38100" dist="38100" dir="2700000" algn="tl">
                    <a:srgbClr val="000000"/>
                  </a:outerShdw>
                </a:effectLst>
                <a:latin typeface="+mn-ea"/>
                <a:ea typeface="+mn-ea"/>
              </a:rPr>
              <a:t>原発性アルドステロン症 </a:t>
            </a:r>
            <a:endParaRPr lang="ja-JP" altLang="en-US" sz="2000">
              <a:solidFill>
                <a:srgbClr val="FFFF00"/>
              </a:solidFill>
              <a:effectLst>
                <a:outerShdw blurRad="38100" dist="38100" dir="2700000" algn="tl">
                  <a:srgbClr val="000000"/>
                </a:outerShdw>
              </a:effectLst>
              <a:latin typeface="+mn-ea"/>
              <a:ea typeface="+mn-ea"/>
            </a:endParaRPr>
          </a:p>
        </p:txBody>
      </p:sp>
      <p:sp>
        <p:nvSpPr>
          <p:cNvPr id="147459" name="Rectangle 3"/>
          <p:cNvSpPr>
            <a:spLocks noChangeArrowheads="1"/>
          </p:cNvSpPr>
          <p:nvPr/>
        </p:nvSpPr>
        <p:spPr bwMode="auto">
          <a:xfrm>
            <a:off x="0" y="1827510"/>
            <a:ext cx="4572000" cy="3385542"/>
          </a:xfrm>
          <a:prstGeom prst="rect">
            <a:avLst/>
          </a:prstGeom>
          <a:noFill/>
          <a:ln w="9525">
            <a:noFill/>
            <a:miter lim="800000"/>
            <a:headEnd/>
            <a:tailEnd/>
          </a:ln>
          <a:effectLst/>
        </p:spPr>
        <p:txBody>
          <a:bodyPr anchor="ctr">
            <a:spAutoFit/>
          </a:bodyPr>
          <a:lstStyle/>
          <a:p>
            <a:pPr>
              <a:defRPr/>
            </a:pPr>
            <a:r>
              <a:rPr lang="ja-JP" altLang="en-US" sz="2000" dirty="0">
                <a:solidFill>
                  <a:srgbClr val="FFFFFF"/>
                </a:solidFill>
                <a:effectLst>
                  <a:outerShdw blurRad="38100" dist="38100" dir="2700000" algn="tl">
                    <a:srgbClr val="000000"/>
                  </a:outerShdw>
                </a:effectLst>
                <a:latin typeface="+mn-ea"/>
                <a:ea typeface="+mn-ea"/>
              </a:rPr>
              <a:t>アルドステロンとレニン活性の比</a:t>
            </a:r>
          </a:p>
          <a:p>
            <a:pPr>
              <a:defRPr/>
            </a:pPr>
            <a:endParaRPr lang="ja-JP" altLang="en-US" sz="2000" dirty="0">
              <a:solidFill>
                <a:srgbClr val="FFFFFF"/>
              </a:solidFill>
              <a:effectLst>
                <a:outerShdw blurRad="38100" dist="38100" dir="2700000" algn="tl">
                  <a:srgbClr val="000000"/>
                </a:outerShdw>
              </a:effectLst>
              <a:latin typeface="+mn-ea"/>
              <a:ea typeface="+mn-ea"/>
            </a:endParaRPr>
          </a:p>
          <a:p>
            <a:pPr>
              <a:defRPr/>
            </a:pPr>
            <a:r>
              <a:rPr lang="ja-JP" altLang="en-US" sz="2000" dirty="0">
                <a:solidFill>
                  <a:srgbClr val="FFFFFF"/>
                </a:solidFill>
                <a:effectLst>
                  <a:outerShdw blurRad="38100" dist="38100" dir="2700000" algn="tl">
                    <a:srgbClr val="000000"/>
                  </a:outerShdw>
                </a:effectLst>
                <a:latin typeface="+mn-ea"/>
                <a:ea typeface="+mn-ea"/>
              </a:rPr>
              <a:t>アルドステロン↑　レニン↓</a:t>
            </a:r>
          </a:p>
          <a:p>
            <a:pPr>
              <a:defRPr/>
            </a:pPr>
            <a:endParaRPr lang="ja-JP" altLang="en-US" sz="2000" dirty="0">
              <a:solidFill>
                <a:srgbClr val="FFFFFF"/>
              </a:solidFill>
              <a:effectLst>
                <a:outerShdw blurRad="38100" dist="38100" dir="2700000" algn="tl">
                  <a:srgbClr val="000000"/>
                </a:outerShdw>
              </a:effectLst>
              <a:latin typeface="+mn-ea"/>
              <a:ea typeface="+mn-ea"/>
            </a:endParaRPr>
          </a:p>
          <a:p>
            <a:pPr>
              <a:defRPr/>
            </a:pPr>
            <a:r>
              <a:rPr lang="en-US" altLang="ja-JP" sz="2000" dirty="0" err="1">
                <a:solidFill>
                  <a:srgbClr val="FFFFFF"/>
                </a:solidFill>
                <a:effectLst>
                  <a:outerShdw blurRad="38100" dist="38100" dir="2700000" algn="tl">
                    <a:srgbClr val="000000"/>
                  </a:outerShdw>
                </a:effectLst>
                <a:latin typeface="+mn-ea"/>
                <a:ea typeface="+mn-ea"/>
              </a:rPr>
              <a:t>Ald</a:t>
            </a:r>
            <a:r>
              <a:rPr lang="en-US" altLang="ja-JP" sz="2000" dirty="0">
                <a:solidFill>
                  <a:srgbClr val="FFFFFF"/>
                </a:solidFill>
                <a:effectLst>
                  <a:outerShdw blurRad="38100" dist="38100" dir="2700000" algn="tl">
                    <a:srgbClr val="000000"/>
                  </a:outerShdw>
                </a:effectLst>
                <a:latin typeface="+mn-ea"/>
                <a:ea typeface="+mn-ea"/>
              </a:rPr>
              <a:t>(</a:t>
            </a:r>
            <a:r>
              <a:rPr lang="en-US" altLang="ja-JP" sz="2000" dirty="0" err="1">
                <a:solidFill>
                  <a:srgbClr val="FFFFFF"/>
                </a:solidFill>
                <a:effectLst>
                  <a:outerShdw blurRad="38100" dist="38100" dir="2700000" algn="tl">
                    <a:srgbClr val="000000"/>
                  </a:outerShdw>
                </a:effectLst>
                <a:latin typeface="+mn-ea"/>
                <a:ea typeface="+mn-ea"/>
              </a:rPr>
              <a:t>ng</a:t>
            </a:r>
            <a:r>
              <a:rPr lang="en-US" altLang="ja-JP" sz="2000" dirty="0">
                <a:solidFill>
                  <a:srgbClr val="FFFFFF"/>
                </a:solidFill>
                <a:effectLst>
                  <a:outerShdw blurRad="38100" dist="38100" dir="2700000" algn="tl">
                    <a:srgbClr val="000000"/>
                  </a:outerShdw>
                </a:effectLst>
                <a:latin typeface="+mn-ea"/>
                <a:ea typeface="+mn-ea"/>
              </a:rPr>
              <a:t>/dl)</a:t>
            </a:r>
            <a:r>
              <a:rPr lang="ja-JP" altLang="en-US" sz="2000" dirty="0">
                <a:solidFill>
                  <a:srgbClr val="FFFFFF"/>
                </a:solidFill>
                <a:effectLst>
                  <a:outerShdw blurRad="38100" dist="38100" dir="2700000" algn="tl">
                    <a:srgbClr val="000000"/>
                  </a:outerShdw>
                </a:effectLst>
                <a:latin typeface="+mn-ea"/>
                <a:ea typeface="+mn-ea"/>
              </a:rPr>
              <a:t>／</a:t>
            </a:r>
            <a:r>
              <a:rPr lang="en-US" altLang="ja-JP" sz="2000" dirty="0">
                <a:solidFill>
                  <a:srgbClr val="FFFFFF"/>
                </a:solidFill>
                <a:effectLst>
                  <a:outerShdw blurRad="38100" dist="38100" dir="2700000" algn="tl">
                    <a:srgbClr val="000000"/>
                  </a:outerShdw>
                </a:effectLst>
                <a:latin typeface="+mn-ea"/>
                <a:ea typeface="+mn-ea"/>
              </a:rPr>
              <a:t>PRA(</a:t>
            </a:r>
            <a:r>
              <a:rPr lang="en-US" altLang="ja-JP" sz="2000" dirty="0" err="1">
                <a:solidFill>
                  <a:srgbClr val="FFFFFF"/>
                </a:solidFill>
                <a:effectLst>
                  <a:outerShdw blurRad="38100" dist="38100" dir="2700000" algn="tl">
                    <a:srgbClr val="000000"/>
                  </a:outerShdw>
                </a:effectLst>
                <a:latin typeface="+mn-ea"/>
                <a:ea typeface="+mn-ea"/>
              </a:rPr>
              <a:t>ng</a:t>
            </a:r>
            <a:r>
              <a:rPr lang="en-US" altLang="ja-JP" sz="2000" dirty="0">
                <a:solidFill>
                  <a:srgbClr val="FFFFFF"/>
                </a:solidFill>
                <a:effectLst>
                  <a:outerShdw blurRad="38100" dist="38100" dir="2700000" algn="tl">
                    <a:srgbClr val="000000"/>
                  </a:outerShdw>
                </a:effectLst>
                <a:latin typeface="+mn-ea"/>
                <a:ea typeface="+mn-ea"/>
              </a:rPr>
              <a:t>/ml/</a:t>
            </a:r>
            <a:r>
              <a:rPr lang="ja-JP" altLang="en-US" sz="2000" dirty="0">
                <a:solidFill>
                  <a:srgbClr val="FFFFFF"/>
                </a:solidFill>
                <a:effectLst>
                  <a:outerShdw blurRad="38100" dist="38100" dir="2700000" algn="tl">
                    <a:srgbClr val="000000"/>
                  </a:outerShdw>
                </a:effectLst>
                <a:latin typeface="+mn-ea"/>
                <a:ea typeface="+mn-ea"/>
              </a:rPr>
              <a:t>時</a:t>
            </a:r>
            <a:r>
              <a:rPr lang="en-US" altLang="ja-JP" sz="2000" dirty="0">
                <a:solidFill>
                  <a:srgbClr val="FFFFFF"/>
                </a:solidFill>
                <a:effectLst>
                  <a:outerShdw blurRad="38100" dist="38100" dir="2700000" algn="tl">
                    <a:srgbClr val="000000"/>
                  </a:outerShdw>
                </a:effectLst>
                <a:latin typeface="+mn-ea"/>
                <a:ea typeface="+mn-ea"/>
              </a:rPr>
              <a:t>)</a:t>
            </a:r>
          </a:p>
          <a:p>
            <a:pPr>
              <a:defRPr/>
            </a:pPr>
            <a:endParaRPr lang="en-US" altLang="ja-JP" sz="2000" dirty="0">
              <a:solidFill>
                <a:srgbClr val="FFFFFF"/>
              </a:solidFill>
              <a:effectLst>
                <a:outerShdw blurRad="38100" dist="38100" dir="2700000" algn="tl">
                  <a:srgbClr val="000000"/>
                </a:outerShdw>
              </a:effectLst>
              <a:latin typeface="+mn-ea"/>
              <a:ea typeface="+mn-ea"/>
            </a:endParaRPr>
          </a:p>
          <a:p>
            <a:pPr>
              <a:defRPr/>
            </a:pPr>
            <a:r>
              <a:rPr lang="en-US" altLang="ja-JP" sz="2000" dirty="0">
                <a:solidFill>
                  <a:srgbClr val="FFFFFF"/>
                </a:solidFill>
                <a:effectLst>
                  <a:outerShdw blurRad="38100" dist="38100" dir="2700000" algn="tl">
                    <a:srgbClr val="000000"/>
                  </a:outerShdw>
                </a:effectLst>
                <a:latin typeface="+mn-ea"/>
                <a:ea typeface="+mn-ea"/>
              </a:rPr>
              <a:t>Cf.</a:t>
            </a:r>
            <a:r>
              <a:rPr lang="ja-JP" altLang="en-US" sz="2000" dirty="0">
                <a:solidFill>
                  <a:srgbClr val="FFFFFF"/>
                </a:solidFill>
                <a:effectLst>
                  <a:outerShdw blurRad="38100" dist="38100" dir="2700000" algn="tl">
                    <a:srgbClr val="000000"/>
                  </a:outerShdw>
                </a:effectLst>
                <a:latin typeface="+mn-ea"/>
                <a:ea typeface="+mn-ea"/>
              </a:rPr>
              <a:t>　</a:t>
            </a:r>
            <a:r>
              <a:rPr lang="en-US" altLang="ja-JP" sz="2000" dirty="0">
                <a:solidFill>
                  <a:srgbClr val="FFFFFF"/>
                </a:solidFill>
                <a:effectLst>
                  <a:outerShdw blurRad="38100" dist="38100" dir="2700000" algn="tl">
                    <a:srgbClr val="000000"/>
                  </a:outerShdw>
                </a:effectLst>
                <a:latin typeface="+mn-ea"/>
                <a:ea typeface="+mn-ea"/>
              </a:rPr>
              <a:t>10pg/ml=1ng/dl</a:t>
            </a:r>
          </a:p>
          <a:p>
            <a:pPr>
              <a:defRPr/>
            </a:pPr>
            <a:r>
              <a:rPr lang="en-US" altLang="ja-JP" sz="1800" dirty="0" err="1">
                <a:solidFill>
                  <a:srgbClr val="FFFFFF"/>
                </a:solidFill>
                <a:effectLst>
                  <a:outerShdw blurRad="38100" dist="38100" dir="2700000" algn="tl">
                    <a:srgbClr val="000000"/>
                  </a:outerShdw>
                </a:effectLst>
                <a:latin typeface="+mn-ea"/>
                <a:ea typeface="+mn-ea"/>
              </a:rPr>
              <a:t>Ald</a:t>
            </a:r>
            <a:r>
              <a:rPr lang="en-US" altLang="ja-JP" sz="1800" dirty="0">
                <a:solidFill>
                  <a:srgbClr val="FFFFFF"/>
                </a:solidFill>
                <a:effectLst>
                  <a:outerShdw blurRad="38100" dist="38100" dir="2700000" algn="tl">
                    <a:srgbClr val="000000"/>
                  </a:outerShdw>
                </a:effectLst>
                <a:latin typeface="+mn-ea"/>
                <a:ea typeface="+mn-ea"/>
              </a:rPr>
              <a:t>(pg/ml)</a:t>
            </a:r>
            <a:r>
              <a:rPr lang="ja-JP" altLang="en-US" sz="1800" dirty="0">
                <a:solidFill>
                  <a:srgbClr val="FFFFFF"/>
                </a:solidFill>
                <a:effectLst>
                  <a:outerShdw blurRad="38100" dist="38100" dir="2700000" algn="tl">
                    <a:srgbClr val="000000"/>
                  </a:outerShdw>
                </a:effectLst>
                <a:latin typeface="+mn-ea"/>
                <a:ea typeface="+mn-ea"/>
              </a:rPr>
              <a:t>／</a:t>
            </a:r>
            <a:r>
              <a:rPr lang="en-US" altLang="ja-JP" sz="1800" dirty="0">
                <a:solidFill>
                  <a:srgbClr val="FFFFFF"/>
                </a:solidFill>
                <a:effectLst>
                  <a:outerShdw blurRad="38100" dist="38100" dir="2700000" algn="tl">
                    <a:srgbClr val="000000"/>
                  </a:outerShdw>
                </a:effectLst>
                <a:latin typeface="+mn-ea"/>
                <a:ea typeface="+mn-ea"/>
              </a:rPr>
              <a:t>PRA(</a:t>
            </a:r>
            <a:r>
              <a:rPr lang="en-US" altLang="ja-JP" sz="1800" dirty="0" err="1">
                <a:solidFill>
                  <a:srgbClr val="FFFFFF"/>
                </a:solidFill>
                <a:effectLst>
                  <a:outerShdw blurRad="38100" dist="38100" dir="2700000" algn="tl">
                    <a:srgbClr val="000000"/>
                  </a:outerShdw>
                </a:effectLst>
                <a:latin typeface="+mn-ea"/>
                <a:ea typeface="+mn-ea"/>
              </a:rPr>
              <a:t>ng</a:t>
            </a:r>
            <a:r>
              <a:rPr lang="en-US" altLang="ja-JP" sz="1800" dirty="0">
                <a:solidFill>
                  <a:srgbClr val="FFFFFF"/>
                </a:solidFill>
                <a:effectLst>
                  <a:outerShdw blurRad="38100" dist="38100" dir="2700000" algn="tl">
                    <a:srgbClr val="000000"/>
                  </a:outerShdw>
                </a:effectLst>
                <a:latin typeface="+mn-ea"/>
                <a:ea typeface="+mn-ea"/>
              </a:rPr>
              <a:t>/ml/</a:t>
            </a:r>
            <a:r>
              <a:rPr lang="ja-JP" altLang="en-US" sz="1800" dirty="0">
                <a:solidFill>
                  <a:srgbClr val="FFFFFF"/>
                </a:solidFill>
                <a:effectLst>
                  <a:outerShdw blurRad="38100" dist="38100" dir="2700000" algn="tl">
                    <a:srgbClr val="000000"/>
                  </a:outerShdw>
                </a:effectLst>
                <a:latin typeface="+mn-ea"/>
                <a:ea typeface="+mn-ea"/>
              </a:rPr>
              <a:t>時</a:t>
            </a:r>
            <a:r>
              <a:rPr lang="en-US" altLang="ja-JP" sz="1800" dirty="0" smtClean="0">
                <a:solidFill>
                  <a:srgbClr val="FFFFFF"/>
                </a:solidFill>
                <a:effectLst>
                  <a:outerShdw blurRad="38100" dist="38100" dir="2700000" algn="tl">
                    <a:srgbClr val="000000"/>
                  </a:outerShdw>
                </a:effectLst>
                <a:latin typeface="+mn-ea"/>
                <a:ea typeface="+mn-ea"/>
              </a:rPr>
              <a:t>)</a:t>
            </a:r>
          </a:p>
          <a:p>
            <a:pPr>
              <a:defRPr/>
            </a:pPr>
            <a:r>
              <a:rPr lang="ja-JP" altLang="en-US" sz="1800" dirty="0">
                <a:solidFill>
                  <a:srgbClr val="FFFFFF"/>
                </a:solidFill>
                <a:effectLst>
                  <a:outerShdw blurRad="38100" dist="38100" dir="2700000" algn="tl">
                    <a:srgbClr val="000000"/>
                  </a:outerShdw>
                </a:effectLst>
                <a:latin typeface="+mn-ea"/>
                <a:ea typeface="+mn-ea"/>
              </a:rPr>
              <a:t>　</a:t>
            </a:r>
            <a:r>
              <a:rPr lang="en-US" altLang="ja-JP" sz="1800" dirty="0" smtClean="0">
                <a:solidFill>
                  <a:srgbClr val="FFFFFF"/>
                </a:solidFill>
                <a:effectLst>
                  <a:outerShdw blurRad="38100" dist="38100" dir="2700000" algn="tl">
                    <a:srgbClr val="000000"/>
                  </a:outerShdw>
                </a:effectLst>
                <a:latin typeface="+mn-ea"/>
                <a:ea typeface="+mn-ea"/>
              </a:rPr>
              <a:t>&gt;400</a:t>
            </a:r>
            <a:r>
              <a:rPr lang="ja-JP" altLang="en-US" sz="1800" dirty="0" smtClean="0">
                <a:solidFill>
                  <a:srgbClr val="FFFFFF"/>
                </a:solidFill>
                <a:effectLst>
                  <a:outerShdw blurRad="38100" dist="38100" dir="2700000" algn="tl">
                    <a:srgbClr val="000000"/>
                  </a:outerShdw>
                </a:effectLst>
                <a:latin typeface="+mn-ea"/>
                <a:ea typeface="+mn-ea"/>
              </a:rPr>
              <a:t>または</a:t>
            </a:r>
            <a:r>
              <a:rPr lang="en-US" altLang="ja-JP" sz="1800" dirty="0" smtClean="0">
                <a:solidFill>
                  <a:srgbClr val="FFFFFF"/>
                </a:solidFill>
                <a:effectLst>
                  <a:outerShdw blurRad="38100" dist="38100" dir="2700000" algn="tl">
                    <a:srgbClr val="000000"/>
                  </a:outerShdw>
                </a:effectLst>
                <a:latin typeface="+mn-ea"/>
                <a:ea typeface="+mn-ea"/>
              </a:rPr>
              <a:t>200</a:t>
            </a:r>
            <a:r>
              <a:rPr lang="ja-JP" altLang="en-US" sz="1800" dirty="0" smtClean="0">
                <a:solidFill>
                  <a:srgbClr val="FFFFFF"/>
                </a:solidFill>
                <a:effectLst>
                  <a:outerShdw blurRad="38100" dist="38100" dir="2700000" algn="tl">
                    <a:srgbClr val="000000"/>
                  </a:outerShdw>
                </a:effectLst>
                <a:latin typeface="+mn-ea"/>
                <a:ea typeface="+mn-ea"/>
              </a:rPr>
              <a:t>で</a:t>
            </a:r>
            <a:r>
              <a:rPr lang="ja-JP" altLang="en-US" sz="1800" dirty="0">
                <a:solidFill>
                  <a:srgbClr val="FFFFFF"/>
                </a:solidFill>
                <a:effectLst>
                  <a:outerShdw blurRad="38100" dist="38100" dir="2700000" algn="tl">
                    <a:srgbClr val="000000"/>
                  </a:outerShdw>
                </a:effectLst>
                <a:latin typeface="+mn-ea"/>
                <a:ea typeface="+mn-ea"/>
              </a:rPr>
              <a:t>疑う</a:t>
            </a:r>
          </a:p>
          <a:p>
            <a:pPr>
              <a:defRPr/>
            </a:pPr>
            <a:endParaRPr lang="ja-JP" altLang="en-US" sz="1800" dirty="0">
              <a:solidFill>
                <a:srgbClr val="FFFFFF"/>
              </a:solidFill>
              <a:effectLst>
                <a:outerShdw blurRad="38100" dist="38100" dir="2700000" algn="tl">
                  <a:srgbClr val="000000"/>
                </a:outerShdw>
              </a:effectLst>
              <a:latin typeface="+mn-ea"/>
              <a:ea typeface="+mn-ea"/>
            </a:endParaRPr>
          </a:p>
          <a:p>
            <a:pPr>
              <a:defRPr/>
            </a:pPr>
            <a:endParaRPr lang="en-US" altLang="ja-JP" sz="2000" dirty="0">
              <a:solidFill>
                <a:srgbClr val="FFFFFF"/>
              </a:solidFill>
              <a:effectLst>
                <a:outerShdw blurRad="38100" dist="38100" dir="2700000" algn="tl">
                  <a:srgbClr val="000000"/>
                </a:outerShdw>
              </a:effectLst>
              <a:latin typeface="+mn-ea"/>
              <a:ea typeface="+mn-ea"/>
            </a:endParaRPr>
          </a:p>
        </p:txBody>
      </p:sp>
      <p:pic>
        <p:nvPicPr>
          <p:cNvPr id="27652" name="Picture 5" descr="D634G090"/>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4572000" y="1557338"/>
            <a:ext cx="4286250" cy="3200400"/>
          </a:xfrm>
        </p:spPr>
      </p:pic>
      <p:sp>
        <p:nvSpPr>
          <p:cNvPr id="27653" name="Rectangle 7"/>
          <p:cNvSpPr>
            <a:spLocks noChangeArrowheads="1"/>
          </p:cNvSpPr>
          <p:nvPr/>
        </p:nvSpPr>
        <p:spPr bwMode="auto">
          <a:xfrm>
            <a:off x="4316413" y="4868863"/>
            <a:ext cx="4572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ja-JP" sz="1800">
                <a:solidFill>
                  <a:srgbClr val="FFFFFF"/>
                </a:solidFill>
                <a:latin typeface="+mn-ea"/>
                <a:ea typeface="+mn-ea"/>
              </a:rPr>
              <a:t>(1)</a:t>
            </a:r>
            <a:r>
              <a:rPr lang="ja-JP" altLang="en-US" sz="1800">
                <a:solidFill>
                  <a:srgbClr val="FFFFFF"/>
                </a:solidFill>
                <a:latin typeface="+mn-ea"/>
                <a:ea typeface="+mn-ea"/>
              </a:rPr>
              <a:t>安静臥床でカプトプリル</a:t>
            </a:r>
            <a:r>
              <a:rPr lang="en-US" altLang="ja-JP" sz="1800">
                <a:solidFill>
                  <a:srgbClr val="FFFFFF"/>
                </a:solidFill>
                <a:latin typeface="+mn-ea"/>
                <a:ea typeface="+mn-ea"/>
              </a:rPr>
              <a:t>50mg</a:t>
            </a:r>
            <a:r>
              <a:rPr lang="ja-JP" altLang="en-US" sz="1800">
                <a:solidFill>
                  <a:srgbClr val="FFFFFF"/>
                </a:solidFill>
                <a:latin typeface="+mn-ea"/>
                <a:ea typeface="+mn-ea"/>
              </a:rPr>
              <a:t>を内服する． </a:t>
            </a:r>
          </a:p>
          <a:p>
            <a:pPr>
              <a:spcBef>
                <a:spcPct val="50000"/>
              </a:spcBef>
            </a:pPr>
            <a:r>
              <a:rPr lang="en-US" altLang="ja-JP" sz="1800">
                <a:solidFill>
                  <a:srgbClr val="FFFFFF"/>
                </a:solidFill>
                <a:latin typeface="+mn-ea"/>
                <a:ea typeface="+mn-ea"/>
              </a:rPr>
              <a:t>(2)90</a:t>
            </a:r>
            <a:r>
              <a:rPr lang="ja-JP" altLang="en-US" sz="1800">
                <a:solidFill>
                  <a:srgbClr val="FFFFFF"/>
                </a:solidFill>
                <a:latin typeface="+mn-ea"/>
                <a:ea typeface="+mn-ea"/>
              </a:rPr>
              <a:t>分後に</a:t>
            </a:r>
            <a:r>
              <a:rPr lang="en-US" altLang="ja-JP" sz="1800">
                <a:solidFill>
                  <a:srgbClr val="FFFFFF"/>
                </a:solidFill>
                <a:latin typeface="+mn-ea"/>
                <a:ea typeface="+mn-ea"/>
              </a:rPr>
              <a:t>Ald</a:t>
            </a:r>
            <a:r>
              <a:rPr lang="ja-JP" altLang="en-US" sz="1800">
                <a:solidFill>
                  <a:srgbClr val="FFFFFF"/>
                </a:solidFill>
                <a:latin typeface="+mn-ea"/>
                <a:ea typeface="+mn-ea"/>
              </a:rPr>
              <a:t>，</a:t>
            </a:r>
            <a:r>
              <a:rPr lang="en-US" altLang="ja-JP" sz="1800">
                <a:solidFill>
                  <a:srgbClr val="FFFFFF"/>
                </a:solidFill>
                <a:latin typeface="+mn-ea"/>
                <a:ea typeface="+mn-ea"/>
              </a:rPr>
              <a:t>PRA</a:t>
            </a:r>
            <a:r>
              <a:rPr lang="ja-JP" altLang="en-US" sz="1800">
                <a:solidFill>
                  <a:srgbClr val="FFFFFF"/>
                </a:solidFill>
                <a:latin typeface="+mn-ea"/>
                <a:ea typeface="+mn-ea"/>
              </a:rPr>
              <a:t>を測定する．</a:t>
            </a:r>
          </a:p>
          <a:p>
            <a:pPr>
              <a:spcBef>
                <a:spcPct val="50000"/>
              </a:spcBef>
            </a:pPr>
            <a:r>
              <a:rPr lang="ja-JP" altLang="en-US" sz="1800">
                <a:solidFill>
                  <a:srgbClr val="FFFFFF"/>
                </a:solidFill>
                <a:latin typeface="+mn-ea"/>
                <a:ea typeface="+mn-ea"/>
              </a:rPr>
              <a:t>判定</a:t>
            </a:r>
            <a:r>
              <a:rPr lang="en-US" altLang="ja-JP" sz="1800">
                <a:solidFill>
                  <a:srgbClr val="FFFFFF"/>
                </a:solidFill>
                <a:latin typeface="+mn-ea"/>
                <a:ea typeface="+mn-ea"/>
              </a:rPr>
              <a:t>:Ald≧10ng/dl</a:t>
            </a:r>
            <a:r>
              <a:rPr lang="ja-JP" altLang="en-US" sz="1800">
                <a:solidFill>
                  <a:srgbClr val="FFFFFF"/>
                </a:solidFill>
                <a:latin typeface="+mn-ea"/>
                <a:ea typeface="+mn-ea"/>
              </a:rPr>
              <a:t>かつ</a:t>
            </a:r>
            <a:r>
              <a:rPr lang="en-US" altLang="ja-JP" sz="1800">
                <a:solidFill>
                  <a:srgbClr val="FFFFFF"/>
                </a:solidFill>
                <a:latin typeface="+mn-ea"/>
                <a:ea typeface="+mn-ea"/>
              </a:rPr>
              <a:t>Ald/PRA≧20</a:t>
            </a:r>
            <a:r>
              <a:rPr lang="ja-JP" altLang="en-US" sz="1800">
                <a:solidFill>
                  <a:srgbClr val="FFFFFF"/>
                </a:solidFill>
                <a:latin typeface="+mn-ea"/>
                <a:ea typeface="+mn-ea"/>
              </a:rPr>
              <a:t>のものを</a:t>
            </a:r>
            <a:r>
              <a:rPr lang="en-US" altLang="ja-JP" sz="1800">
                <a:solidFill>
                  <a:srgbClr val="FFFFFF"/>
                </a:solidFill>
                <a:latin typeface="+mn-ea"/>
                <a:ea typeface="+mn-ea"/>
              </a:rPr>
              <a:t>PA</a:t>
            </a:r>
            <a:r>
              <a:rPr lang="ja-JP" altLang="en-US" sz="1800">
                <a:solidFill>
                  <a:srgbClr val="FFFFFF"/>
                </a:solidFill>
                <a:latin typeface="+mn-ea"/>
                <a:ea typeface="+mn-ea"/>
              </a:rPr>
              <a:t>と診断</a:t>
            </a:r>
          </a:p>
        </p:txBody>
      </p:sp>
      <p:sp>
        <p:nvSpPr>
          <p:cNvPr id="147464" name="Rectangle 8"/>
          <p:cNvSpPr>
            <a:spLocks noChangeArrowheads="1"/>
          </p:cNvSpPr>
          <p:nvPr/>
        </p:nvSpPr>
        <p:spPr bwMode="auto">
          <a:xfrm>
            <a:off x="4700588" y="1087438"/>
            <a:ext cx="3515706" cy="369332"/>
          </a:xfrm>
          <a:prstGeom prst="rect">
            <a:avLst/>
          </a:prstGeom>
          <a:noFill/>
          <a:ln w="9525">
            <a:noFill/>
            <a:miter lim="800000"/>
            <a:headEnd/>
            <a:tailEnd/>
          </a:ln>
          <a:effectLst/>
        </p:spPr>
        <p:txBody>
          <a:bodyPr wrap="none">
            <a:spAutoFit/>
          </a:bodyPr>
          <a:lstStyle/>
          <a:p>
            <a:pPr>
              <a:defRPr/>
            </a:pPr>
            <a:r>
              <a:rPr lang="en-US" altLang="ja-JP" sz="1800">
                <a:solidFill>
                  <a:srgbClr val="FFFFFF"/>
                </a:solidFill>
                <a:effectLst>
                  <a:outerShdw blurRad="38100" dist="38100" dir="2700000" algn="tl">
                    <a:srgbClr val="000000"/>
                  </a:outerShdw>
                </a:effectLst>
                <a:latin typeface="+mn-ea"/>
                <a:ea typeface="+mn-ea"/>
              </a:rPr>
              <a:t>ACE-I</a:t>
            </a:r>
            <a:r>
              <a:rPr lang="ja-JP" altLang="en-US" sz="1800">
                <a:solidFill>
                  <a:srgbClr val="FFFFFF"/>
                </a:solidFill>
                <a:effectLst>
                  <a:outerShdw blurRad="38100" dist="38100" dir="2700000" algn="tl">
                    <a:srgbClr val="000000"/>
                  </a:outerShdw>
                </a:effectLst>
                <a:latin typeface="+mn-ea"/>
                <a:ea typeface="+mn-ea"/>
              </a:rPr>
              <a:t>負荷試験（レニン抑制試験）</a:t>
            </a:r>
          </a:p>
        </p:txBody>
      </p:sp>
      <p:sp>
        <p:nvSpPr>
          <p:cNvPr id="2" name="角丸四角形 1"/>
          <p:cNvSpPr/>
          <p:nvPr/>
        </p:nvSpPr>
        <p:spPr>
          <a:xfrm>
            <a:off x="60385" y="3597215"/>
            <a:ext cx="3053751" cy="11731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body" idx="1"/>
          </p:nvPr>
        </p:nvSpPr>
        <p:spPr>
          <a:xfrm>
            <a:off x="188913" y="1268413"/>
            <a:ext cx="8955087" cy="4968875"/>
          </a:xfrm>
        </p:spPr>
        <p:txBody>
          <a:bodyPr/>
          <a:lstStyle/>
          <a:p>
            <a:pPr marL="0" indent="19050" eaLnBrk="1" hangingPunct="1">
              <a:lnSpc>
                <a:spcPct val="90000"/>
              </a:lnSpc>
              <a:spcBef>
                <a:spcPct val="0"/>
              </a:spcBef>
              <a:buFontTx/>
              <a:buNone/>
              <a:defRPr/>
            </a:pPr>
            <a:r>
              <a:rPr lang="ja-JP" altLang="en-US" sz="2800" b="1" dirty="0">
                <a:latin typeface="+mn-ea"/>
              </a:rPr>
              <a:t>鑑別診断として特に重要なのは</a:t>
            </a:r>
          </a:p>
          <a:p>
            <a:pPr marL="0" indent="19050" eaLnBrk="1" hangingPunct="1">
              <a:lnSpc>
                <a:spcPct val="90000"/>
              </a:lnSpc>
              <a:spcBef>
                <a:spcPct val="0"/>
              </a:spcBef>
              <a:buFontTx/>
              <a:buNone/>
              <a:defRPr/>
            </a:pPr>
            <a:r>
              <a:rPr lang="ja-JP" altLang="en-US" sz="2800" b="1" dirty="0">
                <a:latin typeface="+mn-ea"/>
              </a:rPr>
              <a:t>過形成による特発性アルドステロン症＝両側！</a:t>
            </a:r>
          </a:p>
          <a:p>
            <a:pPr marL="0" indent="19050" eaLnBrk="1" hangingPunct="1">
              <a:lnSpc>
                <a:spcPct val="90000"/>
              </a:lnSpc>
              <a:spcBef>
                <a:spcPct val="0"/>
              </a:spcBef>
              <a:buFontTx/>
              <a:buNone/>
              <a:defRPr/>
            </a:pPr>
            <a:endParaRPr lang="ja-JP" altLang="en-US" sz="2800" b="1" dirty="0">
              <a:latin typeface="+mn-ea"/>
            </a:endParaRPr>
          </a:p>
          <a:p>
            <a:pPr marL="0" indent="19050" eaLnBrk="1" hangingPunct="1">
              <a:lnSpc>
                <a:spcPct val="90000"/>
              </a:lnSpc>
              <a:spcBef>
                <a:spcPct val="0"/>
              </a:spcBef>
              <a:buFontTx/>
              <a:buNone/>
              <a:defRPr/>
            </a:pPr>
            <a:r>
              <a:rPr lang="ja-JP" altLang="en-US" sz="2800" b="1" dirty="0">
                <a:latin typeface="+mn-ea"/>
              </a:rPr>
              <a:t>腺腫の確認　　 （）内は陽性率</a:t>
            </a:r>
          </a:p>
          <a:p>
            <a:pPr marL="0" indent="19050" eaLnBrk="1" hangingPunct="1">
              <a:lnSpc>
                <a:spcPct val="90000"/>
              </a:lnSpc>
              <a:spcBef>
                <a:spcPct val="0"/>
              </a:spcBef>
              <a:buFontTx/>
              <a:buNone/>
              <a:defRPr/>
            </a:pPr>
            <a:r>
              <a:rPr lang="en-US" altLang="ja-JP" sz="2800" b="1" dirty="0">
                <a:latin typeface="+mn-ea"/>
              </a:rPr>
              <a:t>CT</a:t>
            </a:r>
            <a:r>
              <a:rPr lang="ja-JP" altLang="en-US" sz="2800" b="1" dirty="0">
                <a:latin typeface="+mn-ea"/>
              </a:rPr>
              <a:t>スキャン（</a:t>
            </a:r>
            <a:r>
              <a:rPr lang="en-US" altLang="ja-JP" sz="2800" b="1" dirty="0">
                <a:latin typeface="+mn-ea"/>
              </a:rPr>
              <a:t>88</a:t>
            </a:r>
            <a:r>
              <a:rPr lang="ja-JP" altLang="en-US" sz="2800" b="1" dirty="0">
                <a:latin typeface="+mn-ea"/>
              </a:rPr>
              <a:t>％）、</a:t>
            </a:r>
          </a:p>
          <a:p>
            <a:pPr marL="0" indent="19050" eaLnBrk="1" hangingPunct="1">
              <a:lnSpc>
                <a:spcPct val="90000"/>
              </a:lnSpc>
              <a:spcBef>
                <a:spcPct val="0"/>
              </a:spcBef>
              <a:buFontTx/>
              <a:buNone/>
              <a:defRPr/>
            </a:pPr>
            <a:r>
              <a:rPr lang="ja-JP" altLang="en-US" sz="2800" b="1" dirty="0">
                <a:latin typeface="+mn-ea"/>
              </a:rPr>
              <a:t>副腎シンチグラム（</a:t>
            </a:r>
            <a:r>
              <a:rPr lang="en-US" altLang="ja-JP" sz="2800" b="1" dirty="0">
                <a:latin typeface="+mn-ea"/>
              </a:rPr>
              <a:t>84</a:t>
            </a:r>
            <a:r>
              <a:rPr lang="ja-JP" altLang="en-US" sz="2800" b="1" dirty="0">
                <a:latin typeface="+mn-ea"/>
              </a:rPr>
              <a:t>％）、</a:t>
            </a:r>
          </a:p>
          <a:p>
            <a:pPr marL="0" indent="19050" eaLnBrk="1" hangingPunct="1">
              <a:lnSpc>
                <a:spcPct val="90000"/>
              </a:lnSpc>
              <a:spcBef>
                <a:spcPct val="0"/>
              </a:spcBef>
              <a:buFontTx/>
              <a:buNone/>
              <a:defRPr/>
            </a:pPr>
            <a:r>
              <a:rPr lang="ja-JP" altLang="en-US" sz="2800" b="1" dirty="0">
                <a:latin typeface="+mn-ea"/>
              </a:rPr>
              <a:t>副腎静脈血中のアルドステロン濃度測定（</a:t>
            </a:r>
            <a:r>
              <a:rPr lang="en-US" altLang="ja-JP" sz="2800" b="1" dirty="0">
                <a:latin typeface="+mn-ea"/>
              </a:rPr>
              <a:t>92</a:t>
            </a:r>
            <a:r>
              <a:rPr lang="ja-JP" altLang="en-US" sz="2800" b="1" dirty="0">
                <a:latin typeface="+mn-ea"/>
              </a:rPr>
              <a:t>％）</a:t>
            </a:r>
          </a:p>
          <a:p>
            <a:pPr marL="0" indent="19050" eaLnBrk="1" hangingPunct="1">
              <a:lnSpc>
                <a:spcPct val="90000"/>
              </a:lnSpc>
              <a:spcBef>
                <a:spcPct val="0"/>
              </a:spcBef>
              <a:buFontTx/>
              <a:buNone/>
              <a:defRPr/>
            </a:pPr>
            <a:endParaRPr lang="ja-JP" altLang="en-US" sz="1200" b="1" dirty="0">
              <a:latin typeface="+mn-ea"/>
            </a:endParaRPr>
          </a:p>
          <a:p>
            <a:pPr marL="0" indent="19050" eaLnBrk="1" hangingPunct="1">
              <a:lnSpc>
                <a:spcPct val="90000"/>
              </a:lnSpc>
              <a:spcBef>
                <a:spcPct val="0"/>
              </a:spcBef>
              <a:buFontTx/>
              <a:buNone/>
              <a:defRPr/>
            </a:pPr>
            <a:r>
              <a:rPr lang="ja-JP" altLang="en-US" sz="2800" b="1" dirty="0">
                <a:latin typeface="+mn-ea"/>
              </a:rPr>
              <a:t>原発性アルドステロン症の腺腫はクッシング症候群や褐色細胞腫に比べると</a:t>
            </a:r>
            <a:r>
              <a:rPr lang="ja-JP" altLang="en-US" sz="2800" b="1" u="sng" dirty="0">
                <a:latin typeface="+mn-ea"/>
              </a:rPr>
              <a:t>腫瘍が小さい</a:t>
            </a:r>
            <a:r>
              <a:rPr lang="ja-JP" altLang="en-US" sz="2800" b="1" dirty="0">
                <a:latin typeface="+mn-ea"/>
              </a:rPr>
              <a:t>ので（平均腫瘍径</a:t>
            </a:r>
            <a:r>
              <a:rPr lang="en-US" altLang="ja-JP" sz="2800" b="1" dirty="0">
                <a:latin typeface="+mn-ea"/>
              </a:rPr>
              <a:t>1</a:t>
            </a:r>
            <a:r>
              <a:rPr lang="ja-JP" altLang="en-US" sz="2800" b="1" dirty="0" err="1">
                <a:latin typeface="+mn-ea"/>
              </a:rPr>
              <a:t>．</a:t>
            </a:r>
            <a:r>
              <a:rPr lang="en-US" altLang="ja-JP" sz="2800" b="1" dirty="0">
                <a:latin typeface="+mn-ea"/>
              </a:rPr>
              <a:t>8cm</a:t>
            </a:r>
            <a:r>
              <a:rPr lang="ja-JP" altLang="en-US" sz="2800" b="1" dirty="0">
                <a:latin typeface="+mn-ea"/>
              </a:rPr>
              <a:t>）各手法を参考に局在を確定する。</a:t>
            </a:r>
          </a:p>
          <a:p>
            <a:pPr marL="0" indent="19050" eaLnBrk="1" hangingPunct="1">
              <a:lnSpc>
                <a:spcPct val="90000"/>
              </a:lnSpc>
              <a:spcBef>
                <a:spcPct val="0"/>
              </a:spcBef>
              <a:buFontTx/>
              <a:buNone/>
              <a:defRPr/>
            </a:pPr>
            <a:endParaRPr lang="en-US" altLang="ja-JP" sz="2800" b="1" dirty="0">
              <a:latin typeface="+mn-ea"/>
            </a:endParaRPr>
          </a:p>
        </p:txBody>
      </p:sp>
      <p:sp>
        <p:nvSpPr>
          <p:cNvPr id="126979" name="Rectangle 3"/>
          <p:cNvSpPr>
            <a:spLocks noChangeArrowheads="1"/>
          </p:cNvSpPr>
          <p:nvPr/>
        </p:nvSpPr>
        <p:spPr bwMode="auto">
          <a:xfrm>
            <a:off x="1755775" y="290761"/>
            <a:ext cx="6058069" cy="769441"/>
          </a:xfrm>
          <a:prstGeom prst="rect">
            <a:avLst/>
          </a:prstGeom>
          <a:noFill/>
          <a:ln w="9525">
            <a:noFill/>
            <a:miter lim="800000"/>
            <a:headEnd/>
            <a:tailEnd/>
          </a:ln>
          <a:effectLst/>
        </p:spPr>
        <p:txBody>
          <a:bodyPr wrap="none" anchor="ctr">
            <a:spAutoFit/>
          </a:bodyPr>
          <a:lstStyle/>
          <a:p>
            <a:pPr>
              <a:defRPr/>
            </a:pPr>
            <a:r>
              <a:rPr lang="ja-JP" altLang="en-US" sz="4400">
                <a:solidFill>
                  <a:srgbClr val="FFFF00"/>
                </a:solidFill>
                <a:effectLst>
                  <a:outerShdw blurRad="38100" dist="38100" dir="2700000" algn="tl">
                    <a:srgbClr val="000000"/>
                  </a:outerShdw>
                </a:effectLst>
                <a:latin typeface="+mn-ea"/>
                <a:ea typeface="+mn-ea"/>
              </a:rPr>
              <a:t>原発性アルドステロン症 </a:t>
            </a:r>
            <a:endParaRPr lang="ja-JP" altLang="en-US" sz="2000">
              <a:solidFill>
                <a:srgbClr val="FFFF00"/>
              </a:solidFill>
              <a:effectLst>
                <a:outerShdw blurRad="38100" dist="38100" dir="2700000" algn="tl">
                  <a:srgbClr val="000000"/>
                </a:outerShdw>
              </a:effectLst>
              <a:latin typeface="+mn-ea"/>
              <a:ea typeface="+mn-ea"/>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721525" y="94891"/>
            <a:ext cx="5700950" cy="6659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3061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1755775" y="146298"/>
            <a:ext cx="6058069" cy="769441"/>
          </a:xfrm>
          <a:prstGeom prst="rect">
            <a:avLst/>
          </a:prstGeom>
          <a:noFill/>
          <a:ln w="9525">
            <a:noFill/>
            <a:miter lim="800000"/>
            <a:headEnd/>
            <a:tailEnd/>
          </a:ln>
          <a:effectLst/>
        </p:spPr>
        <p:txBody>
          <a:bodyPr wrap="none" anchor="ctr">
            <a:spAutoFit/>
          </a:bodyPr>
          <a:lstStyle/>
          <a:p>
            <a:pPr>
              <a:defRPr/>
            </a:pPr>
            <a:r>
              <a:rPr lang="ja-JP" altLang="en-US" sz="4400">
                <a:solidFill>
                  <a:srgbClr val="FFFF00"/>
                </a:solidFill>
                <a:effectLst>
                  <a:outerShdw blurRad="38100" dist="38100" dir="2700000" algn="tl">
                    <a:srgbClr val="000000"/>
                  </a:outerShdw>
                </a:effectLst>
                <a:latin typeface="+mn-ea"/>
                <a:ea typeface="+mn-ea"/>
              </a:rPr>
              <a:t>原発性アルドステロン症 </a:t>
            </a:r>
            <a:endParaRPr lang="ja-JP" altLang="en-US" sz="2000">
              <a:solidFill>
                <a:srgbClr val="FFFF00"/>
              </a:solidFill>
              <a:effectLst>
                <a:outerShdw blurRad="38100" dist="38100" dir="2700000" algn="tl">
                  <a:srgbClr val="000000"/>
                </a:outerShdw>
              </a:effectLst>
              <a:latin typeface="+mn-ea"/>
              <a:ea typeface="+mn-ea"/>
            </a:endParaRPr>
          </a:p>
        </p:txBody>
      </p:sp>
      <p:sp>
        <p:nvSpPr>
          <p:cNvPr id="128003" name="Rectangle 3"/>
          <p:cNvSpPr>
            <a:spLocks noChangeArrowheads="1"/>
          </p:cNvSpPr>
          <p:nvPr/>
        </p:nvSpPr>
        <p:spPr bwMode="auto">
          <a:xfrm>
            <a:off x="0" y="1542723"/>
            <a:ext cx="9144000" cy="4401205"/>
          </a:xfrm>
          <a:prstGeom prst="rect">
            <a:avLst/>
          </a:prstGeom>
          <a:noFill/>
          <a:ln w="9525">
            <a:noFill/>
            <a:miter lim="800000"/>
            <a:headEnd/>
            <a:tailEnd/>
          </a:ln>
          <a:effectLst/>
        </p:spPr>
        <p:txBody>
          <a:bodyPr anchor="ctr">
            <a:spAutoFit/>
          </a:bodyPr>
          <a:lstStyle/>
          <a:p>
            <a:pPr>
              <a:defRPr/>
            </a:pPr>
            <a:r>
              <a:rPr lang="en-US" altLang="ja-JP" sz="2800" dirty="0">
                <a:solidFill>
                  <a:srgbClr val="FFFFFF"/>
                </a:solidFill>
                <a:effectLst>
                  <a:outerShdw blurRad="38100" dist="38100" dir="2700000" algn="tl">
                    <a:srgbClr val="000000"/>
                  </a:outerShdw>
                </a:effectLst>
                <a:latin typeface="+mn-ea"/>
                <a:ea typeface="+mn-ea"/>
              </a:rPr>
              <a:t>【</a:t>
            </a:r>
            <a:r>
              <a:rPr lang="ja-JP" altLang="en-US" sz="2800" dirty="0">
                <a:solidFill>
                  <a:srgbClr val="FFFFFF"/>
                </a:solidFill>
                <a:effectLst>
                  <a:outerShdw blurRad="38100" dist="38100" dir="2700000" algn="tl">
                    <a:srgbClr val="000000"/>
                  </a:outerShdw>
                </a:effectLst>
                <a:latin typeface="+mn-ea"/>
                <a:ea typeface="+mn-ea"/>
              </a:rPr>
              <a:t>治療指針</a:t>
            </a:r>
            <a:r>
              <a:rPr lang="en-US" altLang="ja-JP" sz="2800" dirty="0">
                <a:solidFill>
                  <a:srgbClr val="FFFFFF"/>
                </a:solidFill>
                <a:effectLst>
                  <a:outerShdw blurRad="38100" dist="38100" dir="2700000" algn="tl">
                    <a:srgbClr val="000000"/>
                  </a:outerShdw>
                </a:effectLst>
                <a:latin typeface="+mn-ea"/>
                <a:ea typeface="+mn-ea"/>
              </a:rPr>
              <a:t>】 </a:t>
            </a:r>
          </a:p>
          <a:p>
            <a:pPr>
              <a:defRPr/>
            </a:pPr>
            <a:r>
              <a:rPr lang="en-US" altLang="ja-JP" sz="2800" u="sng" dirty="0">
                <a:solidFill>
                  <a:srgbClr val="FFFFFF"/>
                </a:solidFill>
                <a:effectLst>
                  <a:outerShdw blurRad="38100" dist="38100" dir="2700000" algn="tl">
                    <a:srgbClr val="000000"/>
                  </a:outerShdw>
                </a:effectLst>
                <a:latin typeface="+mn-ea"/>
                <a:ea typeface="+mn-ea"/>
              </a:rPr>
              <a:t>1</a:t>
            </a:r>
            <a:r>
              <a:rPr lang="ja-JP" altLang="en-US" sz="2800" u="sng" dirty="0" err="1">
                <a:solidFill>
                  <a:srgbClr val="FFFFFF"/>
                </a:solidFill>
                <a:effectLst>
                  <a:outerShdw blurRad="38100" dist="38100" dir="2700000" algn="tl">
                    <a:srgbClr val="000000"/>
                  </a:outerShdw>
                </a:effectLst>
                <a:latin typeface="+mn-ea"/>
                <a:ea typeface="+mn-ea"/>
              </a:rPr>
              <a:t>．</a:t>
            </a:r>
            <a:r>
              <a:rPr lang="ja-JP" altLang="en-US" sz="2800" u="sng" dirty="0">
                <a:solidFill>
                  <a:srgbClr val="FFFFFF"/>
                </a:solidFill>
                <a:effectLst>
                  <a:outerShdw blurRad="38100" dist="38100" dir="2700000" algn="tl">
                    <a:srgbClr val="000000"/>
                  </a:outerShdw>
                </a:effectLst>
                <a:latin typeface="+mn-ea"/>
                <a:ea typeface="+mn-ea"/>
              </a:rPr>
              <a:t>一次医療機関に対する治療および治療の限界</a:t>
            </a:r>
            <a:r>
              <a:rPr lang="ja-JP" altLang="en-US" sz="2800" dirty="0">
                <a:solidFill>
                  <a:srgbClr val="FFFFFF"/>
                </a:solidFill>
                <a:effectLst>
                  <a:outerShdw blurRad="38100" dist="38100" dir="2700000" algn="tl">
                    <a:srgbClr val="000000"/>
                  </a:outerShdw>
                </a:effectLst>
                <a:latin typeface="+mn-ea"/>
                <a:ea typeface="+mn-ea"/>
              </a:rPr>
              <a:t> </a:t>
            </a:r>
          </a:p>
          <a:p>
            <a:pPr>
              <a:defRPr/>
            </a:pPr>
            <a:r>
              <a:rPr lang="ja-JP" altLang="en-US" sz="2800" dirty="0">
                <a:solidFill>
                  <a:srgbClr val="FFFFFF"/>
                </a:solidFill>
                <a:effectLst>
                  <a:outerShdw blurRad="38100" dist="38100" dir="2700000" algn="tl">
                    <a:srgbClr val="000000"/>
                  </a:outerShdw>
                </a:effectLst>
                <a:latin typeface="+mn-ea"/>
                <a:ea typeface="+mn-ea"/>
              </a:rPr>
              <a:t>　　腺腫の摘出が根本的治療法であることを説明する。手術により低カリウム血症による脱力感、筋力低下は完治する。高血圧は大部分の症例で改善するが、本態性高血圧が合併している場合には術後も降圧剤が必要なこともある。</a:t>
            </a:r>
          </a:p>
          <a:p>
            <a:pPr>
              <a:defRPr/>
            </a:pPr>
            <a:r>
              <a:rPr lang="ja-JP" altLang="en-US" sz="2800" dirty="0">
                <a:solidFill>
                  <a:srgbClr val="FFFFFF"/>
                </a:solidFill>
                <a:effectLst>
                  <a:outerShdw blurRad="38100" dist="38100" dir="2700000" algn="tl">
                    <a:srgbClr val="000000"/>
                  </a:outerShdw>
                </a:effectLst>
                <a:latin typeface="+mn-ea"/>
                <a:ea typeface="+mn-ea"/>
              </a:rPr>
              <a:t>　　手術を拒否する患者やその他の理由で手術が不可能と判断される場合には抗アルドステロン剤であるスピロノラクトンによる内科的治療を選択する。 </a:t>
            </a:r>
          </a:p>
          <a:p>
            <a:pPr eaLnBrk="0" hangingPunct="0">
              <a:defRPr/>
            </a:pPr>
            <a:endParaRPr lang="en-US" altLang="ja-JP" sz="2800" dirty="0">
              <a:solidFill>
                <a:srgbClr val="FFFFFF"/>
              </a:solidFill>
              <a:effectLst>
                <a:outerShdw blurRad="38100" dist="38100" dir="2700000" algn="tl">
                  <a:srgbClr val="000000"/>
                </a:outerShdw>
              </a:effectLst>
              <a:latin typeface="+mn-ea"/>
              <a:ea typeface="+mn-ea"/>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0" y="707886"/>
            <a:ext cx="9144000" cy="4370427"/>
          </a:xfrm>
          <a:prstGeom prst="rect">
            <a:avLst/>
          </a:prstGeom>
          <a:noFill/>
          <a:ln w="9525">
            <a:noFill/>
            <a:miter lim="800000"/>
            <a:headEnd/>
            <a:tailEnd/>
          </a:ln>
          <a:effectLst/>
        </p:spPr>
        <p:txBody>
          <a:bodyPr anchor="t">
            <a:spAutoFit/>
          </a:bodyPr>
          <a:lstStyle/>
          <a:p>
            <a:pPr>
              <a:defRPr/>
            </a:pPr>
            <a:r>
              <a:rPr lang="en-US" altLang="ja-JP" sz="1800" u="sng" dirty="0">
                <a:solidFill>
                  <a:srgbClr val="FFFFFF"/>
                </a:solidFill>
                <a:effectLst>
                  <a:outerShdw blurRad="38100" dist="38100" dir="2700000" algn="tl">
                    <a:srgbClr val="000000"/>
                  </a:outerShdw>
                </a:effectLst>
                <a:latin typeface="+mn-ea"/>
                <a:ea typeface="+mn-ea"/>
              </a:rPr>
              <a:t>1</a:t>
            </a:r>
            <a:r>
              <a:rPr lang="ja-JP" altLang="en-US" sz="1800" u="sng" dirty="0">
                <a:solidFill>
                  <a:srgbClr val="FFFFFF"/>
                </a:solidFill>
                <a:effectLst>
                  <a:outerShdw blurRad="38100" dist="38100" dir="2700000" algn="tl">
                    <a:srgbClr val="000000"/>
                  </a:outerShdw>
                </a:effectLst>
                <a:latin typeface="+mn-ea"/>
                <a:ea typeface="+mn-ea"/>
              </a:rPr>
              <a:t>）スピロノラクトン単独治療</a:t>
            </a:r>
            <a:r>
              <a:rPr lang="ja-JP" altLang="en-US" dirty="0">
                <a:solidFill>
                  <a:srgbClr val="FFFFFF"/>
                </a:solidFill>
                <a:effectLst>
                  <a:outerShdw blurRad="38100" dist="38100" dir="2700000" algn="tl">
                    <a:srgbClr val="000000"/>
                  </a:outerShdw>
                </a:effectLst>
                <a:latin typeface="+mn-ea"/>
                <a:ea typeface="+mn-ea"/>
              </a:rPr>
              <a:t> </a:t>
            </a:r>
          </a:p>
          <a:p>
            <a:pPr>
              <a:defRPr/>
            </a:pPr>
            <a:r>
              <a:rPr lang="ja-JP" altLang="en-US" dirty="0">
                <a:solidFill>
                  <a:srgbClr val="FFFFFF"/>
                </a:solidFill>
                <a:effectLst>
                  <a:outerShdw blurRad="38100" dist="38100" dir="2700000" algn="tl">
                    <a:srgbClr val="000000"/>
                  </a:outerShdw>
                </a:effectLst>
                <a:latin typeface="+mn-ea"/>
                <a:ea typeface="+mn-ea"/>
              </a:rPr>
              <a:t>スピロノラクトン（アルダクトン</a:t>
            </a:r>
            <a:r>
              <a:rPr lang="en-US" altLang="ja-JP" dirty="0">
                <a:solidFill>
                  <a:srgbClr val="FFFFFF"/>
                </a:solidFill>
                <a:effectLst>
                  <a:outerShdw blurRad="38100" dist="38100" dir="2700000" algn="tl">
                    <a:srgbClr val="000000"/>
                  </a:outerShdw>
                </a:effectLst>
                <a:latin typeface="+mn-ea"/>
                <a:ea typeface="+mn-ea"/>
              </a:rPr>
              <a:t>A</a:t>
            </a:r>
            <a:r>
              <a:rPr lang="ja-JP" altLang="en-US" dirty="0">
                <a:solidFill>
                  <a:srgbClr val="FFFFFF"/>
                </a:solidFill>
                <a:effectLst>
                  <a:outerShdw blurRad="38100" dist="38100" dir="2700000" algn="tl">
                    <a:srgbClr val="000000"/>
                  </a:outerShdw>
                </a:effectLst>
                <a:latin typeface="+mn-ea"/>
                <a:ea typeface="+mn-ea"/>
              </a:rPr>
              <a:t>）</a:t>
            </a:r>
            <a:r>
              <a:rPr lang="en-US" altLang="ja-JP" dirty="0">
                <a:solidFill>
                  <a:srgbClr val="FFFFFF"/>
                </a:solidFill>
                <a:effectLst>
                  <a:outerShdw blurRad="38100" dist="38100" dir="2700000" algn="tl">
                    <a:srgbClr val="000000"/>
                  </a:outerShdw>
                </a:effectLst>
                <a:latin typeface="+mn-ea"/>
                <a:ea typeface="+mn-ea"/>
              </a:rPr>
              <a:t>75</a:t>
            </a:r>
            <a:r>
              <a:rPr lang="ja-JP" altLang="en-US" dirty="0">
                <a:solidFill>
                  <a:srgbClr val="FFFFFF"/>
                </a:solidFill>
                <a:effectLst>
                  <a:outerShdw blurRad="38100" dist="38100" dir="2700000" algn="tl">
                    <a:srgbClr val="000000"/>
                  </a:outerShdw>
                </a:effectLst>
                <a:latin typeface="+mn-ea"/>
                <a:ea typeface="+mn-ea"/>
              </a:rPr>
              <a:t>～</a:t>
            </a:r>
            <a:r>
              <a:rPr lang="en-US" altLang="ja-JP" dirty="0">
                <a:solidFill>
                  <a:srgbClr val="FFFFFF"/>
                </a:solidFill>
                <a:effectLst>
                  <a:outerShdw blurRad="38100" dist="38100" dir="2700000" algn="tl">
                    <a:srgbClr val="000000"/>
                  </a:outerShdw>
                </a:effectLst>
                <a:latin typeface="+mn-ea"/>
                <a:ea typeface="+mn-ea"/>
              </a:rPr>
              <a:t>150mg</a:t>
            </a:r>
            <a:r>
              <a:rPr lang="ja-JP" altLang="en-US" dirty="0">
                <a:solidFill>
                  <a:srgbClr val="FFFFFF"/>
                </a:solidFill>
                <a:effectLst>
                  <a:outerShdw blurRad="38100" dist="38100" dir="2700000" algn="tl">
                    <a:srgbClr val="000000"/>
                  </a:outerShdw>
                </a:effectLst>
                <a:latin typeface="+mn-ea"/>
                <a:ea typeface="+mn-ea"/>
              </a:rPr>
              <a:t>／日を投与する。血圧、血清</a:t>
            </a:r>
            <a:r>
              <a:rPr lang="en-US" altLang="ja-JP" dirty="0">
                <a:solidFill>
                  <a:srgbClr val="FFFFFF"/>
                </a:solidFill>
                <a:effectLst>
                  <a:outerShdw blurRad="38100" dist="38100" dir="2700000" algn="tl">
                    <a:srgbClr val="000000"/>
                  </a:outerShdw>
                </a:effectLst>
                <a:latin typeface="+mn-ea"/>
                <a:ea typeface="+mn-ea"/>
              </a:rPr>
              <a:t>K</a:t>
            </a:r>
            <a:r>
              <a:rPr lang="ja-JP" altLang="en-US" dirty="0">
                <a:solidFill>
                  <a:srgbClr val="FFFFFF"/>
                </a:solidFill>
                <a:effectLst>
                  <a:outerShdw blurRad="38100" dist="38100" dir="2700000" algn="tl">
                    <a:srgbClr val="000000"/>
                  </a:outerShdw>
                </a:effectLst>
                <a:latin typeface="+mn-ea"/>
                <a:ea typeface="+mn-ea"/>
              </a:rPr>
              <a:t>値を定期的に観察し、投与量を増減する。長期治療により、スピロノラクトンの投与量は減量が可能なことが多い。スピロノラクトン単独で血圧の改善が不十分な場合には本態性高血圧症の合併も考えられるので、スピロノラクトンを増量せず他の降圧剤を適宜併用する。治療により血清カリウム、血圧は正常化するが、アルドステロンの分泌は正常化しない。治療の中断は再燃をきたす。 </a:t>
            </a:r>
          </a:p>
          <a:p>
            <a:pPr>
              <a:defRPr/>
            </a:pPr>
            <a:r>
              <a:rPr lang="en-US" altLang="ja-JP" sz="1800" u="sng" dirty="0">
                <a:solidFill>
                  <a:srgbClr val="FFFFFF"/>
                </a:solidFill>
                <a:effectLst>
                  <a:outerShdw blurRad="38100" dist="38100" dir="2700000" algn="tl">
                    <a:srgbClr val="000000"/>
                  </a:outerShdw>
                </a:effectLst>
                <a:latin typeface="+mn-ea"/>
                <a:ea typeface="+mn-ea"/>
              </a:rPr>
              <a:t>2</a:t>
            </a:r>
            <a:r>
              <a:rPr lang="ja-JP" altLang="en-US" sz="1800" u="sng" dirty="0">
                <a:solidFill>
                  <a:srgbClr val="FFFFFF"/>
                </a:solidFill>
                <a:effectLst>
                  <a:outerShdw blurRad="38100" dist="38100" dir="2700000" algn="tl">
                    <a:srgbClr val="000000"/>
                  </a:outerShdw>
                </a:effectLst>
                <a:latin typeface="+mn-ea"/>
                <a:ea typeface="+mn-ea"/>
              </a:rPr>
              <a:t>）スピロノラクトンと降圧剤の併用 </a:t>
            </a:r>
          </a:p>
          <a:p>
            <a:pPr>
              <a:defRPr/>
            </a:pPr>
            <a:r>
              <a:rPr lang="ja-JP" altLang="en-US" dirty="0">
                <a:solidFill>
                  <a:srgbClr val="FFFFFF"/>
                </a:solidFill>
                <a:effectLst>
                  <a:outerShdw blurRad="38100" dist="38100" dir="2700000" algn="tl">
                    <a:srgbClr val="000000"/>
                  </a:outerShdw>
                </a:effectLst>
                <a:latin typeface="+mn-ea"/>
                <a:ea typeface="+mn-ea"/>
              </a:rPr>
              <a:t>ジヒドロピリジン系カルシウム桔折剤（アダラート　など）はアルドステロン分泌抑制作用や利尿効果を有しているため、原発性アルドステロン症の降圧剤として有効な場合がある。スピロノラクトンで副作用が生ずる症例や降圧効果が不十分な場合にはカルシウム括抗剤との併用により、スピロノラクトンの減量が可能である。スピロノラクトンの副作用としては女性化乳房がみられる。腎機能障害を伴った例ではスピロノラクトンは禁忌である。カルシウム括抗剤が無効な症例では利尿降圧剤が併用される。 </a:t>
            </a:r>
          </a:p>
          <a:p>
            <a:pPr>
              <a:defRPr/>
            </a:pPr>
            <a:r>
              <a:rPr lang="en-US" altLang="ja-JP" sz="1800" u="sng" dirty="0">
                <a:solidFill>
                  <a:srgbClr val="FFFFFF"/>
                </a:solidFill>
                <a:effectLst>
                  <a:outerShdw blurRad="38100" dist="38100" dir="2700000" algn="tl">
                    <a:srgbClr val="000000"/>
                  </a:outerShdw>
                </a:effectLst>
                <a:latin typeface="+mn-ea"/>
                <a:ea typeface="+mn-ea"/>
              </a:rPr>
              <a:t>3</a:t>
            </a:r>
            <a:r>
              <a:rPr lang="ja-JP" altLang="en-US" sz="1800" u="sng" dirty="0">
                <a:solidFill>
                  <a:srgbClr val="FFFFFF"/>
                </a:solidFill>
                <a:effectLst>
                  <a:outerShdw blurRad="38100" dist="38100" dir="2700000" algn="tl">
                    <a:srgbClr val="000000"/>
                  </a:outerShdw>
                </a:effectLst>
                <a:latin typeface="+mn-ea"/>
                <a:ea typeface="+mn-ea"/>
              </a:rPr>
              <a:t>）副腎皮質ステロイド合成酵素阻害剤 </a:t>
            </a:r>
          </a:p>
          <a:p>
            <a:pPr>
              <a:defRPr/>
            </a:pPr>
            <a:r>
              <a:rPr lang="ja-JP" altLang="en-US" dirty="0">
                <a:solidFill>
                  <a:srgbClr val="FFFFFF"/>
                </a:solidFill>
                <a:effectLst>
                  <a:outerShdw blurRad="38100" dist="38100" dir="2700000" algn="tl">
                    <a:srgbClr val="000000"/>
                  </a:outerShdw>
                </a:effectLst>
                <a:latin typeface="+mn-ea"/>
                <a:ea typeface="+mn-ea"/>
              </a:rPr>
              <a:t>トリロスタン（デソパン）は</a:t>
            </a:r>
            <a:r>
              <a:rPr lang="en-US" altLang="ja-JP" dirty="0">
                <a:solidFill>
                  <a:srgbClr val="FFFFFF"/>
                </a:solidFill>
                <a:effectLst>
                  <a:outerShdw blurRad="38100" dist="38100" dir="2700000" algn="tl">
                    <a:srgbClr val="000000"/>
                  </a:outerShdw>
                </a:effectLst>
                <a:latin typeface="+mn-ea"/>
                <a:ea typeface="+mn-ea"/>
              </a:rPr>
              <a:t>3β</a:t>
            </a:r>
            <a:r>
              <a:rPr lang="ja-JP" altLang="en-US" dirty="0">
                <a:solidFill>
                  <a:srgbClr val="FFFFFF"/>
                </a:solidFill>
                <a:effectLst>
                  <a:outerShdw blurRad="38100" dist="38100" dir="2700000" algn="tl">
                    <a:srgbClr val="000000"/>
                  </a:outerShdw>
                </a:effectLst>
                <a:latin typeface="+mn-ea"/>
                <a:ea typeface="+mn-ea"/>
              </a:rPr>
              <a:t>一水酸化ステロイド脱水素酵素の阻害剤である。アルドステロンの生成阻害の他コルチゾールの合成も阻害されるので、血清カリウム値、コルチゾール値を観察しながら投与する。初回投与量は</a:t>
            </a:r>
            <a:r>
              <a:rPr lang="en-US" altLang="ja-JP" dirty="0">
                <a:solidFill>
                  <a:srgbClr val="FFFFFF"/>
                </a:solidFill>
                <a:effectLst>
                  <a:outerShdw blurRad="38100" dist="38100" dir="2700000" algn="tl">
                    <a:srgbClr val="000000"/>
                  </a:outerShdw>
                </a:effectLst>
                <a:latin typeface="+mn-ea"/>
                <a:ea typeface="+mn-ea"/>
              </a:rPr>
              <a:t>240mg</a:t>
            </a:r>
            <a:r>
              <a:rPr lang="ja-JP" altLang="en-US" dirty="0">
                <a:solidFill>
                  <a:srgbClr val="FFFFFF"/>
                </a:solidFill>
                <a:effectLst>
                  <a:outerShdw blurRad="38100" dist="38100" dir="2700000" algn="tl">
                    <a:srgbClr val="000000"/>
                  </a:outerShdw>
                </a:effectLst>
                <a:latin typeface="+mn-ea"/>
                <a:ea typeface="+mn-ea"/>
              </a:rPr>
              <a:t>／日，維持量は</a:t>
            </a:r>
            <a:r>
              <a:rPr lang="en-US" altLang="ja-JP" dirty="0">
                <a:solidFill>
                  <a:srgbClr val="FFFFFF"/>
                </a:solidFill>
                <a:effectLst>
                  <a:outerShdw blurRad="38100" dist="38100" dir="2700000" algn="tl">
                    <a:srgbClr val="000000"/>
                  </a:outerShdw>
                </a:effectLst>
                <a:latin typeface="+mn-ea"/>
                <a:ea typeface="+mn-ea"/>
              </a:rPr>
              <a:t>240</a:t>
            </a:r>
            <a:r>
              <a:rPr lang="ja-JP" altLang="en-US" dirty="0">
                <a:solidFill>
                  <a:srgbClr val="FFFFFF"/>
                </a:solidFill>
                <a:effectLst>
                  <a:outerShdw blurRad="38100" dist="38100" dir="2700000" algn="tl">
                    <a:srgbClr val="000000"/>
                  </a:outerShdw>
                </a:effectLst>
                <a:latin typeface="+mn-ea"/>
                <a:ea typeface="+mn-ea"/>
              </a:rPr>
              <a:t>～</a:t>
            </a:r>
            <a:r>
              <a:rPr lang="en-US" altLang="ja-JP" dirty="0">
                <a:solidFill>
                  <a:srgbClr val="FFFFFF"/>
                </a:solidFill>
                <a:effectLst>
                  <a:outerShdw blurRad="38100" dist="38100" dir="2700000" algn="tl">
                    <a:srgbClr val="000000"/>
                  </a:outerShdw>
                </a:effectLst>
                <a:latin typeface="+mn-ea"/>
                <a:ea typeface="+mn-ea"/>
              </a:rPr>
              <a:t>480mg</a:t>
            </a:r>
            <a:r>
              <a:rPr lang="ja-JP" altLang="en-US" dirty="0">
                <a:solidFill>
                  <a:srgbClr val="FFFFFF"/>
                </a:solidFill>
                <a:effectLst>
                  <a:outerShdw blurRad="38100" dist="38100" dir="2700000" algn="tl">
                    <a:srgbClr val="000000"/>
                  </a:outerShdw>
                </a:effectLst>
                <a:latin typeface="+mn-ea"/>
                <a:ea typeface="+mn-ea"/>
              </a:rPr>
              <a:t>／日である。副作用は少ない。 </a:t>
            </a:r>
          </a:p>
          <a:p>
            <a:pPr eaLnBrk="0" hangingPunct="0">
              <a:defRPr/>
            </a:pPr>
            <a:endParaRPr lang="en-US" altLang="ja-JP" dirty="0">
              <a:solidFill>
                <a:srgbClr val="FFFFFF"/>
              </a:solidFill>
              <a:effectLst>
                <a:outerShdw blurRad="38100" dist="38100" dir="2700000" algn="tl">
                  <a:srgbClr val="000000"/>
                </a:outerShdw>
              </a:effectLst>
              <a:latin typeface="+mn-ea"/>
              <a:ea typeface="+mn-ea"/>
            </a:endParaRPr>
          </a:p>
        </p:txBody>
      </p:sp>
      <p:sp>
        <p:nvSpPr>
          <p:cNvPr id="129027" name="Rectangle 3"/>
          <p:cNvSpPr>
            <a:spLocks noChangeArrowheads="1"/>
          </p:cNvSpPr>
          <p:nvPr/>
        </p:nvSpPr>
        <p:spPr bwMode="auto">
          <a:xfrm>
            <a:off x="1927755" y="0"/>
            <a:ext cx="5557932" cy="707886"/>
          </a:xfrm>
          <a:prstGeom prst="rect">
            <a:avLst/>
          </a:prstGeom>
          <a:noFill/>
          <a:ln w="9525">
            <a:noFill/>
            <a:miter lim="800000"/>
            <a:headEnd/>
            <a:tailEnd/>
          </a:ln>
          <a:effectLst/>
        </p:spPr>
        <p:txBody>
          <a:bodyPr wrap="none" anchor="ctr">
            <a:spAutoFit/>
          </a:bodyPr>
          <a:lstStyle/>
          <a:p>
            <a:pPr>
              <a:defRPr/>
            </a:pPr>
            <a:r>
              <a:rPr lang="ja-JP" altLang="en-US" sz="4000" dirty="0">
                <a:solidFill>
                  <a:srgbClr val="FFFF00"/>
                </a:solidFill>
                <a:effectLst>
                  <a:outerShdw blurRad="38100" dist="38100" dir="2700000" algn="tl">
                    <a:srgbClr val="000000"/>
                  </a:outerShdw>
                </a:effectLst>
                <a:latin typeface="+mn-ea"/>
                <a:ea typeface="+mn-ea"/>
              </a:rPr>
              <a:t>原発性アルドステロン症 </a:t>
            </a:r>
            <a:endParaRPr lang="ja-JP" altLang="en-US" sz="1800" dirty="0">
              <a:solidFill>
                <a:srgbClr val="FFFF00"/>
              </a:solidFill>
              <a:effectLst>
                <a:outerShdw blurRad="38100" dist="38100" dir="2700000" algn="tl">
                  <a:srgbClr val="000000"/>
                </a:outerShdw>
              </a:effectLst>
              <a:latin typeface="+mn-ea"/>
              <a:ea typeface="+mn-ea"/>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1755775" y="105638"/>
            <a:ext cx="5557932" cy="707886"/>
          </a:xfrm>
          <a:prstGeom prst="rect">
            <a:avLst/>
          </a:prstGeom>
          <a:noFill/>
          <a:ln w="9525">
            <a:noFill/>
            <a:miter lim="800000"/>
            <a:headEnd/>
            <a:tailEnd/>
          </a:ln>
          <a:effectLst/>
        </p:spPr>
        <p:txBody>
          <a:bodyPr wrap="none" anchor="ctr">
            <a:spAutoFit/>
          </a:bodyPr>
          <a:lstStyle/>
          <a:p>
            <a:pPr>
              <a:defRPr/>
            </a:pPr>
            <a:r>
              <a:rPr lang="ja-JP" altLang="en-US" sz="4000" dirty="0">
                <a:solidFill>
                  <a:srgbClr val="FFFF00"/>
                </a:solidFill>
                <a:effectLst>
                  <a:outerShdw blurRad="38100" dist="38100" dir="2700000" algn="tl">
                    <a:srgbClr val="000000"/>
                  </a:outerShdw>
                </a:effectLst>
                <a:latin typeface="+mn-ea"/>
                <a:ea typeface="+mn-ea"/>
              </a:rPr>
              <a:t>原発性アルドステロン症 </a:t>
            </a:r>
            <a:endParaRPr lang="ja-JP" altLang="en-US" sz="1800" dirty="0">
              <a:solidFill>
                <a:srgbClr val="FFFF00"/>
              </a:solidFill>
              <a:effectLst>
                <a:outerShdw blurRad="38100" dist="38100" dir="2700000" algn="tl">
                  <a:srgbClr val="000000"/>
                </a:outerShdw>
              </a:effectLst>
              <a:latin typeface="+mn-ea"/>
              <a:ea typeface="+mn-ea"/>
            </a:endParaRPr>
          </a:p>
        </p:txBody>
      </p:sp>
      <p:sp>
        <p:nvSpPr>
          <p:cNvPr id="130051" name="Rectangle 3"/>
          <p:cNvSpPr>
            <a:spLocks noChangeArrowheads="1"/>
          </p:cNvSpPr>
          <p:nvPr/>
        </p:nvSpPr>
        <p:spPr bwMode="auto">
          <a:xfrm>
            <a:off x="0" y="1013814"/>
            <a:ext cx="9144000" cy="3477875"/>
          </a:xfrm>
          <a:prstGeom prst="rect">
            <a:avLst/>
          </a:prstGeom>
          <a:noFill/>
          <a:ln w="9525">
            <a:noFill/>
            <a:miter lim="800000"/>
            <a:headEnd/>
            <a:tailEnd/>
          </a:ln>
          <a:effectLst/>
        </p:spPr>
        <p:txBody>
          <a:bodyPr anchor="t">
            <a:spAutoFit/>
          </a:bodyPr>
          <a:lstStyle/>
          <a:p>
            <a:pPr>
              <a:defRPr/>
            </a:pPr>
            <a:r>
              <a:rPr lang="en-US" altLang="ja-JP" sz="2000" u="sng" dirty="0">
                <a:solidFill>
                  <a:srgbClr val="FFFFFF"/>
                </a:solidFill>
                <a:effectLst>
                  <a:outerShdw blurRad="38100" dist="38100" dir="2700000" algn="tl">
                    <a:srgbClr val="000000"/>
                  </a:outerShdw>
                </a:effectLst>
                <a:latin typeface="+mn-ea"/>
                <a:ea typeface="+mn-ea"/>
              </a:rPr>
              <a:t>2</a:t>
            </a:r>
            <a:r>
              <a:rPr lang="ja-JP" altLang="en-US" sz="2000" u="sng" dirty="0" err="1">
                <a:solidFill>
                  <a:srgbClr val="FFFFFF"/>
                </a:solidFill>
                <a:effectLst>
                  <a:outerShdw blurRad="38100" dist="38100" dir="2700000" algn="tl">
                    <a:srgbClr val="000000"/>
                  </a:outerShdw>
                </a:effectLst>
                <a:latin typeface="+mn-ea"/>
                <a:ea typeface="+mn-ea"/>
              </a:rPr>
              <a:t>．</a:t>
            </a:r>
            <a:r>
              <a:rPr lang="ja-JP" altLang="en-US" sz="2000" u="sng" dirty="0">
                <a:solidFill>
                  <a:srgbClr val="FFFFFF"/>
                </a:solidFill>
                <a:effectLst>
                  <a:outerShdw blurRad="38100" dist="38100" dir="2700000" algn="tl">
                    <a:srgbClr val="000000"/>
                  </a:outerShdw>
                </a:effectLst>
                <a:latin typeface="+mn-ea"/>
                <a:ea typeface="+mn-ea"/>
              </a:rPr>
              <a:t>二次、三次医療機関に対する治療指針</a:t>
            </a:r>
            <a:r>
              <a:rPr lang="ja-JP" altLang="en-US" sz="2000" dirty="0">
                <a:solidFill>
                  <a:srgbClr val="FFFFFF"/>
                </a:solidFill>
                <a:effectLst>
                  <a:outerShdw blurRad="38100" dist="38100" dir="2700000" algn="tl">
                    <a:srgbClr val="000000"/>
                  </a:outerShdw>
                </a:effectLst>
                <a:latin typeface="+mn-ea"/>
                <a:ea typeface="+mn-ea"/>
              </a:rPr>
              <a:t> </a:t>
            </a:r>
          </a:p>
          <a:p>
            <a:pPr>
              <a:defRPr/>
            </a:pPr>
            <a:r>
              <a:rPr lang="ja-JP" altLang="en-US" sz="2000" dirty="0">
                <a:solidFill>
                  <a:srgbClr val="FFFFFF"/>
                </a:solidFill>
                <a:effectLst>
                  <a:outerShdw blurRad="38100" dist="38100" dir="2700000" algn="tl">
                    <a:srgbClr val="000000"/>
                  </a:outerShdw>
                </a:effectLst>
                <a:latin typeface="+mn-ea"/>
                <a:ea typeface="+mn-ea"/>
              </a:rPr>
              <a:t>　　アルドステロン産生腺腫による原発性アルドステロン症であることを確認した上で腺腫または患側副腎の摘出による根本的治療を行う。</a:t>
            </a:r>
          </a:p>
          <a:p>
            <a:pPr>
              <a:defRPr/>
            </a:pPr>
            <a:r>
              <a:rPr lang="ja-JP" altLang="en-US" sz="2000" dirty="0">
                <a:solidFill>
                  <a:srgbClr val="FFFFFF"/>
                </a:solidFill>
                <a:effectLst>
                  <a:outerShdw blurRad="38100" dist="38100" dir="2700000" algn="tl">
                    <a:srgbClr val="000000"/>
                  </a:outerShdw>
                </a:effectLst>
                <a:latin typeface="+mn-ea"/>
                <a:ea typeface="+mn-ea"/>
              </a:rPr>
              <a:t>　　内科的治療を選択する場合は一次医療機関に対する治療指針に示した通りである。</a:t>
            </a:r>
          </a:p>
          <a:p>
            <a:pPr>
              <a:defRPr/>
            </a:pPr>
            <a:r>
              <a:rPr lang="ja-JP" altLang="en-US" sz="2000" dirty="0">
                <a:solidFill>
                  <a:srgbClr val="FFFFFF"/>
                </a:solidFill>
                <a:effectLst>
                  <a:outerShdw blurRad="38100" dist="38100" dir="2700000" algn="tl">
                    <a:srgbClr val="000000"/>
                  </a:outerShdw>
                </a:effectLst>
                <a:latin typeface="+mn-ea"/>
                <a:ea typeface="+mn-ea"/>
              </a:rPr>
              <a:t>　　術前にスピロノラクトン（アルダクトン</a:t>
            </a:r>
            <a:r>
              <a:rPr lang="en-US" altLang="ja-JP" sz="2000" dirty="0">
                <a:solidFill>
                  <a:srgbClr val="FFFFFF"/>
                </a:solidFill>
                <a:effectLst>
                  <a:outerShdw blurRad="38100" dist="38100" dir="2700000" algn="tl">
                    <a:srgbClr val="000000"/>
                  </a:outerShdw>
                </a:effectLst>
                <a:latin typeface="+mn-ea"/>
                <a:ea typeface="+mn-ea"/>
              </a:rPr>
              <a:t>A</a:t>
            </a:r>
            <a:r>
              <a:rPr lang="ja-JP" altLang="en-US" sz="2000" dirty="0">
                <a:solidFill>
                  <a:srgbClr val="FFFFFF"/>
                </a:solidFill>
                <a:effectLst>
                  <a:outerShdw blurRad="38100" dist="38100" dir="2700000" algn="tl">
                    <a:srgbClr val="000000"/>
                  </a:outerShdw>
                </a:effectLst>
                <a:latin typeface="+mn-ea"/>
                <a:ea typeface="+mn-ea"/>
              </a:rPr>
              <a:t>　</a:t>
            </a:r>
            <a:r>
              <a:rPr lang="en-US" altLang="ja-JP" sz="2000" dirty="0">
                <a:solidFill>
                  <a:srgbClr val="FFFFFF"/>
                </a:solidFill>
                <a:effectLst>
                  <a:outerShdw blurRad="38100" dist="38100" dir="2700000" algn="tl">
                    <a:srgbClr val="000000"/>
                  </a:outerShdw>
                </a:effectLst>
                <a:latin typeface="+mn-ea"/>
                <a:ea typeface="+mn-ea"/>
              </a:rPr>
              <a:t>75</a:t>
            </a:r>
            <a:r>
              <a:rPr lang="ja-JP" altLang="en-US" sz="2000" dirty="0">
                <a:solidFill>
                  <a:srgbClr val="FFFFFF"/>
                </a:solidFill>
                <a:effectLst>
                  <a:outerShdw blurRad="38100" dist="38100" dir="2700000" algn="tl">
                    <a:srgbClr val="000000"/>
                  </a:outerShdw>
                </a:effectLst>
                <a:latin typeface="+mn-ea"/>
                <a:ea typeface="+mn-ea"/>
              </a:rPr>
              <a:t>～</a:t>
            </a:r>
            <a:r>
              <a:rPr lang="en-US" altLang="ja-JP" sz="2000" dirty="0">
                <a:solidFill>
                  <a:srgbClr val="FFFFFF"/>
                </a:solidFill>
                <a:effectLst>
                  <a:outerShdw blurRad="38100" dist="38100" dir="2700000" algn="tl">
                    <a:srgbClr val="000000"/>
                  </a:outerShdw>
                </a:effectLst>
                <a:latin typeface="+mn-ea"/>
                <a:ea typeface="+mn-ea"/>
              </a:rPr>
              <a:t>150mg/</a:t>
            </a:r>
            <a:r>
              <a:rPr lang="ja-JP" altLang="en-US" sz="2000" dirty="0">
                <a:solidFill>
                  <a:srgbClr val="FFFFFF"/>
                </a:solidFill>
                <a:effectLst>
                  <a:outerShdw blurRad="38100" dist="38100" dir="2700000" algn="tl">
                    <a:srgbClr val="000000"/>
                  </a:outerShdw>
                </a:effectLst>
                <a:latin typeface="+mn-ea"/>
                <a:ea typeface="+mn-ea"/>
              </a:rPr>
              <a:t>日、</a:t>
            </a:r>
            <a:r>
              <a:rPr lang="en-US" altLang="ja-JP" sz="2000" dirty="0">
                <a:solidFill>
                  <a:srgbClr val="FFFFFF"/>
                </a:solidFill>
                <a:effectLst>
                  <a:outerShdw blurRad="38100" dist="38100" dir="2700000" algn="tl">
                    <a:srgbClr val="000000"/>
                  </a:outerShdw>
                </a:effectLst>
                <a:latin typeface="+mn-ea"/>
                <a:ea typeface="+mn-ea"/>
              </a:rPr>
              <a:t>8-10</a:t>
            </a:r>
            <a:r>
              <a:rPr lang="ja-JP" altLang="en-US" sz="2000" dirty="0">
                <a:solidFill>
                  <a:srgbClr val="FFFFFF"/>
                </a:solidFill>
                <a:effectLst>
                  <a:outerShdw blurRad="38100" dist="38100" dir="2700000" algn="tl">
                    <a:srgbClr val="000000"/>
                  </a:outerShdw>
                </a:effectLst>
                <a:latin typeface="+mn-ea"/>
                <a:ea typeface="+mn-ea"/>
              </a:rPr>
              <a:t>週間）を投与して低カリウム血症や代謝性アルカローシスを是正し、血圧を正常化しておく。低カリウム血症は術中に不整脈を誘発する。体液量の是正は術中、術後の輸液管理をし易くする。術後の数週間は選択的低アルドステロン症が出現することがあり血清カリウム値を繰り返し測定する。高カリウム血症が見られた場合にはフロセミド（ラシックス　</a:t>
            </a:r>
            <a:r>
              <a:rPr lang="en-US" altLang="ja-JP" sz="2000" dirty="0">
                <a:solidFill>
                  <a:srgbClr val="FFFFFF"/>
                </a:solidFill>
                <a:effectLst>
                  <a:outerShdw blurRad="38100" dist="38100" dir="2700000" algn="tl">
                    <a:srgbClr val="000000"/>
                  </a:outerShdw>
                </a:effectLst>
                <a:latin typeface="+mn-ea"/>
                <a:ea typeface="+mn-ea"/>
              </a:rPr>
              <a:t>80</a:t>
            </a:r>
            <a:r>
              <a:rPr lang="ja-JP" altLang="en-US" sz="2000" dirty="0">
                <a:solidFill>
                  <a:srgbClr val="FFFFFF"/>
                </a:solidFill>
                <a:effectLst>
                  <a:outerShdw blurRad="38100" dist="38100" dir="2700000" algn="tl">
                    <a:srgbClr val="000000"/>
                  </a:outerShdw>
                </a:effectLst>
                <a:latin typeface="+mn-ea"/>
                <a:ea typeface="+mn-ea"/>
              </a:rPr>
              <a:t>～</a:t>
            </a:r>
            <a:r>
              <a:rPr lang="en-US" altLang="ja-JP" sz="2000" dirty="0">
                <a:solidFill>
                  <a:srgbClr val="FFFFFF"/>
                </a:solidFill>
                <a:effectLst>
                  <a:outerShdw blurRad="38100" dist="38100" dir="2700000" algn="tl">
                    <a:srgbClr val="000000"/>
                  </a:outerShdw>
                </a:effectLst>
                <a:latin typeface="+mn-ea"/>
                <a:ea typeface="+mn-ea"/>
              </a:rPr>
              <a:t>120mg/</a:t>
            </a:r>
            <a:r>
              <a:rPr lang="ja-JP" altLang="en-US" sz="2000" dirty="0">
                <a:solidFill>
                  <a:srgbClr val="FFFFFF"/>
                </a:solidFill>
                <a:effectLst>
                  <a:outerShdw blurRad="38100" dist="38100" dir="2700000" algn="tl">
                    <a:srgbClr val="000000"/>
                  </a:outerShdw>
                </a:effectLst>
                <a:latin typeface="+mn-ea"/>
                <a:ea typeface="+mn-ea"/>
              </a:rPr>
              <a:t>日）の投与が有効である。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8" name="Rectangle 6"/>
          <p:cNvSpPr>
            <a:spLocks noChangeArrowheads="1"/>
          </p:cNvSpPr>
          <p:nvPr/>
        </p:nvSpPr>
        <p:spPr bwMode="auto">
          <a:xfrm>
            <a:off x="947738" y="282981"/>
            <a:ext cx="2119491" cy="276999"/>
          </a:xfrm>
          <a:prstGeom prst="rect">
            <a:avLst/>
          </a:prstGeom>
          <a:noFill/>
          <a:ln w="9525">
            <a:noFill/>
            <a:miter lim="800000"/>
            <a:headEnd/>
            <a:tailEnd/>
          </a:ln>
          <a:effectLst/>
        </p:spPr>
        <p:txBody>
          <a:bodyPr wrap="none" anchor="ctr">
            <a:spAutoFit/>
          </a:bodyPr>
          <a:lstStyle/>
          <a:p>
            <a:pPr>
              <a:defRPr/>
            </a:pP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APA</a:t>
            </a: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a:t>
            </a: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IHA</a:t>
            </a: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および</a:t>
            </a: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LREH</a:t>
            </a: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の鑑別 </a:t>
            </a:r>
          </a:p>
        </p:txBody>
      </p:sp>
      <p:sp>
        <p:nvSpPr>
          <p:cNvPr id="32774" name="Rectangle 2"/>
          <p:cNvSpPr>
            <a:spLocks noChangeArrowheads="1"/>
          </p:cNvSpPr>
          <p:nvPr/>
        </p:nvSpPr>
        <p:spPr bwMode="auto">
          <a:xfrm>
            <a:off x="609250" y="1524000"/>
            <a:ext cx="2844923" cy="5105400"/>
          </a:xfrm>
          <a:prstGeom prst="rect">
            <a:avLst/>
          </a:prstGeom>
          <a:solidFill>
            <a:schemeClr val="accent2"/>
          </a:solidFill>
          <a:ln w="9525">
            <a:solidFill>
              <a:schemeClr val="bg1"/>
            </a:solidFill>
            <a:miter lim="800000"/>
            <a:headEnd/>
            <a:tailEnd/>
          </a:ln>
        </p:spPr>
        <p:txBody>
          <a:bodyPr wrap="none" anchor="ctr"/>
          <a:lstStyle/>
          <a:p>
            <a:endParaRPr lang="ja-JP" altLang="en-US" sz="1200">
              <a:solidFill>
                <a:srgbClr val="000000"/>
              </a:solidFill>
              <a:latin typeface="ＭＳ Ｐゴシック"/>
              <a:ea typeface="ＭＳ Ｐゴシック"/>
              <a:cs typeface="Osaka"/>
            </a:endParaRPr>
          </a:p>
        </p:txBody>
      </p:sp>
      <p:sp>
        <p:nvSpPr>
          <p:cNvPr id="32775" name="Rectangle 3"/>
          <p:cNvSpPr>
            <a:spLocks noChangeArrowheads="1"/>
          </p:cNvSpPr>
          <p:nvPr/>
        </p:nvSpPr>
        <p:spPr bwMode="auto">
          <a:xfrm>
            <a:off x="609250" y="762000"/>
            <a:ext cx="7925141" cy="762000"/>
          </a:xfrm>
          <a:prstGeom prst="rect">
            <a:avLst/>
          </a:prstGeom>
          <a:solidFill>
            <a:srgbClr val="CC00FF"/>
          </a:solidFill>
          <a:ln w="9525">
            <a:solidFill>
              <a:schemeClr val="bg1"/>
            </a:solidFill>
            <a:miter lim="800000"/>
            <a:headEnd/>
            <a:tailEnd/>
          </a:ln>
        </p:spPr>
        <p:txBody>
          <a:bodyPr wrap="none" anchor="ctr"/>
          <a:lstStyle/>
          <a:p>
            <a:endParaRPr lang="ja-JP" altLang="en-US" sz="1200">
              <a:solidFill>
                <a:srgbClr val="000000"/>
              </a:solidFill>
              <a:latin typeface="ＭＳ Ｐゴシック"/>
              <a:ea typeface="ＭＳ Ｐゴシック"/>
              <a:cs typeface="Osaka"/>
            </a:endParaRPr>
          </a:p>
        </p:txBody>
      </p:sp>
      <p:sp>
        <p:nvSpPr>
          <p:cNvPr id="32776" name="Rectangle 4"/>
          <p:cNvSpPr>
            <a:spLocks noChangeArrowheads="1"/>
          </p:cNvSpPr>
          <p:nvPr/>
        </p:nvSpPr>
        <p:spPr bwMode="auto">
          <a:xfrm>
            <a:off x="609250" y="4038600"/>
            <a:ext cx="338681" cy="1828800"/>
          </a:xfrm>
          <a:prstGeom prst="rect">
            <a:avLst/>
          </a:prstGeom>
          <a:solidFill>
            <a:srgbClr val="CC00FF"/>
          </a:solidFill>
          <a:ln w="9525">
            <a:solidFill>
              <a:schemeClr val="bg1"/>
            </a:solidFill>
            <a:miter lim="800000"/>
            <a:headEnd/>
            <a:tailEnd/>
          </a:ln>
        </p:spPr>
        <p:txBody>
          <a:bodyPr wrap="none" anchor="ctr"/>
          <a:lstStyle/>
          <a:p>
            <a:endParaRPr lang="ja-JP" altLang="en-US" sz="1200">
              <a:solidFill>
                <a:srgbClr val="000000"/>
              </a:solidFill>
              <a:latin typeface="ＭＳ Ｐゴシック"/>
              <a:ea typeface="ＭＳ Ｐゴシック"/>
              <a:cs typeface="Osaka"/>
            </a:endParaRPr>
          </a:p>
        </p:txBody>
      </p:sp>
      <p:sp>
        <p:nvSpPr>
          <p:cNvPr id="32777" name="Rectangle 5"/>
          <p:cNvSpPr>
            <a:spLocks noChangeArrowheads="1"/>
          </p:cNvSpPr>
          <p:nvPr/>
        </p:nvSpPr>
        <p:spPr bwMode="auto">
          <a:xfrm>
            <a:off x="609250" y="2209800"/>
            <a:ext cx="338681" cy="1828800"/>
          </a:xfrm>
          <a:prstGeom prst="rect">
            <a:avLst/>
          </a:prstGeom>
          <a:solidFill>
            <a:srgbClr val="CC00FF"/>
          </a:solidFill>
          <a:ln w="9525">
            <a:solidFill>
              <a:schemeClr val="bg1"/>
            </a:solidFill>
            <a:miter lim="800000"/>
            <a:headEnd/>
            <a:tailEnd/>
          </a:ln>
        </p:spPr>
        <p:txBody>
          <a:bodyPr wrap="none" anchor="ctr"/>
          <a:lstStyle/>
          <a:p>
            <a:endParaRPr lang="ja-JP" altLang="en-US" sz="1200">
              <a:solidFill>
                <a:srgbClr val="000000"/>
              </a:solidFill>
              <a:latin typeface="ＭＳ Ｐゴシック"/>
              <a:ea typeface="ＭＳ Ｐゴシック"/>
              <a:cs typeface="Osaka"/>
            </a:endParaRPr>
          </a:p>
        </p:txBody>
      </p:sp>
      <p:sp>
        <p:nvSpPr>
          <p:cNvPr id="131079" name="Text Box 7"/>
          <p:cNvSpPr txBox="1">
            <a:spLocks noChangeArrowheads="1"/>
          </p:cNvSpPr>
          <p:nvPr/>
        </p:nvSpPr>
        <p:spPr bwMode="auto">
          <a:xfrm>
            <a:off x="913425" y="1754662"/>
            <a:ext cx="3725494" cy="4908523"/>
          </a:xfrm>
          <a:prstGeom prst="rect">
            <a:avLst/>
          </a:prstGeom>
          <a:noFill/>
          <a:ln w="9525">
            <a:noFill/>
            <a:miter lim="800000"/>
            <a:headEnd/>
            <a:tailEnd/>
          </a:ln>
          <a:effectLst/>
        </p:spPr>
        <p:txBody>
          <a:bodyPr>
            <a:spAutoFit/>
          </a:bodyPr>
          <a:lstStyle/>
          <a:p>
            <a:pPr>
              <a:lnSpc>
                <a:spcPct val="65000"/>
              </a:lnSpc>
              <a:spcBef>
                <a:spcPct val="50000"/>
              </a:spcBef>
              <a:defRPr/>
            </a:pPr>
            <a:r>
              <a:rPr lang="ja-JP" altLang="en-US" sz="1400" dirty="0">
                <a:solidFill>
                  <a:srgbClr val="FFFF00"/>
                </a:solidFill>
                <a:effectLst>
                  <a:outerShdw blurRad="38100" dist="38100" dir="2700000" algn="tl">
                    <a:srgbClr val="000000"/>
                  </a:outerShdw>
                </a:effectLst>
                <a:latin typeface="ＭＳ Ｐゴシック"/>
                <a:ea typeface="ＭＳ Ｐゴシック"/>
                <a:cs typeface="Osaka"/>
              </a:rPr>
              <a:t>年齢・性</a:t>
            </a:r>
          </a:p>
          <a:p>
            <a:pPr>
              <a:lnSpc>
                <a:spcPct val="65000"/>
              </a:lnSpc>
              <a:spcBef>
                <a:spcPct val="50000"/>
              </a:spcBef>
              <a:defRPr/>
            </a:pPr>
            <a:r>
              <a:rPr lang="ja-JP" altLang="en-US" sz="1400" dirty="0">
                <a:solidFill>
                  <a:srgbClr val="FFFF00"/>
                </a:solidFill>
                <a:effectLst>
                  <a:outerShdw blurRad="38100" dist="38100" dir="2700000" algn="tl">
                    <a:srgbClr val="000000"/>
                  </a:outerShdw>
                </a:effectLst>
                <a:latin typeface="ＭＳ Ｐゴシック"/>
                <a:ea typeface="ＭＳ Ｐゴシック"/>
                <a:cs typeface="Osaka"/>
              </a:rPr>
              <a:t>低カリウム血</a:t>
            </a:r>
          </a:p>
          <a:p>
            <a:pPr>
              <a:lnSpc>
                <a:spcPct val="65000"/>
              </a:lnSpc>
              <a:spcBef>
                <a:spcPct val="50000"/>
              </a:spcBef>
              <a:defRPr/>
            </a:pPr>
            <a:r>
              <a:rPr lang="ja-JP" altLang="en-US" sz="1400" dirty="0">
                <a:solidFill>
                  <a:srgbClr val="FFFF00"/>
                </a:solidFill>
                <a:effectLst>
                  <a:outerShdw blurRad="38100" dist="38100" dir="2700000" algn="tl">
                    <a:srgbClr val="000000"/>
                  </a:outerShdw>
                </a:effectLst>
                <a:latin typeface="ＭＳ Ｐゴシック"/>
                <a:ea typeface="ＭＳ Ｐゴシック"/>
                <a:cs typeface="Osaka"/>
              </a:rPr>
              <a:t>基礎値</a:t>
            </a:r>
          </a:p>
          <a:p>
            <a:pPr>
              <a:lnSpc>
                <a:spcPct val="65000"/>
              </a:lnSpc>
              <a:spcBef>
                <a:spcPct val="50000"/>
              </a:spcBef>
              <a:defRPr/>
            </a:pPr>
            <a:r>
              <a:rPr lang="en-US" altLang="ja-JP" sz="1400" dirty="0">
                <a:solidFill>
                  <a:srgbClr val="FFFF00"/>
                </a:solidFill>
                <a:effectLst>
                  <a:outerShdw blurRad="38100" dist="38100" dir="2700000" algn="tl">
                    <a:srgbClr val="000000"/>
                  </a:outerShdw>
                </a:effectLst>
                <a:latin typeface="ＭＳ Ｐゴシック"/>
                <a:ea typeface="ＭＳ Ｐゴシック"/>
                <a:cs typeface="Osaka"/>
              </a:rPr>
              <a:t>2</a:t>
            </a:r>
            <a:r>
              <a:rPr lang="ja-JP" altLang="en-US" sz="1400" dirty="0">
                <a:solidFill>
                  <a:srgbClr val="FFFF00"/>
                </a:solidFill>
                <a:effectLst>
                  <a:outerShdw blurRad="38100" dist="38100" dir="2700000" algn="tl">
                    <a:srgbClr val="000000"/>
                  </a:outerShdw>
                </a:effectLst>
                <a:latin typeface="ＭＳ Ｐゴシック"/>
                <a:ea typeface="ＭＳ Ｐゴシック"/>
                <a:cs typeface="Osaka"/>
              </a:rPr>
              <a:t>者負荷</a:t>
            </a:r>
          </a:p>
          <a:p>
            <a:pPr>
              <a:lnSpc>
                <a:spcPct val="65000"/>
              </a:lnSpc>
              <a:spcBef>
                <a:spcPct val="50000"/>
              </a:spcBef>
              <a:defRPr/>
            </a:pPr>
            <a:r>
              <a:rPr lang="ja-JP" altLang="en-US" sz="1400" dirty="0">
                <a:solidFill>
                  <a:srgbClr val="FFFF00"/>
                </a:solidFill>
                <a:effectLst>
                  <a:outerShdw blurRad="38100" dist="38100" dir="2700000" algn="tl">
                    <a:srgbClr val="000000"/>
                  </a:outerShdw>
                </a:effectLst>
                <a:latin typeface="ＭＳ Ｐゴシック"/>
                <a:ea typeface="ＭＳ Ｐゴシック"/>
                <a:cs typeface="Osaka"/>
              </a:rPr>
              <a:t>（フロセミド・立位）</a:t>
            </a:r>
          </a:p>
          <a:p>
            <a:pPr>
              <a:lnSpc>
                <a:spcPct val="65000"/>
              </a:lnSpc>
              <a:spcBef>
                <a:spcPct val="50000"/>
              </a:spcBef>
              <a:defRPr/>
            </a:pPr>
            <a:r>
              <a:rPr lang="en-US" altLang="ja-JP" sz="1400" dirty="0">
                <a:solidFill>
                  <a:srgbClr val="FFFF00"/>
                </a:solidFill>
                <a:effectLst>
                  <a:outerShdw blurRad="38100" dist="38100" dir="2700000" algn="tl">
                    <a:srgbClr val="000000"/>
                  </a:outerShdw>
                </a:effectLst>
                <a:latin typeface="ＭＳ Ｐゴシック"/>
                <a:ea typeface="ＭＳ Ｐゴシック"/>
                <a:cs typeface="Osaka"/>
              </a:rPr>
              <a:t>3</a:t>
            </a:r>
            <a:r>
              <a:rPr lang="ja-JP" altLang="en-US" sz="1400" dirty="0">
                <a:solidFill>
                  <a:srgbClr val="FFFF00"/>
                </a:solidFill>
                <a:effectLst>
                  <a:outerShdw blurRad="38100" dist="38100" dir="2700000" algn="tl">
                    <a:srgbClr val="000000"/>
                  </a:outerShdw>
                </a:effectLst>
                <a:latin typeface="ＭＳ Ｐゴシック"/>
                <a:ea typeface="ＭＳ Ｐゴシック"/>
                <a:cs typeface="Osaka"/>
              </a:rPr>
              <a:t>者負荷</a:t>
            </a:r>
          </a:p>
          <a:p>
            <a:pPr>
              <a:lnSpc>
                <a:spcPct val="65000"/>
              </a:lnSpc>
              <a:spcBef>
                <a:spcPct val="50000"/>
              </a:spcBef>
              <a:defRPr/>
            </a:pPr>
            <a:r>
              <a:rPr lang="ja-JP" altLang="en-US" sz="1400" dirty="0">
                <a:solidFill>
                  <a:srgbClr val="FFFF00"/>
                </a:solidFill>
                <a:effectLst>
                  <a:outerShdw blurRad="38100" dist="38100" dir="2700000" algn="tl">
                    <a:srgbClr val="000000"/>
                  </a:outerShdw>
                </a:effectLst>
                <a:latin typeface="ＭＳ Ｐゴシック"/>
                <a:ea typeface="ＭＳ Ｐゴシック"/>
                <a:cs typeface="Osaka"/>
              </a:rPr>
              <a:t>（無塩食・クロロサイアイド・</a:t>
            </a:r>
          </a:p>
          <a:p>
            <a:pPr>
              <a:lnSpc>
                <a:spcPct val="65000"/>
              </a:lnSpc>
              <a:spcBef>
                <a:spcPct val="50000"/>
              </a:spcBef>
              <a:defRPr/>
            </a:pPr>
            <a:r>
              <a:rPr lang="ja-JP" altLang="en-US" sz="1400" dirty="0">
                <a:solidFill>
                  <a:srgbClr val="FFFF00"/>
                </a:solidFill>
                <a:effectLst>
                  <a:outerShdw blurRad="38100" dist="38100" dir="2700000" algn="tl">
                    <a:srgbClr val="000000"/>
                  </a:outerShdw>
                </a:effectLst>
                <a:latin typeface="ＭＳ Ｐゴシック"/>
                <a:ea typeface="ＭＳ Ｐゴシック"/>
                <a:cs typeface="Osaka"/>
              </a:rPr>
              <a:t>　スピロノラクトン）</a:t>
            </a:r>
          </a:p>
          <a:p>
            <a:pPr>
              <a:lnSpc>
                <a:spcPct val="65000"/>
              </a:lnSpc>
              <a:spcBef>
                <a:spcPct val="50000"/>
              </a:spcBef>
              <a:defRPr/>
            </a:pPr>
            <a:r>
              <a:rPr lang="ja-JP" altLang="en-US" sz="1400" dirty="0">
                <a:solidFill>
                  <a:srgbClr val="FFFF00"/>
                </a:solidFill>
                <a:effectLst>
                  <a:outerShdw blurRad="38100" dist="38100" dir="2700000" algn="tl">
                    <a:srgbClr val="000000"/>
                  </a:outerShdw>
                </a:effectLst>
                <a:latin typeface="ＭＳ Ｐゴシック"/>
                <a:ea typeface="ＭＳ Ｐゴシック"/>
                <a:cs typeface="Osaka"/>
              </a:rPr>
              <a:t>スピロノラクトン投与</a:t>
            </a:r>
          </a:p>
          <a:p>
            <a:pPr>
              <a:lnSpc>
                <a:spcPct val="65000"/>
              </a:lnSpc>
              <a:spcBef>
                <a:spcPct val="50000"/>
              </a:spcBef>
              <a:defRPr/>
            </a:pPr>
            <a:endParaRPr lang="en-US" altLang="ja-JP" sz="1000" dirty="0">
              <a:solidFill>
                <a:srgbClr val="FFFF00"/>
              </a:solidFill>
              <a:effectLst>
                <a:outerShdw blurRad="38100" dist="38100" dir="2700000" algn="tl">
                  <a:srgbClr val="000000"/>
                </a:outerShdw>
              </a:effectLst>
              <a:latin typeface="ＭＳ Ｐゴシック"/>
              <a:ea typeface="ＭＳ Ｐゴシック"/>
              <a:cs typeface="Osaka"/>
            </a:endParaRPr>
          </a:p>
          <a:p>
            <a:pPr>
              <a:lnSpc>
                <a:spcPct val="65000"/>
              </a:lnSpc>
              <a:spcBef>
                <a:spcPct val="50000"/>
              </a:spcBef>
              <a:defRPr/>
            </a:pPr>
            <a:r>
              <a:rPr lang="ja-JP" altLang="en-US" sz="1400" dirty="0" smtClean="0">
                <a:solidFill>
                  <a:srgbClr val="FFFF00"/>
                </a:solidFill>
                <a:effectLst>
                  <a:outerShdw blurRad="38100" dist="38100" dir="2700000" algn="tl">
                    <a:srgbClr val="000000"/>
                  </a:outerShdw>
                </a:effectLst>
                <a:latin typeface="ＭＳ Ｐゴシック"/>
                <a:ea typeface="ＭＳ Ｐゴシック"/>
                <a:cs typeface="Osaka"/>
              </a:rPr>
              <a:t>基礎値</a:t>
            </a:r>
            <a:endParaRPr lang="ja-JP" altLang="en-US" sz="1400" dirty="0">
              <a:solidFill>
                <a:srgbClr val="FFFF00"/>
              </a:solidFill>
              <a:effectLst>
                <a:outerShdw blurRad="38100" dist="38100" dir="2700000" algn="tl">
                  <a:srgbClr val="000000"/>
                </a:outerShdw>
              </a:effectLst>
              <a:latin typeface="ＭＳ Ｐゴシック"/>
              <a:ea typeface="ＭＳ Ｐゴシック"/>
              <a:cs typeface="Osaka"/>
            </a:endParaRPr>
          </a:p>
          <a:p>
            <a:pPr>
              <a:lnSpc>
                <a:spcPct val="65000"/>
              </a:lnSpc>
              <a:spcBef>
                <a:spcPct val="50000"/>
              </a:spcBef>
              <a:defRPr/>
            </a:pPr>
            <a:r>
              <a:rPr lang="ja-JP" altLang="en-US" sz="1400" dirty="0">
                <a:solidFill>
                  <a:srgbClr val="FFFF00"/>
                </a:solidFill>
                <a:effectLst>
                  <a:outerShdw blurRad="38100" dist="38100" dir="2700000" algn="tl">
                    <a:srgbClr val="000000"/>
                  </a:outerShdw>
                </a:effectLst>
                <a:latin typeface="ＭＳ Ｐゴシック"/>
                <a:ea typeface="ＭＳ Ｐゴシック"/>
                <a:cs typeface="Osaka"/>
              </a:rPr>
              <a:t>日内変動</a:t>
            </a:r>
          </a:p>
          <a:p>
            <a:pPr>
              <a:lnSpc>
                <a:spcPct val="65000"/>
              </a:lnSpc>
              <a:spcBef>
                <a:spcPct val="50000"/>
              </a:spcBef>
              <a:defRPr/>
            </a:pPr>
            <a:r>
              <a:rPr lang="ja-JP" altLang="en-US" sz="1400" dirty="0">
                <a:solidFill>
                  <a:srgbClr val="FFFF00"/>
                </a:solidFill>
                <a:effectLst>
                  <a:outerShdw blurRad="38100" dist="38100" dir="2700000" algn="tl">
                    <a:srgbClr val="000000"/>
                  </a:outerShdw>
                </a:effectLst>
                <a:latin typeface="ＭＳ Ｐゴシック"/>
                <a:ea typeface="ＭＳ Ｐゴシック"/>
                <a:cs typeface="Osaka"/>
              </a:rPr>
              <a:t>生食負荷</a:t>
            </a:r>
          </a:p>
          <a:p>
            <a:pPr>
              <a:lnSpc>
                <a:spcPct val="65000"/>
              </a:lnSpc>
              <a:spcBef>
                <a:spcPct val="50000"/>
              </a:spcBef>
              <a:defRPr/>
            </a:pPr>
            <a:r>
              <a:rPr lang="ja-JP" altLang="en-US" sz="1400" dirty="0">
                <a:solidFill>
                  <a:srgbClr val="FFFF00"/>
                </a:solidFill>
                <a:effectLst>
                  <a:outerShdw blurRad="38100" dist="38100" dir="2700000" algn="tl">
                    <a:srgbClr val="000000"/>
                  </a:outerShdw>
                </a:effectLst>
                <a:latin typeface="ＭＳ Ｐゴシック"/>
                <a:ea typeface="ＭＳ Ｐゴシック"/>
                <a:cs typeface="Osaka"/>
              </a:rPr>
              <a:t>高塩食・立位</a:t>
            </a:r>
          </a:p>
          <a:p>
            <a:pPr>
              <a:lnSpc>
                <a:spcPct val="65000"/>
              </a:lnSpc>
              <a:spcBef>
                <a:spcPct val="50000"/>
              </a:spcBef>
              <a:defRPr/>
            </a:pPr>
            <a:r>
              <a:rPr lang="en-US" altLang="ja-JP" sz="1400" dirty="0">
                <a:solidFill>
                  <a:srgbClr val="FFFF00"/>
                </a:solidFill>
                <a:effectLst>
                  <a:outerShdw blurRad="38100" dist="38100" dir="2700000" algn="tl">
                    <a:srgbClr val="000000"/>
                  </a:outerShdw>
                </a:effectLst>
                <a:latin typeface="ＭＳ Ｐゴシック"/>
                <a:ea typeface="ＭＳ Ｐゴシック"/>
                <a:cs typeface="Osaka"/>
              </a:rPr>
              <a:t>ACTH</a:t>
            </a:r>
            <a:r>
              <a:rPr lang="ja-JP" altLang="en-US" sz="1400" dirty="0">
                <a:solidFill>
                  <a:srgbClr val="FFFF00"/>
                </a:solidFill>
                <a:effectLst>
                  <a:outerShdw blurRad="38100" dist="38100" dir="2700000" algn="tl">
                    <a:srgbClr val="000000"/>
                  </a:outerShdw>
                </a:effectLst>
                <a:latin typeface="ＭＳ Ｐゴシック"/>
                <a:ea typeface="ＭＳ Ｐゴシック"/>
                <a:cs typeface="Osaka"/>
              </a:rPr>
              <a:t>負荷</a:t>
            </a:r>
          </a:p>
          <a:p>
            <a:pPr>
              <a:lnSpc>
                <a:spcPts val="1400"/>
              </a:lnSpc>
              <a:spcBef>
                <a:spcPct val="50000"/>
              </a:spcBef>
              <a:defRPr/>
            </a:pPr>
            <a:r>
              <a:rPr lang="ja-JP" altLang="en-US" sz="1400" dirty="0">
                <a:solidFill>
                  <a:srgbClr val="FFFF00"/>
                </a:solidFill>
                <a:effectLst>
                  <a:outerShdw blurRad="38100" dist="38100" dir="2700000" algn="tl">
                    <a:srgbClr val="000000"/>
                  </a:outerShdw>
                </a:effectLst>
                <a:latin typeface="ＭＳ Ｐゴシック"/>
                <a:ea typeface="ＭＳ Ｐゴシック"/>
                <a:cs typeface="Osaka"/>
              </a:rPr>
              <a:t>デキサメタゾン</a:t>
            </a:r>
          </a:p>
          <a:p>
            <a:pPr>
              <a:lnSpc>
                <a:spcPct val="65000"/>
              </a:lnSpc>
              <a:spcBef>
                <a:spcPct val="50000"/>
              </a:spcBef>
              <a:defRPr/>
            </a:pPr>
            <a:r>
              <a:rPr lang="en-US" altLang="ja-JP" sz="1400" dirty="0" err="1">
                <a:solidFill>
                  <a:srgbClr val="FFFF00"/>
                </a:solidFill>
                <a:effectLst>
                  <a:outerShdw blurRad="38100" dist="38100" dir="2700000" algn="tl">
                    <a:srgbClr val="000000"/>
                  </a:outerShdw>
                </a:effectLst>
                <a:latin typeface="ＭＳ Ｐゴシック"/>
                <a:ea typeface="ＭＳ Ｐゴシック"/>
                <a:cs typeface="Osaka"/>
              </a:rPr>
              <a:t>Ang</a:t>
            </a:r>
            <a:r>
              <a:rPr lang="en-US" altLang="ja-JP" sz="1400" dirty="0">
                <a:solidFill>
                  <a:srgbClr val="FFFF00"/>
                </a:solidFill>
                <a:effectLst>
                  <a:outerShdw blurRad="38100" dist="38100" dir="2700000" algn="tl">
                    <a:srgbClr val="000000"/>
                  </a:outerShdw>
                </a:effectLst>
                <a:latin typeface="ＭＳ Ｐゴシック"/>
                <a:ea typeface="ＭＳ Ｐゴシック"/>
                <a:cs typeface="Osaka"/>
              </a:rPr>
              <a:t> I</a:t>
            </a:r>
            <a:r>
              <a:rPr lang="ja-JP" altLang="en-US" sz="1400" dirty="0">
                <a:solidFill>
                  <a:srgbClr val="FFFF00"/>
                </a:solidFill>
                <a:effectLst>
                  <a:outerShdw blurRad="38100" dist="38100" dir="2700000" algn="tl">
                    <a:srgbClr val="000000"/>
                  </a:outerShdw>
                </a:effectLst>
                <a:latin typeface="ＭＳ Ｐゴシック"/>
                <a:ea typeface="ＭＳ Ｐゴシック"/>
                <a:cs typeface="Osaka"/>
              </a:rPr>
              <a:t>・</a:t>
            </a:r>
            <a:r>
              <a:rPr lang="en-US" altLang="ja-JP" sz="1400" dirty="0">
                <a:solidFill>
                  <a:srgbClr val="FFFF00"/>
                </a:solidFill>
                <a:effectLst>
                  <a:outerShdw blurRad="38100" dist="38100" dir="2700000" algn="tl">
                    <a:srgbClr val="000000"/>
                  </a:outerShdw>
                </a:effectLst>
                <a:latin typeface="ＭＳ Ｐゴシック"/>
                <a:ea typeface="ＭＳ Ｐゴシック"/>
                <a:cs typeface="Osaka"/>
              </a:rPr>
              <a:t>II</a:t>
            </a:r>
          </a:p>
          <a:p>
            <a:pPr>
              <a:lnSpc>
                <a:spcPct val="65000"/>
              </a:lnSpc>
              <a:spcBef>
                <a:spcPct val="50000"/>
              </a:spcBef>
              <a:defRPr/>
            </a:pPr>
            <a:r>
              <a:rPr lang="ja-JP" altLang="en-US" sz="1400" dirty="0">
                <a:solidFill>
                  <a:srgbClr val="FFFF00"/>
                </a:solidFill>
                <a:effectLst>
                  <a:outerShdw blurRad="38100" dist="38100" dir="2700000" algn="tl">
                    <a:srgbClr val="000000"/>
                  </a:outerShdw>
                </a:effectLst>
                <a:latin typeface="ＭＳ Ｐゴシック"/>
                <a:ea typeface="ＭＳ Ｐゴシック"/>
                <a:cs typeface="Osaka"/>
              </a:rPr>
              <a:t>尿中アルドステロン排泄量</a:t>
            </a:r>
          </a:p>
          <a:p>
            <a:pPr>
              <a:lnSpc>
                <a:spcPct val="65000"/>
              </a:lnSpc>
              <a:spcBef>
                <a:spcPct val="50000"/>
              </a:spcBef>
              <a:defRPr/>
            </a:pPr>
            <a:r>
              <a:rPr lang="ja-JP" altLang="en-US" sz="1400" dirty="0">
                <a:solidFill>
                  <a:srgbClr val="FFFF00"/>
                </a:solidFill>
                <a:effectLst>
                  <a:outerShdw blurRad="38100" dist="38100" dir="2700000" algn="tl">
                    <a:srgbClr val="000000"/>
                  </a:outerShdw>
                </a:effectLst>
                <a:latin typeface="ＭＳ Ｐゴシック"/>
                <a:ea typeface="ＭＳ Ｐゴシック"/>
                <a:cs typeface="Osaka"/>
              </a:rPr>
              <a:t>副腎腫瘍局在（左右差）</a:t>
            </a:r>
          </a:p>
          <a:p>
            <a:pPr>
              <a:lnSpc>
                <a:spcPct val="65000"/>
              </a:lnSpc>
              <a:spcBef>
                <a:spcPct val="50000"/>
              </a:spcBef>
              <a:defRPr/>
            </a:pPr>
            <a:r>
              <a:rPr lang="ja-JP" altLang="en-US" sz="1400" dirty="0">
                <a:solidFill>
                  <a:srgbClr val="FFFF00"/>
                </a:solidFill>
                <a:effectLst>
                  <a:outerShdw blurRad="38100" dist="38100" dir="2700000" algn="tl">
                    <a:srgbClr val="000000"/>
                  </a:outerShdw>
                </a:effectLst>
                <a:latin typeface="ＭＳ Ｐゴシック"/>
                <a:ea typeface="ＭＳ Ｐゴシック"/>
                <a:cs typeface="Osaka"/>
              </a:rPr>
              <a:t>（シンチ・</a:t>
            </a:r>
            <a:r>
              <a:rPr lang="en-US" altLang="ja-JP" sz="1400" dirty="0">
                <a:solidFill>
                  <a:srgbClr val="FFFF00"/>
                </a:solidFill>
                <a:effectLst>
                  <a:outerShdw blurRad="38100" dist="38100" dir="2700000" algn="tl">
                    <a:srgbClr val="000000"/>
                  </a:outerShdw>
                </a:effectLst>
                <a:latin typeface="ＭＳ Ｐゴシック"/>
                <a:ea typeface="ＭＳ Ｐゴシック"/>
                <a:cs typeface="Osaka"/>
              </a:rPr>
              <a:t>CT</a:t>
            </a:r>
            <a:r>
              <a:rPr lang="ja-JP" altLang="en-US" sz="1400" dirty="0">
                <a:solidFill>
                  <a:srgbClr val="FFFF00"/>
                </a:solidFill>
                <a:effectLst>
                  <a:outerShdw blurRad="38100" dist="38100" dir="2700000" algn="tl">
                    <a:srgbClr val="000000"/>
                  </a:outerShdw>
                </a:effectLst>
                <a:latin typeface="ＭＳ Ｐゴシック"/>
                <a:ea typeface="ＭＳ Ｐゴシック"/>
                <a:cs typeface="Osaka"/>
              </a:rPr>
              <a:t>・静脈中アルド値）</a:t>
            </a:r>
          </a:p>
        </p:txBody>
      </p:sp>
      <p:sp>
        <p:nvSpPr>
          <p:cNvPr id="131080" name="Text Box 8"/>
          <p:cNvSpPr txBox="1">
            <a:spLocks noChangeArrowheads="1"/>
          </p:cNvSpPr>
          <p:nvPr/>
        </p:nvSpPr>
        <p:spPr bwMode="auto">
          <a:xfrm>
            <a:off x="629006" y="2362200"/>
            <a:ext cx="338681" cy="1643063"/>
          </a:xfrm>
          <a:prstGeom prst="rect">
            <a:avLst/>
          </a:prstGeom>
          <a:noFill/>
          <a:ln w="9525">
            <a:noFill/>
            <a:miter lim="800000"/>
            <a:headEnd/>
            <a:tailEnd/>
          </a:ln>
          <a:effectLst/>
        </p:spPr>
        <p:txBody>
          <a:bodyPr vert="eaVert">
            <a:spAutoFit/>
          </a:bodyPr>
          <a:lstStyle/>
          <a:p>
            <a:pPr>
              <a:spcBef>
                <a:spcPct val="50000"/>
              </a:spcBef>
              <a:defRPr/>
            </a:pPr>
            <a:r>
              <a:rPr lang="ja-JP" altLang="en-US" sz="1000" dirty="0">
                <a:solidFill>
                  <a:srgbClr val="FFFF00"/>
                </a:solidFill>
                <a:effectLst>
                  <a:outerShdw blurRad="38100" dist="38100" dir="2700000" algn="tl">
                    <a:srgbClr val="000000"/>
                  </a:outerShdw>
                </a:effectLst>
                <a:latin typeface="ＭＳ Ｐゴシック"/>
                <a:ea typeface="ＭＳ Ｐゴシック"/>
                <a:cs typeface="Osaka"/>
              </a:rPr>
              <a:t>血漿レニン</a:t>
            </a:r>
            <a:r>
              <a:rPr lang="ja-JP" altLang="en-US" sz="1000" dirty="0" smtClean="0">
                <a:solidFill>
                  <a:srgbClr val="FFFF00"/>
                </a:solidFill>
                <a:effectLst>
                  <a:outerShdw blurRad="38100" dist="38100" dir="2700000" algn="tl">
                    <a:srgbClr val="000000"/>
                  </a:outerShdw>
                </a:effectLst>
                <a:latin typeface="ＭＳ Ｐゴシック"/>
                <a:ea typeface="ＭＳ Ｐゴシック"/>
                <a:cs typeface="Osaka"/>
              </a:rPr>
              <a:t>活性</a:t>
            </a:r>
            <a:endParaRPr lang="ja-JP" altLang="en-US" sz="1000" dirty="0">
              <a:solidFill>
                <a:srgbClr val="FFFF00"/>
              </a:solidFill>
              <a:effectLst>
                <a:outerShdw blurRad="38100" dist="38100" dir="2700000" algn="tl">
                  <a:srgbClr val="000000"/>
                </a:outerShdw>
              </a:effectLst>
              <a:latin typeface="ＭＳ Ｐゴシック"/>
              <a:ea typeface="ＭＳ Ｐゴシック"/>
              <a:cs typeface="Osaka"/>
            </a:endParaRPr>
          </a:p>
        </p:txBody>
      </p:sp>
      <p:sp>
        <p:nvSpPr>
          <p:cNvPr id="131081" name="Text Box 9"/>
          <p:cNvSpPr txBox="1">
            <a:spLocks noChangeArrowheads="1"/>
          </p:cNvSpPr>
          <p:nvPr/>
        </p:nvSpPr>
        <p:spPr bwMode="auto">
          <a:xfrm>
            <a:off x="616306" y="4076700"/>
            <a:ext cx="338681" cy="2514600"/>
          </a:xfrm>
          <a:prstGeom prst="rect">
            <a:avLst/>
          </a:prstGeom>
          <a:noFill/>
          <a:ln w="9525">
            <a:noFill/>
            <a:miter lim="800000"/>
            <a:headEnd/>
            <a:tailEnd/>
          </a:ln>
          <a:effectLst/>
        </p:spPr>
        <p:txBody>
          <a:bodyPr vert="eaVert">
            <a:spAutoFit/>
          </a:bodyPr>
          <a:lstStyle/>
          <a:p>
            <a:pPr>
              <a:spcBef>
                <a:spcPct val="50000"/>
              </a:spcBef>
              <a:defRPr/>
            </a:pPr>
            <a:r>
              <a:rPr lang="ja-JP" altLang="en-US" sz="1000" dirty="0">
                <a:solidFill>
                  <a:srgbClr val="FFFF00"/>
                </a:solidFill>
                <a:effectLst>
                  <a:outerShdw blurRad="38100" dist="38100" dir="2700000" algn="tl">
                    <a:srgbClr val="000000"/>
                  </a:outerShdw>
                </a:effectLst>
                <a:latin typeface="ＭＳ Ｐゴシック"/>
                <a:ea typeface="ＭＳ Ｐゴシック"/>
                <a:cs typeface="Osaka"/>
              </a:rPr>
              <a:t>血漿アルドステロン値</a:t>
            </a:r>
          </a:p>
        </p:txBody>
      </p:sp>
      <p:sp>
        <p:nvSpPr>
          <p:cNvPr id="131082" name="Text Box 10"/>
          <p:cNvSpPr txBox="1">
            <a:spLocks noChangeArrowheads="1"/>
          </p:cNvSpPr>
          <p:nvPr/>
        </p:nvSpPr>
        <p:spPr bwMode="auto">
          <a:xfrm>
            <a:off x="3860590" y="762000"/>
            <a:ext cx="1286989" cy="276225"/>
          </a:xfrm>
          <a:prstGeom prst="rect">
            <a:avLst/>
          </a:prstGeom>
          <a:noFill/>
          <a:ln w="9525">
            <a:noFill/>
            <a:miter lim="800000"/>
            <a:headEnd/>
            <a:tailEnd/>
          </a:ln>
          <a:effectLst/>
        </p:spPr>
        <p:txBody>
          <a:bodyPr>
            <a:spAutoFit/>
          </a:bodyPr>
          <a:lstStyle/>
          <a:p>
            <a:pPr>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本態性高血圧</a:t>
            </a:r>
          </a:p>
        </p:txBody>
      </p:sp>
      <p:sp>
        <p:nvSpPr>
          <p:cNvPr id="131083" name="Text Box 11"/>
          <p:cNvSpPr txBox="1">
            <a:spLocks noChangeArrowheads="1"/>
          </p:cNvSpPr>
          <p:nvPr/>
        </p:nvSpPr>
        <p:spPr bwMode="auto">
          <a:xfrm>
            <a:off x="3454173" y="1084263"/>
            <a:ext cx="1219253" cy="406400"/>
          </a:xfrm>
          <a:prstGeom prst="rect">
            <a:avLst/>
          </a:prstGeom>
          <a:noFill/>
          <a:ln w="9525">
            <a:noFill/>
            <a:miter lim="800000"/>
            <a:headEnd/>
            <a:tailEnd/>
          </a:ln>
          <a:effectLst/>
        </p:spPr>
        <p:txBody>
          <a:bodyPr>
            <a:spAutoFit/>
          </a:bodyPr>
          <a:lstStyle/>
          <a:p>
            <a:pPr>
              <a:lnSpc>
                <a:spcPct val="60000"/>
              </a:lnSpc>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正レニン性</a:t>
            </a:r>
          </a:p>
          <a:p>
            <a:pPr>
              <a:lnSpc>
                <a:spcPct val="60000"/>
              </a:lnSpc>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a:t>
            </a: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NREH)</a:t>
            </a:r>
          </a:p>
        </p:txBody>
      </p:sp>
      <p:sp>
        <p:nvSpPr>
          <p:cNvPr id="131084" name="Text Box 12"/>
          <p:cNvSpPr txBox="1">
            <a:spLocks noChangeArrowheads="1"/>
          </p:cNvSpPr>
          <p:nvPr/>
        </p:nvSpPr>
        <p:spPr bwMode="auto">
          <a:xfrm>
            <a:off x="4539364" y="1084263"/>
            <a:ext cx="1219253" cy="406400"/>
          </a:xfrm>
          <a:prstGeom prst="rect">
            <a:avLst/>
          </a:prstGeom>
          <a:noFill/>
          <a:ln w="9525">
            <a:noFill/>
            <a:miter lim="800000"/>
            <a:headEnd/>
            <a:tailEnd/>
          </a:ln>
          <a:effectLst/>
        </p:spPr>
        <p:txBody>
          <a:bodyPr>
            <a:spAutoFit/>
          </a:bodyPr>
          <a:lstStyle/>
          <a:p>
            <a:pPr>
              <a:lnSpc>
                <a:spcPct val="60000"/>
              </a:lnSpc>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低レニン性</a:t>
            </a:r>
          </a:p>
          <a:p>
            <a:pPr>
              <a:lnSpc>
                <a:spcPct val="60000"/>
              </a:lnSpc>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a:t>
            </a: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LREH)</a:t>
            </a:r>
          </a:p>
        </p:txBody>
      </p:sp>
      <p:sp>
        <p:nvSpPr>
          <p:cNvPr id="131085" name="Text Box 13"/>
          <p:cNvSpPr txBox="1">
            <a:spLocks noChangeArrowheads="1"/>
          </p:cNvSpPr>
          <p:nvPr/>
        </p:nvSpPr>
        <p:spPr bwMode="auto">
          <a:xfrm>
            <a:off x="5621733" y="838200"/>
            <a:ext cx="1286989" cy="600075"/>
          </a:xfrm>
          <a:prstGeom prst="rect">
            <a:avLst/>
          </a:prstGeom>
          <a:noFill/>
          <a:ln w="9525">
            <a:noFill/>
            <a:miter lim="800000"/>
            <a:headEnd/>
            <a:tailEnd/>
          </a:ln>
          <a:effectLst/>
        </p:spPr>
        <p:txBody>
          <a:bodyPr>
            <a:spAutoFit/>
          </a:bodyPr>
          <a:lstStyle/>
          <a:p>
            <a:pPr>
              <a:lnSpc>
                <a:spcPct val="75000"/>
              </a:lnSpc>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アルドステロン産生腺腫</a:t>
            </a:r>
          </a:p>
          <a:p>
            <a:pPr>
              <a:lnSpc>
                <a:spcPct val="75000"/>
              </a:lnSpc>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a:t>
            </a: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APA)</a:t>
            </a:r>
          </a:p>
        </p:txBody>
      </p:sp>
      <p:sp>
        <p:nvSpPr>
          <p:cNvPr id="131086" name="Text Box 14"/>
          <p:cNvSpPr txBox="1">
            <a:spLocks noChangeArrowheads="1"/>
          </p:cNvSpPr>
          <p:nvPr/>
        </p:nvSpPr>
        <p:spPr bwMode="auto">
          <a:xfrm>
            <a:off x="6976458" y="838200"/>
            <a:ext cx="1487375" cy="600075"/>
          </a:xfrm>
          <a:prstGeom prst="rect">
            <a:avLst/>
          </a:prstGeom>
          <a:noFill/>
          <a:ln w="9525">
            <a:noFill/>
            <a:miter lim="800000"/>
            <a:headEnd/>
            <a:tailEnd/>
          </a:ln>
          <a:effectLst/>
        </p:spPr>
        <p:txBody>
          <a:bodyPr>
            <a:spAutoFit/>
          </a:bodyPr>
          <a:lstStyle/>
          <a:p>
            <a:pPr>
              <a:lnSpc>
                <a:spcPct val="75000"/>
              </a:lnSpc>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特発性アルドステロン症</a:t>
            </a:r>
          </a:p>
          <a:p>
            <a:pPr>
              <a:lnSpc>
                <a:spcPct val="75000"/>
              </a:lnSpc>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a:t>
            </a: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IHA)</a:t>
            </a:r>
          </a:p>
        </p:txBody>
      </p:sp>
      <p:sp>
        <p:nvSpPr>
          <p:cNvPr id="131087" name="Text Box 15"/>
          <p:cNvSpPr txBox="1">
            <a:spLocks noChangeArrowheads="1"/>
          </p:cNvSpPr>
          <p:nvPr/>
        </p:nvSpPr>
        <p:spPr bwMode="auto">
          <a:xfrm>
            <a:off x="3454173" y="1676400"/>
            <a:ext cx="880571" cy="960438"/>
          </a:xfrm>
          <a:prstGeom prst="rect">
            <a:avLst/>
          </a:prstGeom>
          <a:noFill/>
          <a:ln w="9525">
            <a:noFill/>
            <a:miter lim="800000"/>
            <a:headEnd/>
            <a:tailEnd/>
          </a:ln>
          <a:effectLst/>
        </p:spPr>
        <p:txBody>
          <a:bodyPr>
            <a:spAutoFit/>
          </a:bodyPr>
          <a:lstStyle/>
          <a:p>
            <a:pPr algn="ctr">
              <a:lnSpc>
                <a:spcPct val="80000"/>
              </a:lnSpc>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中・高年</a:t>
            </a:r>
          </a:p>
          <a:p>
            <a:pPr algn="ctr">
              <a:lnSpc>
                <a:spcPct val="80000"/>
              </a:lnSpc>
              <a:spcBef>
                <a:spcPct val="50000"/>
              </a:spcBef>
              <a:defRPr/>
            </a:pP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a:t>
            </a:r>
          </a:p>
          <a:p>
            <a:pPr algn="ctr">
              <a:lnSpc>
                <a:spcPct val="80000"/>
              </a:lnSpc>
              <a:spcBef>
                <a:spcPct val="50000"/>
              </a:spcBef>
              <a:defRPr/>
            </a:pP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a:t>
            </a:r>
          </a:p>
          <a:p>
            <a:pPr algn="ctr">
              <a:lnSpc>
                <a:spcPct val="80000"/>
              </a:lnSpc>
              <a:spcBef>
                <a:spcPct val="50000"/>
              </a:spcBef>
              <a:defRPr/>
            </a:pPr>
            <a:endParaRPr lang="en-US" altLang="ja-JP" sz="1200">
              <a:solidFill>
                <a:srgbClr val="FFFF00"/>
              </a:solidFill>
              <a:effectLst>
                <a:outerShdw blurRad="38100" dist="38100" dir="2700000" algn="tl">
                  <a:srgbClr val="000000"/>
                </a:outerShdw>
              </a:effectLst>
              <a:latin typeface="ＭＳ Ｐゴシック"/>
              <a:ea typeface="ＭＳ Ｐゴシック"/>
              <a:cs typeface="Osaka"/>
            </a:endParaRPr>
          </a:p>
        </p:txBody>
      </p:sp>
      <p:sp>
        <p:nvSpPr>
          <p:cNvPr id="32787" name="Rectangle 16"/>
          <p:cNvSpPr>
            <a:spLocks noChangeArrowheads="1"/>
          </p:cNvSpPr>
          <p:nvPr/>
        </p:nvSpPr>
        <p:spPr bwMode="auto">
          <a:xfrm>
            <a:off x="609250" y="1524000"/>
            <a:ext cx="7925141" cy="5105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788" name="Line 17"/>
          <p:cNvSpPr>
            <a:spLocks noChangeShapeType="1"/>
          </p:cNvSpPr>
          <p:nvPr/>
        </p:nvSpPr>
        <p:spPr bwMode="auto">
          <a:xfrm>
            <a:off x="609250" y="1981200"/>
            <a:ext cx="7925141"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789" name="Line 18"/>
          <p:cNvSpPr>
            <a:spLocks noChangeShapeType="1"/>
          </p:cNvSpPr>
          <p:nvPr/>
        </p:nvSpPr>
        <p:spPr bwMode="auto">
          <a:xfrm>
            <a:off x="609250" y="2209800"/>
            <a:ext cx="7925141"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790" name="Line 19"/>
          <p:cNvSpPr>
            <a:spLocks noChangeShapeType="1"/>
          </p:cNvSpPr>
          <p:nvPr/>
        </p:nvSpPr>
        <p:spPr bwMode="auto">
          <a:xfrm>
            <a:off x="947931" y="2438400"/>
            <a:ext cx="758646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791" name="Line 20"/>
          <p:cNvSpPr>
            <a:spLocks noChangeShapeType="1"/>
          </p:cNvSpPr>
          <p:nvPr/>
        </p:nvSpPr>
        <p:spPr bwMode="auto">
          <a:xfrm>
            <a:off x="947931" y="2895600"/>
            <a:ext cx="758646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792" name="Line 21"/>
          <p:cNvSpPr>
            <a:spLocks noChangeShapeType="1"/>
          </p:cNvSpPr>
          <p:nvPr/>
        </p:nvSpPr>
        <p:spPr bwMode="auto">
          <a:xfrm>
            <a:off x="947931" y="3657600"/>
            <a:ext cx="758646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793" name="Line 22"/>
          <p:cNvSpPr>
            <a:spLocks noChangeShapeType="1"/>
          </p:cNvSpPr>
          <p:nvPr/>
        </p:nvSpPr>
        <p:spPr bwMode="auto">
          <a:xfrm>
            <a:off x="609250" y="4038600"/>
            <a:ext cx="7925141"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794" name="Line 23"/>
          <p:cNvSpPr>
            <a:spLocks noChangeShapeType="1"/>
          </p:cNvSpPr>
          <p:nvPr/>
        </p:nvSpPr>
        <p:spPr bwMode="auto">
          <a:xfrm>
            <a:off x="947931" y="4419600"/>
            <a:ext cx="758646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795" name="Line 24"/>
          <p:cNvSpPr>
            <a:spLocks noChangeShapeType="1"/>
          </p:cNvSpPr>
          <p:nvPr/>
        </p:nvSpPr>
        <p:spPr bwMode="auto">
          <a:xfrm>
            <a:off x="947931" y="4648200"/>
            <a:ext cx="758646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796" name="Line 25"/>
          <p:cNvSpPr>
            <a:spLocks noChangeShapeType="1"/>
          </p:cNvSpPr>
          <p:nvPr/>
        </p:nvSpPr>
        <p:spPr bwMode="auto">
          <a:xfrm>
            <a:off x="947931" y="4876800"/>
            <a:ext cx="758646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797" name="Line 26"/>
          <p:cNvSpPr>
            <a:spLocks noChangeShapeType="1"/>
          </p:cNvSpPr>
          <p:nvPr/>
        </p:nvSpPr>
        <p:spPr bwMode="auto">
          <a:xfrm>
            <a:off x="947931" y="5105400"/>
            <a:ext cx="758646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798" name="Line 27"/>
          <p:cNvSpPr>
            <a:spLocks noChangeShapeType="1"/>
          </p:cNvSpPr>
          <p:nvPr/>
        </p:nvSpPr>
        <p:spPr bwMode="auto">
          <a:xfrm>
            <a:off x="947931" y="5410200"/>
            <a:ext cx="758646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799" name="Line 28"/>
          <p:cNvSpPr>
            <a:spLocks noChangeShapeType="1"/>
          </p:cNvSpPr>
          <p:nvPr/>
        </p:nvSpPr>
        <p:spPr bwMode="auto">
          <a:xfrm>
            <a:off x="947931" y="5638800"/>
            <a:ext cx="758646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800" name="Line 29"/>
          <p:cNvSpPr>
            <a:spLocks noChangeShapeType="1"/>
          </p:cNvSpPr>
          <p:nvPr/>
        </p:nvSpPr>
        <p:spPr bwMode="auto">
          <a:xfrm>
            <a:off x="947931" y="5867400"/>
            <a:ext cx="758646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801" name="Line 30"/>
          <p:cNvSpPr>
            <a:spLocks noChangeShapeType="1"/>
          </p:cNvSpPr>
          <p:nvPr/>
        </p:nvSpPr>
        <p:spPr bwMode="auto">
          <a:xfrm>
            <a:off x="609250" y="6096000"/>
            <a:ext cx="7925141"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131103" name="Text Box 31"/>
          <p:cNvSpPr txBox="1">
            <a:spLocks noChangeArrowheads="1"/>
          </p:cNvSpPr>
          <p:nvPr/>
        </p:nvSpPr>
        <p:spPr bwMode="auto">
          <a:xfrm>
            <a:off x="4470216" y="1600200"/>
            <a:ext cx="1557934" cy="276225"/>
          </a:xfrm>
          <a:prstGeom prst="rect">
            <a:avLst/>
          </a:prstGeom>
          <a:noFill/>
          <a:ln w="9525">
            <a:noFill/>
            <a:miter lim="800000"/>
            <a:headEnd/>
            <a:tailEnd/>
          </a:ln>
          <a:effectLst/>
        </p:spPr>
        <p:txBody>
          <a:bodyPr>
            <a:spAutoFit/>
          </a:bodyPr>
          <a:lstStyle/>
          <a:p>
            <a:pPr>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比較的高齢者</a:t>
            </a:r>
          </a:p>
        </p:txBody>
      </p:sp>
      <p:sp>
        <p:nvSpPr>
          <p:cNvPr id="131104" name="Text Box 32"/>
          <p:cNvSpPr txBox="1">
            <a:spLocks noChangeArrowheads="1"/>
          </p:cNvSpPr>
          <p:nvPr/>
        </p:nvSpPr>
        <p:spPr bwMode="auto">
          <a:xfrm>
            <a:off x="5892678" y="1600200"/>
            <a:ext cx="1557934" cy="276225"/>
          </a:xfrm>
          <a:prstGeom prst="rect">
            <a:avLst/>
          </a:prstGeom>
          <a:noFill/>
          <a:ln w="9525">
            <a:noFill/>
            <a:miter lim="800000"/>
            <a:headEnd/>
            <a:tailEnd/>
          </a:ln>
          <a:effectLst/>
        </p:spPr>
        <p:txBody>
          <a:bodyPr>
            <a:spAutoFit/>
          </a:bodyPr>
          <a:lstStyle/>
          <a:p>
            <a:pPr>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中年女性</a:t>
            </a:r>
          </a:p>
        </p:txBody>
      </p:sp>
      <p:sp>
        <p:nvSpPr>
          <p:cNvPr id="131105" name="Text Box 33"/>
          <p:cNvSpPr txBox="1">
            <a:spLocks noChangeArrowheads="1"/>
          </p:cNvSpPr>
          <p:nvPr/>
        </p:nvSpPr>
        <p:spPr bwMode="auto">
          <a:xfrm>
            <a:off x="7179666" y="1600200"/>
            <a:ext cx="1557934" cy="369888"/>
          </a:xfrm>
          <a:prstGeom prst="rect">
            <a:avLst/>
          </a:prstGeom>
          <a:noFill/>
          <a:ln w="9525">
            <a:noFill/>
            <a:miter lim="800000"/>
            <a:headEnd/>
            <a:tailEnd/>
          </a:ln>
          <a:effectLst/>
        </p:spPr>
        <p:txBody>
          <a:bodyPr>
            <a:spAutoFit/>
          </a:bodyPr>
          <a:lstStyle/>
          <a:p>
            <a:pPr>
              <a:lnSpc>
                <a:spcPct val="50000"/>
              </a:lnSpc>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比較的高齢者</a:t>
            </a:r>
          </a:p>
          <a:p>
            <a:pPr>
              <a:lnSpc>
                <a:spcPct val="50000"/>
              </a:lnSpc>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（性差なし）</a:t>
            </a:r>
          </a:p>
        </p:txBody>
      </p:sp>
      <p:sp>
        <p:nvSpPr>
          <p:cNvPr id="32805" name="Line 34"/>
          <p:cNvSpPr>
            <a:spLocks noChangeShapeType="1"/>
          </p:cNvSpPr>
          <p:nvPr/>
        </p:nvSpPr>
        <p:spPr bwMode="auto">
          <a:xfrm>
            <a:off x="3454173" y="762000"/>
            <a:ext cx="0" cy="58674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806" name="Line 35"/>
          <p:cNvSpPr>
            <a:spLocks noChangeShapeType="1"/>
          </p:cNvSpPr>
          <p:nvPr/>
        </p:nvSpPr>
        <p:spPr bwMode="auto">
          <a:xfrm>
            <a:off x="3454173" y="1066800"/>
            <a:ext cx="216756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807" name="Line 36"/>
          <p:cNvSpPr>
            <a:spLocks noChangeShapeType="1"/>
          </p:cNvSpPr>
          <p:nvPr/>
        </p:nvSpPr>
        <p:spPr bwMode="auto">
          <a:xfrm>
            <a:off x="5621733" y="762000"/>
            <a:ext cx="0" cy="58674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808" name="Line 37"/>
          <p:cNvSpPr>
            <a:spLocks noChangeShapeType="1"/>
          </p:cNvSpPr>
          <p:nvPr/>
        </p:nvSpPr>
        <p:spPr bwMode="auto">
          <a:xfrm>
            <a:off x="6976458" y="762000"/>
            <a:ext cx="0" cy="58674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809" name="Line 38"/>
          <p:cNvSpPr>
            <a:spLocks noChangeShapeType="1"/>
          </p:cNvSpPr>
          <p:nvPr/>
        </p:nvSpPr>
        <p:spPr bwMode="auto">
          <a:xfrm>
            <a:off x="4470216" y="1066800"/>
            <a:ext cx="0" cy="55626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810" name="Line 39"/>
          <p:cNvSpPr>
            <a:spLocks noChangeShapeType="1"/>
          </p:cNvSpPr>
          <p:nvPr/>
        </p:nvSpPr>
        <p:spPr bwMode="auto">
          <a:xfrm flipV="1">
            <a:off x="3792854" y="2590800"/>
            <a:ext cx="135473" cy="152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811" name="Line 40"/>
          <p:cNvSpPr>
            <a:spLocks noChangeShapeType="1"/>
          </p:cNvSpPr>
          <p:nvPr/>
        </p:nvSpPr>
        <p:spPr bwMode="auto">
          <a:xfrm flipV="1">
            <a:off x="3725118" y="3200400"/>
            <a:ext cx="135473" cy="152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812" name="Line 41"/>
          <p:cNvSpPr>
            <a:spLocks noChangeShapeType="1"/>
          </p:cNvSpPr>
          <p:nvPr/>
        </p:nvSpPr>
        <p:spPr bwMode="auto">
          <a:xfrm flipV="1">
            <a:off x="3860590" y="3200400"/>
            <a:ext cx="135473" cy="152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813" name="Line 42"/>
          <p:cNvSpPr>
            <a:spLocks noChangeShapeType="1"/>
          </p:cNvSpPr>
          <p:nvPr/>
        </p:nvSpPr>
        <p:spPr bwMode="auto">
          <a:xfrm flipV="1">
            <a:off x="3792854" y="3810000"/>
            <a:ext cx="135473" cy="152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131115" name="Rectangle 43"/>
          <p:cNvSpPr>
            <a:spLocks noChangeArrowheads="1"/>
          </p:cNvSpPr>
          <p:nvPr/>
        </p:nvSpPr>
        <p:spPr bwMode="auto">
          <a:xfrm>
            <a:off x="3657381" y="4114800"/>
            <a:ext cx="338681" cy="276225"/>
          </a:xfrm>
          <a:prstGeom prst="rect">
            <a:avLst/>
          </a:prstGeom>
          <a:noFill/>
          <a:ln w="9525">
            <a:noFill/>
            <a:miter lim="800000"/>
            <a:headEnd/>
            <a:tailEnd/>
          </a:ln>
          <a:effectLst/>
        </p:spPr>
        <p:txBody>
          <a:bodyPr wrap="none">
            <a:spAutoFit/>
          </a:bodyPr>
          <a:lstStyle/>
          <a:p>
            <a:pPr>
              <a:defRPr/>
            </a:pP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a:t>
            </a:r>
          </a:p>
        </p:txBody>
      </p:sp>
      <p:sp>
        <p:nvSpPr>
          <p:cNvPr id="131116" name="Rectangle 44"/>
          <p:cNvSpPr>
            <a:spLocks noChangeArrowheads="1"/>
          </p:cNvSpPr>
          <p:nvPr/>
        </p:nvSpPr>
        <p:spPr bwMode="auto">
          <a:xfrm>
            <a:off x="3726529" y="5857875"/>
            <a:ext cx="338681" cy="276225"/>
          </a:xfrm>
          <a:prstGeom prst="rect">
            <a:avLst/>
          </a:prstGeom>
          <a:noFill/>
          <a:ln w="9525">
            <a:noFill/>
            <a:miter lim="800000"/>
            <a:headEnd/>
            <a:tailEnd/>
          </a:ln>
          <a:effectLst/>
        </p:spPr>
        <p:txBody>
          <a:bodyPr wrap="none">
            <a:spAutoFit/>
          </a:bodyPr>
          <a:lstStyle/>
          <a:p>
            <a:pPr>
              <a:defRPr/>
            </a:pP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a:t>
            </a:r>
          </a:p>
        </p:txBody>
      </p:sp>
      <p:sp>
        <p:nvSpPr>
          <p:cNvPr id="131117" name="Rectangle 45"/>
          <p:cNvSpPr>
            <a:spLocks noChangeArrowheads="1"/>
          </p:cNvSpPr>
          <p:nvPr/>
        </p:nvSpPr>
        <p:spPr bwMode="auto">
          <a:xfrm>
            <a:off x="3742052" y="4408488"/>
            <a:ext cx="261067" cy="276225"/>
          </a:xfrm>
          <a:prstGeom prst="rect">
            <a:avLst/>
          </a:prstGeom>
          <a:noFill/>
          <a:ln w="9525">
            <a:noFill/>
            <a:miter lim="800000"/>
            <a:headEnd/>
            <a:tailEnd/>
          </a:ln>
          <a:effectLst/>
        </p:spPr>
        <p:txBody>
          <a:bodyPr wrap="none">
            <a:spAutoFit/>
          </a:bodyPr>
          <a:lstStyle/>
          <a:p>
            <a:pPr>
              <a:defRPr/>
            </a:pP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a:t>
            </a:r>
          </a:p>
        </p:txBody>
      </p:sp>
      <p:sp>
        <p:nvSpPr>
          <p:cNvPr id="32817" name="Line 46"/>
          <p:cNvSpPr>
            <a:spLocks noChangeShapeType="1"/>
          </p:cNvSpPr>
          <p:nvPr/>
        </p:nvSpPr>
        <p:spPr bwMode="auto">
          <a:xfrm rot="5400000" flipV="1">
            <a:off x="3852126" y="4732864"/>
            <a:ext cx="152400" cy="135473"/>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818" name="Line 47"/>
          <p:cNvSpPr>
            <a:spLocks noChangeShapeType="1"/>
          </p:cNvSpPr>
          <p:nvPr/>
        </p:nvSpPr>
        <p:spPr bwMode="auto">
          <a:xfrm flipV="1">
            <a:off x="3860590" y="4953000"/>
            <a:ext cx="135473" cy="152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819" name="Line 48"/>
          <p:cNvSpPr>
            <a:spLocks noChangeShapeType="1"/>
          </p:cNvSpPr>
          <p:nvPr/>
        </p:nvSpPr>
        <p:spPr bwMode="auto">
          <a:xfrm flipV="1">
            <a:off x="3860590" y="5181600"/>
            <a:ext cx="135473" cy="152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820" name="Line 49"/>
          <p:cNvSpPr>
            <a:spLocks noChangeShapeType="1"/>
          </p:cNvSpPr>
          <p:nvPr/>
        </p:nvSpPr>
        <p:spPr bwMode="auto">
          <a:xfrm rot="5400000" flipV="1">
            <a:off x="3852126" y="5418664"/>
            <a:ext cx="152400" cy="135473"/>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821" name="Line 50"/>
          <p:cNvSpPr>
            <a:spLocks noChangeShapeType="1"/>
          </p:cNvSpPr>
          <p:nvPr/>
        </p:nvSpPr>
        <p:spPr bwMode="auto">
          <a:xfrm flipV="1">
            <a:off x="3860590" y="5715000"/>
            <a:ext cx="135473" cy="152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131123" name="Rectangle 51"/>
          <p:cNvSpPr>
            <a:spLocks noChangeArrowheads="1"/>
          </p:cNvSpPr>
          <p:nvPr/>
        </p:nvSpPr>
        <p:spPr bwMode="auto">
          <a:xfrm>
            <a:off x="3780153" y="6237288"/>
            <a:ext cx="261067" cy="276225"/>
          </a:xfrm>
          <a:prstGeom prst="rect">
            <a:avLst/>
          </a:prstGeom>
          <a:noFill/>
          <a:ln w="9525">
            <a:noFill/>
            <a:miter lim="800000"/>
            <a:headEnd/>
            <a:tailEnd/>
          </a:ln>
          <a:effectLst/>
        </p:spPr>
        <p:txBody>
          <a:bodyPr wrap="none">
            <a:spAutoFit/>
          </a:bodyPr>
          <a:lstStyle/>
          <a:p>
            <a:pPr>
              <a:defRPr/>
            </a:pP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a:t>
            </a:r>
          </a:p>
        </p:txBody>
      </p:sp>
      <p:sp>
        <p:nvSpPr>
          <p:cNvPr id="131124" name="Rectangle 52"/>
          <p:cNvSpPr>
            <a:spLocks noChangeArrowheads="1"/>
          </p:cNvSpPr>
          <p:nvPr/>
        </p:nvSpPr>
        <p:spPr bwMode="auto">
          <a:xfrm>
            <a:off x="4808898" y="6237288"/>
            <a:ext cx="261067" cy="276225"/>
          </a:xfrm>
          <a:prstGeom prst="rect">
            <a:avLst/>
          </a:prstGeom>
          <a:noFill/>
          <a:ln w="9525">
            <a:noFill/>
            <a:miter lim="800000"/>
            <a:headEnd/>
            <a:tailEnd/>
          </a:ln>
          <a:effectLst/>
        </p:spPr>
        <p:txBody>
          <a:bodyPr wrap="none">
            <a:spAutoFit/>
          </a:bodyPr>
          <a:lstStyle/>
          <a:p>
            <a:pPr>
              <a:defRPr/>
            </a:pP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a:t>
            </a:r>
          </a:p>
        </p:txBody>
      </p:sp>
      <p:sp>
        <p:nvSpPr>
          <p:cNvPr id="131125" name="Rectangle 53"/>
          <p:cNvSpPr>
            <a:spLocks noChangeArrowheads="1"/>
          </p:cNvSpPr>
          <p:nvPr/>
        </p:nvSpPr>
        <p:spPr bwMode="auto">
          <a:xfrm>
            <a:off x="7653820" y="6237288"/>
            <a:ext cx="261067" cy="276225"/>
          </a:xfrm>
          <a:prstGeom prst="rect">
            <a:avLst/>
          </a:prstGeom>
          <a:noFill/>
          <a:ln w="9525">
            <a:noFill/>
            <a:miter lim="800000"/>
            <a:headEnd/>
            <a:tailEnd/>
          </a:ln>
          <a:effectLst/>
        </p:spPr>
        <p:txBody>
          <a:bodyPr wrap="none">
            <a:spAutoFit/>
          </a:bodyPr>
          <a:lstStyle/>
          <a:p>
            <a:pPr>
              <a:defRPr/>
            </a:pP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a:t>
            </a:r>
          </a:p>
        </p:txBody>
      </p:sp>
      <p:sp>
        <p:nvSpPr>
          <p:cNvPr id="131126" name="Rectangle 54"/>
          <p:cNvSpPr>
            <a:spLocks noChangeArrowheads="1"/>
          </p:cNvSpPr>
          <p:nvPr/>
        </p:nvSpPr>
        <p:spPr bwMode="auto">
          <a:xfrm flipV="1">
            <a:off x="6095886" y="6156325"/>
            <a:ext cx="254011" cy="276225"/>
          </a:xfrm>
          <a:prstGeom prst="rect">
            <a:avLst/>
          </a:prstGeom>
          <a:noFill/>
          <a:ln w="9525">
            <a:noFill/>
            <a:miter lim="800000"/>
            <a:headEnd/>
            <a:tailEnd/>
          </a:ln>
          <a:effectLst/>
        </p:spPr>
        <p:txBody>
          <a:bodyPr>
            <a:spAutoFit/>
          </a:bodyPr>
          <a:lstStyle/>
          <a:p>
            <a:pPr>
              <a:defRPr/>
            </a:pPr>
            <a:r>
              <a:rPr lang="en-US" altLang="ja-JP" sz="1200">
                <a:solidFill>
                  <a:srgbClr val="FF0000"/>
                </a:solidFill>
                <a:effectLst>
                  <a:outerShdw blurRad="38100" dist="38100" dir="2700000" algn="tl">
                    <a:srgbClr val="000000"/>
                  </a:outerShdw>
                </a:effectLst>
                <a:latin typeface="ＭＳ Ｐゴシック"/>
                <a:ea typeface="ＭＳ Ｐゴシック"/>
                <a:cs typeface="Osaka"/>
              </a:rPr>
              <a:t>+</a:t>
            </a:r>
          </a:p>
        </p:txBody>
      </p:sp>
      <p:sp>
        <p:nvSpPr>
          <p:cNvPr id="131127" name="Rectangle 55"/>
          <p:cNvSpPr>
            <a:spLocks noChangeArrowheads="1"/>
          </p:cNvSpPr>
          <p:nvPr/>
        </p:nvSpPr>
        <p:spPr bwMode="auto">
          <a:xfrm>
            <a:off x="4741161" y="5857875"/>
            <a:ext cx="338681" cy="276225"/>
          </a:xfrm>
          <a:prstGeom prst="rect">
            <a:avLst/>
          </a:prstGeom>
          <a:noFill/>
          <a:ln w="9525">
            <a:noFill/>
            <a:miter lim="800000"/>
            <a:headEnd/>
            <a:tailEnd/>
          </a:ln>
          <a:effectLst/>
        </p:spPr>
        <p:txBody>
          <a:bodyPr wrap="none">
            <a:spAutoFit/>
          </a:bodyPr>
          <a:lstStyle/>
          <a:p>
            <a:pPr>
              <a:defRPr/>
            </a:pP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a:t>
            </a:r>
          </a:p>
        </p:txBody>
      </p:sp>
      <p:sp>
        <p:nvSpPr>
          <p:cNvPr id="32827" name="Line 56"/>
          <p:cNvSpPr>
            <a:spLocks noChangeShapeType="1"/>
          </p:cNvSpPr>
          <p:nvPr/>
        </p:nvSpPr>
        <p:spPr bwMode="auto">
          <a:xfrm flipV="1">
            <a:off x="6095886" y="5943600"/>
            <a:ext cx="135473" cy="152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828" name="Line 57"/>
          <p:cNvSpPr>
            <a:spLocks noChangeShapeType="1"/>
          </p:cNvSpPr>
          <p:nvPr/>
        </p:nvSpPr>
        <p:spPr bwMode="auto">
          <a:xfrm flipV="1">
            <a:off x="7653820" y="5943600"/>
            <a:ext cx="135473" cy="152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829" name="Line 58"/>
          <p:cNvSpPr>
            <a:spLocks noChangeShapeType="1"/>
          </p:cNvSpPr>
          <p:nvPr/>
        </p:nvSpPr>
        <p:spPr bwMode="auto">
          <a:xfrm flipV="1">
            <a:off x="4605689" y="5715000"/>
            <a:ext cx="135473" cy="152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830" name="Line 59"/>
          <p:cNvSpPr>
            <a:spLocks noChangeShapeType="1"/>
          </p:cNvSpPr>
          <p:nvPr/>
        </p:nvSpPr>
        <p:spPr bwMode="auto">
          <a:xfrm flipV="1">
            <a:off x="7315139" y="5715000"/>
            <a:ext cx="135473" cy="152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831" name="Line 60"/>
          <p:cNvSpPr>
            <a:spLocks noChangeShapeType="1"/>
          </p:cNvSpPr>
          <p:nvPr/>
        </p:nvSpPr>
        <p:spPr bwMode="auto">
          <a:xfrm flipV="1">
            <a:off x="6705513" y="5715000"/>
            <a:ext cx="135473" cy="152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131133" name="Text Box 61"/>
          <p:cNvSpPr txBox="1">
            <a:spLocks noChangeArrowheads="1"/>
          </p:cNvSpPr>
          <p:nvPr/>
        </p:nvSpPr>
        <p:spPr bwMode="auto">
          <a:xfrm>
            <a:off x="4808898" y="5638800"/>
            <a:ext cx="880571" cy="276225"/>
          </a:xfrm>
          <a:prstGeom prst="rect">
            <a:avLst/>
          </a:prstGeom>
          <a:noFill/>
          <a:ln w="9525">
            <a:noFill/>
            <a:miter lim="800000"/>
            <a:headEnd/>
            <a:tailEnd/>
          </a:ln>
          <a:effectLst/>
        </p:spPr>
        <p:txBody>
          <a:bodyPr>
            <a:spAutoFit/>
          </a:bodyPr>
          <a:lstStyle/>
          <a:p>
            <a:pPr>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a:t>
            </a:r>
          </a:p>
        </p:txBody>
      </p:sp>
      <p:sp>
        <p:nvSpPr>
          <p:cNvPr id="131134" name="Text Box 62"/>
          <p:cNvSpPr txBox="1">
            <a:spLocks noChangeArrowheads="1"/>
          </p:cNvSpPr>
          <p:nvPr/>
        </p:nvSpPr>
        <p:spPr bwMode="auto">
          <a:xfrm>
            <a:off x="5892678" y="5629275"/>
            <a:ext cx="1286989" cy="276225"/>
          </a:xfrm>
          <a:prstGeom prst="rect">
            <a:avLst/>
          </a:prstGeom>
          <a:noFill/>
          <a:ln w="9525">
            <a:noFill/>
            <a:miter lim="800000"/>
            <a:headEnd/>
            <a:tailEnd/>
          </a:ln>
          <a:effectLst/>
        </p:spPr>
        <p:txBody>
          <a:bodyPr>
            <a:spAutoFit/>
          </a:bodyPr>
          <a:lstStyle/>
          <a:p>
            <a:pPr>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（ときに　）</a:t>
            </a:r>
          </a:p>
        </p:txBody>
      </p:sp>
      <p:sp>
        <p:nvSpPr>
          <p:cNvPr id="131135" name="Rectangle 63"/>
          <p:cNvSpPr>
            <a:spLocks noChangeArrowheads="1"/>
          </p:cNvSpPr>
          <p:nvPr/>
        </p:nvSpPr>
        <p:spPr bwMode="auto">
          <a:xfrm>
            <a:off x="5689469" y="5638800"/>
            <a:ext cx="338681" cy="276225"/>
          </a:xfrm>
          <a:prstGeom prst="rect">
            <a:avLst/>
          </a:prstGeom>
          <a:noFill/>
          <a:ln w="9525">
            <a:noFill/>
            <a:miter lim="800000"/>
            <a:headEnd/>
            <a:tailEnd/>
          </a:ln>
          <a:effectLst/>
        </p:spPr>
        <p:txBody>
          <a:bodyPr wrap="none">
            <a:spAutoFit/>
          </a:bodyPr>
          <a:lstStyle/>
          <a:p>
            <a:pPr>
              <a:defRPr/>
            </a:pP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a:t>
            </a:r>
          </a:p>
        </p:txBody>
      </p:sp>
      <p:sp>
        <p:nvSpPr>
          <p:cNvPr id="131136" name="Rectangle 64"/>
          <p:cNvSpPr>
            <a:spLocks noChangeArrowheads="1"/>
          </p:cNvSpPr>
          <p:nvPr/>
        </p:nvSpPr>
        <p:spPr bwMode="auto">
          <a:xfrm>
            <a:off x="7518348" y="5629275"/>
            <a:ext cx="729576" cy="276225"/>
          </a:xfrm>
          <a:prstGeom prst="rect">
            <a:avLst/>
          </a:prstGeom>
          <a:noFill/>
          <a:ln w="9525">
            <a:noFill/>
            <a:miter lim="800000"/>
            <a:headEnd/>
            <a:tailEnd/>
          </a:ln>
          <a:effectLst/>
        </p:spPr>
        <p:txBody>
          <a:bodyPr>
            <a:spAutoFit/>
          </a:bodyPr>
          <a:lstStyle/>
          <a:p>
            <a:pPr>
              <a:defRPr/>
            </a:pP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 </a:t>
            </a: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　→</a:t>
            </a:r>
          </a:p>
        </p:txBody>
      </p:sp>
      <p:sp>
        <p:nvSpPr>
          <p:cNvPr id="32836" name="Line 65"/>
          <p:cNvSpPr>
            <a:spLocks noChangeShapeType="1"/>
          </p:cNvSpPr>
          <p:nvPr/>
        </p:nvSpPr>
        <p:spPr bwMode="auto">
          <a:xfrm rot="5400000" flipV="1">
            <a:off x="4868170" y="5418664"/>
            <a:ext cx="152400" cy="135473"/>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837" name="Line 66"/>
          <p:cNvSpPr>
            <a:spLocks noChangeShapeType="1"/>
          </p:cNvSpPr>
          <p:nvPr/>
        </p:nvSpPr>
        <p:spPr bwMode="auto">
          <a:xfrm rot="5400000" flipV="1">
            <a:off x="6155159" y="5418664"/>
            <a:ext cx="152400" cy="135473"/>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131139" name="Rectangle 67"/>
          <p:cNvSpPr>
            <a:spLocks noChangeArrowheads="1"/>
          </p:cNvSpPr>
          <p:nvPr/>
        </p:nvSpPr>
        <p:spPr bwMode="auto">
          <a:xfrm>
            <a:off x="7518348" y="5400675"/>
            <a:ext cx="338681" cy="276225"/>
          </a:xfrm>
          <a:prstGeom prst="rect">
            <a:avLst/>
          </a:prstGeom>
          <a:noFill/>
          <a:ln w="9525">
            <a:noFill/>
            <a:miter lim="800000"/>
            <a:headEnd/>
            <a:tailEnd/>
          </a:ln>
          <a:effectLst/>
        </p:spPr>
        <p:txBody>
          <a:bodyPr wrap="none">
            <a:spAutoFit/>
          </a:bodyPr>
          <a:lstStyle/>
          <a:p>
            <a:pPr>
              <a:defRPr/>
            </a:pP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a:t>
            </a:r>
          </a:p>
        </p:txBody>
      </p:sp>
      <p:sp>
        <p:nvSpPr>
          <p:cNvPr id="32839" name="Line 68"/>
          <p:cNvSpPr>
            <a:spLocks noChangeShapeType="1"/>
          </p:cNvSpPr>
          <p:nvPr/>
        </p:nvSpPr>
        <p:spPr bwMode="auto">
          <a:xfrm flipV="1">
            <a:off x="4876634" y="5181600"/>
            <a:ext cx="135473" cy="152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840" name="Line 69"/>
          <p:cNvSpPr>
            <a:spLocks noChangeShapeType="1"/>
          </p:cNvSpPr>
          <p:nvPr/>
        </p:nvSpPr>
        <p:spPr bwMode="auto">
          <a:xfrm flipV="1">
            <a:off x="6095886" y="5181600"/>
            <a:ext cx="135473" cy="152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841" name="Line 70"/>
          <p:cNvSpPr>
            <a:spLocks noChangeShapeType="1"/>
          </p:cNvSpPr>
          <p:nvPr/>
        </p:nvSpPr>
        <p:spPr bwMode="auto">
          <a:xfrm flipV="1">
            <a:off x="6231359" y="5181600"/>
            <a:ext cx="135473" cy="152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842" name="Line 71"/>
          <p:cNvSpPr>
            <a:spLocks noChangeShapeType="1"/>
          </p:cNvSpPr>
          <p:nvPr/>
        </p:nvSpPr>
        <p:spPr bwMode="auto">
          <a:xfrm rot="5400000" flipV="1">
            <a:off x="6155159" y="4961464"/>
            <a:ext cx="152400" cy="135473"/>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843" name="Line 72"/>
          <p:cNvSpPr>
            <a:spLocks noChangeShapeType="1"/>
          </p:cNvSpPr>
          <p:nvPr/>
        </p:nvSpPr>
        <p:spPr bwMode="auto">
          <a:xfrm flipV="1">
            <a:off x="7653820" y="4953000"/>
            <a:ext cx="135473" cy="152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131145" name="Text Box 73"/>
          <p:cNvSpPr txBox="1">
            <a:spLocks noChangeArrowheads="1"/>
          </p:cNvSpPr>
          <p:nvPr/>
        </p:nvSpPr>
        <p:spPr bwMode="auto">
          <a:xfrm>
            <a:off x="4808898" y="4867275"/>
            <a:ext cx="406418" cy="276225"/>
          </a:xfrm>
          <a:prstGeom prst="rect">
            <a:avLst/>
          </a:prstGeom>
          <a:noFill/>
          <a:ln w="9525">
            <a:noFill/>
            <a:miter lim="800000"/>
            <a:headEnd/>
            <a:tailEnd/>
          </a:ln>
          <a:effectLst/>
        </p:spPr>
        <p:txBody>
          <a:bodyPr>
            <a:spAutoFit/>
          </a:bodyPr>
          <a:lstStyle/>
          <a:p>
            <a:pPr>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a:t>
            </a:r>
          </a:p>
        </p:txBody>
      </p:sp>
      <p:sp>
        <p:nvSpPr>
          <p:cNvPr id="32845" name="Line 74"/>
          <p:cNvSpPr>
            <a:spLocks noChangeShapeType="1"/>
          </p:cNvSpPr>
          <p:nvPr/>
        </p:nvSpPr>
        <p:spPr bwMode="auto">
          <a:xfrm rot="5400000" flipV="1">
            <a:off x="4800434" y="4732864"/>
            <a:ext cx="152400" cy="135473"/>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131147" name="Text Box 75"/>
          <p:cNvSpPr txBox="1">
            <a:spLocks noChangeArrowheads="1"/>
          </p:cNvSpPr>
          <p:nvPr/>
        </p:nvSpPr>
        <p:spPr bwMode="auto">
          <a:xfrm>
            <a:off x="4944370" y="4638675"/>
            <a:ext cx="406418" cy="276225"/>
          </a:xfrm>
          <a:prstGeom prst="rect">
            <a:avLst/>
          </a:prstGeom>
          <a:noFill/>
          <a:ln w="9525">
            <a:noFill/>
            <a:miter lim="800000"/>
            <a:headEnd/>
            <a:tailEnd/>
          </a:ln>
          <a:effectLst/>
        </p:spPr>
        <p:txBody>
          <a:bodyPr>
            <a:spAutoFit/>
          </a:bodyPr>
          <a:lstStyle/>
          <a:p>
            <a:pPr>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a:t>
            </a:r>
          </a:p>
        </p:txBody>
      </p:sp>
      <p:sp>
        <p:nvSpPr>
          <p:cNvPr id="32847" name="Line 76"/>
          <p:cNvSpPr>
            <a:spLocks noChangeShapeType="1"/>
          </p:cNvSpPr>
          <p:nvPr/>
        </p:nvSpPr>
        <p:spPr bwMode="auto">
          <a:xfrm rot="5400000" flipV="1">
            <a:off x="7509884" y="4732864"/>
            <a:ext cx="152400" cy="135473"/>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131149" name="Text Box 77"/>
          <p:cNvSpPr txBox="1">
            <a:spLocks noChangeArrowheads="1"/>
          </p:cNvSpPr>
          <p:nvPr/>
        </p:nvSpPr>
        <p:spPr bwMode="auto">
          <a:xfrm>
            <a:off x="7653820" y="4638675"/>
            <a:ext cx="406418" cy="276225"/>
          </a:xfrm>
          <a:prstGeom prst="rect">
            <a:avLst/>
          </a:prstGeom>
          <a:noFill/>
          <a:ln w="9525">
            <a:noFill/>
            <a:miter lim="800000"/>
            <a:headEnd/>
            <a:tailEnd/>
          </a:ln>
          <a:effectLst/>
        </p:spPr>
        <p:txBody>
          <a:bodyPr>
            <a:spAutoFit/>
          </a:bodyPr>
          <a:lstStyle/>
          <a:p>
            <a:pPr>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a:t>
            </a:r>
          </a:p>
        </p:txBody>
      </p:sp>
      <p:sp>
        <p:nvSpPr>
          <p:cNvPr id="131150" name="Rectangle 78"/>
          <p:cNvSpPr>
            <a:spLocks noChangeArrowheads="1"/>
          </p:cNvSpPr>
          <p:nvPr/>
        </p:nvSpPr>
        <p:spPr bwMode="auto">
          <a:xfrm>
            <a:off x="6028150" y="4648200"/>
            <a:ext cx="338681" cy="276225"/>
          </a:xfrm>
          <a:prstGeom prst="rect">
            <a:avLst/>
          </a:prstGeom>
          <a:noFill/>
          <a:ln w="9525">
            <a:noFill/>
            <a:miter lim="800000"/>
            <a:headEnd/>
            <a:tailEnd/>
          </a:ln>
          <a:effectLst/>
        </p:spPr>
        <p:txBody>
          <a:bodyPr wrap="none">
            <a:spAutoFit/>
          </a:bodyPr>
          <a:lstStyle/>
          <a:p>
            <a:pPr>
              <a:defRPr/>
            </a:pP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a:t>
            </a:r>
          </a:p>
        </p:txBody>
      </p:sp>
      <p:sp>
        <p:nvSpPr>
          <p:cNvPr id="131151" name="Rectangle 79"/>
          <p:cNvSpPr>
            <a:spLocks noChangeArrowheads="1"/>
          </p:cNvSpPr>
          <p:nvPr/>
        </p:nvSpPr>
        <p:spPr bwMode="auto">
          <a:xfrm>
            <a:off x="4808898" y="4114800"/>
            <a:ext cx="338681" cy="276225"/>
          </a:xfrm>
          <a:prstGeom prst="rect">
            <a:avLst/>
          </a:prstGeom>
          <a:noFill/>
          <a:ln w="9525">
            <a:noFill/>
            <a:miter lim="800000"/>
            <a:headEnd/>
            <a:tailEnd/>
          </a:ln>
          <a:effectLst/>
        </p:spPr>
        <p:txBody>
          <a:bodyPr wrap="none">
            <a:spAutoFit/>
          </a:bodyPr>
          <a:lstStyle/>
          <a:p>
            <a:pPr>
              <a:defRPr/>
            </a:pP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a:t>
            </a:r>
          </a:p>
        </p:txBody>
      </p:sp>
      <p:sp>
        <p:nvSpPr>
          <p:cNvPr id="32851" name="Line 80"/>
          <p:cNvSpPr>
            <a:spLocks noChangeShapeType="1"/>
          </p:cNvSpPr>
          <p:nvPr/>
        </p:nvSpPr>
        <p:spPr bwMode="auto">
          <a:xfrm flipV="1">
            <a:off x="6095886" y="4191000"/>
            <a:ext cx="135473" cy="152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852" name="Line 81"/>
          <p:cNvSpPr>
            <a:spLocks noChangeShapeType="1"/>
          </p:cNvSpPr>
          <p:nvPr/>
        </p:nvSpPr>
        <p:spPr bwMode="auto">
          <a:xfrm flipV="1">
            <a:off x="6231359" y="4191000"/>
            <a:ext cx="135473" cy="152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853" name="Line 82"/>
          <p:cNvSpPr>
            <a:spLocks noChangeShapeType="1"/>
          </p:cNvSpPr>
          <p:nvPr/>
        </p:nvSpPr>
        <p:spPr bwMode="auto">
          <a:xfrm flipV="1">
            <a:off x="7721556" y="4191000"/>
            <a:ext cx="135473" cy="152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131155" name="Rectangle 83"/>
          <p:cNvSpPr>
            <a:spLocks noChangeArrowheads="1"/>
          </p:cNvSpPr>
          <p:nvPr/>
        </p:nvSpPr>
        <p:spPr bwMode="auto">
          <a:xfrm>
            <a:off x="4825832" y="4408488"/>
            <a:ext cx="261067" cy="276225"/>
          </a:xfrm>
          <a:prstGeom prst="rect">
            <a:avLst/>
          </a:prstGeom>
          <a:noFill/>
          <a:ln w="9525">
            <a:noFill/>
            <a:miter lim="800000"/>
            <a:headEnd/>
            <a:tailEnd/>
          </a:ln>
          <a:effectLst/>
        </p:spPr>
        <p:txBody>
          <a:bodyPr wrap="none">
            <a:spAutoFit/>
          </a:bodyPr>
          <a:lstStyle/>
          <a:p>
            <a:pPr>
              <a:defRPr/>
            </a:pP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a:t>
            </a:r>
          </a:p>
        </p:txBody>
      </p:sp>
      <p:sp>
        <p:nvSpPr>
          <p:cNvPr id="131156" name="Rectangle 84"/>
          <p:cNvSpPr>
            <a:spLocks noChangeArrowheads="1"/>
          </p:cNvSpPr>
          <p:nvPr/>
        </p:nvSpPr>
        <p:spPr bwMode="auto">
          <a:xfrm>
            <a:off x="6095886" y="4408488"/>
            <a:ext cx="261067" cy="276225"/>
          </a:xfrm>
          <a:prstGeom prst="rect">
            <a:avLst/>
          </a:prstGeom>
          <a:noFill/>
          <a:ln w="9525">
            <a:noFill/>
            <a:miter lim="800000"/>
            <a:headEnd/>
            <a:tailEnd/>
          </a:ln>
          <a:effectLst/>
        </p:spPr>
        <p:txBody>
          <a:bodyPr wrap="none">
            <a:spAutoFit/>
          </a:bodyPr>
          <a:lstStyle/>
          <a:p>
            <a:pPr>
              <a:defRPr/>
            </a:pP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a:t>
            </a:r>
          </a:p>
        </p:txBody>
      </p:sp>
      <p:sp>
        <p:nvSpPr>
          <p:cNvPr id="131157" name="Rectangle 85"/>
          <p:cNvSpPr>
            <a:spLocks noChangeArrowheads="1"/>
          </p:cNvSpPr>
          <p:nvPr/>
        </p:nvSpPr>
        <p:spPr bwMode="auto">
          <a:xfrm>
            <a:off x="7573383" y="4286250"/>
            <a:ext cx="261067" cy="276225"/>
          </a:xfrm>
          <a:prstGeom prst="rect">
            <a:avLst/>
          </a:prstGeom>
          <a:noFill/>
          <a:ln w="9525">
            <a:noFill/>
            <a:miter lim="800000"/>
            <a:headEnd/>
            <a:tailEnd/>
          </a:ln>
          <a:effectLst/>
        </p:spPr>
        <p:txBody>
          <a:bodyPr wrap="none">
            <a:spAutoFit/>
          </a:bodyPr>
          <a:lstStyle/>
          <a:p>
            <a:pPr>
              <a:defRPr/>
            </a:pPr>
            <a:r>
              <a:rPr lang="en-US" altLang="ja-JP" sz="1200">
                <a:solidFill>
                  <a:srgbClr val="FF3300"/>
                </a:solidFill>
                <a:effectLst>
                  <a:outerShdw blurRad="38100" dist="38100" dir="2700000" algn="tl">
                    <a:srgbClr val="000000"/>
                  </a:outerShdw>
                </a:effectLst>
                <a:latin typeface="ＭＳ Ｐゴシック"/>
                <a:ea typeface="ＭＳ Ｐゴシック"/>
                <a:cs typeface="Osaka"/>
              </a:rPr>
              <a:t>-</a:t>
            </a:r>
          </a:p>
        </p:txBody>
      </p:sp>
      <p:sp>
        <p:nvSpPr>
          <p:cNvPr id="32857" name="Line 86"/>
          <p:cNvSpPr>
            <a:spLocks noChangeShapeType="1"/>
          </p:cNvSpPr>
          <p:nvPr/>
        </p:nvSpPr>
        <p:spPr bwMode="auto">
          <a:xfrm flipV="1">
            <a:off x="4876634" y="3810000"/>
            <a:ext cx="135473" cy="152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858" name="Line 87"/>
          <p:cNvSpPr>
            <a:spLocks noChangeShapeType="1"/>
          </p:cNvSpPr>
          <p:nvPr/>
        </p:nvSpPr>
        <p:spPr bwMode="auto">
          <a:xfrm flipV="1">
            <a:off x="7721556" y="3810000"/>
            <a:ext cx="135473" cy="152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131160" name="Rectangle 88"/>
          <p:cNvSpPr>
            <a:spLocks noChangeArrowheads="1"/>
          </p:cNvSpPr>
          <p:nvPr/>
        </p:nvSpPr>
        <p:spPr bwMode="auto">
          <a:xfrm>
            <a:off x="5689469" y="3733800"/>
            <a:ext cx="338681" cy="276225"/>
          </a:xfrm>
          <a:prstGeom prst="rect">
            <a:avLst/>
          </a:prstGeom>
          <a:noFill/>
          <a:ln w="9525">
            <a:noFill/>
            <a:miter lim="800000"/>
            <a:headEnd/>
            <a:tailEnd/>
          </a:ln>
          <a:effectLst/>
        </p:spPr>
        <p:txBody>
          <a:bodyPr wrap="none">
            <a:spAutoFit/>
          </a:bodyPr>
          <a:lstStyle/>
          <a:p>
            <a:pPr>
              <a:defRPr/>
            </a:pP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a:t>
            </a:r>
          </a:p>
        </p:txBody>
      </p:sp>
      <p:sp>
        <p:nvSpPr>
          <p:cNvPr id="131161" name="Rectangle 89"/>
          <p:cNvSpPr>
            <a:spLocks noChangeArrowheads="1"/>
          </p:cNvSpPr>
          <p:nvPr/>
        </p:nvSpPr>
        <p:spPr bwMode="auto">
          <a:xfrm>
            <a:off x="6028150" y="3733800"/>
            <a:ext cx="677363" cy="276225"/>
          </a:xfrm>
          <a:prstGeom prst="rect">
            <a:avLst/>
          </a:prstGeom>
          <a:noFill/>
          <a:ln w="9525">
            <a:noFill/>
            <a:miter lim="800000"/>
            <a:headEnd/>
            <a:tailEnd/>
          </a:ln>
          <a:effectLst/>
        </p:spPr>
        <p:txBody>
          <a:bodyPr>
            <a:spAutoFit/>
          </a:bodyPr>
          <a:lstStyle/>
          <a:p>
            <a:pPr>
              <a:defRPr/>
            </a:pP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 </a:t>
            </a: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　</a:t>
            </a:r>
          </a:p>
        </p:txBody>
      </p:sp>
      <p:sp>
        <p:nvSpPr>
          <p:cNvPr id="32861" name="Line 90"/>
          <p:cNvSpPr>
            <a:spLocks noChangeShapeType="1"/>
          </p:cNvSpPr>
          <p:nvPr/>
        </p:nvSpPr>
        <p:spPr bwMode="auto">
          <a:xfrm flipV="1">
            <a:off x="6434568" y="3810000"/>
            <a:ext cx="135473" cy="152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862" name="Line 91"/>
          <p:cNvSpPr>
            <a:spLocks noChangeShapeType="1"/>
          </p:cNvSpPr>
          <p:nvPr/>
        </p:nvSpPr>
        <p:spPr bwMode="auto">
          <a:xfrm flipV="1">
            <a:off x="4808898" y="3276600"/>
            <a:ext cx="135473" cy="152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863" name="Line 92"/>
          <p:cNvSpPr>
            <a:spLocks noChangeShapeType="1"/>
          </p:cNvSpPr>
          <p:nvPr/>
        </p:nvSpPr>
        <p:spPr bwMode="auto">
          <a:xfrm flipV="1">
            <a:off x="7721556" y="3276600"/>
            <a:ext cx="135473" cy="152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131165" name="Rectangle 93"/>
          <p:cNvSpPr>
            <a:spLocks noChangeArrowheads="1"/>
          </p:cNvSpPr>
          <p:nvPr/>
        </p:nvSpPr>
        <p:spPr bwMode="auto">
          <a:xfrm>
            <a:off x="6028150" y="3190875"/>
            <a:ext cx="338681" cy="276225"/>
          </a:xfrm>
          <a:prstGeom prst="rect">
            <a:avLst/>
          </a:prstGeom>
          <a:noFill/>
          <a:ln w="9525">
            <a:noFill/>
            <a:miter lim="800000"/>
            <a:headEnd/>
            <a:tailEnd/>
          </a:ln>
          <a:effectLst/>
        </p:spPr>
        <p:txBody>
          <a:bodyPr wrap="none">
            <a:spAutoFit/>
          </a:bodyPr>
          <a:lstStyle/>
          <a:p>
            <a:pPr>
              <a:defRPr/>
            </a:pP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a:t>
            </a:r>
          </a:p>
        </p:txBody>
      </p:sp>
      <p:sp>
        <p:nvSpPr>
          <p:cNvPr id="131166" name="Text Box 94"/>
          <p:cNvSpPr txBox="1">
            <a:spLocks noChangeArrowheads="1"/>
          </p:cNvSpPr>
          <p:nvPr/>
        </p:nvSpPr>
        <p:spPr bwMode="auto">
          <a:xfrm>
            <a:off x="4944370" y="3190875"/>
            <a:ext cx="406418" cy="276225"/>
          </a:xfrm>
          <a:prstGeom prst="rect">
            <a:avLst/>
          </a:prstGeom>
          <a:noFill/>
          <a:ln w="9525">
            <a:noFill/>
            <a:miter lim="800000"/>
            <a:headEnd/>
            <a:tailEnd/>
          </a:ln>
          <a:effectLst/>
        </p:spPr>
        <p:txBody>
          <a:bodyPr>
            <a:spAutoFit/>
          </a:bodyPr>
          <a:lstStyle/>
          <a:p>
            <a:pPr>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a:t>
            </a:r>
          </a:p>
        </p:txBody>
      </p:sp>
      <p:sp>
        <p:nvSpPr>
          <p:cNvPr id="131167" name="Rectangle 95"/>
          <p:cNvSpPr>
            <a:spLocks noChangeArrowheads="1"/>
          </p:cNvSpPr>
          <p:nvPr/>
        </p:nvSpPr>
        <p:spPr bwMode="auto">
          <a:xfrm>
            <a:off x="4539364" y="2514600"/>
            <a:ext cx="338681" cy="276225"/>
          </a:xfrm>
          <a:prstGeom prst="rect">
            <a:avLst/>
          </a:prstGeom>
          <a:noFill/>
          <a:ln w="9525">
            <a:noFill/>
            <a:miter lim="800000"/>
            <a:headEnd/>
            <a:tailEnd/>
          </a:ln>
          <a:effectLst/>
        </p:spPr>
        <p:txBody>
          <a:bodyPr wrap="none">
            <a:spAutoFit/>
          </a:bodyPr>
          <a:lstStyle/>
          <a:p>
            <a:pPr>
              <a:defRPr/>
            </a:pP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a:t>
            </a:r>
          </a:p>
        </p:txBody>
      </p:sp>
      <p:sp>
        <p:nvSpPr>
          <p:cNvPr id="131168" name="Rectangle 96"/>
          <p:cNvSpPr>
            <a:spLocks noChangeArrowheads="1"/>
          </p:cNvSpPr>
          <p:nvPr/>
        </p:nvSpPr>
        <p:spPr bwMode="auto">
          <a:xfrm>
            <a:off x="4876634" y="2514600"/>
            <a:ext cx="677363" cy="276225"/>
          </a:xfrm>
          <a:prstGeom prst="rect">
            <a:avLst/>
          </a:prstGeom>
          <a:noFill/>
          <a:ln w="9525">
            <a:noFill/>
            <a:miter lim="800000"/>
            <a:headEnd/>
            <a:tailEnd/>
          </a:ln>
          <a:effectLst/>
        </p:spPr>
        <p:txBody>
          <a:bodyPr>
            <a:spAutoFit/>
          </a:bodyPr>
          <a:lstStyle/>
          <a:p>
            <a:pPr>
              <a:defRPr/>
            </a:pP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 </a:t>
            </a: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　</a:t>
            </a:r>
          </a:p>
        </p:txBody>
      </p:sp>
      <p:sp>
        <p:nvSpPr>
          <p:cNvPr id="32868" name="Line 97"/>
          <p:cNvSpPr>
            <a:spLocks noChangeShapeType="1"/>
          </p:cNvSpPr>
          <p:nvPr/>
        </p:nvSpPr>
        <p:spPr bwMode="auto">
          <a:xfrm flipV="1">
            <a:off x="5283051" y="2590800"/>
            <a:ext cx="135473" cy="152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131170" name="Rectangle 98"/>
          <p:cNvSpPr>
            <a:spLocks noChangeArrowheads="1"/>
          </p:cNvSpPr>
          <p:nvPr/>
        </p:nvSpPr>
        <p:spPr bwMode="auto">
          <a:xfrm>
            <a:off x="6043673" y="2514600"/>
            <a:ext cx="338681" cy="276225"/>
          </a:xfrm>
          <a:prstGeom prst="rect">
            <a:avLst/>
          </a:prstGeom>
          <a:noFill/>
          <a:ln w="9525">
            <a:noFill/>
            <a:miter lim="800000"/>
            <a:headEnd/>
            <a:tailEnd/>
          </a:ln>
          <a:effectLst/>
        </p:spPr>
        <p:txBody>
          <a:bodyPr wrap="none">
            <a:spAutoFit/>
          </a:bodyPr>
          <a:lstStyle/>
          <a:p>
            <a:pPr>
              <a:defRPr/>
            </a:pP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a:t>
            </a:r>
          </a:p>
        </p:txBody>
      </p:sp>
      <p:sp>
        <p:nvSpPr>
          <p:cNvPr id="131171" name="Rectangle 99"/>
          <p:cNvSpPr>
            <a:spLocks noChangeArrowheads="1"/>
          </p:cNvSpPr>
          <p:nvPr/>
        </p:nvSpPr>
        <p:spPr bwMode="auto">
          <a:xfrm>
            <a:off x="7586084" y="2514600"/>
            <a:ext cx="338681" cy="276225"/>
          </a:xfrm>
          <a:prstGeom prst="rect">
            <a:avLst/>
          </a:prstGeom>
          <a:noFill/>
          <a:ln w="9525">
            <a:noFill/>
            <a:miter lim="800000"/>
            <a:headEnd/>
            <a:tailEnd/>
          </a:ln>
          <a:effectLst/>
        </p:spPr>
        <p:txBody>
          <a:bodyPr wrap="none">
            <a:spAutoFit/>
          </a:bodyPr>
          <a:lstStyle/>
          <a:p>
            <a:pPr>
              <a:defRPr/>
            </a:pP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a:t>
            </a:r>
          </a:p>
        </p:txBody>
      </p:sp>
      <p:sp>
        <p:nvSpPr>
          <p:cNvPr id="32871" name="Line 100"/>
          <p:cNvSpPr>
            <a:spLocks noChangeShapeType="1"/>
          </p:cNvSpPr>
          <p:nvPr/>
        </p:nvSpPr>
        <p:spPr bwMode="auto">
          <a:xfrm rot="5400000" flipV="1">
            <a:off x="4868170" y="2218264"/>
            <a:ext cx="152400" cy="135473"/>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32872" name="Line 101"/>
          <p:cNvSpPr>
            <a:spLocks noChangeShapeType="1"/>
          </p:cNvSpPr>
          <p:nvPr/>
        </p:nvSpPr>
        <p:spPr bwMode="auto">
          <a:xfrm rot="5400000" flipV="1">
            <a:off x="6087423" y="2218264"/>
            <a:ext cx="152400" cy="135473"/>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131174" name="Rectangle 102"/>
          <p:cNvSpPr>
            <a:spLocks noChangeArrowheads="1"/>
          </p:cNvSpPr>
          <p:nvPr/>
        </p:nvSpPr>
        <p:spPr bwMode="auto">
          <a:xfrm>
            <a:off x="7653820" y="2200275"/>
            <a:ext cx="729576" cy="276225"/>
          </a:xfrm>
          <a:prstGeom prst="rect">
            <a:avLst/>
          </a:prstGeom>
          <a:noFill/>
          <a:ln w="9525">
            <a:noFill/>
            <a:miter lim="800000"/>
            <a:headEnd/>
            <a:tailEnd/>
          </a:ln>
          <a:effectLst/>
        </p:spPr>
        <p:txBody>
          <a:bodyPr>
            <a:spAutoFit/>
          </a:bodyPr>
          <a:lstStyle/>
          <a:p>
            <a:pPr>
              <a:defRPr/>
            </a:pP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 </a:t>
            </a: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　→</a:t>
            </a:r>
          </a:p>
        </p:txBody>
      </p:sp>
      <p:sp>
        <p:nvSpPr>
          <p:cNvPr id="32874" name="Line 103"/>
          <p:cNvSpPr>
            <a:spLocks noChangeShapeType="1"/>
          </p:cNvSpPr>
          <p:nvPr/>
        </p:nvSpPr>
        <p:spPr bwMode="auto">
          <a:xfrm rot="5400000" flipV="1">
            <a:off x="7442148" y="2218264"/>
            <a:ext cx="152400" cy="135473"/>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
        <p:nvSpPr>
          <p:cNvPr id="131176" name="Rectangle 104"/>
          <p:cNvSpPr>
            <a:spLocks noChangeArrowheads="1"/>
          </p:cNvSpPr>
          <p:nvPr/>
        </p:nvSpPr>
        <p:spPr bwMode="auto">
          <a:xfrm>
            <a:off x="4808898" y="1971675"/>
            <a:ext cx="261067" cy="239713"/>
          </a:xfrm>
          <a:prstGeom prst="rect">
            <a:avLst/>
          </a:prstGeom>
          <a:noFill/>
          <a:ln w="9525">
            <a:noFill/>
            <a:miter lim="800000"/>
            <a:headEnd/>
            <a:tailEnd/>
          </a:ln>
          <a:effectLst/>
        </p:spPr>
        <p:txBody>
          <a:bodyPr wrap="none">
            <a:spAutoFit/>
          </a:bodyPr>
          <a:lstStyle/>
          <a:p>
            <a:pPr>
              <a:lnSpc>
                <a:spcPct val="80000"/>
              </a:lnSpc>
              <a:spcBef>
                <a:spcPct val="50000"/>
              </a:spcBef>
              <a:defRPr/>
            </a:pP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a:t>
            </a:r>
          </a:p>
        </p:txBody>
      </p:sp>
      <p:sp>
        <p:nvSpPr>
          <p:cNvPr id="131177" name="Rectangle 105"/>
          <p:cNvSpPr>
            <a:spLocks noChangeArrowheads="1"/>
          </p:cNvSpPr>
          <p:nvPr/>
        </p:nvSpPr>
        <p:spPr bwMode="auto">
          <a:xfrm>
            <a:off x="7382875" y="1971675"/>
            <a:ext cx="671718" cy="239713"/>
          </a:xfrm>
          <a:prstGeom prst="rect">
            <a:avLst/>
          </a:prstGeom>
          <a:noFill/>
          <a:ln w="9525">
            <a:noFill/>
            <a:miter lim="800000"/>
            <a:headEnd/>
            <a:tailEnd/>
          </a:ln>
          <a:effectLst/>
        </p:spPr>
        <p:txBody>
          <a:bodyPr wrap="none">
            <a:spAutoFit/>
          </a:bodyPr>
          <a:lstStyle/>
          <a:p>
            <a:pPr>
              <a:lnSpc>
                <a:spcPct val="80000"/>
              </a:lnSpc>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a:t>
            </a: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a:t>
            </a: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　</a:t>
            </a: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a:t>
            </a:r>
          </a:p>
        </p:txBody>
      </p:sp>
      <p:sp>
        <p:nvSpPr>
          <p:cNvPr id="131178" name="Rectangle 106"/>
          <p:cNvSpPr>
            <a:spLocks noChangeArrowheads="1"/>
          </p:cNvSpPr>
          <p:nvPr/>
        </p:nvSpPr>
        <p:spPr bwMode="auto">
          <a:xfrm>
            <a:off x="5621733" y="1971675"/>
            <a:ext cx="1117648" cy="239713"/>
          </a:xfrm>
          <a:prstGeom prst="rect">
            <a:avLst/>
          </a:prstGeom>
          <a:noFill/>
          <a:ln w="9525">
            <a:noFill/>
            <a:miter lim="800000"/>
            <a:headEnd/>
            <a:tailEnd/>
          </a:ln>
          <a:effectLst/>
        </p:spPr>
        <p:txBody>
          <a:bodyPr wrap="none">
            <a:spAutoFit/>
          </a:bodyPr>
          <a:lstStyle/>
          <a:p>
            <a:pPr>
              <a:lnSpc>
                <a:spcPct val="80000"/>
              </a:lnSpc>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＋＋（ときに</a:t>
            </a:r>
            <a:r>
              <a:rPr lang="en-US" altLang="ja-JP" sz="1200">
                <a:solidFill>
                  <a:srgbClr val="FFFF00"/>
                </a:solidFill>
                <a:effectLst>
                  <a:outerShdw blurRad="38100" dist="38100" dir="2700000" algn="tl">
                    <a:srgbClr val="000000"/>
                  </a:outerShdw>
                </a:effectLst>
                <a:latin typeface="ＭＳ Ｐゴシック"/>
                <a:ea typeface="ＭＳ Ｐゴシック"/>
                <a:cs typeface="Osaka"/>
              </a:rPr>
              <a:t>-</a:t>
            </a:r>
            <a:r>
              <a:rPr lang="ja-JP" altLang="en-US" sz="1200">
                <a:solidFill>
                  <a:srgbClr val="FFFF00"/>
                </a:solidFill>
                <a:effectLst>
                  <a:outerShdw blurRad="38100" dist="38100" dir="2700000" algn="tl">
                    <a:srgbClr val="000000"/>
                  </a:outerShdw>
                </a:effectLst>
                <a:latin typeface="ＭＳ Ｐゴシック"/>
                <a:ea typeface="ＭＳ Ｐゴシック"/>
                <a:cs typeface="Osaka"/>
              </a:rPr>
              <a:t>）</a:t>
            </a:r>
          </a:p>
        </p:txBody>
      </p:sp>
      <p:sp>
        <p:nvSpPr>
          <p:cNvPr id="32878" name="Line 107"/>
          <p:cNvSpPr>
            <a:spLocks noChangeShapeType="1"/>
          </p:cNvSpPr>
          <p:nvPr/>
        </p:nvSpPr>
        <p:spPr bwMode="auto">
          <a:xfrm flipV="1">
            <a:off x="7643942" y="5157788"/>
            <a:ext cx="135473" cy="152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200">
              <a:solidFill>
                <a:srgbClr val="000000"/>
              </a:solidFill>
              <a:latin typeface="ＭＳ Ｐゴシック"/>
              <a:ea typeface="ＭＳ Ｐゴシック"/>
              <a:cs typeface="Osaka"/>
            </a:endParaRPr>
          </a:p>
        </p:txBody>
      </p:sp>
    </p:spTree>
    <p:extLst>
      <p:ext uri="{BB962C8B-B14F-4D97-AF65-F5344CB8AC3E}">
        <p14:creationId xmlns:p14="http://schemas.microsoft.com/office/powerpoint/2010/main" val="29528730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492125" y="238125"/>
            <a:ext cx="685284" cy="307777"/>
          </a:xfrm>
          <a:prstGeom prst="rect">
            <a:avLst/>
          </a:prstGeom>
          <a:noFill/>
          <a:ln w="9525">
            <a:noFill/>
            <a:miter lim="800000"/>
            <a:headEnd/>
            <a:tailEnd/>
          </a:ln>
        </p:spPr>
        <p:txBody>
          <a:bodyPr wrap="none" lIns="0" tIns="0" rIns="0" bIns="0">
            <a:spAutoFit/>
          </a:bodyPr>
          <a:lstStyle/>
          <a:p>
            <a:pPr>
              <a:defRPr/>
            </a:pPr>
            <a:r>
              <a:rPr lang="en-US" altLang="ja-JP" sz="2000">
                <a:solidFill>
                  <a:srgbClr val="FFFF00"/>
                </a:solidFill>
                <a:effectLst>
                  <a:outerShdw blurRad="38100" dist="38100" dir="2700000" algn="tl">
                    <a:srgbClr val="000000"/>
                  </a:outerShdw>
                </a:effectLst>
                <a:latin typeface="+mn-ea"/>
                <a:ea typeface="+mn-ea"/>
              </a:rPr>
              <a:t>[</a:t>
            </a:r>
            <a:r>
              <a:rPr lang="ja-JP" altLang="en-US" sz="2000">
                <a:solidFill>
                  <a:srgbClr val="FFFF00"/>
                </a:solidFill>
                <a:effectLst>
                  <a:outerShdw blurRad="38100" dist="38100" dir="2700000" algn="tl">
                    <a:srgbClr val="000000"/>
                  </a:outerShdw>
                </a:effectLst>
                <a:latin typeface="+mn-ea"/>
                <a:ea typeface="+mn-ea"/>
              </a:rPr>
              <a:t>症例</a:t>
            </a:r>
            <a:r>
              <a:rPr lang="en-US" altLang="ja-JP" sz="2000">
                <a:solidFill>
                  <a:srgbClr val="FFFF00"/>
                </a:solidFill>
                <a:effectLst>
                  <a:outerShdw blurRad="38100" dist="38100" dir="2700000" algn="tl">
                    <a:srgbClr val="000000"/>
                  </a:outerShdw>
                </a:effectLst>
                <a:latin typeface="+mn-ea"/>
                <a:ea typeface="+mn-ea"/>
              </a:rPr>
              <a:t>]</a:t>
            </a:r>
            <a:endParaRPr lang="en-US" altLang="ja-JP" sz="2000">
              <a:solidFill>
                <a:srgbClr val="000000"/>
              </a:solidFill>
              <a:effectLst>
                <a:outerShdw blurRad="38100" dist="38100" dir="2700000" algn="tl">
                  <a:srgbClr val="FFFFFF"/>
                </a:outerShdw>
              </a:effectLst>
              <a:latin typeface="+mn-ea"/>
              <a:ea typeface="+mn-ea"/>
            </a:endParaRPr>
          </a:p>
        </p:txBody>
      </p:sp>
      <p:sp>
        <p:nvSpPr>
          <p:cNvPr id="138243" name="Rectangle 3"/>
          <p:cNvSpPr>
            <a:spLocks noChangeArrowheads="1"/>
          </p:cNvSpPr>
          <p:nvPr/>
        </p:nvSpPr>
        <p:spPr bwMode="auto">
          <a:xfrm>
            <a:off x="1692275" y="244475"/>
            <a:ext cx="591107" cy="307777"/>
          </a:xfrm>
          <a:prstGeom prst="rect">
            <a:avLst/>
          </a:prstGeom>
          <a:noFill/>
          <a:ln w="9525">
            <a:noFill/>
            <a:miter lim="800000"/>
            <a:headEnd/>
            <a:tailEnd/>
          </a:ln>
        </p:spPr>
        <p:txBody>
          <a:bodyPr wrap="none" lIns="0" tIns="0" rIns="0" bIns="0">
            <a:spAutoFit/>
          </a:bodyPr>
          <a:lstStyle/>
          <a:p>
            <a:pPr>
              <a:defRPr/>
            </a:pPr>
            <a:r>
              <a:rPr lang="en-US" altLang="ja-JP" sz="2000">
                <a:solidFill>
                  <a:srgbClr val="FFFFFF"/>
                </a:solidFill>
                <a:effectLst>
                  <a:outerShdw blurRad="38100" dist="38100" dir="2700000" algn="tl">
                    <a:srgbClr val="000000"/>
                  </a:outerShdw>
                </a:effectLst>
                <a:latin typeface="+mn-ea"/>
                <a:ea typeface="+mn-ea"/>
              </a:rPr>
              <a:t>58 </a:t>
            </a:r>
            <a:r>
              <a:rPr lang="ja-JP" altLang="en-US" sz="2000">
                <a:solidFill>
                  <a:srgbClr val="FFFFFF"/>
                </a:solidFill>
                <a:effectLst>
                  <a:outerShdw blurRad="38100" dist="38100" dir="2700000" algn="tl">
                    <a:srgbClr val="000000"/>
                  </a:outerShdw>
                </a:effectLst>
                <a:latin typeface="+mn-ea"/>
                <a:ea typeface="+mn-ea"/>
              </a:rPr>
              <a:t>歳</a:t>
            </a:r>
          </a:p>
        </p:txBody>
      </p:sp>
      <p:sp>
        <p:nvSpPr>
          <p:cNvPr id="138244" name="Rectangle 4"/>
          <p:cNvSpPr>
            <a:spLocks noChangeArrowheads="1"/>
          </p:cNvSpPr>
          <p:nvPr/>
        </p:nvSpPr>
        <p:spPr bwMode="auto">
          <a:xfrm>
            <a:off x="2524125" y="265113"/>
            <a:ext cx="683280" cy="307777"/>
          </a:xfrm>
          <a:prstGeom prst="rect">
            <a:avLst/>
          </a:prstGeom>
          <a:noFill/>
          <a:ln w="9525">
            <a:noFill/>
            <a:miter lim="800000"/>
            <a:headEnd/>
            <a:tailEnd/>
          </a:ln>
        </p:spPr>
        <p:txBody>
          <a:bodyPr wrap="none" lIns="0" tIns="0" rIns="0" bIns="0">
            <a:spAutoFit/>
          </a:bodyPr>
          <a:lstStyle/>
          <a:p>
            <a:pPr>
              <a:defRPr/>
            </a:pPr>
            <a:r>
              <a:rPr lang="ja-JP" altLang="en-US" sz="2000">
                <a:solidFill>
                  <a:srgbClr val="FFFFFF"/>
                </a:solidFill>
                <a:effectLst>
                  <a:outerShdw blurRad="38100" dist="38100" dir="2700000" algn="tl">
                    <a:srgbClr val="000000"/>
                  </a:outerShdw>
                </a:effectLst>
                <a:latin typeface="+mn-ea"/>
                <a:ea typeface="+mn-ea"/>
              </a:rPr>
              <a:t>　男性</a:t>
            </a:r>
          </a:p>
        </p:txBody>
      </p:sp>
      <p:sp>
        <p:nvSpPr>
          <p:cNvPr id="138245" name="Rectangle 5"/>
          <p:cNvSpPr>
            <a:spLocks noChangeArrowheads="1"/>
          </p:cNvSpPr>
          <p:nvPr/>
        </p:nvSpPr>
        <p:spPr bwMode="auto">
          <a:xfrm>
            <a:off x="482600" y="765175"/>
            <a:ext cx="941764" cy="307777"/>
          </a:xfrm>
          <a:prstGeom prst="rect">
            <a:avLst/>
          </a:prstGeom>
          <a:noFill/>
          <a:ln w="9525">
            <a:noFill/>
            <a:miter lim="800000"/>
            <a:headEnd/>
            <a:tailEnd/>
          </a:ln>
        </p:spPr>
        <p:txBody>
          <a:bodyPr wrap="none" lIns="0" tIns="0" rIns="0" bIns="0">
            <a:spAutoFit/>
          </a:bodyPr>
          <a:lstStyle/>
          <a:p>
            <a:pPr>
              <a:defRPr/>
            </a:pPr>
            <a:r>
              <a:rPr lang="en-US" altLang="ja-JP" sz="2000">
                <a:solidFill>
                  <a:srgbClr val="FEFF55"/>
                </a:solidFill>
                <a:effectLst>
                  <a:outerShdw blurRad="38100" dist="38100" dir="2700000" algn="tl">
                    <a:srgbClr val="000000"/>
                  </a:outerShdw>
                </a:effectLst>
                <a:latin typeface="+mn-ea"/>
                <a:ea typeface="+mn-ea"/>
              </a:rPr>
              <a:t>[</a:t>
            </a:r>
            <a:r>
              <a:rPr lang="ja-JP" altLang="en-US" sz="2000">
                <a:solidFill>
                  <a:srgbClr val="FEFF55"/>
                </a:solidFill>
                <a:effectLst>
                  <a:outerShdw blurRad="38100" dist="38100" dir="2700000" algn="tl">
                    <a:srgbClr val="000000"/>
                  </a:outerShdw>
                </a:effectLst>
                <a:latin typeface="+mn-ea"/>
                <a:ea typeface="+mn-ea"/>
              </a:rPr>
              <a:t>現病歴</a:t>
            </a:r>
            <a:r>
              <a:rPr lang="en-US" altLang="ja-JP" sz="2000">
                <a:solidFill>
                  <a:srgbClr val="FEFF55"/>
                </a:solidFill>
                <a:effectLst>
                  <a:outerShdw blurRad="38100" dist="38100" dir="2700000" algn="tl">
                    <a:srgbClr val="000000"/>
                  </a:outerShdw>
                </a:effectLst>
                <a:latin typeface="+mn-ea"/>
                <a:ea typeface="+mn-ea"/>
              </a:rPr>
              <a:t>]</a:t>
            </a:r>
            <a:endParaRPr lang="en-US" altLang="ja-JP" sz="2000">
              <a:solidFill>
                <a:srgbClr val="000000"/>
              </a:solidFill>
              <a:effectLst>
                <a:outerShdw blurRad="38100" dist="38100" dir="2700000" algn="tl">
                  <a:srgbClr val="FFFFFF"/>
                </a:outerShdw>
              </a:effectLst>
              <a:latin typeface="+mn-ea"/>
              <a:ea typeface="+mn-ea"/>
            </a:endParaRPr>
          </a:p>
        </p:txBody>
      </p:sp>
      <p:sp>
        <p:nvSpPr>
          <p:cNvPr id="138246" name="Rectangle 6"/>
          <p:cNvSpPr>
            <a:spLocks noChangeArrowheads="1"/>
          </p:cNvSpPr>
          <p:nvPr/>
        </p:nvSpPr>
        <p:spPr bwMode="auto">
          <a:xfrm>
            <a:off x="476250" y="787400"/>
            <a:ext cx="8064500" cy="1538883"/>
          </a:xfrm>
          <a:prstGeom prst="rect">
            <a:avLst/>
          </a:prstGeom>
          <a:noFill/>
          <a:ln w="9525">
            <a:noFill/>
            <a:miter lim="800000"/>
            <a:headEnd/>
            <a:tailEnd/>
          </a:ln>
        </p:spPr>
        <p:txBody>
          <a:bodyPr lIns="0" tIns="0" rIns="0" bIns="0">
            <a:spAutoFit/>
          </a:bodyPr>
          <a:lstStyle/>
          <a:p>
            <a:pPr>
              <a:defRPr/>
            </a:pPr>
            <a:r>
              <a:rPr lang="en-US" altLang="ja-JP" sz="2000" dirty="0">
                <a:solidFill>
                  <a:srgbClr val="FFFFFF"/>
                </a:solidFill>
                <a:effectLst>
                  <a:outerShdw blurRad="38100" dist="38100" dir="2700000" algn="tl">
                    <a:srgbClr val="000000"/>
                  </a:outerShdw>
                </a:effectLst>
                <a:latin typeface="+mn-ea"/>
                <a:ea typeface="+mn-ea"/>
              </a:rPr>
              <a:t>          1992</a:t>
            </a:r>
            <a:r>
              <a:rPr lang="ja-JP" altLang="en-US" sz="2000" dirty="0">
                <a:solidFill>
                  <a:srgbClr val="FFFFFF"/>
                </a:solidFill>
                <a:effectLst>
                  <a:outerShdw blurRad="38100" dist="38100" dir="2700000" algn="tl">
                    <a:srgbClr val="000000"/>
                  </a:outerShdw>
                </a:effectLst>
                <a:latin typeface="+mn-ea"/>
                <a:ea typeface="+mn-ea"/>
              </a:rPr>
              <a:t>年</a:t>
            </a:r>
            <a:r>
              <a:rPr lang="en-US" altLang="ja-JP" sz="2000" dirty="0">
                <a:solidFill>
                  <a:srgbClr val="FFFFFF"/>
                </a:solidFill>
                <a:effectLst>
                  <a:outerShdw blurRad="38100" dist="38100" dir="2700000" algn="tl">
                    <a:srgbClr val="000000"/>
                  </a:outerShdw>
                </a:effectLst>
                <a:latin typeface="+mn-ea"/>
                <a:ea typeface="+mn-ea"/>
              </a:rPr>
              <a:t>4</a:t>
            </a:r>
            <a:r>
              <a:rPr lang="ja-JP" altLang="en-US" sz="2000" dirty="0">
                <a:solidFill>
                  <a:srgbClr val="FFFFFF"/>
                </a:solidFill>
                <a:effectLst>
                  <a:outerShdw blurRad="38100" dist="38100" dir="2700000" algn="tl">
                    <a:srgbClr val="000000"/>
                  </a:outerShdw>
                </a:effectLst>
                <a:latin typeface="+mn-ea"/>
                <a:ea typeface="+mn-ea"/>
              </a:rPr>
              <a:t>月頃，四肢麻痺の為，Ｏ病院へ救急搬送された。高血圧，低カリウム血症が指摘され，外来にてアダラート</a:t>
            </a:r>
            <a:r>
              <a:rPr lang="en-US" altLang="ja-JP" sz="2000" dirty="0">
                <a:solidFill>
                  <a:srgbClr val="FFFFFF"/>
                </a:solidFill>
                <a:effectLst>
                  <a:outerShdw blurRad="38100" dist="38100" dir="2700000" algn="tl">
                    <a:srgbClr val="000000"/>
                  </a:outerShdw>
                </a:effectLst>
                <a:latin typeface="+mn-ea"/>
                <a:ea typeface="+mn-ea"/>
              </a:rPr>
              <a:t>L(20mg)</a:t>
            </a:r>
            <a:r>
              <a:rPr lang="ja-JP" altLang="en-US" sz="2000" dirty="0">
                <a:solidFill>
                  <a:srgbClr val="FFFFFF"/>
                </a:solidFill>
                <a:effectLst>
                  <a:outerShdw blurRad="38100" dist="38100" dir="2700000" algn="tl">
                    <a:srgbClr val="000000"/>
                  </a:outerShdw>
                </a:effectLst>
                <a:latin typeface="+mn-ea"/>
                <a:ea typeface="+mn-ea"/>
              </a:rPr>
              <a:t>２錠，アスパラＫが投与されていた。</a:t>
            </a:r>
            <a:r>
              <a:rPr lang="en-US" altLang="ja-JP" sz="2000" dirty="0">
                <a:solidFill>
                  <a:srgbClr val="FFFFFF"/>
                </a:solidFill>
                <a:effectLst>
                  <a:outerShdw blurRad="38100" dist="38100" dir="2700000" algn="tl">
                    <a:srgbClr val="000000"/>
                  </a:outerShdw>
                </a:effectLst>
                <a:latin typeface="+mn-ea"/>
                <a:ea typeface="+mn-ea"/>
              </a:rPr>
              <a:t>1995</a:t>
            </a:r>
            <a:r>
              <a:rPr lang="ja-JP" altLang="en-US" sz="2000" dirty="0">
                <a:solidFill>
                  <a:srgbClr val="FFFFFF"/>
                </a:solidFill>
                <a:effectLst>
                  <a:outerShdw blurRad="38100" dist="38100" dir="2700000" algn="tl">
                    <a:srgbClr val="000000"/>
                  </a:outerShdw>
                </a:effectLst>
                <a:latin typeface="+mn-ea"/>
                <a:ea typeface="+mn-ea"/>
              </a:rPr>
              <a:t>年７月</a:t>
            </a:r>
            <a:r>
              <a:rPr lang="en-US" altLang="ja-JP" sz="2000" dirty="0">
                <a:solidFill>
                  <a:srgbClr val="FFFFFF"/>
                </a:solidFill>
                <a:effectLst>
                  <a:outerShdw blurRad="38100" dist="38100" dir="2700000" algn="tl">
                    <a:srgbClr val="000000"/>
                  </a:outerShdw>
                </a:effectLst>
                <a:latin typeface="+mn-ea"/>
                <a:ea typeface="+mn-ea"/>
              </a:rPr>
              <a:t>15</a:t>
            </a:r>
            <a:r>
              <a:rPr lang="ja-JP" altLang="en-US" sz="2000" dirty="0">
                <a:solidFill>
                  <a:srgbClr val="FFFFFF"/>
                </a:solidFill>
                <a:effectLst>
                  <a:outerShdw blurRad="38100" dist="38100" dir="2700000" algn="tl">
                    <a:srgbClr val="000000"/>
                  </a:outerShdw>
                </a:effectLst>
                <a:latin typeface="+mn-ea"/>
                <a:ea typeface="+mn-ea"/>
              </a:rPr>
              <a:t>日尿糖が陽性の為，中川クリニックを受診し，低カリウム血症，低レニン血症，高アルドステロン血症及び腹部ＣＴ検査にて右副腎に約 </a:t>
            </a:r>
            <a:r>
              <a:rPr lang="en-US" altLang="ja-JP" sz="2000" dirty="0">
                <a:solidFill>
                  <a:srgbClr val="FFFFFF"/>
                </a:solidFill>
                <a:effectLst>
                  <a:outerShdw blurRad="38100" dist="38100" dir="2700000" algn="tl">
                    <a:srgbClr val="000000"/>
                  </a:outerShdw>
                </a:effectLst>
                <a:latin typeface="+mn-ea"/>
                <a:ea typeface="+mn-ea"/>
              </a:rPr>
              <a:t>2.5x1.5 cm </a:t>
            </a:r>
            <a:r>
              <a:rPr lang="ja-JP" altLang="en-US" sz="2000" dirty="0">
                <a:solidFill>
                  <a:srgbClr val="FFFFFF"/>
                </a:solidFill>
                <a:effectLst>
                  <a:outerShdw blurRad="38100" dist="38100" dir="2700000" algn="tl">
                    <a:srgbClr val="000000"/>
                  </a:outerShdw>
                </a:effectLst>
                <a:latin typeface="+mn-ea"/>
                <a:ea typeface="+mn-ea"/>
              </a:rPr>
              <a:t>の </a:t>
            </a:r>
            <a:r>
              <a:rPr lang="en-US" altLang="ja-JP" sz="2000" dirty="0" err="1">
                <a:solidFill>
                  <a:srgbClr val="FFFFFF"/>
                </a:solidFill>
                <a:effectLst>
                  <a:outerShdw blurRad="38100" dist="38100" dir="2700000" algn="tl">
                    <a:srgbClr val="000000"/>
                  </a:outerShdw>
                </a:effectLst>
                <a:latin typeface="+mn-ea"/>
                <a:ea typeface="+mn-ea"/>
              </a:rPr>
              <a:t>hypovascular</a:t>
            </a:r>
            <a:r>
              <a:rPr lang="en-US" altLang="ja-JP" sz="2000" dirty="0">
                <a:solidFill>
                  <a:srgbClr val="FFFFFF"/>
                </a:solidFill>
                <a:effectLst>
                  <a:outerShdw blurRad="38100" dist="38100" dir="2700000" algn="tl">
                    <a:srgbClr val="000000"/>
                  </a:outerShdw>
                </a:effectLst>
                <a:latin typeface="+mn-ea"/>
                <a:ea typeface="+mn-ea"/>
              </a:rPr>
              <a:t> tumor </a:t>
            </a:r>
            <a:r>
              <a:rPr lang="ja-JP" altLang="en-US" sz="2000" dirty="0">
                <a:solidFill>
                  <a:srgbClr val="FFFFFF"/>
                </a:solidFill>
                <a:effectLst>
                  <a:outerShdw blurRad="38100" dist="38100" dir="2700000" algn="tl">
                    <a:srgbClr val="000000"/>
                  </a:outerShdw>
                </a:effectLst>
                <a:latin typeface="+mn-ea"/>
                <a:ea typeface="+mn-ea"/>
              </a:rPr>
              <a:t>を認め当科に紹介された。</a:t>
            </a:r>
          </a:p>
        </p:txBody>
      </p:sp>
      <p:sp>
        <p:nvSpPr>
          <p:cNvPr id="138247" name="Rectangle 7"/>
          <p:cNvSpPr>
            <a:spLocks noChangeArrowheads="1"/>
          </p:cNvSpPr>
          <p:nvPr/>
        </p:nvSpPr>
        <p:spPr bwMode="auto">
          <a:xfrm>
            <a:off x="481013" y="4508500"/>
            <a:ext cx="685284" cy="307777"/>
          </a:xfrm>
          <a:prstGeom prst="rect">
            <a:avLst/>
          </a:prstGeom>
          <a:noFill/>
          <a:ln w="9525">
            <a:noFill/>
            <a:miter lim="800000"/>
            <a:headEnd/>
            <a:tailEnd/>
          </a:ln>
        </p:spPr>
        <p:txBody>
          <a:bodyPr wrap="none" lIns="0" tIns="0" rIns="0" bIns="0">
            <a:spAutoFit/>
          </a:bodyPr>
          <a:lstStyle/>
          <a:p>
            <a:pPr>
              <a:defRPr/>
            </a:pPr>
            <a:r>
              <a:rPr lang="en-US" altLang="ja-JP" sz="2000">
                <a:solidFill>
                  <a:srgbClr val="FEFF55"/>
                </a:solidFill>
                <a:effectLst>
                  <a:outerShdw blurRad="38100" dist="38100" dir="2700000" algn="tl">
                    <a:srgbClr val="000000"/>
                  </a:outerShdw>
                </a:effectLst>
                <a:latin typeface="+mn-ea"/>
                <a:ea typeface="+mn-ea"/>
              </a:rPr>
              <a:t>[</a:t>
            </a:r>
            <a:r>
              <a:rPr lang="ja-JP" altLang="en-US" sz="2000">
                <a:solidFill>
                  <a:srgbClr val="FEFF55"/>
                </a:solidFill>
                <a:effectLst>
                  <a:outerShdw blurRad="38100" dist="38100" dir="2700000" algn="tl">
                    <a:srgbClr val="000000"/>
                  </a:outerShdw>
                </a:effectLst>
                <a:latin typeface="+mn-ea"/>
                <a:ea typeface="+mn-ea"/>
              </a:rPr>
              <a:t>嗜好</a:t>
            </a:r>
            <a:r>
              <a:rPr lang="en-US" altLang="ja-JP" sz="2000">
                <a:solidFill>
                  <a:srgbClr val="FEFF55"/>
                </a:solidFill>
                <a:effectLst>
                  <a:outerShdw blurRad="38100" dist="38100" dir="2700000" algn="tl">
                    <a:srgbClr val="000000"/>
                  </a:outerShdw>
                </a:effectLst>
                <a:latin typeface="+mn-ea"/>
                <a:ea typeface="+mn-ea"/>
              </a:rPr>
              <a:t>]</a:t>
            </a:r>
            <a:endParaRPr lang="en-US" altLang="ja-JP" sz="2000">
              <a:solidFill>
                <a:srgbClr val="000000"/>
              </a:solidFill>
              <a:effectLst>
                <a:outerShdw blurRad="38100" dist="38100" dir="2700000" algn="tl">
                  <a:srgbClr val="FFFFFF"/>
                </a:outerShdw>
              </a:effectLst>
              <a:latin typeface="+mn-ea"/>
              <a:ea typeface="+mn-ea"/>
            </a:endParaRPr>
          </a:p>
        </p:txBody>
      </p:sp>
      <p:sp>
        <p:nvSpPr>
          <p:cNvPr id="138248" name="Rectangle 8"/>
          <p:cNvSpPr>
            <a:spLocks noChangeArrowheads="1"/>
          </p:cNvSpPr>
          <p:nvPr/>
        </p:nvSpPr>
        <p:spPr bwMode="auto">
          <a:xfrm>
            <a:off x="1384300" y="4508500"/>
            <a:ext cx="3453469" cy="307777"/>
          </a:xfrm>
          <a:prstGeom prst="rect">
            <a:avLst/>
          </a:prstGeom>
          <a:noFill/>
          <a:ln w="9525">
            <a:noFill/>
            <a:miter lim="800000"/>
            <a:headEnd/>
            <a:tailEnd/>
          </a:ln>
        </p:spPr>
        <p:txBody>
          <a:bodyPr wrap="none" lIns="0" tIns="0" rIns="0" bIns="0">
            <a:spAutoFit/>
          </a:bodyPr>
          <a:lstStyle/>
          <a:p>
            <a:pPr>
              <a:defRPr/>
            </a:pPr>
            <a:r>
              <a:rPr lang="en-US" altLang="ja-JP" sz="2000">
                <a:solidFill>
                  <a:srgbClr val="E7EDED"/>
                </a:solidFill>
                <a:effectLst>
                  <a:outerShdw blurRad="38100" dist="38100" dir="2700000" algn="tl">
                    <a:srgbClr val="000000"/>
                  </a:outerShdw>
                </a:effectLst>
                <a:latin typeface="+mn-ea"/>
                <a:ea typeface="+mn-ea"/>
              </a:rPr>
              <a:t> </a:t>
            </a:r>
            <a:r>
              <a:rPr lang="ja-JP" altLang="en-US" sz="2000">
                <a:solidFill>
                  <a:srgbClr val="E7EDED"/>
                </a:solidFill>
                <a:effectLst>
                  <a:outerShdw blurRad="38100" dist="38100" dir="2700000" algn="tl">
                    <a:srgbClr val="000000"/>
                  </a:outerShdw>
                </a:effectLst>
                <a:latin typeface="+mn-ea"/>
                <a:ea typeface="+mn-ea"/>
              </a:rPr>
              <a:t>酒 ビール </a:t>
            </a:r>
            <a:r>
              <a:rPr lang="en-US" altLang="ja-JP" sz="2000">
                <a:solidFill>
                  <a:srgbClr val="E7EDED"/>
                </a:solidFill>
                <a:effectLst>
                  <a:outerShdw blurRad="38100" dist="38100" dir="2700000" algn="tl">
                    <a:srgbClr val="000000"/>
                  </a:outerShdw>
                </a:effectLst>
                <a:latin typeface="+mn-ea"/>
                <a:ea typeface="+mn-ea"/>
              </a:rPr>
              <a:t>2-3</a:t>
            </a:r>
            <a:r>
              <a:rPr lang="ja-JP" altLang="en-US" sz="2000">
                <a:solidFill>
                  <a:srgbClr val="E7EDED"/>
                </a:solidFill>
                <a:effectLst>
                  <a:outerShdw blurRad="38100" dist="38100" dir="2700000" algn="tl">
                    <a:srgbClr val="000000"/>
                  </a:outerShdw>
                </a:effectLst>
                <a:latin typeface="+mn-ea"/>
                <a:ea typeface="+mn-ea"/>
              </a:rPr>
              <a:t>本</a:t>
            </a:r>
            <a:r>
              <a:rPr lang="en-US" altLang="ja-JP" sz="2000">
                <a:solidFill>
                  <a:srgbClr val="E7EDED"/>
                </a:solidFill>
                <a:effectLst>
                  <a:outerShdw blurRad="38100" dist="38100" dir="2700000" algn="tl">
                    <a:srgbClr val="000000"/>
                  </a:outerShdw>
                </a:effectLst>
                <a:latin typeface="+mn-ea"/>
                <a:ea typeface="+mn-ea"/>
              </a:rPr>
              <a:t>/</a:t>
            </a:r>
            <a:r>
              <a:rPr lang="ja-JP" altLang="en-US" sz="2000">
                <a:solidFill>
                  <a:srgbClr val="E7EDED"/>
                </a:solidFill>
                <a:effectLst>
                  <a:outerShdw blurRad="38100" dist="38100" dir="2700000" algn="tl">
                    <a:srgbClr val="000000"/>
                  </a:outerShdw>
                </a:effectLst>
                <a:latin typeface="+mn-ea"/>
                <a:ea typeface="+mn-ea"/>
              </a:rPr>
              <a:t>日</a:t>
            </a:r>
            <a:r>
              <a:rPr lang="en-US" altLang="ja-JP" sz="2000">
                <a:solidFill>
                  <a:srgbClr val="E7EDED"/>
                </a:solidFill>
                <a:effectLst>
                  <a:outerShdw blurRad="38100" dist="38100" dir="2700000" algn="tl">
                    <a:srgbClr val="000000"/>
                  </a:outerShdw>
                </a:effectLst>
                <a:latin typeface="+mn-ea"/>
                <a:ea typeface="+mn-ea"/>
              </a:rPr>
              <a:t>,</a:t>
            </a:r>
            <a:r>
              <a:rPr lang="ja-JP" altLang="en-US" sz="2000">
                <a:solidFill>
                  <a:srgbClr val="E7EDED"/>
                </a:solidFill>
                <a:effectLst>
                  <a:outerShdw blurRad="38100" dist="38100" dir="2700000" algn="tl">
                    <a:srgbClr val="000000"/>
                  </a:outerShdw>
                </a:effectLst>
                <a:latin typeface="+mn-ea"/>
                <a:ea typeface="+mn-ea"/>
              </a:rPr>
              <a:t>タバコ（ー）</a:t>
            </a:r>
            <a:endParaRPr lang="ja-JP" altLang="en-US" sz="2000">
              <a:solidFill>
                <a:srgbClr val="000000"/>
              </a:solidFill>
              <a:effectLst>
                <a:outerShdw blurRad="38100" dist="38100" dir="2700000" algn="tl">
                  <a:srgbClr val="FFFFFF"/>
                </a:outerShdw>
              </a:effectLst>
              <a:latin typeface="+mn-ea"/>
              <a:ea typeface="+mn-ea"/>
            </a:endParaRPr>
          </a:p>
        </p:txBody>
      </p:sp>
      <p:sp>
        <p:nvSpPr>
          <p:cNvPr id="138249" name="Rectangle 9"/>
          <p:cNvSpPr>
            <a:spLocks noChangeArrowheads="1"/>
          </p:cNvSpPr>
          <p:nvPr/>
        </p:nvSpPr>
        <p:spPr bwMode="auto">
          <a:xfrm>
            <a:off x="476250" y="4076700"/>
            <a:ext cx="941764" cy="307777"/>
          </a:xfrm>
          <a:prstGeom prst="rect">
            <a:avLst/>
          </a:prstGeom>
          <a:noFill/>
          <a:ln w="9525">
            <a:noFill/>
            <a:miter lim="800000"/>
            <a:headEnd/>
            <a:tailEnd/>
          </a:ln>
        </p:spPr>
        <p:txBody>
          <a:bodyPr wrap="none" lIns="0" tIns="0" rIns="0" bIns="0">
            <a:spAutoFit/>
          </a:bodyPr>
          <a:lstStyle/>
          <a:p>
            <a:pPr>
              <a:defRPr/>
            </a:pPr>
            <a:r>
              <a:rPr lang="en-US" altLang="ja-JP" sz="2000">
                <a:solidFill>
                  <a:srgbClr val="FEFF55"/>
                </a:solidFill>
                <a:effectLst>
                  <a:outerShdw blurRad="38100" dist="38100" dir="2700000" algn="tl">
                    <a:srgbClr val="000000"/>
                  </a:outerShdw>
                </a:effectLst>
                <a:latin typeface="+mn-ea"/>
                <a:ea typeface="+mn-ea"/>
              </a:rPr>
              <a:t>[</a:t>
            </a:r>
            <a:r>
              <a:rPr lang="ja-JP" altLang="en-US" sz="2000">
                <a:solidFill>
                  <a:srgbClr val="FEFF55"/>
                </a:solidFill>
                <a:effectLst>
                  <a:outerShdw blurRad="38100" dist="38100" dir="2700000" algn="tl">
                    <a:srgbClr val="000000"/>
                  </a:outerShdw>
                </a:effectLst>
                <a:latin typeface="+mn-ea"/>
                <a:ea typeface="+mn-ea"/>
              </a:rPr>
              <a:t>家族歴</a:t>
            </a:r>
            <a:r>
              <a:rPr lang="en-US" altLang="ja-JP" sz="2000">
                <a:solidFill>
                  <a:srgbClr val="FEFF55"/>
                </a:solidFill>
                <a:effectLst>
                  <a:outerShdw blurRad="38100" dist="38100" dir="2700000" algn="tl">
                    <a:srgbClr val="000000"/>
                  </a:outerShdw>
                </a:effectLst>
                <a:latin typeface="+mn-ea"/>
                <a:ea typeface="+mn-ea"/>
              </a:rPr>
              <a:t>]</a:t>
            </a:r>
            <a:endParaRPr lang="en-US" altLang="ja-JP" sz="2000">
              <a:solidFill>
                <a:srgbClr val="000000"/>
              </a:solidFill>
              <a:effectLst>
                <a:outerShdw blurRad="38100" dist="38100" dir="2700000" algn="tl">
                  <a:srgbClr val="FFFFFF"/>
                </a:outerShdw>
              </a:effectLst>
              <a:latin typeface="+mn-ea"/>
              <a:ea typeface="+mn-ea"/>
            </a:endParaRPr>
          </a:p>
        </p:txBody>
      </p:sp>
      <p:sp>
        <p:nvSpPr>
          <p:cNvPr id="138250" name="Rectangle 10"/>
          <p:cNvSpPr>
            <a:spLocks noChangeArrowheads="1"/>
          </p:cNvSpPr>
          <p:nvPr/>
        </p:nvSpPr>
        <p:spPr bwMode="auto">
          <a:xfrm>
            <a:off x="1784350" y="4076700"/>
            <a:ext cx="2936701" cy="307777"/>
          </a:xfrm>
          <a:prstGeom prst="rect">
            <a:avLst/>
          </a:prstGeom>
          <a:noFill/>
          <a:ln w="9525">
            <a:noFill/>
            <a:miter lim="800000"/>
            <a:headEnd/>
            <a:tailEnd/>
          </a:ln>
        </p:spPr>
        <p:txBody>
          <a:bodyPr wrap="none" lIns="0" tIns="0" rIns="0" bIns="0">
            <a:spAutoFit/>
          </a:bodyPr>
          <a:lstStyle/>
          <a:p>
            <a:pPr>
              <a:defRPr/>
            </a:pPr>
            <a:r>
              <a:rPr lang="ja-JP" altLang="en-US" sz="2000">
                <a:solidFill>
                  <a:srgbClr val="E7EDED"/>
                </a:solidFill>
                <a:effectLst>
                  <a:outerShdw blurRad="38100" dist="38100" dir="2700000" algn="tl">
                    <a:srgbClr val="000000"/>
                  </a:outerShdw>
                </a:effectLst>
                <a:latin typeface="+mn-ea"/>
                <a:ea typeface="+mn-ea"/>
              </a:rPr>
              <a:t>父：胃癌，母と兄弟：高血圧</a:t>
            </a:r>
          </a:p>
        </p:txBody>
      </p:sp>
      <p:sp>
        <p:nvSpPr>
          <p:cNvPr id="138251" name="Rectangle 11"/>
          <p:cNvSpPr>
            <a:spLocks noChangeArrowheads="1"/>
          </p:cNvSpPr>
          <p:nvPr/>
        </p:nvSpPr>
        <p:spPr bwMode="auto">
          <a:xfrm>
            <a:off x="487363" y="3644900"/>
            <a:ext cx="941764" cy="307777"/>
          </a:xfrm>
          <a:prstGeom prst="rect">
            <a:avLst/>
          </a:prstGeom>
          <a:noFill/>
          <a:ln w="9525">
            <a:noFill/>
            <a:miter lim="800000"/>
            <a:headEnd/>
            <a:tailEnd/>
          </a:ln>
        </p:spPr>
        <p:txBody>
          <a:bodyPr wrap="none" lIns="0" tIns="0" rIns="0" bIns="0">
            <a:spAutoFit/>
          </a:bodyPr>
          <a:lstStyle/>
          <a:p>
            <a:pPr>
              <a:defRPr/>
            </a:pPr>
            <a:r>
              <a:rPr lang="en-US" altLang="ja-JP" sz="2000">
                <a:solidFill>
                  <a:srgbClr val="FEFF55"/>
                </a:solidFill>
                <a:effectLst>
                  <a:outerShdw blurRad="38100" dist="38100" dir="2700000" algn="tl">
                    <a:srgbClr val="000000"/>
                  </a:outerShdw>
                </a:effectLst>
                <a:latin typeface="+mn-ea"/>
                <a:ea typeface="+mn-ea"/>
              </a:rPr>
              <a:t>[</a:t>
            </a:r>
            <a:r>
              <a:rPr lang="ja-JP" altLang="en-US" sz="2000">
                <a:solidFill>
                  <a:srgbClr val="FEFF55"/>
                </a:solidFill>
                <a:effectLst>
                  <a:outerShdw blurRad="38100" dist="38100" dir="2700000" algn="tl">
                    <a:srgbClr val="000000"/>
                  </a:outerShdw>
                </a:effectLst>
                <a:latin typeface="+mn-ea"/>
                <a:ea typeface="+mn-ea"/>
              </a:rPr>
              <a:t>既往歴</a:t>
            </a:r>
            <a:r>
              <a:rPr lang="en-US" altLang="ja-JP" sz="2000">
                <a:solidFill>
                  <a:srgbClr val="FEFF55"/>
                </a:solidFill>
                <a:effectLst>
                  <a:outerShdw blurRad="38100" dist="38100" dir="2700000" algn="tl">
                    <a:srgbClr val="000000"/>
                  </a:outerShdw>
                </a:effectLst>
                <a:latin typeface="+mn-ea"/>
                <a:ea typeface="+mn-ea"/>
              </a:rPr>
              <a:t>]</a:t>
            </a:r>
            <a:endParaRPr lang="en-US" altLang="ja-JP" sz="2000">
              <a:solidFill>
                <a:srgbClr val="000000"/>
              </a:solidFill>
              <a:effectLst>
                <a:outerShdw blurRad="38100" dist="38100" dir="2700000" algn="tl">
                  <a:srgbClr val="FFFFFF"/>
                </a:outerShdw>
              </a:effectLst>
              <a:latin typeface="+mn-ea"/>
              <a:ea typeface="+mn-ea"/>
            </a:endParaRPr>
          </a:p>
        </p:txBody>
      </p:sp>
      <p:sp>
        <p:nvSpPr>
          <p:cNvPr id="138252" name="Rectangle 12"/>
          <p:cNvSpPr>
            <a:spLocks noChangeArrowheads="1"/>
          </p:cNvSpPr>
          <p:nvPr/>
        </p:nvSpPr>
        <p:spPr bwMode="auto">
          <a:xfrm>
            <a:off x="1895475" y="3644900"/>
            <a:ext cx="7935913" cy="307777"/>
          </a:xfrm>
          <a:prstGeom prst="rect">
            <a:avLst/>
          </a:prstGeom>
          <a:noFill/>
          <a:ln w="9525">
            <a:noFill/>
            <a:miter lim="800000"/>
            <a:headEnd/>
            <a:tailEnd/>
          </a:ln>
        </p:spPr>
        <p:txBody>
          <a:bodyPr lIns="0" tIns="0" rIns="0" bIns="0">
            <a:spAutoFit/>
          </a:bodyPr>
          <a:lstStyle/>
          <a:p>
            <a:pPr>
              <a:defRPr/>
            </a:pPr>
            <a:r>
              <a:rPr lang="en-US" altLang="ja-JP" sz="2000">
                <a:solidFill>
                  <a:srgbClr val="E7EDED"/>
                </a:solidFill>
                <a:effectLst>
                  <a:outerShdw blurRad="38100" dist="38100" dir="2700000" algn="tl">
                    <a:srgbClr val="000000"/>
                  </a:outerShdw>
                </a:effectLst>
                <a:latin typeface="+mn-ea"/>
                <a:ea typeface="+mn-ea"/>
              </a:rPr>
              <a:t>51</a:t>
            </a:r>
            <a:r>
              <a:rPr lang="zh-TW" altLang="en-US" sz="2000">
                <a:solidFill>
                  <a:srgbClr val="E7EDED"/>
                </a:solidFill>
                <a:effectLst>
                  <a:outerShdw blurRad="38100" dist="38100" dir="2700000" algn="tl">
                    <a:srgbClr val="000000"/>
                  </a:outerShdw>
                </a:effectLst>
                <a:latin typeface="+mn-ea"/>
                <a:ea typeface="+mn-ea"/>
              </a:rPr>
              <a:t>歳</a:t>
            </a:r>
            <a:r>
              <a:rPr lang="zh-TW" altLang="ja-JP" sz="2000">
                <a:solidFill>
                  <a:srgbClr val="E7EDED"/>
                </a:solidFill>
                <a:effectLst>
                  <a:outerShdw blurRad="38100" dist="38100" dir="2700000" algn="tl">
                    <a:srgbClr val="000000"/>
                  </a:outerShdw>
                </a:effectLst>
                <a:latin typeface="+mn-ea"/>
                <a:ea typeface="+mn-ea"/>
              </a:rPr>
              <a:t> </a:t>
            </a:r>
            <a:r>
              <a:rPr lang="ja-JP" altLang="en-US" sz="2000">
                <a:solidFill>
                  <a:srgbClr val="E7EDED"/>
                </a:solidFill>
                <a:effectLst>
                  <a:outerShdw blurRad="38100" dist="38100" dir="2700000" algn="tl">
                    <a:srgbClr val="000000"/>
                  </a:outerShdw>
                </a:effectLst>
                <a:latin typeface="+mn-ea"/>
                <a:ea typeface="+mn-ea"/>
              </a:rPr>
              <a:t>大腸ポリープ</a:t>
            </a:r>
            <a:r>
              <a:rPr lang="en-US" altLang="ja-JP" sz="2000">
                <a:solidFill>
                  <a:srgbClr val="E7EDED"/>
                </a:solidFill>
                <a:effectLst>
                  <a:outerShdw blurRad="38100" dist="38100" dir="2700000" algn="tl">
                    <a:srgbClr val="000000"/>
                  </a:outerShdw>
                </a:effectLst>
                <a:latin typeface="+mn-ea"/>
                <a:ea typeface="+mn-ea"/>
              </a:rPr>
              <a:t>(</a:t>
            </a:r>
            <a:r>
              <a:rPr lang="ja-JP" altLang="en-US" sz="2000">
                <a:solidFill>
                  <a:srgbClr val="E7EDED"/>
                </a:solidFill>
                <a:effectLst>
                  <a:outerShdw blurRad="38100" dist="38100" dir="2700000" algn="tl">
                    <a:srgbClr val="000000"/>
                  </a:outerShdw>
                </a:effectLst>
                <a:latin typeface="+mn-ea"/>
                <a:ea typeface="+mn-ea"/>
              </a:rPr>
              <a:t>大腸摘出術後</a:t>
            </a:r>
            <a:r>
              <a:rPr lang="en-US" altLang="ja-JP" sz="2000">
                <a:solidFill>
                  <a:srgbClr val="E7EDED"/>
                </a:solidFill>
                <a:effectLst>
                  <a:outerShdw blurRad="38100" dist="38100" dir="2700000" algn="tl">
                    <a:srgbClr val="000000"/>
                  </a:outerShdw>
                </a:effectLst>
                <a:latin typeface="+mn-ea"/>
                <a:ea typeface="+mn-ea"/>
              </a:rPr>
              <a:t>)</a:t>
            </a:r>
            <a:r>
              <a:rPr lang="ja-JP" altLang="en-US" sz="2000">
                <a:solidFill>
                  <a:srgbClr val="E7EDED"/>
                </a:solidFill>
                <a:effectLst>
                  <a:outerShdw blurRad="38100" dist="38100" dir="2700000" algn="tl">
                    <a:srgbClr val="000000"/>
                  </a:outerShdw>
                </a:effectLst>
                <a:latin typeface="+mn-ea"/>
                <a:ea typeface="+mn-ea"/>
              </a:rPr>
              <a:t>，</a:t>
            </a:r>
            <a:r>
              <a:rPr lang="en-US" altLang="ja-JP" sz="2000">
                <a:solidFill>
                  <a:srgbClr val="E7EDED"/>
                </a:solidFill>
                <a:effectLst>
                  <a:outerShdw blurRad="38100" dist="38100" dir="2700000" algn="tl">
                    <a:srgbClr val="000000"/>
                  </a:outerShdw>
                </a:effectLst>
                <a:latin typeface="+mn-ea"/>
                <a:ea typeface="+mn-ea"/>
              </a:rPr>
              <a:t>53</a:t>
            </a:r>
            <a:r>
              <a:rPr lang="ja-JP" altLang="en-US" sz="2000">
                <a:solidFill>
                  <a:srgbClr val="E7EDED"/>
                </a:solidFill>
                <a:effectLst>
                  <a:outerShdw blurRad="38100" dist="38100" dir="2700000" algn="tl">
                    <a:srgbClr val="000000"/>
                  </a:outerShdw>
                </a:effectLst>
                <a:latin typeface="+mn-ea"/>
                <a:ea typeface="+mn-ea"/>
              </a:rPr>
              <a:t>歳 右脳出血</a:t>
            </a:r>
          </a:p>
        </p:txBody>
      </p:sp>
      <p:sp>
        <p:nvSpPr>
          <p:cNvPr id="138253" name="Rectangle 13"/>
          <p:cNvSpPr>
            <a:spLocks noChangeArrowheads="1"/>
          </p:cNvSpPr>
          <p:nvPr/>
        </p:nvSpPr>
        <p:spPr bwMode="auto">
          <a:xfrm>
            <a:off x="4187825" y="244475"/>
            <a:ext cx="3167534" cy="307777"/>
          </a:xfrm>
          <a:prstGeom prst="rect">
            <a:avLst/>
          </a:prstGeom>
          <a:noFill/>
          <a:ln w="9525">
            <a:noFill/>
            <a:miter lim="800000"/>
            <a:headEnd/>
            <a:tailEnd/>
          </a:ln>
        </p:spPr>
        <p:txBody>
          <a:bodyPr wrap="none" lIns="0" tIns="0" rIns="0" bIns="0">
            <a:spAutoFit/>
          </a:bodyPr>
          <a:lstStyle/>
          <a:p>
            <a:pPr>
              <a:defRPr/>
            </a:pPr>
            <a:r>
              <a:rPr lang="en-US" altLang="ja-JP" sz="2000">
                <a:solidFill>
                  <a:srgbClr val="FFFF00"/>
                </a:solidFill>
                <a:effectLst>
                  <a:outerShdw blurRad="38100" dist="38100" dir="2700000" algn="tl">
                    <a:srgbClr val="000000"/>
                  </a:outerShdw>
                </a:effectLst>
                <a:latin typeface="+mn-ea"/>
                <a:ea typeface="+mn-ea"/>
              </a:rPr>
              <a:t>[</a:t>
            </a:r>
            <a:r>
              <a:rPr lang="ja-JP" altLang="en-US" sz="2000">
                <a:solidFill>
                  <a:srgbClr val="FFFF00"/>
                </a:solidFill>
                <a:effectLst>
                  <a:outerShdw blurRad="38100" dist="38100" dir="2700000" algn="tl">
                    <a:srgbClr val="000000"/>
                  </a:outerShdw>
                </a:effectLst>
                <a:latin typeface="+mn-ea"/>
                <a:ea typeface="+mn-ea"/>
              </a:rPr>
              <a:t>入院目的</a:t>
            </a:r>
            <a:r>
              <a:rPr lang="en-US" altLang="ja-JP" sz="2000">
                <a:solidFill>
                  <a:srgbClr val="FFFF00"/>
                </a:solidFill>
                <a:effectLst>
                  <a:outerShdw blurRad="38100" dist="38100" dir="2700000" algn="tl">
                    <a:srgbClr val="000000"/>
                  </a:outerShdw>
                </a:effectLst>
                <a:latin typeface="+mn-ea"/>
                <a:ea typeface="+mn-ea"/>
              </a:rPr>
              <a:t>]</a:t>
            </a:r>
            <a:r>
              <a:rPr lang="ja-JP" altLang="en-US" sz="2000">
                <a:solidFill>
                  <a:srgbClr val="FFFF00"/>
                </a:solidFill>
                <a:effectLst>
                  <a:outerShdw blurRad="38100" dist="38100" dir="2700000" algn="tl">
                    <a:srgbClr val="000000"/>
                  </a:outerShdw>
                </a:effectLst>
                <a:latin typeface="+mn-ea"/>
                <a:ea typeface="+mn-ea"/>
              </a:rPr>
              <a:t>　</a:t>
            </a:r>
            <a:r>
              <a:rPr lang="ja-JP" altLang="en-US" sz="2000">
                <a:solidFill>
                  <a:srgbClr val="FFFFFF"/>
                </a:solidFill>
                <a:effectLst>
                  <a:outerShdw blurRad="38100" dist="38100" dir="2700000" algn="tl">
                    <a:srgbClr val="000000"/>
                  </a:outerShdw>
                </a:effectLst>
                <a:latin typeface="+mn-ea"/>
                <a:ea typeface="+mn-ea"/>
              </a:rPr>
              <a:t>副腎腫瘤の精査 </a:t>
            </a:r>
          </a:p>
        </p:txBody>
      </p:sp>
      <p:sp>
        <p:nvSpPr>
          <p:cNvPr id="138254" name="Rectangle 14"/>
          <p:cNvSpPr>
            <a:spLocks noChangeArrowheads="1"/>
          </p:cNvSpPr>
          <p:nvPr/>
        </p:nvSpPr>
        <p:spPr bwMode="auto">
          <a:xfrm>
            <a:off x="487363" y="4941888"/>
            <a:ext cx="1198245" cy="307777"/>
          </a:xfrm>
          <a:prstGeom prst="rect">
            <a:avLst/>
          </a:prstGeom>
          <a:noFill/>
          <a:ln w="9525">
            <a:noFill/>
            <a:miter lim="800000"/>
            <a:headEnd/>
            <a:tailEnd/>
          </a:ln>
        </p:spPr>
        <p:txBody>
          <a:bodyPr wrap="none" lIns="0" tIns="0" rIns="0" bIns="0">
            <a:spAutoFit/>
          </a:bodyPr>
          <a:lstStyle/>
          <a:p>
            <a:pPr>
              <a:defRPr/>
            </a:pPr>
            <a:r>
              <a:rPr lang="en-US" altLang="ja-JP" sz="2000">
                <a:solidFill>
                  <a:srgbClr val="FEFF55"/>
                </a:solidFill>
                <a:effectLst>
                  <a:outerShdw blurRad="38100" dist="38100" dir="2700000" algn="tl">
                    <a:srgbClr val="000000"/>
                  </a:outerShdw>
                </a:effectLst>
                <a:latin typeface="+mn-ea"/>
                <a:ea typeface="+mn-ea"/>
              </a:rPr>
              <a:t>[</a:t>
            </a:r>
            <a:r>
              <a:rPr lang="ja-JP" altLang="en-US" sz="2000">
                <a:solidFill>
                  <a:srgbClr val="FEFF55"/>
                </a:solidFill>
                <a:effectLst>
                  <a:outerShdw blurRad="38100" dist="38100" dir="2700000" algn="tl">
                    <a:srgbClr val="000000"/>
                  </a:outerShdw>
                </a:effectLst>
                <a:latin typeface="+mn-ea"/>
                <a:ea typeface="+mn-ea"/>
              </a:rPr>
              <a:t>身体所見</a:t>
            </a:r>
            <a:r>
              <a:rPr lang="en-US" altLang="ja-JP" sz="2000">
                <a:solidFill>
                  <a:srgbClr val="FEFF55"/>
                </a:solidFill>
                <a:effectLst>
                  <a:outerShdw blurRad="38100" dist="38100" dir="2700000" algn="tl">
                    <a:srgbClr val="000000"/>
                  </a:outerShdw>
                </a:effectLst>
                <a:latin typeface="+mn-ea"/>
                <a:ea typeface="+mn-ea"/>
              </a:rPr>
              <a:t>]</a:t>
            </a:r>
            <a:endParaRPr lang="en-US" altLang="ja-JP" sz="2000">
              <a:solidFill>
                <a:srgbClr val="000000"/>
              </a:solidFill>
              <a:effectLst>
                <a:outerShdw blurRad="38100" dist="38100" dir="2700000" algn="tl">
                  <a:srgbClr val="FFFFFF"/>
                </a:outerShdw>
              </a:effectLst>
              <a:latin typeface="+mn-ea"/>
              <a:ea typeface="+mn-ea"/>
            </a:endParaRPr>
          </a:p>
        </p:txBody>
      </p:sp>
      <p:sp>
        <p:nvSpPr>
          <p:cNvPr id="138255" name="Rectangle 15"/>
          <p:cNvSpPr>
            <a:spLocks noChangeArrowheads="1"/>
          </p:cNvSpPr>
          <p:nvPr/>
        </p:nvSpPr>
        <p:spPr bwMode="auto">
          <a:xfrm>
            <a:off x="476250" y="4960938"/>
            <a:ext cx="8191500" cy="1231106"/>
          </a:xfrm>
          <a:prstGeom prst="rect">
            <a:avLst/>
          </a:prstGeom>
          <a:noFill/>
          <a:ln w="9525">
            <a:noFill/>
            <a:miter lim="800000"/>
            <a:headEnd/>
            <a:tailEnd/>
          </a:ln>
        </p:spPr>
        <p:txBody>
          <a:bodyPr lIns="0" tIns="0" rIns="0" bIns="0">
            <a:spAutoFit/>
          </a:bodyPr>
          <a:lstStyle/>
          <a:p>
            <a:pPr>
              <a:defRPr/>
            </a:pPr>
            <a:r>
              <a:rPr lang="ja-JP" altLang="en-US" sz="2000">
                <a:solidFill>
                  <a:srgbClr val="FFFFFF"/>
                </a:solidFill>
                <a:effectLst>
                  <a:outerShdw blurRad="38100" dist="38100" dir="2700000" algn="tl">
                    <a:srgbClr val="000000"/>
                  </a:outerShdw>
                </a:effectLst>
                <a:latin typeface="+mn-ea"/>
                <a:ea typeface="+mn-ea"/>
              </a:rPr>
              <a:t>　　　　　　身長</a:t>
            </a:r>
            <a:r>
              <a:rPr lang="en-US" altLang="ja-JP" sz="2000">
                <a:solidFill>
                  <a:srgbClr val="FFFFFF"/>
                </a:solidFill>
                <a:effectLst>
                  <a:outerShdw blurRad="38100" dist="38100" dir="2700000" algn="tl">
                    <a:srgbClr val="000000"/>
                  </a:outerShdw>
                </a:effectLst>
                <a:latin typeface="+mn-ea"/>
                <a:ea typeface="+mn-ea"/>
              </a:rPr>
              <a:t>164 cm, </a:t>
            </a:r>
            <a:r>
              <a:rPr lang="ja-JP" altLang="en-US" sz="2000">
                <a:solidFill>
                  <a:srgbClr val="FFFFFF"/>
                </a:solidFill>
                <a:effectLst>
                  <a:outerShdw blurRad="38100" dist="38100" dir="2700000" algn="tl">
                    <a:srgbClr val="000000"/>
                  </a:outerShdw>
                </a:effectLst>
                <a:latin typeface="+mn-ea"/>
                <a:ea typeface="+mn-ea"/>
              </a:rPr>
              <a:t>体重</a:t>
            </a:r>
            <a:r>
              <a:rPr lang="en-US" altLang="ja-JP" sz="2000">
                <a:solidFill>
                  <a:srgbClr val="FFFFFF"/>
                </a:solidFill>
                <a:effectLst>
                  <a:outerShdw blurRad="38100" dist="38100" dir="2700000" algn="tl">
                    <a:srgbClr val="000000"/>
                  </a:outerShdw>
                </a:effectLst>
                <a:latin typeface="+mn-ea"/>
                <a:ea typeface="+mn-ea"/>
              </a:rPr>
              <a:t>78.5 kg, BMI 28.8 kg/m</a:t>
            </a:r>
            <a:r>
              <a:rPr lang="en-US" altLang="ja-JP" sz="2000" baseline="30000">
                <a:solidFill>
                  <a:srgbClr val="FFFFFF"/>
                </a:solidFill>
                <a:effectLst>
                  <a:outerShdw blurRad="38100" dist="38100" dir="2700000" algn="tl">
                    <a:srgbClr val="000000"/>
                  </a:outerShdw>
                </a:effectLst>
                <a:latin typeface="+mn-ea"/>
                <a:ea typeface="+mn-ea"/>
              </a:rPr>
              <a:t>2</a:t>
            </a:r>
            <a:r>
              <a:rPr lang="ja-JP" altLang="en-US" sz="2000">
                <a:solidFill>
                  <a:srgbClr val="FFFFFF"/>
                </a:solidFill>
                <a:effectLst>
                  <a:outerShdw blurRad="38100" dist="38100" dir="2700000" algn="tl">
                    <a:srgbClr val="000000"/>
                  </a:outerShdw>
                </a:effectLst>
                <a:latin typeface="+mn-ea"/>
                <a:ea typeface="+mn-ea"/>
              </a:rPr>
              <a:t>。血圧 </a:t>
            </a:r>
            <a:r>
              <a:rPr lang="en-US" altLang="ja-JP" sz="2000">
                <a:solidFill>
                  <a:srgbClr val="FFFFFF"/>
                </a:solidFill>
                <a:effectLst>
                  <a:outerShdw blurRad="38100" dist="38100" dir="2700000" algn="tl">
                    <a:srgbClr val="000000"/>
                  </a:outerShdw>
                </a:effectLst>
                <a:latin typeface="+mn-ea"/>
                <a:ea typeface="+mn-ea"/>
              </a:rPr>
              <a:t>160/96 mmHg, </a:t>
            </a:r>
            <a:r>
              <a:rPr lang="ja-JP" altLang="en-US" sz="2000">
                <a:solidFill>
                  <a:srgbClr val="FFFFFF"/>
                </a:solidFill>
                <a:effectLst>
                  <a:outerShdw blurRad="38100" dist="38100" dir="2700000" algn="tl">
                    <a:srgbClr val="000000"/>
                  </a:outerShdw>
                </a:effectLst>
                <a:latin typeface="+mn-ea"/>
                <a:ea typeface="+mn-ea"/>
              </a:rPr>
              <a:t>脈拍</a:t>
            </a:r>
            <a:r>
              <a:rPr lang="en-US" altLang="ja-JP" sz="2000">
                <a:solidFill>
                  <a:srgbClr val="FFFFFF"/>
                </a:solidFill>
                <a:effectLst>
                  <a:outerShdw blurRad="38100" dist="38100" dir="2700000" algn="tl">
                    <a:srgbClr val="000000"/>
                  </a:outerShdw>
                </a:effectLst>
                <a:latin typeface="+mn-ea"/>
                <a:ea typeface="+mn-ea"/>
              </a:rPr>
              <a:t>60/</a:t>
            </a:r>
            <a:r>
              <a:rPr lang="ja-JP" altLang="en-US" sz="2000">
                <a:solidFill>
                  <a:srgbClr val="FFFFFF"/>
                </a:solidFill>
                <a:effectLst>
                  <a:outerShdw blurRad="38100" dist="38100" dir="2700000" algn="tl">
                    <a:srgbClr val="000000"/>
                  </a:outerShdw>
                </a:effectLst>
                <a:latin typeface="+mn-ea"/>
                <a:ea typeface="+mn-ea"/>
              </a:rPr>
              <a:t>分 整，体温</a:t>
            </a:r>
            <a:r>
              <a:rPr lang="en-US" altLang="ja-JP" sz="2000">
                <a:solidFill>
                  <a:srgbClr val="FFFFFF"/>
                </a:solidFill>
                <a:effectLst>
                  <a:outerShdw blurRad="38100" dist="38100" dir="2700000" algn="tl">
                    <a:srgbClr val="000000"/>
                  </a:outerShdw>
                </a:effectLst>
                <a:latin typeface="+mn-ea"/>
                <a:ea typeface="+mn-ea"/>
              </a:rPr>
              <a:t>36.1℃</a:t>
            </a:r>
          </a:p>
          <a:p>
            <a:pPr>
              <a:defRPr/>
            </a:pPr>
            <a:r>
              <a:rPr lang="ja-JP" altLang="en-US" sz="2000">
                <a:solidFill>
                  <a:srgbClr val="FFFFFF"/>
                </a:solidFill>
                <a:effectLst>
                  <a:outerShdw blurRad="38100" dist="38100" dir="2700000" algn="tl">
                    <a:srgbClr val="000000"/>
                  </a:outerShdw>
                </a:effectLst>
                <a:latin typeface="+mn-ea"/>
                <a:ea typeface="+mn-ea"/>
              </a:rPr>
              <a:t>貧血，黄染なし。心・肺に異常所見なく，腹部には手術痕以外には異常所見なし。</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4016375" y="674688"/>
            <a:ext cx="2293938" cy="5710237"/>
          </a:xfrm>
          <a:prstGeom prst="rect">
            <a:avLst/>
          </a:prstGeom>
          <a:solidFill>
            <a:srgbClr val="993300"/>
          </a:solidFill>
          <a:ln w="25400">
            <a:solidFill>
              <a:srgbClr val="FFFFFF"/>
            </a:solidFill>
            <a:miter lim="800000"/>
            <a:headEnd/>
            <a:tailEnd/>
          </a:ln>
        </p:spPr>
        <p:txBody>
          <a:bodyPr/>
          <a:lstStyle/>
          <a:p>
            <a:endParaRPr lang="ja-JP" altLang="ja-JP" sz="2000">
              <a:solidFill>
                <a:srgbClr val="000000"/>
              </a:solidFill>
              <a:latin typeface="+mn-lt"/>
              <a:ea typeface="+mn-ea"/>
            </a:endParaRPr>
          </a:p>
        </p:txBody>
      </p:sp>
      <p:sp>
        <p:nvSpPr>
          <p:cNvPr id="34819" name="Rectangle 3"/>
          <p:cNvSpPr>
            <a:spLocks noChangeArrowheads="1"/>
          </p:cNvSpPr>
          <p:nvPr/>
        </p:nvSpPr>
        <p:spPr bwMode="auto">
          <a:xfrm>
            <a:off x="6318250" y="679450"/>
            <a:ext cx="2124075" cy="5710238"/>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sz="2400">
              <a:solidFill>
                <a:srgbClr val="000000"/>
              </a:solidFill>
              <a:latin typeface="+mn-lt"/>
              <a:ea typeface="+mn-ea"/>
            </a:endParaRPr>
          </a:p>
        </p:txBody>
      </p:sp>
      <p:sp>
        <p:nvSpPr>
          <p:cNvPr id="34820" name="Rectangle 4"/>
          <p:cNvSpPr>
            <a:spLocks noChangeArrowheads="1"/>
          </p:cNvSpPr>
          <p:nvPr/>
        </p:nvSpPr>
        <p:spPr bwMode="auto">
          <a:xfrm>
            <a:off x="1538288" y="679450"/>
            <a:ext cx="2486025" cy="5710238"/>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sz="2400">
              <a:solidFill>
                <a:srgbClr val="000000"/>
              </a:solidFill>
              <a:latin typeface="+mn-lt"/>
              <a:ea typeface="+mn-ea"/>
            </a:endParaRPr>
          </a:p>
        </p:txBody>
      </p:sp>
      <p:sp>
        <p:nvSpPr>
          <p:cNvPr id="34821" name="Rectangle 5"/>
          <p:cNvSpPr>
            <a:spLocks noChangeArrowheads="1"/>
          </p:cNvSpPr>
          <p:nvPr/>
        </p:nvSpPr>
        <p:spPr bwMode="auto">
          <a:xfrm>
            <a:off x="338138" y="685800"/>
            <a:ext cx="1209675" cy="5710238"/>
          </a:xfrm>
          <a:prstGeom prst="rect">
            <a:avLst/>
          </a:prstGeom>
          <a:solidFill>
            <a:srgbClr val="993300"/>
          </a:solidFill>
          <a:ln w="25400">
            <a:solidFill>
              <a:srgbClr val="FFFFFF"/>
            </a:solidFill>
            <a:miter lim="800000"/>
            <a:headEnd/>
            <a:tailEnd/>
          </a:ln>
        </p:spPr>
        <p:txBody>
          <a:bodyPr/>
          <a:lstStyle/>
          <a:p>
            <a:endParaRPr lang="ja-JP" altLang="en-US" sz="2400">
              <a:solidFill>
                <a:srgbClr val="000000"/>
              </a:solidFill>
              <a:latin typeface="+mn-lt"/>
              <a:ea typeface="+mn-ea"/>
            </a:endParaRPr>
          </a:p>
        </p:txBody>
      </p:sp>
      <p:sp>
        <p:nvSpPr>
          <p:cNvPr id="34822" name="Rectangle 6"/>
          <p:cNvSpPr>
            <a:spLocks noChangeArrowheads="1"/>
          </p:cNvSpPr>
          <p:nvPr/>
        </p:nvSpPr>
        <p:spPr bwMode="auto">
          <a:xfrm>
            <a:off x="317500" y="331788"/>
            <a:ext cx="846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EFF2A"/>
                </a:solidFill>
                <a:latin typeface="+mn-lt"/>
                <a:ea typeface="+mn-ea"/>
              </a:rPr>
              <a:t>[</a:t>
            </a:r>
            <a:r>
              <a:rPr lang="ja-JP" altLang="en-US" sz="1400">
                <a:solidFill>
                  <a:srgbClr val="FEFF2A"/>
                </a:solidFill>
                <a:latin typeface="+mn-lt"/>
                <a:ea typeface="+mn-ea"/>
              </a:rPr>
              <a:t>検査所見</a:t>
            </a:r>
            <a:r>
              <a:rPr lang="en-US" altLang="ja-JP" sz="1400">
                <a:solidFill>
                  <a:srgbClr val="FEFF2A"/>
                </a:solidFill>
                <a:latin typeface="+mn-lt"/>
                <a:ea typeface="+mn-ea"/>
              </a:rPr>
              <a:t>]</a:t>
            </a:r>
            <a:endParaRPr lang="en-US" altLang="ja-JP" sz="2000">
              <a:solidFill>
                <a:srgbClr val="000000"/>
              </a:solidFill>
              <a:latin typeface="+mn-lt"/>
              <a:ea typeface="+mn-ea"/>
            </a:endParaRPr>
          </a:p>
        </p:txBody>
      </p:sp>
      <p:sp>
        <p:nvSpPr>
          <p:cNvPr id="34823" name="Rectangle 7"/>
          <p:cNvSpPr>
            <a:spLocks noChangeArrowheads="1"/>
          </p:cNvSpPr>
          <p:nvPr/>
        </p:nvSpPr>
        <p:spPr bwMode="auto">
          <a:xfrm>
            <a:off x="4306888" y="957263"/>
            <a:ext cx="0" cy="1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00">
                <a:solidFill>
                  <a:srgbClr val="FF652A"/>
                </a:solidFill>
                <a:latin typeface="+mn-lt"/>
                <a:ea typeface="+mn-ea"/>
              </a:rPr>
              <a:t> </a:t>
            </a:r>
            <a:endParaRPr lang="en-US" altLang="ja-JP" sz="2000">
              <a:solidFill>
                <a:srgbClr val="000000"/>
              </a:solidFill>
              <a:latin typeface="+mn-lt"/>
              <a:ea typeface="+mn-ea"/>
            </a:endParaRPr>
          </a:p>
        </p:txBody>
      </p:sp>
      <p:sp>
        <p:nvSpPr>
          <p:cNvPr id="34824" name="Rectangle 8"/>
          <p:cNvSpPr>
            <a:spLocks noChangeArrowheads="1"/>
          </p:cNvSpPr>
          <p:nvPr/>
        </p:nvSpPr>
        <p:spPr bwMode="auto">
          <a:xfrm>
            <a:off x="4187825" y="3357563"/>
            <a:ext cx="1923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400">
                <a:solidFill>
                  <a:srgbClr val="FFFFAA"/>
                </a:solidFill>
                <a:latin typeface="+mn-lt"/>
                <a:ea typeface="+mn-ea"/>
              </a:rPr>
              <a:t>尿</a:t>
            </a:r>
            <a:endParaRPr lang="ja-JP" altLang="en-US" sz="2000">
              <a:solidFill>
                <a:srgbClr val="000000"/>
              </a:solidFill>
              <a:latin typeface="+mn-lt"/>
              <a:ea typeface="+mn-ea"/>
            </a:endParaRPr>
          </a:p>
        </p:txBody>
      </p:sp>
      <p:sp>
        <p:nvSpPr>
          <p:cNvPr id="34825" name="Rectangle 9"/>
          <p:cNvSpPr>
            <a:spLocks noChangeArrowheads="1"/>
          </p:cNvSpPr>
          <p:nvPr/>
        </p:nvSpPr>
        <p:spPr bwMode="auto">
          <a:xfrm>
            <a:off x="4845050" y="3749675"/>
            <a:ext cx="3590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400">
                <a:solidFill>
                  <a:srgbClr val="FFFFAA"/>
                </a:solidFill>
                <a:latin typeface="+mn-lt"/>
                <a:ea typeface="+mn-ea"/>
              </a:rPr>
              <a:t>蛋白　</a:t>
            </a:r>
            <a:endParaRPr lang="ja-JP" altLang="en-US" sz="2000">
              <a:solidFill>
                <a:srgbClr val="000000"/>
              </a:solidFill>
              <a:latin typeface="+mn-lt"/>
              <a:ea typeface="+mn-ea"/>
            </a:endParaRPr>
          </a:p>
        </p:txBody>
      </p:sp>
      <p:sp>
        <p:nvSpPr>
          <p:cNvPr id="34826" name="Rectangle 10"/>
          <p:cNvSpPr>
            <a:spLocks noChangeArrowheads="1"/>
          </p:cNvSpPr>
          <p:nvPr/>
        </p:nvSpPr>
        <p:spPr bwMode="auto">
          <a:xfrm>
            <a:off x="4895850" y="4097338"/>
            <a:ext cx="1923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400">
                <a:solidFill>
                  <a:srgbClr val="FFFFAA"/>
                </a:solidFill>
                <a:latin typeface="+mn-lt"/>
                <a:ea typeface="+mn-ea"/>
              </a:rPr>
              <a:t>糖　</a:t>
            </a:r>
            <a:endParaRPr lang="ja-JP" altLang="en-US" sz="2000">
              <a:solidFill>
                <a:srgbClr val="000000"/>
              </a:solidFill>
              <a:latin typeface="+mn-lt"/>
              <a:ea typeface="+mn-ea"/>
            </a:endParaRPr>
          </a:p>
        </p:txBody>
      </p:sp>
      <p:sp>
        <p:nvSpPr>
          <p:cNvPr id="34827" name="Rectangle 11"/>
          <p:cNvSpPr>
            <a:spLocks noChangeArrowheads="1"/>
          </p:cNvSpPr>
          <p:nvPr/>
        </p:nvSpPr>
        <p:spPr bwMode="auto">
          <a:xfrm>
            <a:off x="4827588" y="4402138"/>
            <a:ext cx="6027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400">
                <a:solidFill>
                  <a:srgbClr val="FFFFAA"/>
                </a:solidFill>
                <a:latin typeface="+mn-lt"/>
                <a:ea typeface="+mn-ea"/>
              </a:rPr>
              <a:t>アセトン</a:t>
            </a:r>
            <a:endParaRPr lang="ja-JP" altLang="en-US" sz="2000">
              <a:solidFill>
                <a:srgbClr val="000000"/>
              </a:solidFill>
              <a:latin typeface="+mn-lt"/>
              <a:ea typeface="+mn-ea"/>
            </a:endParaRPr>
          </a:p>
        </p:txBody>
      </p:sp>
      <p:sp>
        <p:nvSpPr>
          <p:cNvPr id="34828" name="Rectangle 12"/>
          <p:cNvSpPr>
            <a:spLocks noChangeArrowheads="1"/>
          </p:cNvSpPr>
          <p:nvPr/>
        </p:nvSpPr>
        <p:spPr bwMode="auto">
          <a:xfrm>
            <a:off x="6724650" y="3716338"/>
            <a:ext cx="3590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400">
                <a:solidFill>
                  <a:srgbClr val="FFFFFF"/>
                </a:solidFill>
                <a:latin typeface="+mn-lt"/>
                <a:ea typeface="+mn-ea"/>
              </a:rPr>
              <a:t>（－）</a:t>
            </a:r>
            <a:endParaRPr lang="ja-JP" altLang="en-US" sz="2000">
              <a:solidFill>
                <a:srgbClr val="FFFFFF"/>
              </a:solidFill>
              <a:latin typeface="+mn-lt"/>
              <a:ea typeface="+mn-ea"/>
            </a:endParaRPr>
          </a:p>
        </p:txBody>
      </p:sp>
      <p:sp>
        <p:nvSpPr>
          <p:cNvPr id="34829" name="Rectangle 13"/>
          <p:cNvSpPr>
            <a:spLocks noChangeArrowheads="1"/>
          </p:cNvSpPr>
          <p:nvPr/>
        </p:nvSpPr>
        <p:spPr bwMode="auto">
          <a:xfrm>
            <a:off x="6724650" y="4097338"/>
            <a:ext cx="2843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400">
                <a:solidFill>
                  <a:srgbClr val="FFFFFF"/>
                </a:solidFill>
                <a:latin typeface="+mn-lt"/>
                <a:ea typeface="+mn-ea"/>
              </a:rPr>
              <a:t>（</a:t>
            </a:r>
            <a:r>
              <a:rPr lang="en-US" altLang="ja-JP" sz="1400">
                <a:solidFill>
                  <a:srgbClr val="FFFFFF"/>
                </a:solidFill>
                <a:latin typeface="+mn-lt"/>
                <a:ea typeface="+mn-ea"/>
              </a:rPr>
              <a:t>+</a:t>
            </a:r>
            <a:r>
              <a:rPr lang="ja-JP" altLang="en-US" sz="1400">
                <a:solidFill>
                  <a:srgbClr val="FFFFFF"/>
                </a:solidFill>
                <a:latin typeface="+mn-lt"/>
                <a:ea typeface="+mn-ea"/>
              </a:rPr>
              <a:t>）</a:t>
            </a:r>
            <a:endParaRPr lang="ja-JP" altLang="en-US" sz="2000">
              <a:solidFill>
                <a:srgbClr val="FFFFFF"/>
              </a:solidFill>
              <a:latin typeface="+mn-lt"/>
              <a:ea typeface="+mn-ea"/>
            </a:endParaRPr>
          </a:p>
        </p:txBody>
      </p:sp>
      <p:sp>
        <p:nvSpPr>
          <p:cNvPr id="34830" name="Rectangle 14"/>
          <p:cNvSpPr>
            <a:spLocks noChangeArrowheads="1"/>
          </p:cNvSpPr>
          <p:nvPr/>
        </p:nvSpPr>
        <p:spPr bwMode="auto">
          <a:xfrm>
            <a:off x="6738938" y="4402138"/>
            <a:ext cx="3590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400">
                <a:solidFill>
                  <a:srgbClr val="FFFFFF"/>
                </a:solidFill>
                <a:latin typeface="+mn-lt"/>
                <a:ea typeface="+mn-ea"/>
              </a:rPr>
              <a:t>（－）</a:t>
            </a:r>
            <a:endParaRPr lang="ja-JP" altLang="en-US" sz="2000">
              <a:solidFill>
                <a:srgbClr val="FFFFFF"/>
              </a:solidFill>
              <a:latin typeface="+mn-lt"/>
              <a:ea typeface="+mn-ea"/>
            </a:endParaRPr>
          </a:p>
        </p:txBody>
      </p:sp>
      <p:sp>
        <p:nvSpPr>
          <p:cNvPr id="34831" name="Rectangle 15"/>
          <p:cNvSpPr>
            <a:spLocks noChangeArrowheads="1"/>
          </p:cNvSpPr>
          <p:nvPr/>
        </p:nvSpPr>
        <p:spPr bwMode="auto">
          <a:xfrm>
            <a:off x="2330450" y="765175"/>
            <a:ext cx="3993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6100</a:t>
            </a:r>
            <a:endParaRPr lang="en-US" altLang="ja-JP" sz="2000">
              <a:solidFill>
                <a:srgbClr val="000000"/>
              </a:solidFill>
              <a:latin typeface="+mn-lt"/>
              <a:ea typeface="+mn-ea"/>
            </a:endParaRPr>
          </a:p>
        </p:txBody>
      </p:sp>
      <p:sp>
        <p:nvSpPr>
          <p:cNvPr id="34832" name="Rectangle 16"/>
          <p:cNvSpPr>
            <a:spLocks noChangeArrowheads="1"/>
          </p:cNvSpPr>
          <p:nvPr/>
        </p:nvSpPr>
        <p:spPr bwMode="auto">
          <a:xfrm>
            <a:off x="2809875" y="803275"/>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 </a:t>
            </a:r>
            <a:endParaRPr lang="en-US" altLang="ja-JP" sz="2000">
              <a:solidFill>
                <a:srgbClr val="000000"/>
              </a:solidFill>
              <a:latin typeface="+mn-lt"/>
              <a:ea typeface="+mn-ea"/>
            </a:endParaRPr>
          </a:p>
        </p:txBody>
      </p:sp>
      <p:sp>
        <p:nvSpPr>
          <p:cNvPr id="34833" name="Rectangle 17"/>
          <p:cNvSpPr>
            <a:spLocks noChangeArrowheads="1"/>
          </p:cNvSpPr>
          <p:nvPr/>
        </p:nvSpPr>
        <p:spPr bwMode="auto">
          <a:xfrm>
            <a:off x="1963738" y="1143000"/>
            <a:ext cx="60409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445×10</a:t>
            </a:r>
            <a:endParaRPr lang="en-US" altLang="ja-JP" sz="2000">
              <a:solidFill>
                <a:srgbClr val="FFFFFF"/>
              </a:solidFill>
              <a:latin typeface="+mn-lt"/>
              <a:ea typeface="+mn-ea"/>
            </a:endParaRPr>
          </a:p>
        </p:txBody>
      </p:sp>
      <p:sp>
        <p:nvSpPr>
          <p:cNvPr id="34834" name="Rectangle 18"/>
          <p:cNvSpPr>
            <a:spLocks noChangeArrowheads="1"/>
          </p:cNvSpPr>
          <p:nvPr/>
        </p:nvSpPr>
        <p:spPr bwMode="auto">
          <a:xfrm>
            <a:off x="2776538" y="1143000"/>
            <a:ext cx="6418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900">
                <a:solidFill>
                  <a:srgbClr val="FFFFFF"/>
                </a:solidFill>
                <a:latin typeface="+mn-lt"/>
                <a:ea typeface="+mn-ea"/>
              </a:rPr>
              <a:t>4</a:t>
            </a:r>
            <a:endParaRPr lang="en-US" altLang="ja-JP" sz="2000">
              <a:solidFill>
                <a:srgbClr val="FFFFFF"/>
              </a:solidFill>
              <a:latin typeface="+mn-lt"/>
              <a:ea typeface="+mn-ea"/>
            </a:endParaRPr>
          </a:p>
        </p:txBody>
      </p:sp>
      <p:sp>
        <p:nvSpPr>
          <p:cNvPr id="34835" name="Rectangle 19"/>
          <p:cNvSpPr>
            <a:spLocks noChangeArrowheads="1"/>
          </p:cNvSpPr>
          <p:nvPr/>
        </p:nvSpPr>
        <p:spPr bwMode="auto">
          <a:xfrm>
            <a:off x="2709863" y="1219200"/>
            <a:ext cx="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900">
                <a:solidFill>
                  <a:srgbClr val="FFFFFF"/>
                </a:solidFill>
                <a:latin typeface="+mn-lt"/>
                <a:ea typeface="+mn-ea"/>
              </a:rPr>
              <a:t> </a:t>
            </a:r>
            <a:endParaRPr lang="en-US" altLang="ja-JP" sz="2000">
              <a:solidFill>
                <a:srgbClr val="000000"/>
              </a:solidFill>
              <a:latin typeface="+mn-lt"/>
              <a:ea typeface="+mn-ea"/>
            </a:endParaRPr>
          </a:p>
        </p:txBody>
      </p:sp>
      <p:sp>
        <p:nvSpPr>
          <p:cNvPr id="34836" name="Rectangle 20"/>
          <p:cNvSpPr>
            <a:spLocks noChangeArrowheads="1"/>
          </p:cNvSpPr>
          <p:nvPr/>
        </p:nvSpPr>
        <p:spPr bwMode="auto">
          <a:xfrm>
            <a:off x="2370138" y="1371600"/>
            <a:ext cx="3494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14.4</a:t>
            </a:r>
            <a:endParaRPr lang="en-US" altLang="ja-JP" sz="2000">
              <a:solidFill>
                <a:srgbClr val="FFFFFF"/>
              </a:solidFill>
              <a:latin typeface="+mn-lt"/>
              <a:ea typeface="+mn-ea"/>
            </a:endParaRPr>
          </a:p>
        </p:txBody>
      </p:sp>
      <p:sp>
        <p:nvSpPr>
          <p:cNvPr id="34837" name="Rectangle 21"/>
          <p:cNvSpPr>
            <a:spLocks noChangeArrowheads="1"/>
          </p:cNvSpPr>
          <p:nvPr/>
        </p:nvSpPr>
        <p:spPr bwMode="auto">
          <a:xfrm>
            <a:off x="2801938" y="1387475"/>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 </a:t>
            </a:r>
            <a:endParaRPr lang="en-US" altLang="ja-JP" sz="2000">
              <a:solidFill>
                <a:srgbClr val="000000"/>
              </a:solidFill>
              <a:latin typeface="+mn-lt"/>
              <a:ea typeface="+mn-ea"/>
            </a:endParaRPr>
          </a:p>
        </p:txBody>
      </p:sp>
      <p:sp>
        <p:nvSpPr>
          <p:cNvPr id="34838" name="Rectangle 22"/>
          <p:cNvSpPr>
            <a:spLocks noChangeArrowheads="1"/>
          </p:cNvSpPr>
          <p:nvPr/>
        </p:nvSpPr>
        <p:spPr bwMode="auto">
          <a:xfrm>
            <a:off x="2373313" y="1681163"/>
            <a:ext cx="3494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41.2</a:t>
            </a:r>
          </a:p>
        </p:txBody>
      </p:sp>
      <p:sp>
        <p:nvSpPr>
          <p:cNvPr id="34839" name="Rectangle 23"/>
          <p:cNvSpPr>
            <a:spLocks noChangeArrowheads="1"/>
          </p:cNvSpPr>
          <p:nvPr/>
        </p:nvSpPr>
        <p:spPr bwMode="auto">
          <a:xfrm>
            <a:off x="2801938" y="1681163"/>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 </a:t>
            </a:r>
            <a:endParaRPr lang="en-US" altLang="ja-JP" sz="2000">
              <a:solidFill>
                <a:srgbClr val="000000"/>
              </a:solidFill>
              <a:latin typeface="+mn-lt"/>
              <a:ea typeface="+mn-ea"/>
            </a:endParaRPr>
          </a:p>
        </p:txBody>
      </p:sp>
      <p:sp>
        <p:nvSpPr>
          <p:cNvPr id="34840" name="Rectangle 24"/>
          <p:cNvSpPr>
            <a:spLocks noChangeArrowheads="1"/>
          </p:cNvSpPr>
          <p:nvPr/>
        </p:nvSpPr>
        <p:spPr bwMode="auto">
          <a:xfrm>
            <a:off x="1897063" y="1981200"/>
            <a:ext cx="6796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00"/>
                </a:solidFill>
                <a:latin typeface="+mn-lt"/>
                <a:ea typeface="+mn-ea"/>
              </a:rPr>
              <a:t>21.1</a:t>
            </a:r>
            <a:r>
              <a:rPr lang="en-US" altLang="ja-JP" sz="1400">
                <a:solidFill>
                  <a:srgbClr val="FFFFFF"/>
                </a:solidFill>
                <a:latin typeface="+mn-lt"/>
                <a:ea typeface="+mn-ea"/>
              </a:rPr>
              <a:t>×10</a:t>
            </a:r>
            <a:endParaRPr lang="en-US" altLang="ja-JP" sz="2000">
              <a:solidFill>
                <a:srgbClr val="000000"/>
              </a:solidFill>
              <a:latin typeface="+mn-lt"/>
              <a:ea typeface="+mn-ea"/>
            </a:endParaRPr>
          </a:p>
        </p:txBody>
      </p:sp>
      <p:sp>
        <p:nvSpPr>
          <p:cNvPr id="34841" name="Rectangle 25"/>
          <p:cNvSpPr>
            <a:spLocks noChangeArrowheads="1"/>
          </p:cNvSpPr>
          <p:nvPr/>
        </p:nvSpPr>
        <p:spPr bwMode="auto">
          <a:xfrm>
            <a:off x="2843213" y="1922463"/>
            <a:ext cx="26352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900">
                <a:solidFill>
                  <a:srgbClr val="FFFFFF"/>
                </a:solidFill>
                <a:latin typeface="+mn-lt"/>
                <a:ea typeface="+mn-ea"/>
              </a:rPr>
              <a:t>4</a:t>
            </a:r>
            <a:endParaRPr lang="en-US" altLang="ja-JP" sz="2000">
              <a:solidFill>
                <a:srgbClr val="000000"/>
              </a:solidFill>
              <a:latin typeface="+mn-lt"/>
              <a:ea typeface="+mn-ea"/>
            </a:endParaRPr>
          </a:p>
        </p:txBody>
      </p:sp>
      <p:sp>
        <p:nvSpPr>
          <p:cNvPr id="34842" name="Rectangle 27"/>
          <p:cNvSpPr>
            <a:spLocks noChangeArrowheads="1"/>
          </p:cNvSpPr>
          <p:nvPr/>
        </p:nvSpPr>
        <p:spPr bwMode="auto">
          <a:xfrm>
            <a:off x="2476500" y="2265363"/>
            <a:ext cx="2495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6.2</a:t>
            </a:r>
            <a:endParaRPr lang="en-US" altLang="ja-JP" sz="2000">
              <a:solidFill>
                <a:srgbClr val="000000"/>
              </a:solidFill>
              <a:latin typeface="+mn-lt"/>
              <a:ea typeface="+mn-ea"/>
            </a:endParaRPr>
          </a:p>
        </p:txBody>
      </p:sp>
      <p:sp>
        <p:nvSpPr>
          <p:cNvPr id="34843" name="Rectangle 28"/>
          <p:cNvSpPr>
            <a:spLocks noChangeArrowheads="1"/>
          </p:cNvSpPr>
          <p:nvPr/>
        </p:nvSpPr>
        <p:spPr bwMode="auto">
          <a:xfrm>
            <a:off x="2813050" y="2265363"/>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 </a:t>
            </a:r>
            <a:endParaRPr lang="en-US" altLang="ja-JP" sz="2000">
              <a:solidFill>
                <a:srgbClr val="000000"/>
              </a:solidFill>
              <a:latin typeface="+mn-lt"/>
              <a:ea typeface="+mn-ea"/>
            </a:endParaRPr>
          </a:p>
        </p:txBody>
      </p:sp>
      <p:sp>
        <p:nvSpPr>
          <p:cNvPr id="34844" name="Rectangle 29"/>
          <p:cNvSpPr>
            <a:spLocks noChangeArrowheads="1"/>
          </p:cNvSpPr>
          <p:nvPr/>
        </p:nvSpPr>
        <p:spPr bwMode="auto">
          <a:xfrm>
            <a:off x="2476500" y="2557463"/>
            <a:ext cx="2495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4.0</a:t>
            </a:r>
            <a:endParaRPr lang="en-US" altLang="ja-JP" sz="2000">
              <a:solidFill>
                <a:srgbClr val="000000"/>
              </a:solidFill>
              <a:latin typeface="+mn-lt"/>
              <a:ea typeface="+mn-ea"/>
            </a:endParaRPr>
          </a:p>
        </p:txBody>
      </p:sp>
      <p:sp>
        <p:nvSpPr>
          <p:cNvPr id="34845" name="Rectangle 30"/>
          <p:cNvSpPr>
            <a:spLocks noChangeArrowheads="1"/>
          </p:cNvSpPr>
          <p:nvPr/>
        </p:nvSpPr>
        <p:spPr bwMode="auto">
          <a:xfrm>
            <a:off x="2813050" y="2557463"/>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 </a:t>
            </a:r>
            <a:endParaRPr lang="en-US" altLang="ja-JP" sz="2000">
              <a:solidFill>
                <a:srgbClr val="000000"/>
              </a:solidFill>
              <a:latin typeface="+mn-lt"/>
              <a:ea typeface="+mn-ea"/>
            </a:endParaRPr>
          </a:p>
        </p:txBody>
      </p:sp>
      <p:sp>
        <p:nvSpPr>
          <p:cNvPr id="34846" name="Rectangle 31"/>
          <p:cNvSpPr>
            <a:spLocks noChangeArrowheads="1"/>
          </p:cNvSpPr>
          <p:nvPr/>
        </p:nvSpPr>
        <p:spPr bwMode="auto">
          <a:xfrm>
            <a:off x="2476500" y="2849563"/>
            <a:ext cx="2495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1.4</a:t>
            </a:r>
            <a:endParaRPr lang="en-US" altLang="ja-JP" sz="2000">
              <a:solidFill>
                <a:srgbClr val="000000"/>
              </a:solidFill>
              <a:latin typeface="+mn-lt"/>
              <a:ea typeface="+mn-ea"/>
            </a:endParaRPr>
          </a:p>
        </p:txBody>
      </p:sp>
      <p:sp>
        <p:nvSpPr>
          <p:cNvPr id="34847" name="Rectangle 32"/>
          <p:cNvSpPr>
            <a:spLocks noChangeArrowheads="1"/>
          </p:cNvSpPr>
          <p:nvPr/>
        </p:nvSpPr>
        <p:spPr bwMode="auto">
          <a:xfrm>
            <a:off x="2813050" y="2849563"/>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 </a:t>
            </a:r>
            <a:endParaRPr lang="en-US" altLang="ja-JP" sz="2000">
              <a:solidFill>
                <a:srgbClr val="000000"/>
              </a:solidFill>
              <a:latin typeface="+mn-lt"/>
              <a:ea typeface="+mn-ea"/>
            </a:endParaRPr>
          </a:p>
        </p:txBody>
      </p:sp>
      <p:sp>
        <p:nvSpPr>
          <p:cNvPr id="34848" name="Rectangle 33"/>
          <p:cNvSpPr>
            <a:spLocks noChangeArrowheads="1"/>
          </p:cNvSpPr>
          <p:nvPr/>
        </p:nvSpPr>
        <p:spPr bwMode="auto">
          <a:xfrm>
            <a:off x="2506663" y="3124200"/>
            <a:ext cx="1996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12</a:t>
            </a:r>
            <a:endParaRPr lang="en-US" altLang="ja-JP" sz="2000">
              <a:solidFill>
                <a:srgbClr val="000000"/>
              </a:solidFill>
              <a:latin typeface="+mn-lt"/>
              <a:ea typeface="+mn-ea"/>
            </a:endParaRPr>
          </a:p>
        </p:txBody>
      </p:sp>
      <p:sp>
        <p:nvSpPr>
          <p:cNvPr id="34849" name="Rectangle 34"/>
          <p:cNvSpPr>
            <a:spLocks noChangeArrowheads="1"/>
          </p:cNvSpPr>
          <p:nvPr/>
        </p:nvSpPr>
        <p:spPr bwMode="auto">
          <a:xfrm>
            <a:off x="2827338" y="3141663"/>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 </a:t>
            </a:r>
            <a:endParaRPr lang="en-US" altLang="ja-JP" sz="2000">
              <a:solidFill>
                <a:srgbClr val="000000"/>
              </a:solidFill>
              <a:latin typeface="+mn-lt"/>
              <a:ea typeface="+mn-ea"/>
            </a:endParaRPr>
          </a:p>
        </p:txBody>
      </p:sp>
      <p:sp>
        <p:nvSpPr>
          <p:cNvPr id="34850" name="Rectangle 35"/>
          <p:cNvSpPr>
            <a:spLocks noChangeArrowheads="1"/>
          </p:cNvSpPr>
          <p:nvPr/>
        </p:nvSpPr>
        <p:spPr bwMode="auto">
          <a:xfrm>
            <a:off x="2524125" y="3435350"/>
            <a:ext cx="1996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20</a:t>
            </a:r>
            <a:endParaRPr lang="en-US" altLang="ja-JP" sz="2000">
              <a:solidFill>
                <a:srgbClr val="000000"/>
              </a:solidFill>
              <a:latin typeface="+mn-lt"/>
              <a:ea typeface="+mn-ea"/>
            </a:endParaRPr>
          </a:p>
        </p:txBody>
      </p:sp>
      <p:sp>
        <p:nvSpPr>
          <p:cNvPr id="34851" name="Rectangle 36"/>
          <p:cNvSpPr>
            <a:spLocks noChangeArrowheads="1"/>
          </p:cNvSpPr>
          <p:nvPr/>
        </p:nvSpPr>
        <p:spPr bwMode="auto">
          <a:xfrm>
            <a:off x="2827338" y="3435350"/>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 </a:t>
            </a:r>
            <a:endParaRPr lang="en-US" altLang="ja-JP" sz="2000">
              <a:solidFill>
                <a:srgbClr val="000000"/>
              </a:solidFill>
              <a:latin typeface="+mn-lt"/>
              <a:ea typeface="+mn-ea"/>
            </a:endParaRPr>
          </a:p>
        </p:txBody>
      </p:sp>
      <p:sp>
        <p:nvSpPr>
          <p:cNvPr id="34852" name="Rectangle 37"/>
          <p:cNvSpPr>
            <a:spLocks noChangeArrowheads="1"/>
          </p:cNvSpPr>
          <p:nvPr/>
        </p:nvSpPr>
        <p:spPr bwMode="auto">
          <a:xfrm>
            <a:off x="2524125" y="3716338"/>
            <a:ext cx="1996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52</a:t>
            </a:r>
            <a:endParaRPr lang="en-US" altLang="ja-JP" sz="2000">
              <a:solidFill>
                <a:srgbClr val="000000"/>
              </a:solidFill>
              <a:latin typeface="+mn-lt"/>
              <a:ea typeface="+mn-ea"/>
            </a:endParaRPr>
          </a:p>
        </p:txBody>
      </p:sp>
      <p:sp>
        <p:nvSpPr>
          <p:cNvPr id="34853" name="Rectangle 38"/>
          <p:cNvSpPr>
            <a:spLocks noChangeArrowheads="1"/>
          </p:cNvSpPr>
          <p:nvPr/>
        </p:nvSpPr>
        <p:spPr bwMode="auto">
          <a:xfrm>
            <a:off x="2820988" y="3727450"/>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 </a:t>
            </a:r>
            <a:endParaRPr lang="en-US" altLang="ja-JP" sz="2000">
              <a:solidFill>
                <a:srgbClr val="000000"/>
              </a:solidFill>
              <a:latin typeface="+mn-lt"/>
              <a:ea typeface="+mn-ea"/>
            </a:endParaRPr>
          </a:p>
        </p:txBody>
      </p:sp>
      <p:sp>
        <p:nvSpPr>
          <p:cNvPr id="34854" name="Rectangle 39"/>
          <p:cNvSpPr>
            <a:spLocks noChangeArrowheads="1"/>
          </p:cNvSpPr>
          <p:nvPr/>
        </p:nvSpPr>
        <p:spPr bwMode="auto">
          <a:xfrm>
            <a:off x="2506663" y="4038600"/>
            <a:ext cx="1996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13</a:t>
            </a:r>
            <a:endParaRPr lang="en-US" altLang="ja-JP" sz="2000">
              <a:solidFill>
                <a:srgbClr val="FFFFFF"/>
              </a:solidFill>
              <a:latin typeface="+mn-lt"/>
              <a:ea typeface="+mn-ea"/>
            </a:endParaRPr>
          </a:p>
        </p:txBody>
      </p:sp>
      <p:sp>
        <p:nvSpPr>
          <p:cNvPr id="34855" name="Rectangle 40"/>
          <p:cNvSpPr>
            <a:spLocks noChangeArrowheads="1"/>
          </p:cNvSpPr>
          <p:nvPr/>
        </p:nvSpPr>
        <p:spPr bwMode="auto">
          <a:xfrm>
            <a:off x="2827338" y="4019550"/>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 </a:t>
            </a:r>
            <a:endParaRPr lang="en-US" altLang="ja-JP" sz="2000">
              <a:solidFill>
                <a:srgbClr val="000000"/>
              </a:solidFill>
              <a:latin typeface="+mn-lt"/>
              <a:ea typeface="+mn-ea"/>
            </a:endParaRPr>
          </a:p>
        </p:txBody>
      </p:sp>
      <p:sp>
        <p:nvSpPr>
          <p:cNvPr id="34856" name="Rectangle 41"/>
          <p:cNvSpPr>
            <a:spLocks noChangeArrowheads="1"/>
          </p:cNvSpPr>
          <p:nvPr/>
        </p:nvSpPr>
        <p:spPr bwMode="auto">
          <a:xfrm>
            <a:off x="2408238" y="4313238"/>
            <a:ext cx="2995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106</a:t>
            </a:r>
            <a:endParaRPr lang="en-US" altLang="ja-JP" sz="2000">
              <a:solidFill>
                <a:srgbClr val="000000"/>
              </a:solidFill>
              <a:latin typeface="+mn-lt"/>
              <a:ea typeface="+mn-ea"/>
            </a:endParaRPr>
          </a:p>
        </p:txBody>
      </p:sp>
      <p:sp>
        <p:nvSpPr>
          <p:cNvPr id="34857" name="Rectangle 42"/>
          <p:cNvSpPr>
            <a:spLocks noChangeArrowheads="1"/>
          </p:cNvSpPr>
          <p:nvPr/>
        </p:nvSpPr>
        <p:spPr bwMode="auto">
          <a:xfrm>
            <a:off x="2820988" y="4313238"/>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 </a:t>
            </a:r>
            <a:endParaRPr lang="en-US" altLang="ja-JP" sz="2000">
              <a:solidFill>
                <a:srgbClr val="000000"/>
              </a:solidFill>
              <a:latin typeface="+mn-lt"/>
              <a:ea typeface="+mn-ea"/>
            </a:endParaRPr>
          </a:p>
        </p:txBody>
      </p:sp>
      <p:sp>
        <p:nvSpPr>
          <p:cNvPr id="34858" name="Rectangle 43"/>
          <p:cNvSpPr>
            <a:spLocks noChangeArrowheads="1"/>
          </p:cNvSpPr>
          <p:nvPr/>
        </p:nvSpPr>
        <p:spPr bwMode="auto">
          <a:xfrm>
            <a:off x="2427288" y="4594225"/>
            <a:ext cx="2797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0000"/>
                </a:solidFill>
                <a:latin typeface="+mn-lt"/>
                <a:ea typeface="+mn-ea"/>
              </a:rPr>
              <a:t>111</a:t>
            </a:r>
            <a:endParaRPr lang="en-US" altLang="ja-JP" sz="2000">
              <a:solidFill>
                <a:srgbClr val="000000"/>
              </a:solidFill>
              <a:latin typeface="+mn-lt"/>
              <a:ea typeface="+mn-ea"/>
            </a:endParaRPr>
          </a:p>
        </p:txBody>
      </p:sp>
      <p:sp>
        <p:nvSpPr>
          <p:cNvPr id="34859" name="Rectangle 44"/>
          <p:cNvSpPr>
            <a:spLocks noChangeArrowheads="1"/>
          </p:cNvSpPr>
          <p:nvPr/>
        </p:nvSpPr>
        <p:spPr bwMode="auto">
          <a:xfrm>
            <a:off x="2820988" y="4605338"/>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 </a:t>
            </a:r>
            <a:endParaRPr lang="en-US" altLang="ja-JP" sz="2000">
              <a:solidFill>
                <a:srgbClr val="000000"/>
              </a:solidFill>
              <a:latin typeface="+mn-lt"/>
              <a:ea typeface="+mn-ea"/>
            </a:endParaRPr>
          </a:p>
        </p:txBody>
      </p:sp>
      <p:sp>
        <p:nvSpPr>
          <p:cNvPr id="34860" name="Rectangle 45"/>
          <p:cNvSpPr>
            <a:spLocks noChangeArrowheads="1"/>
          </p:cNvSpPr>
          <p:nvPr/>
        </p:nvSpPr>
        <p:spPr bwMode="auto">
          <a:xfrm>
            <a:off x="2384425" y="4895850"/>
            <a:ext cx="3206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400">
                <a:solidFill>
                  <a:srgbClr val="FFFFFF"/>
                </a:solidFill>
                <a:latin typeface="+mn-lt"/>
                <a:ea typeface="+mn-ea"/>
              </a:rPr>
              <a:t>　</a:t>
            </a:r>
            <a:r>
              <a:rPr lang="en-US" altLang="ja-JP" sz="1400">
                <a:solidFill>
                  <a:srgbClr val="FFFFFF"/>
                </a:solidFill>
                <a:latin typeface="+mn-lt"/>
                <a:ea typeface="+mn-ea"/>
              </a:rPr>
              <a:t>14</a:t>
            </a:r>
            <a:endParaRPr lang="en-US" altLang="ja-JP" sz="2000">
              <a:solidFill>
                <a:srgbClr val="000000"/>
              </a:solidFill>
              <a:latin typeface="+mn-lt"/>
              <a:ea typeface="+mn-ea"/>
            </a:endParaRPr>
          </a:p>
        </p:txBody>
      </p:sp>
      <p:sp>
        <p:nvSpPr>
          <p:cNvPr id="34861" name="Rectangle 46"/>
          <p:cNvSpPr>
            <a:spLocks noChangeArrowheads="1"/>
          </p:cNvSpPr>
          <p:nvPr/>
        </p:nvSpPr>
        <p:spPr bwMode="auto">
          <a:xfrm>
            <a:off x="2801938" y="4895850"/>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 </a:t>
            </a:r>
            <a:endParaRPr lang="en-US" altLang="ja-JP" sz="2000">
              <a:solidFill>
                <a:srgbClr val="000000"/>
              </a:solidFill>
              <a:latin typeface="+mn-lt"/>
              <a:ea typeface="+mn-ea"/>
            </a:endParaRPr>
          </a:p>
        </p:txBody>
      </p:sp>
      <p:sp>
        <p:nvSpPr>
          <p:cNvPr id="34862" name="Rectangle 47"/>
          <p:cNvSpPr>
            <a:spLocks noChangeArrowheads="1"/>
          </p:cNvSpPr>
          <p:nvPr/>
        </p:nvSpPr>
        <p:spPr bwMode="auto">
          <a:xfrm>
            <a:off x="2501900" y="5170488"/>
            <a:ext cx="2495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0.9</a:t>
            </a:r>
            <a:endParaRPr lang="en-US" altLang="ja-JP" sz="2000">
              <a:solidFill>
                <a:srgbClr val="FFFFFF"/>
              </a:solidFill>
              <a:latin typeface="+mn-lt"/>
              <a:ea typeface="+mn-ea"/>
            </a:endParaRPr>
          </a:p>
        </p:txBody>
      </p:sp>
      <p:sp>
        <p:nvSpPr>
          <p:cNvPr id="34863" name="Rectangle 48"/>
          <p:cNvSpPr>
            <a:spLocks noChangeArrowheads="1"/>
          </p:cNvSpPr>
          <p:nvPr/>
        </p:nvSpPr>
        <p:spPr bwMode="auto">
          <a:xfrm>
            <a:off x="2801938" y="5189538"/>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 </a:t>
            </a:r>
            <a:endParaRPr lang="en-US" altLang="ja-JP" sz="2000">
              <a:solidFill>
                <a:srgbClr val="000000"/>
              </a:solidFill>
              <a:latin typeface="+mn-lt"/>
              <a:ea typeface="+mn-ea"/>
            </a:endParaRPr>
          </a:p>
        </p:txBody>
      </p:sp>
      <p:sp>
        <p:nvSpPr>
          <p:cNvPr id="34864" name="Rectangle 49"/>
          <p:cNvSpPr>
            <a:spLocks noChangeArrowheads="1"/>
          </p:cNvSpPr>
          <p:nvPr/>
        </p:nvSpPr>
        <p:spPr bwMode="auto">
          <a:xfrm>
            <a:off x="2498725" y="5481638"/>
            <a:ext cx="2495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7.1</a:t>
            </a:r>
            <a:endParaRPr lang="en-US" altLang="ja-JP" sz="2000">
              <a:solidFill>
                <a:srgbClr val="000000"/>
              </a:solidFill>
              <a:latin typeface="+mn-lt"/>
              <a:ea typeface="+mn-ea"/>
            </a:endParaRPr>
          </a:p>
        </p:txBody>
      </p:sp>
      <p:sp>
        <p:nvSpPr>
          <p:cNvPr id="34865" name="Rectangle 50"/>
          <p:cNvSpPr>
            <a:spLocks noChangeArrowheads="1"/>
          </p:cNvSpPr>
          <p:nvPr/>
        </p:nvSpPr>
        <p:spPr bwMode="auto">
          <a:xfrm>
            <a:off x="2813050" y="5481638"/>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 </a:t>
            </a:r>
            <a:endParaRPr lang="en-US" altLang="ja-JP" sz="2000">
              <a:solidFill>
                <a:srgbClr val="000000"/>
              </a:solidFill>
              <a:latin typeface="+mn-lt"/>
              <a:ea typeface="+mn-ea"/>
            </a:endParaRPr>
          </a:p>
        </p:txBody>
      </p:sp>
      <p:sp>
        <p:nvSpPr>
          <p:cNvPr id="34866" name="Rectangle 51"/>
          <p:cNvSpPr>
            <a:spLocks noChangeArrowheads="1"/>
          </p:cNvSpPr>
          <p:nvPr/>
        </p:nvSpPr>
        <p:spPr bwMode="auto">
          <a:xfrm>
            <a:off x="2438400" y="5791200"/>
            <a:ext cx="2995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284</a:t>
            </a:r>
            <a:endParaRPr lang="en-US" altLang="ja-JP" sz="2000">
              <a:solidFill>
                <a:srgbClr val="FFFFFF"/>
              </a:solidFill>
              <a:latin typeface="+mn-lt"/>
              <a:ea typeface="+mn-ea"/>
            </a:endParaRPr>
          </a:p>
        </p:txBody>
      </p:sp>
      <p:sp>
        <p:nvSpPr>
          <p:cNvPr id="34867" name="Rectangle 52"/>
          <p:cNvSpPr>
            <a:spLocks noChangeArrowheads="1"/>
          </p:cNvSpPr>
          <p:nvPr/>
        </p:nvSpPr>
        <p:spPr bwMode="auto">
          <a:xfrm>
            <a:off x="2827338" y="5773738"/>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 </a:t>
            </a:r>
            <a:endParaRPr lang="en-US" altLang="ja-JP" sz="2000">
              <a:solidFill>
                <a:srgbClr val="000000"/>
              </a:solidFill>
              <a:latin typeface="+mn-lt"/>
              <a:ea typeface="+mn-ea"/>
            </a:endParaRPr>
          </a:p>
        </p:txBody>
      </p:sp>
      <p:sp>
        <p:nvSpPr>
          <p:cNvPr id="34868" name="Rectangle 53"/>
          <p:cNvSpPr>
            <a:spLocks noChangeArrowheads="1"/>
          </p:cNvSpPr>
          <p:nvPr/>
        </p:nvSpPr>
        <p:spPr bwMode="auto">
          <a:xfrm>
            <a:off x="509588" y="765175"/>
            <a:ext cx="4287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WBC</a:t>
            </a:r>
            <a:endParaRPr lang="en-US" altLang="ja-JP" sz="2000">
              <a:solidFill>
                <a:srgbClr val="000000"/>
              </a:solidFill>
              <a:latin typeface="+mn-lt"/>
              <a:ea typeface="+mn-ea"/>
            </a:endParaRPr>
          </a:p>
        </p:txBody>
      </p:sp>
      <p:sp>
        <p:nvSpPr>
          <p:cNvPr id="34869" name="Rectangle 54"/>
          <p:cNvSpPr>
            <a:spLocks noChangeArrowheads="1"/>
          </p:cNvSpPr>
          <p:nvPr/>
        </p:nvSpPr>
        <p:spPr bwMode="auto">
          <a:xfrm>
            <a:off x="966788" y="765175"/>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 </a:t>
            </a:r>
            <a:endParaRPr lang="en-US" altLang="ja-JP" sz="2000">
              <a:solidFill>
                <a:srgbClr val="000000"/>
              </a:solidFill>
              <a:latin typeface="+mn-lt"/>
              <a:ea typeface="+mn-ea"/>
            </a:endParaRPr>
          </a:p>
        </p:txBody>
      </p:sp>
      <p:sp>
        <p:nvSpPr>
          <p:cNvPr id="34870" name="Rectangle 55"/>
          <p:cNvSpPr>
            <a:spLocks noChangeArrowheads="1"/>
          </p:cNvSpPr>
          <p:nvPr/>
        </p:nvSpPr>
        <p:spPr bwMode="auto">
          <a:xfrm>
            <a:off x="509588" y="1057275"/>
            <a:ext cx="3889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RBC</a:t>
            </a:r>
            <a:endParaRPr lang="en-US" altLang="ja-JP" sz="2000">
              <a:solidFill>
                <a:srgbClr val="000000"/>
              </a:solidFill>
              <a:latin typeface="+mn-lt"/>
              <a:ea typeface="+mn-ea"/>
            </a:endParaRPr>
          </a:p>
        </p:txBody>
      </p:sp>
      <p:sp>
        <p:nvSpPr>
          <p:cNvPr id="34871" name="Rectangle 56"/>
          <p:cNvSpPr>
            <a:spLocks noChangeArrowheads="1"/>
          </p:cNvSpPr>
          <p:nvPr/>
        </p:nvSpPr>
        <p:spPr bwMode="auto">
          <a:xfrm>
            <a:off x="896938" y="1057275"/>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 </a:t>
            </a:r>
            <a:endParaRPr lang="en-US" altLang="ja-JP" sz="2000">
              <a:solidFill>
                <a:srgbClr val="000000"/>
              </a:solidFill>
              <a:latin typeface="+mn-lt"/>
              <a:ea typeface="+mn-ea"/>
            </a:endParaRPr>
          </a:p>
        </p:txBody>
      </p:sp>
      <p:sp>
        <p:nvSpPr>
          <p:cNvPr id="34872" name="Rectangle 57"/>
          <p:cNvSpPr>
            <a:spLocks noChangeArrowheads="1"/>
          </p:cNvSpPr>
          <p:nvPr/>
        </p:nvSpPr>
        <p:spPr bwMode="auto">
          <a:xfrm>
            <a:off x="509588" y="1349375"/>
            <a:ext cx="2393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Hb</a:t>
            </a:r>
            <a:endParaRPr lang="en-US" altLang="ja-JP" sz="2000">
              <a:solidFill>
                <a:srgbClr val="000000"/>
              </a:solidFill>
              <a:latin typeface="+mn-lt"/>
              <a:ea typeface="+mn-ea"/>
            </a:endParaRPr>
          </a:p>
        </p:txBody>
      </p:sp>
      <p:sp>
        <p:nvSpPr>
          <p:cNvPr id="34873" name="Rectangle 58"/>
          <p:cNvSpPr>
            <a:spLocks noChangeArrowheads="1"/>
          </p:cNvSpPr>
          <p:nvPr/>
        </p:nvSpPr>
        <p:spPr bwMode="auto">
          <a:xfrm>
            <a:off x="776288" y="1349375"/>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 </a:t>
            </a:r>
            <a:endParaRPr lang="en-US" altLang="ja-JP" sz="2000">
              <a:solidFill>
                <a:srgbClr val="000000"/>
              </a:solidFill>
              <a:latin typeface="+mn-lt"/>
              <a:ea typeface="+mn-ea"/>
            </a:endParaRPr>
          </a:p>
        </p:txBody>
      </p:sp>
      <p:sp>
        <p:nvSpPr>
          <p:cNvPr id="34874" name="Rectangle 59"/>
          <p:cNvSpPr>
            <a:spLocks noChangeArrowheads="1"/>
          </p:cNvSpPr>
          <p:nvPr/>
        </p:nvSpPr>
        <p:spPr bwMode="auto">
          <a:xfrm>
            <a:off x="509588" y="1643063"/>
            <a:ext cx="1923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Ht</a:t>
            </a:r>
            <a:endParaRPr lang="en-US" altLang="ja-JP" sz="2000">
              <a:solidFill>
                <a:srgbClr val="000000"/>
              </a:solidFill>
              <a:latin typeface="+mn-lt"/>
              <a:ea typeface="+mn-ea"/>
            </a:endParaRPr>
          </a:p>
        </p:txBody>
      </p:sp>
      <p:sp>
        <p:nvSpPr>
          <p:cNvPr id="34875" name="Rectangle 60"/>
          <p:cNvSpPr>
            <a:spLocks noChangeArrowheads="1"/>
          </p:cNvSpPr>
          <p:nvPr/>
        </p:nvSpPr>
        <p:spPr bwMode="auto">
          <a:xfrm>
            <a:off x="741363" y="1643063"/>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 </a:t>
            </a:r>
            <a:endParaRPr lang="en-US" altLang="ja-JP" sz="2000">
              <a:solidFill>
                <a:srgbClr val="000000"/>
              </a:solidFill>
              <a:latin typeface="+mn-lt"/>
              <a:ea typeface="+mn-ea"/>
            </a:endParaRPr>
          </a:p>
        </p:txBody>
      </p:sp>
      <p:sp>
        <p:nvSpPr>
          <p:cNvPr id="34876" name="Rectangle 61"/>
          <p:cNvSpPr>
            <a:spLocks noChangeArrowheads="1"/>
          </p:cNvSpPr>
          <p:nvPr/>
        </p:nvSpPr>
        <p:spPr bwMode="auto">
          <a:xfrm>
            <a:off x="509588" y="1935163"/>
            <a:ext cx="2308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Plt</a:t>
            </a:r>
            <a:endParaRPr lang="en-US" altLang="ja-JP" sz="2000">
              <a:solidFill>
                <a:srgbClr val="000000"/>
              </a:solidFill>
              <a:latin typeface="+mn-lt"/>
              <a:ea typeface="+mn-ea"/>
            </a:endParaRPr>
          </a:p>
        </p:txBody>
      </p:sp>
      <p:sp>
        <p:nvSpPr>
          <p:cNvPr id="34877" name="Rectangle 62"/>
          <p:cNvSpPr>
            <a:spLocks noChangeArrowheads="1"/>
          </p:cNvSpPr>
          <p:nvPr/>
        </p:nvSpPr>
        <p:spPr bwMode="auto">
          <a:xfrm>
            <a:off x="768350" y="1935163"/>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 </a:t>
            </a:r>
            <a:endParaRPr lang="en-US" altLang="ja-JP" sz="2000">
              <a:solidFill>
                <a:srgbClr val="000000"/>
              </a:solidFill>
              <a:latin typeface="+mn-lt"/>
              <a:ea typeface="+mn-ea"/>
            </a:endParaRPr>
          </a:p>
        </p:txBody>
      </p:sp>
      <p:sp>
        <p:nvSpPr>
          <p:cNvPr id="34878" name="Rectangle 63"/>
          <p:cNvSpPr>
            <a:spLocks noChangeArrowheads="1"/>
          </p:cNvSpPr>
          <p:nvPr/>
        </p:nvSpPr>
        <p:spPr bwMode="auto">
          <a:xfrm>
            <a:off x="509588" y="2227263"/>
            <a:ext cx="29495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T.P.</a:t>
            </a:r>
            <a:endParaRPr lang="en-US" altLang="ja-JP" sz="2000">
              <a:solidFill>
                <a:srgbClr val="000000"/>
              </a:solidFill>
              <a:latin typeface="+mn-lt"/>
              <a:ea typeface="+mn-ea"/>
            </a:endParaRPr>
          </a:p>
        </p:txBody>
      </p:sp>
      <p:sp>
        <p:nvSpPr>
          <p:cNvPr id="34879" name="Rectangle 64"/>
          <p:cNvSpPr>
            <a:spLocks noChangeArrowheads="1"/>
          </p:cNvSpPr>
          <p:nvPr/>
        </p:nvSpPr>
        <p:spPr bwMode="auto">
          <a:xfrm>
            <a:off x="887413" y="2227263"/>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 </a:t>
            </a:r>
            <a:endParaRPr lang="en-US" altLang="ja-JP" sz="2000">
              <a:solidFill>
                <a:srgbClr val="000000"/>
              </a:solidFill>
              <a:latin typeface="+mn-lt"/>
              <a:ea typeface="+mn-ea"/>
            </a:endParaRPr>
          </a:p>
        </p:txBody>
      </p:sp>
      <p:sp>
        <p:nvSpPr>
          <p:cNvPr id="34880" name="Rectangle 65"/>
          <p:cNvSpPr>
            <a:spLocks noChangeArrowheads="1"/>
          </p:cNvSpPr>
          <p:nvPr/>
        </p:nvSpPr>
        <p:spPr bwMode="auto">
          <a:xfrm>
            <a:off x="509588" y="2519363"/>
            <a:ext cx="2892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Alb</a:t>
            </a:r>
            <a:endParaRPr lang="en-US" altLang="ja-JP" sz="2000">
              <a:solidFill>
                <a:srgbClr val="000000"/>
              </a:solidFill>
              <a:latin typeface="+mn-lt"/>
              <a:ea typeface="+mn-ea"/>
            </a:endParaRPr>
          </a:p>
        </p:txBody>
      </p:sp>
      <p:sp>
        <p:nvSpPr>
          <p:cNvPr id="34881" name="Rectangle 66"/>
          <p:cNvSpPr>
            <a:spLocks noChangeArrowheads="1"/>
          </p:cNvSpPr>
          <p:nvPr/>
        </p:nvSpPr>
        <p:spPr bwMode="auto">
          <a:xfrm>
            <a:off x="831850" y="2519363"/>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 </a:t>
            </a:r>
            <a:endParaRPr lang="en-US" altLang="ja-JP" sz="2000">
              <a:solidFill>
                <a:srgbClr val="000000"/>
              </a:solidFill>
              <a:latin typeface="+mn-lt"/>
              <a:ea typeface="+mn-ea"/>
            </a:endParaRPr>
          </a:p>
        </p:txBody>
      </p:sp>
      <p:sp>
        <p:nvSpPr>
          <p:cNvPr id="34882" name="Rectangle 67"/>
          <p:cNvSpPr>
            <a:spLocks noChangeArrowheads="1"/>
          </p:cNvSpPr>
          <p:nvPr/>
        </p:nvSpPr>
        <p:spPr bwMode="auto">
          <a:xfrm>
            <a:off x="509588" y="2811463"/>
            <a:ext cx="4189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T.Bil.</a:t>
            </a:r>
            <a:endParaRPr lang="en-US" altLang="ja-JP" sz="2000">
              <a:solidFill>
                <a:srgbClr val="000000"/>
              </a:solidFill>
              <a:latin typeface="+mn-lt"/>
              <a:ea typeface="+mn-ea"/>
            </a:endParaRPr>
          </a:p>
        </p:txBody>
      </p:sp>
      <p:sp>
        <p:nvSpPr>
          <p:cNvPr id="34883" name="Rectangle 68"/>
          <p:cNvSpPr>
            <a:spLocks noChangeArrowheads="1"/>
          </p:cNvSpPr>
          <p:nvPr/>
        </p:nvSpPr>
        <p:spPr bwMode="auto">
          <a:xfrm>
            <a:off x="996950" y="2811463"/>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 </a:t>
            </a:r>
            <a:endParaRPr lang="en-US" altLang="ja-JP" sz="2000">
              <a:solidFill>
                <a:srgbClr val="000000"/>
              </a:solidFill>
              <a:latin typeface="+mn-lt"/>
              <a:ea typeface="+mn-ea"/>
            </a:endParaRPr>
          </a:p>
        </p:txBody>
      </p:sp>
      <p:sp>
        <p:nvSpPr>
          <p:cNvPr id="34884" name="Rectangle 69"/>
          <p:cNvSpPr>
            <a:spLocks noChangeArrowheads="1"/>
          </p:cNvSpPr>
          <p:nvPr/>
        </p:nvSpPr>
        <p:spPr bwMode="auto">
          <a:xfrm>
            <a:off x="509588" y="3103563"/>
            <a:ext cx="3889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GOT</a:t>
            </a:r>
            <a:endParaRPr lang="en-US" altLang="ja-JP" sz="2000">
              <a:solidFill>
                <a:srgbClr val="000000"/>
              </a:solidFill>
              <a:latin typeface="+mn-lt"/>
              <a:ea typeface="+mn-ea"/>
            </a:endParaRPr>
          </a:p>
        </p:txBody>
      </p:sp>
      <p:sp>
        <p:nvSpPr>
          <p:cNvPr id="34885" name="Rectangle 70"/>
          <p:cNvSpPr>
            <a:spLocks noChangeArrowheads="1"/>
          </p:cNvSpPr>
          <p:nvPr/>
        </p:nvSpPr>
        <p:spPr bwMode="auto">
          <a:xfrm>
            <a:off x="930275" y="3103563"/>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 </a:t>
            </a:r>
            <a:endParaRPr lang="en-US" altLang="ja-JP" sz="2000">
              <a:solidFill>
                <a:srgbClr val="000000"/>
              </a:solidFill>
              <a:latin typeface="+mn-lt"/>
              <a:ea typeface="+mn-ea"/>
            </a:endParaRPr>
          </a:p>
        </p:txBody>
      </p:sp>
      <p:sp>
        <p:nvSpPr>
          <p:cNvPr id="34886" name="Rectangle 71"/>
          <p:cNvSpPr>
            <a:spLocks noChangeArrowheads="1"/>
          </p:cNvSpPr>
          <p:nvPr/>
        </p:nvSpPr>
        <p:spPr bwMode="auto">
          <a:xfrm>
            <a:off x="509588" y="3397250"/>
            <a:ext cx="3690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GPT</a:t>
            </a:r>
            <a:endParaRPr lang="en-US" altLang="ja-JP" sz="2000">
              <a:solidFill>
                <a:srgbClr val="000000"/>
              </a:solidFill>
              <a:latin typeface="+mn-lt"/>
              <a:ea typeface="+mn-ea"/>
            </a:endParaRPr>
          </a:p>
        </p:txBody>
      </p:sp>
      <p:sp>
        <p:nvSpPr>
          <p:cNvPr id="34887" name="Rectangle 72"/>
          <p:cNvSpPr>
            <a:spLocks noChangeArrowheads="1"/>
          </p:cNvSpPr>
          <p:nvPr/>
        </p:nvSpPr>
        <p:spPr bwMode="auto">
          <a:xfrm>
            <a:off x="898525" y="3397250"/>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 </a:t>
            </a:r>
            <a:endParaRPr lang="en-US" altLang="ja-JP" sz="2000">
              <a:solidFill>
                <a:srgbClr val="000000"/>
              </a:solidFill>
              <a:latin typeface="+mn-lt"/>
              <a:ea typeface="+mn-ea"/>
            </a:endParaRPr>
          </a:p>
        </p:txBody>
      </p:sp>
      <p:sp>
        <p:nvSpPr>
          <p:cNvPr id="34888" name="Rectangle 73"/>
          <p:cNvSpPr>
            <a:spLocks noChangeArrowheads="1"/>
          </p:cNvSpPr>
          <p:nvPr/>
        </p:nvSpPr>
        <p:spPr bwMode="auto">
          <a:xfrm>
            <a:off x="509588" y="3689350"/>
            <a:ext cx="2992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AlP</a:t>
            </a:r>
            <a:endParaRPr lang="en-US" altLang="ja-JP" sz="2000">
              <a:solidFill>
                <a:srgbClr val="000000"/>
              </a:solidFill>
              <a:latin typeface="+mn-lt"/>
              <a:ea typeface="+mn-ea"/>
            </a:endParaRPr>
          </a:p>
        </p:txBody>
      </p:sp>
      <p:sp>
        <p:nvSpPr>
          <p:cNvPr id="34889" name="Rectangle 74"/>
          <p:cNvSpPr>
            <a:spLocks noChangeArrowheads="1"/>
          </p:cNvSpPr>
          <p:nvPr/>
        </p:nvSpPr>
        <p:spPr bwMode="auto">
          <a:xfrm>
            <a:off x="827088" y="3689350"/>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 </a:t>
            </a:r>
            <a:endParaRPr lang="en-US" altLang="ja-JP" sz="2000">
              <a:solidFill>
                <a:srgbClr val="000000"/>
              </a:solidFill>
              <a:latin typeface="+mn-lt"/>
              <a:ea typeface="+mn-ea"/>
            </a:endParaRPr>
          </a:p>
        </p:txBody>
      </p:sp>
      <p:sp>
        <p:nvSpPr>
          <p:cNvPr id="34890" name="Rectangle 75"/>
          <p:cNvSpPr>
            <a:spLocks noChangeArrowheads="1"/>
          </p:cNvSpPr>
          <p:nvPr/>
        </p:nvSpPr>
        <p:spPr bwMode="auto">
          <a:xfrm>
            <a:off x="509588" y="3981450"/>
            <a:ext cx="5287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γ-GTP</a:t>
            </a:r>
            <a:endParaRPr lang="en-US" altLang="ja-JP" sz="2000">
              <a:solidFill>
                <a:srgbClr val="000000"/>
              </a:solidFill>
              <a:latin typeface="+mn-lt"/>
              <a:ea typeface="+mn-ea"/>
            </a:endParaRPr>
          </a:p>
        </p:txBody>
      </p:sp>
      <p:sp>
        <p:nvSpPr>
          <p:cNvPr id="34891" name="Rectangle 76"/>
          <p:cNvSpPr>
            <a:spLocks noChangeArrowheads="1"/>
          </p:cNvSpPr>
          <p:nvPr/>
        </p:nvSpPr>
        <p:spPr bwMode="auto">
          <a:xfrm>
            <a:off x="1182688" y="3981450"/>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 </a:t>
            </a:r>
            <a:endParaRPr lang="en-US" altLang="ja-JP" sz="2000">
              <a:solidFill>
                <a:srgbClr val="000000"/>
              </a:solidFill>
              <a:latin typeface="+mn-lt"/>
              <a:ea typeface="+mn-ea"/>
            </a:endParaRPr>
          </a:p>
        </p:txBody>
      </p:sp>
      <p:sp>
        <p:nvSpPr>
          <p:cNvPr id="34892" name="Rectangle 77"/>
          <p:cNvSpPr>
            <a:spLocks noChangeArrowheads="1"/>
          </p:cNvSpPr>
          <p:nvPr/>
        </p:nvSpPr>
        <p:spPr bwMode="auto">
          <a:xfrm>
            <a:off x="509588" y="4275138"/>
            <a:ext cx="36897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LDH</a:t>
            </a:r>
            <a:endParaRPr lang="en-US" altLang="ja-JP" sz="2000">
              <a:solidFill>
                <a:srgbClr val="000000"/>
              </a:solidFill>
              <a:latin typeface="+mn-lt"/>
              <a:ea typeface="+mn-ea"/>
            </a:endParaRPr>
          </a:p>
        </p:txBody>
      </p:sp>
      <p:sp>
        <p:nvSpPr>
          <p:cNvPr id="34893" name="Rectangle 78"/>
          <p:cNvSpPr>
            <a:spLocks noChangeArrowheads="1"/>
          </p:cNvSpPr>
          <p:nvPr/>
        </p:nvSpPr>
        <p:spPr bwMode="auto">
          <a:xfrm>
            <a:off x="912813" y="4275138"/>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 </a:t>
            </a:r>
            <a:endParaRPr lang="en-US" altLang="ja-JP" sz="2000">
              <a:solidFill>
                <a:srgbClr val="000000"/>
              </a:solidFill>
              <a:latin typeface="+mn-lt"/>
              <a:ea typeface="+mn-ea"/>
            </a:endParaRPr>
          </a:p>
        </p:txBody>
      </p:sp>
      <p:sp>
        <p:nvSpPr>
          <p:cNvPr id="34894" name="Rectangle 79"/>
          <p:cNvSpPr>
            <a:spLocks noChangeArrowheads="1"/>
          </p:cNvSpPr>
          <p:nvPr/>
        </p:nvSpPr>
        <p:spPr bwMode="auto">
          <a:xfrm>
            <a:off x="509588" y="4567238"/>
            <a:ext cx="3988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Chol</a:t>
            </a:r>
            <a:endParaRPr lang="en-US" altLang="ja-JP" sz="2000">
              <a:solidFill>
                <a:srgbClr val="000000"/>
              </a:solidFill>
              <a:latin typeface="+mn-lt"/>
              <a:ea typeface="+mn-ea"/>
            </a:endParaRPr>
          </a:p>
        </p:txBody>
      </p:sp>
      <p:sp>
        <p:nvSpPr>
          <p:cNvPr id="34895" name="Rectangle 80"/>
          <p:cNvSpPr>
            <a:spLocks noChangeArrowheads="1"/>
          </p:cNvSpPr>
          <p:nvPr/>
        </p:nvSpPr>
        <p:spPr bwMode="auto">
          <a:xfrm>
            <a:off x="935038" y="4567238"/>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 </a:t>
            </a:r>
            <a:endParaRPr lang="en-US" altLang="ja-JP" sz="2000">
              <a:solidFill>
                <a:srgbClr val="000000"/>
              </a:solidFill>
              <a:latin typeface="+mn-lt"/>
              <a:ea typeface="+mn-ea"/>
            </a:endParaRPr>
          </a:p>
        </p:txBody>
      </p:sp>
      <p:sp>
        <p:nvSpPr>
          <p:cNvPr id="34896" name="Rectangle 81"/>
          <p:cNvSpPr>
            <a:spLocks noChangeArrowheads="1"/>
          </p:cNvSpPr>
          <p:nvPr/>
        </p:nvSpPr>
        <p:spPr bwMode="auto">
          <a:xfrm>
            <a:off x="509588" y="4857750"/>
            <a:ext cx="3889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BUN</a:t>
            </a:r>
            <a:endParaRPr lang="en-US" altLang="ja-JP" sz="2000">
              <a:solidFill>
                <a:srgbClr val="000000"/>
              </a:solidFill>
              <a:latin typeface="+mn-lt"/>
              <a:ea typeface="+mn-ea"/>
            </a:endParaRPr>
          </a:p>
        </p:txBody>
      </p:sp>
      <p:sp>
        <p:nvSpPr>
          <p:cNvPr id="34897" name="Rectangle 82"/>
          <p:cNvSpPr>
            <a:spLocks noChangeArrowheads="1"/>
          </p:cNvSpPr>
          <p:nvPr/>
        </p:nvSpPr>
        <p:spPr bwMode="auto">
          <a:xfrm>
            <a:off x="922338" y="4857750"/>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 </a:t>
            </a:r>
            <a:endParaRPr lang="en-US" altLang="ja-JP" sz="2000">
              <a:solidFill>
                <a:srgbClr val="000000"/>
              </a:solidFill>
              <a:latin typeface="+mn-lt"/>
              <a:ea typeface="+mn-ea"/>
            </a:endParaRPr>
          </a:p>
        </p:txBody>
      </p:sp>
      <p:sp>
        <p:nvSpPr>
          <p:cNvPr id="34898" name="Rectangle 83"/>
          <p:cNvSpPr>
            <a:spLocks noChangeArrowheads="1"/>
          </p:cNvSpPr>
          <p:nvPr/>
        </p:nvSpPr>
        <p:spPr bwMode="auto">
          <a:xfrm>
            <a:off x="509588" y="5151438"/>
            <a:ext cx="3091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Crn</a:t>
            </a:r>
            <a:endParaRPr lang="en-US" altLang="ja-JP" sz="2000">
              <a:solidFill>
                <a:srgbClr val="000000"/>
              </a:solidFill>
              <a:latin typeface="+mn-lt"/>
              <a:ea typeface="+mn-ea"/>
            </a:endParaRPr>
          </a:p>
        </p:txBody>
      </p:sp>
      <p:sp>
        <p:nvSpPr>
          <p:cNvPr id="34899" name="Rectangle 84"/>
          <p:cNvSpPr>
            <a:spLocks noChangeArrowheads="1"/>
          </p:cNvSpPr>
          <p:nvPr/>
        </p:nvSpPr>
        <p:spPr bwMode="auto">
          <a:xfrm>
            <a:off x="842963" y="5151438"/>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 </a:t>
            </a:r>
            <a:endParaRPr lang="en-US" altLang="ja-JP" sz="2000">
              <a:solidFill>
                <a:srgbClr val="000000"/>
              </a:solidFill>
              <a:latin typeface="+mn-lt"/>
              <a:ea typeface="+mn-ea"/>
            </a:endParaRPr>
          </a:p>
        </p:txBody>
      </p:sp>
      <p:sp>
        <p:nvSpPr>
          <p:cNvPr id="34900" name="Rectangle 85"/>
          <p:cNvSpPr>
            <a:spLocks noChangeArrowheads="1"/>
          </p:cNvSpPr>
          <p:nvPr/>
        </p:nvSpPr>
        <p:spPr bwMode="auto">
          <a:xfrm>
            <a:off x="509588" y="5443538"/>
            <a:ext cx="25931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UA</a:t>
            </a:r>
            <a:endParaRPr lang="en-US" altLang="ja-JP" sz="2000">
              <a:solidFill>
                <a:srgbClr val="000000"/>
              </a:solidFill>
              <a:latin typeface="+mn-lt"/>
              <a:ea typeface="+mn-ea"/>
            </a:endParaRPr>
          </a:p>
        </p:txBody>
      </p:sp>
      <p:sp>
        <p:nvSpPr>
          <p:cNvPr id="34901" name="Rectangle 86"/>
          <p:cNvSpPr>
            <a:spLocks noChangeArrowheads="1"/>
          </p:cNvSpPr>
          <p:nvPr/>
        </p:nvSpPr>
        <p:spPr bwMode="auto">
          <a:xfrm>
            <a:off x="793750" y="5443538"/>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 </a:t>
            </a:r>
            <a:endParaRPr lang="en-US" altLang="ja-JP" sz="2000">
              <a:solidFill>
                <a:srgbClr val="000000"/>
              </a:solidFill>
              <a:latin typeface="+mn-lt"/>
              <a:ea typeface="+mn-ea"/>
            </a:endParaRPr>
          </a:p>
        </p:txBody>
      </p:sp>
      <p:sp>
        <p:nvSpPr>
          <p:cNvPr id="34902" name="Rectangle 87"/>
          <p:cNvSpPr>
            <a:spLocks noChangeArrowheads="1"/>
          </p:cNvSpPr>
          <p:nvPr/>
        </p:nvSpPr>
        <p:spPr bwMode="auto">
          <a:xfrm>
            <a:off x="509588" y="5735638"/>
            <a:ext cx="3891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Amy</a:t>
            </a:r>
            <a:endParaRPr lang="en-US" altLang="ja-JP" sz="2000">
              <a:solidFill>
                <a:srgbClr val="000000"/>
              </a:solidFill>
              <a:latin typeface="+mn-lt"/>
              <a:ea typeface="+mn-ea"/>
            </a:endParaRPr>
          </a:p>
        </p:txBody>
      </p:sp>
      <p:sp>
        <p:nvSpPr>
          <p:cNvPr id="34903" name="Rectangle 88"/>
          <p:cNvSpPr>
            <a:spLocks noChangeArrowheads="1"/>
          </p:cNvSpPr>
          <p:nvPr/>
        </p:nvSpPr>
        <p:spPr bwMode="auto">
          <a:xfrm>
            <a:off x="2994025" y="803275"/>
            <a:ext cx="5129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a:t>
            </a:r>
            <a:endParaRPr lang="en-US" altLang="ja-JP" sz="2000">
              <a:solidFill>
                <a:srgbClr val="000000"/>
              </a:solidFill>
              <a:latin typeface="+mn-lt"/>
              <a:ea typeface="+mn-ea"/>
            </a:endParaRPr>
          </a:p>
        </p:txBody>
      </p:sp>
      <p:sp>
        <p:nvSpPr>
          <p:cNvPr id="34904" name="Rectangle 89"/>
          <p:cNvSpPr>
            <a:spLocks noChangeArrowheads="1"/>
          </p:cNvSpPr>
          <p:nvPr/>
        </p:nvSpPr>
        <p:spPr bwMode="auto">
          <a:xfrm>
            <a:off x="3105150" y="768350"/>
            <a:ext cx="1596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m</a:t>
            </a:r>
            <a:endParaRPr lang="en-US" altLang="ja-JP" sz="2000">
              <a:solidFill>
                <a:srgbClr val="000000"/>
              </a:solidFill>
              <a:latin typeface="+mn-lt"/>
              <a:ea typeface="+mn-ea"/>
            </a:endParaRPr>
          </a:p>
        </p:txBody>
      </p:sp>
      <p:sp>
        <p:nvSpPr>
          <p:cNvPr id="34905" name="Rectangle 90"/>
          <p:cNvSpPr>
            <a:spLocks noChangeArrowheads="1"/>
          </p:cNvSpPr>
          <p:nvPr/>
        </p:nvSpPr>
        <p:spPr bwMode="auto">
          <a:xfrm>
            <a:off x="2994025" y="1095375"/>
            <a:ext cx="5129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a:t>
            </a:r>
            <a:endParaRPr lang="en-US" altLang="ja-JP" sz="2000">
              <a:solidFill>
                <a:srgbClr val="000000"/>
              </a:solidFill>
              <a:latin typeface="+mn-lt"/>
              <a:ea typeface="+mn-ea"/>
            </a:endParaRPr>
          </a:p>
        </p:txBody>
      </p:sp>
      <p:sp>
        <p:nvSpPr>
          <p:cNvPr id="34906" name="Rectangle 91"/>
          <p:cNvSpPr>
            <a:spLocks noChangeArrowheads="1"/>
          </p:cNvSpPr>
          <p:nvPr/>
        </p:nvSpPr>
        <p:spPr bwMode="auto">
          <a:xfrm>
            <a:off x="3105150" y="1060450"/>
            <a:ext cx="1596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m</a:t>
            </a:r>
            <a:endParaRPr lang="en-US" altLang="ja-JP" sz="2000">
              <a:solidFill>
                <a:srgbClr val="000000"/>
              </a:solidFill>
              <a:latin typeface="+mn-lt"/>
              <a:ea typeface="+mn-ea"/>
            </a:endParaRPr>
          </a:p>
        </p:txBody>
      </p:sp>
      <p:sp>
        <p:nvSpPr>
          <p:cNvPr id="34907" name="Rectangle 92"/>
          <p:cNvSpPr>
            <a:spLocks noChangeArrowheads="1"/>
          </p:cNvSpPr>
          <p:nvPr/>
        </p:nvSpPr>
        <p:spPr bwMode="auto">
          <a:xfrm>
            <a:off x="2994025" y="1387475"/>
            <a:ext cx="3190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g/dl</a:t>
            </a:r>
          </a:p>
        </p:txBody>
      </p:sp>
      <p:sp>
        <p:nvSpPr>
          <p:cNvPr id="34908" name="Rectangle 93"/>
          <p:cNvSpPr>
            <a:spLocks noChangeArrowheads="1"/>
          </p:cNvSpPr>
          <p:nvPr/>
        </p:nvSpPr>
        <p:spPr bwMode="auto">
          <a:xfrm>
            <a:off x="2994025" y="1681163"/>
            <a:ext cx="1596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a:t>
            </a:r>
            <a:endParaRPr lang="en-US" altLang="ja-JP" sz="2000">
              <a:solidFill>
                <a:srgbClr val="000000"/>
              </a:solidFill>
              <a:latin typeface="+mn-lt"/>
              <a:ea typeface="+mn-ea"/>
            </a:endParaRPr>
          </a:p>
        </p:txBody>
      </p:sp>
      <p:sp>
        <p:nvSpPr>
          <p:cNvPr id="34909" name="Rectangle 94"/>
          <p:cNvSpPr>
            <a:spLocks noChangeArrowheads="1"/>
          </p:cNvSpPr>
          <p:nvPr/>
        </p:nvSpPr>
        <p:spPr bwMode="auto">
          <a:xfrm>
            <a:off x="3181350" y="1681163"/>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 </a:t>
            </a:r>
            <a:endParaRPr lang="en-US" altLang="ja-JP" sz="2000">
              <a:solidFill>
                <a:srgbClr val="000000"/>
              </a:solidFill>
              <a:latin typeface="+mn-lt"/>
              <a:ea typeface="+mn-ea"/>
            </a:endParaRPr>
          </a:p>
        </p:txBody>
      </p:sp>
      <p:sp>
        <p:nvSpPr>
          <p:cNvPr id="34910" name="Rectangle 95"/>
          <p:cNvSpPr>
            <a:spLocks noChangeArrowheads="1"/>
          </p:cNvSpPr>
          <p:nvPr/>
        </p:nvSpPr>
        <p:spPr bwMode="auto">
          <a:xfrm>
            <a:off x="2994025" y="1973263"/>
            <a:ext cx="5129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a:t>
            </a:r>
            <a:endParaRPr lang="en-US" altLang="ja-JP" sz="2000">
              <a:solidFill>
                <a:srgbClr val="000000"/>
              </a:solidFill>
              <a:latin typeface="+mn-lt"/>
              <a:ea typeface="+mn-ea"/>
            </a:endParaRPr>
          </a:p>
        </p:txBody>
      </p:sp>
      <p:sp>
        <p:nvSpPr>
          <p:cNvPr id="34911" name="Rectangle 96"/>
          <p:cNvSpPr>
            <a:spLocks noChangeArrowheads="1"/>
          </p:cNvSpPr>
          <p:nvPr/>
        </p:nvSpPr>
        <p:spPr bwMode="auto">
          <a:xfrm>
            <a:off x="3105150" y="1938338"/>
            <a:ext cx="1596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m</a:t>
            </a:r>
            <a:endParaRPr lang="en-US" altLang="ja-JP" sz="2000">
              <a:solidFill>
                <a:srgbClr val="000000"/>
              </a:solidFill>
              <a:latin typeface="+mn-lt"/>
              <a:ea typeface="+mn-ea"/>
            </a:endParaRPr>
          </a:p>
        </p:txBody>
      </p:sp>
      <p:sp>
        <p:nvSpPr>
          <p:cNvPr id="34912" name="Rectangle 97"/>
          <p:cNvSpPr>
            <a:spLocks noChangeArrowheads="1"/>
          </p:cNvSpPr>
          <p:nvPr/>
        </p:nvSpPr>
        <p:spPr bwMode="auto">
          <a:xfrm>
            <a:off x="3227388" y="1844675"/>
            <a:ext cx="712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2000">
                <a:solidFill>
                  <a:srgbClr val="FFFFFF"/>
                </a:solidFill>
                <a:latin typeface="+mn-lt"/>
                <a:ea typeface="+mn-ea"/>
              </a:rPr>
              <a:t>l</a:t>
            </a:r>
          </a:p>
        </p:txBody>
      </p:sp>
      <p:sp>
        <p:nvSpPr>
          <p:cNvPr id="34913" name="Rectangle 98"/>
          <p:cNvSpPr>
            <a:spLocks noChangeArrowheads="1"/>
          </p:cNvSpPr>
          <p:nvPr/>
        </p:nvSpPr>
        <p:spPr bwMode="auto">
          <a:xfrm>
            <a:off x="2994025" y="2265363"/>
            <a:ext cx="3190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g/dl</a:t>
            </a:r>
            <a:endParaRPr lang="en-US" altLang="ja-JP" sz="2000">
              <a:solidFill>
                <a:srgbClr val="000000"/>
              </a:solidFill>
              <a:latin typeface="+mn-lt"/>
              <a:ea typeface="+mn-ea"/>
            </a:endParaRPr>
          </a:p>
        </p:txBody>
      </p:sp>
      <p:sp>
        <p:nvSpPr>
          <p:cNvPr id="34914" name="Rectangle 99"/>
          <p:cNvSpPr>
            <a:spLocks noChangeArrowheads="1"/>
          </p:cNvSpPr>
          <p:nvPr/>
        </p:nvSpPr>
        <p:spPr bwMode="auto">
          <a:xfrm>
            <a:off x="2994025" y="2557463"/>
            <a:ext cx="3190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g/dl</a:t>
            </a:r>
          </a:p>
        </p:txBody>
      </p:sp>
      <p:sp>
        <p:nvSpPr>
          <p:cNvPr id="34915" name="Rectangle 100"/>
          <p:cNvSpPr>
            <a:spLocks noChangeArrowheads="1"/>
          </p:cNvSpPr>
          <p:nvPr/>
        </p:nvSpPr>
        <p:spPr bwMode="auto">
          <a:xfrm>
            <a:off x="2994025" y="2849563"/>
            <a:ext cx="4787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mg/dl</a:t>
            </a:r>
          </a:p>
        </p:txBody>
      </p:sp>
      <p:sp>
        <p:nvSpPr>
          <p:cNvPr id="34916" name="Rectangle 101"/>
          <p:cNvSpPr>
            <a:spLocks noChangeArrowheads="1"/>
          </p:cNvSpPr>
          <p:nvPr/>
        </p:nvSpPr>
        <p:spPr bwMode="auto">
          <a:xfrm>
            <a:off x="2994025" y="3141663"/>
            <a:ext cx="2868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IU/l</a:t>
            </a:r>
          </a:p>
        </p:txBody>
      </p:sp>
      <p:sp>
        <p:nvSpPr>
          <p:cNvPr id="34917" name="Rectangle 102"/>
          <p:cNvSpPr>
            <a:spLocks noChangeArrowheads="1"/>
          </p:cNvSpPr>
          <p:nvPr/>
        </p:nvSpPr>
        <p:spPr bwMode="auto">
          <a:xfrm>
            <a:off x="2994025" y="3435350"/>
            <a:ext cx="2868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IU/l</a:t>
            </a:r>
          </a:p>
        </p:txBody>
      </p:sp>
      <p:sp>
        <p:nvSpPr>
          <p:cNvPr id="34918" name="Rectangle 103"/>
          <p:cNvSpPr>
            <a:spLocks noChangeArrowheads="1"/>
          </p:cNvSpPr>
          <p:nvPr/>
        </p:nvSpPr>
        <p:spPr bwMode="auto">
          <a:xfrm>
            <a:off x="2994025" y="3727450"/>
            <a:ext cx="2868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IU/l</a:t>
            </a:r>
          </a:p>
        </p:txBody>
      </p:sp>
      <p:sp>
        <p:nvSpPr>
          <p:cNvPr id="34919" name="Rectangle 104"/>
          <p:cNvSpPr>
            <a:spLocks noChangeArrowheads="1"/>
          </p:cNvSpPr>
          <p:nvPr/>
        </p:nvSpPr>
        <p:spPr bwMode="auto">
          <a:xfrm>
            <a:off x="2994025" y="4019550"/>
            <a:ext cx="2868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IU/l</a:t>
            </a:r>
          </a:p>
        </p:txBody>
      </p:sp>
      <p:sp>
        <p:nvSpPr>
          <p:cNvPr id="34920" name="Rectangle 105"/>
          <p:cNvSpPr>
            <a:spLocks noChangeArrowheads="1"/>
          </p:cNvSpPr>
          <p:nvPr/>
        </p:nvSpPr>
        <p:spPr bwMode="auto">
          <a:xfrm>
            <a:off x="2994025" y="4313238"/>
            <a:ext cx="2868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IU/l</a:t>
            </a:r>
          </a:p>
        </p:txBody>
      </p:sp>
      <p:sp>
        <p:nvSpPr>
          <p:cNvPr id="34921" name="Rectangle 106"/>
          <p:cNvSpPr>
            <a:spLocks noChangeArrowheads="1"/>
          </p:cNvSpPr>
          <p:nvPr/>
        </p:nvSpPr>
        <p:spPr bwMode="auto">
          <a:xfrm>
            <a:off x="2994025" y="4605338"/>
            <a:ext cx="4787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mg/dl</a:t>
            </a:r>
          </a:p>
        </p:txBody>
      </p:sp>
      <p:sp>
        <p:nvSpPr>
          <p:cNvPr id="34922" name="Rectangle 107"/>
          <p:cNvSpPr>
            <a:spLocks noChangeArrowheads="1"/>
          </p:cNvSpPr>
          <p:nvPr/>
        </p:nvSpPr>
        <p:spPr bwMode="auto">
          <a:xfrm>
            <a:off x="2994025" y="4895850"/>
            <a:ext cx="4787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mg/dl</a:t>
            </a:r>
          </a:p>
        </p:txBody>
      </p:sp>
      <p:sp>
        <p:nvSpPr>
          <p:cNvPr id="34923" name="Rectangle 108"/>
          <p:cNvSpPr>
            <a:spLocks noChangeArrowheads="1"/>
          </p:cNvSpPr>
          <p:nvPr/>
        </p:nvSpPr>
        <p:spPr bwMode="auto">
          <a:xfrm>
            <a:off x="2994025" y="5189538"/>
            <a:ext cx="4787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mg/dl</a:t>
            </a:r>
          </a:p>
        </p:txBody>
      </p:sp>
      <p:sp>
        <p:nvSpPr>
          <p:cNvPr id="34924" name="Rectangle 109"/>
          <p:cNvSpPr>
            <a:spLocks noChangeArrowheads="1"/>
          </p:cNvSpPr>
          <p:nvPr/>
        </p:nvSpPr>
        <p:spPr bwMode="auto">
          <a:xfrm>
            <a:off x="2994025" y="5481638"/>
            <a:ext cx="4787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mg/dl</a:t>
            </a:r>
          </a:p>
        </p:txBody>
      </p:sp>
      <p:sp>
        <p:nvSpPr>
          <p:cNvPr id="34925" name="Rectangle 110"/>
          <p:cNvSpPr>
            <a:spLocks noChangeArrowheads="1"/>
          </p:cNvSpPr>
          <p:nvPr/>
        </p:nvSpPr>
        <p:spPr bwMode="auto">
          <a:xfrm>
            <a:off x="2994025" y="5773738"/>
            <a:ext cx="2868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IU/l</a:t>
            </a:r>
          </a:p>
        </p:txBody>
      </p:sp>
      <p:sp>
        <p:nvSpPr>
          <p:cNvPr id="34926" name="Rectangle 111"/>
          <p:cNvSpPr>
            <a:spLocks noChangeArrowheads="1"/>
          </p:cNvSpPr>
          <p:nvPr/>
        </p:nvSpPr>
        <p:spPr bwMode="auto">
          <a:xfrm>
            <a:off x="4122738" y="5300663"/>
            <a:ext cx="6676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400">
                <a:solidFill>
                  <a:srgbClr val="FFFFAA"/>
                </a:solidFill>
                <a:latin typeface="+mn-lt"/>
                <a:ea typeface="+mn-ea"/>
              </a:rPr>
              <a:t>胸部</a:t>
            </a:r>
            <a:r>
              <a:rPr lang="en-US" altLang="ja-JP" sz="1400">
                <a:solidFill>
                  <a:srgbClr val="FFFFAA"/>
                </a:solidFill>
                <a:latin typeface="+mn-lt"/>
                <a:ea typeface="+mn-ea"/>
              </a:rPr>
              <a:t>X-P</a:t>
            </a:r>
            <a:endParaRPr lang="en-US" altLang="ja-JP" sz="2000">
              <a:solidFill>
                <a:srgbClr val="000000"/>
              </a:solidFill>
              <a:latin typeface="+mn-lt"/>
              <a:ea typeface="+mn-ea"/>
            </a:endParaRPr>
          </a:p>
        </p:txBody>
      </p:sp>
      <p:sp>
        <p:nvSpPr>
          <p:cNvPr id="34927" name="Rectangle 112"/>
          <p:cNvSpPr>
            <a:spLocks noChangeArrowheads="1"/>
          </p:cNvSpPr>
          <p:nvPr/>
        </p:nvSpPr>
        <p:spPr bwMode="auto">
          <a:xfrm>
            <a:off x="4122738" y="5949950"/>
            <a:ext cx="5386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400">
                <a:solidFill>
                  <a:srgbClr val="FFFFAA"/>
                </a:solidFill>
                <a:latin typeface="+mn-lt"/>
                <a:ea typeface="+mn-ea"/>
              </a:rPr>
              <a:t>心電図</a:t>
            </a:r>
            <a:endParaRPr lang="ja-JP" altLang="en-US" sz="2000">
              <a:solidFill>
                <a:srgbClr val="000000"/>
              </a:solidFill>
              <a:latin typeface="+mn-lt"/>
              <a:ea typeface="+mn-ea"/>
            </a:endParaRPr>
          </a:p>
        </p:txBody>
      </p:sp>
      <p:sp>
        <p:nvSpPr>
          <p:cNvPr id="34928" name="Rectangle 113"/>
          <p:cNvSpPr>
            <a:spLocks noChangeArrowheads="1"/>
          </p:cNvSpPr>
          <p:nvPr/>
        </p:nvSpPr>
        <p:spPr bwMode="auto">
          <a:xfrm>
            <a:off x="4830763" y="4529138"/>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 </a:t>
            </a:r>
            <a:endParaRPr lang="en-US" altLang="ja-JP" sz="2000">
              <a:solidFill>
                <a:srgbClr val="000000"/>
              </a:solidFill>
              <a:latin typeface="+mn-lt"/>
              <a:ea typeface="+mn-ea"/>
            </a:endParaRPr>
          </a:p>
        </p:txBody>
      </p:sp>
      <p:sp>
        <p:nvSpPr>
          <p:cNvPr id="34929" name="Rectangle 114"/>
          <p:cNvSpPr>
            <a:spLocks noChangeArrowheads="1"/>
          </p:cNvSpPr>
          <p:nvPr/>
        </p:nvSpPr>
        <p:spPr bwMode="auto">
          <a:xfrm>
            <a:off x="5492750" y="4911725"/>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 </a:t>
            </a:r>
            <a:endParaRPr lang="en-US" altLang="ja-JP" sz="2000">
              <a:solidFill>
                <a:srgbClr val="000000"/>
              </a:solidFill>
              <a:latin typeface="+mn-lt"/>
              <a:ea typeface="+mn-ea"/>
            </a:endParaRPr>
          </a:p>
        </p:txBody>
      </p:sp>
      <p:sp>
        <p:nvSpPr>
          <p:cNvPr id="34930" name="Rectangle 115"/>
          <p:cNvSpPr>
            <a:spLocks noChangeArrowheads="1"/>
          </p:cNvSpPr>
          <p:nvPr/>
        </p:nvSpPr>
        <p:spPr bwMode="auto">
          <a:xfrm>
            <a:off x="6492875" y="5300663"/>
            <a:ext cx="10387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400">
                <a:solidFill>
                  <a:srgbClr val="FFFFFF"/>
                </a:solidFill>
                <a:latin typeface="+mn-lt"/>
                <a:ea typeface="+mn-ea"/>
              </a:rPr>
              <a:t>異常所見なし</a:t>
            </a:r>
          </a:p>
        </p:txBody>
      </p:sp>
      <p:sp>
        <p:nvSpPr>
          <p:cNvPr id="34931" name="Rectangle 116"/>
          <p:cNvSpPr>
            <a:spLocks noChangeArrowheads="1"/>
          </p:cNvSpPr>
          <p:nvPr/>
        </p:nvSpPr>
        <p:spPr bwMode="auto">
          <a:xfrm>
            <a:off x="6472238" y="5949950"/>
            <a:ext cx="14362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T</a:t>
            </a:r>
            <a:r>
              <a:rPr lang="ja-JP" altLang="en-US" sz="1400">
                <a:solidFill>
                  <a:srgbClr val="FFFFFF"/>
                </a:solidFill>
                <a:latin typeface="+mn-lt"/>
                <a:ea typeface="+mn-ea"/>
              </a:rPr>
              <a:t>波逆転，</a:t>
            </a:r>
            <a:r>
              <a:rPr lang="en-US" altLang="ja-JP" sz="1400">
                <a:solidFill>
                  <a:srgbClr val="FFFFFF"/>
                </a:solidFill>
                <a:latin typeface="+mn-lt"/>
                <a:ea typeface="+mn-ea"/>
              </a:rPr>
              <a:t>U</a:t>
            </a:r>
            <a:r>
              <a:rPr lang="ja-JP" altLang="en-US" sz="1400">
                <a:solidFill>
                  <a:srgbClr val="FFFFFF"/>
                </a:solidFill>
                <a:latin typeface="+mn-lt"/>
                <a:ea typeface="+mn-ea"/>
              </a:rPr>
              <a:t>波増大</a:t>
            </a:r>
          </a:p>
        </p:txBody>
      </p:sp>
      <p:sp>
        <p:nvSpPr>
          <p:cNvPr id="34932" name="Rectangle 117"/>
          <p:cNvSpPr>
            <a:spLocks noChangeArrowheads="1"/>
          </p:cNvSpPr>
          <p:nvPr/>
        </p:nvSpPr>
        <p:spPr bwMode="auto">
          <a:xfrm>
            <a:off x="3227388" y="692150"/>
            <a:ext cx="712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2000">
                <a:solidFill>
                  <a:srgbClr val="FFFFFF"/>
                </a:solidFill>
                <a:latin typeface="+mn-lt"/>
                <a:ea typeface="+mn-ea"/>
              </a:rPr>
              <a:t>l</a:t>
            </a:r>
          </a:p>
        </p:txBody>
      </p:sp>
      <p:sp>
        <p:nvSpPr>
          <p:cNvPr id="34933" name="Rectangle 118"/>
          <p:cNvSpPr>
            <a:spLocks noChangeArrowheads="1"/>
          </p:cNvSpPr>
          <p:nvPr/>
        </p:nvSpPr>
        <p:spPr bwMode="auto">
          <a:xfrm>
            <a:off x="3227388" y="981075"/>
            <a:ext cx="657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2000">
                <a:solidFill>
                  <a:srgbClr val="FFFFFF"/>
                </a:solidFill>
                <a:latin typeface="+mn-lt"/>
                <a:ea typeface="+mn-ea"/>
              </a:rPr>
              <a:t>ｌ</a:t>
            </a:r>
          </a:p>
        </p:txBody>
      </p:sp>
      <p:sp>
        <p:nvSpPr>
          <p:cNvPr id="34934" name="Rectangle 119"/>
          <p:cNvSpPr>
            <a:spLocks noChangeArrowheads="1"/>
          </p:cNvSpPr>
          <p:nvPr/>
        </p:nvSpPr>
        <p:spPr bwMode="auto">
          <a:xfrm>
            <a:off x="4179888" y="765175"/>
            <a:ext cx="2593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PG</a:t>
            </a:r>
            <a:endParaRPr lang="en-US" altLang="ja-JP" sz="2000">
              <a:solidFill>
                <a:srgbClr val="000000"/>
              </a:solidFill>
              <a:latin typeface="+mn-lt"/>
              <a:ea typeface="+mn-ea"/>
            </a:endParaRPr>
          </a:p>
        </p:txBody>
      </p:sp>
      <p:sp>
        <p:nvSpPr>
          <p:cNvPr id="34935" name="Rectangle 120"/>
          <p:cNvSpPr>
            <a:spLocks noChangeArrowheads="1"/>
          </p:cNvSpPr>
          <p:nvPr/>
        </p:nvSpPr>
        <p:spPr bwMode="auto">
          <a:xfrm>
            <a:off x="6613525" y="765175"/>
            <a:ext cx="2995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161</a:t>
            </a:r>
            <a:endParaRPr lang="en-US" altLang="ja-JP" sz="2000">
              <a:solidFill>
                <a:srgbClr val="000000"/>
              </a:solidFill>
              <a:latin typeface="+mn-lt"/>
              <a:ea typeface="+mn-ea"/>
            </a:endParaRPr>
          </a:p>
        </p:txBody>
      </p:sp>
      <p:sp>
        <p:nvSpPr>
          <p:cNvPr id="34936" name="Rectangle 121"/>
          <p:cNvSpPr>
            <a:spLocks noChangeArrowheads="1"/>
          </p:cNvSpPr>
          <p:nvPr/>
        </p:nvSpPr>
        <p:spPr bwMode="auto">
          <a:xfrm>
            <a:off x="6951663" y="765175"/>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 </a:t>
            </a:r>
            <a:endParaRPr lang="en-US" altLang="ja-JP" sz="2000">
              <a:solidFill>
                <a:srgbClr val="000000"/>
              </a:solidFill>
              <a:latin typeface="+mn-lt"/>
              <a:ea typeface="+mn-ea"/>
            </a:endParaRPr>
          </a:p>
        </p:txBody>
      </p:sp>
      <p:sp>
        <p:nvSpPr>
          <p:cNvPr id="34937" name="Rectangle 122"/>
          <p:cNvSpPr>
            <a:spLocks noChangeArrowheads="1"/>
          </p:cNvSpPr>
          <p:nvPr/>
        </p:nvSpPr>
        <p:spPr bwMode="auto">
          <a:xfrm>
            <a:off x="7131050" y="765175"/>
            <a:ext cx="4787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mg/dl</a:t>
            </a:r>
          </a:p>
        </p:txBody>
      </p:sp>
      <p:sp>
        <p:nvSpPr>
          <p:cNvPr id="34938" name="Rectangle 123"/>
          <p:cNvSpPr>
            <a:spLocks noChangeArrowheads="1"/>
          </p:cNvSpPr>
          <p:nvPr/>
        </p:nvSpPr>
        <p:spPr bwMode="auto">
          <a:xfrm>
            <a:off x="4197350" y="1282700"/>
            <a:ext cx="2308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Na</a:t>
            </a:r>
            <a:endParaRPr lang="en-US" altLang="ja-JP" sz="2000">
              <a:solidFill>
                <a:srgbClr val="000000"/>
              </a:solidFill>
              <a:latin typeface="+mn-lt"/>
              <a:ea typeface="+mn-ea"/>
            </a:endParaRPr>
          </a:p>
        </p:txBody>
      </p:sp>
      <p:sp>
        <p:nvSpPr>
          <p:cNvPr id="34939" name="Rectangle 124"/>
          <p:cNvSpPr>
            <a:spLocks noChangeArrowheads="1"/>
          </p:cNvSpPr>
          <p:nvPr/>
        </p:nvSpPr>
        <p:spPr bwMode="auto">
          <a:xfrm>
            <a:off x="4197350" y="1571625"/>
            <a:ext cx="1296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K</a:t>
            </a:r>
            <a:endParaRPr lang="en-US" altLang="ja-JP" sz="2000">
              <a:solidFill>
                <a:srgbClr val="000000"/>
              </a:solidFill>
              <a:latin typeface="+mn-lt"/>
              <a:ea typeface="+mn-ea"/>
            </a:endParaRPr>
          </a:p>
        </p:txBody>
      </p:sp>
      <p:sp>
        <p:nvSpPr>
          <p:cNvPr id="34940" name="Rectangle 125"/>
          <p:cNvSpPr>
            <a:spLocks noChangeArrowheads="1"/>
          </p:cNvSpPr>
          <p:nvPr/>
        </p:nvSpPr>
        <p:spPr bwMode="auto">
          <a:xfrm>
            <a:off x="4197350" y="1858963"/>
            <a:ext cx="1795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Cl</a:t>
            </a:r>
            <a:endParaRPr lang="en-US" altLang="ja-JP" sz="2000">
              <a:solidFill>
                <a:srgbClr val="000000"/>
              </a:solidFill>
              <a:latin typeface="+mn-lt"/>
              <a:ea typeface="+mn-ea"/>
            </a:endParaRPr>
          </a:p>
        </p:txBody>
      </p:sp>
      <p:sp>
        <p:nvSpPr>
          <p:cNvPr id="34941" name="Rectangle 126"/>
          <p:cNvSpPr>
            <a:spLocks noChangeArrowheads="1"/>
          </p:cNvSpPr>
          <p:nvPr/>
        </p:nvSpPr>
        <p:spPr bwMode="auto">
          <a:xfrm>
            <a:off x="4197350" y="2217738"/>
            <a:ext cx="2308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Ca</a:t>
            </a:r>
            <a:endParaRPr lang="en-US" altLang="ja-JP" sz="2000">
              <a:solidFill>
                <a:srgbClr val="000000"/>
              </a:solidFill>
              <a:latin typeface="+mn-lt"/>
              <a:ea typeface="+mn-ea"/>
            </a:endParaRPr>
          </a:p>
        </p:txBody>
      </p:sp>
      <p:sp>
        <p:nvSpPr>
          <p:cNvPr id="34942" name="Rectangle 127"/>
          <p:cNvSpPr>
            <a:spLocks noChangeArrowheads="1"/>
          </p:cNvSpPr>
          <p:nvPr/>
        </p:nvSpPr>
        <p:spPr bwMode="auto">
          <a:xfrm>
            <a:off x="4197350" y="2578100"/>
            <a:ext cx="1197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P</a:t>
            </a:r>
            <a:endParaRPr lang="en-US" altLang="ja-JP" sz="2000">
              <a:solidFill>
                <a:srgbClr val="000000"/>
              </a:solidFill>
              <a:latin typeface="+mn-lt"/>
              <a:ea typeface="+mn-ea"/>
            </a:endParaRPr>
          </a:p>
        </p:txBody>
      </p:sp>
      <p:sp>
        <p:nvSpPr>
          <p:cNvPr id="34943" name="Rectangle 128"/>
          <p:cNvSpPr>
            <a:spLocks noChangeArrowheads="1"/>
          </p:cNvSpPr>
          <p:nvPr/>
        </p:nvSpPr>
        <p:spPr bwMode="auto">
          <a:xfrm>
            <a:off x="4197350" y="2938463"/>
            <a:ext cx="2592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Mg</a:t>
            </a:r>
            <a:endParaRPr lang="en-US" altLang="ja-JP" sz="2000">
              <a:solidFill>
                <a:srgbClr val="000000"/>
              </a:solidFill>
              <a:latin typeface="+mn-lt"/>
              <a:ea typeface="+mn-ea"/>
            </a:endParaRPr>
          </a:p>
        </p:txBody>
      </p:sp>
      <p:sp>
        <p:nvSpPr>
          <p:cNvPr id="34944" name="Rectangle 129"/>
          <p:cNvSpPr>
            <a:spLocks noChangeArrowheads="1"/>
          </p:cNvSpPr>
          <p:nvPr/>
        </p:nvSpPr>
        <p:spPr bwMode="auto">
          <a:xfrm>
            <a:off x="4124325" y="5657850"/>
            <a:ext cx="6676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400">
                <a:solidFill>
                  <a:srgbClr val="FFFFAA"/>
                </a:solidFill>
                <a:latin typeface="+mn-lt"/>
                <a:ea typeface="+mn-ea"/>
              </a:rPr>
              <a:t>腹部</a:t>
            </a:r>
            <a:r>
              <a:rPr lang="en-US" altLang="ja-JP" sz="1400">
                <a:solidFill>
                  <a:srgbClr val="FFFFAA"/>
                </a:solidFill>
                <a:latin typeface="+mn-lt"/>
                <a:ea typeface="+mn-ea"/>
              </a:rPr>
              <a:t>X-P</a:t>
            </a:r>
            <a:endParaRPr lang="en-US" altLang="ja-JP" sz="2000">
              <a:solidFill>
                <a:srgbClr val="000000"/>
              </a:solidFill>
              <a:latin typeface="+mn-lt"/>
              <a:ea typeface="+mn-ea"/>
            </a:endParaRPr>
          </a:p>
        </p:txBody>
      </p:sp>
      <p:sp>
        <p:nvSpPr>
          <p:cNvPr id="34945" name="Rectangle 130"/>
          <p:cNvSpPr>
            <a:spLocks noChangeArrowheads="1"/>
          </p:cNvSpPr>
          <p:nvPr/>
        </p:nvSpPr>
        <p:spPr bwMode="auto">
          <a:xfrm>
            <a:off x="6492875" y="5661025"/>
            <a:ext cx="5386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400">
                <a:solidFill>
                  <a:srgbClr val="FFFFFF"/>
                </a:solidFill>
                <a:latin typeface="+mn-lt"/>
                <a:ea typeface="+mn-ea"/>
              </a:rPr>
              <a:t>腹水</a:t>
            </a:r>
            <a:r>
              <a:rPr lang="en-US" altLang="ja-JP" sz="1400">
                <a:solidFill>
                  <a:srgbClr val="FFFFFF"/>
                </a:solidFill>
                <a:latin typeface="+mn-lt"/>
                <a:ea typeface="+mn-ea"/>
              </a:rPr>
              <a:t>(-)</a:t>
            </a:r>
          </a:p>
        </p:txBody>
      </p:sp>
      <p:sp>
        <p:nvSpPr>
          <p:cNvPr id="34946" name="Rectangle 131"/>
          <p:cNvSpPr>
            <a:spLocks noChangeArrowheads="1"/>
          </p:cNvSpPr>
          <p:nvPr/>
        </p:nvSpPr>
        <p:spPr bwMode="auto">
          <a:xfrm>
            <a:off x="4197350" y="4729163"/>
            <a:ext cx="1923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400">
                <a:solidFill>
                  <a:srgbClr val="FFFFAA"/>
                </a:solidFill>
                <a:latin typeface="+mn-lt"/>
                <a:ea typeface="+mn-ea"/>
              </a:rPr>
              <a:t>便</a:t>
            </a:r>
            <a:endParaRPr lang="ja-JP" altLang="en-US" sz="2000">
              <a:solidFill>
                <a:srgbClr val="000000"/>
              </a:solidFill>
              <a:latin typeface="+mn-lt"/>
              <a:ea typeface="+mn-ea"/>
            </a:endParaRPr>
          </a:p>
        </p:txBody>
      </p:sp>
      <p:sp>
        <p:nvSpPr>
          <p:cNvPr id="34947" name="Rectangle 132"/>
          <p:cNvSpPr>
            <a:spLocks noChangeArrowheads="1"/>
          </p:cNvSpPr>
          <p:nvPr/>
        </p:nvSpPr>
        <p:spPr bwMode="auto">
          <a:xfrm>
            <a:off x="4892675" y="4762500"/>
            <a:ext cx="3718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400">
                <a:solidFill>
                  <a:srgbClr val="FFFFAA"/>
                </a:solidFill>
                <a:latin typeface="+mn-lt"/>
                <a:ea typeface="+mn-ea"/>
              </a:rPr>
              <a:t>潜血　</a:t>
            </a:r>
            <a:endParaRPr lang="ja-JP" altLang="en-US" sz="2000">
              <a:solidFill>
                <a:srgbClr val="000000"/>
              </a:solidFill>
              <a:latin typeface="+mn-lt"/>
              <a:ea typeface="+mn-ea"/>
            </a:endParaRPr>
          </a:p>
        </p:txBody>
      </p:sp>
      <p:sp>
        <p:nvSpPr>
          <p:cNvPr id="34948" name="Rectangle 133"/>
          <p:cNvSpPr>
            <a:spLocks noChangeArrowheads="1"/>
          </p:cNvSpPr>
          <p:nvPr/>
        </p:nvSpPr>
        <p:spPr bwMode="auto">
          <a:xfrm>
            <a:off x="6770688" y="4729163"/>
            <a:ext cx="3590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400">
                <a:solidFill>
                  <a:srgbClr val="FFFFFF"/>
                </a:solidFill>
                <a:latin typeface="+mn-lt"/>
                <a:ea typeface="+mn-ea"/>
              </a:rPr>
              <a:t>（－）</a:t>
            </a:r>
            <a:endParaRPr lang="ja-JP" altLang="en-US" sz="2000">
              <a:solidFill>
                <a:srgbClr val="FFFFFF"/>
              </a:solidFill>
              <a:latin typeface="+mn-lt"/>
              <a:ea typeface="+mn-ea"/>
            </a:endParaRPr>
          </a:p>
        </p:txBody>
      </p:sp>
      <p:sp>
        <p:nvSpPr>
          <p:cNvPr id="34949" name="Rectangle 134"/>
          <p:cNvSpPr>
            <a:spLocks noChangeArrowheads="1"/>
          </p:cNvSpPr>
          <p:nvPr/>
        </p:nvSpPr>
        <p:spPr bwMode="auto">
          <a:xfrm>
            <a:off x="6521450" y="1281113"/>
            <a:ext cx="5397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400">
                <a:solidFill>
                  <a:srgbClr val="FFFFFF"/>
                </a:solidFill>
                <a:latin typeface="+mn-lt"/>
                <a:ea typeface="+mn-ea"/>
              </a:rPr>
              <a:t>145</a:t>
            </a:r>
            <a:endParaRPr lang="en-US" altLang="ja-JP" sz="2000">
              <a:solidFill>
                <a:srgbClr val="000000"/>
              </a:solidFill>
              <a:latin typeface="+mn-lt"/>
              <a:ea typeface="+mn-ea"/>
            </a:endParaRPr>
          </a:p>
        </p:txBody>
      </p:sp>
      <p:sp>
        <p:nvSpPr>
          <p:cNvPr id="34950" name="Rectangle 135"/>
          <p:cNvSpPr>
            <a:spLocks noChangeArrowheads="1"/>
          </p:cNvSpPr>
          <p:nvPr/>
        </p:nvSpPr>
        <p:spPr bwMode="auto">
          <a:xfrm>
            <a:off x="7138988" y="1268413"/>
            <a:ext cx="889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400">
                <a:solidFill>
                  <a:srgbClr val="FFFFFF"/>
                </a:solidFill>
                <a:latin typeface="+mn-lt"/>
                <a:ea typeface="+mn-ea"/>
              </a:rPr>
              <a:t>mEq/L</a:t>
            </a:r>
          </a:p>
        </p:txBody>
      </p:sp>
      <p:sp>
        <p:nvSpPr>
          <p:cNvPr id="34951" name="Rectangle 136"/>
          <p:cNvSpPr>
            <a:spLocks noChangeArrowheads="1"/>
          </p:cNvSpPr>
          <p:nvPr/>
        </p:nvSpPr>
        <p:spPr bwMode="auto">
          <a:xfrm>
            <a:off x="6661150" y="1603375"/>
            <a:ext cx="3556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400">
                <a:solidFill>
                  <a:srgbClr val="FF3300"/>
                </a:solidFill>
                <a:latin typeface="+mn-lt"/>
                <a:ea typeface="+mn-ea"/>
              </a:rPr>
              <a:t>2.3</a:t>
            </a:r>
            <a:endParaRPr lang="en-US" altLang="ja-JP" sz="2000">
              <a:solidFill>
                <a:srgbClr val="FF3300"/>
              </a:solidFill>
              <a:latin typeface="+mn-lt"/>
              <a:ea typeface="+mn-ea"/>
            </a:endParaRPr>
          </a:p>
        </p:txBody>
      </p:sp>
      <p:sp>
        <p:nvSpPr>
          <p:cNvPr id="34952" name="Rectangle 137"/>
          <p:cNvSpPr>
            <a:spLocks noChangeArrowheads="1"/>
          </p:cNvSpPr>
          <p:nvPr/>
        </p:nvSpPr>
        <p:spPr bwMode="auto">
          <a:xfrm>
            <a:off x="7108825" y="1628775"/>
            <a:ext cx="889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400">
                <a:solidFill>
                  <a:srgbClr val="FFFFFF"/>
                </a:solidFill>
                <a:latin typeface="+mn-lt"/>
                <a:ea typeface="+mn-ea"/>
              </a:rPr>
              <a:t>mEq/L</a:t>
            </a:r>
          </a:p>
        </p:txBody>
      </p:sp>
      <p:sp>
        <p:nvSpPr>
          <p:cNvPr id="34953" name="Rectangle 138"/>
          <p:cNvSpPr>
            <a:spLocks noChangeArrowheads="1"/>
          </p:cNvSpPr>
          <p:nvPr/>
        </p:nvSpPr>
        <p:spPr bwMode="auto">
          <a:xfrm>
            <a:off x="6684963" y="1916113"/>
            <a:ext cx="3540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400">
                <a:solidFill>
                  <a:srgbClr val="FFFFFF"/>
                </a:solidFill>
                <a:latin typeface="+mn-lt"/>
                <a:ea typeface="+mn-ea"/>
              </a:rPr>
              <a:t>97</a:t>
            </a:r>
            <a:endParaRPr lang="en-US" altLang="ja-JP" sz="2000">
              <a:solidFill>
                <a:srgbClr val="000000"/>
              </a:solidFill>
              <a:latin typeface="+mn-lt"/>
              <a:ea typeface="+mn-ea"/>
            </a:endParaRPr>
          </a:p>
        </p:txBody>
      </p:sp>
      <p:sp>
        <p:nvSpPr>
          <p:cNvPr id="34954" name="Rectangle 139"/>
          <p:cNvSpPr>
            <a:spLocks noChangeArrowheads="1"/>
          </p:cNvSpPr>
          <p:nvPr/>
        </p:nvSpPr>
        <p:spPr bwMode="auto">
          <a:xfrm>
            <a:off x="7108825" y="1916113"/>
            <a:ext cx="889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400">
                <a:solidFill>
                  <a:srgbClr val="FFFFFF"/>
                </a:solidFill>
                <a:latin typeface="+mn-lt"/>
                <a:ea typeface="+mn-ea"/>
              </a:rPr>
              <a:t>mEq/L</a:t>
            </a:r>
          </a:p>
        </p:txBody>
      </p:sp>
      <p:sp>
        <p:nvSpPr>
          <p:cNvPr id="34955" name="Rectangle 140"/>
          <p:cNvSpPr>
            <a:spLocks noChangeArrowheads="1"/>
          </p:cNvSpPr>
          <p:nvPr/>
        </p:nvSpPr>
        <p:spPr bwMode="auto">
          <a:xfrm>
            <a:off x="6621463" y="2276475"/>
            <a:ext cx="3540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400">
                <a:solidFill>
                  <a:srgbClr val="FFFFFF"/>
                </a:solidFill>
                <a:latin typeface="+mn-lt"/>
                <a:ea typeface="+mn-ea"/>
              </a:rPr>
              <a:t>3.8</a:t>
            </a:r>
            <a:endParaRPr lang="en-US" altLang="ja-JP" sz="2000">
              <a:solidFill>
                <a:srgbClr val="000000"/>
              </a:solidFill>
              <a:latin typeface="+mn-lt"/>
              <a:ea typeface="+mn-ea"/>
            </a:endParaRPr>
          </a:p>
        </p:txBody>
      </p:sp>
      <p:sp>
        <p:nvSpPr>
          <p:cNvPr id="34956" name="Rectangle 141"/>
          <p:cNvSpPr>
            <a:spLocks noChangeArrowheads="1"/>
          </p:cNvSpPr>
          <p:nvPr/>
        </p:nvSpPr>
        <p:spPr bwMode="auto">
          <a:xfrm>
            <a:off x="6621463" y="2565400"/>
            <a:ext cx="3540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400">
                <a:solidFill>
                  <a:srgbClr val="FFFFFF"/>
                </a:solidFill>
                <a:latin typeface="+mn-lt"/>
                <a:ea typeface="+mn-ea"/>
              </a:rPr>
              <a:t>1.4</a:t>
            </a:r>
            <a:endParaRPr lang="en-US" altLang="ja-JP" sz="2000">
              <a:solidFill>
                <a:srgbClr val="000000"/>
              </a:solidFill>
              <a:latin typeface="+mn-lt"/>
              <a:ea typeface="+mn-ea"/>
            </a:endParaRPr>
          </a:p>
        </p:txBody>
      </p:sp>
      <p:sp>
        <p:nvSpPr>
          <p:cNvPr id="34957" name="Rectangle 142"/>
          <p:cNvSpPr>
            <a:spLocks noChangeArrowheads="1"/>
          </p:cNvSpPr>
          <p:nvPr/>
        </p:nvSpPr>
        <p:spPr bwMode="auto">
          <a:xfrm>
            <a:off x="6621463" y="2924175"/>
            <a:ext cx="3540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400">
                <a:solidFill>
                  <a:srgbClr val="FFFFFF"/>
                </a:solidFill>
                <a:latin typeface="+mn-lt"/>
                <a:ea typeface="+mn-ea"/>
              </a:rPr>
              <a:t>1.4</a:t>
            </a:r>
            <a:endParaRPr lang="en-US" altLang="ja-JP" sz="2000">
              <a:solidFill>
                <a:srgbClr val="000000"/>
              </a:solidFill>
              <a:latin typeface="+mn-lt"/>
              <a:ea typeface="+mn-ea"/>
            </a:endParaRPr>
          </a:p>
        </p:txBody>
      </p:sp>
      <p:sp>
        <p:nvSpPr>
          <p:cNvPr id="34958" name="Rectangle 143"/>
          <p:cNvSpPr>
            <a:spLocks noChangeArrowheads="1"/>
          </p:cNvSpPr>
          <p:nvPr/>
        </p:nvSpPr>
        <p:spPr bwMode="auto">
          <a:xfrm>
            <a:off x="7131050" y="2217738"/>
            <a:ext cx="889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400">
                <a:solidFill>
                  <a:srgbClr val="FFFFFF"/>
                </a:solidFill>
                <a:latin typeface="+mn-lt"/>
                <a:ea typeface="+mn-ea"/>
              </a:rPr>
              <a:t>mEq/L</a:t>
            </a:r>
          </a:p>
        </p:txBody>
      </p:sp>
      <p:sp>
        <p:nvSpPr>
          <p:cNvPr id="34959" name="Rectangle 144"/>
          <p:cNvSpPr>
            <a:spLocks noChangeArrowheads="1"/>
          </p:cNvSpPr>
          <p:nvPr/>
        </p:nvSpPr>
        <p:spPr bwMode="auto">
          <a:xfrm>
            <a:off x="7131050" y="2565400"/>
            <a:ext cx="889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400">
                <a:solidFill>
                  <a:srgbClr val="FFFFFF"/>
                </a:solidFill>
                <a:latin typeface="+mn-lt"/>
                <a:ea typeface="+mn-ea"/>
              </a:rPr>
              <a:t>mEq/L</a:t>
            </a:r>
          </a:p>
        </p:txBody>
      </p:sp>
      <p:sp>
        <p:nvSpPr>
          <p:cNvPr id="34960" name="Rectangle 145"/>
          <p:cNvSpPr>
            <a:spLocks noChangeArrowheads="1"/>
          </p:cNvSpPr>
          <p:nvPr/>
        </p:nvSpPr>
        <p:spPr bwMode="auto">
          <a:xfrm>
            <a:off x="7131050" y="2867025"/>
            <a:ext cx="889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400">
                <a:solidFill>
                  <a:srgbClr val="FFFFFF"/>
                </a:solidFill>
                <a:latin typeface="+mn-lt"/>
                <a:ea typeface="+mn-ea"/>
              </a:rPr>
              <a:t>mEq/L</a:t>
            </a:r>
          </a:p>
        </p:txBody>
      </p:sp>
      <p:sp>
        <p:nvSpPr>
          <p:cNvPr id="34961" name="Rectangle 146"/>
          <p:cNvSpPr>
            <a:spLocks noChangeArrowheads="1"/>
          </p:cNvSpPr>
          <p:nvPr/>
        </p:nvSpPr>
        <p:spPr bwMode="auto">
          <a:xfrm>
            <a:off x="4878388" y="3429000"/>
            <a:ext cx="2393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AA"/>
                </a:solidFill>
                <a:latin typeface="+mn-lt"/>
                <a:ea typeface="+mn-ea"/>
              </a:rPr>
              <a:t>pH</a:t>
            </a:r>
            <a:r>
              <a:rPr lang="ja-JP" altLang="en-US" sz="1400">
                <a:solidFill>
                  <a:srgbClr val="FFFFAA"/>
                </a:solidFill>
                <a:latin typeface="+mn-lt"/>
                <a:ea typeface="+mn-ea"/>
              </a:rPr>
              <a:t>　</a:t>
            </a:r>
            <a:endParaRPr lang="ja-JP" altLang="en-US" sz="2000">
              <a:solidFill>
                <a:srgbClr val="000000"/>
              </a:solidFill>
              <a:latin typeface="+mn-lt"/>
              <a:ea typeface="+mn-ea"/>
            </a:endParaRPr>
          </a:p>
        </p:txBody>
      </p:sp>
      <p:sp>
        <p:nvSpPr>
          <p:cNvPr id="34962" name="Rectangle 147"/>
          <p:cNvSpPr>
            <a:spLocks noChangeArrowheads="1"/>
          </p:cNvSpPr>
          <p:nvPr/>
        </p:nvSpPr>
        <p:spPr bwMode="auto">
          <a:xfrm>
            <a:off x="6756400" y="3395663"/>
            <a:ext cx="2495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a:solidFill>
                  <a:srgbClr val="FFFFFF"/>
                </a:solidFill>
                <a:latin typeface="+mn-lt"/>
                <a:ea typeface="+mn-ea"/>
              </a:rPr>
              <a:t>7.5</a:t>
            </a:r>
            <a:endParaRPr lang="en-US" altLang="ja-JP" sz="2000">
              <a:solidFill>
                <a:srgbClr val="FFFFFF"/>
              </a:solidFill>
              <a:latin typeface="+mn-lt"/>
              <a:ea typeface="+mn-ea"/>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ECHO"/>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539750" y="1990725"/>
            <a:ext cx="3775075" cy="3357563"/>
          </a:xfrm>
        </p:spPr>
      </p:pic>
      <p:sp>
        <p:nvSpPr>
          <p:cNvPr id="140291" name="Rectangle 3"/>
          <p:cNvSpPr>
            <a:spLocks noGrp="1" noChangeArrowheads="1"/>
          </p:cNvSpPr>
          <p:nvPr>
            <p:ph type="title"/>
          </p:nvPr>
        </p:nvSpPr>
        <p:spPr>
          <a:xfrm>
            <a:off x="-357188" y="0"/>
            <a:ext cx="4097338" cy="1143000"/>
          </a:xfrm>
        </p:spPr>
        <p:txBody>
          <a:bodyPr/>
          <a:lstStyle/>
          <a:p>
            <a:pPr eaLnBrk="1" hangingPunct="1">
              <a:defRPr/>
            </a:pPr>
            <a:r>
              <a:rPr lang="ja-JP" altLang="en-US" sz="4000">
                <a:solidFill>
                  <a:srgbClr val="FFFF00"/>
                </a:solidFill>
                <a:latin typeface="+mn-ea"/>
                <a:ea typeface="+mn-ea"/>
              </a:rPr>
              <a:t>画像所見１</a:t>
            </a:r>
          </a:p>
        </p:txBody>
      </p:sp>
      <p:pic>
        <p:nvPicPr>
          <p:cNvPr id="35844" name="Picture 4" descr="MRI19951009120341T1"/>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4637088" y="188913"/>
            <a:ext cx="2816225" cy="3071812"/>
          </a:xfrm>
        </p:spPr>
      </p:pic>
      <p:pic>
        <p:nvPicPr>
          <p:cNvPr id="35845" name="Picture 5" descr="MRI19951009120341T2"/>
          <p:cNvPicPr>
            <a:picLocks noGrp="1" noChangeAspect="1" noChangeArrowheads="1"/>
          </p:cNvPicPr>
          <p:nvPr>
            <p:ph sz="quarter" idx="3"/>
          </p:nvPr>
        </p:nvPicPr>
        <p:blipFill>
          <a:blip r:embed="rId5" cstate="print">
            <a:extLst>
              <a:ext uri="{28A0092B-C50C-407E-A947-70E740481C1C}">
                <a14:useLocalDpi xmlns:a14="http://schemas.microsoft.com/office/drawing/2010/main" val="0"/>
              </a:ext>
            </a:extLst>
          </a:blip>
          <a:srcRect/>
          <a:stretch>
            <a:fillRect/>
          </a:stretch>
        </p:blipFill>
        <p:spPr>
          <a:xfrm>
            <a:off x="4637088" y="3357563"/>
            <a:ext cx="2752725" cy="3022600"/>
          </a:xfrm>
        </p:spPr>
      </p:pic>
      <p:sp>
        <p:nvSpPr>
          <p:cNvPr id="35846" name="Line 6"/>
          <p:cNvSpPr>
            <a:spLocks noChangeShapeType="1"/>
          </p:cNvSpPr>
          <p:nvPr/>
        </p:nvSpPr>
        <p:spPr bwMode="auto">
          <a:xfrm flipV="1">
            <a:off x="2139950" y="4222750"/>
            <a:ext cx="190500" cy="1439863"/>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mn-ea"/>
              <a:ea typeface="+mn-ea"/>
            </a:endParaRPr>
          </a:p>
        </p:txBody>
      </p:sp>
      <p:sp>
        <p:nvSpPr>
          <p:cNvPr id="35847" name="Line 7"/>
          <p:cNvSpPr>
            <a:spLocks noChangeShapeType="1"/>
          </p:cNvSpPr>
          <p:nvPr/>
        </p:nvSpPr>
        <p:spPr bwMode="auto">
          <a:xfrm flipH="1" flipV="1">
            <a:off x="5853113" y="1917700"/>
            <a:ext cx="2239962" cy="503238"/>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mn-ea"/>
              <a:ea typeface="+mn-ea"/>
            </a:endParaRPr>
          </a:p>
        </p:txBody>
      </p:sp>
      <p:sp>
        <p:nvSpPr>
          <p:cNvPr id="35848" name="Line 8"/>
          <p:cNvSpPr>
            <a:spLocks noChangeShapeType="1"/>
          </p:cNvSpPr>
          <p:nvPr/>
        </p:nvSpPr>
        <p:spPr bwMode="auto">
          <a:xfrm flipH="1">
            <a:off x="5853113" y="3862388"/>
            <a:ext cx="2305050" cy="1079500"/>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mn-ea"/>
              <a:ea typeface="+mn-ea"/>
            </a:endParaRPr>
          </a:p>
        </p:txBody>
      </p:sp>
      <p:sp>
        <p:nvSpPr>
          <p:cNvPr id="35849" name="Text Box 9"/>
          <p:cNvSpPr txBox="1">
            <a:spLocks noChangeArrowheads="1"/>
          </p:cNvSpPr>
          <p:nvPr/>
        </p:nvSpPr>
        <p:spPr bwMode="auto">
          <a:xfrm>
            <a:off x="1500188" y="5646738"/>
            <a:ext cx="10874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algn="ctr" eaLnBrk="1" hangingPunct="1">
              <a:spcBef>
                <a:spcPct val="50000"/>
              </a:spcBef>
            </a:pPr>
            <a:r>
              <a:rPr lang="en-US" altLang="ja-JP" sz="2400">
                <a:solidFill>
                  <a:srgbClr val="FFFFFF"/>
                </a:solidFill>
                <a:latin typeface="+mn-ea"/>
                <a:ea typeface="+mn-ea"/>
              </a:rPr>
              <a:t>mass</a:t>
            </a:r>
          </a:p>
        </p:txBody>
      </p:sp>
      <p:sp>
        <p:nvSpPr>
          <p:cNvPr id="35850" name="Text Box 10"/>
          <p:cNvSpPr txBox="1">
            <a:spLocks noChangeArrowheads="1"/>
          </p:cNvSpPr>
          <p:nvPr/>
        </p:nvSpPr>
        <p:spPr bwMode="auto">
          <a:xfrm>
            <a:off x="8029575" y="2133600"/>
            <a:ext cx="1087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algn="ctr" eaLnBrk="1" hangingPunct="1">
              <a:spcBef>
                <a:spcPct val="50000"/>
              </a:spcBef>
            </a:pPr>
            <a:r>
              <a:rPr lang="en-US" altLang="ja-JP" sz="2400">
                <a:solidFill>
                  <a:srgbClr val="FFFFFF"/>
                </a:solidFill>
                <a:latin typeface="+mn-ea"/>
                <a:ea typeface="+mn-ea"/>
              </a:rPr>
              <a:t>mass</a:t>
            </a:r>
          </a:p>
        </p:txBody>
      </p:sp>
      <p:sp>
        <p:nvSpPr>
          <p:cNvPr id="35851" name="Text Box 11"/>
          <p:cNvSpPr txBox="1">
            <a:spLocks noChangeArrowheads="1"/>
          </p:cNvSpPr>
          <p:nvPr/>
        </p:nvSpPr>
        <p:spPr bwMode="auto">
          <a:xfrm>
            <a:off x="8029575" y="3429000"/>
            <a:ext cx="1087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algn="ctr" eaLnBrk="1" hangingPunct="1">
              <a:spcBef>
                <a:spcPct val="50000"/>
              </a:spcBef>
            </a:pPr>
            <a:r>
              <a:rPr lang="en-US" altLang="ja-JP" sz="2400">
                <a:solidFill>
                  <a:srgbClr val="FFFFFF"/>
                </a:solidFill>
                <a:latin typeface="+mn-ea"/>
                <a:ea typeface="+mn-ea"/>
              </a:rPr>
              <a:t>mass</a:t>
            </a:r>
          </a:p>
        </p:txBody>
      </p:sp>
      <p:sp>
        <p:nvSpPr>
          <p:cNvPr id="35852" name="Text Box 12"/>
          <p:cNvSpPr txBox="1">
            <a:spLocks noChangeArrowheads="1"/>
          </p:cNvSpPr>
          <p:nvPr/>
        </p:nvSpPr>
        <p:spPr bwMode="auto">
          <a:xfrm>
            <a:off x="476250" y="1341438"/>
            <a:ext cx="21113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spcBef>
                <a:spcPct val="50000"/>
              </a:spcBef>
            </a:pPr>
            <a:r>
              <a:rPr lang="ja-JP" altLang="en-US" sz="2400">
                <a:solidFill>
                  <a:srgbClr val="FFFF66"/>
                </a:solidFill>
                <a:latin typeface="+mn-ea"/>
                <a:ea typeface="+mn-ea"/>
              </a:rPr>
              <a:t>腹部エコー</a:t>
            </a:r>
          </a:p>
        </p:txBody>
      </p:sp>
      <p:sp>
        <p:nvSpPr>
          <p:cNvPr id="35853" name="Text Box 13"/>
          <p:cNvSpPr txBox="1">
            <a:spLocks noChangeArrowheads="1"/>
          </p:cNvSpPr>
          <p:nvPr/>
        </p:nvSpPr>
        <p:spPr bwMode="auto">
          <a:xfrm>
            <a:off x="3100388" y="5876925"/>
            <a:ext cx="15351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spcBef>
                <a:spcPct val="50000"/>
              </a:spcBef>
            </a:pPr>
            <a:r>
              <a:rPr lang="ja-JP" altLang="en-US" sz="2400">
                <a:solidFill>
                  <a:srgbClr val="FFFF66"/>
                </a:solidFill>
                <a:latin typeface="+mn-ea"/>
                <a:ea typeface="+mn-ea"/>
              </a:rPr>
              <a:t>腹部</a:t>
            </a:r>
            <a:r>
              <a:rPr lang="en-US" altLang="ja-JP" sz="2400">
                <a:solidFill>
                  <a:srgbClr val="FFFF66"/>
                </a:solidFill>
                <a:latin typeface="+mn-ea"/>
                <a:ea typeface="+mn-ea"/>
              </a:rPr>
              <a:t>MRI</a:t>
            </a:r>
          </a:p>
        </p:txBody>
      </p:sp>
      <p:sp>
        <p:nvSpPr>
          <p:cNvPr id="35854" name="Text Box 14"/>
          <p:cNvSpPr txBox="1">
            <a:spLocks noChangeArrowheads="1"/>
          </p:cNvSpPr>
          <p:nvPr/>
        </p:nvSpPr>
        <p:spPr bwMode="auto">
          <a:xfrm>
            <a:off x="7388225" y="1054100"/>
            <a:ext cx="1089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algn="ctr" eaLnBrk="1" hangingPunct="1">
              <a:spcBef>
                <a:spcPct val="50000"/>
              </a:spcBef>
            </a:pPr>
            <a:r>
              <a:rPr lang="en-US" altLang="ja-JP" sz="2400">
                <a:solidFill>
                  <a:srgbClr val="FFFFFF"/>
                </a:solidFill>
                <a:latin typeface="+mn-ea"/>
                <a:ea typeface="+mn-ea"/>
              </a:rPr>
              <a:t>T1</a:t>
            </a:r>
          </a:p>
        </p:txBody>
      </p:sp>
      <p:sp>
        <p:nvSpPr>
          <p:cNvPr id="35855" name="Text Box 15"/>
          <p:cNvSpPr txBox="1">
            <a:spLocks noChangeArrowheads="1"/>
          </p:cNvSpPr>
          <p:nvPr/>
        </p:nvSpPr>
        <p:spPr bwMode="auto">
          <a:xfrm>
            <a:off x="7389813" y="4725988"/>
            <a:ext cx="10874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algn="ctr" eaLnBrk="1" hangingPunct="1">
              <a:spcBef>
                <a:spcPct val="50000"/>
              </a:spcBef>
            </a:pPr>
            <a:r>
              <a:rPr lang="en-US" altLang="ja-JP" sz="2400">
                <a:solidFill>
                  <a:srgbClr val="FFFFFF"/>
                </a:solidFill>
                <a:latin typeface="+mn-ea"/>
                <a:ea typeface="+mn-ea"/>
              </a:rPr>
              <a:t>T2</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60350"/>
            <a:ext cx="8229600" cy="981075"/>
          </a:xfrm>
        </p:spPr>
        <p:txBody>
          <a:bodyPr/>
          <a:lstStyle/>
          <a:p>
            <a:pPr eaLnBrk="1" hangingPunct="1">
              <a:defRPr/>
            </a:pPr>
            <a:r>
              <a:rPr lang="ja-JP" altLang="en-US" b="1"/>
              <a:t>副腎と副腎疾患</a:t>
            </a:r>
          </a:p>
        </p:txBody>
      </p:sp>
      <p:sp>
        <p:nvSpPr>
          <p:cNvPr id="88067" name="Text Box 3"/>
          <p:cNvSpPr txBox="1">
            <a:spLocks noChangeArrowheads="1"/>
          </p:cNvSpPr>
          <p:nvPr/>
        </p:nvSpPr>
        <p:spPr bwMode="auto">
          <a:xfrm>
            <a:off x="411163" y="1484313"/>
            <a:ext cx="8491537" cy="4524315"/>
          </a:xfrm>
          <a:prstGeom prst="rect">
            <a:avLst/>
          </a:prstGeom>
          <a:noFill/>
          <a:ln w="9525">
            <a:noFill/>
            <a:miter lim="800000"/>
            <a:headEnd/>
            <a:tailEnd/>
          </a:ln>
          <a:effectLst/>
        </p:spPr>
        <p:txBody>
          <a:bodyPr>
            <a:spAutoFit/>
          </a:bodyPr>
          <a:lstStyle/>
          <a:p>
            <a:pPr>
              <a:defRPr/>
            </a:pPr>
            <a:r>
              <a:rPr lang="ja-JP" altLang="en-US" sz="2400" dirty="0">
                <a:solidFill>
                  <a:srgbClr val="FFFF66"/>
                </a:solidFill>
                <a:effectLst>
                  <a:outerShdw blurRad="38100" dist="38100" dir="2700000" algn="tl">
                    <a:srgbClr val="000000"/>
                  </a:outerShdw>
                </a:effectLst>
                <a:latin typeface="+mn-ea"/>
                <a:ea typeface="+mn-ea"/>
              </a:rPr>
              <a:t>副腎皮質</a:t>
            </a:r>
          </a:p>
          <a:p>
            <a:pPr>
              <a:defRPr/>
            </a:pPr>
            <a:r>
              <a:rPr lang="ja-JP" altLang="en-US" sz="2400" dirty="0">
                <a:solidFill>
                  <a:srgbClr val="FFFFFF"/>
                </a:solidFill>
                <a:effectLst>
                  <a:outerShdw blurRad="38100" dist="38100" dir="2700000" algn="tl">
                    <a:srgbClr val="000000"/>
                  </a:outerShdw>
                </a:effectLst>
                <a:latin typeface="+mn-ea"/>
                <a:ea typeface="+mn-ea"/>
              </a:rPr>
              <a:t>　</a:t>
            </a:r>
            <a:r>
              <a:rPr lang="ja-JP" altLang="en-US" sz="2400" dirty="0">
                <a:solidFill>
                  <a:srgbClr val="FF0000"/>
                </a:solidFill>
                <a:effectLst>
                  <a:outerShdw blurRad="38100" dist="38100" dir="2700000" algn="tl">
                    <a:srgbClr val="000000"/>
                  </a:outerShdw>
                </a:effectLst>
                <a:latin typeface="+mn-ea"/>
                <a:ea typeface="+mn-ea"/>
              </a:rPr>
              <a:t>球状層　（Ｇ）</a:t>
            </a:r>
            <a:r>
              <a:rPr lang="ja-JP" altLang="en-US" sz="2400" dirty="0">
                <a:solidFill>
                  <a:srgbClr val="FFFFFF"/>
                </a:solidFill>
                <a:effectLst>
                  <a:outerShdw blurRad="38100" dist="38100" dir="2700000" algn="tl">
                    <a:srgbClr val="000000"/>
                  </a:outerShdw>
                </a:effectLst>
                <a:latin typeface="+mn-ea"/>
                <a:ea typeface="+mn-ea"/>
              </a:rPr>
              <a:t> 　</a:t>
            </a:r>
            <a:r>
              <a:rPr lang="en-US" altLang="ja-JP" sz="2400" dirty="0" err="1">
                <a:solidFill>
                  <a:srgbClr val="FFFFFF"/>
                </a:solidFill>
                <a:effectLst>
                  <a:outerShdw blurRad="38100" dist="38100" dir="2700000" algn="tl">
                    <a:srgbClr val="000000"/>
                  </a:outerShdw>
                </a:effectLst>
                <a:latin typeface="+mn-ea"/>
                <a:ea typeface="+mn-ea"/>
              </a:rPr>
              <a:t>aldosteron</a:t>
            </a:r>
            <a:r>
              <a:rPr lang="en-US" altLang="ja-JP" sz="2400" dirty="0">
                <a:solidFill>
                  <a:srgbClr val="FFFFFF"/>
                </a:solidFill>
                <a:effectLst>
                  <a:outerShdw blurRad="38100" dist="38100" dir="2700000" algn="tl">
                    <a:srgbClr val="000000"/>
                  </a:outerShdw>
                </a:effectLst>
                <a:latin typeface="+mn-ea"/>
                <a:ea typeface="+mn-ea"/>
              </a:rPr>
              <a:t> </a:t>
            </a:r>
            <a:r>
              <a:rPr lang="ja-JP" altLang="en-US" sz="2400" dirty="0">
                <a:solidFill>
                  <a:srgbClr val="FFFFFF"/>
                </a:solidFill>
                <a:effectLst>
                  <a:outerShdw blurRad="38100" dist="38100" dir="2700000" algn="tl">
                    <a:srgbClr val="000000"/>
                  </a:outerShdw>
                </a:effectLst>
                <a:latin typeface="+mn-ea"/>
                <a:ea typeface="+mn-ea"/>
              </a:rPr>
              <a:t>（</a:t>
            </a:r>
            <a:r>
              <a:rPr lang="en-US" altLang="ja-JP" sz="2400" dirty="0">
                <a:solidFill>
                  <a:srgbClr val="FFFFFF"/>
                </a:solidFill>
                <a:effectLst>
                  <a:outerShdw blurRad="38100" dist="38100" dir="2700000" algn="tl">
                    <a:srgbClr val="000000"/>
                  </a:outerShdw>
                </a:effectLst>
                <a:latin typeface="+mn-ea"/>
                <a:ea typeface="+mn-ea"/>
              </a:rPr>
              <a:t>mineral corticoid)</a:t>
            </a:r>
          </a:p>
          <a:p>
            <a:pPr>
              <a:defRPr/>
            </a:pPr>
            <a:r>
              <a:rPr lang="ja-JP" altLang="en-US" sz="2400" dirty="0">
                <a:solidFill>
                  <a:srgbClr val="FFFFFF"/>
                </a:solidFill>
                <a:effectLst>
                  <a:outerShdw blurRad="38100" dist="38100" dir="2700000" algn="tl">
                    <a:srgbClr val="000000"/>
                  </a:outerShdw>
                </a:effectLst>
                <a:latin typeface="+mn-ea"/>
                <a:ea typeface="+mn-ea"/>
              </a:rPr>
              <a:t>　　　　　　　　　　</a:t>
            </a:r>
            <a:r>
              <a:rPr lang="ja-JP" altLang="en-US" sz="1800" dirty="0">
                <a:solidFill>
                  <a:srgbClr val="FFFFFF"/>
                </a:solidFill>
                <a:effectLst>
                  <a:outerShdw blurRad="38100" dist="38100" dir="2700000" algn="tl">
                    <a:srgbClr val="000000"/>
                  </a:outerShdw>
                </a:effectLst>
                <a:latin typeface="+mn-ea"/>
                <a:ea typeface="+mn-ea"/>
              </a:rPr>
              <a:t>→</a:t>
            </a:r>
            <a:r>
              <a:rPr lang="en-US" altLang="ja-JP" sz="1800" dirty="0">
                <a:solidFill>
                  <a:srgbClr val="FFFFFF"/>
                </a:solidFill>
                <a:effectLst>
                  <a:outerShdw blurRad="38100" dist="38100" dir="2700000" algn="tl">
                    <a:srgbClr val="000000"/>
                  </a:outerShdw>
                </a:effectLst>
                <a:latin typeface="+mn-ea"/>
                <a:ea typeface="+mn-ea"/>
              </a:rPr>
              <a:t>Na, K</a:t>
            </a:r>
            <a:r>
              <a:rPr lang="ja-JP" altLang="en-US" sz="1800" dirty="0" err="1">
                <a:solidFill>
                  <a:srgbClr val="FFFFFF"/>
                </a:solidFill>
                <a:effectLst>
                  <a:outerShdw blurRad="38100" dist="38100" dir="2700000" algn="tl">
                    <a:srgbClr val="000000"/>
                  </a:outerShdw>
                </a:effectLst>
                <a:latin typeface="+mn-ea"/>
                <a:ea typeface="+mn-ea"/>
              </a:rPr>
              <a:t>，</a:t>
            </a:r>
            <a:r>
              <a:rPr lang="ja-JP" altLang="en-US" sz="1800" dirty="0">
                <a:solidFill>
                  <a:srgbClr val="FFFFFF"/>
                </a:solidFill>
                <a:effectLst>
                  <a:outerShdw blurRad="38100" dist="38100" dir="2700000" algn="tl">
                    <a:srgbClr val="000000"/>
                  </a:outerShdw>
                </a:effectLst>
                <a:latin typeface="+mn-ea"/>
                <a:ea typeface="+mn-ea"/>
              </a:rPr>
              <a:t>血圧に影響</a:t>
            </a:r>
          </a:p>
          <a:p>
            <a:pPr>
              <a:defRPr/>
            </a:pPr>
            <a:r>
              <a:rPr lang="ja-JP" altLang="en-US" sz="2400" dirty="0">
                <a:solidFill>
                  <a:srgbClr val="FFFFFF"/>
                </a:solidFill>
                <a:effectLst>
                  <a:outerShdw blurRad="38100" dist="38100" dir="2700000" algn="tl">
                    <a:srgbClr val="000000"/>
                  </a:outerShdw>
                </a:effectLst>
                <a:latin typeface="+mn-ea"/>
                <a:ea typeface="+mn-ea"/>
              </a:rPr>
              <a:t>　</a:t>
            </a:r>
            <a:r>
              <a:rPr lang="ja-JP" altLang="en-US" sz="2400" dirty="0">
                <a:solidFill>
                  <a:srgbClr val="FF6600"/>
                </a:solidFill>
                <a:effectLst>
                  <a:outerShdw blurRad="38100" dist="38100" dir="2700000" algn="tl">
                    <a:srgbClr val="000000"/>
                  </a:outerShdw>
                </a:effectLst>
                <a:latin typeface="+mn-ea"/>
                <a:ea typeface="+mn-ea"/>
              </a:rPr>
              <a:t>束状層　（Ｆ）</a:t>
            </a:r>
            <a:r>
              <a:rPr lang="ja-JP" altLang="en-US" sz="2400" dirty="0">
                <a:solidFill>
                  <a:srgbClr val="FFFFFF"/>
                </a:solidFill>
                <a:effectLst>
                  <a:outerShdw blurRad="38100" dist="38100" dir="2700000" algn="tl">
                    <a:srgbClr val="000000"/>
                  </a:outerShdw>
                </a:effectLst>
                <a:latin typeface="+mn-ea"/>
                <a:ea typeface="+mn-ea"/>
              </a:rPr>
              <a:t>　 </a:t>
            </a:r>
            <a:r>
              <a:rPr lang="en-US" altLang="ja-JP" sz="2400" dirty="0" err="1">
                <a:solidFill>
                  <a:srgbClr val="FFFFFF"/>
                </a:solidFill>
                <a:effectLst>
                  <a:outerShdw blurRad="38100" dist="38100" dir="2700000" algn="tl">
                    <a:srgbClr val="000000"/>
                  </a:outerShdw>
                </a:effectLst>
                <a:latin typeface="+mn-ea"/>
                <a:ea typeface="+mn-ea"/>
              </a:rPr>
              <a:t>cortisol</a:t>
            </a:r>
            <a:r>
              <a:rPr lang="en-US" altLang="ja-JP" sz="2400" dirty="0">
                <a:solidFill>
                  <a:srgbClr val="FFFFFF"/>
                </a:solidFill>
                <a:effectLst>
                  <a:outerShdw blurRad="38100" dist="38100" dir="2700000" algn="tl">
                    <a:srgbClr val="000000"/>
                  </a:outerShdw>
                </a:effectLst>
                <a:latin typeface="+mn-ea"/>
                <a:ea typeface="+mn-ea"/>
              </a:rPr>
              <a:t> </a:t>
            </a:r>
            <a:r>
              <a:rPr lang="ja-JP" altLang="en-US" sz="2400" dirty="0">
                <a:solidFill>
                  <a:srgbClr val="FFFFFF"/>
                </a:solidFill>
                <a:effectLst>
                  <a:outerShdw blurRad="38100" dist="38100" dir="2700000" algn="tl">
                    <a:srgbClr val="000000"/>
                  </a:outerShdw>
                </a:effectLst>
                <a:latin typeface="+mn-ea"/>
                <a:ea typeface="+mn-ea"/>
              </a:rPr>
              <a:t>（</a:t>
            </a:r>
            <a:r>
              <a:rPr lang="en-US" altLang="ja-JP" sz="2400" dirty="0" err="1">
                <a:solidFill>
                  <a:srgbClr val="FFFFFF"/>
                </a:solidFill>
                <a:effectLst>
                  <a:outerShdw blurRad="38100" dist="38100" dir="2700000" algn="tl">
                    <a:srgbClr val="000000"/>
                  </a:outerShdw>
                </a:effectLst>
                <a:latin typeface="+mn-ea"/>
                <a:ea typeface="+mn-ea"/>
              </a:rPr>
              <a:t>glucocorticoid</a:t>
            </a:r>
            <a:r>
              <a:rPr lang="ja-JP" altLang="en-US" sz="2400" dirty="0">
                <a:solidFill>
                  <a:srgbClr val="FFFFFF"/>
                </a:solidFill>
                <a:effectLst>
                  <a:outerShdw blurRad="38100" dist="38100" dir="2700000" algn="tl">
                    <a:srgbClr val="000000"/>
                  </a:outerShdw>
                </a:effectLst>
                <a:latin typeface="+mn-ea"/>
                <a:ea typeface="+mn-ea"/>
              </a:rPr>
              <a:t>）</a:t>
            </a:r>
          </a:p>
          <a:p>
            <a:pPr>
              <a:defRPr/>
            </a:pPr>
            <a:r>
              <a:rPr lang="ja-JP" altLang="en-US" sz="2400" dirty="0">
                <a:solidFill>
                  <a:srgbClr val="FFFFFF"/>
                </a:solidFill>
                <a:effectLst>
                  <a:outerShdw blurRad="38100" dist="38100" dir="2700000" algn="tl">
                    <a:srgbClr val="000000"/>
                  </a:outerShdw>
                </a:effectLst>
                <a:latin typeface="+mn-ea"/>
                <a:ea typeface="+mn-ea"/>
              </a:rPr>
              <a:t>　　　　　　　　　　</a:t>
            </a:r>
            <a:r>
              <a:rPr lang="ja-JP" altLang="en-US" sz="1800" dirty="0">
                <a:solidFill>
                  <a:srgbClr val="FFFFFF"/>
                </a:solidFill>
                <a:effectLst>
                  <a:outerShdw blurRad="38100" dist="38100" dir="2700000" algn="tl">
                    <a:srgbClr val="000000"/>
                  </a:outerShdw>
                </a:effectLst>
                <a:latin typeface="+mn-ea"/>
                <a:ea typeface="+mn-ea"/>
              </a:rPr>
              <a:t>→糖代謝・蛋白代謝・脂肪代謝↑、抗炎症作用</a:t>
            </a:r>
            <a:r>
              <a:rPr lang="ja-JP" altLang="en-US" sz="1800" dirty="0">
                <a:solidFill>
                  <a:srgbClr val="000000"/>
                </a:solidFill>
                <a:latin typeface="+mn-ea"/>
                <a:ea typeface="+mn-ea"/>
              </a:rPr>
              <a:t> </a:t>
            </a:r>
            <a:endParaRPr lang="ja-JP" altLang="en-US" sz="1800" dirty="0">
              <a:solidFill>
                <a:srgbClr val="FFFFFF"/>
              </a:solidFill>
              <a:effectLst>
                <a:outerShdw blurRad="38100" dist="38100" dir="2700000" algn="tl">
                  <a:srgbClr val="000000"/>
                </a:outerShdw>
              </a:effectLst>
              <a:latin typeface="+mn-ea"/>
              <a:ea typeface="+mn-ea"/>
            </a:endParaRPr>
          </a:p>
          <a:p>
            <a:pPr>
              <a:defRPr/>
            </a:pPr>
            <a:r>
              <a:rPr lang="ja-JP" altLang="en-US" sz="2400" dirty="0">
                <a:solidFill>
                  <a:srgbClr val="FFFFFF"/>
                </a:solidFill>
                <a:effectLst>
                  <a:outerShdw blurRad="38100" dist="38100" dir="2700000" algn="tl">
                    <a:srgbClr val="000000"/>
                  </a:outerShdw>
                </a:effectLst>
                <a:latin typeface="+mn-ea"/>
                <a:ea typeface="+mn-ea"/>
              </a:rPr>
              <a:t>　</a:t>
            </a:r>
            <a:r>
              <a:rPr lang="ja-JP" altLang="en-US" sz="2400" dirty="0">
                <a:solidFill>
                  <a:srgbClr val="FF66FF"/>
                </a:solidFill>
                <a:effectLst>
                  <a:outerShdw blurRad="38100" dist="38100" dir="2700000" algn="tl">
                    <a:srgbClr val="000000"/>
                  </a:outerShdw>
                </a:effectLst>
                <a:latin typeface="+mn-ea"/>
                <a:ea typeface="+mn-ea"/>
              </a:rPr>
              <a:t>網状層　（Ｒ）</a:t>
            </a:r>
            <a:r>
              <a:rPr lang="ja-JP" altLang="en-US" sz="2400" dirty="0">
                <a:solidFill>
                  <a:srgbClr val="FFFFFF"/>
                </a:solidFill>
                <a:effectLst>
                  <a:outerShdw blurRad="38100" dist="38100" dir="2700000" algn="tl">
                    <a:srgbClr val="000000"/>
                  </a:outerShdw>
                </a:effectLst>
                <a:latin typeface="+mn-ea"/>
                <a:ea typeface="+mn-ea"/>
              </a:rPr>
              <a:t>　 </a:t>
            </a:r>
            <a:r>
              <a:rPr lang="en-US" altLang="ja-JP" sz="2400" dirty="0">
                <a:solidFill>
                  <a:srgbClr val="FFFFFF"/>
                </a:solidFill>
                <a:effectLst>
                  <a:outerShdw blurRad="38100" dist="38100" dir="2700000" algn="tl">
                    <a:srgbClr val="000000"/>
                  </a:outerShdw>
                </a:effectLst>
                <a:latin typeface="+mn-ea"/>
                <a:ea typeface="+mn-ea"/>
              </a:rPr>
              <a:t>sex steroid (androgen)</a:t>
            </a:r>
          </a:p>
          <a:p>
            <a:pPr>
              <a:defRPr/>
            </a:pPr>
            <a:r>
              <a:rPr lang="ja-JP" altLang="en-US" sz="2400" dirty="0">
                <a:solidFill>
                  <a:srgbClr val="FFFFFF"/>
                </a:solidFill>
                <a:effectLst>
                  <a:outerShdw blurRad="38100" dist="38100" dir="2700000" algn="tl">
                    <a:srgbClr val="000000"/>
                  </a:outerShdw>
                </a:effectLst>
                <a:latin typeface="+mn-ea"/>
                <a:ea typeface="+mn-ea"/>
              </a:rPr>
              <a:t>　　　　　　　　　　</a:t>
            </a:r>
            <a:r>
              <a:rPr lang="ja-JP" altLang="en-US" sz="1800" dirty="0">
                <a:solidFill>
                  <a:srgbClr val="FFFFFF"/>
                </a:solidFill>
                <a:effectLst>
                  <a:outerShdw blurRad="38100" dist="38100" dir="2700000" algn="tl">
                    <a:srgbClr val="000000"/>
                  </a:outerShdw>
                </a:effectLst>
                <a:latin typeface="+mn-ea"/>
                <a:ea typeface="+mn-ea"/>
              </a:rPr>
              <a:t>←</a:t>
            </a:r>
            <a:r>
              <a:rPr lang="en-US" altLang="ja-JP" sz="1800" dirty="0">
                <a:solidFill>
                  <a:srgbClr val="FFFFFF"/>
                </a:solidFill>
                <a:effectLst>
                  <a:outerShdw blurRad="38100" dist="38100" dir="2700000" algn="tl">
                    <a:srgbClr val="000000"/>
                  </a:outerShdw>
                </a:effectLst>
                <a:latin typeface="+mn-ea"/>
                <a:ea typeface="+mn-ea"/>
              </a:rPr>
              <a:t>compact cell</a:t>
            </a:r>
          </a:p>
          <a:p>
            <a:pPr>
              <a:defRPr/>
            </a:pPr>
            <a:r>
              <a:rPr lang="ja-JP" altLang="en-US" sz="2400" dirty="0">
                <a:solidFill>
                  <a:srgbClr val="CC9900"/>
                </a:solidFill>
                <a:effectLst>
                  <a:outerShdw blurRad="38100" dist="38100" dir="2700000" algn="tl">
                    <a:srgbClr val="000000"/>
                  </a:outerShdw>
                </a:effectLst>
                <a:latin typeface="+mn-ea"/>
                <a:ea typeface="+mn-ea"/>
              </a:rPr>
              <a:t>副腎髄質</a:t>
            </a:r>
          </a:p>
          <a:p>
            <a:pPr>
              <a:defRPr/>
            </a:pPr>
            <a:r>
              <a:rPr lang="ja-JP" altLang="en-US" sz="2400" dirty="0">
                <a:solidFill>
                  <a:srgbClr val="FFFFFF"/>
                </a:solidFill>
                <a:effectLst>
                  <a:outerShdw blurRad="38100" dist="38100" dir="2700000" algn="tl">
                    <a:srgbClr val="000000"/>
                  </a:outerShdw>
                </a:effectLst>
                <a:latin typeface="+mn-ea"/>
                <a:ea typeface="+mn-ea"/>
              </a:rPr>
              <a:t>　　　</a:t>
            </a:r>
            <a:r>
              <a:rPr lang="en-US" altLang="ja-JP" sz="2400" dirty="0">
                <a:solidFill>
                  <a:srgbClr val="FFFFFF"/>
                </a:solidFill>
                <a:effectLst>
                  <a:outerShdw blurRad="38100" dist="38100" dir="2700000" algn="tl">
                    <a:srgbClr val="000000"/>
                  </a:outerShdw>
                </a:effectLst>
                <a:latin typeface="+mn-ea"/>
                <a:ea typeface="+mn-ea"/>
              </a:rPr>
              <a:t>HE</a:t>
            </a:r>
            <a:r>
              <a:rPr lang="ja-JP" altLang="en-US" sz="2400" dirty="0">
                <a:solidFill>
                  <a:srgbClr val="FFFFFF"/>
                </a:solidFill>
                <a:effectLst>
                  <a:outerShdw blurRad="38100" dist="38100" dir="2700000" algn="tl">
                    <a:srgbClr val="000000"/>
                  </a:outerShdw>
                </a:effectLst>
                <a:latin typeface="+mn-ea"/>
                <a:ea typeface="+mn-ea"/>
              </a:rPr>
              <a:t>では、皮質より薄く染まる。 </a:t>
            </a:r>
          </a:p>
          <a:p>
            <a:pPr>
              <a:defRPr/>
            </a:pPr>
            <a:r>
              <a:rPr lang="ja-JP" altLang="en-US" sz="2400" dirty="0">
                <a:solidFill>
                  <a:srgbClr val="FFFFFF"/>
                </a:solidFill>
                <a:effectLst>
                  <a:outerShdw blurRad="38100" dist="38100" dir="2700000" algn="tl">
                    <a:srgbClr val="000000"/>
                  </a:outerShdw>
                </a:effectLst>
                <a:latin typeface="+mn-ea"/>
                <a:ea typeface="+mn-ea"/>
              </a:rPr>
              <a:t>　　　細胞は、クロム親和細胞（カテコールアミン分泌） </a:t>
            </a:r>
          </a:p>
          <a:p>
            <a:pPr>
              <a:defRPr/>
            </a:pPr>
            <a:endParaRPr lang="ja-JP" altLang="en-US" sz="2400" dirty="0">
              <a:solidFill>
                <a:srgbClr val="FFFFFF"/>
              </a:solidFill>
              <a:effectLst>
                <a:outerShdw blurRad="38100" dist="38100" dir="2700000" algn="tl">
                  <a:srgbClr val="000000"/>
                </a:outerShdw>
              </a:effectLst>
              <a:latin typeface="+mn-ea"/>
              <a:ea typeface="+mn-ea"/>
            </a:endParaRPr>
          </a:p>
          <a:p>
            <a:pPr>
              <a:defRPr/>
            </a:pPr>
            <a:endParaRPr lang="en-US" altLang="ja-JP" sz="2400" dirty="0">
              <a:solidFill>
                <a:srgbClr val="FFFFFF"/>
              </a:solidFill>
              <a:effectLst>
                <a:outerShdw blurRad="38100" dist="38100" dir="2700000" algn="tl">
                  <a:srgbClr val="000000"/>
                </a:outerShdw>
              </a:effectLst>
              <a:latin typeface="+mn-ea"/>
              <a:ea typeface="+mn-e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2"/>
          <p:cNvSpPr txBox="1">
            <a:spLocks noChangeArrowheads="1"/>
          </p:cNvSpPr>
          <p:nvPr/>
        </p:nvSpPr>
        <p:spPr bwMode="auto">
          <a:xfrm>
            <a:off x="539750" y="115888"/>
            <a:ext cx="1454244" cy="369332"/>
          </a:xfrm>
          <a:prstGeom prst="rect">
            <a:avLst/>
          </a:prstGeom>
          <a:noFill/>
          <a:ln w="9525">
            <a:noFill/>
            <a:miter lim="800000"/>
            <a:headEnd/>
            <a:tailEnd/>
          </a:ln>
          <a:effectLst/>
        </p:spPr>
        <p:txBody>
          <a:bodyPr wrap="none">
            <a:spAutoFit/>
          </a:bodyPr>
          <a:lstStyle/>
          <a:p>
            <a:pPr>
              <a:defRPr/>
            </a:pPr>
            <a:r>
              <a:rPr lang="en-US" altLang="ja-JP" sz="1800">
                <a:solidFill>
                  <a:srgbClr val="FEFF2A"/>
                </a:solidFill>
                <a:effectLst>
                  <a:outerShdw blurRad="38100" dist="38100" dir="2700000" algn="tl">
                    <a:srgbClr val="000000"/>
                  </a:outerShdw>
                </a:effectLst>
                <a:latin typeface="+mn-lt"/>
                <a:ea typeface="+mn-ea"/>
              </a:rPr>
              <a:t>[</a:t>
            </a:r>
            <a:r>
              <a:rPr lang="ja-JP" altLang="en-US" sz="1800">
                <a:solidFill>
                  <a:srgbClr val="FEFF2A"/>
                </a:solidFill>
                <a:effectLst>
                  <a:outerShdw blurRad="38100" dist="38100" dir="2700000" algn="tl">
                    <a:srgbClr val="000000"/>
                  </a:outerShdw>
                </a:effectLst>
                <a:latin typeface="+mn-lt"/>
                <a:ea typeface="+mn-ea"/>
              </a:rPr>
              <a:t>検査所見 </a:t>
            </a:r>
            <a:r>
              <a:rPr lang="en-US" altLang="ja-JP" sz="1800">
                <a:solidFill>
                  <a:srgbClr val="FEFF2A"/>
                </a:solidFill>
                <a:effectLst>
                  <a:outerShdw blurRad="38100" dist="38100" dir="2700000" algn="tl">
                    <a:srgbClr val="000000"/>
                  </a:outerShdw>
                </a:effectLst>
                <a:latin typeface="+mn-lt"/>
                <a:ea typeface="+mn-ea"/>
              </a:rPr>
              <a:t>2]</a:t>
            </a:r>
            <a:endParaRPr lang="en-US" altLang="ja-JP" sz="1800">
              <a:solidFill>
                <a:srgbClr val="000000"/>
              </a:solidFill>
              <a:effectLst>
                <a:outerShdw blurRad="38100" dist="38100" dir="2700000" algn="tl">
                  <a:srgbClr val="FFFFFF"/>
                </a:outerShdw>
              </a:effectLst>
              <a:latin typeface="+mn-lt"/>
              <a:ea typeface="+mn-ea"/>
            </a:endParaRPr>
          </a:p>
        </p:txBody>
      </p:sp>
      <p:grpSp>
        <p:nvGrpSpPr>
          <p:cNvPr id="36867" name="Group 3"/>
          <p:cNvGrpSpPr>
            <a:grpSpLocks/>
          </p:cNvGrpSpPr>
          <p:nvPr/>
        </p:nvGrpSpPr>
        <p:grpSpPr bwMode="auto">
          <a:xfrm>
            <a:off x="565150" y="971550"/>
            <a:ext cx="2751138" cy="2160588"/>
            <a:chOff x="292" y="799"/>
            <a:chExt cx="2453" cy="1760"/>
          </a:xfrm>
        </p:grpSpPr>
        <p:sp>
          <p:nvSpPr>
            <p:cNvPr id="36891" name="Rectangle 4"/>
            <p:cNvSpPr>
              <a:spLocks noChangeArrowheads="1"/>
            </p:cNvSpPr>
            <p:nvPr/>
          </p:nvSpPr>
          <p:spPr bwMode="auto">
            <a:xfrm>
              <a:off x="292" y="799"/>
              <a:ext cx="1297" cy="1760"/>
            </a:xfrm>
            <a:prstGeom prst="rect">
              <a:avLst/>
            </a:prstGeom>
            <a:gradFill rotWithShape="0">
              <a:gsLst>
                <a:gs pos="0">
                  <a:srgbClr val="009900"/>
                </a:gs>
                <a:gs pos="100000">
                  <a:srgbClr val="004700"/>
                </a:gs>
              </a:gsLst>
              <a:lin ang="5400000" scaled="1"/>
            </a:gradFill>
            <a:ln w="25400">
              <a:solidFill>
                <a:srgbClr val="FFFFFF"/>
              </a:solidFill>
              <a:miter lim="800000"/>
              <a:headEnd/>
              <a:tailEnd/>
            </a:ln>
          </p:spPr>
          <p:txBody>
            <a:bodyPr/>
            <a:lstStyle/>
            <a:p>
              <a:endParaRPr lang="ja-JP" altLang="en-US" sz="2400">
                <a:solidFill>
                  <a:srgbClr val="000000"/>
                </a:solidFill>
                <a:latin typeface="+mn-lt"/>
                <a:ea typeface="+mn-ea"/>
              </a:endParaRPr>
            </a:p>
          </p:txBody>
        </p:sp>
        <p:sp>
          <p:nvSpPr>
            <p:cNvPr id="36892" name="Rectangle 5"/>
            <p:cNvSpPr>
              <a:spLocks noChangeArrowheads="1"/>
            </p:cNvSpPr>
            <p:nvPr/>
          </p:nvSpPr>
          <p:spPr bwMode="auto">
            <a:xfrm>
              <a:off x="1589" y="799"/>
              <a:ext cx="1152" cy="1760"/>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sz="2400">
                <a:solidFill>
                  <a:srgbClr val="000000"/>
                </a:solidFill>
                <a:latin typeface="+mn-lt"/>
                <a:ea typeface="+mn-ea"/>
              </a:endParaRPr>
            </a:p>
          </p:txBody>
        </p:sp>
        <p:sp>
          <p:nvSpPr>
            <p:cNvPr id="141318" name="Text Box 6"/>
            <p:cNvSpPr txBox="1">
              <a:spLocks noChangeArrowheads="1"/>
            </p:cNvSpPr>
            <p:nvPr/>
          </p:nvSpPr>
          <p:spPr bwMode="auto">
            <a:xfrm>
              <a:off x="451" y="1243"/>
              <a:ext cx="581" cy="251"/>
            </a:xfrm>
            <a:prstGeom prst="rect">
              <a:avLst/>
            </a:prstGeom>
            <a:noFill/>
            <a:ln w="9525">
              <a:noFill/>
              <a:miter lim="800000"/>
              <a:headEnd/>
              <a:tailEnd/>
            </a:ln>
            <a:effectLst/>
          </p:spPr>
          <p:txBody>
            <a:bodyPr wrap="none">
              <a:spAutoFit/>
            </a:bodyPr>
            <a:lstStyle/>
            <a:p>
              <a:pPr>
                <a:defRPr/>
              </a:pPr>
              <a:r>
                <a:rPr lang="en-US" altLang="ja-JP" sz="1400">
                  <a:solidFill>
                    <a:srgbClr val="FFFFAA"/>
                  </a:solidFill>
                  <a:effectLst>
                    <a:outerShdw blurRad="38100" dist="38100" dir="2700000" algn="tl">
                      <a:srgbClr val="000000"/>
                    </a:outerShdw>
                  </a:effectLst>
                  <a:latin typeface="+mn-lt"/>
                  <a:ea typeface="+mn-ea"/>
                </a:rPr>
                <a:t>PCO</a:t>
              </a:r>
              <a:r>
                <a:rPr lang="en-US" altLang="ja-JP" sz="1100">
                  <a:solidFill>
                    <a:srgbClr val="FFFFAA"/>
                  </a:solidFill>
                  <a:effectLst>
                    <a:outerShdw blurRad="38100" dist="38100" dir="2700000" algn="tl">
                      <a:srgbClr val="000000"/>
                    </a:outerShdw>
                  </a:effectLst>
                  <a:latin typeface="+mn-lt"/>
                  <a:ea typeface="+mn-ea"/>
                </a:rPr>
                <a:t>2</a:t>
              </a:r>
              <a:endParaRPr lang="en-US" altLang="ja-JP" sz="1100">
                <a:solidFill>
                  <a:srgbClr val="000000"/>
                </a:solidFill>
                <a:effectLst>
                  <a:outerShdw blurRad="38100" dist="38100" dir="2700000" algn="tl">
                    <a:srgbClr val="FFFFFF"/>
                  </a:outerShdw>
                </a:effectLst>
                <a:latin typeface="+mn-lt"/>
                <a:ea typeface="+mn-ea"/>
              </a:endParaRPr>
            </a:p>
          </p:txBody>
        </p:sp>
        <p:sp>
          <p:nvSpPr>
            <p:cNvPr id="141319" name="Text Box 7"/>
            <p:cNvSpPr txBox="1">
              <a:spLocks noChangeArrowheads="1"/>
            </p:cNvSpPr>
            <p:nvPr/>
          </p:nvSpPr>
          <p:spPr bwMode="auto">
            <a:xfrm>
              <a:off x="1654" y="1183"/>
              <a:ext cx="1091" cy="251"/>
            </a:xfrm>
            <a:prstGeom prst="rect">
              <a:avLst/>
            </a:prstGeom>
            <a:noFill/>
            <a:ln w="9525">
              <a:noFill/>
              <a:miter lim="800000"/>
              <a:headEnd/>
              <a:tailEnd/>
            </a:ln>
            <a:effectLst/>
          </p:spPr>
          <p:txBody>
            <a:bodyPr>
              <a:spAutoFit/>
            </a:bodyPr>
            <a:lstStyle/>
            <a:p>
              <a:pPr>
                <a:defRPr/>
              </a:pPr>
              <a:r>
                <a:rPr lang="en-US" altLang="ja-JP" sz="1400">
                  <a:solidFill>
                    <a:srgbClr val="FFFFFF"/>
                  </a:solidFill>
                  <a:effectLst>
                    <a:outerShdw blurRad="38100" dist="38100" dir="2700000" algn="tl">
                      <a:srgbClr val="000000"/>
                    </a:outerShdw>
                  </a:effectLst>
                  <a:latin typeface="+mn-lt"/>
                  <a:ea typeface="+mn-ea"/>
                </a:rPr>
                <a:t>45.9 mmHg</a:t>
              </a:r>
            </a:p>
          </p:txBody>
        </p:sp>
        <p:sp>
          <p:nvSpPr>
            <p:cNvPr id="141320" name="Text Box 8"/>
            <p:cNvSpPr txBox="1">
              <a:spLocks noChangeArrowheads="1"/>
            </p:cNvSpPr>
            <p:nvPr/>
          </p:nvSpPr>
          <p:spPr bwMode="auto">
            <a:xfrm>
              <a:off x="451" y="1544"/>
              <a:ext cx="638" cy="251"/>
            </a:xfrm>
            <a:prstGeom prst="rect">
              <a:avLst/>
            </a:prstGeom>
            <a:noFill/>
            <a:ln w="9525">
              <a:noFill/>
              <a:miter lim="800000"/>
              <a:headEnd/>
              <a:tailEnd/>
            </a:ln>
            <a:effectLst/>
          </p:spPr>
          <p:txBody>
            <a:bodyPr wrap="none">
              <a:spAutoFit/>
            </a:bodyPr>
            <a:lstStyle/>
            <a:p>
              <a:pPr>
                <a:defRPr/>
              </a:pPr>
              <a:r>
                <a:rPr lang="en-US" altLang="ja-JP" sz="1400">
                  <a:solidFill>
                    <a:srgbClr val="FFFF99"/>
                  </a:solidFill>
                  <a:effectLst>
                    <a:outerShdw blurRad="38100" dist="38100" dir="2700000" algn="tl">
                      <a:srgbClr val="000000"/>
                    </a:outerShdw>
                  </a:effectLst>
                  <a:latin typeface="+mn-lt"/>
                  <a:ea typeface="+mn-ea"/>
                </a:rPr>
                <a:t>HCO</a:t>
              </a:r>
              <a:r>
                <a:rPr lang="en-US" altLang="ja-JP" sz="1100">
                  <a:solidFill>
                    <a:srgbClr val="FFFF99"/>
                  </a:solidFill>
                  <a:effectLst>
                    <a:outerShdw blurRad="38100" dist="38100" dir="2700000" algn="tl">
                      <a:srgbClr val="000000"/>
                    </a:outerShdw>
                  </a:effectLst>
                  <a:latin typeface="+mn-lt"/>
                  <a:ea typeface="+mn-ea"/>
                </a:rPr>
                <a:t>3</a:t>
              </a:r>
              <a:r>
                <a:rPr lang="en-US" altLang="ja-JP" sz="1400" baseline="30000">
                  <a:solidFill>
                    <a:srgbClr val="FFFF99"/>
                  </a:solidFill>
                  <a:effectLst>
                    <a:outerShdw blurRad="38100" dist="38100" dir="2700000" algn="tl">
                      <a:srgbClr val="000000"/>
                    </a:outerShdw>
                  </a:effectLst>
                  <a:latin typeface="+mn-lt"/>
                  <a:ea typeface="+mn-ea"/>
                </a:rPr>
                <a:t>-</a:t>
              </a:r>
            </a:p>
          </p:txBody>
        </p:sp>
        <p:sp>
          <p:nvSpPr>
            <p:cNvPr id="141321" name="Text Box 9"/>
            <p:cNvSpPr txBox="1">
              <a:spLocks noChangeArrowheads="1"/>
            </p:cNvSpPr>
            <p:nvPr/>
          </p:nvSpPr>
          <p:spPr bwMode="auto">
            <a:xfrm>
              <a:off x="479" y="954"/>
              <a:ext cx="378" cy="251"/>
            </a:xfrm>
            <a:prstGeom prst="rect">
              <a:avLst/>
            </a:prstGeom>
            <a:noFill/>
            <a:ln w="9525">
              <a:noFill/>
              <a:miter lim="800000"/>
              <a:headEnd/>
              <a:tailEnd/>
            </a:ln>
            <a:effectLst/>
          </p:spPr>
          <p:txBody>
            <a:bodyPr wrap="none">
              <a:spAutoFit/>
            </a:bodyPr>
            <a:lstStyle/>
            <a:p>
              <a:pPr>
                <a:defRPr/>
              </a:pPr>
              <a:r>
                <a:rPr lang="en-US" altLang="ja-JP" sz="1400">
                  <a:solidFill>
                    <a:srgbClr val="FFFF99"/>
                  </a:solidFill>
                  <a:effectLst>
                    <a:outerShdw blurRad="38100" dist="38100" dir="2700000" algn="tl">
                      <a:srgbClr val="000000"/>
                    </a:outerShdw>
                  </a:effectLst>
                  <a:latin typeface="+mn-lt"/>
                  <a:ea typeface="+mn-ea"/>
                </a:rPr>
                <a:t>pH</a:t>
              </a:r>
              <a:endParaRPr lang="en-US" altLang="ja-JP" sz="1400">
                <a:solidFill>
                  <a:srgbClr val="FFFFFF"/>
                </a:solidFill>
                <a:effectLst>
                  <a:outerShdw blurRad="38100" dist="38100" dir="2700000" algn="tl">
                    <a:srgbClr val="000000"/>
                  </a:outerShdw>
                </a:effectLst>
                <a:latin typeface="+mn-lt"/>
                <a:ea typeface="+mn-ea"/>
              </a:endParaRPr>
            </a:p>
          </p:txBody>
        </p:sp>
        <p:sp>
          <p:nvSpPr>
            <p:cNvPr id="141322" name="Text Box 10"/>
            <p:cNvSpPr txBox="1">
              <a:spLocks noChangeArrowheads="1"/>
            </p:cNvSpPr>
            <p:nvPr/>
          </p:nvSpPr>
          <p:spPr bwMode="auto">
            <a:xfrm>
              <a:off x="1685" y="954"/>
              <a:ext cx="565" cy="251"/>
            </a:xfrm>
            <a:prstGeom prst="rect">
              <a:avLst/>
            </a:prstGeom>
            <a:noFill/>
            <a:ln w="9525">
              <a:noFill/>
              <a:miter lim="800000"/>
              <a:headEnd/>
              <a:tailEnd/>
            </a:ln>
            <a:effectLst/>
          </p:spPr>
          <p:txBody>
            <a:bodyPr wrap="none">
              <a:spAutoFit/>
            </a:bodyPr>
            <a:lstStyle/>
            <a:p>
              <a:pPr>
                <a:defRPr/>
              </a:pPr>
              <a:r>
                <a:rPr lang="en-US" altLang="ja-JP" sz="1400">
                  <a:solidFill>
                    <a:srgbClr val="FFCC00"/>
                  </a:solidFill>
                  <a:effectLst>
                    <a:outerShdw blurRad="38100" dist="38100" dir="2700000" algn="tl">
                      <a:srgbClr val="000000"/>
                    </a:outerShdw>
                  </a:effectLst>
                  <a:latin typeface="+mn-lt"/>
                  <a:ea typeface="+mn-ea"/>
                </a:rPr>
                <a:t>7.499</a:t>
              </a:r>
            </a:p>
          </p:txBody>
        </p:sp>
        <p:sp>
          <p:nvSpPr>
            <p:cNvPr id="141323" name="Text Box 11"/>
            <p:cNvSpPr txBox="1">
              <a:spLocks noChangeArrowheads="1"/>
            </p:cNvSpPr>
            <p:nvPr/>
          </p:nvSpPr>
          <p:spPr bwMode="auto">
            <a:xfrm>
              <a:off x="443" y="1848"/>
              <a:ext cx="466" cy="251"/>
            </a:xfrm>
            <a:prstGeom prst="rect">
              <a:avLst/>
            </a:prstGeom>
            <a:noFill/>
            <a:ln w="9525">
              <a:noFill/>
              <a:miter lim="800000"/>
              <a:headEnd/>
              <a:tailEnd/>
            </a:ln>
            <a:effectLst/>
          </p:spPr>
          <p:txBody>
            <a:bodyPr wrap="none">
              <a:spAutoFit/>
            </a:bodyPr>
            <a:lstStyle/>
            <a:p>
              <a:pPr>
                <a:defRPr/>
              </a:pPr>
              <a:r>
                <a:rPr lang="en-US" altLang="ja-JP" sz="1400">
                  <a:solidFill>
                    <a:srgbClr val="FFFFAA"/>
                  </a:solidFill>
                  <a:effectLst>
                    <a:outerShdw blurRad="38100" dist="38100" dir="2700000" algn="tl">
                      <a:srgbClr val="000000"/>
                    </a:outerShdw>
                  </a:effectLst>
                  <a:latin typeface="+mn-lt"/>
                  <a:ea typeface="+mn-ea"/>
                </a:rPr>
                <a:t>PO</a:t>
              </a:r>
              <a:r>
                <a:rPr lang="en-US" altLang="ja-JP" sz="1100">
                  <a:solidFill>
                    <a:srgbClr val="FFFFAA"/>
                  </a:solidFill>
                  <a:effectLst>
                    <a:outerShdw blurRad="38100" dist="38100" dir="2700000" algn="tl">
                      <a:srgbClr val="000000"/>
                    </a:outerShdw>
                  </a:effectLst>
                  <a:latin typeface="+mn-lt"/>
                  <a:ea typeface="+mn-ea"/>
                </a:rPr>
                <a:t>2</a:t>
              </a:r>
              <a:endParaRPr lang="en-US" altLang="ja-JP" sz="1100">
                <a:solidFill>
                  <a:srgbClr val="000000"/>
                </a:solidFill>
                <a:effectLst>
                  <a:outerShdw blurRad="38100" dist="38100" dir="2700000" algn="tl">
                    <a:srgbClr val="FFFFFF"/>
                  </a:outerShdw>
                </a:effectLst>
                <a:latin typeface="+mn-lt"/>
                <a:ea typeface="+mn-ea"/>
              </a:endParaRPr>
            </a:p>
          </p:txBody>
        </p:sp>
        <p:sp>
          <p:nvSpPr>
            <p:cNvPr id="141324" name="Text Box 12"/>
            <p:cNvSpPr txBox="1">
              <a:spLocks noChangeArrowheads="1"/>
            </p:cNvSpPr>
            <p:nvPr/>
          </p:nvSpPr>
          <p:spPr bwMode="auto">
            <a:xfrm>
              <a:off x="1607" y="1773"/>
              <a:ext cx="1091" cy="251"/>
            </a:xfrm>
            <a:prstGeom prst="rect">
              <a:avLst/>
            </a:prstGeom>
            <a:noFill/>
            <a:ln w="9525">
              <a:noFill/>
              <a:miter lim="800000"/>
              <a:headEnd/>
              <a:tailEnd/>
            </a:ln>
            <a:effectLst/>
          </p:spPr>
          <p:txBody>
            <a:bodyPr>
              <a:spAutoFit/>
            </a:bodyPr>
            <a:lstStyle/>
            <a:p>
              <a:pPr>
                <a:defRPr/>
              </a:pPr>
              <a:r>
                <a:rPr lang="en-US" altLang="ja-JP" sz="1400">
                  <a:solidFill>
                    <a:srgbClr val="FFFFFF"/>
                  </a:solidFill>
                  <a:effectLst>
                    <a:outerShdw blurRad="38100" dist="38100" dir="2700000" algn="tl">
                      <a:srgbClr val="000000"/>
                    </a:outerShdw>
                  </a:effectLst>
                  <a:latin typeface="+mn-lt"/>
                  <a:ea typeface="+mn-ea"/>
                </a:rPr>
                <a:t>68.0 mmHg</a:t>
              </a:r>
            </a:p>
          </p:txBody>
        </p:sp>
        <p:sp>
          <p:nvSpPr>
            <p:cNvPr id="141325" name="Text Box 13"/>
            <p:cNvSpPr txBox="1">
              <a:spLocks noChangeArrowheads="1"/>
            </p:cNvSpPr>
            <p:nvPr/>
          </p:nvSpPr>
          <p:spPr bwMode="auto">
            <a:xfrm>
              <a:off x="453" y="2166"/>
              <a:ext cx="387" cy="251"/>
            </a:xfrm>
            <a:prstGeom prst="rect">
              <a:avLst/>
            </a:prstGeom>
            <a:noFill/>
            <a:ln w="9525">
              <a:noFill/>
              <a:miter lim="800000"/>
              <a:headEnd/>
              <a:tailEnd/>
            </a:ln>
            <a:effectLst/>
          </p:spPr>
          <p:txBody>
            <a:bodyPr wrap="none">
              <a:spAutoFit/>
            </a:bodyPr>
            <a:lstStyle/>
            <a:p>
              <a:pPr>
                <a:defRPr/>
              </a:pPr>
              <a:r>
                <a:rPr lang="en-US" altLang="ja-JP" sz="1400">
                  <a:solidFill>
                    <a:srgbClr val="FFFFAA"/>
                  </a:solidFill>
                  <a:effectLst>
                    <a:outerShdw blurRad="38100" dist="38100" dir="2700000" algn="tl">
                      <a:srgbClr val="000000"/>
                    </a:outerShdw>
                  </a:effectLst>
                  <a:latin typeface="+mn-lt"/>
                  <a:ea typeface="+mn-ea"/>
                </a:rPr>
                <a:t>BE</a:t>
              </a:r>
              <a:endParaRPr lang="en-US" altLang="ja-JP" sz="1400">
                <a:solidFill>
                  <a:srgbClr val="000000"/>
                </a:solidFill>
                <a:effectLst>
                  <a:outerShdw blurRad="38100" dist="38100" dir="2700000" algn="tl">
                    <a:srgbClr val="FFFFFF"/>
                  </a:outerShdw>
                </a:effectLst>
                <a:latin typeface="+mn-lt"/>
                <a:ea typeface="+mn-ea"/>
              </a:endParaRPr>
            </a:p>
          </p:txBody>
        </p:sp>
        <p:sp>
          <p:nvSpPr>
            <p:cNvPr id="141326" name="Text Box 14"/>
            <p:cNvSpPr txBox="1">
              <a:spLocks noChangeArrowheads="1"/>
            </p:cNvSpPr>
            <p:nvPr/>
          </p:nvSpPr>
          <p:spPr bwMode="auto">
            <a:xfrm>
              <a:off x="1649" y="1471"/>
              <a:ext cx="1090" cy="251"/>
            </a:xfrm>
            <a:prstGeom prst="rect">
              <a:avLst/>
            </a:prstGeom>
            <a:noFill/>
            <a:ln w="9525">
              <a:noFill/>
              <a:miter lim="800000"/>
              <a:headEnd/>
              <a:tailEnd/>
            </a:ln>
            <a:effectLst/>
          </p:spPr>
          <p:txBody>
            <a:bodyPr>
              <a:spAutoFit/>
            </a:bodyPr>
            <a:lstStyle/>
            <a:p>
              <a:pPr>
                <a:defRPr/>
              </a:pPr>
              <a:r>
                <a:rPr lang="en-US" altLang="ja-JP" sz="1400">
                  <a:solidFill>
                    <a:srgbClr val="FFCC00"/>
                  </a:solidFill>
                  <a:effectLst>
                    <a:outerShdw blurRad="38100" dist="38100" dir="2700000" algn="tl">
                      <a:srgbClr val="000000"/>
                    </a:outerShdw>
                  </a:effectLst>
                  <a:latin typeface="+mn-lt"/>
                  <a:ea typeface="+mn-ea"/>
                </a:rPr>
                <a:t>36.0</a:t>
              </a:r>
              <a:r>
                <a:rPr lang="en-US" altLang="ja-JP" sz="1400">
                  <a:solidFill>
                    <a:srgbClr val="FFFFFF"/>
                  </a:solidFill>
                  <a:effectLst>
                    <a:outerShdw blurRad="38100" dist="38100" dir="2700000" algn="tl">
                      <a:srgbClr val="000000"/>
                    </a:outerShdw>
                  </a:effectLst>
                  <a:latin typeface="+mn-lt"/>
                  <a:ea typeface="+mn-ea"/>
                </a:rPr>
                <a:t> mEq/l</a:t>
              </a:r>
            </a:p>
          </p:txBody>
        </p:sp>
        <p:sp>
          <p:nvSpPr>
            <p:cNvPr id="141327" name="Text Box 15"/>
            <p:cNvSpPr txBox="1">
              <a:spLocks noChangeArrowheads="1"/>
            </p:cNvSpPr>
            <p:nvPr/>
          </p:nvSpPr>
          <p:spPr bwMode="auto">
            <a:xfrm>
              <a:off x="1649" y="2106"/>
              <a:ext cx="1090" cy="251"/>
            </a:xfrm>
            <a:prstGeom prst="rect">
              <a:avLst/>
            </a:prstGeom>
            <a:noFill/>
            <a:ln w="9525">
              <a:noFill/>
              <a:miter lim="800000"/>
              <a:headEnd/>
              <a:tailEnd/>
            </a:ln>
            <a:effectLst/>
          </p:spPr>
          <p:txBody>
            <a:bodyPr>
              <a:spAutoFit/>
            </a:bodyPr>
            <a:lstStyle/>
            <a:p>
              <a:pPr>
                <a:defRPr/>
              </a:pPr>
              <a:r>
                <a:rPr lang="en-US" altLang="ja-JP" sz="1400">
                  <a:solidFill>
                    <a:srgbClr val="FFFFFF"/>
                  </a:solidFill>
                  <a:effectLst>
                    <a:outerShdw blurRad="38100" dist="38100" dir="2700000" algn="tl">
                      <a:srgbClr val="000000"/>
                    </a:outerShdw>
                  </a:effectLst>
                  <a:latin typeface="+mn-lt"/>
                  <a:ea typeface="+mn-ea"/>
                </a:rPr>
                <a:t>11.9 mEq/l</a:t>
              </a:r>
            </a:p>
          </p:txBody>
        </p:sp>
      </p:grpSp>
      <p:graphicFrame>
        <p:nvGraphicFramePr>
          <p:cNvPr id="36869" name="Object 3"/>
          <p:cNvGraphicFramePr>
            <a:graphicFrameLocks noChangeAspect="1"/>
          </p:cNvGraphicFramePr>
          <p:nvPr>
            <p:extLst>
              <p:ext uri="{D42A27DB-BD31-4B8C-83A1-F6EECF244321}">
                <p14:modId xmlns:p14="http://schemas.microsoft.com/office/powerpoint/2010/main" val="2145770344"/>
              </p:ext>
            </p:extLst>
          </p:nvPr>
        </p:nvGraphicFramePr>
        <p:xfrm>
          <a:off x="2395538" y="3151188"/>
          <a:ext cx="5010150" cy="3446462"/>
        </p:xfrm>
        <a:graphic>
          <a:graphicData uri="http://schemas.openxmlformats.org/presentationml/2006/ole">
            <mc:AlternateContent xmlns:mc="http://schemas.openxmlformats.org/markup-compatibility/2006">
              <mc:Choice xmlns:v="urn:schemas-microsoft-com:vml" Requires="v">
                <p:oleObj spid="_x0000_s36977" name="グラフ" r:id="rId4" imgW="4351020" imgH="2506980" progId="Excel.Sheet.8">
                  <p:embed/>
                </p:oleObj>
              </mc:Choice>
              <mc:Fallback>
                <p:oleObj name="グラフ" r:id="rId4" imgW="4351020" imgH="2506980" progId="Excel.Shee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5538" y="3151188"/>
                        <a:ext cx="5010150" cy="3446462"/>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Lst>
                    </p:spPr>
                  </p:pic>
                </p:oleObj>
              </mc:Fallback>
            </mc:AlternateContent>
          </a:graphicData>
        </a:graphic>
      </p:graphicFrame>
      <p:sp>
        <p:nvSpPr>
          <p:cNvPr id="141330" name="Rectangle 18"/>
          <p:cNvSpPr>
            <a:spLocks noChangeArrowheads="1"/>
          </p:cNvSpPr>
          <p:nvPr/>
        </p:nvSpPr>
        <p:spPr bwMode="auto">
          <a:xfrm>
            <a:off x="3941763" y="765175"/>
            <a:ext cx="1885131" cy="276999"/>
          </a:xfrm>
          <a:prstGeom prst="rect">
            <a:avLst/>
          </a:prstGeom>
          <a:noFill/>
          <a:ln w="9525">
            <a:noFill/>
            <a:miter lim="800000"/>
            <a:headEnd/>
            <a:tailEnd/>
          </a:ln>
        </p:spPr>
        <p:txBody>
          <a:bodyPr wrap="none" lIns="0" tIns="0" rIns="0" bIns="0">
            <a:spAutoFit/>
          </a:bodyPr>
          <a:lstStyle/>
          <a:p>
            <a:pPr>
              <a:defRPr/>
            </a:pPr>
            <a:r>
              <a:rPr lang="ja-JP" altLang="en-US" sz="1800" dirty="0">
                <a:solidFill>
                  <a:srgbClr val="FFFFFF"/>
                </a:solidFill>
                <a:effectLst>
                  <a:outerShdw blurRad="38100" dist="38100" dir="2700000" algn="tl">
                    <a:srgbClr val="000000"/>
                  </a:outerShdw>
                </a:effectLst>
                <a:latin typeface="+mn-lt"/>
                <a:ea typeface="+mn-ea"/>
              </a:rPr>
              <a:t>血中アルドステロン</a:t>
            </a:r>
          </a:p>
        </p:txBody>
      </p:sp>
      <p:sp>
        <p:nvSpPr>
          <p:cNvPr id="141331" name="Rectangle 19"/>
          <p:cNvSpPr>
            <a:spLocks noChangeArrowheads="1"/>
          </p:cNvSpPr>
          <p:nvPr/>
        </p:nvSpPr>
        <p:spPr bwMode="auto">
          <a:xfrm>
            <a:off x="6604000" y="777875"/>
            <a:ext cx="658813" cy="276999"/>
          </a:xfrm>
          <a:prstGeom prst="rect">
            <a:avLst/>
          </a:prstGeom>
          <a:noFill/>
          <a:ln w="9525">
            <a:noFill/>
            <a:miter lim="800000"/>
            <a:headEnd/>
            <a:tailEnd/>
          </a:ln>
        </p:spPr>
        <p:txBody>
          <a:bodyPr lIns="0" tIns="0" rIns="0" bIns="0">
            <a:spAutoFit/>
          </a:bodyPr>
          <a:lstStyle/>
          <a:p>
            <a:pPr algn="r">
              <a:defRPr/>
            </a:pPr>
            <a:r>
              <a:rPr lang="en-US" altLang="ja-JP" sz="1800" dirty="0">
                <a:solidFill>
                  <a:srgbClr val="FF3300"/>
                </a:solidFill>
                <a:effectLst>
                  <a:outerShdw blurRad="38100" dist="38100" dir="2700000" algn="tl">
                    <a:srgbClr val="000000"/>
                  </a:outerShdw>
                </a:effectLst>
                <a:latin typeface="+mn-lt"/>
                <a:ea typeface="+mn-ea"/>
              </a:rPr>
              <a:t>470</a:t>
            </a:r>
          </a:p>
        </p:txBody>
      </p:sp>
      <p:sp>
        <p:nvSpPr>
          <p:cNvPr id="141332" name="Rectangle 20"/>
          <p:cNvSpPr>
            <a:spLocks noChangeArrowheads="1"/>
          </p:cNvSpPr>
          <p:nvPr/>
        </p:nvSpPr>
        <p:spPr bwMode="auto">
          <a:xfrm>
            <a:off x="7324725" y="763588"/>
            <a:ext cx="889000" cy="276999"/>
          </a:xfrm>
          <a:prstGeom prst="rect">
            <a:avLst/>
          </a:prstGeom>
          <a:noFill/>
          <a:ln w="9525">
            <a:noFill/>
            <a:miter lim="800000"/>
            <a:headEnd/>
            <a:tailEnd/>
          </a:ln>
        </p:spPr>
        <p:txBody>
          <a:bodyPr lIns="0" tIns="0" rIns="0" bIns="0">
            <a:spAutoFit/>
          </a:bodyPr>
          <a:lstStyle/>
          <a:p>
            <a:pPr>
              <a:defRPr/>
            </a:pPr>
            <a:r>
              <a:rPr lang="en-US" altLang="ja-JP" sz="1800">
                <a:solidFill>
                  <a:srgbClr val="FFFFFF"/>
                </a:solidFill>
                <a:effectLst>
                  <a:outerShdw blurRad="38100" dist="38100" dir="2700000" algn="tl">
                    <a:srgbClr val="000000"/>
                  </a:outerShdw>
                </a:effectLst>
                <a:latin typeface="+mn-lt"/>
                <a:ea typeface="+mn-ea"/>
              </a:rPr>
              <a:t>pg/ml</a:t>
            </a:r>
          </a:p>
        </p:txBody>
      </p:sp>
      <p:sp>
        <p:nvSpPr>
          <p:cNvPr id="141333" name="Rectangle 21"/>
          <p:cNvSpPr>
            <a:spLocks noChangeArrowheads="1"/>
          </p:cNvSpPr>
          <p:nvPr/>
        </p:nvSpPr>
        <p:spPr bwMode="auto">
          <a:xfrm>
            <a:off x="3941763" y="404813"/>
            <a:ext cx="1753685" cy="276999"/>
          </a:xfrm>
          <a:prstGeom prst="rect">
            <a:avLst/>
          </a:prstGeom>
          <a:noFill/>
          <a:ln w="9525">
            <a:noFill/>
            <a:miter lim="800000"/>
            <a:headEnd/>
            <a:tailEnd/>
          </a:ln>
        </p:spPr>
        <p:txBody>
          <a:bodyPr wrap="none" lIns="0" tIns="0" rIns="0" bIns="0">
            <a:spAutoFit/>
          </a:bodyPr>
          <a:lstStyle/>
          <a:p>
            <a:pPr>
              <a:defRPr/>
            </a:pPr>
            <a:r>
              <a:rPr lang="ja-JP" altLang="en-US" sz="1800">
                <a:solidFill>
                  <a:srgbClr val="FFFFFF"/>
                </a:solidFill>
                <a:effectLst>
                  <a:outerShdw blurRad="38100" dist="38100" dir="2700000" algn="tl">
                    <a:srgbClr val="000000"/>
                  </a:outerShdw>
                </a:effectLst>
                <a:latin typeface="+mn-lt"/>
                <a:ea typeface="+mn-ea"/>
              </a:rPr>
              <a:t>血中コルチゾール</a:t>
            </a:r>
          </a:p>
        </p:txBody>
      </p:sp>
      <p:sp>
        <p:nvSpPr>
          <p:cNvPr id="141334" name="Rectangle 22"/>
          <p:cNvSpPr>
            <a:spLocks noChangeArrowheads="1"/>
          </p:cNvSpPr>
          <p:nvPr/>
        </p:nvSpPr>
        <p:spPr bwMode="auto">
          <a:xfrm>
            <a:off x="6399213" y="415925"/>
            <a:ext cx="863600" cy="276999"/>
          </a:xfrm>
          <a:prstGeom prst="rect">
            <a:avLst/>
          </a:prstGeom>
          <a:noFill/>
          <a:ln w="9525">
            <a:noFill/>
            <a:miter lim="800000"/>
            <a:headEnd/>
            <a:tailEnd/>
          </a:ln>
        </p:spPr>
        <p:txBody>
          <a:bodyPr lIns="0" tIns="0" rIns="0" bIns="0">
            <a:spAutoFit/>
          </a:bodyPr>
          <a:lstStyle/>
          <a:p>
            <a:pPr algn="r">
              <a:defRPr/>
            </a:pPr>
            <a:r>
              <a:rPr lang="en-US" altLang="ja-JP" sz="1800" dirty="0">
                <a:solidFill>
                  <a:srgbClr val="FFFFFF"/>
                </a:solidFill>
                <a:effectLst>
                  <a:outerShdw blurRad="38100" dist="38100" dir="2700000" algn="tl">
                    <a:srgbClr val="000000"/>
                  </a:outerShdw>
                </a:effectLst>
                <a:latin typeface="+mn-lt"/>
                <a:ea typeface="+mn-ea"/>
              </a:rPr>
              <a:t>16.9</a:t>
            </a:r>
            <a:endParaRPr lang="en-US" altLang="ja-JP" sz="1800" dirty="0">
              <a:solidFill>
                <a:srgbClr val="000000"/>
              </a:solidFill>
              <a:effectLst>
                <a:outerShdw blurRad="38100" dist="38100" dir="2700000" algn="tl">
                  <a:srgbClr val="FFFFFF"/>
                </a:outerShdw>
              </a:effectLst>
              <a:latin typeface="+mn-lt"/>
              <a:ea typeface="+mn-ea"/>
            </a:endParaRPr>
          </a:p>
        </p:txBody>
      </p:sp>
      <p:sp>
        <p:nvSpPr>
          <p:cNvPr id="141335" name="Rectangle 23"/>
          <p:cNvSpPr>
            <a:spLocks noChangeArrowheads="1"/>
          </p:cNvSpPr>
          <p:nvPr/>
        </p:nvSpPr>
        <p:spPr bwMode="auto">
          <a:xfrm>
            <a:off x="7324725" y="403225"/>
            <a:ext cx="889000" cy="276999"/>
          </a:xfrm>
          <a:prstGeom prst="rect">
            <a:avLst/>
          </a:prstGeom>
          <a:noFill/>
          <a:ln w="9525">
            <a:noFill/>
            <a:miter lim="800000"/>
            <a:headEnd/>
            <a:tailEnd/>
          </a:ln>
        </p:spPr>
        <p:txBody>
          <a:bodyPr lIns="0" tIns="0" rIns="0" bIns="0">
            <a:spAutoFit/>
          </a:bodyPr>
          <a:lstStyle/>
          <a:p>
            <a:pPr>
              <a:defRPr/>
            </a:pPr>
            <a:r>
              <a:rPr lang="en-US" altLang="ja-JP" sz="1800">
                <a:solidFill>
                  <a:srgbClr val="FFFFFF"/>
                </a:solidFill>
                <a:effectLst>
                  <a:outerShdw blurRad="38100" dist="38100" dir="2700000" algn="tl">
                    <a:srgbClr val="000000"/>
                  </a:outerShdw>
                </a:effectLst>
                <a:latin typeface="+mn-lt"/>
                <a:ea typeface="+mn-ea"/>
              </a:rPr>
              <a:t>μg/dl</a:t>
            </a:r>
          </a:p>
        </p:txBody>
      </p:sp>
      <p:sp>
        <p:nvSpPr>
          <p:cNvPr id="141336" name="Rectangle 24"/>
          <p:cNvSpPr>
            <a:spLocks noChangeArrowheads="1"/>
          </p:cNvSpPr>
          <p:nvPr/>
        </p:nvSpPr>
        <p:spPr bwMode="auto">
          <a:xfrm>
            <a:off x="3941763" y="1196975"/>
            <a:ext cx="1856277" cy="276999"/>
          </a:xfrm>
          <a:prstGeom prst="rect">
            <a:avLst/>
          </a:prstGeom>
          <a:noFill/>
          <a:ln w="9525">
            <a:noFill/>
            <a:miter lim="800000"/>
            <a:headEnd/>
            <a:tailEnd/>
          </a:ln>
        </p:spPr>
        <p:txBody>
          <a:bodyPr wrap="none" lIns="0" tIns="0" rIns="0" bIns="0">
            <a:spAutoFit/>
          </a:bodyPr>
          <a:lstStyle/>
          <a:p>
            <a:pPr>
              <a:defRPr/>
            </a:pPr>
            <a:r>
              <a:rPr lang="ja-JP" altLang="en-US" sz="1800">
                <a:solidFill>
                  <a:srgbClr val="FFFFFF"/>
                </a:solidFill>
                <a:effectLst>
                  <a:outerShdw blurRad="38100" dist="38100" dir="2700000" algn="tl">
                    <a:srgbClr val="000000"/>
                  </a:outerShdw>
                </a:effectLst>
                <a:latin typeface="+mn-lt"/>
                <a:ea typeface="+mn-ea"/>
              </a:rPr>
              <a:t>血中エストロン</a:t>
            </a:r>
            <a:r>
              <a:rPr lang="en-US" altLang="ja-JP" sz="1800">
                <a:solidFill>
                  <a:srgbClr val="FFFFFF"/>
                </a:solidFill>
                <a:effectLst>
                  <a:outerShdw blurRad="38100" dist="38100" dir="2700000" algn="tl">
                    <a:srgbClr val="000000"/>
                  </a:outerShdw>
                </a:effectLst>
                <a:latin typeface="+mn-lt"/>
                <a:ea typeface="+mn-ea"/>
              </a:rPr>
              <a:t>(E1)</a:t>
            </a:r>
          </a:p>
        </p:txBody>
      </p:sp>
      <p:sp>
        <p:nvSpPr>
          <p:cNvPr id="141337" name="Rectangle 25"/>
          <p:cNvSpPr>
            <a:spLocks noChangeArrowheads="1"/>
          </p:cNvSpPr>
          <p:nvPr/>
        </p:nvSpPr>
        <p:spPr bwMode="auto">
          <a:xfrm>
            <a:off x="6608763" y="1209675"/>
            <a:ext cx="654050" cy="276999"/>
          </a:xfrm>
          <a:prstGeom prst="rect">
            <a:avLst/>
          </a:prstGeom>
          <a:noFill/>
          <a:ln w="9525">
            <a:noFill/>
            <a:miter lim="800000"/>
            <a:headEnd/>
            <a:tailEnd/>
          </a:ln>
        </p:spPr>
        <p:txBody>
          <a:bodyPr lIns="0" tIns="0" rIns="0" bIns="0">
            <a:spAutoFit/>
          </a:bodyPr>
          <a:lstStyle/>
          <a:p>
            <a:pPr algn="r">
              <a:defRPr/>
            </a:pPr>
            <a:r>
              <a:rPr lang="en-US" altLang="ja-JP" sz="1800" dirty="0">
                <a:solidFill>
                  <a:srgbClr val="FFFFFF"/>
                </a:solidFill>
                <a:effectLst>
                  <a:outerShdw blurRad="38100" dist="38100" dir="2700000" algn="tl">
                    <a:srgbClr val="000000"/>
                  </a:outerShdw>
                </a:effectLst>
                <a:latin typeface="+mn-lt"/>
                <a:ea typeface="+mn-ea"/>
              </a:rPr>
              <a:t>29</a:t>
            </a:r>
            <a:endParaRPr lang="en-US" altLang="ja-JP" sz="1800" dirty="0">
              <a:solidFill>
                <a:srgbClr val="000000"/>
              </a:solidFill>
              <a:effectLst>
                <a:outerShdw blurRad="38100" dist="38100" dir="2700000" algn="tl">
                  <a:srgbClr val="FFFFFF"/>
                </a:outerShdw>
              </a:effectLst>
              <a:latin typeface="+mn-lt"/>
              <a:ea typeface="+mn-ea"/>
            </a:endParaRPr>
          </a:p>
        </p:txBody>
      </p:sp>
      <p:sp>
        <p:nvSpPr>
          <p:cNvPr id="141338" name="Rectangle 26"/>
          <p:cNvSpPr>
            <a:spLocks noChangeArrowheads="1"/>
          </p:cNvSpPr>
          <p:nvPr/>
        </p:nvSpPr>
        <p:spPr bwMode="auto">
          <a:xfrm>
            <a:off x="7324725" y="1185863"/>
            <a:ext cx="1179513" cy="276999"/>
          </a:xfrm>
          <a:prstGeom prst="rect">
            <a:avLst/>
          </a:prstGeom>
          <a:noFill/>
          <a:ln w="9525">
            <a:noFill/>
            <a:miter lim="800000"/>
            <a:headEnd/>
            <a:tailEnd/>
          </a:ln>
        </p:spPr>
        <p:txBody>
          <a:bodyPr lIns="0" tIns="0" rIns="0" bIns="0">
            <a:spAutoFit/>
          </a:bodyPr>
          <a:lstStyle/>
          <a:p>
            <a:pPr>
              <a:defRPr/>
            </a:pPr>
            <a:r>
              <a:rPr lang="en-US" altLang="ja-JP" sz="1800">
                <a:solidFill>
                  <a:srgbClr val="FFFFFF"/>
                </a:solidFill>
                <a:effectLst>
                  <a:outerShdw blurRad="38100" dist="38100" dir="2700000" algn="tl">
                    <a:srgbClr val="000000"/>
                  </a:outerShdw>
                </a:effectLst>
                <a:latin typeface="+mn-lt"/>
                <a:ea typeface="+mn-ea"/>
              </a:rPr>
              <a:t>pg/ml</a:t>
            </a:r>
          </a:p>
        </p:txBody>
      </p:sp>
      <p:sp>
        <p:nvSpPr>
          <p:cNvPr id="141339" name="Rectangle 27"/>
          <p:cNvSpPr>
            <a:spLocks noChangeArrowheads="1"/>
          </p:cNvSpPr>
          <p:nvPr/>
        </p:nvSpPr>
        <p:spPr bwMode="auto">
          <a:xfrm>
            <a:off x="3941763" y="1557338"/>
            <a:ext cx="2523127" cy="276999"/>
          </a:xfrm>
          <a:prstGeom prst="rect">
            <a:avLst/>
          </a:prstGeom>
          <a:noFill/>
          <a:ln w="9525">
            <a:noFill/>
            <a:miter lim="800000"/>
            <a:headEnd/>
            <a:tailEnd/>
          </a:ln>
        </p:spPr>
        <p:txBody>
          <a:bodyPr wrap="none" lIns="0" tIns="0" rIns="0" bIns="0">
            <a:spAutoFit/>
          </a:bodyPr>
          <a:lstStyle/>
          <a:p>
            <a:pPr>
              <a:defRPr/>
            </a:pPr>
            <a:r>
              <a:rPr lang="ja-JP" altLang="en-US" sz="1800">
                <a:solidFill>
                  <a:srgbClr val="FFFFFF"/>
                </a:solidFill>
                <a:effectLst>
                  <a:outerShdw blurRad="38100" dist="38100" dir="2700000" algn="tl">
                    <a:srgbClr val="000000"/>
                  </a:outerShdw>
                </a:effectLst>
                <a:latin typeface="+mn-lt"/>
                <a:ea typeface="+mn-ea"/>
              </a:rPr>
              <a:t>血中エストラジオール</a:t>
            </a:r>
            <a:r>
              <a:rPr lang="en-US" altLang="ja-JP" sz="1800">
                <a:solidFill>
                  <a:srgbClr val="FFFFFF"/>
                </a:solidFill>
                <a:effectLst>
                  <a:outerShdw blurRad="38100" dist="38100" dir="2700000" algn="tl">
                    <a:srgbClr val="000000"/>
                  </a:outerShdw>
                </a:effectLst>
                <a:latin typeface="+mn-lt"/>
                <a:ea typeface="+mn-ea"/>
              </a:rPr>
              <a:t>(E2)</a:t>
            </a:r>
          </a:p>
        </p:txBody>
      </p:sp>
      <p:sp>
        <p:nvSpPr>
          <p:cNvPr id="141340" name="Rectangle 28"/>
          <p:cNvSpPr>
            <a:spLocks noChangeArrowheads="1"/>
          </p:cNvSpPr>
          <p:nvPr/>
        </p:nvSpPr>
        <p:spPr bwMode="auto">
          <a:xfrm>
            <a:off x="6667500" y="1552575"/>
            <a:ext cx="595313" cy="276999"/>
          </a:xfrm>
          <a:prstGeom prst="rect">
            <a:avLst/>
          </a:prstGeom>
          <a:noFill/>
          <a:ln w="9525">
            <a:noFill/>
            <a:miter lim="800000"/>
            <a:headEnd/>
            <a:tailEnd/>
          </a:ln>
        </p:spPr>
        <p:txBody>
          <a:bodyPr lIns="0" tIns="0" rIns="0" bIns="0">
            <a:spAutoFit/>
          </a:bodyPr>
          <a:lstStyle/>
          <a:p>
            <a:pPr algn="r">
              <a:defRPr/>
            </a:pPr>
            <a:r>
              <a:rPr lang="en-US" altLang="ja-JP" sz="1800" dirty="0">
                <a:solidFill>
                  <a:srgbClr val="FFFFFF"/>
                </a:solidFill>
                <a:effectLst>
                  <a:outerShdw blurRad="38100" dist="38100" dir="2700000" algn="tl">
                    <a:srgbClr val="000000"/>
                  </a:outerShdw>
                </a:effectLst>
                <a:latin typeface="+mn-lt"/>
                <a:ea typeface="+mn-ea"/>
              </a:rPr>
              <a:t>16</a:t>
            </a:r>
            <a:endParaRPr lang="en-US" altLang="ja-JP" sz="1800" dirty="0">
              <a:solidFill>
                <a:srgbClr val="000000"/>
              </a:solidFill>
              <a:effectLst>
                <a:outerShdw blurRad="38100" dist="38100" dir="2700000" algn="tl">
                  <a:srgbClr val="FFFFFF"/>
                </a:outerShdw>
              </a:effectLst>
              <a:latin typeface="+mn-lt"/>
              <a:ea typeface="+mn-ea"/>
            </a:endParaRPr>
          </a:p>
        </p:txBody>
      </p:sp>
      <p:sp>
        <p:nvSpPr>
          <p:cNvPr id="141341" name="Rectangle 29"/>
          <p:cNvSpPr>
            <a:spLocks noChangeArrowheads="1"/>
          </p:cNvSpPr>
          <p:nvPr/>
        </p:nvSpPr>
        <p:spPr bwMode="auto">
          <a:xfrm>
            <a:off x="7323138" y="1539875"/>
            <a:ext cx="1179512" cy="276999"/>
          </a:xfrm>
          <a:prstGeom prst="rect">
            <a:avLst/>
          </a:prstGeom>
          <a:noFill/>
          <a:ln w="9525">
            <a:noFill/>
            <a:miter lim="800000"/>
            <a:headEnd/>
            <a:tailEnd/>
          </a:ln>
        </p:spPr>
        <p:txBody>
          <a:bodyPr lIns="0" tIns="0" rIns="0" bIns="0">
            <a:spAutoFit/>
          </a:bodyPr>
          <a:lstStyle/>
          <a:p>
            <a:pPr>
              <a:defRPr/>
            </a:pPr>
            <a:r>
              <a:rPr lang="en-US" altLang="ja-JP" sz="1800">
                <a:solidFill>
                  <a:srgbClr val="FFFFFF"/>
                </a:solidFill>
                <a:effectLst>
                  <a:outerShdw blurRad="38100" dist="38100" dir="2700000" algn="tl">
                    <a:srgbClr val="000000"/>
                  </a:outerShdw>
                </a:effectLst>
                <a:latin typeface="+mn-lt"/>
                <a:ea typeface="+mn-ea"/>
              </a:rPr>
              <a:t>pg/ml</a:t>
            </a:r>
          </a:p>
        </p:txBody>
      </p:sp>
      <p:sp>
        <p:nvSpPr>
          <p:cNvPr id="141342" name="Rectangle 30"/>
          <p:cNvSpPr>
            <a:spLocks noChangeArrowheads="1"/>
          </p:cNvSpPr>
          <p:nvPr/>
        </p:nvSpPr>
        <p:spPr bwMode="auto">
          <a:xfrm>
            <a:off x="3941763" y="1900238"/>
            <a:ext cx="2300310" cy="276999"/>
          </a:xfrm>
          <a:prstGeom prst="rect">
            <a:avLst/>
          </a:prstGeom>
          <a:noFill/>
          <a:ln w="9525">
            <a:noFill/>
            <a:miter lim="800000"/>
            <a:headEnd/>
            <a:tailEnd/>
          </a:ln>
        </p:spPr>
        <p:txBody>
          <a:bodyPr wrap="none" lIns="0" tIns="0" rIns="0" bIns="0">
            <a:spAutoFit/>
          </a:bodyPr>
          <a:lstStyle/>
          <a:p>
            <a:pPr>
              <a:defRPr/>
            </a:pPr>
            <a:r>
              <a:rPr lang="ja-JP" altLang="en-US" sz="1800">
                <a:solidFill>
                  <a:srgbClr val="FFFFFF"/>
                </a:solidFill>
                <a:effectLst>
                  <a:outerShdw blurRad="38100" dist="38100" dir="2700000" algn="tl">
                    <a:srgbClr val="000000"/>
                  </a:outerShdw>
                </a:effectLst>
                <a:latin typeface="+mn-lt"/>
                <a:ea typeface="+mn-ea"/>
              </a:rPr>
              <a:t>血中エストリオール</a:t>
            </a:r>
            <a:r>
              <a:rPr lang="en-US" altLang="ja-JP" sz="1800">
                <a:solidFill>
                  <a:srgbClr val="FFFFFF"/>
                </a:solidFill>
                <a:effectLst>
                  <a:outerShdw blurRad="38100" dist="38100" dir="2700000" algn="tl">
                    <a:srgbClr val="000000"/>
                  </a:outerShdw>
                </a:effectLst>
                <a:latin typeface="+mn-lt"/>
                <a:ea typeface="+mn-ea"/>
              </a:rPr>
              <a:t>(E3)</a:t>
            </a:r>
          </a:p>
        </p:txBody>
      </p:sp>
      <p:sp>
        <p:nvSpPr>
          <p:cNvPr id="141343" name="Rectangle 31"/>
          <p:cNvSpPr>
            <a:spLocks noChangeArrowheads="1"/>
          </p:cNvSpPr>
          <p:nvPr/>
        </p:nvSpPr>
        <p:spPr bwMode="auto">
          <a:xfrm>
            <a:off x="6650038" y="1911350"/>
            <a:ext cx="612775" cy="276999"/>
          </a:xfrm>
          <a:prstGeom prst="rect">
            <a:avLst/>
          </a:prstGeom>
          <a:noFill/>
          <a:ln w="9525">
            <a:noFill/>
            <a:miter lim="800000"/>
            <a:headEnd/>
            <a:tailEnd/>
          </a:ln>
        </p:spPr>
        <p:txBody>
          <a:bodyPr lIns="0" tIns="0" rIns="0" bIns="0">
            <a:spAutoFit/>
          </a:bodyPr>
          <a:lstStyle/>
          <a:p>
            <a:pPr algn="r">
              <a:defRPr/>
            </a:pPr>
            <a:r>
              <a:rPr lang="en-US" altLang="ja-JP" sz="1800" dirty="0">
                <a:solidFill>
                  <a:srgbClr val="FFFFFF"/>
                </a:solidFill>
                <a:effectLst>
                  <a:outerShdw blurRad="38100" dist="38100" dir="2700000" algn="tl">
                    <a:srgbClr val="000000"/>
                  </a:outerShdw>
                </a:effectLst>
                <a:latin typeface="+mn-lt"/>
                <a:ea typeface="+mn-ea"/>
              </a:rPr>
              <a:t>&lt;10</a:t>
            </a:r>
            <a:endParaRPr lang="en-US" altLang="ja-JP" sz="1800" dirty="0">
              <a:solidFill>
                <a:srgbClr val="000000"/>
              </a:solidFill>
              <a:effectLst>
                <a:outerShdw blurRad="38100" dist="38100" dir="2700000" algn="tl">
                  <a:srgbClr val="FFFFFF"/>
                </a:outerShdw>
              </a:effectLst>
              <a:latin typeface="+mn-lt"/>
              <a:ea typeface="+mn-ea"/>
            </a:endParaRPr>
          </a:p>
        </p:txBody>
      </p:sp>
      <p:sp>
        <p:nvSpPr>
          <p:cNvPr id="141344" name="Rectangle 32"/>
          <p:cNvSpPr>
            <a:spLocks noChangeArrowheads="1"/>
          </p:cNvSpPr>
          <p:nvPr/>
        </p:nvSpPr>
        <p:spPr bwMode="auto">
          <a:xfrm>
            <a:off x="7323138" y="1882775"/>
            <a:ext cx="1179512" cy="276999"/>
          </a:xfrm>
          <a:prstGeom prst="rect">
            <a:avLst/>
          </a:prstGeom>
          <a:noFill/>
          <a:ln w="9525">
            <a:noFill/>
            <a:miter lim="800000"/>
            <a:headEnd/>
            <a:tailEnd/>
          </a:ln>
        </p:spPr>
        <p:txBody>
          <a:bodyPr lIns="0" tIns="0" rIns="0" bIns="0">
            <a:spAutoFit/>
          </a:bodyPr>
          <a:lstStyle/>
          <a:p>
            <a:pPr>
              <a:defRPr/>
            </a:pPr>
            <a:r>
              <a:rPr lang="en-US" altLang="ja-JP" sz="1800">
                <a:solidFill>
                  <a:srgbClr val="FFFFFF"/>
                </a:solidFill>
                <a:effectLst>
                  <a:outerShdw blurRad="38100" dist="38100" dir="2700000" algn="tl">
                    <a:srgbClr val="000000"/>
                  </a:outerShdw>
                </a:effectLst>
                <a:latin typeface="+mn-lt"/>
                <a:ea typeface="+mn-ea"/>
              </a:rPr>
              <a:t>pg/ml</a:t>
            </a:r>
          </a:p>
        </p:txBody>
      </p:sp>
      <p:sp>
        <p:nvSpPr>
          <p:cNvPr id="141345" name="Rectangle 33"/>
          <p:cNvSpPr>
            <a:spLocks noChangeArrowheads="1"/>
          </p:cNvSpPr>
          <p:nvPr/>
        </p:nvSpPr>
        <p:spPr bwMode="auto">
          <a:xfrm>
            <a:off x="3941763" y="2260600"/>
            <a:ext cx="1909177" cy="276999"/>
          </a:xfrm>
          <a:prstGeom prst="rect">
            <a:avLst/>
          </a:prstGeom>
          <a:noFill/>
          <a:ln w="9525">
            <a:noFill/>
            <a:miter lim="800000"/>
            <a:headEnd/>
            <a:tailEnd/>
          </a:ln>
        </p:spPr>
        <p:txBody>
          <a:bodyPr wrap="none" lIns="0" tIns="0" rIns="0" bIns="0">
            <a:spAutoFit/>
          </a:bodyPr>
          <a:lstStyle/>
          <a:p>
            <a:pPr>
              <a:defRPr/>
            </a:pPr>
            <a:r>
              <a:rPr lang="ja-JP" altLang="en-US" sz="1800">
                <a:solidFill>
                  <a:srgbClr val="FFFFFF"/>
                </a:solidFill>
                <a:effectLst>
                  <a:outerShdw blurRad="38100" dist="38100" dir="2700000" algn="tl">
                    <a:srgbClr val="000000"/>
                  </a:outerShdw>
                </a:effectLst>
                <a:latin typeface="+mn-lt"/>
                <a:ea typeface="+mn-ea"/>
              </a:rPr>
              <a:t>血中プロゲステロン</a:t>
            </a:r>
          </a:p>
        </p:txBody>
      </p:sp>
      <p:sp>
        <p:nvSpPr>
          <p:cNvPr id="141346" name="Rectangle 34"/>
          <p:cNvSpPr>
            <a:spLocks noChangeArrowheads="1"/>
          </p:cNvSpPr>
          <p:nvPr/>
        </p:nvSpPr>
        <p:spPr bwMode="auto">
          <a:xfrm>
            <a:off x="6373813" y="2289175"/>
            <a:ext cx="889000" cy="276999"/>
          </a:xfrm>
          <a:prstGeom prst="rect">
            <a:avLst/>
          </a:prstGeom>
          <a:noFill/>
          <a:ln w="9525">
            <a:noFill/>
            <a:miter lim="800000"/>
            <a:headEnd/>
            <a:tailEnd/>
          </a:ln>
        </p:spPr>
        <p:txBody>
          <a:bodyPr lIns="0" tIns="0" rIns="0" bIns="0">
            <a:spAutoFit/>
          </a:bodyPr>
          <a:lstStyle/>
          <a:p>
            <a:pPr algn="r">
              <a:defRPr/>
            </a:pPr>
            <a:r>
              <a:rPr lang="en-US" altLang="ja-JP" sz="1800" dirty="0">
                <a:solidFill>
                  <a:srgbClr val="FFFFFF"/>
                </a:solidFill>
                <a:effectLst>
                  <a:outerShdw blurRad="38100" dist="38100" dir="2700000" algn="tl">
                    <a:srgbClr val="000000"/>
                  </a:outerShdw>
                </a:effectLst>
                <a:latin typeface="+mn-lt"/>
                <a:ea typeface="+mn-ea"/>
              </a:rPr>
              <a:t>0.72</a:t>
            </a:r>
            <a:endParaRPr lang="en-US" altLang="ja-JP" sz="1800" dirty="0">
              <a:solidFill>
                <a:srgbClr val="000000"/>
              </a:solidFill>
              <a:effectLst>
                <a:outerShdw blurRad="38100" dist="38100" dir="2700000" algn="tl">
                  <a:srgbClr val="FFFFFF"/>
                </a:outerShdw>
              </a:effectLst>
              <a:latin typeface="+mn-lt"/>
              <a:ea typeface="+mn-ea"/>
            </a:endParaRPr>
          </a:p>
        </p:txBody>
      </p:sp>
      <p:sp>
        <p:nvSpPr>
          <p:cNvPr id="141347" name="Rectangle 35"/>
          <p:cNvSpPr>
            <a:spLocks noChangeArrowheads="1"/>
          </p:cNvSpPr>
          <p:nvPr/>
        </p:nvSpPr>
        <p:spPr bwMode="auto">
          <a:xfrm>
            <a:off x="7323138" y="2243138"/>
            <a:ext cx="1179512" cy="276999"/>
          </a:xfrm>
          <a:prstGeom prst="rect">
            <a:avLst/>
          </a:prstGeom>
          <a:noFill/>
          <a:ln w="9525">
            <a:noFill/>
            <a:miter lim="800000"/>
            <a:headEnd/>
            <a:tailEnd/>
          </a:ln>
        </p:spPr>
        <p:txBody>
          <a:bodyPr lIns="0" tIns="0" rIns="0" bIns="0">
            <a:spAutoFit/>
          </a:bodyPr>
          <a:lstStyle/>
          <a:p>
            <a:pPr>
              <a:defRPr/>
            </a:pPr>
            <a:r>
              <a:rPr lang="en-US" altLang="ja-JP" sz="1800">
                <a:solidFill>
                  <a:srgbClr val="FFFFFF"/>
                </a:solidFill>
                <a:effectLst>
                  <a:outerShdw blurRad="38100" dist="38100" dir="2700000" algn="tl">
                    <a:srgbClr val="000000"/>
                  </a:outerShdw>
                </a:effectLst>
                <a:latin typeface="+mn-lt"/>
                <a:ea typeface="+mn-ea"/>
              </a:rPr>
              <a:t>ng/ml</a:t>
            </a:r>
          </a:p>
        </p:txBody>
      </p:sp>
      <p:sp>
        <p:nvSpPr>
          <p:cNvPr id="141348" name="Rectangle 36"/>
          <p:cNvSpPr>
            <a:spLocks noChangeArrowheads="1"/>
          </p:cNvSpPr>
          <p:nvPr/>
        </p:nvSpPr>
        <p:spPr bwMode="auto">
          <a:xfrm>
            <a:off x="3941763" y="2601913"/>
            <a:ext cx="1846659" cy="276999"/>
          </a:xfrm>
          <a:prstGeom prst="rect">
            <a:avLst/>
          </a:prstGeom>
          <a:noFill/>
          <a:ln w="9525">
            <a:noFill/>
            <a:miter lim="800000"/>
            <a:headEnd/>
            <a:tailEnd/>
          </a:ln>
        </p:spPr>
        <p:txBody>
          <a:bodyPr wrap="none" lIns="0" tIns="0" rIns="0" bIns="0">
            <a:spAutoFit/>
          </a:bodyPr>
          <a:lstStyle/>
          <a:p>
            <a:pPr>
              <a:defRPr/>
            </a:pPr>
            <a:r>
              <a:rPr lang="ja-JP" altLang="en-US" sz="1800">
                <a:solidFill>
                  <a:srgbClr val="FFFFFF"/>
                </a:solidFill>
                <a:effectLst>
                  <a:outerShdw blurRad="38100" dist="38100" dir="2700000" algn="tl">
                    <a:srgbClr val="000000"/>
                  </a:outerShdw>
                </a:effectLst>
                <a:latin typeface="+mn-lt"/>
                <a:ea typeface="+mn-ea"/>
              </a:rPr>
              <a:t>血中テストステロン</a:t>
            </a:r>
          </a:p>
        </p:txBody>
      </p:sp>
      <p:sp>
        <p:nvSpPr>
          <p:cNvPr id="141349" name="Rectangle 37"/>
          <p:cNvSpPr>
            <a:spLocks noChangeArrowheads="1"/>
          </p:cNvSpPr>
          <p:nvPr/>
        </p:nvSpPr>
        <p:spPr bwMode="auto">
          <a:xfrm>
            <a:off x="6557963" y="2632075"/>
            <a:ext cx="704850" cy="276999"/>
          </a:xfrm>
          <a:prstGeom prst="rect">
            <a:avLst/>
          </a:prstGeom>
          <a:noFill/>
          <a:ln w="9525">
            <a:noFill/>
            <a:miter lim="800000"/>
            <a:headEnd/>
            <a:tailEnd/>
          </a:ln>
        </p:spPr>
        <p:txBody>
          <a:bodyPr lIns="0" tIns="0" rIns="0" bIns="0">
            <a:spAutoFit/>
          </a:bodyPr>
          <a:lstStyle/>
          <a:p>
            <a:pPr algn="r">
              <a:defRPr/>
            </a:pPr>
            <a:r>
              <a:rPr lang="en-US" altLang="ja-JP" sz="1800" dirty="0">
                <a:solidFill>
                  <a:srgbClr val="FFFFFF"/>
                </a:solidFill>
                <a:effectLst>
                  <a:outerShdw blurRad="38100" dist="38100" dir="2700000" algn="tl">
                    <a:srgbClr val="000000"/>
                  </a:outerShdw>
                </a:effectLst>
                <a:latin typeface="+mn-lt"/>
                <a:ea typeface="+mn-ea"/>
              </a:rPr>
              <a:t>517</a:t>
            </a:r>
            <a:endParaRPr lang="en-US" altLang="ja-JP" sz="1800" dirty="0">
              <a:solidFill>
                <a:srgbClr val="000000"/>
              </a:solidFill>
              <a:effectLst>
                <a:outerShdw blurRad="38100" dist="38100" dir="2700000" algn="tl">
                  <a:srgbClr val="FFFFFF"/>
                </a:outerShdw>
              </a:effectLst>
              <a:latin typeface="+mn-lt"/>
              <a:ea typeface="+mn-ea"/>
            </a:endParaRPr>
          </a:p>
        </p:txBody>
      </p:sp>
      <p:sp>
        <p:nvSpPr>
          <p:cNvPr id="141350" name="Rectangle 38"/>
          <p:cNvSpPr>
            <a:spLocks noChangeArrowheads="1"/>
          </p:cNvSpPr>
          <p:nvPr/>
        </p:nvSpPr>
        <p:spPr bwMode="auto">
          <a:xfrm>
            <a:off x="7323138" y="2584450"/>
            <a:ext cx="1179512" cy="276999"/>
          </a:xfrm>
          <a:prstGeom prst="rect">
            <a:avLst/>
          </a:prstGeom>
          <a:noFill/>
          <a:ln w="9525">
            <a:noFill/>
            <a:miter lim="800000"/>
            <a:headEnd/>
            <a:tailEnd/>
          </a:ln>
        </p:spPr>
        <p:txBody>
          <a:bodyPr lIns="0" tIns="0" rIns="0" bIns="0">
            <a:spAutoFit/>
          </a:bodyPr>
          <a:lstStyle/>
          <a:p>
            <a:pPr>
              <a:defRPr/>
            </a:pPr>
            <a:r>
              <a:rPr lang="en-US" altLang="ja-JP" sz="1800">
                <a:solidFill>
                  <a:srgbClr val="FFFFFF"/>
                </a:solidFill>
                <a:effectLst>
                  <a:outerShdw blurRad="38100" dist="38100" dir="2700000" algn="tl">
                    <a:srgbClr val="000000"/>
                  </a:outerShdw>
                </a:effectLst>
                <a:latin typeface="+mn-lt"/>
                <a:ea typeface="+mn-ea"/>
              </a:rPr>
              <a:t>ng/dl</a:t>
            </a:r>
          </a:p>
        </p:txBody>
      </p:sp>
      <p:graphicFrame>
        <p:nvGraphicFramePr>
          <p:cNvPr id="2" name="オブジェクト 1"/>
          <p:cNvGraphicFramePr>
            <a:graphicFrameLocks noChangeAspect="1"/>
          </p:cNvGraphicFramePr>
          <p:nvPr>
            <p:extLst>
              <p:ext uri="{D42A27DB-BD31-4B8C-83A1-F6EECF244321}">
                <p14:modId xmlns:p14="http://schemas.microsoft.com/office/powerpoint/2010/main" val="2353614512"/>
              </p:ext>
            </p:extLst>
          </p:nvPr>
        </p:nvGraphicFramePr>
        <p:xfrm>
          <a:off x="1089660" y="2986300"/>
          <a:ext cx="7595750" cy="3871700"/>
        </p:xfrm>
        <a:graphic>
          <a:graphicData uri="http://schemas.openxmlformats.org/presentationml/2006/ole">
            <mc:AlternateContent xmlns:mc="http://schemas.openxmlformats.org/markup-compatibility/2006">
              <mc:Choice xmlns:v="urn:schemas-microsoft-com:vml" Requires="v">
                <p:oleObj spid="_x0000_s36978" name="ワークシート" r:id="rId6" imgW="5880100" imgH="2997200" progId="Excel.Sheet.8">
                  <p:embed/>
                </p:oleObj>
              </mc:Choice>
              <mc:Fallback>
                <p:oleObj name="ワークシート" r:id="rId6" imgW="5880100" imgH="2997200" progId="Excel.Sheet.8">
                  <p:embed/>
                  <p:pic>
                    <p:nvPicPr>
                      <p:cNvPr id="0" name=""/>
                      <p:cNvPicPr/>
                      <p:nvPr/>
                    </p:nvPicPr>
                    <p:blipFill>
                      <a:blip r:embed="rId7"/>
                      <a:stretch>
                        <a:fillRect/>
                      </a:stretch>
                    </p:blipFill>
                    <p:spPr>
                      <a:xfrm>
                        <a:off x="1089660" y="2986300"/>
                        <a:ext cx="7595750" cy="387170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347663" y="476250"/>
            <a:ext cx="846386" cy="215444"/>
          </a:xfrm>
          <a:prstGeom prst="rect">
            <a:avLst/>
          </a:prstGeom>
          <a:noFill/>
          <a:ln w="9525">
            <a:noFill/>
            <a:miter lim="800000"/>
            <a:headEnd/>
            <a:tailEnd/>
          </a:ln>
        </p:spPr>
        <p:txBody>
          <a:bodyPr wrap="none" lIns="0" tIns="0" rIns="0" bIns="0">
            <a:spAutoFit/>
          </a:bodyPr>
          <a:lstStyle/>
          <a:p>
            <a:pPr>
              <a:defRPr/>
            </a:pPr>
            <a:r>
              <a:rPr lang="en-US" altLang="ja-JP" sz="1400">
                <a:solidFill>
                  <a:srgbClr val="FEFF2A"/>
                </a:solidFill>
                <a:effectLst>
                  <a:outerShdw blurRad="38100" dist="38100" dir="2700000" algn="tl">
                    <a:srgbClr val="000000"/>
                  </a:outerShdw>
                </a:effectLst>
                <a:latin typeface="+mn-ea"/>
                <a:ea typeface="+mn-ea"/>
              </a:rPr>
              <a:t>[</a:t>
            </a:r>
            <a:r>
              <a:rPr lang="ja-JP" altLang="en-US" sz="1400">
                <a:solidFill>
                  <a:srgbClr val="FEFF2A"/>
                </a:solidFill>
                <a:effectLst>
                  <a:outerShdw blurRad="38100" dist="38100" dir="2700000" algn="tl">
                    <a:srgbClr val="000000"/>
                  </a:outerShdw>
                </a:effectLst>
                <a:latin typeface="+mn-ea"/>
                <a:ea typeface="+mn-ea"/>
              </a:rPr>
              <a:t>検査所見</a:t>
            </a:r>
            <a:r>
              <a:rPr lang="en-US" altLang="ja-JP" sz="1400">
                <a:solidFill>
                  <a:srgbClr val="FEFF2A"/>
                </a:solidFill>
                <a:effectLst>
                  <a:outerShdw blurRad="38100" dist="38100" dir="2700000" algn="tl">
                    <a:srgbClr val="000000"/>
                  </a:outerShdw>
                </a:effectLst>
                <a:latin typeface="+mn-ea"/>
                <a:ea typeface="+mn-ea"/>
              </a:rPr>
              <a:t>]</a:t>
            </a:r>
            <a:endParaRPr lang="en-US" altLang="ja-JP" sz="2000">
              <a:solidFill>
                <a:srgbClr val="000000"/>
              </a:solidFill>
              <a:effectLst>
                <a:outerShdw blurRad="38100" dist="38100" dir="2700000" algn="tl">
                  <a:srgbClr val="FFFFFF"/>
                </a:outerShdw>
              </a:effectLst>
              <a:latin typeface="+mn-ea"/>
              <a:ea typeface="+mn-ea"/>
            </a:endParaRPr>
          </a:p>
        </p:txBody>
      </p:sp>
      <p:graphicFrame>
        <p:nvGraphicFramePr>
          <p:cNvPr id="37891" name="Object 2"/>
          <p:cNvGraphicFramePr>
            <a:graphicFrameLocks noGrp="1" noChangeAspect="1"/>
          </p:cNvGraphicFramePr>
          <p:nvPr>
            <p:ph sz="half" idx="1"/>
            <p:extLst>
              <p:ext uri="{D42A27DB-BD31-4B8C-83A1-F6EECF244321}">
                <p14:modId xmlns:p14="http://schemas.microsoft.com/office/powerpoint/2010/main" val="3930052077"/>
              </p:ext>
            </p:extLst>
          </p:nvPr>
        </p:nvGraphicFramePr>
        <p:xfrm>
          <a:off x="1435100" y="3284538"/>
          <a:ext cx="5632450" cy="3421062"/>
        </p:xfrm>
        <a:graphic>
          <a:graphicData uri="http://schemas.openxmlformats.org/presentationml/2006/ole">
            <mc:AlternateContent xmlns:mc="http://schemas.openxmlformats.org/markup-compatibility/2006">
              <mc:Choice xmlns:v="urn:schemas-microsoft-com:vml" Requires="v">
                <p:oleObj spid="_x0000_s37967" name="グラフ" r:id="rId4" imgW="4335780" imgH="2339340" progId="Excel.Sheet.8">
                  <p:embed/>
                </p:oleObj>
              </mc:Choice>
              <mc:Fallback>
                <p:oleObj name="グラフ" r:id="rId4" imgW="4335780" imgH="2339340"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5100" y="3284538"/>
                        <a:ext cx="5632450" cy="342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892" name="Object 3"/>
          <p:cNvGraphicFramePr>
            <a:graphicFrameLocks noGrp="1" noChangeAspect="1"/>
          </p:cNvGraphicFramePr>
          <p:nvPr>
            <p:ph sz="half" idx="2"/>
            <p:extLst>
              <p:ext uri="{D42A27DB-BD31-4B8C-83A1-F6EECF244321}">
                <p14:modId xmlns:p14="http://schemas.microsoft.com/office/powerpoint/2010/main" val="3677700603"/>
              </p:ext>
            </p:extLst>
          </p:nvPr>
        </p:nvGraphicFramePr>
        <p:xfrm>
          <a:off x="1627188" y="-242888"/>
          <a:ext cx="5184775" cy="4064001"/>
        </p:xfrm>
        <a:graphic>
          <a:graphicData uri="http://schemas.openxmlformats.org/presentationml/2006/ole">
            <mc:AlternateContent xmlns:mc="http://schemas.openxmlformats.org/markup-compatibility/2006">
              <mc:Choice xmlns:v="urn:schemas-microsoft-com:vml" Requires="v">
                <p:oleObj spid="_x0000_s37968" name="グラフ" r:id="rId6" imgW="3596640" imgH="2506980" progId="Excel.Sheet.8">
                  <p:embed/>
                </p:oleObj>
              </mc:Choice>
              <mc:Fallback>
                <p:oleObj name="グラフ" r:id="rId6" imgW="3596640" imgH="2506980" progId="Excel.Sheet.8">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7188" y="-242888"/>
                        <a:ext cx="5184775" cy="406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0" y="0"/>
            <a:ext cx="5184775" cy="1143000"/>
          </a:xfrm>
        </p:spPr>
        <p:txBody>
          <a:bodyPr/>
          <a:lstStyle/>
          <a:p>
            <a:pPr eaLnBrk="1" hangingPunct="1">
              <a:defRPr/>
            </a:pPr>
            <a:r>
              <a:rPr lang="ja-JP" altLang="en-US" sz="3200">
                <a:solidFill>
                  <a:srgbClr val="FFFF00"/>
                </a:solidFill>
                <a:latin typeface="+mn-lt"/>
                <a:ea typeface="+mn-ea"/>
              </a:rPr>
              <a:t>画像所見 </a:t>
            </a:r>
            <a:r>
              <a:rPr lang="en-US" altLang="ja-JP" sz="3200">
                <a:solidFill>
                  <a:srgbClr val="FFFF00"/>
                </a:solidFill>
                <a:latin typeface="+mn-lt"/>
                <a:ea typeface="+mn-ea"/>
              </a:rPr>
              <a:t>2</a:t>
            </a:r>
            <a:r>
              <a:rPr lang="ja-JP" altLang="en-US" sz="3200">
                <a:solidFill>
                  <a:srgbClr val="FFFF00"/>
                </a:solidFill>
                <a:latin typeface="+mn-lt"/>
                <a:ea typeface="+mn-ea"/>
              </a:rPr>
              <a:t>，サンプリング</a:t>
            </a:r>
          </a:p>
        </p:txBody>
      </p:sp>
      <p:pic>
        <p:nvPicPr>
          <p:cNvPr id="38915" name="Picture 3" descr="IScinti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5403850" y="188913"/>
            <a:ext cx="3330575" cy="5545137"/>
          </a:xfrm>
        </p:spPr>
      </p:pic>
      <p:sp>
        <p:nvSpPr>
          <p:cNvPr id="38916" name="Text Box 4"/>
          <p:cNvSpPr txBox="1">
            <a:spLocks noChangeArrowheads="1"/>
          </p:cNvSpPr>
          <p:nvPr/>
        </p:nvSpPr>
        <p:spPr bwMode="auto">
          <a:xfrm>
            <a:off x="5210175" y="5734050"/>
            <a:ext cx="3933825" cy="67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lnSpc>
                <a:spcPct val="90000"/>
              </a:lnSpc>
              <a:spcBef>
                <a:spcPct val="50000"/>
              </a:spcBef>
            </a:pPr>
            <a:r>
              <a:rPr lang="en-US" altLang="ja-JP" sz="2000" baseline="30000">
                <a:solidFill>
                  <a:srgbClr val="FFFF66"/>
                </a:solidFill>
                <a:latin typeface="+mn-lt"/>
                <a:ea typeface="+mn-ea"/>
              </a:rPr>
              <a:t>131</a:t>
            </a:r>
            <a:r>
              <a:rPr lang="en-US" altLang="ja-JP" sz="2000">
                <a:solidFill>
                  <a:srgbClr val="FFFF66"/>
                </a:solidFill>
                <a:latin typeface="+mn-lt"/>
                <a:ea typeface="+mn-ea"/>
              </a:rPr>
              <a:t>I</a:t>
            </a:r>
            <a:r>
              <a:rPr lang="ja-JP" altLang="en-US" sz="2000">
                <a:solidFill>
                  <a:srgbClr val="FFFF66"/>
                </a:solidFill>
                <a:latin typeface="+mn-lt"/>
                <a:ea typeface="+mn-ea"/>
              </a:rPr>
              <a:t>　副腎シンチグラフィー</a:t>
            </a:r>
          </a:p>
          <a:p>
            <a:pPr eaLnBrk="1" hangingPunct="1">
              <a:lnSpc>
                <a:spcPct val="90000"/>
              </a:lnSpc>
              <a:spcBef>
                <a:spcPct val="20000"/>
              </a:spcBef>
            </a:pPr>
            <a:r>
              <a:rPr lang="en-US" altLang="ja-JP" sz="1800">
                <a:solidFill>
                  <a:srgbClr val="FFFF66"/>
                </a:solidFill>
                <a:latin typeface="+mn-lt"/>
                <a:ea typeface="+mn-ea"/>
              </a:rPr>
              <a:t>(</a:t>
            </a:r>
            <a:r>
              <a:rPr lang="ja-JP" altLang="en-US" sz="1800">
                <a:solidFill>
                  <a:srgbClr val="FFFF66"/>
                </a:solidFill>
                <a:latin typeface="+mn-lt"/>
                <a:ea typeface="+mn-ea"/>
              </a:rPr>
              <a:t>デキサメサゾン</a:t>
            </a:r>
            <a:r>
              <a:rPr lang="en-US" altLang="ja-JP" sz="1800">
                <a:solidFill>
                  <a:srgbClr val="FFFF66"/>
                </a:solidFill>
                <a:latin typeface="+mn-lt"/>
                <a:ea typeface="+mn-ea"/>
              </a:rPr>
              <a:t>4mg/</a:t>
            </a:r>
            <a:r>
              <a:rPr lang="ja-JP" altLang="en-US" sz="1800">
                <a:solidFill>
                  <a:srgbClr val="FFFF66"/>
                </a:solidFill>
                <a:latin typeface="+mn-lt"/>
                <a:ea typeface="+mn-ea"/>
              </a:rPr>
              <a:t>日服用後</a:t>
            </a:r>
            <a:r>
              <a:rPr lang="en-US" altLang="ja-JP" sz="1800">
                <a:solidFill>
                  <a:srgbClr val="FFFF66"/>
                </a:solidFill>
                <a:latin typeface="+mn-lt"/>
                <a:ea typeface="+mn-ea"/>
              </a:rPr>
              <a:t>)</a:t>
            </a:r>
          </a:p>
        </p:txBody>
      </p:sp>
      <p:sp>
        <p:nvSpPr>
          <p:cNvPr id="143365" name="Rectangle 5"/>
          <p:cNvSpPr>
            <a:spLocks noChangeArrowheads="1"/>
          </p:cNvSpPr>
          <p:nvPr/>
        </p:nvSpPr>
        <p:spPr bwMode="auto">
          <a:xfrm>
            <a:off x="4135438" y="5845175"/>
            <a:ext cx="1077912" cy="365125"/>
          </a:xfrm>
          <a:prstGeom prst="rect">
            <a:avLst/>
          </a:prstGeom>
          <a:solidFill>
            <a:srgbClr val="0000FF"/>
          </a:solidFill>
          <a:ln w="9525">
            <a:noFill/>
            <a:miter lim="800000"/>
            <a:headEnd/>
            <a:tailEnd/>
          </a:ln>
          <a:effectLst/>
        </p:spPr>
        <p:txBody>
          <a:bodyPr anchor="ctr"/>
          <a:lstStyle/>
          <a:p>
            <a:pPr algn="r" fontAlgn="ctr">
              <a:defRPr/>
            </a:pPr>
            <a:r>
              <a:rPr lang="en-US" altLang="ja-JP" sz="1400">
                <a:solidFill>
                  <a:srgbClr val="FFFF99"/>
                </a:solidFill>
                <a:effectLst>
                  <a:outerShdw blurRad="38100" dist="38100" dir="2700000" algn="tl">
                    <a:srgbClr val="000000"/>
                  </a:outerShdw>
                </a:effectLst>
                <a:latin typeface="+mn-lt"/>
                <a:ea typeface="+mn-ea"/>
              </a:rPr>
              <a:t>299</a:t>
            </a:r>
            <a:endParaRPr lang="en-US" altLang="ja-JP" sz="1400">
              <a:solidFill>
                <a:srgbClr val="FFFFFF"/>
              </a:solidFill>
              <a:effectLst>
                <a:outerShdw blurRad="38100" dist="38100" dir="2700000" algn="tl">
                  <a:srgbClr val="000000"/>
                </a:outerShdw>
              </a:effectLst>
              <a:latin typeface="+mn-lt"/>
              <a:ea typeface="+mn-ea"/>
            </a:endParaRPr>
          </a:p>
        </p:txBody>
      </p:sp>
      <p:sp>
        <p:nvSpPr>
          <p:cNvPr id="143366" name="Rectangle 6"/>
          <p:cNvSpPr>
            <a:spLocks noChangeArrowheads="1"/>
          </p:cNvSpPr>
          <p:nvPr/>
        </p:nvSpPr>
        <p:spPr bwMode="auto">
          <a:xfrm>
            <a:off x="2889250" y="5845175"/>
            <a:ext cx="1246188" cy="365125"/>
          </a:xfrm>
          <a:prstGeom prst="rect">
            <a:avLst/>
          </a:prstGeom>
          <a:solidFill>
            <a:srgbClr val="0000FF"/>
          </a:solidFill>
          <a:ln w="9525">
            <a:noFill/>
            <a:miter lim="800000"/>
            <a:headEnd/>
            <a:tailEnd/>
          </a:ln>
          <a:effectLst/>
        </p:spPr>
        <p:txBody>
          <a:bodyPr anchor="ctr"/>
          <a:lstStyle/>
          <a:p>
            <a:pPr algn="r" fontAlgn="ctr">
              <a:defRPr/>
            </a:pPr>
            <a:r>
              <a:rPr lang="en-US" altLang="ja-JP" sz="1400">
                <a:solidFill>
                  <a:srgbClr val="FF3300"/>
                </a:solidFill>
                <a:effectLst>
                  <a:outerShdw blurRad="38100" dist="38100" dir="2700000" algn="tl">
                    <a:srgbClr val="000000"/>
                  </a:outerShdw>
                </a:effectLst>
                <a:latin typeface="+mn-lt"/>
                <a:ea typeface="+mn-ea"/>
              </a:rPr>
              <a:t>7100</a:t>
            </a:r>
          </a:p>
        </p:txBody>
      </p:sp>
      <p:sp>
        <p:nvSpPr>
          <p:cNvPr id="143367" name="Rectangle 7"/>
          <p:cNvSpPr>
            <a:spLocks noChangeArrowheads="1"/>
          </p:cNvSpPr>
          <p:nvPr/>
        </p:nvSpPr>
        <p:spPr bwMode="auto">
          <a:xfrm>
            <a:off x="708025" y="5845175"/>
            <a:ext cx="2181225" cy="365125"/>
          </a:xfrm>
          <a:prstGeom prst="rect">
            <a:avLst/>
          </a:prstGeom>
          <a:solidFill>
            <a:srgbClr val="0000FF"/>
          </a:solidFill>
          <a:ln w="9525">
            <a:noFill/>
            <a:miter lim="800000"/>
            <a:headEnd/>
            <a:tailEnd/>
          </a:ln>
          <a:effectLst/>
        </p:spPr>
        <p:txBody>
          <a:bodyPr anchor="ctr"/>
          <a:lstStyle/>
          <a:p>
            <a:pPr fontAlgn="ctr">
              <a:defRPr/>
            </a:pPr>
            <a:r>
              <a:rPr lang="ja-JP" altLang="en-US" sz="1400">
                <a:solidFill>
                  <a:srgbClr val="FFFF99"/>
                </a:solidFill>
                <a:effectLst>
                  <a:outerShdw blurRad="38100" dist="38100" dir="2700000" algn="tl">
                    <a:srgbClr val="000000"/>
                  </a:outerShdw>
                </a:effectLst>
                <a:latin typeface="+mn-lt"/>
                <a:ea typeface="+mn-ea"/>
              </a:rPr>
              <a:t>右副腎静脈（流出部）</a:t>
            </a:r>
            <a:endParaRPr lang="ja-JP" altLang="en-US" sz="1400">
              <a:solidFill>
                <a:srgbClr val="FFFFFF"/>
              </a:solidFill>
              <a:effectLst>
                <a:outerShdw blurRad="38100" dist="38100" dir="2700000" algn="tl">
                  <a:srgbClr val="000000"/>
                </a:outerShdw>
              </a:effectLst>
              <a:latin typeface="+mn-lt"/>
              <a:ea typeface="+mn-ea"/>
            </a:endParaRPr>
          </a:p>
        </p:txBody>
      </p:sp>
      <p:sp>
        <p:nvSpPr>
          <p:cNvPr id="143368" name="Rectangle 8"/>
          <p:cNvSpPr>
            <a:spLocks noChangeArrowheads="1"/>
          </p:cNvSpPr>
          <p:nvPr/>
        </p:nvSpPr>
        <p:spPr bwMode="auto">
          <a:xfrm>
            <a:off x="220663" y="5845175"/>
            <a:ext cx="487362" cy="365125"/>
          </a:xfrm>
          <a:prstGeom prst="rect">
            <a:avLst/>
          </a:prstGeom>
          <a:solidFill>
            <a:srgbClr val="0000FF"/>
          </a:solidFill>
          <a:ln w="9525">
            <a:noFill/>
            <a:miter lim="800000"/>
            <a:headEnd/>
            <a:tailEnd/>
          </a:ln>
          <a:effectLst/>
        </p:spPr>
        <p:txBody>
          <a:bodyPr anchor="ctr"/>
          <a:lstStyle/>
          <a:p>
            <a:pPr fontAlgn="ctr">
              <a:defRPr/>
            </a:pPr>
            <a:r>
              <a:rPr lang="en-US" altLang="ja-JP" sz="1400">
                <a:solidFill>
                  <a:srgbClr val="FFFF99"/>
                </a:solidFill>
                <a:effectLst>
                  <a:outerShdw blurRad="38100" dist="38100" dir="2700000" algn="tl">
                    <a:srgbClr val="000000"/>
                  </a:outerShdw>
                </a:effectLst>
                <a:latin typeface="+mn-lt"/>
                <a:ea typeface="+mn-ea"/>
              </a:rPr>
              <a:t>⑧</a:t>
            </a:r>
            <a:endParaRPr lang="en-US" altLang="ja-JP" sz="1400">
              <a:solidFill>
                <a:srgbClr val="FFFFFF"/>
              </a:solidFill>
              <a:effectLst>
                <a:outerShdw blurRad="38100" dist="38100" dir="2700000" algn="tl">
                  <a:srgbClr val="000000"/>
                </a:outerShdw>
              </a:effectLst>
              <a:latin typeface="+mn-lt"/>
              <a:ea typeface="+mn-ea"/>
            </a:endParaRPr>
          </a:p>
        </p:txBody>
      </p:sp>
      <p:sp>
        <p:nvSpPr>
          <p:cNvPr id="143369" name="Rectangle 9"/>
          <p:cNvSpPr>
            <a:spLocks noChangeArrowheads="1"/>
          </p:cNvSpPr>
          <p:nvPr/>
        </p:nvSpPr>
        <p:spPr bwMode="auto">
          <a:xfrm>
            <a:off x="4135438" y="5480050"/>
            <a:ext cx="1077912" cy="365125"/>
          </a:xfrm>
          <a:prstGeom prst="rect">
            <a:avLst/>
          </a:prstGeom>
          <a:solidFill>
            <a:srgbClr val="0000FF"/>
          </a:solidFill>
          <a:ln w="9525">
            <a:noFill/>
            <a:miter lim="800000"/>
            <a:headEnd/>
            <a:tailEnd/>
          </a:ln>
          <a:effectLst/>
        </p:spPr>
        <p:txBody>
          <a:bodyPr anchor="ctr"/>
          <a:lstStyle/>
          <a:p>
            <a:pPr algn="r" fontAlgn="ctr">
              <a:defRPr/>
            </a:pPr>
            <a:r>
              <a:rPr lang="en-US" altLang="ja-JP" sz="1400">
                <a:solidFill>
                  <a:srgbClr val="FFFF99"/>
                </a:solidFill>
                <a:effectLst>
                  <a:outerShdw blurRad="38100" dist="38100" dir="2700000" algn="tl">
                    <a:srgbClr val="000000"/>
                  </a:outerShdw>
                </a:effectLst>
                <a:latin typeface="+mn-lt"/>
                <a:ea typeface="+mn-ea"/>
              </a:rPr>
              <a:t>179</a:t>
            </a:r>
            <a:endParaRPr lang="en-US" altLang="ja-JP" sz="1400">
              <a:solidFill>
                <a:srgbClr val="FFFFFF"/>
              </a:solidFill>
              <a:effectLst>
                <a:outerShdw blurRad="38100" dist="38100" dir="2700000" algn="tl">
                  <a:srgbClr val="000000"/>
                </a:outerShdw>
              </a:effectLst>
              <a:latin typeface="+mn-lt"/>
              <a:ea typeface="+mn-ea"/>
            </a:endParaRPr>
          </a:p>
        </p:txBody>
      </p:sp>
      <p:sp>
        <p:nvSpPr>
          <p:cNvPr id="143370" name="Rectangle 10"/>
          <p:cNvSpPr>
            <a:spLocks noChangeArrowheads="1"/>
          </p:cNvSpPr>
          <p:nvPr/>
        </p:nvSpPr>
        <p:spPr bwMode="auto">
          <a:xfrm>
            <a:off x="2889250" y="5480050"/>
            <a:ext cx="1246188" cy="365125"/>
          </a:xfrm>
          <a:prstGeom prst="rect">
            <a:avLst/>
          </a:prstGeom>
          <a:solidFill>
            <a:srgbClr val="0000FF"/>
          </a:solidFill>
          <a:ln w="9525">
            <a:noFill/>
            <a:miter lim="800000"/>
            <a:headEnd/>
            <a:tailEnd/>
          </a:ln>
          <a:effectLst/>
        </p:spPr>
        <p:txBody>
          <a:bodyPr anchor="ctr"/>
          <a:lstStyle/>
          <a:p>
            <a:pPr algn="r" fontAlgn="ctr">
              <a:defRPr/>
            </a:pPr>
            <a:r>
              <a:rPr lang="en-US" altLang="ja-JP" sz="1400">
                <a:solidFill>
                  <a:srgbClr val="FFFF99"/>
                </a:solidFill>
                <a:effectLst>
                  <a:outerShdw blurRad="38100" dist="38100" dir="2700000" algn="tl">
                    <a:srgbClr val="000000"/>
                  </a:outerShdw>
                </a:effectLst>
                <a:latin typeface="+mn-lt"/>
                <a:ea typeface="+mn-ea"/>
              </a:rPr>
              <a:t>918</a:t>
            </a:r>
            <a:endParaRPr lang="en-US" altLang="ja-JP" sz="1400">
              <a:solidFill>
                <a:srgbClr val="FFFFFF"/>
              </a:solidFill>
              <a:effectLst>
                <a:outerShdw blurRad="38100" dist="38100" dir="2700000" algn="tl">
                  <a:srgbClr val="000000"/>
                </a:outerShdw>
              </a:effectLst>
              <a:latin typeface="+mn-lt"/>
              <a:ea typeface="+mn-ea"/>
            </a:endParaRPr>
          </a:p>
        </p:txBody>
      </p:sp>
      <p:sp>
        <p:nvSpPr>
          <p:cNvPr id="143371" name="Rectangle 11"/>
          <p:cNvSpPr>
            <a:spLocks noChangeArrowheads="1"/>
          </p:cNvSpPr>
          <p:nvPr/>
        </p:nvSpPr>
        <p:spPr bwMode="auto">
          <a:xfrm>
            <a:off x="708025" y="5480050"/>
            <a:ext cx="2519363" cy="365125"/>
          </a:xfrm>
          <a:prstGeom prst="rect">
            <a:avLst/>
          </a:prstGeom>
          <a:solidFill>
            <a:srgbClr val="0000FF"/>
          </a:solidFill>
          <a:ln w="9525">
            <a:noFill/>
            <a:miter lim="800000"/>
            <a:headEnd/>
            <a:tailEnd/>
          </a:ln>
          <a:effectLst/>
        </p:spPr>
        <p:txBody>
          <a:bodyPr anchor="ctr"/>
          <a:lstStyle/>
          <a:p>
            <a:pPr fontAlgn="ctr">
              <a:defRPr/>
            </a:pPr>
            <a:r>
              <a:rPr lang="ja-JP" altLang="en-US" sz="1400">
                <a:solidFill>
                  <a:srgbClr val="FFFF99"/>
                </a:solidFill>
                <a:effectLst>
                  <a:outerShdw blurRad="38100" dist="38100" dir="2700000" algn="tl">
                    <a:srgbClr val="000000"/>
                  </a:outerShdw>
                </a:effectLst>
                <a:latin typeface="+mn-lt"/>
                <a:ea typeface="+mn-ea"/>
              </a:rPr>
              <a:t>右副腎静脈（</a:t>
            </a:r>
            <a:r>
              <a:rPr lang="ja-JP" altLang="en-US" sz="1100">
                <a:solidFill>
                  <a:srgbClr val="FFFF99"/>
                </a:solidFill>
                <a:effectLst>
                  <a:outerShdw blurRad="38100" dist="38100" dir="2700000" algn="tl">
                    <a:srgbClr val="000000"/>
                  </a:outerShdw>
                </a:effectLst>
                <a:latin typeface="+mn-lt"/>
                <a:ea typeface="+mn-ea"/>
              </a:rPr>
              <a:t>肝静脈流入部</a:t>
            </a:r>
            <a:r>
              <a:rPr lang="ja-JP" altLang="en-US" sz="1400">
                <a:solidFill>
                  <a:srgbClr val="FFFF99"/>
                </a:solidFill>
                <a:effectLst>
                  <a:outerShdw blurRad="38100" dist="38100" dir="2700000" algn="tl">
                    <a:srgbClr val="000000"/>
                  </a:outerShdw>
                </a:effectLst>
                <a:latin typeface="+mn-lt"/>
                <a:ea typeface="+mn-ea"/>
              </a:rPr>
              <a:t>）</a:t>
            </a:r>
            <a:endParaRPr lang="ja-JP" altLang="en-US" sz="1400">
              <a:solidFill>
                <a:srgbClr val="FFFFFF"/>
              </a:solidFill>
              <a:effectLst>
                <a:outerShdw blurRad="38100" dist="38100" dir="2700000" algn="tl">
                  <a:srgbClr val="000000"/>
                </a:outerShdw>
              </a:effectLst>
              <a:latin typeface="+mn-lt"/>
              <a:ea typeface="+mn-ea"/>
            </a:endParaRPr>
          </a:p>
        </p:txBody>
      </p:sp>
      <p:sp>
        <p:nvSpPr>
          <p:cNvPr id="143372" name="Rectangle 12"/>
          <p:cNvSpPr>
            <a:spLocks noChangeArrowheads="1"/>
          </p:cNvSpPr>
          <p:nvPr/>
        </p:nvSpPr>
        <p:spPr bwMode="auto">
          <a:xfrm>
            <a:off x="220663" y="5480050"/>
            <a:ext cx="487362" cy="365125"/>
          </a:xfrm>
          <a:prstGeom prst="rect">
            <a:avLst/>
          </a:prstGeom>
          <a:solidFill>
            <a:srgbClr val="0000FF"/>
          </a:solidFill>
          <a:ln w="9525">
            <a:noFill/>
            <a:miter lim="800000"/>
            <a:headEnd/>
            <a:tailEnd/>
          </a:ln>
          <a:effectLst/>
        </p:spPr>
        <p:txBody>
          <a:bodyPr anchor="ctr"/>
          <a:lstStyle/>
          <a:p>
            <a:pPr fontAlgn="ctr">
              <a:defRPr/>
            </a:pPr>
            <a:r>
              <a:rPr lang="en-US" altLang="ja-JP" sz="1400">
                <a:solidFill>
                  <a:srgbClr val="FFFF99"/>
                </a:solidFill>
                <a:effectLst>
                  <a:outerShdw blurRad="38100" dist="38100" dir="2700000" algn="tl">
                    <a:srgbClr val="000000"/>
                  </a:outerShdw>
                </a:effectLst>
                <a:latin typeface="+mn-lt"/>
                <a:ea typeface="+mn-ea"/>
              </a:rPr>
              <a:t>⑦</a:t>
            </a:r>
            <a:endParaRPr lang="en-US" altLang="ja-JP" sz="1400">
              <a:solidFill>
                <a:srgbClr val="FFFFFF"/>
              </a:solidFill>
              <a:effectLst>
                <a:outerShdw blurRad="38100" dist="38100" dir="2700000" algn="tl">
                  <a:srgbClr val="000000"/>
                </a:outerShdw>
              </a:effectLst>
              <a:latin typeface="+mn-lt"/>
              <a:ea typeface="+mn-ea"/>
            </a:endParaRPr>
          </a:p>
        </p:txBody>
      </p:sp>
      <p:sp>
        <p:nvSpPr>
          <p:cNvPr id="143373" name="Rectangle 13"/>
          <p:cNvSpPr>
            <a:spLocks noChangeArrowheads="1"/>
          </p:cNvSpPr>
          <p:nvPr/>
        </p:nvSpPr>
        <p:spPr bwMode="auto">
          <a:xfrm>
            <a:off x="4135438" y="5114925"/>
            <a:ext cx="1077912" cy="365125"/>
          </a:xfrm>
          <a:prstGeom prst="rect">
            <a:avLst/>
          </a:prstGeom>
          <a:solidFill>
            <a:srgbClr val="0000FF"/>
          </a:solidFill>
          <a:ln w="9525">
            <a:noFill/>
            <a:miter lim="800000"/>
            <a:headEnd/>
            <a:tailEnd/>
          </a:ln>
          <a:effectLst/>
        </p:spPr>
        <p:txBody>
          <a:bodyPr anchor="ctr"/>
          <a:lstStyle/>
          <a:p>
            <a:pPr algn="r" fontAlgn="ctr">
              <a:defRPr/>
            </a:pPr>
            <a:r>
              <a:rPr lang="en-US" altLang="ja-JP" sz="1400">
                <a:solidFill>
                  <a:srgbClr val="FFFF99"/>
                </a:solidFill>
                <a:effectLst>
                  <a:outerShdw blurRad="38100" dist="38100" dir="2700000" algn="tl">
                    <a:srgbClr val="000000"/>
                  </a:outerShdw>
                </a:effectLst>
                <a:latin typeface="+mn-lt"/>
                <a:ea typeface="+mn-ea"/>
              </a:rPr>
              <a:t>108</a:t>
            </a:r>
            <a:endParaRPr lang="en-US" altLang="ja-JP" sz="1400">
              <a:solidFill>
                <a:srgbClr val="FFFFFF"/>
              </a:solidFill>
              <a:effectLst>
                <a:outerShdw blurRad="38100" dist="38100" dir="2700000" algn="tl">
                  <a:srgbClr val="000000"/>
                </a:outerShdw>
              </a:effectLst>
              <a:latin typeface="+mn-lt"/>
              <a:ea typeface="+mn-ea"/>
            </a:endParaRPr>
          </a:p>
        </p:txBody>
      </p:sp>
      <p:sp>
        <p:nvSpPr>
          <p:cNvPr id="143374" name="Rectangle 14"/>
          <p:cNvSpPr>
            <a:spLocks noChangeArrowheads="1"/>
          </p:cNvSpPr>
          <p:nvPr/>
        </p:nvSpPr>
        <p:spPr bwMode="auto">
          <a:xfrm>
            <a:off x="2889250" y="5114925"/>
            <a:ext cx="1246188" cy="365125"/>
          </a:xfrm>
          <a:prstGeom prst="rect">
            <a:avLst/>
          </a:prstGeom>
          <a:solidFill>
            <a:srgbClr val="0000FF"/>
          </a:solidFill>
          <a:ln w="9525">
            <a:noFill/>
            <a:miter lim="800000"/>
            <a:headEnd/>
            <a:tailEnd/>
          </a:ln>
          <a:effectLst/>
        </p:spPr>
        <p:txBody>
          <a:bodyPr anchor="ctr"/>
          <a:lstStyle/>
          <a:p>
            <a:pPr algn="r" fontAlgn="ctr">
              <a:defRPr/>
            </a:pPr>
            <a:r>
              <a:rPr lang="en-US" altLang="ja-JP" sz="1400">
                <a:solidFill>
                  <a:srgbClr val="FFFF99"/>
                </a:solidFill>
                <a:effectLst>
                  <a:outerShdw blurRad="38100" dist="38100" dir="2700000" algn="tl">
                    <a:srgbClr val="000000"/>
                  </a:outerShdw>
                </a:effectLst>
                <a:latin typeface="+mn-lt"/>
                <a:ea typeface="+mn-ea"/>
              </a:rPr>
              <a:t>326</a:t>
            </a:r>
            <a:endParaRPr lang="en-US" altLang="ja-JP" sz="1400">
              <a:solidFill>
                <a:srgbClr val="FFFFFF"/>
              </a:solidFill>
              <a:effectLst>
                <a:outerShdw blurRad="38100" dist="38100" dir="2700000" algn="tl">
                  <a:srgbClr val="000000"/>
                </a:outerShdw>
              </a:effectLst>
              <a:latin typeface="+mn-lt"/>
              <a:ea typeface="+mn-ea"/>
            </a:endParaRPr>
          </a:p>
        </p:txBody>
      </p:sp>
      <p:sp>
        <p:nvSpPr>
          <p:cNvPr id="143375" name="Rectangle 15"/>
          <p:cNvSpPr>
            <a:spLocks noChangeArrowheads="1"/>
          </p:cNvSpPr>
          <p:nvPr/>
        </p:nvSpPr>
        <p:spPr bwMode="auto">
          <a:xfrm>
            <a:off x="708025" y="5114925"/>
            <a:ext cx="2181225" cy="365125"/>
          </a:xfrm>
          <a:prstGeom prst="rect">
            <a:avLst/>
          </a:prstGeom>
          <a:solidFill>
            <a:srgbClr val="0000FF"/>
          </a:solidFill>
          <a:ln w="9525">
            <a:noFill/>
            <a:miter lim="800000"/>
            <a:headEnd/>
            <a:tailEnd/>
          </a:ln>
          <a:effectLst/>
        </p:spPr>
        <p:txBody>
          <a:bodyPr anchor="ctr"/>
          <a:lstStyle/>
          <a:p>
            <a:pPr fontAlgn="ctr">
              <a:defRPr/>
            </a:pPr>
            <a:r>
              <a:rPr lang="ja-JP" altLang="en-US" sz="1400">
                <a:solidFill>
                  <a:srgbClr val="FFFF99"/>
                </a:solidFill>
                <a:effectLst>
                  <a:outerShdw blurRad="38100" dist="38100" dir="2700000" algn="tl">
                    <a:srgbClr val="000000"/>
                  </a:outerShdw>
                </a:effectLst>
                <a:latin typeface="+mn-lt"/>
                <a:ea typeface="+mn-ea"/>
              </a:rPr>
              <a:t>左腎静脈</a:t>
            </a:r>
            <a:r>
              <a:rPr lang="en-US" altLang="ja-JP" sz="1400">
                <a:solidFill>
                  <a:srgbClr val="FFFF99"/>
                </a:solidFill>
                <a:effectLst>
                  <a:outerShdw blurRad="38100" dist="38100" dir="2700000" algn="tl">
                    <a:srgbClr val="000000"/>
                  </a:outerShdw>
                </a:effectLst>
                <a:latin typeface="+mn-lt"/>
                <a:ea typeface="+mn-ea"/>
              </a:rPr>
              <a:t>(</a:t>
            </a:r>
            <a:r>
              <a:rPr lang="ja-JP" altLang="en-US" sz="1400">
                <a:solidFill>
                  <a:srgbClr val="FFFF99"/>
                </a:solidFill>
                <a:effectLst>
                  <a:outerShdw blurRad="38100" dist="38100" dir="2700000" algn="tl">
                    <a:srgbClr val="000000"/>
                  </a:outerShdw>
                </a:effectLst>
                <a:latin typeface="+mn-lt"/>
                <a:ea typeface="+mn-ea"/>
              </a:rPr>
              <a:t>流出部）</a:t>
            </a:r>
            <a:endParaRPr lang="ja-JP" altLang="en-US" sz="1400">
              <a:solidFill>
                <a:srgbClr val="FFFFFF"/>
              </a:solidFill>
              <a:effectLst>
                <a:outerShdw blurRad="38100" dist="38100" dir="2700000" algn="tl">
                  <a:srgbClr val="000000"/>
                </a:outerShdw>
              </a:effectLst>
              <a:latin typeface="+mn-lt"/>
              <a:ea typeface="+mn-ea"/>
            </a:endParaRPr>
          </a:p>
        </p:txBody>
      </p:sp>
      <p:sp>
        <p:nvSpPr>
          <p:cNvPr id="143376" name="Rectangle 16"/>
          <p:cNvSpPr>
            <a:spLocks noChangeArrowheads="1"/>
          </p:cNvSpPr>
          <p:nvPr/>
        </p:nvSpPr>
        <p:spPr bwMode="auto">
          <a:xfrm>
            <a:off x="220663" y="5114925"/>
            <a:ext cx="487362" cy="365125"/>
          </a:xfrm>
          <a:prstGeom prst="rect">
            <a:avLst/>
          </a:prstGeom>
          <a:solidFill>
            <a:srgbClr val="0000FF"/>
          </a:solidFill>
          <a:ln w="9525">
            <a:noFill/>
            <a:miter lim="800000"/>
            <a:headEnd/>
            <a:tailEnd/>
          </a:ln>
          <a:effectLst/>
        </p:spPr>
        <p:txBody>
          <a:bodyPr anchor="ctr"/>
          <a:lstStyle/>
          <a:p>
            <a:pPr fontAlgn="ctr">
              <a:defRPr/>
            </a:pPr>
            <a:r>
              <a:rPr lang="en-US" altLang="ja-JP" sz="1400">
                <a:solidFill>
                  <a:srgbClr val="FFFF99"/>
                </a:solidFill>
                <a:effectLst>
                  <a:outerShdw blurRad="38100" dist="38100" dir="2700000" algn="tl">
                    <a:srgbClr val="000000"/>
                  </a:outerShdw>
                </a:effectLst>
                <a:latin typeface="+mn-lt"/>
                <a:ea typeface="+mn-ea"/>
              </a:rPr>
              <a:t>⑥</a:t>
            </a:r>
            <a:endParaRPr lang="en-US" altLang="ja-JP" sz="1400">
              <a:solidFill>
                <a:srgbClr val="FFFFFF"/>
              </a:solidFill>
              <a:effectLst>
                <a:outerShdw blurRad="38100" dist="38100" dir="2700000" algn="tl">
                  <a:srgbClr val="000000"/>
                </a:outerShdw>
              </a:effectLst>
              <a:latin typeface="+mn-lt"/>
              <a:ea typeface="+mn-ea"/>
            </a:endParaRPr>
          </a:p>
        </p:txBody>
      </p:sp>
      <p:sp>
        <p:nvSpPr>
          <p:cNvPr id="143377" name="Rectangle 17"/>
          <p:cNvSpPr>
            <a:spLocks noChangeArrowheads="1"/>
          </p:cNvSpPr>
          <p:nvPr/>
        </p:nvSpPr>
        <p:spPr bwMode="auto">
          <a:xfrm>
            <a:off x="4135438" y="4749800"/>
            <a:ext cx="1077912" cy="365125"/>
          </a:xfrm>
          <a:prstGeom prst="rect">
            <a:avLst/>
          </a:prstGeom>
          <a:solidFill>
            <a:srgbClr val="0000FF"/>
          </a:solidFill>
          <a:ln w="9525">
            <a:noFill/>
            <a:miter lim="800000"/>
            <a:headEnd/>
            <a:tailEnd/>
          </a:ln>
          <a:effectLst/>
        </p:spPr>
        <p:txBody>
          <a:bodyPr anchor="ctr"/>
          <a:lstStyle/>
          <a:p>
            <a:pPr algn="r" fontAlgn="ctr">
              <a:defRPr/>
            </a:pPr>
            <a:r>
              <a:rPr lang="en-US" altLang="ja-JP" sz="1400">
                <a:solidFill>
                  <a:srgbClr val="FFFF99"/>
                </a:solidFill>
                <a:effectLst>
                  <a:outerShdw blurRad="38100" dist="38100" dir="2700000" algn="tl">
                    <a:srgbClr val="000000"/>
                  </a:outerShdw>
                </a:effectLst>
                <a:latin typeface="+mn-lt"/>
                <a:ea typeface="+mn-ea"/>
              </a:rPr>
              <a:t>1830</a:t>
            </a:r>
          </a:p>
        </p:txBody>
      </p:sp>
      <p:sp>
        <p:nvSpPr>
          <p:cNvPr id="143378" name="Rectangle 18"/>
          <p:cNvSpPr>
            <a:spLocks noChangeArrowheads="1"/>
          </p:cNvSpPr>
          <p:nvPr/>
        </p:nvSpPr>
        <p:spPr bwMode="auto">
          <a:xfrm>
            <a:off x="2889250" y="4749800"/>
            <a:ext cx="1246188" cy="365125"/>
          </a:xfrm>
          <a:prstGeom prst="rect">
            <a:avLst/>
          </a:prstGeom>
          <a:solidFill>
            <a:srgbClr val="0000FF"/>
          </a:solidFill>
          <a:ln w="9525">
            <a:noFill/>
            <a:miter lim="800000"/>
            <a:headEnd/>
            <a:tailEnd/>
          </a:ln>
          <a:effectLst/>
        </p:spPr>
        <p:txBody>
          <a:bodyPr anchor="ctr"/>
          <a:lstStyle/>
          <a:p>
            <a:pPr algn="r" fontAlgn="ctr">
              <a:defRPr/>
            </a:pPr>
            <a:r>
              <a:rPr lang="en-US" altLang="ja-JP" sz="1400">
                <a:solidFill>
                  <a:srgbClr val="FFFF99"/>
                </a:solidFill>
                <a:effectLst>
                  <a:outerShdw blurRad="38100" dist="38100" dir="2700000" algn="tl">
                    <a:srgbClr val="000000"/>
                  </a:outerShdw>
                </a:effectLst>
                <a:latin typeface="+mn-lt"/>
                <a:ea typeface="+mn-ea"/>
              </a:rPr>
              <a:t>653</a:t>
            </a:r>
            <a:endParaRPr lang="en-US" altLang="ja-JP" sz="1400">
              <a:solidFill>
                <a:srgbClr val="FFFFFF"/>
              </a:solidFill>
              <a:effectLst>
                <a:outerShdw blurRad="38100" dist="38100" dir="2700000" algn="tl">
                  <a:srgbClr val="000000"/>
                </a:outerShdw>
              </a:effectLst>
              <a:latin typeface="+mn-lt"/>
              <a:ea typeface="+mn-ea"/>
            </a:endParaRPr>
          </a:p>
        </p:txBody>
      </p:sp>
      <p:sp>
        <p:nvSpPr>
          <p:cNvPr id="143379" name="Rectangle 19"/>
          <p:cNvSpPr>
            <a:spLocks noChangeArrowheads="1"/>
          </p:cNvSpPr>
          <p:nvPr/>
        </p:nvSpPr>
        <p:spPr bwMode="auto">
          <a:xfrm>
            <a:off x="708025" y="4749800"/>
            <a:ext cx="2181225" cy="365125"/>
          </a:xfrm>
          <a:prstGeom prst="rect">
            <a:avLst/>
          </a:prstGeom>
          <a:solidFill>
            <a:srgbClr val="0000FF"/>
          </a:solidFill>
          <a:ln w="9525">
            <a:noFill/>
            <a:miter lim="800000"/>
            <a:headEnd/>
            <a:tailEnd/>
          </a:ln>
          <a:effectLst/>
        </p:spPr>
        <p:txBody>
          <a:bodyPr anchor="ctr"/>
          <a:lstStyle/>
          <a:p>
            <a:pPr fontAlgn="ctr">
              <a:defRPr/>
            </a:pPr>
            <a:r>
              <a:rPr lang="ja-JP" altLang="en-US" sz="1400">
                <a:solidFill>
                  <a:srgbClr val="FFFF99"/>
                </a:solidFill>
                <a:effectLst>
                  <a:outerShdw blurRad="38100" dist="38100" dir="2700000" algn="tl">
                    <a:srgbClr val="000000"/>
                  </a:outerShdw>
                </a:effectLst>
                <a:latin typeface="+mn-lt"/>
                <a:ea typeface="+mn-ea"/>
              </a:rPr>
              <a:t>左副腎静脈</a:t>
            </a:r>
            <a:endParaRPr lang="ja-JP" altLang="en-US" sz="1400">
              <a:solidFill>
                <a:srgbClr val="FFFFFF"/>
              </a:solidFill>
              <a:effectLst>
                <a:outerShdw blurRad="38100" dist="38100" dir="2700000" algn="tl">
                  <a:srgbClr val="000000"/>
                </a:outerShdw>
              </a:effectLst>
              <a:latin typeface="+mn-lt"/>
              <a:ea typeface="+mn-ea"/>
            </a:endParaRPr>
          </a:p>
        </p:txBody>
      </p:sp>
      <p:sp>
        <p:nvSpPr>
          <p:cNvPr id="143380" name="Rectangle 20"/>
          <p:cNvSpPr>
            <a:spLocks noChangeArrowheads="1"/>
          </p:cNvSpPr>
          <p:nvPr/>
        </p:nvSpPr>
        <p:spPr bwMode="auto">
          <a:xfrm>
            <a:off x="220663" y="4749800"/>
            <a:ext cx="487362" cy="365125"/>
          </a:xfrm>
          <a:prstGeom prst="rect">
            <a:avLst/>
          </a:prstGeom>
          <a:solidFill>
            <a:srgbClr val="0000FF"/>
          </a:solidFill>
          <a:ln w="9525">
            <a:noFill/>
            <a:miter lim="800000"/>
            <a:headEnd/>
            <a:tailEnd/>
          </a:ln>
          <a:effectLst/>
        </p:spPr>
        <p:txBody>
          <a:bodyPr anchor="ctr"/>
          <a:lstStyle/>
          <a:p>
            <a:pPr fontAlgn="ctr">
              <a:defRPr/>
            </a:pPr>
            <a:r>
              <a:rPr lang="en-US" altLang="ja-JP" sz="1400">
                <a:solidFill>
                  <a:srgbClr val="FFFF99"/>
                </a:solidFill>
                <a:effectLst>
                  <a:outerShdw blurRad="38100" dist="38100" dir="2700000" algn="tl">
                    <a:srgbClr val="000000"/>
                  </a:outerShdw>
                </a:effectLst>
                <a:latin typeface="+mn-lt"/>
                <a:ea typeface="+mn-ea"/>
              </a:rPr>
              <a:t>⑤</a:t>
            </a:r>
            <a:endParaRPr lang="en-US" altLang="ja-JP" sz="1400">
              <a:solidFill>
                <a:srgbClr val="FFFFFF"/>
              </a:solidFill>
              <a:effectLst>
                <a:outerShdw blurRad="38100" dist="38100" dir="2700000" algn="tl">
                  <a:srgbClr val="000000"/>
                </a:outerShdw>
              </a:effectLst>
              <a:latin typeface="+mn-lt"/>
              <a:ea typeface="+mn-ea"/>
            </a:endParaRPr>
          </a:p>
        </p:txBody>
      </p:sp>
      <p:sp>
        <p:nvSpPr>
          <p:cNvPr id="143381" name="Rectangle 21"/>
          <p:cNvSpPr>
            <a:spLocks noChangeArrowheads="1"/>
          </p:cNvSpPr>
          <p:nvPr/>
        </p:nvSpPr>
        <p:spPr bwMode="auto">
          <a:xfrm>
            <a:off x="4135438" y="4384675"/>
            <a:ext cx="1077912" cy="365125"/>
          </a:xfrm>
          <a:prstGeom prst="rect">
            <a:avLst/>
          </a:prstGeom>
          <a:solidFill>
            <a:srgbClr val="0000FF"/>
          </a:solidFill>
          <a:ln w="9525">
            <a:noFill/>
            <a:miter lim="800000"/>
            <a:headEnd/>
            <a:tailEnd/>
          </a:ln>
          <a:effectLst/>
        </p:spPr>
        <p:txBody>
          <a:bodyPr anchor="ctr"/>
          <a:lstStyle/>
          <a:p>
            <a:pPr algn="r" fontAlgn="ctr">
              <a:defRPr/>
            </a:pPr>
            <a:r>
              <a:rPr lang="en-US" altLang="ja-JP" sz="1400">
                <a:solidFill>
                  <a:srgbClr val="FFFF99"/>
                </a:solidFill>
                <a:effectLst>
                  <a:outerShdw blurRad="38100" dist="38100" dir="2700000" algn="tl">
                    <a:srgbClr val="000000"/>
                  </a:outerShdw>
                </a:effectLst>
                <a:latin typeface="+mn-lt"/>
                <a:ea typeface="+mn-ea"/>
              </a:rPr>
              <a:t>54</a:t>
            </a:r>
            <a:endParaRPr lang="en-US" altLang="ja-JP" sz="1400">
              <a:solidFill>
                <a:srgbClr val="FFFFFF"/>
              </a:solidFill>
              <a:effectLst>
                <a:outerShdw blurRad="38100" dist="38100" dir="2700000" algn="tl">
                  <a:srgbClr val="000000"/>
                </a:outerShdw>
              </a:effectLst>
              <a:latin typeface="+mn-lt"/>
              <a:ea typeface="+mn-ea"/>
            </a:endParaRPr>
          </a:p>
        </p:txBody>
      </p:sp>
      <p:sp>
        <p:nvSpPr>
          <p:cNvPr id="143382" name="Rectangle 22"/>
          <p:cNvSpPr>
            <a:spLocks noChangeArrowheads="1"/>
          </p:cNvSpPr>
          <p:nvPr/>
        </p:nvSpPr>
        <p:spPr bwMode="auto">
          <a:xfrm>
            <a:off x="2889250" y="4384675"/>
            <a:ext cx="1246188" cy="365125"/>
          </a:xfrm>
          <a:prstGeom prst="rect">
            <a:avLst/>
          </a:prstGeom>
          <a:solidFill>
            <a:srgbClr val="0000FF"/>
          </a:solidFill>
          <a:ln w="9525">
            <a:noFill/>
            <a:miter lim="800000"/>
            <a:headEnd/>
            <a:tailEnd/>
          </a:ln>
          <a:effectLst/>
        </p:spPr>
        <p:txBody>
          <a:bodyPr anchor="ctr"/>
          <a:lstStyle/>
          <a:p>
            <a:pPr algn="r" fontAlgn="ctr">
              <a:defRPr/>
            </a:pPr>
            <a:r>
              <a:rPr lang="en-US" altLang="ja-JP" sz="1400">
                <a:solidFill>
                  <a:srgbClr val="FFFF99"/>
                </a:solidFill>
                <a:effectLst>
                  <a:outerShdw blurRad="38100" dist="38100" dir="2700000" algn="tl">
                    <a:srgbClr val="000000"/>
                  </a:outerShdw>
                </a:effectLst>
                <a:latin typeface="+mn-lt"/>
                <a:ea typeface="+mn-ea"/>
              </a:rPr>
              <a:t>278</a:t>
            </a:r>
            <a:endParaRPr lang="en-US" altLang="ja-JP" sz="1400">
              <a:solidFill>
                <a:srgbClr val="FFFFFF"/>
              </a:solidFill>
              <a:effectLst>
                <a:outerShdw blurRad="38100" dist="38100" dir="2700000" algn="tl">
                  <a:srgbClr val="000000"/>
                </a:outerShdw>
              </a:effectLst>
              <a:latin typeface="+mn-lt"/>
              <a:ea typeface="+mn-ea"/>
            </a:endParaRPr>
          </a:p>
        </p:txBody>
      </p:sp>
      <p:sp>
        <p:nvSpPr>
          <p:cNvPr id="143383" name="Rectangle 23"/>
          <p:cNvSpPr>
            <a:spLocks noChangeArrowheads="1"/>
          </p:cNvSpPr>
          <p:nvPr/>
        </p:nvSpPr>
        <p:spPr bwMode="auto">
          <a:xfrm>
            <a:off x="708025" y="4384675"/>
            <a:ext cx="2181225" cy="365125"/>
          </a:xfrm>
          <a:prstGeom prst="rect">
            <a:avLst/>
          </a:prstGeom>
          <a:solidFill>
            <a:srgbClr val="0000FF"/>
          </a:solidFill>
          <a:ln w="9525">
            <a:noFill/>
            <a:miter lim="800000"/>
            <a:headEnd/>
            <a:tailEnd/>
          </a:ln>
          <a:effectLst/>
        </p:spPr>
        <p:txBody>
          <a:bodyPr anchor="ctr"/>
          <a:lstStyle/>
          <a:p>
            <a:pPr fontAlgn="ctr">
              <a:defRPr/>
            </a:pPr>
            <a:r>
              <a:rPr lang="ja-JP" altLang="en-US" sz="1400">
                <a:solidFill>
                  <a:srgbClr val="FFFF99"/>
                </a:solidFill>
                <a:effectLst>
                  <a:outerShdw blurRad="38100" dist="38100" dir="2700000" algn="tl">
                    <a:srgbClr val="000000"/>
                  </a:outerShdw>
                </a:effectLst>
                <a:latin typeface="+mn-lt"/>
                <a:ea typeface="+mn-ea"/>
              </a:rPr>
              <a:t>左腎静脈</a:t>
            </a:r>
            <a:r>
              <a:rPr lang="en-US" altLang="ja-JP" sz="1400">
                <a:solidFill>
                  <a:srgbClr val="FFFF99"/>
                </a:solidFill>
                <a:effectLst>
                  <a:outerShdw blurRad="38100" dist="38100" dir="2700000" algn="tl">
                    <a:srgbClr val="000000"/>
                  </a:outerShdw>
                </a:effectLst>
                <a:latin typeface="+mn-lt"/>
                <a:ea typeface="+mn-ea"/>
              </a:rPr>
              <a:t>(</a:t>
            </a:r>
            <a:r>
              <a:rPr lang="ja-JP" altLang="en-US" sz="1400">
                <a:solidFill>
                  <a:srgbClr val="FFFF99"/>
                </a:solidFill>
                <a:effectLst>
                  <a:outerShdw blurRad="38100" dist="38100" dir="2700000" algn="tl">
                    <a:srgbClr val="000000"/>
                  </a:outerShdw>
                </a:effectLst>
                <a:latin typeface="+mn-lt"/>
                <a:ea typeface="+mn-ea"/>
              </a:rPr>
              <a:t>末端）</a:t>
            </a:r>
            <a:endParaRPr lang="ja-JP" altLang="en-US" sz="1400">
              <a:solidFill>
                <a:srgbClr val="FFFFFF"/>
              </a:solidFill>
              <a:effectLst>
                <a:outerShdw blurRad="38100" dist="38100" dir="2700000" algn="tl">
                  <a:srgbClr val="000000"/>
                </a:outerShdw>
              </a:effectLst>
              <a:latin typeface="+mn-lt"/>
              <a:ea typeface="+mn-ea"/>
            </a:endParaRPr>
          </a:p>
        </p:txBody>
      </p:sp>
      <p:sp>
        <p:nvSpPr>
          <p:cNvPr id="143384" name="Rectangle 24"/>
          <p:cNvSpPr>
            <a:spLocks noChangeArrowheads="1"/>
          </p:cNvSpPr>
          <p:nvPr/>
        </p:nvSpPr>
        <p:spPr bwMode="auto">
          <a:xfrm>
            <a:off x="220663" y="4384675"/>
            <a:ext cx="487362" cy="365125"/>
          </a:xfrm>
          <a:prstGeom prst="rect">
            <a:avLst/>
          </a:prstGeom>
          <a:solidFill>
            <a:srgbClr val="0000FF"/>
          </a:solidFill>
          <a:ln w="9525">
            <a:noFill/>
            <a:miter lim="800000"/>
            <a:headEnd/>
            <a:tailEnd/>
          </a:ln>
          <a:effectLst/>
        </p:spPr>
        <p:txBody>
          <a:bodyPr anchor="ctr"/>
          <a:lstStyle/>
          <a:p>
            <a:pPr fontAlgn="ctr">
              <a:defRPr/>
            </a:pPr>
            <a:r>
              <a:rPr lang="en-US" altLang="ja-JP" sz="1400">
                <a:solidFill>
                  <a:srgbClr val="FFFF99"/>
                </a:solidFill>
                <a:effectLst>
                  <a:outerShdw blurRad="38100" dist="38100" dir="2700000" algn="tl">
                    <a:srgbClr val="000000"/>
                  </a:outerShdw>
                </a:effectLst>
                <a:latin typeface="+mn-lt"/>
                <a:ea typeface="+mn-ea"/>
              </a:rPr>
              <a:t>④</a:t>
            </a:r>
            <a:endParaRPr lang="en-US" altLang="ja-JP" sz="1400">
              <a:solidFill>
                <a:srgbClr val="FFFFFF"/>
              </a:solidFill>
              <a:effectLst>
                <a:outerShdw blurRad="38100" dist="38100" dir="2700000" algn="tl">
                  <a:srgbClr val="000000"/>
                </a:outerShdw>
              </a:effectLst>
              <a:latin typeface="+mn-lt"/>
              <a:ea typeface="+mn-ea"/>
            </a:endParaRPr>
          </a:p>
        </p:txBody>
      </p:sp>
      <p:sp>
        <p:nvSpPr>
          <p:cNvPr id="143385" name="Rectangle 25"/>
          <p:cNvSpPr>
            <a:spLocks noChangeArrowheads="1"/>
          </p:cNvSpPr>
          <p:nvPr/>
        </p:nvSpPr>
        <p:spPr bwMode="auto">
          <a:xfrm>
            <a:off x="4135438" y="4019550"/>
            <a:ext cx="1077912" cy="365125"/>
          </a:xfrm>
          <a:prstGeom prst="rect">
            <a:avLst/>
          </a:prstGeom>
          <a:solidFill>
            <a:srgbClr val="0000FF"/>
          </a:solidFill>
          <a:ln w="9525">
            <a:noFill/>
            <a:miter lim="800000"/>
            <a:headEnd/>
            <a:tailEnd/>
          </a:ln>
          <a:effectLst/>
        </p:spPr>
        <p:txBody>
          <a:bodyPr anchor="ctr"/>
          <a:lstStyle/>
          <a:p>
            <a:pPr algn="r" fontAlgn="ctr">
              <a:defRPr/>
            </a:pPr>
            <a:r>
              <a:rPr lang="en-US" altLang="ja-JP" sz="1400">
                <a:solidFill>
                  <a:srgbClr val="FFFF99"/>
                </a:solidFill>
                <a:effectLst>
                  <a:outerShdw blurRad="38100" dist="38100" dir="2700000" algn="tl">
                    <a:srgbClr val="000000"/>
                  </a:outerShdw>
                </a:effectLst>
                <a:latin typeface="+mn-lt"/>
                <a:ea typeface="+mn-ea"/>
              </a:rPr>
              <a:t>51</a:t>
            </a:r>
            <a:endParaRPr lang="en-US" altLang="ja-JP" sz="1400">
              <a:solidFill>
                <a:srgbClr val="FFFFFF"/>
              </a:solidFill>
              <a:effectLst>
                <a:outerShdw blurRad="38100" dist="38100" dir="2700000" algn="tl">
                  <a:srgbClr val="000000"/>
                </a:outerShdw>
              </a:effectLst>
              <a:latin typeface="+mn-lt"/>
              <a:ea typeface="+mn-ea"/>
            </a:endParaRPr>
          </a:p>
        </p:txBody>
      </p:sp>
      <p:sp>
        <p:nvSpPr>
          <p:cNvPr id="143386" name="Rectangle 26"/>
          <p:cNvSpPr>
            <a:spLocks noChangeArrowheads="1"/>
          </p:cNvSpPr>
          <p:nvPr/>
        </p:nvSpPr>
        <p:spPr bwMode="auto">
          <a:xfrm>
            <a:off x="2889250" y="4019550"/>
            <a:ext cx="1246188" cy="365125"/>
          </a:xfrm>
          <a:prstGeom prst="rect">
            <a:avLst/>
          </a:prstGeom>
          <a:solidFill>
            <a:srgbClr val="0000FF"/>
          </a:solidFill>
          <a:ln w="9525">
            <a:noFill/>
            <a:miter lim="800000"/>
            <a:headEnd/>
            <a:tailEnd/>
          </a:ln>
          <a:effectLst/>
        </p:spPr>
        <p:txBody>
          <a:bodyPr anchor="ctr"/>
          <a:lstStyle/>
          <a:p>
            <a:pPr algn="r" fontAlgn="ctr">
              <a:defRPr/>
            </a:pPr>
            <a:r>
              <a:rPr lang="en-US" altLang="ja-JP" sz="1400">
                <a:solidFill>
                  <a:srgbClr val="FFFF99"/>
                </a:solidFill>
                <a:effectLst>
                  <a:outerShdw blurRad="38100" dist="38100" dir="2700000" algn="tl">
                    <a:srgbClr val="000000"/>
                  </a:outerShdw>
                </a:effectLst>
                <a:latin typeface="+mn-lt"/>
                <a:ea typeface="+mn-ea"/>
              </a:rPr>
              <a:t>275</a:t>
            </a:r>
            <a:endParaRPr lang="en-US" altLang="ja-JP" sz="1400">
              <a:solidFill>
                <a:srgbClr val="FFFFFF"/>
              </a:solidFill>
              <a:effectLst>
                <a:outerShdw blurRad="38100" dist="38100" dir="2700000" algn="tl">
                  <a:srgbClr val="000000"/>
                </a:outerShdw>
              </a:effectLst>
              <a:latin typeface="+mn-lt"/>
              <a:ea typeface="+mn-ea"/>
            </a:endParaRPr>
          </a:p>
        </p:txBody>
      </p:sp>
      <p:sp>
        <p:nvSpPr>
          <p:cNvPr id="143387" name="Rectangle 27"/>
          <p:cNvSpPr>
            <a:spLocks noChangeArrowheads="1"/>
          </p:cNvSpPr>
          <p:nvPr/>
        </p:nvSpPr>
        <p:spPr bwMode="auto">
          <a:xfrm>
            <a:off x="708025" y="4019550"/>
            <a:ext cx="2181225" cy="365125"/>
          </a:xfrm>
          <a:prstGeom prst="rect">
            <a:avLst/>
          </a:prstGeom>
          <a:solidFill>
            <a:srgbClr val="0000FF"/>
          </a:solidFill>
          <a:ln w="9525">
            <a:noFill/>
            <a:miter lim="800000"/>
            <a:headEnd/>
            <a:tailEnd/>
          </a:ln>
          <a:effectLst/>
        </p:spPr>
        <p:txBody>
          <a:bodyPr anchor="ctr"/>
          <a:lstStyle/>
          <a:p>
            <a:pPr fontAlgn="ctr">
              <a:defRPr/>
            </a:pPr>
            <a:r>
              <a:rPr lang="ja-JP" altLang="en-US" sz="1400">
                <a:solidFill>
                  <a:srgbClr val="FFFF99"/>
                </a:solidFill>
                <a:effectLst>
                  <a:outerShdw blurRad="38100" dist="38100" dir="2700000" algn="tl">
                    <a:srgbClr val="000000"/>
                  </a:outerShdw>
                </a:effectLst>
                <a:latin typeface="+mn-lt"/>
                <a:ea typeface="+mn-ea"/>
              </a:rPr>
              <a:t>右</a:t>
            </a:r>
            <a:r>
              <a:rPr lang="en-US" altLang="ja-JP" sz="1400">
                <a:solidFill>
                  <a:srgbClr val="FFFF99"/>
                </a:solidFill>
                <a:effectLst>
                  <a:outerShdw blurRad="38100" dist="38100" dir="2700000" algn="tl">
                    <a:srgbClr val="000000"/>
                  </a:outerShdw>
                </a:effectLst>
                <a:latin typeface="+mn-lt"/>
                <a:ea typeface="+mn-ea"/>
              </a:rPr>
              <a:t>IVC</a:t>
            </a:r>
            <a:r>
              <a:rPr lang="ja-JP" altLang="en-US" sz="1400">
                <a:solidFill>
                  <a:srgbClr val="FFFF99"/>
                </a:solidFill>
                <a:effectLst>
                  <a:outerShdw blurRad="38100" dist="38100" dir="2700000" algn="tl">
                    <a:srgbClr val="000000"/>
                  </a:outerShdw>
                </a:effectLst>
                <a:latin typeface="+mn-lt"/>
                <a:ea typeface="+mn-ea"/>
              </a:rPr>
              <a:t>下（</a:t>
            </a:r>
            <a:r>
              <a:rPr lang="en-US" altLang="ja-JP" sz="1400">
                <a:solidFill>
                  <a:srgbClr val="FFFF99"/>
                </a:solidFill>
                <a:effectLst>
                  <a:outerShdw blurRad="38100" dist="38100" dir="2700000" algn="tl">
                    <a:srgbClr val="000000"/>
                  </a:outerShdw>
                </a:effectLst>
                <a:latin typeface="+mn-lt"/>
                <a:ea typeface="+mn-ea"/>
              </a:rPr>
              <a:t>L1</a:t>
            </a:r>
            <a:r>
              <a:rPr lang="ja-JP" altLang="en-US" sz="1400">
                <a:solidFill>
                  <a:srgbClr val="FFFF99"/>
                </a:solidFill>
                <a:effectLst>
                  <a:outerShdw blurRad="38100" dist="38100" dir="2700000" algn="tl">
                    <a:srgbClr val="000000"/>
                  </a:outerShdw>
                </a:effectLst>
                <a:latin typeface="+mn-lt"/>
                <a:ea typeface="+mn-ea"/>
              </a:rPr>
              <a:t>下端）</a:t>
            </a:r>
            <a:endParaRPr lang="ja-JP" altLang="en-US" sz="1400">
              <a:solidFill>
                <a:srgbClr val="FFFFFF"/>
              </a:solidFill>
              <a:effectLst>
                <a:outerShdw blurRad="38100" dist="38100" dir="2700000" algn="tl">
                  <a:srgbClr val="000000"/>
                </a:outerShdw>
              </a:effectLst>
              <a:latin typeface="+mn-lt"/>
              <a:ea typeface="+mn-ea"/>
            </a:endParaRPr>
          </a:p>
        </p:txBody>
      </p:sp>
      <p:sp>
        <p:nvSpPr>
          <p:cNvPr id="143388" name="Rectangle 28"/>
          <p:cNvSpPr>
            <a:spLocks noChangeArrowheads="1"/>
          </p:cNvSpPr>
          <p:nvPr/>
        </p:nvSpPr>
        <p:spPr bwMode="auto">
          <a:xfrm>
            <a:off x="220663" y="4019550"/>
            <a:ext cx="487362" cy="365125"/>
          </a:xfrm>
          <a:prstGeom prst="rect">
            <a:avLst/>
          </a:prstGeom>
          <a:solidFill>
            <a:srgbClr val="0000FF"/>
          </a:solidFill>
          <a:ln w="9525">
            <a:noFill/>
            <a:miter lim="800000"/>
            <a:headEnd/>
            <a:tailEnd/>
          </a:ln>
          <a:effectLst/>
        </p:spPr>
        <p:txBody>
          <a:bodyPr anchor="ctr"/>
          <a:lstStyle/>
          <a:p>
            <a:pPr fontAlgn="ctr">
              <a:defRPr/>
            </a:pPr>
            <a:r>
              <a:rPr lang="en-US" altLang="ja-JP" sz="1400">
                <a:solidFill>
                  <a:srgbClr val="FFFF99"/>
                </a:solidFill>
                <a:effectLst>
                  <a:outerShdw blurRad="38100" dist="38100" dir="2700000" algn="tl">
                    <a:srgbClr val="000000"/>
                  </a:outerShdw>
                </a:effectLst>
                <a:latin typeface="+mn-lt"/>
                <a:ea typeface="+mn-ea"/>
              </a:rPr>
              <a:t>③</a:t>
            </a:r>
            <a:endParaRPr lang="en-US" altLang="ja-JP" sz="1400">
              <a:solidFill>
                <a:srgbClr val="FFFFFF"/>
              </a:solidFill>
              <a:effectLst>
                <a:outerShdw blurRad="38100" dist="38100" dir="2700000" algn="tl">
                  <a:srgbClr val="000000"/>
                </a:outerShdw>
              </a:effectLst>
              <a:latin typeface="+mn-lt"/>
              <a:ea typeface="+mn-ea"/>
            </a:endParaRPr>
          </a:p>
        </p:txBody>
      </p:sp>
      <p:sp>
        <p:nvSpPr>
          <p:cNvPr id="143389" name="Rectangle 29"/>
          <p:cNvSpPr>
            <a:spLocks noChangeArrowheads="1"/>
          </p:cNvSpPr>
          <p:nvPr/>
        </p:nvSpPr>
        <p:spPr bwMode="auto">
          <a:xfrm>
            <a:off x="4135438" y="3654425"/>
            <a:ext cx="1077912" cy="365125"/>
          </a:xfrm>
          <a:prstGeom prst="rect">
            <a:avLst/>
          </a:prstGeom>
          <a:solidFill>
            <a:srgbClr val="0000FF"/>
          </a:solidFill>
          <a:ln w="9525">
            <a:noFill/>
            <a:miter lim="800000"/>
            <a:headEnd/>
            <a:tailEnd/>
          </a:ln>
          <a:effectLst/>
        </p:spPr>
        <p:txBody>
          <a:bodyPr anchor="ctr"/>
          <a:lstStyle/>
          <a:p>
            <a:pPr algn="r" fontAlgn="ctr">
              <a:defRPr/>
            </a:pPr>
            <a:r>
              <a:rPr lang="en-US" altLang="ja-JP" sz="1400">
                <a:solidFill>
                  <a:srgbClr val="FFFF99"/>
                </a:solidFill>
                <a:effectLst>
                  <a:outerShdw blurRad="38100" dist="38100" dir="2700000" algn="tl">
                    <a:srgbClr val="000000"/>
                  </a:outerShdw>
                </a:effectLst>
                <a:latin typeface="+mn-lt"/>
                <a:ea typeface="+mn-ea"/>
              </a:rPr>
              <a:t>54</a:t>
            </a:r>
            <a:endParaRPr lang="en-US" altLang="ja-JP" sz="1400">
              <a:solidFill>
                <a:srgbClr val="FFFFFF"/>
              </a:solidFill>
              <a:effectLst>
                <a:outerShdw blurRad="38100" dist="38100" dir="2700000" algn="tl">
                  <a:srgbClr val="000000"/>
                </a:outerShdw>
              </a:effectLst>
              <a:latin typeface="+mn-lt"/>
              <a:ea typeface="+mn-ea"/>
            </a:endParaRPr>
          </a:p>
        </p:txBody>
      </p:sp>
      <p:sp>
        <p:nvSpPr>
          <p:cNvPr id="143390" name="Rectangle 30"/>
          <p:cNvSpPr>
            <a:spLocks noChangeArrowheads="1"/>
          </p:cNvSpPr>
          <p:nvPr/>
        </p:nvSpPr>
        <p:spPr bwMode="auto">
          <a:xfrm>
            <a:off x="2889250" y="3654425"/>
            <a:ext cx="1246188" cy="365125"/>
          </a:xfrm>
          <a:prstGeom prst="rect">
            <a:avLst/>
          </a:prstGeom>
          <a:solidFill>
            <a:srgbClr val="0000FF"/>
          </a:solidFill>
          <a:ln w="9525">
            <a:noFill/>
            <a:miter lim="800000"/>
            <a:headEnd/>
            <a:tailEnd/>
          </a:ln>
          <a:effectLst/>
        </p:spPr>
        <p:txBody>
          <a:bodyPr anchor="ctr"/>
          <a:lstStyle/>
          <a:p>
            <a:pPr algn="r" fontAlgn="ctr">
              <a:defRPr/>
            </a:pPr>
            <a:r>
              <a:rPr lang="en-US" altLang="ja-JP" sz="1400">
                <a:solidFill>
                  <a:srgbClr val="FFFF99"/>
                </a:solidFill>
                <a:effectLst>
                  <a:outerShdw blurRad="38100" dist="38100" dir="2700000" algn="tl">
                    <a:srgbClr val="000000"/>
                  </a:outerShdw>
                </a:effectLst>
                <a:latin typeface="+mn-lt"/>
                <a:ea typeface="+mn-ea"/>
              </a:rPr>
              <a:t>258</a:t>
            </a:r>
            <a:endParaRPr lang="en-US" altLang="ja-JP" sz="1400">
              <a:solidFill>
                <a:srgbClr val="FFFFFF"/>
              </a:solidFill>
              <a:effectLst>
                <a:outerShdw blurRad="38100" dist="38100" dir="2700000" algn="tl">
                  <a:srgbClr val="000000"/>
                </a:outerShdw>
              </a:effectLst>
              <a:latin typeface="+mn-lt"/>
              <a:ea typeface="+mn-ea"/>
            </a:endParaRPr>
          </a:p>
        </p:txBody>
      </p:sp>
      <p:sp>
        <p:nvSpPr>
          <p:cNvPr id="143391" name="Rectangle 31"/>
          <p:cNvSpPr>
            <a:spLocks noChangeArrowheads="1"/>
          </p:cNvSpPr>
          <p:nvPr/>
        </p:nvSpPr>
        <p:spPr bwMode="auto">
          <a:xfrm>
            <a:off x="708025" y="3654425"/>
            <a:ext cx="2181225" cy="365125"/>
          </a:xfrm>
          <a:prstGeom prst="rect">
            <a:avLst/>
          </a:prstGeom>
          <a:solidFill>
            <a:srgbClr val="0000FF"/>
          </a:solidFill>
          <a:ln w="9525">
            <a:noFill/>
            <a:miter lim="800000"/>
            <a:headEnd/>
            <a:tailEnd/>
          </a:ln>
          <a:effectLst/>
        </p:spPr>
        <p:txBody>
          <a:bodyPr anchor="ctr"/>
          <a:lstStyle/>
          <a:p>
            <a:pPr fontAlgn="ctr">
              <a:defRPr/>
            </a:pPr>
            <a:r>
              <a:rPr lang="ja-JP" altLang="en-US" sz="1400">
                <a:solidFill>
                  <a:srgbClr val="FFFF99"/>
                </a:solidFill>
                <a:effectLst>
                  <a:outerShdw blurRad="38100" dist="38100" dir="2700000" algn="tl">
                    <a:srgbClr val="000000"/>
                  </a:outerShdw>
                </a:effectLst>
                <a:latin typeface="+mn-lt"/>
                <a:ea typeface="+mn-ea"/>
              </a:rPr>
              <a:t>右腎静脈</a:t>
            </a:r>
            <a:endParaRPr lang="ja-JP" altLang="en-US" sz="1400">
              <a:solidFill>
                <a:srgbClr val="FFFFFF"/>
              </a:solidFill>
              <a:effectLst>
                <a:outerShdw blurRad="38100" dist="38100" dir="2700000" algn="tl">
                  <a:srgbClr val="000000"/>
                </a:outerShdw>
              </a:effectLst>
              <a:latin typeface="+mn-lt"/>
              <a:ea typeface="+mn-ea"/>
            </a:endParaRPr>
          </a:p>
        </p:txBody>
      </p:sp>
      <p:sp>
        <p:nvSpPr>
          <p:cNvPr id="143392" name="Rectangle 32"/>
          <p:cNvSpPr>
            <a:spLocks noChangeArrowheads="1"/>
          </p:cNvSpPr>
          <p:nvPr/>
        </p:nvSpPr>
        <p:spPr bwMode="auto">
          <a:xfrm>
            <a:off x="220663" y="3654425"/>
            <a:ext cx="487362" cy="365125"/>
          </a:xfrm>
          <a:prstGeom prst="rect">
            <a:avLst/>
          </a:prstGeom>
          <a:solidFill>
            <a:srgbClr val="0000FF"/>
          </a:solidFill>
          <a:ln w="9525">
            <a:noFill/>
            <a:miter lim="800000"/>
            <a:headEnd/>
            <a:tailEnd/>
          </a:ln>
          <a:effectLst/>
        </p:spPr>
        <p:txBody>
          <a:bodyPr anchor="ctr"/>
          <a:lstStyle/>
          <a:p>
            <a:pPr fontAlgn="ctr">
              <a:defRPr/>
            </a:pPr>
            <a:r>
              <a:rPr lang="en-US" altLang="ja-JP" sz="1400">
                <a:solidFill>
                  <a:srgbClr val="FFFF99"/>
                </a:solidFill>
                <a:effectLst>
                  <a:outerShdw blurRad="38100" dist="38100" dir="2700000" algn="tl">
                    <a:srgbClr val="000000"/>
                  </a:outerShdw>
                </a:effectLst>
                <a:latin typeface="+mn-lt"/>
                <a:ea typeface="+mn-ea"/>
              </a:rPr>
              <a:t>②</a:t>
            </a:r>
            <a:endParaRPr lang="en-US" altLang="ja-JP" sz="1400">
              <a:solidFill>
                <a:srgbClr val="FFFFFF"/>
              </a:solidFill>
              <a:effectLst>
                <a:outerShdw blurRad="38100" dist="38100" dir="2700000" algn="tl">
                  <a:srgbClr val="000000"/>
                </a:outerShdw>
              </a:effectLst>
              <a:latin typeface="+mn-lt"/>
              <a:ea typeface="+mn-ea"/>
            </a:endParaRPr>
          </a:p>
        </p:txBody>
      </p:sp>
      <p:sp>
        <p:nvSpPr>
          <p:cNvPr id="143393" name="Rectangle 33"/>
          <p:cNvSpPr>
            <a:spLocks noChangeArrowheads="1"/>
          </p:cNvSpPr>
          <p:nvPr/>
        </p:nvSpPr>
        <p:spPr bwMode="auto">
          <a:xfrm>
            <a:off x="4135438" y="3289300"/>
            <a:ext cx="1077912" cy="365125"/>
          </a:xfrm>
          <a:prstGeom prst="rect">
            <a:avLst/>
          </a:prstGeom>
          <a:solidFill>
            <a:srgbClr val="0000FF"/>
          </a:solidFill>
          <a:ln w="9525">
            <a:noFill/>
            <a:miter lim="800000"/>
            <a:headEnd/>
            <a:tailEnd/>
          </a:ln>
          <a:effectLst/>
        </p:spPr>
        <p:txBody>
          <a:bodyPr anchor="ctr"/>
          <a:lstStyle/>
          <a:p>
            <a:pPr algn="r" fontAlgn="ctr">
              <a:defRPr/>
            </a:pPr>
            <a:r>
              <a:rPr lang="en-US" altLang="ja-JP" sz="1400">
                <a:solidFill>
                  <a:srgbClr val="FFFF99"/>
                </a:solidFill>
                <a:effectLst>
                  <a:outerShdw blurRad="38100" dist="38100" dir="2700000" algn="tl">
                    <a:srgbClr val="000000"/>
                  </a:outerShdw>
                </a:effectLst>
                <a:latin typeface="+mn-lt"/>
                <a:ea typeface="+mn-ea"/>
              </a:rPr>
              <a:t>61</a:t>
            </a:r>
            <a:endParaRPr lang="en-US" altLang="ja-JP" sz="1400">
              <a:solidFill>
                <a:srgbClr val="FFFFFF"/>
              </a:solidFill>
              <a:effectLst>
                <a:outerShdw blurRad="38100" dist="38100" dir="2700000" algn="tl">
                  <a:srgbClr val="000000"/>
                </a:outerShdw>
              </a:effectLst>
              <a:latin typeface="+mn-lt"/>
              <a:ea typeface="+mn-ea"/>
            </a:endParaRPr>
          </a:p>
        </p:txBody>
      </p:sp>
      <p:sp>
        <p:nvSpPr>
          <p:cNvPr id="143394" name="Rectangle 34"/>
          <p:cNvSpPr>
            <a:spLocks noChangeArrowheads="1"/>
          </p:cNvSpPr>
          <p:nvPr/>
        </p:nvSpPr>
        <p:spPr bwMode="auto">
          <a:xfrm>
            <a:off x="2889250" y="3289300"/>
            <a:ext cx="1246188" cy="365125"/>
          </a:xfrm>
          <a:prstGeom prst="rect">
            <a:avLst/>
          </a:prstGeom>
          <a:solidFill>
            <a:srgbClr val="0000FF"/>
          </a:solidFill>
          <a:ln w="9525">
            <a:noFill/>
            <a:miter lim="800000"/>
            <a:headEnd/>
            <a:tailEnd/>
          </a:ln>
          <a:effectLst/>
        </p:spPr>
        <p:txBody>
          <a:bodyPr anchor="ctr"/>
          <a:lstStyle/>
          <a:p>
            <a:pPr algn="r" fontAlgn="ctr">
              <a:defRPr/>
            </a:pPr>
            <a:r>
              <a:rPr lang="en-US" altLang="ja-JP" sz="1400">
                <a:solidFill>
                  <a:srgbClr val="FFFF99"/>
                </a:solidFill>
                <a:effectLst>
                  <a:outerShdw blurRad="38100" dist="38100" dir="2700000" algn="tl">
                    <a:srgbClr val="000000"/>
                  </a:outerShdw>
                </a:effectLst>
                <a:latin typeface="+mn-lt"/>
                <a:ea typeface="+mn-ea"/>
              </a:rPr>
              <a:t>300</a:t>
            </a:r>
            <a:endParaRPr lang="en-US" altLang="ja-JP" sz="1400">
              <a:solidFill>
                <a:srgbClr val="FFFFFF"/>
              </a:solidFill>
              <a:effectLst>
                <a:outerShdw blurRad="38100" dist="38100" dir="2700000" algn="tl">
                  <a:srgbClr val="000000"/>
                </a:outerShdw>
              </a:effectLst>
              <a:latin typeface="+mn-lt"/>
              <a:ea typeface="+mn-ea"/>
            </a:endParaRPr>
          </a:p>
        </p:txBody>
      </p:sp>
      <p:sp>
        <p:nvSpPr>
          <p:cNvPr id="143395" name="Rectangle 35"/>
          <p:cNvSpPr>
            <a:spLocks noChangeArrowheads="1"/>
          </p:cNvSpPr>
          <p:nvPr/>
        </p:nvSpPr>
        <p:spPr bwMode="auto">
          <a:xfrm>
            <a:off x="708025" y="3289300"/>
            <a:ext cx="2181225" cy="365125"/>
          </a:xfrm>
          <a:prstGeom prst="rect">
            <a:avLst/>
          </a:prstGeom>
          <a:solidFill>
            <a:srgbClr val="0000FF"/>
          </a:solidFill>
          <a:ln w="9525">
            <a:noFill/>
            <a:miter lim="800000"/>
            <a:headEnd/>
            <a:tailEnd/>
          </a:ln>
          <a:effectLst/>
        </p:spPr>
        <p:txBody>
          <a:bodyPr anchor="ctr"/>
          <a:lstStyle/>
          <a:p>
            <a:pPr fontAlgn="ctr">
              <a:defRPr/>
            </a:pPr>
            <a:r>
              <a:rPr lang="en-US" altLang="ja-JP" sz="1400">
                <a:solidFill>
                  <a:srgbClr val="FFFF99"/>
                </a:solidFill>
                <a:effectLst>
                  <a:outerShdw blurRad="38100" dist="38100" dir="2700000" algn="tl">
                    <a:srgbClr val="000000"/>
                  </a:outerShdw>
                </a:effectLst>
                <a:latin typeface="+mn-lt"/>
                <a:ea typeface="+mn-ea"/>
              </a:rPr>
              <a:t>Th10</a:t>
            </a:r>
            <a:endParaRPr lang="en-US" altLang="ja-JP" sz="1400">
              <a:solidFill>
                <a:srgbClr val="FFFFFF"/>
              </a:solidFill>
              <a:effectLst>
                <a:outerShdw blurRad="38100" dist="38100" dir="2700000" algn="tl">
                  <a:srgbClr val="000000"/>
                </a:outerShdw>
              </a:effectLst>
              <a:latin typeface="+mn-lt"/>
              <a:ea typeface="+mn-ea"/>
            </a:endParaRPr>
          </a:p>
        </p:txBody>
      </p:sp>
      <p:sp>
        <p:nvSpPr>
          <p:cNvPr id="143396" name="Rectangle 36"/>
          <p:cNvSpPr>
            <a:spLocks noChangeArrowheads="1"/>
          </p:cNvSpPr>
          <p:nvPr/>
        </p:nvSpPr>
        <p:spPr bwMode="auto">
          <a:xfrm>
            <a:off x="220663" y="3289300"/>
            <a:ext cx="487362" cy="365125"/>
          </a:xfrm>
          <a:prstGeom prst="rect">
            <a:avLst/>
          </a:prstGeom>
          <a:solidFill>
            <a:srgbClr val="0000FF"/>
          </a:solidFill>
          <a:ln w="9525">
            <a:noFill/>
            <a:miter lim="800000"/>
            <a:headEnd/>
            <a:tailEnd/>
          </a:ln>
          <a:effectLst/>
        </p:spPr>
        <p:txBody>
          <a:bodyPr anchor="ctr"/>
          <a:lstStyle/>
          <a:p>
            <a:pPr fontAlgn="ctr">
              <a:defRPr/>
            </a:pPr>
            <a:r>
              <a:rPr lang="en-US" altLang="ja-JP" sz="1400">
                <a:solidFill>
                  <a:srgbClr val="FFFF99"/>
                </a:solidFill>
                <a:effectLst>
                  <a:outerShdw blurRad="38100" dist="38100" dir="2700000" algn="tl">
                    <a:srgbClr val="000000"/>
                  </a:outerShdw>
                </a:effectLst>
                <a:latin typeface="+mn-lt"/>
                <a:ea typeface="+mn-ea"/>
              </a:rPr>
              <a:t>①</a:t>
            </a:r>
            <a:endParaRPr lang="en-US" altLang="ja-JP" sz="1400">
              <a:solidFill>
                <a:srgbClr val="FFFFFF"/>
              </a:solidFill>
              <a:effectLst>
                <a:outerShdw blurRad="38100" dist="38100" dir="2700000" algn="tl">
                  <a:srgbClr val="000000"/>
                </a:outerShdw>
              </a:effectLst>
              <a:latin typeface="+mn-lt"/>
              <a:ea typeface="+mn-ea"/>
            </a:endParaRPr>
          </a:p>
        </p:txBody>
      </p:sp>
      <p:sp>
        <p:nvSpPr>
          <p:cNvPr id="143397" name="Rectangle 37"/>
          <p:cNvSpPr>
            <a:spLocks noChangeArrowheads="1"/>
          </p:cNvSpPr>
          <p:nvPr/>
        </p:nvSpPr>
        <p:spPr bwMode="auto">
          <a:xfrm>
            <a:off x="4135438" y="2924175"/>
            <a:ext cx="1077912" cy="365125"/>
          </a:xfrm>
          <a:prstGeom prst="rect">
            <a:avLst/>
          </a:prstGeom>
          <a:solidFill>
            <a:srgbClr val="0000FF"/>
          </a:solidFill>
          <a:ln w="9525">
            <a:noFill/>
            <a:miter lim="800000"/>
            <a:headEnd/>
            <a:tailEnd/>
          </a:ln>
          <a:effectLst/>
        </p:spPr>
        <p:txBody>
          <a:bodyPr anchor="ctr"/>
          <a:lstStyle/>
          <a:p>
            <a:pPr algn="ctr" fontAlgn="ctr">
              <a:defRPr/>
            </a:pPr>
            <a:r>
              <a:rPr lang="en-US" altLang="ja-JP" sz="1400">
                <a:solidFill>
                  <a:srgbClr val="FFFF99"/>
                </a:solidFill>
                <a:effectLst>
                  <a:outerShdw blurRad="38100" dist="38100" dir="2700000" algn="tl">
                    <a:srgbClr val="000000"/>
                  </a:outerShdw>
                </a:effectLst>
                <a:latin typeface="+mn-lt"/>
                <a:ea typeface="+mn-ea"/>
              </a:rPr>
              <a:t>(μg/dl)</a:t>
            </a:r>
            <a:endParaRPr lang="en-US" altLang="ja-JP" sz="1400">
              <a:solidFill>
                <a:srgbClr val="FFFFFF"/>
              </a:solidFill>
              <a:effectLst>
                <a:outerShdw blurRad="38100" dist="38100" dir="2700000" algn="tl">
                  <a:srgbClr val="000000"/>
                </a:outerShdw>
              </a:effectLst>
              <a:latin typeface="+mn-lt"/>
              <a:ea typeface="+mn-ea"/>
            </a:endParaRPr>
          </a:p>
        </p:txBody>
      </p:sp>
      <p:sp>
        <p:nvSpPr>
          <p:cNvPr id="143398" name="Rectangle 38"/>
          <p:cNvSpPr>
            <a:spLocks noChangeArrowheads="1"/>
          </p:cNvSpPr>
          <p:nvPr/>
        </p:nvSpPr>
        <p:spPr bwMode="auto">
          <a:xfrm>
            <a:off x="2889250" y="2924175"/>
            <a:ext cx="1246188" cy="365125"/>
          </a:xfrm>
          <a:prstGeom prst="rect">
            <a:avLst/>
          </a:prstGeom>
          <a:solidFill>
            <a:srgbClr val="0000FF"/>
          </a:solidFill>
          <a:ln w="9525">
            <a:noFill/>
            <a:miter lim="800000"/>
            <a:headEnd/>
            <a:tailEnd/>
          </a:ln>
          <a:effectLst/>
        </p:spPr>
        <p:txBody>
          <a:bodyPr anchor="ctr"/>
          <a:lstStyle/>
          <a:p>
            <a:pPr algn="ctr" fontAlgn="ctr">
              <a:defRPr/>
            </a:pPr>
            <a:r>
              <a:rPr lang="en-US" altLang="ja-JP" sz="1400">
                <a:solidFill>
                  <a:srgbClr val="FFFF99"/>
                </a:solidFill>
                <a:effectLst>
                  <a:outerShdw blurRad="38100" dist="38100" dir="2700000" algn="tl">
                    <a:srgbClr val="000000"/>
                  </a:outerShdw>
                </a:effectLst>
                <a:latin typeface="+mn-lt"/>
                <a:ea typeface="+mn-ea"/>
              </a:rPr>
              <a:t>(pg/ml)</a:t>
            </a:r>
            <a:endParaRPr lang="en-US" altLang="ja-JP" sz="1400">
              <a:solidFill>
                <a:srgbClr val="FFFFFF"/>
              </a:solidFill>
              <a:effectLst>
                <a:outerShdw blurRad="38100" dist="38100" dir="2700000" algn="tl">
                  <a:srgbClr val="000000"/>
                </a:outerShdw>
              </a:effectLst>
              <a:latin typeface="+mn-lt"/>
              <a:ea typeface="+mn-ea"/>
            </a:endParaRPr>
          </a:p>
        </p:txBody>
      </p:sp>
      <p:sp>
        <p:nvSpPr>
          <p:cNvPr id="143399" name="Rectangle 39"/>
          <p:cNvSpPr>
            <a:spLocks noChangeArrowheads="1"/>
          </p:cNvSpPr>
          <p:nvPr/>
        </p:nvSpPr>
        <p:spPr bwMode="auto">
          <a:xfrm>
            <a:off x="708025" y="2924175"/>
            <a:ext cx="2181225" cy="365125"/>
          </a:xfrm>
          <a:prstGeom prst="rect">
            <a:avLst/>
          </a:prstGeom>
          <a:solidFill>
            <a:srgbClr val="0000FF"/>
          </a:solidFill>
          <a:ln w="9525">
            <a:noFill/>
            <a:miter lim="800000"/>
            <a:headEnd/>
            <a:tailEnd/>
          </a:ln>
          <a:effectLst/>
        </p:spPr>
        <p:txBody>
          <a:bodyPr anchor="ctr"/>
          <a:lstStyle/>
          <a:p>
            <a:pPr algn="ctr" fontAlgn="ctr">
              <a:defRPr/>
            </a:pPr>
            <a:r>
              <a:rPr lang="ja-JP" altLang="en-US" sz="1400">
                <a:solidFill>
                  <a:srgbClr val="FFFF99"/>
                </a:solidFill>
                <a:effectLst>
                  <a:outerShdw blurRad="38100" dist="38100" dir="2700000" algn="tl">
                    <a:srgbClr val="000000"/>
                  </a:outerShdw>
                </a:effectLst>
                <a:latin typeface="+mn-lt"/>
                <a:ea typeface="+mn-ea"/>
              </a:rPr>
              <a:t>　</a:t>
            </a:r>
            <a:endParaRPr lang="ja-JP" altLang="en-US" sz="1400">
              <a:solidFill>
                <a:srgbClr val="FFFFFF"/>
              </a:solidFill>
              <a:effectLst>
                <a:outerShdw blurRad="38100" dist="38100" dir="2700000" algn="tl">
                  <a:srgbClr val="000000"/>
                </a:outerShdw>
              </a:effectLst>
              <a:latin typeface="+mn-lt"/>
              <a:ea typeface="+mn-ea"/>
            </a:endParaRPr>
          </a:p>
        </p:txBody>
      </p:sp>
      <p:sp>
        <p:nvSpPr>
          <p:cNvPr id="143400" name="Rectangle 40"/>
          <p:cNvSpPr>
            <a:spLocks noChangeArrowheads="1"/>
          </p:cNvSpPr>
          <p:nvPr/>
        </p:nvSpPr>
        <p:spPr bwMode="auto">
          <a:xfrm>
            <a:off x="220663" y="2924175"/>
            <a:ext cx="487362" cy="365125"/>
          </a:xfrm>
          <a:prstGeom prst="rect">
            <a:avLst/>
          </a:prstGeom>
          <a:solidFill>
            <a:srgbClr val="0000FF"/>
          </a:solidFill>
          <a:ln w="9525">
            <a:noFill/>
            <a:miter lim="800000"/>
            <a:headEnd/>
            <a:tailEnd/>
          </a:ln>
          <a:effectLst/>
        </p:spPr>
        <p:txBody>
          <a:bodyPr anchor="ctr"/>
          <a:lstStyle/>
          <a:p>
            <a:pPr algn="ctr" fontAlgn="ctr">
              <a:defRPr/>
            </a:pPr>
            <a:r>
              <a:rPr lang="ja-JP" altLang="en-US" sz="1400">
                <a:solidFill>
                  <a:srgbClr val="FFFF99"/>
                </a:solidFill>
                <a:effectLst>
                  <a:outerShdw blurRad="38100" dist="38100" dir="2700000" algn="tl">
                    <a:srgbClr val="000000"/>
                  </a:outerShdw>
                </a:effectLst>
                <a:latin typeface="+mn-lt"/>
                <a:ea typeface="+mn-ea"/>
              </a:rPr>
              <a:t>　</a:t>
            </a:r>
            <a:endParaRPr lang="ja-JP" altLang="en-US" sz="1400">
              <a:solidFill>
                <a:srgbClr val="FFFFFF"/>
              </a:solidFill>
              <a:effectLst>
                <a:outerShdw blurRad="38100" dist="38100" dir="2700000" algn="tl">
                  <a:srgbClr val="000000"/>
                </a:outerShdw>
              </a:effectLst>
              <a:latin typeface="+mn-lt"/>
              <a:ea typeface="+mn-ea"/>
            </a:endParaRPr>
          </a:p>
        </p:txBody>
      </p:sp>
      <p:sp>
        <p:nvSpPr>
          <p:cNvPr id="143401" name="Rectangle 41"/>
          <p:cNvSpPr>
            <a:spLocks noChangeArrowheads="1"/>
          </p:cNvSpPr>
          <p:nvPr/>
        </p:nvSpPr>
        <p:spPr bwMode="auto">
          <a:xfrm>
            <a:off x="4135438" y="2420938"/>
            <a:ext cx="1077912" cy="503237"/>
          </a:xfrm>
          <a:prstGeom prst="rect">
            <a:avLst/>
          </a:prstGeom>
          <a:solidFill>
            <a:srgbClr val="0000FF"/>
          </a:solidFill>
          <a:ln w="9525">
            <a:noFill/>
            <a:miter lim="800000"/>
            <a:headEnd/>
            <a:tailEnd/>
          </a:ln>
          <a:effectLst/>
        </p:spPr>
        <p:txBody>
          <a:bodyPr anchor="ctr"/>
          <a:lstStyle/>
          <a:p>
            <a:pPr algn="ctr" fontAlgn="ctr">
              <a:defRPr/>
            </a:pPr>
            <a:r>
              <a:rPr lang="en-US" altLang="ja-JP" sz="1400">
                <a:solidFill>
                  <a:srgbClr val="FFFF99"/>
                </a:solidFill>
                <a:effectLst>
                  <a:outerShdw blurRad="38100" dist="38100" dir="2700000" algn="tl">
                    <a:srgbClr val="000000"/>
                  </a:outerShdw>
                </a:effectLst>
                <a:latin typeface="+mn-lt"/>
                <a:ea typeface="+mn-ea"/>
              </a:rPr>
              <a:t>Cortisol</a:t>
            </a:r>
            <a:endParaRPr lang="en-US" altLang="ja-JP" sz="1400">
              <a:solidFill>
                <a:srgbClr val="FFFFFF"/>
              </a:solidFill>
              <a:effectLst>
                <a:outerShdw blurRad="38100" dist="38100" dir="2700000" algn="tl">
                  <a:srgbClr val="000000"/>
                </a:outerShdw>
              </a:effectLst>
              <a:latin typeface="+mn-lt"/>
              <a:ea typeface="+mn-ea"/>
            </a:endParaRPr>
          </a:p>
        </p:txBody>
      </p:sp>
      <p:sp>
        <p:nvSpPr>
          <p:cNvPr id="143402" name="Rectangle 42"/>
          <p:cNvSpPr>
            <a:spLocks noChangeArrowheads="1"/>
          </p:cNvSpPr>
          <p:nvPr/>
        </p:nvSpPr>
        <p:spPr bwMode="auto">
          <a:xfrm>
            <a:off x="2889250" y="2420938"/>
            <a:ext cx="1246188" cy="503237"/>
          </a:xfrm>
          <a:prstGeom prst="rect">
            <a:avLst/>
          </a:prstGeom>
          <a:solidFill>
            <a:srgbClr val="0000FF"/>
          </a:solidFill>
          <a:ln w="9525">
            <a:noFill/>
            <a:miter lim="800000"/>
            <a:headEnd/>
            <a:tailEnd/>
          </a:ln>
          <a:effectLst/>
        </p:spPr>
        <p:txBody>
          <a:bodyPr anchor="ctr"/>
          <a:lstStyle/>
          <a:p>
            <a:pPr algn="ctr" fontAlgn="ctr">
              <a:defRPr/>
            </a:pPr>
            <a:r>
              <a:rPr lang="en-US" altLang="ja-JP" sz="1400" dirty="0">
                <a:solidFill>
                  <a:srgbClr val="FFFF99"/>
                </a:solidFill>
                <a:effectLst>
                  <a:outerShdw blurRad="38100" dist="38100" dir="2700000" algn="tl">
                    <a:srgbClr val="000000"/>
                  </a:outerShdw>
                </a:effectLst>
                <a:latin typeface="+mn-lt"/>
                <a:ea typeface="+mn-ea"/>
              </a:rPr>
              <a:t>Aldosterone</a:t>
            </a:r>
            <a:endParaRPr lang="en-US" altLang="ja-JP" sz="1400" dirty="0">
              <a:solidFill>
                <a:srgbClr val="FFFFFF"/>
              </a:solidFill>
              <a:effectLst>
                <a:outerShdw blurRad="38100" dist="38100" dir="2700000" algn="tl">
                  <a:srgbClr val="000000"/>
                </a:outerShdw>
              </a:effectLst>
              <a:latin typeface="+mn-lt"/>
              <a:ea typeface="+mn-ea"/>
            </a:endParaRPr>
          </a:p>
        </p:txBody>
      </p:sp>
      <p:sp>
        <p:nvSpPr>
          <p:cNvPr id="143403" name="Rectangle 43"/>
          <p:cNvSpPr>
            <a:spLocks noChangeArrowheads="1"/>
          </p:cNvSpPr>
          <p:nvPr/>
        </p:nvSpPr>
        <p:spPr bwMode="auto">
          <a:xfrm>
            <a:off x="708025" y="2420938"/>
            <a:ext cx="2181225" cy="503237"/>
          </a:xfrm>
          <a:prstGeom prst="rect">
            <a:avLst/>
          </a:prstGeom>
          <a:solidFill>
            <a:srgbClr val="0000FF"/>
          </a:solidFill>
          <a:ln w="9525">
            <a:noFill/>
            <a:miter lim="800000"/>
            <a:headEnd/>
            <a:tailEnd/>
          </a:ln>
          <a:effectLst/>
        </p:spPr>
        <p:txBody>
          <a:bodyPr anchor="ctr"/>
          <a:lstStyle/>
          <a:p>
            <a:pPr fontAlgn="ctr">
              <a:defRPr/>
            </a:pPr>
            <a:r>
              <a:rPr lang="ja-JP" altLang="en-US" sz="1400">
                <a:solidFill>
                  <a:srgbClr val="FFFF99"/>
                </a:solidFill>
                <a:effectLst>
                  <a:outerShdw blurRad="38100" dist="38100" dir="2700000" algn="tl">
                    <a:srgbClr val="000000"/>
                  </a:outerShdw>
                </a:effectLst>
                <a:latin typeface="+mn-lt"/>
                <a:ea typeface="+mn-ea"/>
              </a:rPr>
              <a:t>　</a:t>
            </a:r>
            <a:endParaRPr lang="ja-JP" altLang="en-US" sz="1400">
              <a:solidFill>
                <a:srgbClr val="FFFFFF"/>
              </a:solidFill>
              <a:effectLst>
                <a:outerShdw blurRad="38100" dist="38100" dir="2700000" algn="tl">
                  <a:srgbClr val="000000"/>
                </a:outerShdw>
              </a:effectLst>
              <a:latin typeface="+mn-lt"/>
              <a:ea typeface="+mn-ea"/>
            </a:endParaRPr>
          </a:p>
        </p:txBody>
      </p:sp>
      <p:sp>
        <p:nvSpPr>
          <p:cNvPr id="143404" name="Rectangle 44"/>
          <p:cNvSpPr>
            <a:spLocks noChangeArrowheads="1"/>
          </p:cNvSpPr>
          <p:nvPr/>
        </p:nvSpPr>
        <p:spPr bwMode="auto">
          <a:xfrm>
            <a:off x="220663" y="2420938"/>
            <a:ext cx="487362" cy="503237"/>
          </a:xfrm>
          <a:prstGeom prst="rect">
            <a:avLst/>
          </a:prstGeom>
          <a:solidFill>
            <a:srgbClr val="0000FF"/>
          </a:solidFill>
          <a:ln w="9525">
            <a:noFill/>
            <a:miter lim="800000"/>
            <a:headEnd/>
            <a:tailEnd/>
          </a:ln>
          <a:effectLst/>
        </p:spPr>
        <p:txBody>
          <a:bodyPr anchor="ctr"/>
          <a:lstStyle/>
          <a:p>
            <a:pPr fontAlgn="ctr">
              <a:defRPr/>
            </a:pPr>
            <a:r>
              <a:rPr lang="ja-JP" altLang="en-US" sz="1400">
                <a:solidFill>
                  <a:srgbClr val="FFFF99"/>
                </a:solidFill>
                <a:effectLst>
                  <a:outerShdw blurRad="38100" dist="38100" dir="2700000" algn="tl">
                    <a:srgbClr val="000000"/>
                  </a:outerShdw>
                </a:effectLst>
                <a:latin typeface="+mn-lt"/>
                <a:ea typeface="+mn-ea"/>
              </a:rPr>
              <a:t>　</a:t>
            </a:r>
            <a:endParaRPr lang="ja-JP" altLang="en-US" sz="1400">
              <a:solidFill>
                <a:srgbClr val="FFFFFF"/>
              </a:solidFill>
              <a:effectLst>
                <a:outerShdw blurRad="38100" dist="38100" dir="2700000" algn="tl">
                  <a:srgbClr val="000000"/>
                </a:outerShdw>
              </a:effectLst>
              <a:latin typeface="+mn-lt"/>
              <a:ea typeface="+mn-ea"/>
            </a:endParaRPr>
          </a:p>
        </p:txBody>
      </p:sp>
      <p:sp>
        <p:nvSpPr>
          <p:cNvPr id="38957" name="Line 45"/>
          <p:cNvSpPr>
            <a:spLocks noChangeShapeType="1"/>
          </p:cNvSpPr>
          <p:nvPr/>
        </p:nvSpPr>
        <p:spPr bwMode="auto">
          <a:xfrm>
            <a:off x="220663" y="2420938"/>
            <a:ext cx="499268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latin typeface="+mn-lt"/>
              <a:ea typeface="+mn-ea"/>
            </a:endParaRPr>
          </a:p>
        </p:txBody>
      </p:sp>
      <p:sp>
        <p:nvSpPr>
          <p:cNvPr id="38958" name="Line 46"/>
          <p:cNvSpPr>
            <a:spLocks noChangeShapeType="1"/>
          </p:cNvSpPr>
          <p:nvPr/>
        </p:nvSpPr>
        <p:spPr bwMode="auto">
          <a:xfrm>
            <a:off x="220663" y="6210300"/>
            <a:ext cx="499268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latin typeface="+mn-lt"/>
              <a:ea typeface="+mn-ea"/>
            </a:endParaRPr>
          </a:p>
        </p:txBody>
      </p:sp>
      <p:sp>
        <p:nvSpPr>
          <p:cNvPr id="38959" name="Line 47"/>
          <p:cNvSpPr>
            <a:spLocks noChangeShapeType="1"/>
          </p:cNvSpPr>
          <p:nvPr/>
        </p:nvSpPr>
        <p:spPr bwMode="auto">
          <a:xfrm>
            <a:off x="220663" y="2420938"/>
            <a:ext cx="0" cy="378936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latin typeface="+mn-lt"/>
              <a:ea typeface="+mn-ea"/>
            </a:endParaRPr>
          </a:p>
        </p:txBody>
      </p:sp>
      <p:sp>
        <p:nvSpPr>
          <p:cNvPr id="38960" name="Line 48"/>
          <p:cNvSpPr>
            <a:spLocks noChangeShapeType="1"/>
          </p:cNvSpPr>
          <p:nvPr/>
        </p:nvSpPr>
        <p:spPr bwMode="auto">
          <a:xfrm>
            <a:off x="5213350" y="2420938"/>
            <a:ext cx="0" cy="378936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latin typeface="+mn-lt"/>
              <a:ea typeface="+mn-ea"/>
            </a:endParaRPr>
          </a:p>
        </p:txBody>
      </p:sp>
      <p:sp>
        <p:nvSpPr>
          <p:cNvPr id="38961" name="Line 49"/>
          <p:cNvSpPr>
            <a:spLocks noChangeShapeType="1"/>
          </p:cNvSpPr>
          <p:nvPr/>
        </p:nvSpPr>
        <p:spPr bwMode="auto">
          <a:xfrm>
            <a:off x="220663" y="3289300"/>
            <a:ext cx="4992687" cy="0"/>
          </a:xfrm>
          <a:prstGeom prst="line">
            <a:avLst/>
          </a:prstGeom>
          <a:noFill/>
          <a:ln w="12700"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sz="1400">
              <a:latin typeface="+mn-lt"/>
              <a:ea typeface="+mn-ea"/>
            </a:endParaRPr>
          </a:p>
        </p:txBody>
      </p:sp>
      <p:sp>
        <p:nvSpPr>
          <p:cNvPr id="38962" name="Oval 50"/>
          <p:cNvSpPr>
            <a:spLocks noChangeArrowheads="1"/>
          </p:cNvSpPr>
          <p:nvPr/>
        </p:nvSpPr>
        <p:spPr bwMode="auto">
          <a:xfrm>
            <a:off x="539750" y="1711325"/>
            <a:ext cx="415925" cy="9048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sz="2400">
              <a:solidFill>
                <a:srgbClr val="000000"/>
              </a:solidFill>
              <a:latin typeface="+mn-lt"/>
              <a:ea typeface="+mn-ea"/>
            </a:endParaRPr>
          </a:p>
        </p:txBody>
      </p:sp>
      <p:sp>
        <p:nvSpPr>
          <p:cNvPr id="38963" name="Oval 51"/>
          <p:cNvSpPr>
            <a:spLocks noChangeArrowheads="1"/>
          </p:cNvSpPr>
          <p:nvPr/>
        </p:nvSpPr>
        <p:spPr bwMode="auto">
          <a:xfrm>
            <a:off x="795338" y="1363663"/>
            <a:ext cx="255587" cy="34766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sz="2400">
              <a:solidFill>
                <a:srgbClr val="000000"/>
              </a:solidFill>
              <a:latin typeface="+mn-lt"/>
              <a:ea typeface="+mn-ea"/>
            </a:endParaRPr>
          </a:p>
        </p:txBody>
      </p:sp>
      <p:sp>
        <p:nvSpPr>
          <p:cNvPr id="38964" name="Rectangle 52"/>
          <p:cNvSpPr>
            <a:spLocks noChangeArrowheads="1"/>
          </p:cNvSpPr>
          <p:nvPr/>
        </p:nvSpPr>
        <p:spPr bwMode="auto">
          <a:xfrm>
            <a:off x="1211263" y="981075"/>
            <a:ext cx="288925" cy="20875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2400">
              <a:solidFill>
                <a:srgbClr val="000000"/>
              </a:solidFill>
              <a:latin typeface="+mn-lt"/>
              <a:ea typeface="+mn-ea"/>
            </a:endParaRPr>
          </a:p>
        </p:txBody>
      </p:sp>
      <p:sp>
        <p:nvSpPr>
          <p:cNvPr id="38965" name="Oval 53"/>
          <p:cNvSpPr>
            <a:spLocks noChangeArrowheads="1"/>
          </p:cNvSpPr>
          <p:nvPr/>
        </p:nvSpPr>
        <p:spPr bwMode="auto">
          <a:xfrm>
            <a:off x="1625600" y="1295400"/>
            <a:ext cx="474663" cy="43815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sz="2400">
              <a:solidFill>
                <a:srgbClr val="000000"/>
              </a:solidFill>
              <a:latin typeface="+mn-lt"/>
              <a:ea typeface="+mn-ea"/>
            </a:endParaRPr>
          </a:p>
        </p:txBody>
      </p:sp>
      <p:sp>
        <p:nvSpPr>
          <p:cNvPr id="38966" name="Oval 54"/>
          <p:cNvSpPr>
            <a:spLocks noChangeArrowheads="1"/>
          </p:cNvSpPr>
          <p:nvPr/>
        </p:nvSpPr>
        <p:spPr bwMode="auto">
          <a:xfrm>
            <a:off x="1851025" y="1733550"/>
            <a:ext cx="415925" cy="90328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sz="2400">
              <a:solidFill>
                <a:srgbClr val="000000"/>
              </a:solidFill>
              <a:latin typeface="+mn-lt"/>
              <a:ea typeface="+mn-ea"/>
            </a:endParaRPr>
          </a:p>
        </p:txBody>
      </p:sp>
      <p:sp>
        <p:nvSpPr>
          <p:cNvPr id="38967" name="Rectangle 55"/>
          <p:cNvSpPr>
            <a:spLocks noChangeArrowheads="1"/>
          </p:cNvSpPr>
          <p:nvPr/>
        </p:nvSpPr>
        <p:spPr bwMode="auto">
          <a:xfrm>
            <a:off x="1019175" y="1503363"/>
            <a:ext cx="257175" cy="1047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2400">
              <a:solidFill>
                <a:srgbClr val="000000"/>
              </a:solidFill>
              <a:latin typeface="+mn-lt"/>
              <a:ea typeface="+mn-ea"/>
            </a:endParaRPr>
          </a:p>
        </p:txBody>
      </p:sp>
      <p:sp>
        <p:nvSpPr>
          <p:cNvPr id="38968" name="Rectangle 56"/>
          <p:cNvSpPr>
            <a:spLocks noChangeArrowheads="1"/>
          </p:cNvSpPr>
          <p:nvPr/>
        </p:nvSpPr>
        <p:spPr bwMode="auto">
          <a:xfrm>
            <a:off x="1436688" y="2116138"/>
            <a:ext cx="479425" cy="1047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2400">
              <a:solidFill>
                <a:srgbClr val="000000"/>
              </a:solidFill>
              <a:latin typeface="+mn-lt"/>
              <a:ea typeface="+mn-ea"/>
            </a:endParaRPr>
          </a:p>
        </p:txBody>
      </p:sp>
      <p:sp>
        <p:nvSpPr>
          <p:cNvPr id="38969" name="Rectangle 57"/>
          <p:cNvSpPr>
            <a:spLocks noChangeArrowheads="1"/>
          </p:cNvSpPr>
          <p:nvPr/>
        </p:nvSpPr>
        <p:spPr bwMode="auto">
          <a:xfrm>
            <a:off x="827088" y="2128838"/>
            <a:ext cx="449262" cy="1047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2400">
              <a:solidFill>
                <a:srgbClr val="000000"/>
              </a:solidFill>
              <a:latin typeface="+mn-lt"/>
              <a:ea typeface="+mn-ea"/>
            </a:endParaRPr>
          </a:p>
        </p:txBody>
      </p:sp>
      <p:sp>
        <p:nvSpPr>
          <p:cNvPr id="38970" name="Rectangle 58"/>
          <p:cNvSpPr>
            <a:spLocks noChangeArrowheads="1"/>
          </p:cNvSpPr>
          <p:nvPr/>
        </p:nvSpPr>
        <p:spPr bwMode="auto">
          <a:xfrm rot="-4403121">
            <a:off x="1432719" y="1774031"/>
            <a:ext cx="730250" cy="968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2400">
              <a:solidFill>
                <a:srgbClr val="000000"/>
              </a:solidFill>
              <a:latin typeface="+mn-lt"/>
              <a:ea typeface="+mn-ea"/>
            </a:endParaRPr>
          </a:p>
        </p:txBody>
      </p:sp>
      <p:sp>
        <p:nvSpPr>
          <p:cNvPr id="38971" name="Text Box 59"/>
          <p:cNvSpPr txBox="1">
            <a:spLocks noChangeArrowheads="1"/>
          </p:cNvSpPr>
          <p:nvPr/>
        </p:nvSpPr>
        <p:spPr bwMode="auto">
          <a:xfrm>
            <a:off x="1149350" y="887413"/>
            <a:ext cx="384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spcBef>
                <a:spcPct val="50000"/>
              </a:spcBef>
            </a:pPr>
            <a:r>
              <a:rPr lang="en-US" altLang="ja-JP" sz="1800">
                <a:solidFill>
                  <a:srgbClr val="FF3300"/>
                </a:solidFill>
                <a:latin typeface="+mn-lt"/>
                <a:ea typeface="+mn-ea"/>
              </a:rPr>
              <a:t>①</a:t>
            </a:r>
          </a:p>
        </p:txBody>
      </p:sp>
      <p:sp>
        <p:nvSpPr>
          <p:cNvPr id="38972" name="Text Box 60"/>
          <p:cNvSpPr txBox="1">
            <a:spLocks noChangeArrowheads="1"/>
          </p:cNvSpPr>
          <p:nvPr/>
        </p:nvSpPr>
        <p:spPr bwMode="auto">
          <a:xfrm>
            <a:off x="666750" y="1989138"/>
            <a:ext cx="384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spcBef>
                <a:spcPct val="50000"/>
              </a:spcBef>
            </a:pPr>
            <a:r>
              <a:rPr lang="en-US" altLang="ja-JP" sz="1800">
                <a:solidFill>
                  <a:srgbClr val="FF3300"/>
                </a:solidFill>
                <a:latin typeface="+mn-lt"/>
                <a:ea typeface="+mn-ea"/>
              </a:rPr>
              <a:t>②</a:t>
            </a:r>
          </a:p>
        </p:txBody>
      </p:sp>
      <p:sp>
        <p:nvSpPr>
          <p:cNvPr id="38973" name="Text Box 61"/>
          <p:cNvSpPr txBox="1">
            <a:spLocks noChangeArrowheads="1"/>
          </p:cNvSpPr>
          <p:nvPr/>
        </p:nvSpPr>
        <p:spPr bwMode="auto">
          <a:xfrm>
            <a:off x="1116013" y="2420938"/>
            <a:ext cx="384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spcBef>
                <a:spcPct val="50000"/>
              </a:spcBef>
            </a:pPr>
            <a:r>
              <a:rPr lang="en-US" altLang="ja-JP" sz="1800">
                <a:solidFill>
                  <a:srgbClr val="FF3300"/>
                </a:solidFill>
                <a:latin typeface="+mn-lt"/>
                <a:ea typeface="+mn-ea"/>
              </a:rPr>
              <a:t>③</a:t>
            </a:r>
          </a:p>
        </p:txBody>
      </p:sp>
      <p:sp>
        <p:nvSpPr>
          <p:cNvPr id="38974" name="Text Box 62"/>
          <p:cNvSpPr txBox="1">
            <a:spLocks noChangeArrowheads="1"/>
          </p:cNvSpPr>
          <p:nvPr/>
        </p:nvSpPr>
        <p:spPr bwMode="auto">
          <a:xfrm>
            <a:off x="1820863" y="1871663"/>
            <a:ext cx="3825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spcBef>
                <a:spcPct val="50000"/>
              </a:spcBef>
            </a:pPr>
            <a:r>
              <a:rPr lang="en-US" altLang="ja-JP" sz="1800">
                <a:solidFill>
                  <a:srgbClr val="FF3300"/>
                </a:solidFill>
                <a:latin typeface="+mn-lt"/>
                <a:ea typeface="+mn-ea"/>
              </a:rPr>
              <a:t>④</a:t>
            </a:r>
          </a:p>
        </p:txBody>
      </p:sp>
      <p:sp>
        <p:nvSpPr>
          <p:cNvPr id="38975" name="Text Box 63"/>
          <p:cNvSpPr txBox="1">
            <a:spLocks noChangeArrowheads="1"/>
          </p:cNvSpPr>
          <p:nvPr/>
        </p:nvSpPr>
        <p:spPr bwMode="auto">
          <a:xfrm>
            <a:off x="1627188" y="1582738"/>
            <a:ext cx="384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spcBef>
                <a:spcPct val="50000"/>
              </a:spcBef>
            </a:pPr>
            <a:r>
              <a:rPr lang="en-US" altLang="ja-JP" sz="1800">
                <a:solidFill>
                  <a:srgbClr val="FF3300"/>
                </a:solidFill>
                <a:latin typeface="+mn-lt"/>
                <a:ea typeface="+mn-ea"/>
              </a:rPr>
              <a:t>⑤</a:t>
            </a:r>
          </a:p>
        </p:txBody>
      </p:sp>
      <p:sp>
        <p:nvSpPr>
          <p:cNvPr id="38976" name="Text Box 64"/>
          <p:cNvSpPr txBox="1">
            <a:spLocks noChangeArrowheads="1"/>
          </p:cNvSpPr>
          <p:nvPr/>
        </p:nvSpPr>
        <p:spPr bwMode="auto">
          <a:xfrm>
            <a:off x="947738" y="1143000"/>
            <a:ext cx="384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spcBef>
                <a:spcPct val="50000"/>
              </a:spcBef>
            </a:pPr>
            <a:r>
              <a:rPr lang="en-US" altLang="ja-JP" sz="1800">
                <a:solidFill>
                  <a:srgbClr val="FF3300"/>
                </a:solidFill>
                <a:latin typeface="+mn-lt"/>
                <a:ea typeface="+mn-ea"/>
              </a:rPr>
              <a:t>⑦</a:t>
            </a:r>
          </a:p>
        </p:txBody>
      </p:sp>
      <p:sp>
        <p:nvSpPr>
          <p:cNvPr id="38977" name="Text Box 65"/>
          <p:cNvSpPr txBox="1">
            <a:spLocks noChangeArrowheads="1"/>
          </p:cNvSpPr>
          <p:nvPr/>
        </p:nvSpPr>
        <p:spPr bwMode="auto">
          <a:xfrm>
            <a:off x="1225550" y="1954213"/>
            <a:ext cx="384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spcBef>
                <a:spcPct val="50000"/>
              </a:spcBef>
            </a:pPr>
            <a:r>
              <a:rPr lang="en-US" altLang="ja-JP" sz="1800">
                <a:solidFill>
                  <a:srgbClr val="FF3300"/>
                </a:solidFill>
                <a:latin typeface="+mn-lt"/>
                <a:ea typeface="+mn-ea"/>
              </a:rPr>
              <a:t>⑥</a:t>
            </a:r>
          </a:p>
        </p:txBody>
      </p:sp>
      <p:sp>
        <p:nvSpPr>
          <p:cNvPr id="38978" name="Text Box 66"/>
          <p:cNvSpPr txBox="1">
            <a:spLocks noChangeArrowheads="1"/>
          </p:cNvSpPr>
          <p:nvPr/>
        </p:nvSpPr>
        <p:spPr bwMode="auto">
          <a:xfrm>
            <a:off x="1084263" y="1371600"/>
            <a:ext cx="3825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spcBef>
                <a:spcPct val="50000"/>
              </a:spcBef>
            </a:pPr>
            <a:r>
              <a:rPr lang="en-US" altLang="ja-JP" sz="1800">
                <a:solidFill>
                  <a:srgbClr val="FF3300"/>
                </a:solidFill>
                <a:latin typeface="+mn-lt"/>
                <a:ea typeface="+mn-ea"/>
              </a:rPr>
              <a:t>⑧</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割面組織"/>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1047750" y="825500"/>
            <a:ext cx="4406900" cy="4424363"/>
          </a:xfrm>
        </p:spPr>
      </p:pic>
      <p:sp>
        <p:nvSpPr>
          <p:cNvPr id="39939" name="Text Box 3"/>
          <p:cNvSpPr txBox="1">
            <a:spLocks noChangeArrowheads="1"/>
          </p:cNvSpPr>
          <p:nvPr/>
        </p:nvSpPr>
        <p:spPr bwMode="auto">
          <a:xfrm>
            <a:off x="795338" y="5589588"/>
            <a:ext cx="31353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algn="ctr" eaLnBrk="1" hangingPunct="1">
              <a:spcBef>
                <a:spcPct val="50000"/>
              </a:spcBef>
            </a:pPr>
            <a:r>
              <a:rPr lang="ja-JP" altLang="en-US" sz="2800">
                <a:solidFill>
                  <a:srgbClr val="FFFF66"/>
                </a:solidFill>
                <a:latin typeface="+mn-lt"/>
                <a:ea typeface="+mn-ea"/>
              </a:rPr>
              <a:t>副腎腫瘍割面</a:t>
            </a:r>
          </a:p>
        </p:txBody>
      </p:sp>
      <p:sp>
        <p:nvSpPr>
          <p:cNvPr id="39940" name="Text Box 4"/>
          <p:cNvSpPr txBox="1">
            <a:spLocks noChangeArrowheads="1"/>
          </p:cNvSpPr>
          <p:nvPr/>
        </p:nvSpPr>
        <p:spPr bwMode="auto">
          <a:xfrm>
            <a:off x="5595938" y="4868863"/>
            <a:ext cx="31369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spcBef>
                <a:spcPct val="50000"/>
              </a:spcBef>
            </a:pPr>
            <a:r>
              <a:rPr lang="ja-JP" altLang="en-US" sz="2400">
                <a:solidFill>
                  <a:srgbClr val="FFFFFF"/>
                </a:solidFill>
                <a:latin typeface="+mn-lt"/>
                <a:ea typeface="+mn-ea"/>
              </a:rPr>
              <a:t>術後は良好な経過を辿っている。</a:t>
            </a:r>
          </a:p>
        </p:txBody>
      </p:sp>
      <p:sp>
        <p:nvSpPr>
          <p:cNvPr id="39941" name="Text Box 5"/>
          <p:cNvSpPr txBox="1">
            <a:spLocks noChangeArrowheads="1"/>
          </p:cNvSpPr>
          <p:nvPr/>
        </p:nvSpPr>
        <p:spPr bwMode="auto">
          <a:xfrm>
            <a:off x="2716213" y="4292600"/>
            <a:ext cx="2624137"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spcBef>
                <a:spcPct val="50000"/>
              </a:spcBef>
            </a:pPr>
            <a:r>
              <a:rPr lang="en-US" altLang="ja-JP" sz="2400">
                <a:solidFill>
                  <a:srgbClr val="000000"/>
                </a:solidFill>
                <a:latin typeface="+mn-lt"/>
                <a:ea typeface="+mn-ea"/>
              </a:rPr>
              <a:t>NONE</a:t>
            </a:r>
          </a:p>
        </p:txBody>
      </p:sp>
      <p:sp>
        <p:nvSpPr>
          <p:cNvPr id="39942" name="Text Box 6"/>
          <p:cNvSpPr txBox="1">
            <a:spLocks noChangeArrowheads="1"/>
          </p:cNvSpPr>
          <p:nvPr/>
        </p:nvSpPr>
        <p:spPr bwMode="auto">
          <a:xfrm>
            <a:off x="5530850" y="1196975"/>
            <a:ext cx="361315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spcBef>
                <a:spcPct val="50000"/>
              </a:spcBef>
            </a:pPr>
            <a:r>
              <a:rPr lang="ja-JP" altLang="en-US" sz="2400">
                <a:solidFill>
                  <a:srgbClr val="FFFFFF"/>
                </a:solidFill>
                <a:latin typeface="+mn-lt"/>
                <a:ea typeface="+mn-ea"/>
              </a:rPr>
              <a:t>右副腎腫瘍摘出術</a:t>
            </a:r>
          </a:p>
          <a:p>
            <a:pPr eaLnBrk="1" hangingPunct="1">
              <a:spcBef>
                <a:spcPct val="50000"/>
              </a:spcBef>
            </a:pPr>
            <a:r>
              <a:rPr lang="ja-JP" altLang="en-US" sz="2400">
                <a:solidFill>
                  <a:srgbClr val="FFFFFF"/>
                </a:solidFill>
                <a:latin typeface="+mn-lt"/>
                <a:ea typeface="+mn-ea"/>
              </a:rPr>
              <a:t> </a:t>
            </a:r>
            <a:r>
              <a:rPr lang="en-US" altLang="ja-JP" sz="2400">
                <a:solidFill>
                  <a:srgbClr val="FFFFFF"/>
                </a:solidFill>
                <a:latin typeface="+mn-lt"/>
                <a:ea typeface="+mn-ea"/>
              </a:rPr>
              <a:t>2.8 x 2.0 x 6.0 cm</a:t>
            </a:r>
          </a:p>
          <a:p>
            <a:pPr eaLnBrk="1" hangingPunct="1">
              <a:spcBef>
                <a:spcPct val="50000"/>
              </a:spcBef>
            </a:pPr>
            <a:r>
              <a:rPr lang="ja-JP" altLang="en-US" sz="2400" u="sng">
                <a:solidFill>
                  <a:srgbClr val="FFFFFF"/>
                </a:solidFill>
                <a:latin typeface="+mn-lt"/>
                <a:ea typeface="+mn-ea"/>
              </a:rPr>
              <a:t>組織</a:t>
            </a:r>
          </a:p>
          <a:p>
            <a:pPr eaLnBrk="1" hangingPunct="1">
              <a:spcBef>
                <a:spcPct val="50000"/>
              </a:spcBef>
            </a:pPr>
            <a:r>
              <a:rPr lang="en-US" altLang="ja-JP" sz="2400">
                <a:solidFill>
                  <a:srgbClr val="FFFFFF"/>
                </a:solidFill>
                <a:latin typeface="+mn-lt"/>
                <a:ea typeface="+mn-ea"/>
              </a:rPr>
              <a:t>cortical adenoma</a:t>
            </a:r>
          </a:p>
          <a:p>
            <a:pPr eaLnBrk="1" hangingPunct="1">
              <a:spcBef>
                <a:spcPct val="50000"/>
              </a:spcBef>
            </a:pPr>
            <a:endParaRPr lang="en-US" altLang="ja-JP" sz="2400">
              <a:solidFill>
                <a:srgbClr val="FFFFFF"/>
              </a:solidFill>
              <a:latin typeface="+mn-lt"/>
              <a:ea typeface="+mn-ea"/>
            </a:endParaRPr>
          </a:p>
        </p:txBody>
      </p:sp>
      <p:sp>
        <p:nvSpPr>
          <p:cNvPr id="144391" name="Rectangle 7"/>
          <p:cNvSpPr>
            <a:spLocks noChangeArrowheads="1"/>
          </p:cNvSpPr>
          <p:nvPr/>
        </p:nvSpPr>
        <p:spPr bwMode="auto">
          <a:xfrm>
            <a:off x="685800" y="0"/>
            <a:ext cx="7772400" cy="908050"/>
          </a:xfrm>
          <a:prstGeom prst="rect">
            <a:avLst/>
          </a:prstGeom>
          <a:noFill/>
          <a:ln w="9525">
            <a:noFill/>
            <a:miter lim="800000"/>
            <a:headEnd/>
            <a:tailEnd/>
          </a:ln>
          <a:effectLst/>
        </p:spPr>
        <p:txBody>
          <a:bodyPr anchor="ctr"/>
          <a:lstStyle/>
          <a:p>
            <a:pPr algn="ctr">
              <a:defRPr/>
            </a:pPr>
            <a:r>
              <a:rPr lang="ja-JP" altLang="en-US" sz="3600">
                <a:solidFill>
                  <a:srgbClr val="FFFF66"/>
                </a:solidFill>
                <a:effectLst>
                  <a:outerShdw blurRad="38100" dist="38100" dir="2700000" algn="tl">
                    <a:srgbClr val="000000"/>
                  </a:outerShdw>
                </a:effectLst>
                <a:latin typeface="+mn-lt"/>
                <a:ea typeface="+mn-ea"/>
              </a:rPr>
              <a:t>摘出された腫瘍組織</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0" y="260350"/>
            <a:ext cx="9144000" cy="1143000"/>
          </a:xfrm>
        </p:spPr>
        <p:txBody>
          <a:bodyPr/>
          <a:lstStyle/>
          <a:p>
            <a:pPr eaLnBrk="1" hangingPunct="1">
              <a:defRPr/>
            </a:pPr>
            <a:r>
              <a:rPr lang="ja-JP" altLang="en-US" sz="4000" b="1" dirty="0">
                <a:solidFill>
                  <a:srgbClr val="FFFF00"/>
                </a:solidFill>
                <a:latin typeface="+mn-lt"/>
                <a:ea typeface="+mn-ea"/>
              </a:rPr>
              <a:t>アルドステロン受容体と</a:t>
            </a:r>
            <a:r>
              <a:rPr lang="en-US" altLang="ja-JP" sz="4000" b="1" dirty="0">
                <a:solidFill>
                  <a:srgbClr val="FFFF00"/>
                </a:solidFill>
                <a:latin typeface="+mn-lt"/>
                <a:ea typeface="+mn-ea"/>
              </a:rPr>
              <a:t>AME</a:t>
            </a:r>
            <a:r>
              <a:rPr lang="ja-JP" altLang="en-US" sz="4000" b="1" dirty="0">
                <a:solidFill>
                  <a:srgbClr val="FFFF00"/>
                </a:solidFill>
                <a:latin typeface="+mn-lt"/>
                <a:ea typeface="+mn-ea"/>
              </a:rPr>
              <a:t>症候群</a:t>
            </a:r>
          </a:p>
        </p:txBody>
      </p:sp>
      <p:sp>
        <p:nvSpPr>
          <p:cNvPr id="132099" name="Rectangle 3"/>
          <p:cNvSpPr>
            <a:spLocks noGrp="1" noChangeArrowheads="1"/>
          </p:cNvSpPr>
          <p:nvPr>
            <p:ph type="body" idx="1"/>
          </p:nvPr>
        </p:nvSpPr>
        <p:spPr>
          <a:xfrm>
            <a:off x="355600" y="1628775"/>
            <a:ext cx="8147050" cy="4114800"/>
          </a:xfrm>
        </p:spPr>
        <p:txBody>
          <a:bodyPr/>
          <a:lstStyle/>
          <a:p>
            <a:pPr eaLnBrk="1" hangingPunct="1">
              <a:defRPr/>
            </a:pPr>
            <a:r>
              <a:rPr lang="ja-JP" altLang="en-US" sz="2800" b="1" dirty="0"/>
              <a:t>アルドステロンの正常血中濃度は</a:t>
            </a:r>
            <a:r>
              <a:rPr lang="en-US" altLang="ja-JP" sz="2800" b="1" dirty="0"/>
              <a:t>28-443pmol/L</a:t>
            </a:r>
            <a:r>
              <a:rPr lang="ja-JP" altLang="en-US" sz="2800" b="1" dirty="0" err="1"/>
              <a:t>，</a:t>
            </a:r>
            <a:r>
              <a:rPr lang="ja-JP" altLang="en-US" sz="2800" b="1" dirty="0"/>
              <a:t>コルチゾールの早朝の正常血中濃度は</a:t>
            </a:r>
            <a:r>
              <a:rPr lang="en-US" altLang="ja-JP" sz="2800" b="1" dirty="0"/>
              <a:t>160-810nmol/L</a:t>
            </a:r>
            <a:r>
              <a:rPr lang="ja-JP" altLang="en-US" sz="2800" b="1" dirty="0"/>
              <a:t>である</a:t>
            </a:r>
            <a:r>
              <a:rPr lang="ja-JP" altLang="en-US" sz="2800" b="1" dirty="0" smtClean="0"/>
              <a:t>。</a:t>
            </a:r>
            <a:endParaRPr lang="en-US" altLang="ja-JP" sz="2800" b="1" dirty="0" smtClean="0"/>
          </a:p>
          <a:p>
            <a:pPr eaLnBrk="1" hangingPunct="1">
              <a:defRPr/>
            </a:pPr>
            <a:endParaRPr lang="ja-JP" altLang="en-US" sz="2800" b="1" dirty="0"/>
          </a:p>
          <a:p>
            <a:pPr eaLnBrk="1" hangingPunct="1">
              <a:defRPr/>
            </a:pPr>
            <a:r>
              <a:rPr lang="ja-JP" altLang="en-US" sz="2800" b="1" dirty="0"/>
              <a:t>アルドステロン受容体は腎臓に存在する。この受容体にはコルチゾールも結合することができる。血中濃度はコルチゾールの方が</a:t>
            </a:r>
            <a:r>
              <a:rPr lang="en-US" altLang="ja-JP" sz="2800" b="1" dirty="0"/>
              <a:t>1000</a:t>
            </a:r>
            <a:r>
              <a:rPr lang="ja-JP" altLang="en-US" sz="2800" b="1" dirty="0"/>
              <a:t>倍も高い。アルドステロン受容体はどうやってアルドステロンを認識しているのか？</a:t>
            </a:r>
          </a:p>
        </p:txBody>
      </p:sp>
    </p:spTree>
    <p:extLst>
      <p:ext uri="{BB962C8B-B14F-4D97-AF65-F5344CB8AC3E}">
        <p14:creationId xmlns:p14="http://schemas.microsoft.com/office/powerpoint/2010/main" val="23171428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4" name="Picture 4" descr="f3B"/>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958975" y="376238"/>
            <a:ext cx="5494338" cy="5576887"/>
          </a:xfrm>
        </p:spPr>
      </p:pic>
      <p:sp>
        <p:nvSpPr>
          <p:cNvPr id="112654" name="Text Box 14"/>
          <p:cNvSpPr txBox="1">
            <a:spLocks noChangeArrowheads="1"/>
          </p:cNvSpPr>
          <p:nvPr/>
        </p:nvSpPr>
        <p:spPr bwMode="auto">
          <a:xfrm>
            <a:off x="896938" y="6064250"/>
            <a:ext cx="6013450" cy="615553"/>
          </a:xfrm>
          <a:prstGeom prst="rect">
            <a:avLst/>
          </a:prstGeom>
          <a:noFill/>
          <a:ln w="9525">
            <a:noFill/>
            <a:miter lim="800000"/>
            <a:headEnd/>
            <a:tailEnd/>
          </a:ln>
          <a:effectLst/>
        </p:spPr>
        <p:txBody>
          <a:bodyPr>
            <a:spAutoFit/>
          </a:bodyPr>
          <a:lstStyle/>
          <a:p>
            <a:pPr>
              <a:defRPr/>
            </a:pPr>
            <a:r>
              <a:rPr kumimoji="0" lang="en-US" altLang="ja-JP" sz="1400" dirty="0">
                <a:solidFill>
                  <a:srgbClr val="FFFFFF"/>
                </a:solidFill>
                <a:effectLst>
                  <a:outerShdw blurRad="38100" dist="38100" dir="2700000" algn="tl">
                    <a:srgbClr val="000000"/>
                  </a:outerShdw>
                </a:effectLst>
                <a:latin typeface="+mn-ea"/>
                <a:ea typeface="+mn-ea"/>
              </a:rPr>
              <a:t>AME </a:t>
            </a:r>
            <a:r>
              <a:rPr kumimoji="0" lang="ja-JP" altLang="en-US" sz="1400" dirty="0">
                <a:solidFill>
                  <a:srgbClr val="FFFFFF"/>
                </a:solidFill>
                <a:effectLst>
                  <a:outerShdw blurRad="38100" dist="38100" dir="2700000" algn="tl">
                    <a:srgbClr val="000000"/>
                  </a:outerShdw>
                </a:effectLst>
                <a:latin typeface="+mn-ea"/>
                <a:ea typeface="+mn-ea"/>
              </a:rPr>
              <a:t>症候群　</a:t>
            </a:r>
          </a:p>
          <a:p>
            <a:pPr>
              <a:defRPr/>
            </a:pPr>
            <a:r>
              <a:rPr kumimoji="0" lang="ja-JP" altLang="en-US" sz="1400" dirty="0">
                <a:solidFill>
                  <a:srgbClr val="FFFFFF"/>
                </a:solidFill>
                <a:effectLst>
                  <a:outerShdw blurRad="38100" dist="38100" dir="2700000" algn="tl">
                    <a:srgbClr val="000000"/>
                  </a:outerShdw>
                </a:effectLst>
                <a:latin typeface="+mn-ea"/>
                <a:ea typeface="+mn-ea"/>
              </a:rPr>
              <a:t>　　</a:t>
            </a:r>
            <a:r>
              <a:rPr kumimoji="0" lang="en-US" altLang="ja-JP" sz="2000" dirty="0">
                <a:solidFill>
                  <a:srgbClr val="FFFFFF"/>
                </a:solidFill>
                <a:effectLst>
                  <a:outerShdw blurRad="38100" dist="38100" dir="2700000" algn="tl">
                    <a:srgbClr val="000000"/>
                  </a:outerShdw>
                </a:effectLst>
                <a:latin typeface="+mn-ea"/>
                <a:ea typeface="+mn-ea"/>
              </a:rPr>
              <a:t>(apparent mineral corticoid excess)</a:t>
            </a:r>
          </a:p>
        </p:txBody>
      </p:sp>
    </p:spTree>
    <p:extLst>
      <p:ext uri="{BB962C8B-B14F-4D97-AF65-F5344CB8AC3E}">
        <p14:creationId xmlns:p14="http://schemas.microsoft.com/office/powerpoint/2010/main" val="42191193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54"/>
                                        </p:tgtEl>
                                        <p:attrNameLst>
                                          <p:attrName>style.visibility</p:attrName>
                                        </p:attrNameLst>
                                      </p:cBhvr>
                                      <p:to>
                                        <p:strVal val="visible"/>
                                      </p:to>
                                    </p:set>
                                    <p:anim calcmode="lin" valueType="num">
                                      <p:cBhvr additive="base">
                                        <p:cTn id="7" dur="500" fill="hold"/>
                                        <p:tgtEl>
                                          <p:spTgt spid="112654"/>
                                        </p:tgtEl>
                                        <p:attrNameLst>
                                          <p:attrName>ppt_x</p:attrName>
                                        </p:attrNameLst>
                                      </p:cBhvr>
                                      <p:tavLst>
                                        <p:tav tm="0">
                                          <p:val>
                                            <p:strVal val="#ppt_x"/>
                                          </p:val>
                                        </p:tav>
                                        <p:tav tm="100000">
                                          <p:val>
                                            <p:strVal val="#ppt_x"/>
                                          </p:val>
                                        </p:tav>
                                      </p:tavLst>
                                    </p:anim>
                                    <p:anim calcmode="lin" valueType="num">
                                      <p:cBhvr additive="base">
                                        <p:cTn id="8" dur="500" fill="hold"/>
                                        <p:tgtEl>
                                          <p:spTgt spid="11265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2644"/>
                                        </p:tgtEl>
                                        <p:attrNameLst>
                                          <p:attrName>style.visibility</p:attrName>
                                        </p:attrNameLst>
                                      </p:cBhvr>
                                      <p:to>
                                        <p:strVal val="visible"/>
                                      </p:to>
                                    </p:set>
                                    <p:anim calcmode="lin" valueType="num">
                                      <p:cBhvr additive="base">
                                        <p:cTn id="13" dur="500" fill="hold"/>
                                        <p:tgtEl>
                                          <p:spTgt spid="112644"/>
                                        </p:tgtEl>
                                        <p:attrNameLst>
                                          <p:attrName>ppt_x</p:attrName>
                                        </p:attrNameLst>
                                      </p:cBhvr>
                                      <p:tavLst>
                                        <p:tav tm="0">
                                          <p:val>
                                            <p:strVal val="#ppt_x"/>
                                          </p:val>
                                        </p:tav>
                                        <p:tav tm="100000">
                                          <p:val>
                                            <p:strVal val="#ppt_x"/>
                                          </p:val>
                                        </p:tav>
                                      </p:tavLst>
                                    </p:anim>
                                    <p:anim calcmode="lin" valueType="num">
                                      <p:cBhvr additive="base">
                                        <p:cTn id="14" dur="500" fill="hold"/>
                                        <p:tgtEl>
                                          <p:spTgt spid="1126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0" y="0"/>
            <a:ext cx="9144000" cy="1143000"/>
          </a:xfrm>
        </p:spPr>
        <p:txBody>
          <a:bodyPr/>
          <a:lstStyle/>
          <a:p>
            <a:pPr eaLnBrk="1" hangingPunct="1">
              <a:defRPr/>
            </a:pPr>
            <a:r>
              <a:rPr lang="ja-JP" altLang="en-US" sz="4000" b="1" dirty="0">
                <a:solidFill>
                  <a:srgbClr val="FFFF00"/>
                </a:solidFill>
                <a:latin typeface="+mn-ea"/>
                <a:ea typeface="+mn-ea"/>
              </a:rPr>
              <a:t>アルドステロン受容体と</a:t>
            </a:r>
            <a:r>
              <a:rPr lang="en-US" altLang="ja-JP" sz="4000" b="1" dirty="0">
                <a:solidFill>
                  <a:srgbClr val="FFFF00"/>
                </a:solidFill>
                <a:latin typeface="+mn-ea"/>
                <a:ea typeface="+mn-ea"/>
              </a:rPr>
              <a:t>AME</a:t>
            </a:r>
            <a:r>
              <a:rPr lang="ja-JP" altLang="en-US" sz="4000" b="1" dirty="0">
                <a:solidFill>
                  <a:srgbClr val="FFFF00"/>
                </a:solidFill>
                <a:latin typeface="+mn-ea"/>
                <a:ea typeface="+mn-ea"/>
              </a:rPr>
              <a:t>症候群</a:t>
            </a:r>
          </a:p>
        </p:txBody>
      </p:sp>
      <p:sp>
        <p:nvSpPr>
          <p:cNvPr id="133123" name="Rectangle 3"/>
          <p:cNvSpPr>
            <a:spLocks noChangeArrowheads="1"/>
          </p:cNvSpPr>
          <p:nvPr/>
        </p:nvSpPr>
        <p:spPr bwMode="auto">
          <a:xfrm>
            <a:off x="450848" y="4333979"/>
            <a:ext cx="8474075" cy="1938992"/>
          </a:xfrm>
          <a:prstGeom prst="rect">
            <a:avLst/>
          </a:prstGeom>
          <a:noFill/>
          <a:ln w="9525">
            <a:noFill/>
            <a:miter lim="800000"/>
            <a:headEnd/>
            <a:tailEnd/>
          </a:ln>
          <a:effectLst/>
        </p:spPr>
        <p:txBody>
          <a:bodyPr anchor="t">
            <a:spAutoFit/>
          </a:bodyPr>
          <a:lstStyle/>
          <a:p>
            <a:pPr>
              <a:defRPr/>
            </a:pPr>
            <a:r>
              <a:rPr lang="ja-JP" altLang="en-US" sz="2000" dirty="0">
                <a:solidFill>
                  <a:srgbClr val="FFFFFF"/>
                </a:solidFill>
                <a:effectLst>
                  <a:outerShdw blurRad="38100" dist="38100" dir="2700000" algn="tl">
                    <a:srgbClr val="000000"/>
                  </a:outerShdw>
                </a:effectLst>
                <a:latin typeface="+mn-ea"/>
                <a:ea typeface="+mn-ea"/>
              </a:rPr>
              <a:t>甘草，グリチルリチン，健康食品（ハーブ咳薬，甘草茶），チューインガム，噛みタバコとある種の酒類（ベルギービールとアニス酒），グレープフルーツジュースのナリンゲニンという化合物は</a:t>
            </a:r>
            <a:r>
              <a:rPr lang="en-US" altLang="ja-JP" sz="2000" dirty="0">
                <a:solidFill>
                  <a:srgbClr val="FFFFFF"/>
                </a:solidFill>
                <a:effectLst>
                  <a:outerShdw blurRad="38100" dist="38100" dir="2700000" algn="tl">
                    <a:srgbClr val="000000"/>
                  </a:outerShdw>
                </a:effectLst>
                <a:latin typeface="+mn-ea"/>
                <a:ea typeface="+mn-ea"/>
              </a:rPr>
              <a:t>11β</a:t>
            </a:r>
            <a:r>
              <a:rPr lang="ja-JP" altLang="en-US" sz="2000" dirty="0">
                <a:solidFill>
                  <a:srgbClr val="FFFFFF"/>
                </a:solidFill>
                <a:effectLst>
                  <a:outerShdw blurRad="38100" dist="38100" dir="2700000" algn="tl">
                    <a:srgbClr val="000000"/>
                  </a:outerShdw>
                </a:effectLst>
                <a:latin typeface="+mn-ea"/>
                <a:ea typeface="+mn-ea"/>
              </a:rPr>
              <a:t>一水酸化ステロイド脱水素酵素阻害作用を持つ。また，先天的酵素欠損症により，コルチゾールのミネラルコルチコイド作用が増強しアルドステロン作用過剰状態を来たす。</a:t>
            </a:r>
            <a:r>
              <a:rPr lang="en-US" altLang="ja-JP" sz="2000" dirty="0">
                <a:solidFill>
                  <a:srgbClr val="FFFFFF"/>
                </a:solidFill>
                <a:effectLst>
                  <a:outerShdw blurRad="38100" dist="38100" dir="2700000" algn="tl">
                    <a:srgbClr val="000000"/>
                  </a:outerShdw>
                </a:effectLst>
                <a:latin typeface="+mn-ea"/>
                <a:ea typeface="+mn-ea"/>
              </a:rPr>
              <a:t>AME</a:t>
            </a:r>
            <a:r>
              <a:rPr lang="ja-JP" altLang="en-US" sz="2000" dirty="0">
                <a:solidFill>
                  <a:srgbClr val="FFFFFF"/>
                </a:solidFill>
                <a:effectLst>
                  <a:outerShdw blurRad="38100" dist="38100" dir="2700000" algn="tl">
                    <a:srgbClr val="000000"/>
                  </a:outerShdw>
                </a:effectLst>
                <a:latin typeface="+mn-ea"/>
                <a:ea typeface="+mn-ea"/>
              </a:rPr>
              <a:t>症候群と言う。</a:t>
            </a:r>
          </a:p>
        </p:txBody>
      </p:sp>
      <p:sp>
        <p:nvSpPr>
          <p:cNvPr id="133124" name="Rectangle 4"/>
          <p:cNvSpPr>
            <a:spLocks noChangeArrowheads="1"/>
          </p:cNvSpPr>
          <p:nvPr/>
        </p:nvSpPr>
        <p:spPr bwMode="auto">
          <a:xfrm>
            <a:off x="603250" y="1011743"/>
            <a:ext cx="6415538" cy="584776"/>
          </a:xfrm>
          <a:prstGeom prst="rect">
            <a:avLst/>
          </a:prstGeom>
          <a:noFill/>
          <a:ln w="9525">
            <a:noFill/>
            <a:miter lim="800000"/>
            <a:headEnd/>
            <a:tailEnd/>
          </a:ln>
          <a:effectLst/>
        </p:spPr>
        <p:txBody>
          <a:bodyPr wrap="none" anchor="ctr">
            <a:spAutoFit/>
          </a:bodyPr>
          <a:lstStyle/>
          <a:p>
            <a:pPr>
              <a:defRPr/>
            </a:pPr>
            <a:r>
              <a:rPr lang="en-US" altLang="ja-JP" sz="3200">
                <a:solidFill>
                  <a:srgbClr val="FFFF66"/>
                </a:solidFill>
                <a:effectLst>
                  <a:outerShdw blurRad="38100" dist="38100" dir="2700000" algn="tl">
                    <a:srgbClr val="000000"/>
                  </a:outerShdw>
                </a:effectLst>
                <a:latin typeface="+mn-ea"/>
                <a:ea typeface="+mn-ea"/>
              </a:rPr>
              <a:t>11β</a:t>
            </a:r>
            <a:r>
              <a:rPr lang="ja-JP" altLang="en-US" sz="3200">
                <a:solidFill>
                  <a:srgbClr val="FFFF66"/>
                </a:solidFill>
                <a:effectLst>
                  <a:outerShdw blurRad="38100" dist="38100" dir="2700000" algn="tl">
                    <a:srgbClr val="000000"/>
                  </a:outerShdw>
                </a:effectLst>
                <a:latin typeface="+mn-ea"/>
                <a:ea typeface="+mn-ea"/>
              </a:rPr>
              <a:t>一水酸化ステロイド脱水素酵素 </a:t>
            </a:r>
          </a:p>
        </p:txBody>
      </p:sp>
      <p:sp>
        <p:nvSpPr>
          <p:cNvPr id="133125" name="Rectangle 5"/>
          <p:cNvSpPr>
            <a:spLocks noChangeArrowheads="1"/>
          </p:cNvSpPr>
          <p:nvPr/>
        </p:nvSpPr>
        <p:spPr bwMode="auto">
          <a:xfrm>
            <a:off x="730250" y="1874907"/>
            <a:ext cx="8001000" cy="707886"/>
          </a:xfrm>
          <a:prstGeom prst="rect">
            <a:avLst/>
          </a:prstGeom>
          <a:noFill/>
          <a:ln w="9525">
            <a:noFill/>
            <a:miter lim="800000"/>
            <a:headEnd/>
            <a:tailEnd/>
          </a:ln>
          <a:effectLst/>
        </p:spPr>
        <p:txBody>
          <a:bodyPr anchor="ctr">
            <a:spAutoFit/>
          </a:bodyPr>
          <a:lstStyle/>
          <a:p>
            <a:pPr>
              <a:defRPr/>
            </a:pPr>
            <a:r>
              <a:rPr lang="ja-JP" altLang="en-US" sz="2000">
                <a:solidFill>
                  <a:srgbClr val="FFFFFF"/>
                </a:solidFill>
                <a:effectLst>
                  <a:outerShdw blurRad="38100" dist="38100" dir="2700000" algn="tl">
                    <a:srgbClr val="000000"/>
                  </a:outerShdw>
                </a:effectLst>
                <a:latin typeface="+mn-ea"/>
                <a:ea typeface="+mn-ea"/>
              </a:rPr>
              <a:t>腎臓の尿細管に存在するこの酵素によりコルチゾールがコルチゾンに分解される為に，腎臓の尿細管でアルドステロンが作用できる。</a:t>
            </a:r>
          </a:p>
        </p:txBody>
      </p:sp>
      <p:sp>
        <p:nvSpPr>
          <p:cNvPr id="133126" name="Rectangle 6"/>
          <p:cNvSpPr>
            <a:spLocks noChangeArrowheads="1"/>
          </p:cNvSpPr>
          <p:nvPr/>
        </p:nvSpPr>
        <p:spPr bwMode="auto">
          <a:xfrm>
            <a:off x="603250" y="2769741"/>
            <a:ext cx="7776488" cy="1077218"/>
          </a:xfrm>
          <a:prstGeom prst="rect">
            <a:avLst/>
          </a:prstGeom>
          <a:noFill/>
          <a:ln w="9525">
            <a:noFill/>
            <a:miter lim="800000"/>
            <a:headEnd/>
            <a:tailEnd/>
          </a:ln>
          <a:effectLst/>
        </p:spPr>
        <p:txBody>
          <a:bodyPr wrap="none" anchor="ctr">
            <a:spAutoFit/>
          </a:bodyPr>
          <a:lstStyle/>
          <a:p>
            <a:pPr>
              <a:defRPr/>
            </a:pPr>
            <a:r>
              <a:rPr lang="en-US" altLang="ja-JP" sz="3200">
                <a:solidFill>
                  <a:srgbClr val="FFFF66"/>
                </a:solidFill>
                <a:effectLst>
                  <a:outerShdw blurRad="38100" dist="38100" dir="2700000" algn="tl">
                    <a:srgbClr val="000000"/>
                  </a:outerShdw>
                </a:effectLst>
                <a:latin typeface="+mn-ea"/>
                <a:ea typeface="+mn-ea"/>
              </a:rPr>
              <a:t>11β</a:t>
            </a:r>
            <a:r>
              <a:rPr lang="ja-JP" altLang="en-US" sz="3200">
                <a:solidFill>
                  <a:srgbClr val="FFFF66"/>
                </a:solidFill>
                <a:effectLst>
                  <a:outerShdw blurRad="38100" dist="38100" dir="2700000" algn="tl">
                    <a:srgbClr val="000000"/>
                  </a:outerShdw>
                </a:effectLst>
                <a:latin typeface="+mn-ea"/>
                <a:ea typeface="+mn-ea"/>
              </a:rPr>
              <a:t>一水酸化ステロイド脱水素酵素 阻害薬</a:t>
            </a:r>
          </a:p>
          <a:p>
            <a:pPr>
              <a:defRPr/>
            </a:pPr>
            <a:r>
              <a:rPr lang="en-US" altLang="ja-JP" sz="3200">
                <a:solidFill>
                  <a:srgbClr val="FFFF66"/>
                </a:solidFill>
                <a:effectLst>
                  <a:outerShdw blurRad="38100" dist="38100" dir="2700000" algn="tl">
                    <a:srgbClr val="000000"/>
                  </a:outerShdw>
                </a:effectLst>
                <a:latin typeface="+mn-ea"/>
                <a:ea typeface="+mn-ea"/>
              </a:rPr>
              <a:t>11β</a:t>
            </a:r>
            <a:r>
              <a:rPr lang="ja-JP" altLang="en-US" sz="3200">
                <a:solidFill>
                  <a:srgbClr val="FFFF66"/>
                </a:solidFill>
                <a:effectLst>
                  <a:outerShdw blurRad="38100" dist="38100" dir="2700000" algn="tl">
                    <a:srgbClr val="000000"/>
                  </a:outerShdw>
                </a:effectLst>
                <a:latin typeface="+mn-ea"/>
                <a:ea typeface="+mn-ea"/>
              </a:rPr>
              <a:t>一水酸化ステロイド脱水素酵素欠損症</a:t>
            </a:r>
          </a:p>
        </p:txBody>
      </p:sp>
      <p:sp>
        <p:nvSpPr>
          <p:cNvPr id="133127" name="Rectangle 7"/>
          <p:cNvSpPr>
            <a:spLocks noChangeArrowheads="1"/>
          </p:cNvSpPr>
          <p:nvPr/>
        </p:nvSpPr>
        <p:spPr bwMode="auto">
          <a:xfrm>
            <a:off x="450850" y="6457890"/>
            <a:ext cx="6899275" cy="400110"/>
          </a:xfrm>
          <a:prstGeom prst="rect">
            <a:avLst/>
          </a:prstGeom>
          <a:noFill/>
          <a:ln w="9525">
            <a:noFill/>
            <a:miter lim="800000"/>
            <a:headEnd/>
            <a:tailEnd/>
          </a:ln>
          <a:effectLst/>
        </p:spPr>
        <p:txBody>
          <a:bodyPr>
            <a:spAutoFit/>
          </a:bodyPr>
          <a:lstStyle/>
          <a:p>
            <a:pPr>
              <a:defRPr/>
            </a:pPr>
            <a:r>
              <a:rPr lang="en-US" altLang="ja-JP" sz="2000" dirty="0">
                <a:solidFill>
                  <a:srgbClr val="FFFFFF"/>
                </a:solidFill>
                <a:effectLst>
                  <a:outerShdw blurRad="38100" dist="38100" dir="2700000" algn="tl">
                    <a:srgbClr val="000000"/>
                  </a:outerShdw>
                </a:effectLst>
                <a:latin typeface="+mn-ea"/>
                <a:ea typeface="+mn-ea"/>
              </a:rPr>
              <a:t>(apparent mineral corticoid excess)</a:t>
            </a:r>
          </a:p>
        </p:txBody>
      </p:sp>
    </p:spTree>
    <p:extLst>
      <p:ext uri="{BB962C8B-B14F-4D97-AF65-F5344CB8AC3E}">
        <p14:creationId xmlns:p14="http://schemas.microsoft.com/office/powerpoint/2010/main" val="6815976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0" y="0"/>
            <a:ext cx="8940800" cy="1295400"/>
          </a:xfrm>
        </p:spPr>
        <p:txBody>
          <a:bodyPr/>
          <a:lstStyle/>
          <a:p>
            <a:pPr eaLnBrk="1" hangingPunct="1">
              <a:defRPr/>
            </a:pPr>
            <a:r>
              <a:rPr lang="ja-JP" altLang="en-US" sz="4000" b="1">
                <a:latin typeface="+mn-ea"/>
                <a:ea typeface="+mn-ea"/>
              </a:rPr>
              <a:t>アルドステロン受容体と</a:t>
            </a:r>
            <a:r>
              <a:rPr lang="en-US" altLang="ja-JP" sz="4000" b="1">
                <a:latin typeface="+mn-ea"/>
                <a:ea typeface="+mn-ea"/>
              </a:rPr>
              <a:t>AME</a:t>
            </a:r>
            <a:r>
              <a:rPr lang="ja-JP" altLang="en-US" sz="4000" b="1">
                <a:latin typeface="+mn-ea"/>
                <a:ea typeface="+mn-ea"/>
              </a:rPr>
              <a:t>症候群</a:t>
            </a:r>
          </a:p>
        </p:txBody>
      </p:sp>
      <p:sp>
        <p:nvSpPr>
          <p:cNvPr id="134147" name="Rectangle 3"/>
          <p:cNvSpPr>
            <a:spLocks noChangeArrowheads="1"/>
          </p:cNvSpPr>
          <p:nvPr/>
        </p:nvSpPr>
        <p:spPr bwMode="auto">
          <a:xfrm>
            <a:off x="169863" y="1835517"/>
            <a:ext cx="8640762" cy="4093428"/>
          </a:xfrm>
          <a:prstGeom prst="rect">
            <a:avLst/>
          </a:prstGeom>
          <a:noFill/>
          <a:ln w="9525">
            <a:noFill/>
            <a:miter lim="800000"/>
            <a:headEnd/>
            <a:tailEnd/>
          </a:ln>
          <a:effectLst/>
        </p:spPr>
        <p:txBody>
          <a:bodyPr anchor="ctr">
            <a:spAutoFit/>
          </a:bodyPr>
          <a:lstStyle/>
          <a:p>
            <a:pPr>
              <a:defRPr/>
            </a:pPr>
            <a:r>
              <a:rPr lang="en-US" altLang="ja-JP" sz="2000" dirty="0">
                <a:solidFill>
                  <a:srgbClr val="FFFFFF"/>
                </a:solidFill>
                <a:effectLst>
                  <a:outerShdw blurRad="38100" dist="38100" dir="2700000" algn="tl">
                    <a:srgbClr val="000000"/>
                  </a:outerShdw>
                </a:effectLst>
                <a:latin typeface="+mn-ea"/>
                <a:ea typeface="+mn-ea"/>
              </a:rPr>
              <a:t>1</a:t>
            </a:r>
            <a:r>
              <a:rPr lang="ja-JP" altLang="en-US" sz="2000" dirty="0" err="1">
                <a:solidFill>
                  <a:srgbClr val="FFFFFF"/>
                </a:solidFill>
                <a:effectLst>
                  <a:outerShdw blurRad="38100" dist="38100" dir="2700000" algn="tl">
                    <a:srgbClr val="000000"/>
                  </a:outerShdw>
                </a:effectLst>
                <a:latin typeface="+mn-ea"/>
                <a:ea typeface="+mn-ea"/>
              </a:rPr>
              <a:t>．</a:t>
            </a:r>
            <a:r>
              <a:rPr lang="ja-JP" altLang="en-US" sz="2000" dirty="0">
                <a:solidFill>
                  <a:srgbClr val="FFFF66"/>
                </a:solidFill>
                <a:effectLst>
                  <a:outerShdw blurRad="38100" dist="38100" dir="2700000" algn="tl">
                    <a:srgbClr val="000000"/>
                  </a:outerShdw>
                </a:effectLst>
                <a:latin typeface="+mn-ea"/>
                <a:ea typeface="+mn-ea"/>
              </a:rPr>
              <a:t>自覚症状</a:t>
            </a:r>
            <a:r>
              <a:rPr lang="ja-JP" altLang="en-US" sz="2000" dirty="0">
                <a:solidFill>
                  <a:srgbClr val="FFFFFF"/>
                </a:solidFill>
                <a:effectLst>
                  <a:outerShdw blurRad="38100" dist="38100" dir="2700000" algn="tl">
                    <a:srgbClr val="000000"/>
                  </a:outerShdw>
                </a:effectLst>
                <a:latin typeface="+mn-ea"/>
                <a:ea typeface="+mn-ea"/>
              </a:rPr>
              <a:t>：多飲・多尿 </a:t>
            </a:r>
          </a:p>
          <a:p>
            <a:pPr>
              <a:defRPr/>
            </a:pPr>
            <a:r>
              <a:rPr lang="en-US" altLang="ja-JP" sz="2000" dirty="0">
                <a:solidFill>
                  <a:srgbClr val="FFFFFF"/>
                </a:solidFill>
                <a:effectLst>
                  <a:outerShdw blurRad="38100" dist="38100" dir="2700000" algn="tl">
                    <a:srgbClr val="000000"/>
                  </a:outerShdw>
                </a:effectLst>
                <a:latin typeface="+mn-ea"/>
                <a:ea typeface="+mn-ea"/>
              </a:rPr>
              <a:t>2</a:t>
            </a:r>
            <a:r>
              <a:rPr lang="ja-JP" altLang="en-US" sz="2000" dirty="0" err="1">
                <a:solidFill>
                  <a:srgbClr val="FFFFFF"/>
                </a:solidFill>
                <a:effectLst>
                  <a:outerShdw blurRad="38100" dist="38100" dir="2700000" algn="tl">
                    <a:srgbClr val="000000"/>
                  </a:outerShdw>
                </a:effectLst>
                <a:latin typeface="+mn-ea"/>
                <a:ea typeface="+mn-ea"/>
              </a:rPr>
              <a:t>．</a:t>
            </a:r>
            <a:r>
              <a:rPr lang="ja-JP" altLang="en-US" sz="2000" dirty="0">
                <a:solidFill>
                  <a:srgbClr val="FFFF66"/>
                </a:solidFill>
                <a:effectLst>
                  <a:outerShdw blurRad="38100" dist="38100" dir="2700000" algn="tl">
                    <a:srgbClr val="000000"/>
                  </a:outerShdw>
                </a:effectLst>
                <a:latin typeface="+mn-ea"/>
                <a:ea typeface="+mn-ea"/>
              </a:rPr>
              <a:t>理学所見</a:t>
            </a:r>
            <a:r>
              <a:rPr lang="ja-JP" altLang="en-US" sz="2000" dirty="0">
                <a:solidFill>
                  <a:srgbClr val="FFFFFF"/>
                </a:solidFill>
                <a:effectLst>
                  <a:outerShdw blurRad="38100" dist="38100" dir="2700000" algn="tl">
                    <a:srgbClr val="000000"/>
                  </a:outerShdw>
                </a:effectLst>
                <a:latin typeface="+mn-ea"/>
                <a:ea typeface="+mn-ea"/>
              </a:rPr>
              <a:t>：高血圧、成長障害、筋力低下・テタニー</a:t>
            </a:r>
          </a:p>
          <a:p>
            <a:pPr>
              <a:defRPr/>
            </a:pPr>
            <a:r>
              <a:rPr lang="en-US" altLang="ja-JP" sz="2000" dirty="0">
                <a:solidFill>
                  <a:srgbClr val="FFFFFF"/>
                </a:solidFill>
                <a:effectLst>
                  <a:outerShdw blurRad="38100" dist="38100" dir="2700000" algn="tl">
                    <a:srgbClr val="000000"/>
                  </a:outerShdw>
                </a:effectLst>
                <a:latin typeface="+mn-ea"/>
                <a:ea typeface="+mn-ea"/>
              </a:rPr>
              <a:t>3</a:t>
            </a:r>
            <a:r>
              <a:rPr lang="ja-JP" altLang="en-US" sz="2000" dirty="0" err="1">
                <a:solidFill>
                  <a:srgbClr val="FFFFFF"/>
                </a:solidFill>
                <a:effectLst>
                  <a:outerShdw blurRad="38100" dist="38100" dir="2700000" algn="tl">
                    <a:srgbClr val="000000"/>
                  </a:outerShdw>
                </a:effectLst>
                <a:latin typeface="+mn-ea"/>
                <a:ea typeface="+mn-ea"/>
              </a:rPr>
              <a:t>．</a:t>
            </a:r>
            <a:r>
              <a:rPr lang="ja-JP" altLang="en-US" sz="2000" dirty="0">
                <a:solidFill>
                  <a:srgbClr val="FFFF66"/>
                </a:solidFill>
                <a:effectLst>
                  <a:outerShdw blurRad="38100" dist="38100" dir="2700000" algn="tl">
                    <a:srgbClr val="000000"/>
                  </a:outerShdw>
                </a:effectLst>
                <a:latin typeface="+mn-ea"/>
                <a:ea typeface="+mn-ea"/>
              </a:rPr>
              <a:t>臨床検査成績</a:t>
            </a:r>
            <a:r>
              <a:rPr lang="ja-JP" altLang="en-US" sz="2000" dirty="0">
                <a:solidFill>
                  <a:srgbClr val="FFFFFF"/>
                </a:solidFill>
                <a:effectLst>
                  <a:outerShdw blurRad="38100" dist="38100" dir="2700000" algn="tl">
                    <a:srgbClr val="000000"/>
                  </a:outerShdw>
                </a:effectLst>
                <a:latin typeface="+mn-ea"/>
                <a:ea typeface="+mn-ea"/>
              </a:rPr>
              <a:t> </a:t>
            </a:r>
          </a:p>
          <a:p>
            <a:pPr>
              <a:defRPr/>
            </a:pPr>
            <a:r>
              <a:rPr lang="ja-JP" altLang="en-US" sz="2000" dirty="0">
                <a:solidFill>
                  <a:srgbClr val="FFFFFF"/>
                </a:solidFill>
                <a:effectLst>
                  <a:outerShdw blurRad="38100" dist="38100" dir="2700000" algn="tl">
                    <a:srgbClr val="000000"/>
                  </a:outerShdw>
                </a:effectLst>
                <a:latin typeface="+mn-ea"/>
                <a:ea typeface="+mn-ea"/>
              </a:rPr>
              <a:t>　　　　</a:t>
            </a:r>
            <a:r>
              <a:rPr lang="ja-JP" altLang="en-US" sz="2000" dirty="0">
                <a:solidFill>
                  <a:srgbClr val="FFCC00"/>
                </a:solidFill>
                <a:effectLst>
                  <a:outerShdw blurRad="38100" dist="38100" dir="2700000" algn="tl">
                    <a:srgbClr val="000000"/>
                  </a:outerShdw>
                </a:effectLst>
                <a:latin typeface="+mn-ea"/>
                <a:ea typeface="+mn-ea"/>
              </a:rPr>
              <a:t>①血液生化学</a:t>
            </a:r>
            <a:r>
              <a:rPr lang="ja-JP" altLang="en-US" sz="2000" dirty="0">
                <a:solidFill>
                  <a:srgbClr val="FFFFFF"/>
                </a:solidFill>
                <a:effectLst>
                  <a:outerShdw blurRad="38100" dist="38100" dir="2700000" algn="tl">
                    <a:srgbClr val="000000"/>
                  </a:outerShdw>
                </a:effectLst>
                <a:latin typeface="+mn-ea"/>
                <a:ea typeface="+mn-ea"/>
              </a:rPr>
              <a:t>：低</a:t>
            </a:r>
            <a:r>
              <a:rPr lang="en-US" altLang="ja-JP" sz="2000" dirty="0">
                <a:solidFill>
                  <a:srgbClr val="FFFFFF"/>
                </a:solidFill>
                <a:effectLst>
                  <a:outerShdw blurRad="38100" dist="38100" dir="2700000" algn="tl">
                    <a:srgbClr val="000000"/>
                  </a:outerShdw>
                </a:effectLst>
                <a:latin typeface="+mn-ea"/>
                <a:ea typeface="+mn-ea"/>
              </a:rPr>
              <a:t>K</a:t>
            </a:r>
            <a:r>
              <a:rPr lang="ja-JP" altLang="en-US" sz="2000" dirty="0">
                <a:solidFill>
                  <a:srgbClr val="FFFFFF"/>
                </a:solidFill>
                <a:effectLst>
                  <a:outerShdw blurRad="38100" dist="38100" dir="2700000" algn="tl">
                    <a:srgbClr val="000000"/>
                  </a:outerShdw>
                </a:effectLst>
                <a:latin typeface="+mn-ea"/>
                <a:ea typeface="+mn-ea"/>
              </a:rPr>
              <a:t>血症，アルカローシス </a:t>
            </a:r>
          </a:p>
          <a:p>
            <a:pPr>
              <a:defRPr/>
            </a:pPr>
            <a:r>
              <a:rPr lang="ja-JP" altLang="en-US" sz="2000" dirty="0">
                <a:solidFill>
                  <a:srgbClr val="FFFFFF"/>
                </a:solidFill>
                <a:effectLst>
                  <a:outerShdw blurRad="38100" dist="38100" dir="2700000" algn="tl">
                    <a:srgbClr val="000000"/>
                  </a:outerShdw>
                </a:effectLst>
                <a:latin typeface="+mn-ea"/>
                <a:ea typeface="+mn-ea"/>
              </a:rPr>
              <a:t>　　　　</a:t>
            </a:r>
            <a:r>
              <a:rPr lang="ja-JP" altLang="en-US" sz="2000" dirty="0">
                <a:solidFill>
                  <a:srgbClr val="FFCC00"/>
                </a:solidFill>
                <a:effectLst>
                  <a:outerShdw blurRad="38100" dist="38100" dir="2700000" algn="tl">
                    <a:srgbClr val="000000"/>
                  </a:outerShdw>
                </a:effectLst>
                <a:latin typeface="+mn-ea"/>
                <a:ea typeface="+mn-ea"/>
              </a:rPr>
              <a:t>②心電図</a:t>
            </a:r>
            <a:r>
              <a:rPr lang="ja-JP" altLang="en-US" sz="2000" dirty="0">
                <a:solidFill>
                  <a:srgbClr val="FFFFFF"/>
                </a:solidFill>
                <a:effectLst>
                  <a:outerShdw blurRad="38100" dist="38100" dir="2700000" algn="tl">
                    <a:srgbClr val="000000"/>
                  </a:outerShdw>
                </a:effectLst>
                <a:latin typeface="+mn-ea"/>
                <a:ea typeface="+mn-ea"/>
              </a:rPr>
              <a:t>：</a:t>
            </a:r>
            <a:r>
              <a:rPr lang="en-US" altLang="ja-JP" sz="2000" dirty="0">
                <a:solidFill>
                  <a:srgbClr val="FFFFFF"/>
                </a:solidFill>
                <a:effectLst>
                  <a:outerShdw blurRad="38100" dist="38100" dir="2700000" algn="tl">
                    <a:srgbClr val="000000"/>
                  </a:outerShdw>
                </a:effectLst>
                <a:latin typeface="+mn-ea"/>
                <a:ea typeface="+mn-ea"/>
              </a:rPr>
              <a:t>T</a:t>
            </a:r>
            <a:r>
              <a:rPr lang="ja-JP" altLang="en-US" sz="2000" dirty="0">
                <a:solidFill>
                  <a:srgbClr val="FFFFFF"/>
                </a:solidFill>
                <a:effectLst>
                  <a:outerShdw blurRad="38100" dist="38100" dir="2700000" algn="tl">
                    <a:srgbClr val="000000"/>
                  </a:outerShdw>
                </a:effectLst>
                <a:latin typeface="+mn-ea"/>
                <a:ea typeface="+mn-ea"/>
              </a:rPr>
              <a:t>波の平低下</a:t>
            </a:r>
            <a:r>
              <a:rPr lang="en-US" altLang="ja-JP" sz="2000" dirty="0">
                <a:solidFill>
                  <a:srgbClr val="FFFFFF"/>
                </a:solidFill>
                <a:effectLst>
                  <a:outerShdw blurRad="38100" dist="38100" dir="2700000" algn="tl">
                    <a:srgbClr val="000000"/>
                  </a:outerShdw>
                </a:effectLst>
                <a:latin typeface="+mn-ea"/>
                <a:ea typeface="+mn-ea"/>
              </a:rPr>
              <a:t>U</a:t>
            </a:r>
            <a:r>
              <a:rPr lang="ja-JP" altLang="en-US" sz="2000" dirty="0">
                <a:solidFill>
                  <a:srgbClr val="FFFFFF"/>
                </a:solidFill>
                <a:effectLst>
                  <a:outerShdw blurRad="38100" dist="38100" dir="2700000" algn="tl">
                    <a:srgbClr val="000000"/>
                  </a:outerShdw>
                </a:effectLst>
                <a:latin typeface="+mn-ea"/>
                <a:ea typeface="+mn-ea"/>
              </a:rPr>
              <a:t>波出現</a:t>
            </a:r>
            <a:r>
              <a:rPr lang="en-US" altLang="ja-JP" sz="2000" dirty="0">
                <a:solidFill>
                  <a:srgbClr val="FFFFFF"/>
                </a:solidFill>
                <a:effectLst>
                  <a:outerShdw blurRad="38100" dist="38100" dir="2700000" algn="tl">
                    <a:srgbClr val="000000"/>
                  </a:outerShdw>
                </a:effectLst>
                <a:latin typeface="+mn-ea"/>
                <a:ea typeface="+mn-ea"/>
              </a:rPr>
              <a:t>PQ</a:t>
            </a:r>
            <a:r>
              <a:rPr lang="ja-JP" altLang="en-US" sz="2000" dirty="0">
                <a:solidFill>
                  <a:srgbClr val="FFFFFF"/>
                </a:solidFill>
                <a:effectLst>
                  <a:outerShdw blurRad="38100" dist="38100" dir="2700000" algn="tl">
                    <a:srgbClr val="000000"/>
                  </a:outerShdw>
                </a:effectLst>
                <a:latin typeface="+mn-ea"/>
                <a:ea typeface="+mn-ea"/>
              </a:rPr>
              <a:t>時間延長不整脈</a:t>
            </a:r>
          </a:p>
          <a:p>
            <a:pPr>
              <a:defRPr/>
            </a:pPr>
            <a:r>
              <a:rPr lang="ja-JP" altLang="en-US" sz="2000" dirty="0">
                <a:solidFill>
                  <a:srgbClr val="FFFFFF"/>
                </a:solidFill>
                <a:effectLst>
                  <a:outerShdw blurRad="38100" dist="38100" dir="2700000" algn="tl">
                    <a:srgbClr val="000000"/>
                  </a:outerShdw>
                </a:effectLst>
                <a:latin typeface="+mn-ea"/>
                <a:ea typeface="+mn-ea"/>
              </a:rPr>
              <a:t>　　　　　　　　　　　（心房性期外収縮、 心室性頻拍症等） </a:t>
            </a:r>
          </a:p>
          <a:p>
            <a:pPr>
              <a:defRPr/>
            </a:pPr>
            <a:r>
              <a:rPr lang="ja-JP" altLang="en-US" sz="2000" dirty="0">
                <a:solidFill>
                  <a:srgbClr val="FFFFFF"/>
                </a:solidFill>
                <a:effectLst>
                  <a:outerShdw blurRad="38100" dist="38100" dir="2700000" algn="tl">
                    <a:srgbClr val="000000"/>
                  </a:outerShdw>
                </a:effectLst>
                <a:latin typeface="+mn-ea"/>
                <a:ea typeface="+mn-ea"/>
              </a:rPr>
              <a:t>　　　　</a:t>
            </a:r>
            <a:r>
              <a:rPr lang="ja-JP" altLang="en-US" sz="2000" dirty="0">
                <a:solidFill>
                  <a:srgbClr val="FFCC00"/>
                </a:solidFill>
                <a:effectLst>
                  <a:outerShdw blurRad="38100" dist="38100" dir="2700000" algn="tl">
                    <a:srgbClr val="000000"/>
                  </a:outerShdw>
                </a:effectLst>
                <a:latin typeface="+mn-ea"/>
                <a:ea typeface="+mn-ea"/>
              </a:rPr>
              <a:t>③内分泌学的検査成績</a:t>
            </a:r>
            <a:r>
              <a:rPr lang="ja-JP" altLang="en-US" sz="2000" dirty="0">
                <a:solidFill>
                  <a:srgbClr val="FFFFFF"/>
                </a:solidFill>
                <a:effectLst>
                  <a:outerShdw blurRad="38100" dist="38100" dir="2700000" algn="tl">
                    <a:srgbClr val="000000"/>
                  </a:outerShdw>
                </a:effectLst>
                <a:latin typeface="+mn-ea"/>
                <a:ea typeface="+mn-ea"/>
              </a:rPr>
              <a:t>： </a:t>
            </a:r>
          </a:p>
          <a:p>
            <a:pPr>
              <a:defRPr/>
            </a:pPr>
            <a:r>
              <a:rPr lang="ja-JP" altLang="en-US" sz="2000" dirty="0">
                <a:solidFill>
                  <a:srgbClr val="FFFFFF"/>
                </a:solidFill>
                <a:effectLst>
                  <a:outerShdw blurRad="38100" dist="38100" dir="2700000" algn="tl">
                    <a:srgbClr val="000000"/>
                  </a:outerShdw>
                </a:effectLst>
                <a:latin typeface="+mn-ea"/>
                <a:ea typeface="+mn-ea"/>
              </a:rPr>
              <a:t>　　　　　　　　血中アルドステロン、</a:t>
            </a:r>
            <a:r>
              <a:rPr lang="en-US" altLang="ja-JP" sz="2000" dirty="0">
                <a:solidFill>
                  <a:srgbClr val="FFFFFF"/>
                </a:solidFill>
                <a:effectLst>
                  <a:outerShdw blurRad="38100" dist="38100" dir="2700000" algn="tl">
                    <a:srgbClr val="000000"/>
                  </a:outerShdw>
                </a:effectLst>
                <a:latin typeface="+mn-ea"/>
                <a:ea typeface="+mn-ea"/>
              </a:rPr>
              <a:t>DOC</a:t>
            </a:r>
            <a:r>
              <a:rPr lang="ja-JP" altLang="en-US" sz="2000" dirty="0" err="1">
                <a:solidFill>
                  <a:srgbClr val="FFFFFF"/>
                </a:solidFill>
                <a:effectLst>
                  <a:outerShdw blurRad="38100" dist="38100" dir="2700000" algn="tl">
                    <a:srgbClr val="000000"/>
                  </a:outerShdw>
                </a:effectLst>
                <a:latin typeface="+mn-ea"/>
                <a:ea typeface="+mn-ea"/>
              </a:rPr>
              <a:t>、</a:t>
            </a:r>
            <a:r>
              <a:rPr lang="ja-JP" altLang="en-US" sz="2000" dirty="0">
                <a:solidFill>
                  <a:srgbClr val="FFFFFF"/>
                </a:solidFill>
                <a:effectLst>
                  <a:outerShdw blurRad="38100" dist="38100" dir="2700000" algn="tl">
                    <a:srgbClr val="000000"/>
                  </a:outerShdw>
                </a:effectLst>
                <a:latin typeface="+mn-ea"/>
                <a:ea typeface="+mn-ea"/>
              </a:rPr>
              <a:t>コルチコステロン正常 </a:t>
            </a:r>
          </a:p>
          <a:p>
            <a:pPr>
              <a:defRPr/>
            </a:pPr>
            <a:r>
              <a:rPr lang="ja-JP" altLang="en-US" sz="2000" dirty="0">
                <a:solidFill>
                  <a:srgbClr val="FFFFFF"/>
                </a:solidFill>
                <a:effectLst>
                  <a:outerShdw blurRad="38100" dist="38100" dir="2700000" algn="tl">
                    <a:srgbClr val="000000"/>
                  </a:outerShdw>
                </a:effectLst>
                <a:latin typeface="+mn-ea"/>
                <a:ea typeface="+mn-ea"/>
              </a:rPr>
              <a:t>　　　　　　　　血中レニン値またはレニン活性低下 </a:t>
            </a:r>
          </a:p>
          <a:p>
            <a:pPr>
              <a:defRPr/>
            </a:pPr>
            <a:r>
              <a:rPr lang="ja-JP" altLang="en-US" sz="2000" dirty="0">
                <a:solidFill>
                  <a:srgbClr val="FFFFFF"/>
                </a:solidFill>
                <a:effectLst>
                  <a:outerShdw blurRad="38100" dist="38100" dir="2700000" algn="tl">
                    <a:srgbClr val="000000"/>
                  </a:outerShdw>
                </a:effectLst>
                <a:latin typeface="+mn-ea"/>
                <a:ea typeface="+mn-ea"/>
              </a:rPr>
              <a:t>　　　　　　　　血中コルチゾール正常から軽度高値 </a:t>
            </a:r>
          </a:p>
          <a:p>
            <a:pPr>
              <a:defRPr/>
            </a:pPr>
            <a:r>
              <a:rPr lang="ja-JP" altLang="en-US" sz="2000" dirty="0">
                <a:solidFill>
                  <a:srgbClr val="FFFFFF"/>
                </a:solidFill>
                <a:effectLst>
                  <a:outerShdw blurRad="38100" dist="38100" dir="2700000" algn="tl">
                    <a:srgbClr val="000000"/>
                  </a:outerShdw>
                </a:effectLst>
                <a:latin typeface="+mn-ea"/>
                <a:ea typeface="+mn-ea"/>
              </a:rPr>
              <a:t>　　　　　　　　尿中</a:t>
            </a:r>
            <a:r>
              <a:rPr lang="en-US" altLang="ja-JP" sz="2000" dirty="0">
                <a:solidFill>
                  <a:srgbClr val="FFFFFF"/>
                </a:solidFill>
                <a:effectLst>
                  <a:outerShdw blurRad="38100" dist="38100" dir="2700000" algn="tl">
                    <a:srgbClr val="000000"/>
                  </a:outerShdw>
                </a:effectLst>
                <a:latin typeface="+mn-ea"/>
                <a:ea typeface="+mn-ea"/>
              </a:rPr>
              <a:t>THF</a:t>
            </a:r>
            <a:r>
              <a:rPr lang="ja-JP" altLang="en-US" sz="2000" dirty="0">
                <a:solidFill>
                  <a:srgbClr val="FFFFFF"/>
                </a:solidFill>
                <a:effectLst>
                  <a:outerShdw blurRad="38100" dist="38100" dir="2700000" algn="tl">
                    <a:srgbClr val="000000"/>
                  </a:outerShdw>
                </a:effectLst>
                <a:latin typeface="+mn-ea"/>
                <a:ea typeface="+mn-ea"/>
              </a:rPr>
              <a:t>（</a:t>
            </a:r>
            <a:r>
              <a:rPr lang="en-US" altLang="ja-JP" sz="2000" dirty="0" err="1">
                <a:solidFill>
                  <a:srgbClr val="FFFFFF"/>
                </a:solidFill>
                <a:effectLst>
                  <a:outerShdw blurRad="38100" dist="38100" dir="2700000" algn="tl">
                    <a:srgbClr val="000000"/>
                  </a:outerShdw>
                </a:effectLst>
                <a:latin typeface="+mn-ea"/>
                <a:ea typeface="+mn-ea"/>
              </a:rPr>
              <a:t>tetrahydrocortisol</a:t>
            </a:r>
            <a:r>
              <a:rPr lang="ja-JP" altLang="en-US" sz="2000" dirty="0">
                <a:solidFill>
                  <a:srgbClr val="FFFFFF"/>
                </a:solidFill>
                <a:effectLst>
                  <a:outerShdw blurRad="38100" dist="38100" dir="2700000" algn="tl">
                    <a:srgbClr val="000000"/>
                  </a:outerShdw>
                </a:effectLst>
                <a:latin typeface="+mn-ea"/>
                <a:ea typeface="+mn-ea"/>
              </a:rPr>
              <a:t>）／</a:t>
            </a:r>
            <a:r>
              <a:rPr lang="en-US" altLang="ja-JP" sz="2000" dirty="0">
                <a:solidFill>
                  <a:srgbClr val="FFFFFF"/>
                </a:solidFill>
                <a:effectLst>
                  <a:outerShdw blurRad="38100" dist="38100" dir="2700000" algn="tl">
                    <a:srgbClr val="000000"/>
                  </a:outerShdw>
                </a:effectLst>
                <a:latin typeface="+mn-ea"/>
                <a:ea typeface="+mn-ea"/>
              </a:rPr>
              <a:t>THE</a:t>
            </a:r>
            <a:r>
              <a:rPr lang="ja-JP" altLang="en-US" sz="2000" dirty="0">
                <a:solidFill>
                  <a:srgbClr val="FFFFFF"/>
                </a:solidFill>
                <a:effectLst>
                  <a:outerShdw blurRad="38100" dist="38100" dir="2700000" algn="tl">
                    <a:srgbClr val="000000"/>
                  </a:outerShdw>
                </a:effectLst>
                <a:latin typeface="+mn-ea"/>
                <a:ea typeface="+mn-ea"/>
              </a:rPr>
              <a:t>（</a:t>
            </a:r>
            <a:r>
              <a:rPr lang="en-US" altLang="ja-JP" sz="2000" dirty="0" err="1">
                <a:solidFill>
                  <a:srgbClr val="FFFFFF"/>
                </a:solidFill>
                <a:effectLst>
                  <a:outerShdw blurRad="38100" dist="38100" dir="2700000" algn="tl">
                    <a:srgbClr val="000000"/>
                  </a:outerShdw>
                </a:effectLst>
                <a:latin typeface="+mn-ea"/>
                <a:ea typeface="+mn-ea"/>
              </a:rPr>
              <a:t>tetrahydrocotisone</a:t>
            </a:r>
            <a:r>
              <a:rPr lang="ja-JP" altLang="en-US" sz="2000" dirty="0">
                <a:solidFill>
                  <a:srgbClr val="FFFFFF"/>
                </a:solidFill>
                <a:effectLst>
                  <a:outerShdw blurRad="38100" dist="38100" dir="2700000" algn="tl">
                    <a:srgbClr val="000000"/>
                  </a:outerShdw>
                </a:effectLst>
                <a:latin typeface="+mn-ea"/>
                <a:ea typeface="+mn-ea"/>
              </a:rPr>
              <a:t>） </a:t>
            </a:r>
          </a:p>
          <a:p>
            <a:pPr>
              <a:defRPr/>
            </a:pPr>
            <a:r>
              <a:rPr lang="ja-JP" altLang="en-US" sz="2000" dirty="0">
                <a:solidFill>
                  <a:srgbClr val="FFFFFF"/>
                </a:solidFill>
                <a:effectLst>
                  <a:outerShdw blurRad="38100" dist="38100" dir="2700000" algn="tl">
                    <a:srgbClr val="000000"/>
                  </a:outerShdw>
                </a:effectLst>
                <a:latin typeface="+mn-ea"/>
                <a:ea typeface="+mn-ea"/>
              </a:rPr>
              <a:t>　　　　　　　　　比の上昇もしくは </a:t>
            </a:r>
          </a:p>
          <a:p>
            <a:pPr>
              <a:defRPr/>
            </a:pPr>
            <a:r>
              <a:rPr lang="ja-JP" altLang="en-US" sz="2000" dirty="0">
                <a:solidFill>
                  <a:srgbClr val="FFFFFF"/>
                </a:solidFill>
                <a:effectLst>
                  <a:outerShdw blurRad="38100" dist="38100" dir="2700000" algn="tl">
                    <a:srgbClr val="000000"/>
                  </a:outerShdw>
                </a:effectLst>
                <a:latin typeface="+mn-ea"/>
                <a:ea typeface="+mn-ea"/>
              </a:rPr>
              <a:t>　　　　　　　　尿中</a:t>
            </a:r>
            <a:r>
              <a:rPr lang="en-US" altLang="ja-JP" sz="2000" dirty="0">
                <a:solidFill>
                  <a:srgbClr val="FFFFFF"/>
                </a:solidFill>
                <a:effectLst>
                  <a:outerShdw blurRad="38100" dist="38100" dir="2700000" algn="tl">
                    <a:srgbClr val="000000"/>
                  </a:outerShdw>
                </a:effectLst>
                <a:latin typeface="+mn-ea"/>
                <a:ea typeface="+mn-ea"/>
              </a:rPr>
              <a:t>THF</a:t>
            </a:r>
            <a:r>
              <a:rPr lang="ja-JP" altLang="en-US" sz="2000" dirty="0">
                <a:solidFill>
                  <a:srgbClr val="FFFFFF"/>
                </a:solidFill>
                <a:effectLst>
                  <a:outerShdw blurRad="38100" dist="38100" dir="2700000" algn="tl">
                    <a:srgbClr val="000000"/>
                  </a:outerShdw>
                </a:effectLst>
                <a:latin typeface="+mn-ea"/>
                <a:ea typeface="+mn-ea"/>
              </a:rPr>
              <a:t>＋</a:t>
            </a:r>
            <a:r>
              <a:rPr lang="en-US" altLang="ja-JP" sz="2000" dirty="0" err="1">
                <a:solidFill>
                  <a:srgbClr val="FFFFFF"/>
                </a:solidFill>
                <a:effectLst>
                  <a:outerShdw blurRad="38100" dist="38100" dir="2700000" algn="tl">
                    <a:srgbClr val="000000"/>
                  </a:outerShdw>
                </a:effectLst>
                <a:latin typeface="+mn-ea"/>
                <a:ea typeface="+mn-ea"/>
              </a:rPr>
              <a:t>allo</a:t>
            </a:r>
            <a:r>
              <a:rPr lang="en-US" altLang="ja-JP" sz="2000" dirty="0">
                <a:solidFill>
                  <a:srgbClr val="FFFFFF"/>
                </a:solidFill>
                <a:effectLst>
                  <a:outerShdw blurRad="38100" dist="38100" dir="2700000" algn="tl">
                    <a:srgbClr val="000000"/>
                  </a:outerShdw>
                </a:effectLst>
                <a:latin typeface="+mn-ea"/>
                <a:ea typeface="+mn-ea"/>
              </a:rPr>
              <a:t> THF</a:t>
            </a:r>
            <a:r>
              <a:rPr lang="ja-JP" altLang="en-US" sz="2000" dirty="0">
                <a:solidFill>
                  <a:srgbClr val="FFFFFF"/>
                </a:solidFill>
                <a:effectLst>
                  <a:outerShdw blurRad="38100" dist="38100" dir="2700000" algn="tl">
                    <a:srgbClr val="000000"/>
                  </a:outerShdw>
                </a:effectLst>
                <a:latin typeface="+mn-ea"/>
                <a:ea typeface="+mn-ea"/>
              </a:rPr>
              <a:t>／</a:t>
            </a:r>
            <a:r>
              <a:rPr lang="en-US" altLang="ja-JP" sz="2000" dirty="0">
                <a:solidFill>
                  <a:srgbClr val="FFFFFF"/>
                </a:solidFill>
                <a:effectLst>
                  <a:outerShdw blurRad="38100" dist="38100" dir="2700000" algn="tl">
                    <a:srgbClr val="000000"/>
                  </a:outerShdw>
                </a:effectLst>
                <a:latin typeface="+mn-ea"/>
                <a:ea typeface="+mn-ea"/>
              </a:rPr>
              <a:t>THE</a:t>
            </a:r>
            <a:r>
              <a:rPr lang="ja-JP" altLang="en-US" sz="2000" dirty="0">
                <a:solidFill>
                  <a:srgbClr val="FFFFFF"/>
                </a:solidFill>
                <a:effectLst>
                  <a:outerShdw blurRad="38100" dist="38100" dir="2700000" algn="tl">
                    <a:srgbClr val="000000"/>
                  </a:outerShdw>
                </a:effectLst>
                <a:latin typeface="+mn-ea"/>
                <a:ea typeface="+mn-ea"/>
              </a:rPr>
              <a:t>　比の上昇</a:t>
            </a:r>
          </a:p>
        </p:txBody>
      </p:sp>
    </p:spTree>
    <p:extLst>
      <p:ext uri="{BB962C8B-B14F-4D97-AF65-F5344CB8AC3E}">
        <p14:creationId xmlns:p14="http://schemas.microsoft.com/office/powerpoint/2010/main" val="23377503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0" y="0"/>
            <a:ext cx="9144000" cy="1511300"/>
          </a:xfrm>
        </p:spPr>
        <p:txBody>
          <a:bodyPr/>
          <a:lstStyle/>
          <a:p>
            <a:pPr eaLnBrk="1" hangingPunct="1">
              <a:defRPr/>
            </a:pPr>
            <a:r>
              <a:rPr lang="ja-JP" altLang="en-US" sz="4000" b="1" dirty="0">
                <a:solidFill>
                  <a:srgbClr val="FFFF00"/>
                </a:solidFill>
                <a:latin typeface="+mn-ea"/>
                <a:ea typeface="+mn-ea"/>
              </a:rPr>
              <a:t>アルドステロン受容体と</a:t>
            </a:r>
            <a:r>
              <a:rPr lang="en-US" altLang="ja-JP" sz="4000" b="1" dirty="0">
                <a:solidFill>
                  <a:srgbClr val="FFFF00"/>
                </a:solidFill>
                <a:latin typeface="+mn-ea"/>
                <a:ea typeface="+mn-ea"/>
              </a:rPr>
              <a:t>AME</a:t>
            </a:r>
            <a:r>
              <a:rPr lang="ja-JP" altLang="en-US" sz="4000" b="1" dirty="0">
                <a:solidFill>
                  <a:srgbClr val="FFFF00"/>
                </a:solidFill>
                <a:latin typeface="+mn-ea"/>
                <a:ea typeface="+mn-ea"/>
              </a:rPr>
              <a:t>症候群</a:t>
            </a:r>
          </a:p>
        </p:txBody>
      </p:sp>
      <p:sp>
        <p:nvSpPr>
          <p:cNvPr id="135171" name="Rectangle 3"/>
          <p:cNvSpPr>
            <a:spLocks noChangeArrowheads="1"/>
          </p:cNvSpPr>
          <p:nvPr/>
        </p:nvSpPr>
        <p:spPr bwMode="auto">
          <a:xfrm>
            <a:off x="603250" y="2092315"/>
            <a:ext cx="7747000" cy="3416320"/>
          </a:xfrm>
          <a:prstGeom prst="rect">
            <a:avLst/>
          </a:prstGeom>
          <a:noFill/>
          <a:ln w="9525">
            <a:noFill/>
            <a:miter lim="800000"/>
            <a:headEnd/>
            <a:tailEnd/>
          </a:ln>
          <a:effectLst/>
        </p:spPr>
        <p:txBody>
          <a:bodyPr anchor="ctr">
            <a:spAutoFit/>
          </a:bodyPr>
          <a:lstStyle/>
          <a:p>
            <a:pPr>
              <a:defRPr/>
            </a:pPr>
            <a:r>
              <a:rPr lang="en-US" altLang="ja-JP" sz="2400">
                <a:solidFill>
                  <a:srgbClr val="FFCC00"/>
                </a:solidFill>
                <a:effectLst>
                  <a:outerShdw blurRad="38100" dist="38100" dir="2700000" algn="tl">
                    <a:srgbClr val="000000"/>
                  </a:outerShdw>
                </a:effectLst>
                <a:latin typeface="+mn-ea"/>
                <a:ea typeface="+mn-ea"/>
              </a:rPr>
              <a:t>【</a:t>
            </a:r>
            <a:r>
              <a:rPr lang="ja-JP" altLang="en-US" sz="2400">
                <a:solidFill>
                  <a:srgbClr val="FFCC00"/>
                </a:solidFill>
                <a:effectLst>
                  <a:outerShdw blurRad="38100" dist="38100" dir="2700000" algn="tl">
                    <a:srgbClr val="000000"/>
                  </a:outerShdw>
                </a:effectLst>
                <a:latin typeface="+mn-ea"/>
                <a:ea typeface="+mn-ea"/>
              </a:rPr>
              <a:t>治療指針</a:t>
            </a:r>
            <a:r>
              <a:rPr lang="en-US" altLang="ja-JP" sz="2400">
                <a:solidFill>
                  <a:srgbClr val="FFCC00"/>
                </a:solidFill>
                <a:effectLst>
                  <a:outerShdw blurRad="38100" dist="38100" dir="2700000" algn="tl">
                    <a:srgbClr val="000000"/>
                  </a:outerShdw>
                </a:effectLst>
                <a:latin typeface="+mn-ea"/>
                <a:ea typeface="+mn-ea"/>
              </a:rPr>
              <a:t>】</a:t>
            </a:r>
            <a:r>
              <a:rPr lang="en-US" altLang="ja-JP" sz="2400">
                <a:solidFill>
                  <a:srgbClr val="FFFFFF"/>
                </a:solidFill>
                <a:effectLst>
                  <a:outerShdw blurRad="38100" dist="38100" dir="2700000" algn="tl">
                    <a:srgbClr val="000000"/>
                  </a:outerShdw>
                </a:effectLst>
                <a:latin typeface="+mn-ea"/>
                <a:ea typeface="+mn-ea"/>
              </a:rPr>
              <a:t> </a:t>
            </a:r>
          </a:p>
          <a:p>
            <a:pPr>
              <a:defRPr/>
            </a:pPr>
            <a:r>
              <a:rPr lang="ja-JP" altLang="en-US" sz="2400">
                <a:solidFill>
                  <a:srgbClr val="FFFFFF"/>
                </a:solidFill>
                <a:effectLst>
                  <a:outerShdw blurRad="38100" dist="38100" dir="2700000" algn="tl">
                    <a:srgbClr val="000000"/>
                  </a:outerShdw>
                </a:effectLst>
                <a:latin typeface="+mn-ea"/>
                <a:ea typeface="+mn-ea"/>
              </a:rPr>
              <a:t>　酵素欠損症：高血圧に対しては、降圧利尿剤、</a:t>
            </a:r>
            <a:r>
              <a:rPr lang="en-US" altLang="ja-JP" sz="2400">
                <a:solidFill>
                  <a:srgbClr val="FFFFFF"/>
                </a:solidFill>
                <a:effectLst>
                  <a:outerShdw blurRad="38100" dist="38100" dir="2700000" algn="tl">
                    <a:srgbClr val="000000"/>
                  </a:outerShdw>
                </a:effectLst>
                <a:latin typeface="+mn-ea"/>
                <a:ea typeface="+mn-ea"/>
              </a:rPr>
              <a:t>Ca</a:t>
            </a:r>
            <a:r>
              <a:rPr lang="ja-JP" altLang="en-US" sz="2400">
                <a:solidFill>
                  <a:srgbClr val="FFFFFF"/>
                </a:solidFill>
                <a:effectLst>
                  <a:outerShdw blurRad="38100" dist="38100" dir="2700000" algn="tl">
                    <a:srgbClr val="000000"/>
                  </a:outerShdw>
                </a:effectLst>
                <a:latin typeface="+mn-ea"/>
                <a:ea typeface="+mn-ea"/>
              </a:rPr>
              <a:t>桔抗剤、</a:t>
            </a:r>
            <a:r>
              <a:rPr lang="en-US" altLang="ja-JP" sz="2400">
                <a:solidFill>
                  <a:srgbClr val="FFFFFF"/>
                </a:solidFill>
                <a:effectLst>
                  <a:outerShdw blurRad="38100" dist="38100" dir="2700000" algn="tl">
                    <a:srgbClr val="000000"/>
                  </a:outerShdw>
                </a:effectLst>
                <a:latin typeface="+mn-ea"/>
                <a:ea typeface="+mn-ea"/>
              </a:rPr>
              <a:t>ACE</a:t>
            </a:r>
            <a:r>
              <a:rPr lang="ja-JP" altLang="en-US" sz="2400">
                <a:solidFill>
                  <a:srgbClr val="FFFFFF"/>
                </a:solidFill>
                <a:effectLst>
                  <a:outerShdw blurRad="38100" dist="38100" dir="2700000" algn="tl">
                    <a:srgbClr val="000000"/>
                  </a:outerShdw>
                </a:effectLst>
                <a:latin typeface="+mn-ea"/>
                <a:ea typeface="+mn-ea"/>
              </a:rPr>
              <a:t>阻害剤などの一般的降圧剤は殆ど無効である。抗アルドステロン薬のスピノロラクトン投与が著効する症例が多い。デキサメタゾン投与も内因性コルチゾール分泌を抑制することから有効な場合があるが、長期的には副作用の点から好ましくない。 </a:t>
            </a:r>
          </a:p>
          <a:p>
            <a:pPr>
              <a:defRPr/>
            </a:pPr>
            <a:endParaRPr lang="ja-JP" altLang="en-US" sz="2400">
              <a:solidFill>
                <a:srgbClr val="FFFFFF"/>
              </a:solidFill>
              <a:effectLst>
                <a:outerShdw blurRad="38100" dist="38100" dir="2700000" algn="tl">
                  <a:srgbClr val="000000"/>
                </a:outerShdw>
              </a:effectLst>
              <a:latin typeface="+mn-ea"/>
              <a:ea typeface="+mn-ea"/>
            </a:endParaRPr>
          </a:p>
          <a:p>
            <a:pPr>
              <a:defRPr/>
            </a:pPr>
            <a:r>
              <a:rPr lang="ja-JP" altLang="en-US" sz="2400">
                <a:solidFill>
                  <a:srgbClr val="FFFFFF"/>
                </a:solidFill>
                <a:effectLst>
                  <a:outerShdw blurRad="38100" dist="38100" dir="2700000" algn="tl">
                    <a:srgbClr val="000000"/>
                  </a:outerShdw>
                </a:effectLst>
                <a:latin typeface="+mn-ea"/>
                <a:ea typeface="+mn-ea"/>
              </a:rPr>
              <a:t>　薬物投与によるもの：</a:t>
            </a:r>
            <a:r>
              <a:rPr lang="ja-JP" altLang="en-US" sz="2400" u="sng">
                <a:solidFill>
                  <a:srgbClr val="FFFFFF"/>
                </a:solidFill>
                <a:effectLst>
                  <a:outerShdw blurRad="38100" dist="38100" dir="2700000" algn="tl">
                    <a:srgbClr val="000000"/>
                  </a:outerShdw>
                </a:effectLst>
                <a:latin typeface="+mn-ea"/>
                <a:ea typeface="+mn-ea"/>
              </a:rPr>
              <a:t>原因薬物の中止</a:t>
            </a:r>
          </a:p>
        </p:txBody>
      </p:sp>
    </p:spTree>
    <p:extLst>
      <p:ext uri="{BB962C8B-B14F-4D97-AF65-F5344CB8AC3E}">
        <p14:creationId xmlns:p14="http://schemas.microsoft.com/office/powerpoint/2010/main" val="23758447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ChangeArrowheads="1"/>
          </p:cNvSpPr>
          <p:nvPr/>
        </p:nvSpPr>
        <p:spPr bwMode="auto">
          <a:xfrm>
            <a:off x="1371600" y="2552700"/>
            <a:ext cx="6400800" cy="1752600"/>
          </a:xfrm>
          <a:prstGeom prst="rect">
            <a:avLst/>
          </a:prstGeom>
          <a:noFill/>
          <a:ln w="9525">
            <a:noFill/>
            <a:miter lim="800000"/>
            <a:headEnd/>
            <a:tailEnd/>
          </a:ln>
          <a:effectLst/>
        </p:spPr>
        <p:txBody>
          <a:bodyPr/>
          <a:lstStyle/>
          <a:p>
            <a:pPr algn="ctr">
              <a:spcBef>
                <a:spcPct val="20000"/>
              </a:spcBef>
              <a:defRPr/>
            </a:pPr>
            <a:r>
              <a:rPr kumimoji="0" lang="ja-JP" altLang="en-US" sz="4400" dirty="0">
                <a:solidFill>
                  <a:schemeClr val="bg1"/>
                </a:solidFill>
                <a:effectLst>
                  <a:outerShdw blurRad="38100" dist="38100" dir="2700000" algn="tl">
                    <a:srgbClr val="000000"/>
                  </a:outerShdw>
                </a:effectLst>
              </a:rPr>
              <a:t>副腎（２）</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666750" y="-26988"/>
            <a:ext cx="7772400" cy="1143001"/>
          </a:xfrm>
        </p:spPr>
        <p:txBody>
          <a:bodyPr/>
          <a:lstStyle/>
          <a:p>
            <a:pPr eaLnBrk="1" hangingPunct="1">
              <a:defRPr/>
            </a:pPr>
            <a:r>
              <a:rPr lang="ja-JP" altLang="en-US" sz="4800" b="1">
                <a:solidFill>
                  <a:srgbClr val="FFFF00"/>
                </a:solidFill>
                <a:latin typeface="+mn-ea"/>
                <a:ea typeface="+mn-ea"/>
              </a:rPr>
              <a:t>副腎</a:t>
            </a:r>
          </a:p>
        </p:txBody>
      </p:sp>
      <p:graphicFrame>
        <p:nvGraphicFramePr>
          <p:cNvPr id="8195" name="Object 2"/>
          <p:cNvGraphicFramePr>
            <a:graphicFrameLocks noGrp="1" noChangeAspect="1"/>
          </p:cNvGraphicFramePr>
          <p:nvPr>
            <p:ph sz="half" idx="1"/>
            <p:extLst>
              <p:ext uri="{D42A27DB-BD31-4B8C-83A1-F6EECF244321}">
                <p14:modId xmlns:p14="http://schemas.microsoft.com/office/powerpoint/2010/main" val="2722741251"/>
              </p:ext>
            </p:extLst>
          </p:nvPr>
        </p:nvGraphicFramePr>
        <p:xfrm>
          <a:off x="284163" y="1052513"/>
          <a:ext cx="5861050" cy="4948237"/>
        </p:xfrm>
        <a:graphic>
          <a:graphicData uri="http://schemas.openxmlformats.org/presentationml/2006/ole">
            <mc:AlternateContent xmlns:mc="http://schemas.openxmlformats.org/markup-compatibility/2006">
              <mc:Choice xmlns:v="urn:schemas-microsoft-com:vml" Requires="v">
                <p:oleObj spid="_x0000_s8308" name="Photo Editor 写真" r:id="rId4" imgW="3657917" imgH="2743438" progId="">
                  <p:embed/>
                </p:oleObj>
              </mc:Choice>
              <mc:Fallback>
                <p:oleObj name="Photo Editor 写真" r:id="rId4" imgW="3657917" imgH="2743438"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163" y="1052513"/>
                        <a:ext cx="5861050" cy="494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6" name="Object 3"/>
          <p:cNvGraphicFramePr>
            <a:graphicFrameLocks noGrp="1" noChangeAspect="1"/>
          </p:cNvGraphicFramePr>
          <p:nvPr>
            <p:ph sz="quarter" idx="2"/>
            <p:extLst>
              <p:ext uri="{D42A27DB-BD31-4B8C-83A1-F6EECF244321}">
                <p14:modId xmlns:p14="http://schemas.microsoft.com/office/powerpoint/2010/main" val="995278732"/>
              </p:ext>
            </p:extLst>
          </p:nvPr>
        </p:nvGraphicFramePr>
        <p:xfrm>
          <a:off x="6272213" y="1073150"/>
          <a:ext cx="2239962" cy="1166813"/>
        </p:xfrm>
        <a:graphic>
          <a:graphicData uri="http://schemas.openxmlformats.org/presentationml/2006/ole">
            <mc:AlternateContent xmlns:mc="http://schemas.openxmlformats.org/markup-compatibility/2006">
              <mc:Choice xmlns:v="urn:schemas-microsoft-com:vml" Requires="v">
                <p:oleObj spid="_x0000_s8309" name="Photo Editor 写真" r:id="rId6" imgW="4572396" imgH="2118095" progId="">
                  <p:embed/>
                </p:oleObj>
              </mc:Choice>
              <mc:Fallback>
                <p:oleObj name="Photo Editor 写真" r:id="rId6" imgW="4572396" imgH="2118095"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2213" y="1073150"/>
                        <a:ext cx="2239962" cy="116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7" name="Object 4"/>
          <p:cNvGraphicFramePr>
            <a:graphicFrameLocks noGrp="1" noChangeAspect="1"/>
          </p:cNvGraphicFramePr>
          <p:nvPr>
            <p:ph sz="quarter" idx="3"/>
            <p:extLst>
              <p:ext uri="{D42A27DB-BD31-4B8C-83A1-F6EECF244321}">
                <p14:modId xmlns:p14="http://schemas.microsoft.com/office/powerpoint/2010/main" val="1483241899"/>
              </p:ext>
            </p:extLst>
          </p:nvPr>
        </p:nvGraphicFramePr>
        <p:xfrm>
          <a:off x="6272213" y="2343150"/>
          <a:ext cx="2236787" cy="3662363"/>
        </p:xfrm>
        <a:graphic>
          <a:graphicData uri="http://schemas.openxmlformats.org/presentationml/2006/ole">
            <mc:AlternateContent xmlns:mc="http://schemas.openxmlformats.org/markup-compatibility/2006">
              <mc:Choice xmlns:v="urn:schemas-microsoft-com:vml" Requires="v">
                <p:oleObj spid="_x0000_s8310" name="Photo Editor 写真" r:id="rId8" imgW="3809524" imgH="5540220" progId="">
                  <p:embed/>
                </p:oleObj>
              </mc:Choice>
              <mc:Fallback>
                <p:oleObj name="Photo Editor 写真" r:id="rId8" imgW="3809524" imgH="5540220" progId="">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72213" y="2343150"/>
                        <a:ext cx="2236787"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670" name="Text Box 6"/>
          <p:cNvSpPr txBox="1">
            <a:spLocks noChangeArrowheads="1"/>
          </p:cNvSpPr>
          <p:nvPr/>
        </p:nvSpPr>
        <p:spPr bwMode="auto">
          <a:xfrm>
            <a:off x="423863" y="6092825"/>
            <a:ext cx="8064500" cy="765175"/>
          </a:xfrm>
          <a:prstGeom prst="rect">
            <a:avLst/>
          </a:prstGeom>
          <a:noFill/>
          <a:ln w="9525">
            <a:noFill/>
            <a:miter lim="800000"/>
            <a:headEnd/>
            <a:tailEnd/>
          </a:ln>
          <a:effectLst/>
        </p:spPr>
        <p:txBody>
          <a:bodyPr/>
          <a:lstStyle/>
          <a:p>
            <a:pPr>
              <a:defRPr/>
            </a:pPr>
            <a:r>
              <a:rPr lang="ja-JP" altLang="en-US" sz="1800" dirty="0">
                <a:solidFill>
                  <a:srgbClr val="FFFFFF"/>
                </a:solidFill>
                <a:effectLst>
                  <a:outerShdw blurRad="38100" dist="38100" dir="2700000" algn="tl">
                    <a:srgbClr val="000000"/>
                  </a:outerShdw>
                </a:effectLst>
                <a:latin typeface="+mn-ea"/>
                <a:ea typeface="+mn-ea"/>
              </a:rPr>
              <a:t>右副腎は腎臓の上、左副腎は腎臓の前にあり、通常左副腎は右副腎よりも尾側にある。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666750" y="-26988"/>
            <a:ext cx="7772400" cy="1143001"/>
          </a:xfrm>
        </p:spPr>
        <p:txBody>
          <a:bodyPr/>
          <a:lstStyle/>
          <a:p>
            <a:pPr eaLnBrk="1" hangingPunct="1">
              <a:defRPr/>
            </a:pPr>
            <a:r>
              <a:rPr lang="ja-JP" altLang="en-US" b="1">
                <a:solidFill>
                  <a:srgbClr val="FFFF00"/>
                </a:solidFill>
              </a:rPr>
              <a:t>副腎</a:t>
            </a:r>
          </a:p>
        </p:txBody>
      </p:sp>
      <p:graphicFrame>
        <p:nvGraphicFramePr>
          <p:cNvPr id="46083" name="Object 2"/>
          <p:cNvGraphicFramePr>
            <a:graphicFrameLocks noGrp="1" noChangeAspect="1"/>
          </p:cNvGraphicFramePr>
          <p:nvPr>
            <p:ph sz="half" idx="1"/>
            <p:extLst>
              <p:ext uri="{D42A27DB-BD31-4B8C-83A1-F6EECF244321}">
                <p14:modId xmlns:p14="http://schemas.microsoft.com/office/powerpoint/2010/main" val="3923083643"/>
              </p:ext>
            </p:extLst>
          </p:nvPr>
        </p:nvGraphicFramePr>
        <p:xfrm>
          <a:off x="284163" y="1052513"/>
          <a:ext cx="5861050" cy="4948237"/>
        </p:xfrm>
        <a:graphic>
          <a:graphicData uri="http://schemas.openxmlformats.org/presentationml/2006/ole">
            <mc:AlternateContent xmlns:mc="http://schemas.openxmlformats.org/markup-compatibility/2006">
              <mc:Choice xmlns:v="urn:schemas-microsoft-com:vml" Requires="v">
                <p:oleObj spid="_x0000_s46195" name="Photo Editor 写真" r:id="rId4" imgW="3657917" imgH="2743438" progId="">
                  <p:embed/>
                </p:oleObj>
              </mc:Choice>
              <mc:Fallback>
                <p:oleObj name="Photo Editor 写真" r:id="rId4" imgW="3657917" imgH="2743438"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163" y="1052513"/>
                        <a:ext cx="5861050" cy="494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84" name="Object 3"/>
          <p:cNvGraphicFramePr>
            <a:graphicFrameLocks noGrp="1" noChangeAspect="1"/>
          </p:cNvGraphicFramePr>
          <p:nvPr>
            <p:ph sz="quarter" idx="2"/>
            <p:extLst>
              <p:ext uri="{D42A27DB-BD31-4B8C-83A1-F6EECF244321}">
                <p14:modId xmlns:p14="http://schemas.microsoft.com/office/powerpoint/2010/main" val="4088886614"/>
              </p:ext>
            </p:extLst>
          </p:nvPr>
        </p:nvGraphicFramePr>
        <p:xfrm>
          <a:off x="6272213" y="1073150"/>
          <a:ext cx="2239962" cy="1166813"/>
        </p:xfrm>
        <a:graphic>
          <a:graphicData uri="http://schemas.openxmlformats.org/presentationml/2006/ole">
            <mc:AlternateContent xmlns:mc="http://schemas.openxmlformats.org/markup-compatibility/2006">
              <mc:Choice xmlns:v="urn:schemas-microsoft-com:vml" Requires="v">
                <p:oleObj spid="_x0000_s46196" name="Photo Editor 写真" r:id="rId6" imgW="4572396" imgH="2118095" progId="">
                  <p:embed/>
                </p:oleObj>
              </mc:Choice>
              <mc:Fallback>
                <p:oleObj name="Photo Editor 写真" r:id="rId6" imgW="4572396" imgH="2118095"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2213" y="1073150"/>
                        <a:ext cx="2239962" cy="116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85" name="Object 4"/>
          <p:cNvGraphicFramePr>
            <a:graphicFrameLocks noGrp="1" noChangeAspect="1"/>
          </p:cNvGraphicFramePr>
          <p:nvPr>
            <p:ph sz="quarter" idx="3"/>
            <p:extLst>
              <p:ext uri="{D42A27DB-BD31-4B8C-83A1-F6EECF244321}">
                <p14:modId xmlns:p14="http://schemas.microsoft.com/office/powerpoint/2010/main" val="1676142136"/>
              </p:ext>
            </p:extLst>
          </p:nvPr>
        </p:nvGraphicFramePr>
        <p:xfrm>
          <a:off x="6272213" y="2343150"/>
          <a:ext cx="2236787" cy="3662363"/>
        </p:xfrm>
        <a:graphic>
          <a:graphicData uri="http://schemas.openxmlformats.org/presentationml/2006/ole">
            <mc:AlternateContent xmlns:mc="http://schemas.openxmlformats.org/markup-compatibility/2006">
              <mc:Choice xmlns:v="urn:schemas-microsoft-com:vml" Requires="v">
                <p:oleObj spid="_x0000_s46197" name="Photo Editor 写真" r:id="rId8" imgW="3809524" imgH="5540220" progId="">
                  <p:embed/>
                </p:oleObj>
              </mc:Choice>
              <mc:Fallback>
                <p:oleObj name="Photo Editor 写真" r:id="rId8" imgW="3809524" imgH="5540220" progId="">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72213" y="2343150"/>
                        <a:ext cx="2236787"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60350"/>
            <a:ext cx="8229600" cy="981075"/>
          </a:xfrm>
        </p:spPr>
        <p:txBody>
          <a:bodyPr/>
          <a:lstStyle/>
          <a:p>
            <a:pPr eaLnBrk="1" hangingPunct="1">
              <a:defRPr/>
            </a:pPr>
            <a:r>
              <a:rPr lang="ja-JP" altLang="en-US" b="1">
                <a:latin typeface="+mn-ea"/>
                <a:ea typeface="+mn-ea"/>
              </a:rPr>
              <a:t>副腎とホルモン</a:t>
            </a:r>
          </a:p>
        </p:txBody>
      </p:sp>
      <p:sp>
        <p:nvSpPr>
          <p:cNvPr id="88067" name="Text Box 3"/>
          <p:cNvSpPr txBox="1">
            <a:spLocks noChangeArrowheads="1"/>
          </p:cNvSpPr>
          <p:nvPr/>
        </p:nvSpPr>
        <p:spPr bwMode="auto">
          <a:xfrm>
            <a:off x="439704" y="1869576"/>
            <a:ext cx="8066087" cy="3139321"/>
          </a:xfrm>
          <a:prstGeom prst="rect">
            <a:avLst/>
          </a:prstGeom>
          <a:noFill/>
          <a:ln w="9525">
            <a:noFill/>
            <a:miter lim="800000"/>
            <a:headEnd/>
            <a:tailEnd/>
          </a:ln>
          <a:effectLst/>
        </p:spPr>
        <p:txBody>
          <a:bodyPr>
            <a:spAutoFit/>
          </a:bodyPr>
          <a:lstStyle/>
          <a:p>
            <a:pPr>
              <a:defRPr/>
            </a:pPr>
            <a:r>
              <a:rPr lang="ja-JP" altLang="en-US" sz="1800" dirty="0">
                <a:solidFill>
                  <a:srgbClr val="FFFF66"/>
                </a:solidFill>
                <a:effectLst>
                  <a:outerShdw blurRad="38100" dist="38100" dir="2700000" algn="tl">
                    <a:srgbClr val="000000"/>
                  </a:outerShdw>
                </a:effectLst>
                <a:latin typeface="+mn-ea"/>
                <a:ea typeface="+mn-ea"/>
              </a:rPr>
              <a:t>副腎皮質</a:t>
            </a:r>
          </a:p>
          <a:p>
            <a:pPr>
              <a:defRPr/>
            </a:pPr>
            <a:r>
              <a:rPr lang="ja-JP" altLang="en-US" sz="1800" dirty="0">
                <a:solidFill>
                  <a:schemeClr val="bg1"/>
                </a:solidFill>
                <a:effectLst>
                  <a:outerShdw blurRad="38100" dist="38100" dir="2700000" algn="tl">
                    <a:srgbClr val="000000"/>
                  </a:outerShdw>
                </a:effectLst>
                <a:latin typeface="+mn-ea"/>
                <a:ea typeface="+mn-ea"/>
              </a:rPr>
              <a:t>　</a:t>
            </a:r>
            <a:r>
              <a:rPr lang="ja-JP" altLang="en-US" sz="1800" dirty="0">
                <a:solidFill>
                  <a:srgbClr val="66FFFF"/>
                </a:solidFill>
                <a:effectLst>
                  <a:outerShdw blurRad="38100" dist="38100" dir="2700000" algn="tl">
                    <a:srgbClr val="000000"/>
                  </a:outerShdw>
                </a:effectLst>
                <a:latin typeface="+mn-ea"/>
                <a:ea typeface="+mn-ea"/>
              </a:rPr>
              <a:t>球状層　（Ｇ）</a:t>
            </a:r>
            <a:r>
              <a:rPr lang="ja-JP" altLang="en-US" sz="1800" dirty="0">
                <a:solidFill>
                  <a:schemeClr val="bg1"/>
                </a:solidFill>
                <a:effectLst>
                  <a:outerShdw blurRad="38100" dist="38100" dir="2700000" algn="tl">
                    <a:srgbClr val="000000"/>
                  </a:outerShdw>
                </a:effectLst>
                <a:latin typeface="+mn-ea"/>
                <a:ea typeface="+mn-ea"/>
              </a:rPr>
              <a:t> 　</a:t>
            </a:r>
          </a:p>
          <a:p>
            <a:pPr>
              <a:defRPr/>
            </a:pPr>
            <a:endParaRPr lang="en-US" altLang="ja-JP" sz="1800" dirty="0" smtClean="0">
              <a:solidFill>
                <a:schemeClr val="bg1"/>
              </a:solidFill>
              <a:effectLst>
                <a:outerShdw blurRad="38100" dist="38100" dir="2700000" algn="tl">
                  <a:srgbClr val="000000"/>
                </a:outerShdw>
              </a:effectLst>
              <a:latin typeface="+mn-ea"/>
              <a:ea typeface="+mn-ea"/>
            </a:endParaRPr>
          </a:p>
          <a:p>
            <a:pPr>
              <a:defRPr/>
            </a:pPr>
            <a:r>
              <a:rPr lang="ja-JP" altLang="en-US" sz="1800" dirty="0">
                <a:solidFill>
                  <a:schemeClr val="bg1"/>
                </a:solidFill>
                <a:effectLst>
                  <a:outerShdw blurRad="38100" dist="38100" dir="2700000" algn="tl">
                    <a:srgbClr val="000000"/>
                  </a:outerShdw>
                </a:effectLst>
                <a:latin typeface="+mn-ea"/>
                <a:ea typeface="+mn-ea"/>
              </a:rPr>
              <a:t>　　　　　　　　　　</a:t>
            </a:r>
          </a:p>
          <a:p>
            <a:pPr>
              <a:defRPr/>
            </a:pPr>
            <a:r>
              <a:rPr lang="ja-JP" altLang="en-US" sz="1800" dirty="0">
                <a:solidFill>
                  <a:schemeClr val="bg1"/>
                </a:solidFill>
                <a:effectLst>
                  <a:outerShdw blurRad="38100" dist="38100" dir="2700000" algn="tl">
                    <a:srgbClr val="000000"/>
                  </a:outerShdw>
                </a:effectLst>
                <a:latin typeface="+mn-ea"/>
                <a:ea typeface="+mn-ea"/>
              </a:rPr>
              <a:t>　</a:t>
            </a:r>
            <a:r>
              <a:rPr lang="ja-JP" altLang="en-US" sz="1800" dirty="0">
                <a:solidFill>
                  <a:srgbClr val="FFFF66"/>
                </a:solidFill>
                <a:effectLst>
                  <a:outerShdw blurRad="38100" dist="38100" dir="2700000" algn="tl">
                    <a:srgbClr val="000000"/>
                  </a:outerShdw>
                </a:effectLst>
                <a:latin typeface="+mn-ea"/>
                <a:ea typeface="+mn-ea"/>
              </a:rPr>
              <a:t>束状層　（Ｆ）</a:t>
            </a:r>
            <a:endParaRPr lang="ja-JP" altLang="en-US" sz="1800" dirty="0">
              <a:solidFill>
                <a:schemeClr val="bg1"/>
              </a:solidFill>
              <a:effectLst>
                <a:outerShdw blurRad="38100" dist="38100" dir="2700000" algn="tl">
                  <a:srgbClr val="000000"/>
                </a:outerShdw>
              </a:effectLst>
              <a:latin typeface="+mn-ea"/>
              <a:ea typeface="+mn-ea"/>
            </a:endParaRPr>
          </a:p>
          <a:p>
            <a:pPr>
              <a:defRPr/>
            </a:pPr>
            <a:endParaRPr lang="en-US" altLang="ja-JP" sz="1800" dirty="0" smtClean="0">
              <a:solidFill>
                <a:schemeClr val="bg1"/>
              </a:solidFill>
              <a:effectLst>
                <a:outerShdw blurRad="38100" dist="38100" dir="2700000" algn="tl">
                  <a:srgbClr val="000000"/>
                </a:outerShdw>
              </a:effectLst>
              <a:latin typeface="+mn-ea"/>
              <a:ea typeface="+mn-ea"/>
            </a:endParaRPr>
          </a:p>
          <a:p>
            <a:pPr>
              <a:defRPr/>
            </a:pPr>
            <a:r>
              <a:rPr lang="ja-JP" altLang="en-US" sz="1800" dirty="0">
                <a:solidFill>
                  <a:schemeClr val="bg1"/>
                </a:solidFill>
                <a:effectLst>
                  <a:outerShdw blurRad="38100" dist="38100" dir="2700000" algn="tl">
                    <a:srgbClr val="000000"/>
                  </a:outerShdw>
                </a:effectLst>
                <a:latin typeface="+mn-ea"/>
                <a:ea typeface="+mn-ea"/>
              </a:rPr>
              <a:t>　　　　　　　　　　</a:t>
            </a:r>
            <a:endParaRPr lang="ja-JP" altLang="en-US" sz="2400" dirty="0">
              <a:solidFill>
                <a:schemeClr val="bg1"/>
              </a:solidFill>
              <a:effectLst>
                <a:outerShdw blurRad="38100" dist="38100" dir="2700000" algn="tl">
                  <a:srgbClr val="000000"/>
                </a:outerShdw>
              </a:effectLst>
              <a:latin typeface="+mn-ea"/>
              <a:ea typeface="+mn-ea"/>
            </a:endParaRPr>
          </a:p>
          <a:p>
            <a:pPr>
              <a:defRPr/>
            </a:pPr>
            <a:r>
              <a:rPr lang="ja-JP" altLang="en-US" sz="1800" dirty="0">
                <a:solidFill>
                  <a:schemeClr val="bg1"/>
                </a:solidFill>
                <a:effectLst>
                  <a:outerShdw blurRad="38100" dist="38100" dir="2700000" algn="tl">
                    <a:srgbClr val="000000"/>
                  </a:outerShdw>
                </a:effectLst>
                <a:latin typeface="+mn-ea"/>
                <a:ea typeface="+mn-ea"/>
              </a:rPr>
              <a:t>　</a:t>
            </a:r>
            <a:r>
              <a:rPr lang="ja-JP" altLang="en-US" sz="1800" dirty="0">
                <a:solidFill>
                  <a:srgbClr val="FF6600"/>
                </a:solidFill>
                <a:effectLst>
                  <a:outerShdw blurRad="38100" dist="38100" dir="2700000" algn="tl">
                    <a:srgbClr val="000000"/>
                  </a:outerShdw>
                </a:effectLst>
                <a:latin typeface="+mn-ea"/>
                <a:ea typeface="+mn-ea"/>
              </a:rPr>
              <a:t>網状層　（Ｒ）</a:t>
            </a:r>
            <a:r>
              <a:rPr lang="ja-JP" altLang="en-US" sz="1800" dirty="0">
                <a:solidFill>
                  <a:schemeClr val="bg1"/>
                </a:solidFill>
                <a:effectLst>
                  <a:outerShdw blurRad="38100" dist="38100" dir="2700000" algn="tl">
                    <a:srgbClr val="000000"/>
                  </a:outerShdw>
                </a:effectLst>
                <a:latin typeface="+mn-ea"/>
                <a:ea typeface="+mn-ea"/>
              </a:rPr>
              <a:t>　</a:t>
            </a:r>
          </a:p>
          <a:p>
            <a:pPr>
              <a:defRPr/>
            </a:pPr>
            <a:endParaRPr lang="en-US" altLang="ja-JP" sz="1800" dirty="0" smtClean="0">
              <a:solidFill>
                <a:schemeClr val="bg1"/>
              </a:solidFill>
              <a:effectLst>
                <a:outerShdw blurRad="38100" dist="38100" dir="2700000" algn="tl">
                  <a:srgbClr val="000000"/>
                </a:outerShdw>
              </a:effectLst>
              <a:latin typeface="+mn-ea"/>
              <a:ea typeface="+mn-ea"/>
            </a:endParaRPr>
          </a:p>
          <a:p>
            <a:pPr>
              <a:defRPr/>
            </a:pPr>
            <a:r>
              <a:rPr lang="ja-JP" altLang="en-US" sz="1800" dirty="0">
                <a:solidFill>
                  <a:schemeClr val="bg1"/>
                </a:solidFill>
                <a:effectLst>
                  <a:outerShdw blurRad="38100" dist="38100" dir="2700000" algn="tl">
                    <a:srgbClr val="000000"/>
                  </a:outerShdw>
                </a:effectLst>
                <a:latin typeface="+mn-ea"/>
                <a:ea typeface="+mn-ea"/>
              </a:rPr>
              <a:t>　　　　　　　　　　</a:t>
            </a:r>
            <a:endParaRPr lang="ja-JP" altLang="en-US" sz="2400" dirty="0">
              <a:solidFill>
                <a:schemeClr val="bg1"/>
              </a:solidFill>
              <a:effectLst>
                <a:outerShdw blurRad="38100" dist="38100" dir="2700000" algn="tl">
                  <a:srgbClr val="000000"/>
                </a:outerShdw>
              </a:effectLst>
              <a:latin typeface="+mn-ea"/>
              <a:ea typeface="+mn-ea"/>
            </a:endParaRPr>
          </a:p>
          <a:p>
            <a:pPr>
              <a:defRPr/>
            </a:pPr>
            <a:r>
              <a:rPr lang="ja-JP" altLang="en-US" sz="1800" dirty="0">
                <a:solidFill>
                  <a:srgbClr val="FF3300"/>
                </a:solidFill>
                <a:effectLst>
                  <a:outerShdw blurRad="38100" dist="38100" dir="2700000" algn="tl">
                    <a:srgbClr val="000000"/>
                  </a:outerShdw>
                </a:effectLst>
                <a:latin typeface="+mn-ea"/>
                <a:ea typeface="+mn-ea"/>
              </a:rPr>
              <a:t>副腎髄質</a:t>
            </a:r>
          </a:p>
        </p:txBody>
      </p:sp>
      <p:sp>
        <p:nvSpPr>
          <p:cNvPr id="88068" name="Text Box 4"/>
          <p:cNvSpPr txBox="1">
            <a:spLocks noChangeArrowheads="1"/>
          </p:cNvSpPr>
          <p:nvPr/>
        </p:nvSpPr>
        <p:spPr bwMode="auto">
          <a:xfrm>
            <a:off x="2625726" y="1860550"/>
            <a:ext cx="4802188" cy="369332"/>
          </a:xfrm>
          <a:prstGeom prst="rect">
            <a:avLst/>
          </a:prstGeom>
          <a:noFill/>
          <a:ln w="9525">
            <a:noFill/>
            <a:miter lim="800000"/>
            <a:headEnd/>
            <a:tailEnd/>
          </a:ln>
          <a:effectLst/>
        </p:spPr>
        <p:txBody>
          <a:bodyPr>
            <a:spAutoFit/>
          </a:bodyPr>
          <a:lstStyle/>
          <a:p>
            <a:pPr>
              <a:defRPr/>
            </a:pPr>
            <a:r>
              <a:rPr lang="en-US" altLang="ja-JP" sz="1800" dirty="0" err="1">
                <a:solidFill>
                  <a:schemeClr val="bg1"/>
                </a:solidFill>
                <a:effectLst>
                  <a:outerShdw blurRad="38100" dist="38100" dir="2700000" algn="tl">
                    <a:srgbClr val="000000"/>
                  </a:outerShdw>
                </a:effectLst>
                <a:latin typeface="+mn-ea"/>
                <a:ea typeface="+mn-ea"/>
              </a:rPr>
              <a:t>aldosteron</a:t>
            </a:r>
            <a:r>
              <a:rPr lang="en-US" altLang="ja-JP" sz="1800" dirty="0">
                <a:solidFill>
                  <a:schemeClr val="bg1"/>
                </a:solidFill>
                <a:effectLst>
                  <a:outerShdw blurRad="38100" dist="38100" dir="2700000" algn="tl">
                    <a:srgbClr val="000000"/>
                  </a:outerShdw>
                </a:effectLst>
                <a:latin typeface="+mn-ea"/>
                <a:ea typeface="+mn-ea"/>
              </a:rPr>
              <a:t> </a:t>
            </a:r>
            <a:r>
              <a:rPr lang="ja-JP" altLang="en-US" sz="1800" dirty="0">
                <a:solidFill>
                  <a:schemeClr val="bg1"/>
                </a:solidFill>
                <a:effectLst>
                  <a:outerShdw blurRad="38100" dist="38100" dir="2700000" algn="tl">
                    <a:srgbClr val="000000"/>
                  </a:outerShdw>
                </a:effectLst>
                <a:latin typeface="+mn-ea"/>
                <a:ea typeface="+mn-ea"/>
              </a:rPr>
              <a:t>（</a:t>
            </a:r>
            <a:r>
              <a:rPr lang="en-US" altLang="ja-JP" sz="1800" dirty="0">
                <a:solidFill>
                  <a:schemeClr val="bg1"/>
                </a:solidFill>
                <a:effectLst>
                  <a:outerShdw blurRad="38100" dist="38100" dir="2700000" algn="tl">
                    <a:srgbClr val="000000"/>
                  </a:outerShdw>
                </a:effectLst>
                <a:latin typeface="+mn-ea"/>
                <a:ea typeface="+mn-ea"/>
              </a:rPr>
              <a:t>mineral corticoid)</a:t>
            </a:r>
          </a:p>
        </p:txBody>
      </p:sp>
      <p:sp>
        <p:nvSpPr>
          <p:cNvPr id="88069" name="Text Box 5"/>
          <p:cNvSpPr txBox="1">
            <a:spLocks noChangeArrowheads="1"/>
          </p:cNvSpPr>
          <p:nvPr/>
        </p:nvSpPr>
        <p:spPr bwMode="auto">
          <a:xfrm>
            <a:off x="2527300" y="2413000"/>
            <a:ext cx="6177874" cy="461665"/>
          </a:xfrm>
          <a:prstGeom prst="rect">
            <a:avLst/>
          </a:prstGeom>
          <a:noFill/>
          <a:ln w="9525">
            <a:noFill/>
            <a:miter lim="800000"/>
            <a:headEnd/>
            <a:tailEnd/>
          </a:ln>
          <a:effectLst/>
        </p:spPr>
        <p:txBody>
          <a:bodyPr wrap="square">
            <a:spAutoFit/>
          </a:bodyPr>
          <a:lstStyle/>
          <a:p>
            <a:pPr>
              <a:defRPr/>
            </a:pPr>
            <a:r>
              <a:rPr lang="en-US" altLang="ja-JP" sz="2400" dirty="0">
                <a:solidFill>
                  <a:schemeClr val="bg1"/>
                </a:solidFill>
                <a:effectLst>
                  <a:outerShdw blurRad="38100" dist="38100" dir="2700000" algn="tl">
                    <a:srgbClr val="000000"/>
                  </a:outerShdw>
                </a:effectLst>
                <a:latin typeface="+mn-ea"/>
                <a:ea typeface="+mn-ea"/>
              </a:rPr>
              <a:t>→Na, K</a:t>
            </a:r>
            <a:r>
              <a:rPr lang="ja-JP" altLang="en-US" sz="2400" dirty="0">
                <a:solidFill>
                  <a:schemeClr val="bg1"/>
                </a:solidFill>
                <a:effectLst>
                  <a:outerShdw blurRad="38100" dist="38100" dir="2700000" algn="tl">
                    <a:srgbClr val="000000"/>
                  </a:outerShdw>
                </a:effectLst>
                <a:latin typeface="+mn-ea"/>
                <a:ea typeface="+mn-ea"/>
              </a:rPr>
              <a:t>，血圧に影響</a:t>
            </a:r>
          </a:p>
        </p:txBody>
      </p:sp>
      <p:sp>
        <p:nvSpPr>
          <p:cNvPr id="88070" name="Text Box 6"/>
          <p:cNvSpPr txBox="1">
            <a:spLocks noChangeArrowheads="1"/>
          </p:cNvSpPr>
          <p:nvPr/>
        </p:nvSpPr>
        <p:spPr bwMode="auto">
          <a:xfrm>
            <a:off x="2625726" y="2836900"/>
            <a:ext cx="4162425" cy="369332"/>
          </a:xfrm>
          <a:prstGeom prst="rect">
            <a:avLst/>
          </a:prstGeom>
          <a:noFill/>
          <a:ln w="9525">
            <a:noFill/>
            <a:miter lim="800000"/>
            <a:headEnd/>
            <a:tailEnd/>
          </a:ln>
          <a:effectLst/>
        </p:spPr>
        <p:txBody>
          <a:bodyPr>
            <a:spAutoFit/>
          </a:bodyPr>
          <a:lstStyle/>
          <a:p>
            <a:pPr>
              <a:defRPr/>
            </a:pPr>
            <a:r>
              <a:rPr lang="en-US" altLang="ja-JP" sz="1800" dirty="0">
                <a:solidFill>
                  <a:schemeClr val="bg1"/>
                </a:solidFill>
                <a:effectLst>
                  <a:outerShdw blurRad="38100" dist="38100" dir="2700000" algn="tl">
                    <a:srgbClr val="000000"/>
                  </a:outerShdw>
                </a:effectLst>
                <a:latin typeface="+mn-ea"/>
                <a:ea typeface="+mn-ea"/>
              </a:rPr>
              <a:t>cortisol </a:t>
            </a:r>
            <a:r>
              <a:rPr lang="ja-JP" altLang="en-US" sz="1800" dirty="0">
                <a:solidFill>
                  <a:schemeClr val="bg1"/>
                </a:solidFill>
                <a:effectLst>
                  <a:outerShdw blurRad="38100" dist="38100" dir="2700000" algn="tl">
                    <a:srgbClr val="000000"/>
                  </a:outerShdw>
                </a:effectLst>
                <a:latin typeface="+mn-ea"/>
                <a:ea typeface="+mn-ea"/>
              </a:rPr>
              <a:t>（</a:t>
            </a:r>
            <a:r>
              <a:rPr lang="en-US" altLang="ja-JP" sz="1800" dirty="0">
                <a:solidFill>
                  <a:schemeClr val="bg1"/>
                </a:solidFill>
                <a:effectLst>
                  <a:outerShdw blurRad="38100" dist="38100" dir="2700000" algn="tl">
                    <a:srgbClr val="000000"/>
                  </a:outerShdw>
                </a:effectLst>
                <a:latin typeface="+mn-ea"/>
                <a:ea typeface="+mn-ea"/>
              </a:rPr>
              <a:t>glucocorticoid</a:t>
            </a:r>
            <a:r>
              <a:rPr lang="ja-JP" altLang="en-US" sz="1800" dirty="0">
                <a:solidFill>
                  <a:schemeClr val="bg1"/>
                </a:solidFill>
                <a:effectLst>
                  <a:outerShdw blurRad="38100" dist="38100" dir="2700000" algn="tl">
                    <a:srgbClr val="000000"/>
                  </a:outerShdw>
                </a:effectLst>
                <a:latin typeface="+mn-ea"/>
                <a:ea typeface="+mn-ea"/>
              </a:rPr>
              <a:t>）</a:t>
            </a:r>
          </a:p>
        </p:txBody>
      </p:sp>
      <p:sp>
        <p:nvSpPr>
          <p:cNvPr id="88071" name="Text Box 7"/>
          <p:cNvSpPr txBox="1">
            <a:spLocks noChangeArrowheads="1"/>
          </p:cNvSpPr>
          <p:nvPr/>
        </p:nvSpPr>
        <p:spPr bwMode="auto">
          <a:xfrm>
            <a:off x="2533650" y="3284538"/>
            <a:ext cx="6610350" cy="461665"/>
          </a:xfrm>
          <a:prstGeom prst="rect">
            <a:avLst/>
          </a:prstGeom>
          <a:noFill/>
          <a:ln w="9525">
            <a:noFill/>
            <a:miter lim="800000"/>
            <a:headEnd/>
            <a:tailEnd/>
          </a:ln>
          <a:effectLst/>
        </p:spPr>
        <p:txBody>
          <a:bodyPr wrap="square">
            <a:spAutoFit/>
          </a:bodyPr>
          <a:lstStyle/>
          <a:p>
            <a:pPr>
              <a:defRPr/>
            </a:pPr>
            <a:r>
              <a:rPr lang="en-US" altLang="ja-JP" sz="2400" dirty="0">
                <a:solidFill>
                  <a:schemeClr val="bg1"/>
                </a:solidFill>
                <a:effectLst>
                  <a:outerShdw blurRad="38100" dist="38100" dir="2700000" algn="tl">
                    <a:srgbClr val="000000"/>
                  </a:outerShdw>
                </a:effectLst>
                <a:latin typeface="+mn-ea"/>
                <a:ea typeface="+mn-ea"/>
              </a:rPr>
              <a:t>→</a:t>
            </a:r>
            <a:r>
              <a:rPr lang="ja-JP" altLang="en-US" sz="2400" dirty="0">
                <a:solidFill>
                  <a:schemeClr val="bg1"/>
                </a:solidFill>
                <a:effectLst>
                  <a:outerShdw blurRad="38100" dist="38100" dir="2700000" algn="tl">
                    <a:srgbClr val="000000"/>
                  </a:outerShdw>
                </a:effectLst>
                <a:latin typeface="+mn-ea"/>
                <a:ea typeface="+mn-ea"/>
              </a:rPr>
              <a:t>糖代謝・蛋白代謝・脂肪代謝↑、抗炎症作用</a:t>
            </a:r>
            <a:r>
              <a:rPr lang="ja-JP" altLang="en-US" sz="2400" b="0" dirty="0">
                <a:latin typeface="+mn-ea"/>
                <a:ea typeface="+mn-ea"/>
              </a:rPr>
              <a:t> </a:t>
            </a:r>
            <a:endParaRPr lang="ja-JP" altLang="en-US" sz="2400" dirty="0">
              <a:solidFill>
                <a:schemeClr val="bg1"/>
              </a:solidFill>
              <a:effectLst>
                <a:outerShdw blurRad="38100" dist="38100" dir="2700000" algn="tl">
                  <a:srgbClr val="000000"/>
                </a:outerShdw>
              </a:effectLst>
              <a:latin typeface="+mn-ea"/>
              <a:ea typeface="+mn-ea"/>
            </a:endParaRPr>
          </a:p>
        </p:txBody>
      </p:sp>
      <p:sp>
        <p:nvSpPr>
          <p:cNvPr id="88072" name="Text Box 8"/>
          <p:cNvSpPr txBox="1">
            <a:spLocks noChangeArrowheads="1"/>
          </p:cNvSpPr>
          <p:nvPr/>
        </p:nvSpPr>
        <p:spPr bwMode="auto">
          <a:xfrm>
            <a:off x="2625726" y="3705392"/>
            <a:ext cx="4097337" cy="369332"/>
          </a:xfrm>
          <a:prstGeom prst="rect">
            <a:avLst/>
          </a:prstGeom>
          <a:noFill/>
          <a:ln w="9525">
            <a:noFill/>
            <a:miter lim="800000"/>
            <a:headEnd/>
            <a:tailEnd/>
          </a:ln>
          <a:effectLst/>
        </p:spPr>
        <p:txBody>
          <a:bodyPr>
            <a:spAutoFit/>
          </a:bodyPr>
          <a:lstStyle/>
          <a:p>
            <a:pPr>
              <a:defRPr/>
            </a:pPr>
            <a:r>
              <a:rPr lang="en-US" altLang="ja-JP" sz="1800" dirty="0">
                <a:solidFill>
                  <a:schemeClr val="bg1"/>
                </a:solidFill>
                <a:effectLst>
                  <a:outerShdw blurRad="38100" dist="38100" dir="2700000" algn="tl">
                    <a:srgbClr val="000000"/>
                  </a:outerShdw>
                </a:effectLst>
                <a:latin typeface="+mn-ea"/>
                <a:ea typeface="+mn-ea"/>
              </a:rPr>
              <a:t>sex steroid (androgen)</a:t>
            </a:r>
          </a:p>
        </p:txBody>
      </p:sp>
      <p:sp>
        <p:nvSpPr>
          <p:cNvPr id="88073" name="Text Box 9"/>
          <p:cNvSpPr txBox="1">
            <a:spLocks noChangeArrowheads="1"/>
          </p:cNvSpPr>
          <p:nvPr/>
        </p:nvSpPr>
        <p:spPr bwMode="auto">
          <a:xfrm>
            <a:off x="2112074" y="4941888"/>
            <a:ext cx="7031925" cy="646331"/>
          </a:xfrm>
          <a:prstGeom prst="rect">
            <a:avLst/>
          </a:prstGeom>
          <a:noFill/>
          <a:ln w="9525">
            <a:noFill/>
            <a:miter lim="800000"/>
            <a:headEnd/>
            <a:tailEnd/>
          </a:ln>
          <a:effectLst/>
        </p:spPr>
        <p:txBody>
          <a:bodyPr wrap="square">
            <a:spAutoFit/>
          </a:bodyPr>
          <a:lstStyle/>
          <a:p>
            <a:pPr>
              <a:defRPr/>
            </a:pPr>
            <a:r>
              <a:rPr lang="en-US" altLang="ja-JP" sz="1800" dirty="0">
                <a:solidFill>
                  <a:schemeClr val="bg1"/>
                </a:solidFill>
                <a:effectLst>
                  <a:outerShdw blurRad="38100" dist="38100" dir="2700000" algn="tl">
                    <a:srgbClr val="000000"/>
                  </a:outerShdw>
                </a:effectLst>
                <a:latin typeface="+mn-ea"/>
                <a:ea typeface="+mn-ea"/>
              </a:rPr>
              <a:t>HE</a:t>
            </a:r>
            <a:r>
              <a:rPr lang="ja-JP" altLang="en-US" sz="1800" dirty="0">
                <a:solidFill>
                  <a:schemeClr val="bg1"/>
                </a:solidFill>
                <a:effectLst>
                  <a:outerShdw blurRad="38100" dist="38100" dir="2700000" algn="tl">
                    <a:srgbClr val="000000"/>
                  </a:outerShdw>
                </a:effectLst>
                <a:latin typeface="+mn-ea"/>
                <a:ea typeface="+mn-ea"/>
              </a:rPr>
              <a:t>では、皮質より薄く染まる。 </a:t>
            </a:r>
          </a:p>
          <a:p>
            <a:pPr>
              <a:defRPr/>
            </a:pPr>
            <a:r>
              <a:rPr lang="ja-JP" altLang="en-US" sz="1800" dirty="0">
                <a:solidFill>
                  <a:schemeClr val="bg1"/>
                </a:solidFill>
                <a:effectLst>
                  <a:outerShdw blurRad="38100" dist="38100" dir="2700000" algn="tl">
                    <a:srgbClr val="000000"/>
                  </a:outerShdw>
                </a:effectLst>
                <a:latin typeface="+mn-ea"/>
                <a:ea typeface="+mn-ea"/>
              </a:rPr>
              <a:t>細胞は、クロム親和細胞（カテコールアミン分泌）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 calcmode="lin" valueType="num">
                                      <p:cBhvr additive="base">
                                        <p:cTn id="7" dur="500" fill="hold"/>
                                        <p:tgtEl>
                                          <p:spTgt spid="88067"/>
                                        </p:tgtEl>
                                        <p:attrNameLst>
                                          <p:attrName>ppt_x</p:attrName>
                                        </p:attrNameLst>
                                      </p:cBhvr>
                                      <p:tavLst>
                                        <p:tav tm="0">
                                          <p:val>
                                            <p:strVal val="#ppt_x"/>
                                          </p:val>
                                        </p:tav>
                                        <p:tav tm="100000">
                                          <p:val>
                                            <p:strVal val="#ppt_x"/>
                                          </p:val>
                                        </p:tav>
                                      </p:tavLst>
                                    </p:anim>
                                    <p:anim calcmode="lin" valueType="num">
                                      <p:cBhvr additive="base">
                                        <p:cTn id="8" dur="500" fill="hold"/>
                                        <p:tgtEl>
                                          <p:spTgt spid="8806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8068"/>
                                        </p:tgtEl>
                                        <p:attrNameLst>
                                          <p:attrName>style.visibility</p:attrName>
                                        </p:attrNameLst>
                                      </p:cBhvr>
                                      <p:to>
                                        <p:strVal val="visible"/>
                                      </p:to>
                                    </p:set>
                                    <p:anim calcmode="lin" valueType="num">
                                      <p:cBhvr additive="base">
                                        <p:cTn id="13" dur="500" fill="hold"/>
                                        <p:tgtEl>
                                          <p:spTgt spid="88068"/>
                                        </p:tgtEl>
                                        <p:attrNameLst>
                                          <p:attrName>ppt_x</p:attrName>
                                        </p:attrNameLst>
                                      </p:cBhvr>
                                      <p:tavLst>
                                        <p:tav tm="0">
                                          <p:val>
                                            <p:strVal val="#ppt_x"/>
                                          </p:val>
                                        </p:tav>
                                        <p:tav tm="100000">
                                          <p:val>
                                            <p:strVal val="#ppt_x"/>
                                          </p:val>
                                        </p:tav>
                                      </p:tavLst>
                                    </p:anim>
                                    <p:anim calcmode="lin" valueType="num">
                                      <p:cBhvr additive="base">
                                        <p:cTn id="14" dur="500" fill="hold"/>
                                        <p:tgtEl>
                                          <p:spTgt spid="8806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8069"/>
                                        </p:tgtEl>
                                        <p:attrNameLst>
                                          <p:attrName>style.visibility</p:attrName>
                                        </p:attrNameLst>
                                      </p:cBhvr>
                                      <p:to>
                                        <p:strVal val="visible"/>
                                      </p:to>
                                    </p:set>
                                    <p:anim calcmode="lin" valueType="num">
                                      <p:cBhvr additive="base">
                                        <p:cTn id="19" dur="500" fill="hold"/>
                                        <p:tgtEl>
                                          <p:spTgt spid="88069"/>
                                        </p:tgtEl>
                                        <p:attrNameLst>
                                          <p:attrName>ppt_x</p:attrName>
                                        </p:attrNameLst>
                                      </p:cBhvr>
                                      <p:tavLst>
                                        <p:tav tm="0">
                                          <p:val>
                                            <p:strVal val="#ppt_x"/>
                                          </p:val>
                                        </p:tav>
                                        <p:tav tm="100000">
                                          <p:val>
                                            <p:strVal val="#ppt_x"/>
                                          </p:val>
                                        </p:tav>
                                      </p:tavLst>
                                    </p:anim>
                                    <p:anim calcmode="lin" valueType="num">
                                      <p:cBhvr additive="base">
                                        <p:cTn id="20" dur="500" fill="hold"/>
                                        <p:tgtEl>
                                          <p:spTgt spid="8806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8070"/>
                                        </p:tgtEl>
                                        <p:attrNameLst>
                                          <p:attrName>style.visibility</p:attrName>
                                        </p:attrNameLst>
                                      </p:cBhvr>
                                      <p:to>
                                        <p:strVal val="visible"/>
                                      </p:to>
                                    </p:set>
                                    <p:anim calcmode="lin" valueType="num">
                                      <p:cBhvr additive="base">
                                        <p:cTn id="25" dur="500" fill="hold"/>
                                        <p:tgtEl>
                                          <p:spTgt spid="88070"/>
                                        </p:tgtEl>
                                        <p:attrNameLst>
                                          <p:attrName>ppt_x</p:attrName>
                                        </p:attrNameLst>
                                      </p:cBhvr>
                                      <p:tavLst>
                                        <p:tav tm="0">
                                          <p:val>
                                            <p:strVal val="#ppt_x"/>
                                          </p:val>
                                        </p:tav>
                                        <p:tav tm="100000">
                                          <p:val>
                                            <p:strVal val="#ppt_x"/>
                                          </p:val>
                                        </p:tav>
                                      </p:tavLst>
                                    </p:anim>
                                    <p:anim calcmode="lin" valueType="num">
                                      <p:cBhvr additive="base">
                                        <p:cTn id="26" dur="500" fill="hold"/>
                                        <p:tgtEl>
                                          <p:spTgt spid="88070"/>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8071"/>
                                        </p:tgtEl>
                                        <p:attrNameLst>
                                          <p:attrName>style.visibility</p:attrName>
                                        </p:attrNameLst>
                                      </p:cBhvr>
                                      <p:to>
                                        <p:strVal val="visible"/>
                                      </p:to>
                                    </p:set>
                                    <p:anim calcmode="lin" valueType="num">
                                      <p:cBhvr additive="base">
                                        <p:cTn id="31" dur="500" fill="hold"/>
                                        <p:tgtEl>
                                          <p:spTgt spid="88071"/>
                                        </p:tgtEl>
                                        <p:attrNameLst>
                                          <p:attrName>ppt_x</p:attrName>
                                        </p:attrNameLst>
                                      </p:cBhvr>
                                      <p:tavLst>
                                        <p:tav tm="0">
                                          <p:val>
                                            <p:strVal val="#ppt_x"/>
                                          </p:val>
                                        </p:tav>
                                        <p:tav tm="100000">
                                          <p:val>
                                            <p:strVal val="#ppt_x"/>
                                          </p:val>
                                        </p:tav>
                                      </p:tavLst>
                                    </p:anim>
                                    <p:anim calcmode="lin" valueType="num">
                                      <p:cBhvr additive="base">
                                        <p:cTn id="32" dur="500" fill="hold"/>
                                        <p:tgtEl>
                                          <p:spTgt spid="88071"/>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8072"/>
                                        </p:tgtEl>
                                        <p:attrNameLst>
                                          <p:attrName>style.visibility</p:attrName>
                                        </p:attrNameLst>
                                      </p:cBhvr>
                                      <p:to>
                                        <p:strVal val="visible"/>
                                      </p:to>
                                    </p:set>
                                    <p:anim calcmode="lin" valueType="num">
                                      <p:cBhvr additive="base">
                                        <p:cTn id="37" dur="500" fill="hold"/>
                                        <p:tgtEl>
                                          <p:spTgt spid="88072"/>
                                        </p:tgtEl>
                                        <p:attrNameLst>
                                          <p:attrName>ppt_x</p:attrName>
                                        </p:attrNameLst>
                                      </p:cBhvr>
                                      <p:tavLst>
                                        <p:tav tm="0">
                                          <p:val>
                                            <p:strVal val="#ppt_x"/>
                                          </p:val>
                                        </p:tav>
                                        <p:tav tm="100000">
                                          <p:val>
                                            <p:strVal val="#ppt_x"/>
                                          </p:val>
                                        </p:tav>
                                      </p:tavLst>
                                    </p:anim>
                                    <p:anim calcmode="lin" valueType="num">
                                      <p:cBhvr additive="base">
                                        <p:cTn id="38" dur="500" fill="hold"/>
                                        <p:tgtEl>
                                          <p:spTgt spid="88072"/>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8073"/>
                                        </p:tgtEl>
                                        <p:attrNameLst>
                                          <p:attrName>style.visibility</p:attrName>
                                        </p:attrNameLst>
                                      </p:cBhvr>
                                      <p:to>
                                        <p:strVal val="visible"/>
                                      </p:to>
                                    </p:set>
                                    <p:anim calcmode="lin" valueType="num">
                                      <p:cBhvr additive="base">
                                        <p:cTn id="43" dur="500" fill="hold"/>
                                        <p:tgtEl>
                                          <p:spTgt spid="88073"/>
                                        </p:tgtEl>
                                        <p:attrNameLst>
                                          <p:attrName>ppt_x</p:attrName>
                                        </p:attrNameLst>
                                      </p:cBhvr>
                                      <p:tavLst>
                                        <p:tav tm="0">
                                          <p:val>
                                            <p:strVal val="#ppt_x"/>
                                          </p:val>
                                        </p:tav>
                                        <p:tav tm="100000">
                                          <p:val>
                                            <p:strVal val="#ppt_x"/>
                                          </p:val>
                                        </p:tav>
                                      </p:tavLst>
                                    </p:anim>
                                    <p:anim calcmode="lin" valueType="num">
                                      <p:cBhvr additive="base">
                                        <p:cTn id="44" dur="500" fill="hold"/>
                                        <p:tgtEl>
                                          <p:spTgt spid="880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p:bldP spid="88068" grpId="0"/>
      <p:bldP spid="88069" grpId="0"/>
      <p:bldP spid="88070" grpId="0"/>
      <p:bldP spid="88071" grpId="0"/>
      <p:bldP spid="88072" grpId="0"/>
      <p:bldP spid="8807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57200" y="260350"/>
            <a:ext cx="8229600" cy="981075"/>
          </a:xfrm>
        </p:spPr>
        <p:txBody>
          <a:bodyPr/>
          <a:lstStyle/>
          <a:p>
            <a:pPr eaLnBrk="1" hangingPunct="1">
              <a:defRPr/>
            </a:pPr>
            <a:r>
              <a:rPr lang="ja-JP" altLang="en-US" b="1">
                <a:latin typeface="+mn-ea"/>
                <a:ea typeface="+mn-ea"/>
              </a:rPr>
              <a:t>副腎と副腎疾患</a:t>
            </a:r>
          </a:p>
        </p:txBody>
      </p:sp>
      <p:sp>
        <p:nvSpPr>
          <p:cNvPr id="112643" name="Text Box 3"/>
          <p:cNvSpPr txBox="1">
            <a:spLocks noChangeArrowheads="1"/>
          </p:cNvSpPr>
          <p:nvPr/>
        </p:nvSpPr>
        <p:spPr bwMode="auto">
          <a:xfrm>
            <a:off x="661988" y="1550988"/>
            <a:ext cx="2014537" cy="2695575"/>
          </a:xfrm>
          <a:prstGeom prst="rect">
            <a:avLst/>
          </a:prstGeom>
          <a:noFill/>
          <a:ln w="9525">
            <a:noFill/>
            <a:miter lim="800000"/>
            <a:headEnd/>
            <a:tailEnd/>
          </a:ln>
          <a:effectLst/>
        </p:spPr>
        <p:txBody>
          <a:bodyPr>
            <a:spAutoFit/>
          </a:bodyPr>
          <a:lstStyle/>
          <a:p>
            <a:pPr>
              <a:lnSpc>
                <a:spcPts val="2900"/>
              </a:lnSpc>
              <a:defRPr/>
            </a:pPr>
            <a:r>
              <a:rPr lang="ja-JP" altLang="en-US" dirty="0">
                <a:solidFill>
                  <a:schemeClr val="bg1"/>
                </a:solidFill>
                <a:effectLst>
                  <a:outerShdw blurRad="38100" dist="38100" dir="2700000" algn="tl">
                    <a:srgbClr val="000000"/>
                  </a:outerShdw>
                </a:effectLst>
                <a:latin typeface="+mn-ea"/>
                <a:ea typeface="+mn-ea"/>
              </a:rPr>
              <a:t>副腎皮質</a:t>
            </a:r>
          </a:p>
          <a:p>
            <a:pPr>
              <a:lnSpc>
                <a:spcPts val="2900"/>
              </a:lnSpc>
              <a:defRPr/>
            </a:pPr>
            <a:r>
              <a:rPr lang="ja-JP" altLang="en-US" dirty="0">
                <a:solidFill>
                  <a:schemeClr val="bg1"/>
                </a:solidFill>
                <a:effectLst>
                  <a:outerShdw blurRad="38100" dist="38100" dir="2700000" algn="tl">
                    <a:srgbClr val="000000"/>
                  </a:outerShdw>
                </a:effectLst>
                <a:latin typeface="+mn-ea"/>
                <a:ea typeface="+mn-ea"/>
              </a:rPr>
              <a:t>　球状層　（Ｇ）</a:t>
            </a:r>
            <a:endParaRPr lang="ja-JP" altLang="en-US" dirty="0">
              <a:solidFill>
                <a:srgbClr val="FF3300"/>
              </a:solidFill>
              <a:effectLst>
                <a:outerShdw blurRad="38100" dist="38100" dir="2700000" algn="tl">
                  <a:srgbClr val="000000"/>
                </a:outerShdw>
              </a:effectLst>
              <a:latin typeface="+mn-ea"/>
              <a:ea typeface="+mn-ea"/>
            </a:endParaRPr>
          </a:p>
          <a:p>
            <a:pPr>
              <a:lnSpc>
                <a:spcPts val="2900"/>
              </a:lnSpc>
              <a:defRPr/>
            </a:pPr>
            <a:r>
              <a:rPr lang="ja-JP" altLang="en-US" dirty="0">
                <a:solidFill>
                  <a:schemeClr val="bg1"/>
                </a:solidFill>
                <a:effectLst>
                  <a:outerShdw blurRad="38100" dist="38100" dir="2700000" algn="tl">
                    <a:srgbClr val="000000"/>
                  </a:outerShdw>
                </a:effectLst>
                <a:latin typeface="+mn-ea"/>
                <a:ea typeface="+mn-ea"/>
              </a:rPr>
              <a:t>　束状層　（Ｆ）</a:t>
            </a:r>
          </a:p>
          <a:p>
            <a:pPr>
              <a:lnSpc>
                <a:spcPts val="2900"/>
              </a:lnSpc>
              <a:defRPr/>
            </a:pPr>
            <a:r>
              <a:rPr lang="ja-JP" altLang="en-US" dirty="0">
                <a:solidFill>
                  <a:schemeClr val="bg1"/>
                </a:solidFill>
                <a:effectLst>
                  <a:outerShdw blurRad="38100" dist="38100" dir="2700000" algn="tl">
                    <a:srgbClr val="000000"/>
                  </a:outerShdw>
                </a:effectLst>
                <a:latin typeface="+mn-ea"/>
                <a:ea typeface="+mn-ea"/>
              </a:rPr>
              <a:t>　網状層　（Ｒ）</a:t>
            </a:r>
          </a:p>
          <a:p>
            <a:pPr>
              <a:lnSpc>
                <a:spcPts val="2900"/>
              </a:lnSpc>
              <a:defRPr/>
            </a:pPr>
            <a:r>
              <a:rPr lang="ja-JP" altLang="en-US" dirty="0">
                <a:solidFill>
                  <a:schemeClr val="bg1"/>
                </a:solidFill>
                <a:effectLst>
                  <a:outerShdw blurRad="38100" dist="38100" dir="2700000" algn="tl">
                    <a:srgbClr val="000000"/>
                  </a:outerShdw>
                </a:effectLst>
                <a:latin typeface="+mn-ea"/>
                <a:ea typeface="+mn-ea"/>
              </a:rPr>
              <a:t>副腎髄質　</a:t>
            </a:r>
          </a:p>
          <a:p>
            <a:pPr>
              <a:lnSpc>
                <a:spcPts val="2900"/>
              </a:lnSpc>
              <a:defRPr/>
            </a:pPr>
            <a:endParaRPr lang="ja-JP" altLang="en-US" dirty="0">
              <a:solidFill>
                <a:schemeClr val="bg1"/>
              </a:solidFill>
              <a:effectLst>
                <a:outerShdw blurRad="38100" dist="38100" dir="2700000" algn="tl">
                  <a:srgbClr val="000000"/>
                </a:outerShdw>
              </a:effectLst>
              <a:latin typeface="+mn-ea"/>
              <a:ea typeface="+mn-ea"/>
            </a:endParaRPr>
          </a:p>
          <a:p>
            <a:pPr>
              <a:lnSpc>
                <a:spcPts val="2900"/>
              </a:lnSpc>
              <a:defRPr/>
            </a:pPr>
            <a:r>
              <a:rPr lang="ja-JP" altLang="en-US" dirty="0">
                <a:solidFill>
                  <a:srgbClr val="FFFF66"/>
                </a:solidFill>
                <a:effectLst>
                  <a:outerShdw blurRad="38100" dist="38100" dir="2700000" algn="tl">
                    <a:srgbClr val="000000"/>
                  </a:outerShdw>
                </a:effectLst>
                <a:latin typeface="+mn-ea"/>
                <a:ea typeface="+mn-ea"/>
              </a:rPr>
              <a:t>　その他の疾患</a:t>
            </a:r>
          </a:p>
        </p:txBody>
      </p:sp>
      <p:pic>
        <p:nvPicPr>
          <p:cNvPr id="112644" name="Picture 4" descr="f3B"/>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851525" y="3516313"/>
            <a:ext cx="3292475" cy="3341687"/>
          </a:xfrm>
        </p:spPr>
      </p:pic>
      <p:sp>
        <p:nvSpPr>
          <p:cNvPr id="112646" name="AutoShape 6"/>
          <p:cNvSpPr>
            <a:spLocks/>
          </p:cNvSpPr>
          <p:nvPr/>
        </p:nvSpPr>
        <p:spPr bwMode="auto">
          <a:xfrm>
            <a:off x="5340350" y="1844675"/>
            <a:ext cx="190500" cy="1439863"/>
          </a:xfrm>
          <a:prstGeom prst="rightBracket">
            <a:avLst>
              <a:gd name="adj" fmla="val 55988"/>
            </a:avLst>
          </a:prstGeom>
          <a:noFill/>
          <a:ln w="508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latin typeface="+mn-ea"/>
              <a:ea typeface="+mn-ea"/>
            </a:endParaRPr>
          </a:p>
        </p:txBody>
      </p:sp>
      <p:sp>
        <p:nvSpPr>
          <p:cNvPr id="112647" name="Text Box 7"/>
          <p:cNvSpPr txBox="1">
            <a:spLocks noChangeArrowheads="1"/>
          </p:cNvSpPr>
          <p:nvPr/>
        </p:nvSpPr>
        <p:spPr bwMode="auto">
          <a:xfrm>
            <a:off x="2781300" y="1901825"/>
            <a:ext cx="3168650" cy="338554"/>
          </a:xfrm>
          <a:prstGeom prst="rect">
            <a:avLst/>
          </a:prstGeom>
          <a:noFill/>
          <a:ln w="9525">
            <a:noFill/>
            <a:miter lim="800000"/>
            <a:headEnd/>
            <a:tailEnd/>
          </a:ln>
          <a:effectLst/>
        </p:spPr>
        <p:txBody>
          <a:bodyPr>
            <a:spAutoFit/>
          </a:bodyPr>
          <a:lstStyle/>
          <a:p>
            <a:pPr>
              <a:defRPr/>
            </a:pPr>
            <a:r>
              <a:rPr lang="ja-JP" altLang="en-US">
                <a:solidFill>
                  <a:schemeClr val="bg1"/>
                </a:solidFill>
                <a:effectLst>
                  <a:outerShdw blurRad="38100" dist="38100" dir="2700000" algn="tl">
                    <a:srgbClr val="000000"/>
                  </a:outerShdw>
                </a:effectLst>
                <a:latin typeface="+mn-ea"/>
                <a:ea typeface="+mn-ea"/>
              </a:rPr>
              <a:t>アルドステロン症</a:t>
            </a:r>
            <a:endParaRPr kumimoji="0" lang="ja-JP" altLang="en-US" sz="2400">
              <a:solidFill>
                <a:schemeClr val="bg1"/>
              </a:solidFill>
              <a:effectLst>
                <a:outerShdw blurRad="38100" dist="38100" dir="2700000" algn="tl">
                  <a:srgbClr val="000000"/>
                </a:outerShdw>
              </a:effectLst>
              <a:latin typeface="+mn-ea"/>
              <a:ea typeface="+mn-ea"/>
            </a:endParaRPr>
          </a:p>
        </p:txBody>
      </p:sp>
      <p:sp>
        <p:nvSpPr>
          <p:cNvPr id="112648" name="Text Box 8"/>
          <p:cNvSpPr txBox="1">
            <a:spLocks noChangeArrowheads="1"/>
          </p:cNvSpPr>
          <p:nvPr/>
        </p:nvSpPr>
        <p:spPr bwMode="auto">
          <a:xfrm>
            <a:off x="2747963" y="2333625"/>
            <a:ext cx="2847975" cy="338554"/>
          </a:xfrm>
          <a:prstGeom prst="rect">
            <a:avLst/>
          </a:prstGeom>
          <a:noFill/>
          <a:ln w="9525">
            <a:noFill/>
            <a:miter lim="800000"/>
            <a:headEnd/>
            <a:tailEnd/>
          </a:ln>
          <a:effectLst/>
        </p:spPr>
        <p:txBody>
          <a:bodyPr>
            <a:spAutoFit/>
          </a:bodyPr>
          <a:lstStyle/>
          <a:p>
            <a:pPr>
              <a:defRPr/>
            </a:pPr>
            <a:r>
              <a:rPr lang="ja-JP" altLang="en-US" dirty="0">
                <a:solidFill>
                  <a:srgbClr val="FF6600"/>
                </a:solidFill>
                <a:effectLst>
                  <a:outerShdw blurRad="38100" dist="38100" dir="2700000" algn="tl">
                    <a:srgbClr val="000000"/>
                  </a:outerShdw>
                </a:effectLst>
                <a:latin typeface="+mn-ea"/>
                <a:ea typeface="+mn-ea"/>
              </a:rPr>
              <a:t>クッシング症候群</a:t>
            </a:r>
            <a:endParaRPr kumimoji="0" lang="ja-JP" altLang="en-US" sz="2400" dirty="0">
              <a:solidFill>
                <a:schemeClr val="bg1"/>
              </a:solidFill>
              <a:effectLst>
                <a:outerShdw blurRad="38100" dist="38100" dir="2700000" algn="tl">
                  <a:srgbClr val="000000"/>
                </a:outerShdw>
              </a:effectLst>
              <a:latin typeface="+mn-ea"/>
              <a:ea typeface="+mn-ea"/>
            </a:endParaRPr>
          </a:p>
        </p:txBody>
      </p:sp>
      <p:sp>
        <p:nvSpPr>
          <p:cNvPr id="112649" name="Text Box 9"/>
          <p:cNvSpPr txBox="1">
            <a:spLocks noChangeArrowheads="1"/>
          </p:cNvSpPr>
          <p:nvPr/>
        </p:nvSpPr>
        <p:spPr bwMode="auto">
          <a:xfrm>
            <a:off x="2790825" y="2765425"/>
            <a:ext cx="3105150" cy="338554"/>
          </a:xfrm>
          <a:prstGeom prst="rect">
            <a:avLst/>
          </a:prstGeom>
          <a:noFill/>
          <a:ln w="9525">
            <a:noFill/>
            <a:miter lim="800000"/>
            <a:headEnd/>
            <a:tailEnd/>
          </a:ln>
          <a:effectLst/>
        </p:spPr>
        <p:txBody>
          <a:bodyPr>
            <a:spAutoFit/>
          </a:bodyPr>
          <a:lstStyle/>
          <a:p>
            <a:pPr>
              <a:defRPr/>
            </a:pPr>
            <a:r>
              <a:rPr lang="zh-TW" altLang="en-US">
                <a:solidFill>
                  <a:schemeClr val="bg1"/>
                </a:solidFill>
                <a:effectLst>
                  <a:outerShdw blurRad="38100" dist="38100" dir="2700000" algn="tl">
                    <a:srgbClr val="000000"/>
                  </a:outerShdw>
                </a:effectLst>
                <a:latin typeface="+mn-ea"/>
                <a:ea typeface="+mn-ea"/>
              </a:rPr>
              <a:t>副腎性器症候群</a:t>
            </a:r>
            <a:endParaRPr kumimoji="0" lang="ja-JP" altLang="en-US" sz="2400">
              <a:solidFill>
                <a:schemeClr val="bg1"/>
              </a:solidFill>
              <a:effectLst>
                <a:outerShdw blurRad="38100" dist="38100" dir="2700000" algn="tl">
                  <a:srgbClr val="000000"/>
                </a:outerShdw>
              </a:effectLst>
              <a:latin typeface="+mn-ea"/>
              <a:ea typeface="+mn-ea"/>
            </a:endParaRPr>
          </a:p>
        </p:txBody>
      </p:sp>
      <p:sp>
        <p:nvSpPr>
          <p:cNvPr id="112650" name="Text Box 10"/>
          <p:cNvSpPr txBox="1">
            <a:spLocks noChangeArrowheads="1"/>
          </p:cNvSpPr>
          <p:nvPr/>
        </p:nvSpPr>
        <p:spPr bwMode="auto">
          <a:xfrm>
            <a:off x="2759075" y="3197225"/>
            <a:ext cx="2273300" cy="338554"/>
          </a:xfrm>
          <a:prstGeom prst="rect">
            <a:avLst/>
          </a:prstGeom>
          <a:noFill/>
          <a:ln w="9525">
            <a:noFill/>
            <a:miter lim="800000"/>
            <a:headEnd/>
            <a:tailEnd/>
          </a:ln>
          <a:effectLst/>
        </p:spPr>
        <p:txBody>
          <a:bodyPr>
            <a:spAutoFit/>
          </a:bodyPr>
          <a:lstStyle/>
          <a:p>
            <a:pPr>
              <a:defRPr/>
            </a:pPr>
            <a:r>
              <a:rPr lang="ja-JP" altLang="en-US">
                <a:solidFill>
                  <a:schemeClr val="bg1"/>
                </a:solidFill>
                <a:effectLst>
                  <a:outerShdw blurRad="38100" dist="38100" dir="2700000" algn="tl">
                    <a:srgbClr val="000000"/>
                  </a:outerShdw>
                </a:effectLst>
                <a:latin typeface="+mn-ea"/>
                <a:ea typeface="+mn-ea"/>
              </a:rPr>
              <a:t>褐色細胞腫</a:t>
            </a:r>
          </a:p>
        </p:txBody>
      </p:sp>
      <p:sp>
        <p:nvSpPr>
          <p:cNvPr id="112651" name="Text Box 11"/>
          <p:cNvSpPr txBox="1">
            <a:spLocks noChangeArrowheads="1"/>
          </p:cNvSpPr>
          <p:nvPr/>
        </p:nvSpPr>
        <p:spPr bwMode="auto">
          <a:xfrm>
            <a:off x="5691188" y="1916113"/>
            <a:ext cx="2144712" cy="584775"/>
          </a:xfrm>
          <a:prstGeom prst="rect">
            <a:avLst/>
          </a:prstGeom>
          <a:noFill/>
          <a:ln w="9525">
            <a:noFill/>
            <a:miter lim="800000"/>
            <a:headEnd/>
            <a:tailEnd/>
          </a:ln>
          <a:effectLst/>
        </p:spPr>
        <p:txBody>
          <a:bodyPr>
            <a:spAutoFit/>
          </a:bodyPr>
          <a:lstStyle/>
          <a:p>
            <a:pPr>
              <a:defRPr/>
            </a:pPr>
            <a:r>
              <a:rPr lang="ja-JP" altLang="en-US" dirty="0">
                <a:solidFill>
                  <a:srgbClr val="FF3300"/>
                </a:solidFill>
                <a:effectLst>
                  <a:outerShdw blurRad="38100" dist="38100" dir="2700000" algn="tl">
                    <a:srgbClr val="000000"/>
                  </a:outerShdw>
                </a:effectLst>
                <a:latin typeface="+mn-ea"/>
                <a:ea typeface="+mn-ea"/>
              </a:rPr>
              <a:t>副腎不全</a:t>
            </a:r>
          </a:p>
          <a:p>
            <a:pPr>
              <a:defRPr/>
            </a:pPr>
            <a:r>
              <a:rPr lang="ja-JP" altLang="en-US" dirty="0">
                <a:solidFill>
                  <a:srgbClr val="FF3300"/>
                </a:solidFill>
                <a:effectLst>
                  <a:outerShdw blurRad="38100" dist="38100" dir="2700000" algn="tl">
                    <a:srgbClr val="000000"/>
                  </a:outerShdw>
                </a:effectLst>
                <a:latin typeface="+mn-ea"/>
                <a:ea typeface="+mn-ea"/>
              </a:rPr>
              <a:t>アジソン病</a:t>
            </a:r>
          </a:p>
        </p:txBody>
      </p:sp>
      <p:sp>
        <p:nvSpPr>
          <p:cNvPr id="112653" name="Text Box 13"/>
          <p:cNvSpPr txBox="1">
            <a:spLocks noChangeArrowheads="1"/>
          </p:cNvSpPr>
          <p:nvPr/>
        </p:nvSpPr>
        <p:spPr bwMode="auto">
          <a:xfrm>
            <a:off x="271463" y="4449763"/>
            <a:ext cx="4578350" cy="523220"/>
          </a:xfrm>
          <a:prstGeom prst="rect">
            <a:avLst/>
          </a:prstGeom>
          <a:noFill/>
          <a:ln w="9525">
            <a:noFill/>
            <a:miter lim="800000"/>
            <a:headEnd/>
            <a:tailEnd/>
          </a:ln>
          <a:effectLst/>
        </p:spPr>
        <p:txBody>
          <a:bodyPr>
            <a:spAutoFit/>
          </a:bodyPr>
          <a:lstStyle/>
          <a:p>
            <a:pPr>
              <a:defRPr/>
            </a:pPr>
            <a:r>
              <a:rPr kumimoji="0" lang="ja-JP" altLang="en-US" sz="1400" dirty="0">
                <a:solidFill>
                  <a:schemeClr val="bg1"/>
                </a:solidFill>
                <a:effectLst>
                  <a:outerShdw blurRad="38100" dist="38100" dir="2700000" algn="tl">
                    <a:srgbClr val="000000"/>
                  </a:outerShdw>
                </a:effectLst>
                <a:latin typeface="+mn-ea"/>
                <a:ea typeface="+mn-ea"/>
              </a:rPr>
              <a:t>副腎偶発</a:t>
            </a:r>
            <a:r>
              <a:rPr lang="ja-JP" altLang="en-US" sz="1400" dirty="0">
                <a:solidFill>
                  <a:schemeClr val="bg1"/>
                </a:solidFill>
                <a:effectLst>
                  <a:outerShdw blurRad="38100" dist="38100" dir="2700000" algn="tl">
                    <a:srgbClr val="000000"/>
                  </a:outerShdw>
                </a:effectLst>
                <a:latin typeface="+mn-ea"/>
                <a:ea typeface="+mn-ea"/>
              </a:rPr>
              <a:t>腫</a:t>
            </a:r>
          </a:p>
          <a:p>
            <a:pPr>
              <a:defRPr/>
            </a:pPr>
            <a:r>
              <a:rPr kumimoji="0" lang="ja-JP" altLang="en-US" sz="1400" dirty="0">
                <a:solidFill>
                  <a:schemeClr val="bg1"/>
                </a:solidFill>
                <a:effectLst>
                  <a:outerShdw blurRad="38100" dist="38100" dir="2700000" algn="tl">
                    <a:srgbClr val="000000"/>
                  </a:outerShdw>
                </a:effectLst>
                <a:latin typeface="+mn-ea"/>
                <a:ea typeface="+mn-ea"/>
              </a:rPr>
              <a:t>プレクリニカルクッシング症候群</a:t>
            </a:r>
          </a:p>
        </p:txBody>
      </p:sp>
      <p:sp>
        <p:nvSpPr>
          <p:cNvPr id="112654" name="Text Box 14"/>
          <p:cNvSpPr txBox="1">
            <a:spLocks noChangeArrowheads="1"/>
          </p:cNvSpPr>
          <p:nvPr/>
        </p:nvSpPr>
        <p:spPr bwMode="auto">
          <a:xfrm>
            <a:off x="228600" y="5373688"/>
            <a:ext cx="6013450" cy="615553"/>
          </a:xfrm>
          <a:prstGeom prst="rect">
            <a:avLst/>
          </a:prstGeom>
          <a:noFill/>
          <a:ln w="9525">
            <a:noFill/>
            <a:miter lim="800000"/>
            <a:headEnd/>
            <a:tailEnd/>
          </a:ln>
          <a:effectLst/>
        </p:spPr>
        <p:txBody>
          <a:bodyPr>
            <a:spAutoFit/>
          </a:bodyPr>
          <a:lstStyle/>
          <a:p>
            <a:pPr>
              <a:defRPr/>
            </a:pPr>
            <a:r>
              <a:rPr kumimoji="0" lang="en-US" altLang="ja-JP" sz="1400" dirty="0">
                <a:solidFill>
                  <a:schemeClr val="bg1"/>
                </a:solidFill>
                <a:effectLst>
                  <a:outerShdw blurRad="38100" dist="38100" dir="2700000" algn="tl">
                    <a:srgbClr val="000000"/>
                  </a:outerShdw>
                </a:effectLst>
                <a:latin typeface="+mn-ea"/>
                <a:ea typeface="+mn-ea"/>
              </a:rPr>
              <a:t>AME </a:t>
            </a:r>
            <a:r>
              <a:rPr kumimoji="0" lang="ja-JP" altLang="en-US" sz="1400" dirty="0">
                <a:solidFill>
                  <a:schemeClr val="bg1"/>
                </a:solidFill>
                <a:effectLst>
                  <a:outerShdw blurRad="38100" dist="38100" dir="2700000" algn="tl">
                    <a:srgbClr val="000000"/>
                  </a:outerShdw>
                </a:effectLst>
                <a:latin typeface="+mn-ea"/>
                <a:ea typeface="+mn-ea"/>
              </a:rPr>
              <a:t>症候群　</a:t>
            </a:r>
          </a:p>
          <a:p>
            <a:pPr>
              <a:defRPr/>
            </a:pPr>
            <a:r>
              <a:rPr kumimoji="0" lang="ja-JP" altLang="en-US" sz="1400" dirty="0">
                <a:solidFill>
                  <a:schemeClr val="bg1"/>
                </a:solidFill>
                <a:effectLst>
                  <a:outerShdw blurRad="38100" dist="38100" dir="2700000" algn="tl">
                    <a:srgbClr val="000000"/>
                  </a:outerShdw>
                </a:effectLst>
                <a:latin typeface="+mn-ea"/>
                <a:ea typeface="+mn-ea"/>
              </a:rPr>
              <a:t>　　</a:t>
            </a:r>
            <a:r>
              <a:rPr kumimoji="0" lang="en-US" altLang="ja-JP" sz="2000" dirty="0">
                <a:solidFill>
                  <a:schemeClr val="bg1"/>
                </a:solidFill>
                <a:effectLst>
                  <a:outerShdw blurRad="38100" dist="38100" dir="2700000" algn="tl">
                    <a:srgbClr val="000000"/>
                  </a:outerShdw>
                </a:effectLst>
                <a:latin typeface="+mn-ea"/>
                <a:ea typeface="+mn-ea"/>
              </a:rPr>
              <a:t>(apparent mineral corticoid excess)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43"/>
                                        </p:tgtEl>
                                        <p:attrNameLst>
                                          <p:attrName>style.visibility</p:attrName>
                                        </p:attrNameLst>
                                      </p:cBhvr>
                                      <p:to>
                                        <p:strVal val="visible"/>
                                      </p:to>
                                    </p:set>
                                    <p:anim calcmode="lin" valueType="num">
                                      <p:cBhvr additive="base">
                                        <p:cTn id="7" dur="500" fill="hold"/>
                                        <p:tgtEl>
                                          <p:spTgt spid="112643"/>
                                        </p:tgtEl>
                                        <p:attrNameLst>
                                          <p:attrName>ppt_x</p:attrName>
                                        </p:attrNameLst>
                                      </p:cBhvr>
                                      <p:tavLst>
                                        <p:tav tm="0">
                                          <p:val>
                                            <p:strVal val="#ppt_x"/>
                                          </p:val>
                                        </p:tav>
                                        <p:tav tm="100000">
                                          <p:val>
                                            <p:strVal val="#ppt_x"/>
                                          </p:val>
                                        </p:tav>
                                      </p:tavLst>
                                    </p:anim>
                                    <p:anim calcmode="lin" valueType="num">
                                      <p:cBhvr additive="base">
                                        <p:cTn id="8" dur="500" fill="hold"/>
                                        <p:tgtEl>
                                          <p:spTgt spid="11264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647"/>
                                        </p:tgtEl>
                                        <p:attrNameLst>
                                          <p:attrName>style.visibility</p:attrName>
                                        </p:attrNameLst>
                                      </p:cBhvr>
                                      <p:to>
                                        <p:strVal val="visible"/>
                                      </p:to>
                                    </p:set>
                                    <p:anim calcmode="lin" valueType="num">
                                      <p:cBhvr additive="base">
                                        <p:cTn id="13" dur="500" fill="hold"/>
                                        <p:tgtEl>
                                          <p:spTgt spid="112647"/>
                                        </p:tgtEl>
                                        <p:attrNameLst>
                                          <p:attrName>ppt_x</p:attrName>
                                        </p:attrNameLst>
                                      </p:cBhvr>
                                      <p:tavLst>
                                        <p:tav tm="0">
                                          <p:val>
                                            <p:strVal val="#ppt_x"/>
                                          </p:val>
                                        </p:tav>
                                        <p:tav tm="100000">
                                          <p:val>
                                            <p:strVal val="#ppt_x"/>
                                          </p:val>
                                        </p:tav>
                                      </p:tavLst>
                                    </p:anim>
                                    <p:anim calcmode="lin" valueType="num">
                                      <p:cBhvr additive="base">
                                        <p:cTn id="14" dur="500" fill="hold"/>
                                        <p:tgtEl>
                                          <p:spTgt spid="11264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2654"/>
                                        </p:tgtEl>
                                        <p:attrNameLst>
                                          <p:attrName>style.visibility</p:attrName>
                                        </p:attrNameLst>
                                      </p:cBhvr>
                                      <p:to>
                                        <p:strVal val="visible"/>
                                      </p:to>
                                    </p:set>
                                    <p:anim calcmode="lin" valueType="num">
                                      <p:cBhvr additive="base">
                                        <p:cTn id="19" dur="500" fill="hold"/>
                                        <p:tgtEl>
                                          <p:spTgt spid="112654"/>
                                        </p:tgtEl>
                                        <p:attrNameLst>
                                          <p:attrName>ppt_x</p:attrName>
                                        </p:attrNameLst>
                                      </p:cBhvr>
                                      <p:tavLst>
                                        <p:tav tm="0">
                                          <p:val>
                                            <p:strVal val="#ppt_x"/>
                                          </p:val>
                                        </p:tav>
                                        <p:tav tm="100000">
                                          <p:val>
                                            <p:strVal val="#ppt_x"/>
                                          </p:val>
                                        </p:tav>
                                      </p:tavLst>
                                    </p:anim>
                                    <p:anim calcmode="lin" valueType="num">
                                      <p:cBhvr additive="base">
                                        <p:cTn id="20" dur="500" fill="hold"/>
                                        <p:tgtEl>
                                          <p:spTgt spid="11265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12644"/>
                                        </p:tgtEl>
                                        <p:attrNameLst>
                                          <p:attrName>style.visibility</p:attrName>
                                        </p:attrNameLst>
                                      </p:cBhvr>
                                      <p:to>
                                        <p:strVal val="visible"/>
                                      </p:to>
                                    </p:set>
                                    <p:anim calcmode="lin" valueType="num">
                                      <p:cBhvr additive="base">
                                        <p:cTn id="25" dur="500" fill="hold"/>
                                        <p:tgtEl>
                                          <p:spTgt spid="112644"/>
                                        </p:tgtEl>
                                        <p:attrNameLst>
                                          <p:attrName>ppt_x</p:attrName>
                                        </p:attrNameLst>
                                      </p:cBhvr>
                                      <p:tavLst>
                                        <p:tav tm="0">
                                          <p:val>
                                            <p:strVal val="#ppt_x"/>
                                          </p:val>
                                        </p:tav>
                                        <p:tav tm="100000">
                                          <p:val>
                                            <p:strVal val="#ppt_x"/>
                                          </p:val>
                                        </p:tav>
                                      </p:tavLst>
                                    </p:anim>
                                    <p:anim calcmode="lin" valueType="num">
                                      <p:cBhvr additive="base">
                                        <p:cTn id="26" dur="500" fill="hold"/>
                                        <p:tgtEl>
                                          <p:spTgt spid="1126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2648"/>
                                        </p:tgtEl>
                                        <p:attrNameLst>
                                          <p:attrName>style.visibility</p:attrName>
                                        </p:attrNameLst>
                                      </p:cBhvr>
                                      <p:to>
                                        <p:strVal val="visible"/>
                                      </p:to>
                                    </p:set>
                                    <p:anim calcmode="lin" valueType="num">
                                      <p:cBhvr additive="base">
                                        <p:cTn id="31" dur="500" fill="hold"/>
                                        <p:tgtEl>
                                          <p:spTgt spid="112648"/>
                                        </p:tgtEl>
                                        <p:attrNameLst>
                                          <p:attrName>ppt_x</p:attrName>
                                        </p:attrNameLst>
                                      </p:cBhvr>
                                      <p:tavLst>
                                        <p:tav tm="0">
                                          <p:val>
                                            <p:strVal val="#ppt_x"/>
                                          </p:val>
                                        </p:tav>
                                        <p:tav tm="100000">
                                          <p:val>
                                            <p:strVal val="#ppt_x"/>
                                          </p:val>
                                        </p:tav>
                                      </p:tavLst>
                                    </p:anim>
                                    <p:anim calcmode="lin" valueType="num">
                                      <p:cBhvr additive="base">
                                        <p:cTn id="32" dur="500" fill="hold"/>
                                        <p:tgtEl>
                                          <p:spTgt spid="11264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2653"/>
                                        </p:tgtEl>
                                        <p:attrNameLst>
                                          <p:attrName>style.visibility</p:attrName>
                                        </p:attrNameLst>
                                      </p:cBhvr>
                                      <p:to>
                                        <p:strVal val="visible"/>
                                      </p:to>
                                    </p:set>
                                    <p:anim calcmode="lin" valueType="num">
                                      <p:cBhvr additive="base">
                                        <p:cTn id="37" dur="500" fill="hold"/>
                                        <p:tgtEl>
                                          <p:spTgt spid="112653"/>
                                        </p:tgtEl>
                                        <p:attrNameLst>
                                          <p:attrName>ppt_x</p:attrName>
                                        </p:attrNameLst>
                                      </p:cBhvr>
                                      <p:tavLst>
                                        <p:tav tm="0">
                                          <p:val>
                                            <p:strVal val="#ppt_x"/>
                                          </p:val>
                                        </p:tav>
                                        <p:tav tm="100000">
                                          <p:val>
                                            <p:strVal val="#ppt_x"/>
                                          </p:val>
                                        </p:tav>
                                      </p:tavLst>
                                    </p:anim>
                                    <p:anim calcmode="lin" valueType="num">
                                      <p:cBhvr additive="base">
                                        <p:cTn id="38" dur="500" fill="hold"/>
                                        <p:tgtEl>
                                          <p:spTgt spid="112653"/>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2649"/>
                                        </p:tgtEl>
                                        <p:attrNameLst>
                                          <p:attrName>style.visibility</p:attrName>
                                        </p:attrNameLst>
                                      </p:cBhvr>
                                      <p:to>
                                        <p:strVal val="visible"/>
                                      </p:to>
                                    </p:set>
                                    <p:anim calcmode="lin" valueType="num">
                                      <p:cBhvr additive="base">
                                        <p:cTn id="43" dur="500" fill="hold"/>
                                        <p:tgtEl>
                                          <p:spTgt spid="112649"/>
                                        </p:tgtEl>
                                        <p:attrNameLst>
                                          <p:attrName>ppt_x</p:attrName>
                                        </p:attrNameLst>
                                      </p:cBhvr>
                                      <p:tavLst>
                                        <p:tav tm="0">
                                          <p:val>
                                            <p:strVal val="#ppt_x"/>
                                          </p:val>
                                        </p:tav>
                                        <p:tav tm="100000">
                                          <p:val>
                                            <p:strVal val="#ppt_x"/>
                                          </p:val>
                                        </p:tav>
                                      </p:tavLst>
                                    </p:anim>
                                    <p:anim calcmode="lin" valueType="num">
                                      <p:cBhvr additive="base">
                                        <p:cTn id="44" dur="500" fill="hold"/>
                                        <p:tgtEl>
                                          <p:spTgt spid="11264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12650"/>
                                        </p:tgtEl>
                                        <p:attrNameLst>
                                          <p:attrName>style.visibility</p:attrName>
                                        </p:attrNameLst>
                                      </p:cBhvr>
                                      <p:to>
                                        <p:strVal val="visible"/>
                                      </p:to>
                                    </p:set>
                                    <p:anim calcmode="lin" valueType="num">
                                      <p:cBhvr additive="base">
                                        <p:cTn id="47" dur="500" fill="hold"/>
                                        <p:tgtEl>
                                          <p:spTgt spid="112650"/>
                                        </p:tgtEl>
                                        <p:attrNameLst>
                                          <p:attrName>ppt_x</p:attrName>
                                        </p:attrNameLst>
                                      </p:cBhvr>
                                      <p:tavLst>
                                        <p:tav tm="0">
                                          <p:val>
                                            <p:strVal val="#ppt_x"/>
                                          </p:val>
                                        </p:tav>
                                        <p:tav tm="100000">
                                          <p:val>
                                            <p:strVal val="#ppt_x"/>
                                          </p:val>
                                        </p:tav>
                                      </p:tavLst>
                                    </p:anim>
                                    <p:anim calcmode="lin" valueType="num">
                                      <p:cBhvr additive="base">
                                        <p:cTn id="48" dur="500" fill="hold"/>
                                        <p:tgtEl>
                                          <p:spTgt spid="112650"/>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12646"/>
                                        </p:tgtEl>
                                        <p:attrNameLst>
                                          <p:attrName>style.visibility</p:attrName>
                                        </p:attrNameLst>
                                      </p:cBhvr>
                                      <p:to>
                                        <p:strVal val="visible"/>
                                      </p:to>
                                    </p:set>
                                    <p:anim calcmode="lin" valueType="num">
                                      <p:cBhvr additive="base">
                                        <p:cTn id="53" dur="500" fill="hold"/>
                                        <p:tgtEl>
                                          <p:spTgt spid="112646"/>
                                        </p:tgtEl>
                                        <p:attrNameLst>
                                          <p:attrName>ppt_x</p:attrName>
                                        </p:attrNameLst>
                                      </p:cBhvr>
                                      <p:tavLst>
                                        <p:tav tm="0">
                                          <p:val>
                                            <p:strVal val="#ppt_x"/>
                                          </p:val>
                                        </p:tav>
                                        <p:tav tm="100000">
                                          <p:val>
                                            <p:strVal val="#ppt_x"/>
                                          </p:val>
                                        </p:tav>
                                      </p:tavLst>
                                    </p:anim>
                                    <p:anim calcmode="lin" valueType="num">
                                      <p:cBhvr additive="base">
                                        <p:cTn id="54" dur="500" fill="hold"/>
                                        <p:tgtEl>
                                          <p:spTgt spid="11264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12651"/>
                                        </p:tgtEl>
                                        <p:attrNameLst>
                                          <p:attrName>style.visibility</p:attrName>
                                        </p:attrNameLst>
                                      </p:cBhvr>
                                      <p:to>
                                        <p:strVal val="visible"/>
                                      </p:to>
                                    </p:set>
                                    <p:anim calcmode="lin" valueType="num">
                                      <p:cBhvr additive="base">
                                        <p:cTn id="57" dur="500" fill="hold"/>
                                        <p:tgtEl>
                                          <p:spTgt spid="112651"/>
                                        </p:tgtEl>
                                        <p:attrNameLst>
                                          <p:attrName>ppt_x</p:attrName>
                                        </p:attrNameLst>
                                      </p:cBhvr>
                                      <p:tavLst>
                                        <p:tav tm="0">
                                          <p:val>
                                            <p:strVal val="#ppt_x"/>
                                          </p:val>
                                        </p:tav>
                                        <p:tav tm="100000">
                                          <p:val>
                                            <p:strVal val="#ppt_x"/>
                                          </p:val>
                                        </p:tav>
                                      </p:tavLst>
                                    </p:anim>
                                    <p:anim calcmode="lin" valueType="num">
                                      <p:cBhvr additive="base">
                                        <p:cTn id="58" dur="500" fill="hold"/>
                                        <p:tgtEl>
                                          <p:spTgt spid="1126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p:bldP spid="112646" grpId="0" animBg="1"/>
      <p:bldP spid="112647" grpId="0"/>
      <p:bldP spid="112648" grpId="0"/>
      <p:bldP spid="112649" grpId="0"/>
      <p:bldP spid="112650" grpId="0"/>
      <p:bldP spid="112651" grpId="0"/>
      <p:bldP spid="112653" grpId="0"/>
      <p:bldP spid="11265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f2B"/>
          <p:cNvPicPr>
            <a:picLocks noGrp="1" noChangeAspect="1" noChangeArrowheads="1"/>
          </p:cNvPicPr>
          <p:nvPr>
            <p:ph/>
          </p:nvPr>
        </p:nvPicPr>
        <p:blipFill>
          <a:blip r:embed="rId3">
            <a:lum bright="12000"/>
            <a:extLst>
              <a:ext uri="{28A0092B-C50C-407E-A947-70E740481C1C}">
                <a14:useLocalDpi xmlns:a14="http://schemas.microsoft.com/office/drawing/2010/main" val="0"/>
              </a:ext>
            </a:extLst>
          </a:blip>
          <a:srcRect/>
          <a:stretch>
            <a:fillRect/>
          </a:stretch>
        </p:blipFill>
        <p:spPr>
          <a:xfrm>
            <a:off x="0" y="1196975"/>
            <a:ext cx="9144000" cy="5067300"/>
          </a:xfrm>
        </p:spPr>
      </p:pic>
      <p:sp>
        <p:nvSpPr>
          <p:cNvPr id="227334" name="Text Box 6"/>
          <p:cNvSpPr txBox="1">
            <a:spLocks noChangeArrowheads="1"/>
          </p:cNvSpPr>
          <p:nvPr/>
        </p:nvSpPr>
        <p:spPr bwMode="auto">
          <a:xfrm>
            <a:off x="0" y="260350"/>
            <a:ext cx="9144000" cy="769441"/>
          </a:xfrm>
          <a:prstGeom prst="rect">
            <a:avLst/>
          </a:prstGeom>
          <a:noFill/>
          <a:ln w="9525">
            <a:noFill/>
            <a:miter lim="800000"/>
            <a:headEnd/>
            <a:tailEnd/>
          </a:ln>
          <a:effectLst/>
        </p:spPr>
        <p:txBody>
          <a:bodyPr>
            <a:spAutoFit/>
          </a:bodyPr>
          <a:lstStyle/>
          <a:p>
            <a:pPr>
              <a:spcBef>
                <a:spcPct val="50000"/>
              </a:spcBef>
              <a:defRPr/>
            </a:pPr>
            <a:r>
              <a:rPr lang="en-US" altLang="ja-JP" sz="4400" dirty="0">
                <a:solidFill>
                  <a:schemeClr val="bg1"/>
                </a:solidFill>
                <a:effectLst>
                  <a:outerShdw blurRad="38100" dist="38100" dir="2700000" algn="tl">
                    <a:srgbClr val="000000"/>
                  </a:outerShdw>
                </a:effectLst>
                <a:latin typeface="+mn-ea"/>
                <a:ea typeface="+mn-ea"/>
              </a:rPr>
              <a:t>ACTH-</a:t>
            </a:r>
            <a:r>
              <a:rPr lang="ja-JP" altLang="en-US" sz="4400" dirty="0">
                <a:solidFill>
                  <a:srgbClr val="FFFF66"/>
                </a:solidFill>
                <a:effectLst>
                  <a:outerShdw blurRad="38100" dist="38100" dir="2700000" algn="tl">
                    <a:srgbClr val="000000"/>
                  </a:outerShdw>
                </a:effectLst>
                <a:latin typeface="+mn-ea"/>
                <a:ea typeface="+mn-ea"/>
              </a:rPr>
              <a:t>コルチゾール</a:t>
            </a:r>
            <a:r>
              <a:rPr lang="ja-JP" altLang="en-US" sz="4400" dirty="0">
                <a:solidFill>
                  <a:schemeClr val="bg1"/>
                </a:solidFill>
                <a:effectLst>
                  <a:outerShdw blurRad="38100" dist="38100" dir="2700000" algn="tl">
                    <a:srgbClr val="000000"/>
                  </a:outerShdw>
                </a:effectLst>
                <a:latin typeface="+mn-ea"/>
                <a:ea typeface="+mn-ea"/>
              </a:rPr>
              <a:t>系の制御</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2"/>
          <p:cNvSpPr txBox="1">
            <a:spLocks noChangeArrowheads="1"/>
          </p:cNvSpPr>
          <p:nvPr/>
        </p:nvSpPr>
        <p:spPr bwMode="auto">
          <a:xfrm>
            <a:off x="1947863" y="115888"/>
            <a:ext cx="5246687" cy="769441"/>
          </a:xfrm>
          <a:prstGeom prst="rect">
            <a:avLst/>
          </a:prstGeom>
          <a:noFill/>
          <a:ln w="9525">
            <a:noFill/>
            <a:miter lim="800000"/>
            <a:headEnd/>
            <a:tailEnd/>
          </a:ln>
          <a:effectLst/>
        </p:spPr>
        <p:txBody>
          <a:bodyPr>
            <a:spAutoFit/>
          </a:bodyPr>
          <a:lstStyle/>
          <a:p>
            <a:pPr algn="ctr">
              <a:spcBef>
                <a:spcPct val="50000"/>
              </a:spcBef>
              <a:defRPr/>
            </a:pPr>
            <a:r>
              <a:rPr lang="en-US" altLang="ja-JP" sz="4400">
                <a:solidFill>
                  <a:srgbClr val="FFFF66"/>
                </a:solidFill>
                <a:effectLst>
                  <a:outerShdw blurRad="38100" dist="38100" dir="2700000" algn="tl">
                    <a:srgbClr val="000000"/>
                  </a:outerShdw>
                </a:effectLst>
                <a:latin typeface="+mn-ea"/>
                <a:ea typeface="+mn-ea"/>
              </a:rPr>
              <a:t>Cushing</a:t>
            </a:r>
            <a:r>
              <a:rPr lang="ja-JP" altLang="en-US" sz="4400">
                <a:solidFill>
                  <a:srgbClr val="FFFF66"/>
                </a:solidFill>
                <a:effectLst>
                  <a:outerShdw blurRad="38100" dist="38100" dir="2700000" algn="tl">
                    <a:srgbClr val="000000"/>
                  </a:outerShdw>
                </a:effectLst>
                <a:latin typeface="+mn-ea"/>
                <a:ea typeface="+mn-ea"/>
              </a:rPr>
              <a:t>症候群</a:t>
            </a:r>
          </a:p>
        </p:txBody>
      </p:sp>
      <p:sp>
        <p:nvSpPr>
          <p:cNvPr id="174084" name="Rectangle 4"/>
          <p:cNvSpPr>
            <a:spLocks noChangeArrowheads="1"/>
          </p:cNvSpPr>
          <p:nvPr/>
        </p:nvSpPr>
        <p:spPr bwMode="auto">
          <a:xfrm>
            <a:off x="458788" y="1587649"/>
            <a:ext cx="8685212" cy="461665"/>
          </a:xfrm>
          <a:prstGeom prst="rect">
            <a:avLst/>
          </a:prstGeom>
          <a:noFill/>
          <a:ln w="9525">
            <a:noFill/>
            <a:miter lim="800000"/>
            <a:headEnd/>
            <a:tailEnd/>
          </a:ln>
          <a:effectLst/>
        </p:spPr>
        <p:txBody>
          <a:bodyPr wrap="square" anchor="ctr">
            <a:spAutoFit/>
          </a:bodyPr>
          <a:lstStyle/>
          <a:p>
            <a:pPr marL="452438" indent="-452438">
              <a:defRPr/>
            </a:pPr>
            <a:r>
              <a:rPr lang="en-US" altLang="ja-JP" sz="2400" dirty="0">
                <a:solidFill>
                  <a:srgbClr val="FFFF66"/>
                </a:solidFill>
                <a:effectLst>
                  <a:outerShdw blurRad="38100" dist="38100" dir="2700000" algn="tl">
                    <a:srgbClr val="000000"/>
                  </a:outerShdw>
                </a:effectLst>
                <a:latin typeface="+mn-ea"/>
                <a:ea typeface="+mn-ea"/>
              </a:rPr>
              <a:t>Cushing</a:t>
            </a:r>
            <a:r>
              <a:rPr lang="ja-JP" altLang="en-US" sz="2400" dirty="0">
                <a:solidFill>
                  <a:srgbClr val="FFFF66"/>
                </a:solidFill>
                <a:effectLst>
                  <a:outerShdw blurRad="38100" dist="38100" dir="2700000" algn="tl">
                    <a:srgbClr val="000000"/>
                  </a:outerShdw>
                </a:effectLst>
                <a:latin typeface="+mn-ea"/>
                <a:ea typeface="+mn-ea"/>
              </a:rPr>
              <a:t>症候群は慢性のコルチゾール過剰症と定義される．</a:t>
            </a:r>
          </a:p>
        </p:txBody>
      </p:sp>
      <p:sp>
        <p:nvSpPr>
          <p:cNvPr id="174085" name="Rectangle 5"/>
          <p:cNvSpPr>
            <a:spLocks noChangeArrowheads="1"/>
          </p:cNvSpPr>
          <p:nvPr/>
        </p:nvSpPr>
        <p:spPr bwMode="auto">
          <a:xfrm>
            <a:off x="458788" y="4180036"/>
            <a:ext cx="8685212" cy="461665"/>
          </a:xfrm>
          <a:prstGeom prst="rect">
            <a:avLst/>
          </a:prstGeom>
          <a:noFill/>
          <a:ln w="9525">
            <a:noFill/>
            <a:miter lim="800000"/>
            <a:headEnd/>
            <a:tailEnd/>
          </a:ln>
          <a:effectLst/>
        </p:spPr>
        <p:txBody>
          <a:bodyPr wrap="square" anchor="ctr">
            <a:spAutoFit/>
          </a:bodyPr>
          <a:lstStyle/>
          <a:p>
            <a:pPr marL="452438" indent="-452438">
              <a:defRPr/>
            </a:pPr>
            <a:r>
              <a:rPr lang="en-US" altLang="ja-JP" sz="2400" dirty="0">
                <a:solidFill>
                  <a:schemeClr val="bg1"/>
                </a:solidFill>
                <a:effectLst>
                  <a:outerShdw blurRad="38100" dist="38100" dir="2700000" algn="tl">
                    <a:srgbClr val="000000"/>
                  </a:outerShdw>
                </a:effectLst>
                <a:latin typeface="+mn-ea"/>
                <a:ea typeface="+mn-ea"/>
              </a:rPr>
              <a:t>(2)</a:t>
            </a:r>
            <a:r>
              <a:rPr lang="ja-JP" altLang="en-US" sz="2400" dirty="0">
                <a:solidFill>
                  <a:schemeClr val="bg1"/>
                </a:solidFill>
                <a:effectLst>
                  <a:outerShdw blurRad="38100" dist="38100" dir="2700000" algn="tl">
                    <a:srgbClr val="000000"/>
                  </a:outerShdw>
                </a:effectLst>
                <a:latin typeface="+mn-ea"/>
                <a:ea typeface="+mn-ea"/>
              </a:rPr>
              <a:t>副腎腫瘍，原発性副腎皮質結節性過形成または異形成．</a:t>
            </a:r>
          </a:p>
        </p:txBody>
      </p:sp>
      <p:sp>
        <p:nvSpPr>
          <p:cNvPr id="174086" name="Rectangle 6"/>
          <p:cNvSpPr>
            <a:spLocks noChangeArrowheads="1"/>
          </p:cNvSpPr>
          <p:nvPr/>
        </p:nvSpPr>
        <p:spPr bwMode="auto">
          <a:xfrm>
            <a:off x="476250" y="5178058"/>
            <a:ext cx="8667750" cy="830997"/>
          </a:xfrm>
          <a:prstGeom prst="rect">
            <a:avLst/>
          </a:prstGeom>
          <a:noFill/>
          <a:ln w="9525">
            <a:noFill/>
            <a:miter lim="800000"/>
            <a:headEnd/>
            <a:tailEnd/>
          </a:ln>
          <a:effectLst/>
        </p:spPr>
        <p:txBody>
          <a:bodyPr anchor="ctr">
            <a:spAutoFit/>
          </a:bodyPr>
          <a:lstStyle/>
          <a:p>
            <a:pPr marL="452438" indent="-452438">
              <a:defRPr/>
            </a:pPr>
            <a:r>
              <a:rPr lang="en-US" altLang="ja-JP" sz="2400" dirty="0">
                <a:solidFill>
                  <a:schemeClr val="bg1"/>
                </a:solidFill>
                <a:effectLst>
                  <a:outerShdw blurRad="38100" dist="38100" dir="2700000" algn="tl">
                    <a:srgbClr val="000000"/>
                  </a:outerShdw>
                </a:effectLst>
                <a:latin typeface="+mn-ea"/>
                <a:ea typeface="+mn-ea"/>
              </a:rPr>
              <a:t>(3)</a:t>
            </a:r>
            <a:r>
              <a:rPr lang="ja-JP" altLang="en-US" sz="2400" dirty="0">
                <a:solidFill>
                  <a:schemeClr val="bg1"/>
                </a:solidFill>
                <a:effectLst>
                  <a:outerShdw blurRad="38100" dist="38100" dir="2700000" algn="tl">
                    <a:srgbClr val="000000"/>
                  </a:outerShdw>
                </a:effectLst>
                <a:latin typeface="+mn-ea"/>
                <a:ea typeface="+mn-ea"/>
              </a:rPr>
              <a:t>異所性</a:t>
            </a:r>
            <a:r>
              <a:rPr lang="en-US" altLang="ja-JP" sz="2400" dirty="0">
                <a:solidFill>
                  <a:schemeClr val="bg1"/>
                </a:solidFill>
                <a:effectLst>
                  <a:outerShdw blurRad="38100" dist="38100" dir="2700000" algn="tl">
                    <a:srgbClr val="000000"/>
                  </a:outerShdw>
                </a:effectLst>
                <a:latin typeface="+mn-ea"/>
                <a:ea typeface="+mn-ea"/>
              </a:rPr>
              <a:t>ACTH(</a:t>
            </a:r>
            <a:r>
              <a:rPr lang="ja-JP" altLang="en-US" sz="2400" dirty="0">
                <a:solidFill>
                  <a:schemeClr val="bg1"/>
                </a:solidFill>
                <a:effectLst>
                  <a:outerShdw blurRad="38100" dist="38100" dir="2700000" algn="tl">
                    <a:srgbClr val="000000"/>
                  </a:outerShdw>
                </a:effectLst>
                <a:latin typeface="+mn-ea"/>
                <a:ea typeface="+mn-ea"/>
              </a:rPr>
              <a:t>あるいは</a:t>
            </a:r>
            <a:r>
              <a:rPr lang="en-US" altLang="ja-JP" sz="2400" dirty="0" err="1">
                <a:solidFill>
                  <a:schemeClr val="bg1"/>
                </a:solidFill>
                <a:effectLst>
                  <a:outerShdw blurRad="38100" dist="38100" dir="2700000" algn="tl">
                    <a:srgbClr val="000000"/>
                  </a:outerShdw>
                </a:effectLst>
                <a:latin typeface="+mn-ea"/>
                <a:ea typeface="+mn-ea"/>
              </a:rPr>
              <a:t>CRH;corticotropin</a:t>
            </a:r>
            <a:r>
              <a:rPr lang="en-US" altLang="ja-JP" sz="2400" dirty="0">
                <a:solidFill>
                  <a:schemeClr val="bg1"/>
                </a:solidFill>
                <a:effectLst>
                  <a:outerShdw blurRad="38100" dist="38100" dir="2700000" algn="tl">
                    <a:srgbClr val="000000"/>
                  </a:outerShdw>
                </a:effectLst>
                <a:latin typeface="+mn-ea"/>
                <a:ea typeface="+mn-ea"/>
              </a:rPr>
              <a:t> releasing hormone</a:t>
            </a:r>
            <a:r>
              <a:rPr lang="ja-JP" altLang="en-US" sz="2400" dirty="0" err="1">
                <a:solidFill>
                  <a:schemeClr val="bg1"/>
                </a:solidFill>
                <a:effectLst>
                  <a:outerShdw blurRad="38100" dist="38100" dir="2700000" algn="tl">
                    <a:srgbClr val="000000"/>
                  </a:outerShdw>
                </a:effectLst>
                <a:latin typeface="+mn-ea"/>
                <a:ea typeface="+mn-ea"/>
              </a:rPr>
              <a:t>，</a:t>
            </a:r>
            <a:r>
              <a:rPr lang="en-US" altLang="ja-JP" sz="2400" dirty="0">
                <a:solidFill>
                  <a:schemeClr val="bg1"/>
                </a:solidFill>
                <a:effectLst>
                  <a:outerShdw blurRad="38100" dist="38100" dir="2700000" algn="tl">
                    <a:srgbClr val="000000"/>
                  </a:outerShdw>
                </a:effectLst>
                <a:latin typeface="+mn-ea"/>
                <a:ea typeface="+mn-ea"/>
              </a:rPr>
              <a:t>ACTH</a:t>
            </a:r>
            <a:r>
              <a:rPr lang="ja-JP" altLang="en-US" sz="2400" dirty="0">
                <a:solidFill>
                  <a:schemeClr val="bg1"/>
                </a:solidFill>
                <a:effectLst>
                  <a:outerShdw blurRad="38100" dist="38100" dir="2700000" algn="tl">
                    <a:srgbClr val="000000"/>
                  </a:outerShdw>
                </a:effectLst>
                <a:latin typeface="+mn-ea"/>
                <a:ea typeface="+mn-ea"/>
              </a:rPr>
              <a:t>放出ホルモン</a:t>
            </a:r>
            <a:r>
              <a:rPr lang="en-US" altLang="ja-JP" sz="2400" dirty="0">
                <a:solidFill>
                  <a:schemeClr val="bg1"/>
                </a:solidFill>
                <a:effectLst>
                  <a:outerShdw blurRad="38100" dist="38100" dir="2700000" algn="tl">
                    <a:srgbClr val="000000"/>
                  </a:outerShdw>
                </a:effectLst>
                <a:latin typeface="+mn-ea"/>
                <a:ea typeface="+mn-ea"/>
              </a:rPr>
              <a:t>)</a:t>
            </a:r>
            <a:r>
              <a:rPr lang="ja-JP" altLang="en-US" sz="2400" dirty="0">
                <a:solidFill>
                  <a:schemeClr val="bg1"/>
                </a:solidFill>
                <a:effectLst>
                  <a:outerShdw blurRad="38100" dist="38100" dir="2700000" algn="tl">
                    <a:srgbClr val="000000"/>
                  </a:outerShdw>
                </a:effectLst>
                <a:latin typeface="+mn-ea"/>
                <a:ea typeface="+mn-ea"/>
              </a:rPr>
              <a:t>症候群．</a:t>
            </a:r>
          </a:p>
        </p:txBody>
      </p:sp>
      <p:sp>
        <p:nvSpPr>
          <p:cNvPr id="174087" name="Rectangle 7"/>
          <p:cNvSpPr>
            <a:spLocks noChangeArrowheads="1"/>
          </p:cNvSpPr>
          <p:nvPr/>
        </p:nvSpPr>
        <p:spPr bwMode="auto">
          <a:xfrm>
            <a:off x="458788" y="2513439"/>
            <a:ext cx="8685212" cy="830997"/>
          </a:xfrm>
          <a:prstGeom prst="rect">
            <a:avLst/>
          </a:prstGeom>
          <a:noFill/>
          <a:ln w="9525">
            <a:noFill/>
            <a:miter lim="800000"/>
            <a:headEnd/>
            <a:tailEnd/>
          </a:ln>
          <a:effectLst/>
        </p:spPr>
        <p:txBody>
          <a:bodyPr wrap="square" anchor="ctr">
            <a:spAutoFit/>
          </a:bodyPr>
          <a:lstStyle/>
          <a:p>
            <a:pPr marL="452438" indent="-452438">
              <a:defRPr/>
            </a:pPr>
            <a:r>
              <a:rPr lang="en-US" altLang="ja-JP" sz="2400" dirty="0">
                <a:solidFill>
                  <a:schemeClr val="bg1"/>
                </a:solidFill>
                <a:effectLst>
                  <a:outerShdw blurRad="38100" dist="38100" dir="2700000" algn="tl">
                    <a:srgbClr val="000000"/>
                  </a:outerShdw>
                </a:effectLst>
                <a:latin typeface="+mn-ea"/>
                <a:ea typeface="+mn-ea"/>
              </a:rPr>
              <a:t>(1)</a:t>
            </a:r>
            <a:r>
              <a:rPr lang="ja-JP" altLang="en-US" sz="2400" dirty="0">
                <a:solidFill>
                  <a:schemeClr val="bg1"/>
                </a:solidFill>
                <a:effectLst>
                  <a:outerShdw blurRad="38100" dist="38100" dir="2700000" algn="tl">
                    <a:srgbClr val="000000"/>
                  </a:outerShdw>
                </a:effectLst>
                <a:latin typeface="+mn-ea"/>
                <a:ea typeface="+mn-ea"/>
              </a:rPr>
              <a:t>下垂体</a:t>
            </a:r>
            <a:r>
              <a:rPr lang="en-US" altLang="ja-JP" sz="2400" dirty="0">
                <a:solidFill>
                  <a:schemeClr val="bg1"/>
                </a:solidFill>
                <a:effectLst>
                  <a:outerShdw blurRad="38100" dist="38100" dir="2700000" algn="tl">
                    <a:srgbClr val="000000"/>
                  </a:outerShdw>
                </a:effectLst>
                <a:latin typeface="+mn-ea"/>
                <a:ea typeface="+mn-ea"/>
              </a:rPr>
              <a:t>ACTH(adrenocorticotropic hormone, </a:t>
            </a:r>
            <a:r>
              <a:rPr lang="ja-JP" altLang="en-US" sz="2400" dirty="0">
                <a:solidFill>
                  <a:schemeClr val="bg1"/>
                </a:solidFill>
                <a:effectLst>
                  <a:outerShdw blurRad="38100" dist="38100" dir="2700000" algn="tl">
                    <a:srgbClr val="000000"/>
                  </a:outerShdw>
                </a:effectLst>
                <a:latin typeface="+mn-ea"/>
                <a:ea typeface="+mn-ea"/>
              </a:rPr>
              <a:t>副腎皮質刺激ホルモン</a:t>
            </a:r>
            <a:r>
              <a:rPr lang="en-US" altLang="ja-JP" sz="2400" dirty="0">
                <a:solidFill>
                  <a:schemeClr val="bg1"/>
                </a:solidFill>
                <a:effectLst>
                  <a:outerShdw blurRad="38100" dist="38100" dir="2700000" algn="tl">
                    <a:srgbClr val="000000"/>
                  </a:outerShdw>
                </a:effectLst>
                <a:latin typeface="+mn-ea"/>
                <a:ea typeface="+mn-ea"/>
              </a:rPr>
              <a:t>)</a:t>
            </a:r>
            <a:r>
              <a:rPr lang="ja-JP" altLang="en-US" sz="2400" dirty="0">
                <a:solidFill>
                  <a:schemeClr val="bg1"/>
                </a:solidFill>
                <a:effectLst>
                  <a:outerShdw blurRad="38100" dist="38100" dir="2700000" algn="tl">
                    <a:srgbClr val="000000"/>
                  </a:outerShdw>
                </a:effectLst>
                <a:latin typeface="+mn-ea"/>
                <a:ea typeface="+mn-ea"/>
              </a:rPr>
              <a:t>の過剰分泌による両側副腎皮質過形成</a:t>
            </a:r>
            <a:r>
              <a:rPr lang="en-US" altLang="ja-JP" sz="2400" dirty="0">
                <a:solidFill>
                  <a:srgbClr val="FFCC66"/>
                </a:solidFill>
                <a:effectLst>
                  <a:outerShdw blurRad="38100" dist="38100" dir="2700000" algn="tl">
                    <a:srgbClr val="000000"/>
                  </a:outerShdw>
                </a:effectLst>
                <a:latin typeface="+mn-ea"/>
                <a:ea typeface="+mn-ea"/>
              </a:rPr>
              <a:t>(Cushing</a:t>
            </a:r>
            <a:r>
              <a:rPr lang="ja-JP" altLang="en-US" sz="2400" dirty="0">
                <a:solidFill>
                  <a:srgbClr val="FFCC66"/>
                </a:solidFill>
                <a:effectLst>
                  <a:outerShdw blurRad="38100" dist="38100" dir="2700000" algn="tl">
                    <a:srgbClr val="000000"/>
                  </a:outerShdw>
                </a:effectLst>
                <a:latin typeface="+mn-ea"/>
                <a:ea typeface="+mn-ea"/>
              </a:rPr>
              <a:t>病</a:t>
            </a:r>
            <a:r>
              <a:rPr lang="en-US" altLang="ja-JP" sz="2400" dirty="0">
                <a:solidFill>
                  <a:srgbClr val="FFCC66"/>
                </a:solidFill>
                <a:effectLst>
                  <a:outerShdw blurRad="38100" dist="38100" dir="2700000" algn="tl">
                    <a:srgbClr val="000000"/>
                  </a:outerShdw>
                </a:effectLst>
                <a:latin typeface="+mn-ea"/>
                <a:ea typeface="+mn-ea"/>
              </a:rPr>
              <a:t>)</a:t>
            </a:r>
            <a:r>
              <a:rPr lang="ja-JP" altLang="en-US" sz="2400" dirty="0" err="1">
                <a:solidFill>
                  <a:srgbClr val="FFCC66"/>
                </a:solidFill>
                <a:effectLst>
                  <a:outerShdw blurRad="38100" dist="38100" dir="2700000" algn="tl">
                    <a:srgbClr val="000000"/>
                  </a:outerShdw>
                </a:effectLst>
                <a:latin typeface="+mn-ea"/>
                <a:ea typeface="+mn-ea"/>
              </a:rPr>
              <a:t>．</a:t>
            </a:r>
            <a:endParaRPr lang="ja-JP" altLang="en-US" sz="2400" dirty="0">
              <a:solidFill>
                <a:srgbClr val="FFCC66"/>
              </a:solidFill>
              <a:effectLst>
                <a:outerShdw blurRad="38100" dist="38100" dir="2700000" algn="tl">
                  <a:srgbClr val="000000"/>
                </a:outerShdw>
              </a:effectLst>
              <a:latin typeface="+mn-ea"/>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084"/>
                                        </p:tgtEl>
                                        <p:attrNameLst>
                                          <p:attrName>style.visibility</p:attrName>
                                        </p:attrNameLst>
                                      </p:cBhvr>
                                      <p:to>
                                        <p:strVal val="visible"/>
                                      </p:to>
                                    </p:set>
                                    <p:anim calcmode="lin" valueType="num">
                                      <p:cBhvr additive="base">
                                        <p:cTn id="7" dur="500" fill="hold"/>
                                        <p:tgtEl>
                                          <p:spTgt spid="174084"/>
                                        </p:tgtEl>
                                        <p:attrNameLst>
                                          <p:attrName>ppt_x</p:attrName>
                                        </p:attrNameLst>
                                      </p:cBhvr>
                                      <p:tavLst>
                                        <p:tav tm="0">
                                          <p:val>
                                            <p:strVal val="#ppt_x"/>
                                          </p:val>
                                        </p:tav>
                                        <p:tav tm="100000">
                                          <p:val>
                                            <p:strVal val="#ppt_x"/>
                                          </p:val>
                                        </p:tav>
                                      </p:tavLst>
                                    </p:anim>
                                    <p:anim calcmode="lin" valueType="num">
                                      <p:cBhvr additive="base">
                                        <p:cTn id="8" dur="500" fill="hold"/>
                                        <p:tgtEl>
                                          <p:spTgt spid="17408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087"/>
                                        </p:tgtEl>
                                        <p:attrNameLst>
                                          <p:attrName>style.visibility</p:attrName>
                                        </p:attrNameLst>
                                      </p:cBhvr>
                                      <p:to>
                                        <p:strVal val="visible"/>
                                      </p:to>
                                    </p:set>
                                    <p:anim calcmode="lin" valueType="num">
                                      <p:cBhvr additive="base">
                                        <p:cTn id="13" dur="500" fill="hold"/>
                                        <p:tgtEl>
                                          <p:spTgt spid="174087"/>
                                        </p:tgtEl>
                                        <p:attrNameLst>
                                          <p:attrName>ppt_x</p:attrName>
                                        </p:attrNameLst>
                                      </p:cBhvr>
                                      <p:tavLst>
                                        <p:tav tm="0">
                                          <p:val>
                                            <p:strVal val="#ppt_x"/>
                                          </p:val>
                                        </p:tav>
                                        <p:tav tm="100000">
                                          <p:val>
                                            <p:strVal val="#ppt_x"/>
                                          </p:val>
                                        </p:tav>
                                      </p:tavLst>
                                    </p:anim>
                                    <p:anim calcmode="lin" valueType="num">
                                      <p:cBhvr additive="base">
                                        <p:cTn id="14" dur="500" fill="hold"/>
                                        <p:tgtEl>
                                          <p:spTgt spid="17408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4085"/>
                                        </p:tgtEl>
                                        <p:attrNameLst>
                                          <p:attrName>style.visibility</p:attrName>
                                        </p:attrNameLst>
                                      </p:cBhvr>
                                      <p:to>
                                        <p:strVal val="visible"/>
                                      </p:to>
                                    </p:set>
                                    <p:anim calcmode="lin" valueType="num">
                                      <p:cBhvr additive="base">
                                        <p:cTn id="19" dur="500" fill="hold"/>
                                        <p:tgtEl>
                                          <p:spTgt spid="174085"/>
                                        </p:tgtEl>
                                        <p:attrNameLst>
                                          <p:attrName>ppt_x</p:attrName>
                                        </p:attrNameLst>
                                      </p:cBhvr>
                                      <p:tavLst>
                                        <p:tav tm="0">
                                          <p:val>
                                            <p:strVal val="#ppt_x"/>
                                          </p:val>
                                        </p:tav>
                                        <p:tav tm="100000">
                                          <p:val>
                                            <p:strVal val="#ppt_x"/>
                                          </p:val>
                                        </p:tav>
                                      </p:tavLst>
                                    </p:anim>
                                    <p:anim calcmode="lin" valueType="num">
                                      <p:cBhvr additive="base">
                                        <p:cTn id="20" dur="500" fill="hold"/>
                                        <p:tgtEl>
                                          <p:spTgt spid="17408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4086"/>
                                        </p:tgtEl>
                                        <p:attrNameLst>
                                          <p:attrName>style.visibility</p:attrName>
                                        </p:attrNameLst>
                                      </p:cBhvr>
                                      <p:to>
                                        <p:strVal val="visible"/>
                                      </p:to>
                                    </p:set>
                                    <p:anim calcmode="lin" valueType="num">
                                      <p:cBhvr additive="base">
                                        <p:cTn id="25" dur="500" fill="hold"/>
                                        <p:tgtEl>
                                          <p:spTgt spid="174086"/>
                                        </p:tgtEl>
                                        <p:attrNameLst>
                                          <p:attrName>ppt_x</p:attrName>
                                        </p:attrNameLst>
                                      </p:cBhvr>
                                      <p:tavLst>
                                        <p:tav tm="0">
                                          <p:val>
                                            <p:strVal val="#ppt_x"/>
                                          </p:val>
                                        </p:tav>
                                        <p:tav tm="100000">
                                          <p:val>
                                            <p:strVal val="#ppt_x"/>
                                          </p:val>
                                        </p:tav>
                                      </p:tavLst>
                                    </p:anim>
                                    <p:anim calcmode="lin" valueType="num">
                                      <p:cBhvr additive="base">
                                        <p:cTn id="26" dur="500" fill="hold"/>
                                        <p:tgtEl>
                                          <p:spTgt spid="1740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4" grpId="0"/>
      <p:bldP spid="174085" grpId="0"/>
      <p:bldP spid="174086" grpId="0"/>
      <p:bldP spid="17408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8" descr="fBf"/>
          <p:cNvPicPr>
            <a:picLocks noGrp="1" noChangeAspect="1" noChangeArrowheads="1"/>
          </p:cNvPicPr>
          <p:nvPr>
            <p:ph/>
          </p:nvPr>
        </p:nvPicPr>
        <p:blipFill>
          <a:blip r:embed="rId3">
            <a:lum bright="6000"/>
            <a:extLst>
              <a:ext uri="{28A0092B-C50C-407E-A947-70E740481C1C}">
                <a14:useLocalDpi xmlns:a14="http://schemas.microsoft.com/office/drawing/2010/main" val="0"/>
              </a:ext>
            </a:extLst>
          </a:blip>
          <a:srcRect/>
          <a:stretch>
            <a:fillRect/>
          </a:stretch>
        </p:blipFill>
        <p:spPr>
          <a:xfrm>
            <a:off x="0" y="1557338"/>
            <a:ext cx="9144000" cy="4344987"/>
          </a:xfrm>
        </p:spPr>
      </p:pic>
      <p:sp>
        <p:nvSpPr>
          <p:cNvPr id="117770" name="Text Box 10"/>
          <p:cNvSpPr txBox="1">
            <a:spLocks noChangeArrowheads="1"/>
          </p:cNvSpPr>
          <p:nvPr/>
        </p:nvSpPr>
        <p:spPr bwMode="auto">
          <a:xfrm>
            <a:off x="1947863" y="115888"/>
            <a:ext cx="5246687" cy="769441"/>
          </a:xfrm>
          <a:prstGeom prst="rect">
            <a:avLst/>
          </a:prstGeom>
          <a:noFill/>
          <a:ln w="9525">
            <a:noFill/>
            <a:miter lim="800000"/>
            <a:headEnd/>
            <a:tailEnd/>
          </a:ln>
          <a:effectLst/>
        </p:spPr>
        <p:txBody>
          <a:bodyPr>
            <a:spAutoFit/>
          </a:bodyPr>
          <a:lstStyle/>
          <a:p>
            <a:pPr algn="ctr">
              <a:spcBef>
                <a:spcPct val="50000"/>
              </a:spcBef>
              <a:defRPr/>
            </a:pPr>
            <a:r>
              <a:rPr lang="en-US" altLang="ja-JP" sz="4400">
                <a:solidFill>
                  <a:srgbClr val="FFFF66"/>
                </a:solidFill>
                <a:effectLst>
                  <a:outerShdw blurRad="38100" dist="38100" dir="2700000" algn="tl">
                    <a:srgbClr val="000000"/>
                  </a:outerShdw>
                </a:effectLst>
                <a:latin typeface="+mn-ea"/>
                <a:ea typeface="+mn-ea"/>
              </a:rPr>
              <a:t>Cushing</a:t>
            </a:r>
            <a:r>
              <a:rPr lang="ja-JP" altLang="en-US" sz="4400">
                <a:solidFill>
                  <a:srgbClr val="FFFF66"/>
                </a:solidFill>
                <a:effectLst>
                  <a:outerShdw blurRad="38100" dist="38100" dir="2700000" algn="tl">
                    <a:srgbClr val="000000"/>
                  </a:outerShdw>
                </a:effectLst>
                <a:latin typeface="+mn-ea"/>
                <a:ea typeface="+mn-ea"/>
              </a:rPr>
              <a:t>症候群</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ChangeArrowheads="1"/>
          </p:cNvSpPr>
          <p:nvPr/>
        </p:nvSpPr>
        <p:spPr bwMode="auto">
          <a:xfrm>
            <a:off x="0" y="1028991"/>
            <a:ext cx="7067550" cy="3170099"/>
          </a:xfrm>
          <a:prstGeom prst="rect">
            <a:avLst/>
          </a:prstGeom>
          <a:noFill/>
          <a:ln w="9525">
            <a:noFill/>
            <a:miter lim="800000"/>
            <a:headEnd/>
            <a:tailEnd/>
          </a:ln>
          <a:effectLst/>
        </p:spPr>
        <p:txBody>
          <a:bodyPr anchor="ctr">
            <a:spAutoFit/>
          </a:bodyPr>
          <a:lstStyle/>
          <a:p>
            <a:pPr>
              <a:tabLst>
                <a:tab pos="3670300" algn="l"/>
              </a:tabLst>
              <a:defRPr/>
            </a:pPr>
            <a:r>
              <a:rPr lang="en-US" altLang="ja-JP" sz="2000" dirty="0">
                <a:solidFill>
                  <a:schemeClr val="bg1"/>
                </a:solidFill>
                <a:effectLst>
                  <a:outerShdw blurRad="38100" dist="38100" dir="2700000" algn="tl">
                    <a:srgbClr val="000000"/>
                  </a:outerShdw>
                </a:effectLst>
                <a:latin typeface="+mn-ea"/>
                <a:ea typeface="+mn-ea"/>
              </a:rPr>
              <a:t>1</a:t>
            </a:r>
            <a:r>
              <a:rPr lang="ja-JP" altLang="en-US" sz="2000" dirty="0" err="1">
                <a:solidFill>
                  <a:schemeClr val="bg1"/>
                </a:solidFill>
                <a:effectLst>
                  <a:outerShdw blurRad="38100" dist="38100" dir="2700000" algn="tl">
                    <a:srgbClr val="000000"/>
                  </a:outerShdw>
                </a:effectLst>
                <a:latin typeface="+mn-ea"/>
                <a:ea typeface="+mn-ea"/>
              </a:rPr>
              <a:t>．</a:t>
            </a:r>
            <a:r>
              <a:rPr lang="ja-JP" altLang="en-US" sz="2000" dirty="0">
                <a:solidFill>
                  <a:schemeClr val="bg1"/>
                </a:solidFill>
                <a:effectLst>
                  <a:outerShdw blurRad="38100" dist="38100" dir="2700000" algn="tl">
                    <a:srgbClr val="000000"/>
                  </a:outerShdw>
                </a:effectLst>
                <a:latin typeface="+mn-ea"/>
                <a:ea typeface="+mn-ea"/>
              </a:rPr>
              <a:t>症候</a:t>
            </a:r>
          </a:p>
          <a:p>
            <a:pPr>
              <a:tabLst>
                <a:tab pos="3670300" algn="l"/>
              </a:tabLst>
              <a:defRPr/>
            </a:pPr>
            <a:r>
              <a:rPr lang="ja-JP" altLang="en-US" sz="2000" dirty="0">
                <a:solidFill>
                  <a:schemeClr val="bg1"/>
                </a:solidFill>
                <a:effectLst>
                  <a:outerShdw blurRad="38100" dist="38100" dir="2700000" algn="tl">
                    <a:srgbClr val="000000"/>
                  </a:outerShdw>
                </a:effectLst>
                <a:latin typeface="+mn-ea"/>
                <a:ea typeface="+mn-ea"/>
              </a:rPr>
              <a:t>次の症候のいくつかがみられる。</a:t>
            </a:r>
          </a:p>
          <a:p>
            <a:pPr>
              <a:tabLst>
                <a:tab pos="3670300" algn="l"/>
              </a:tabLst>
              <a:defRPr/>
            </a:pPr>
            <a:r>
              <a:rPr lang="ja-JP" altLang="en-US" sz="2000" dirty="0">
                <a:solidFill>
                  <a:schemeClr val="bg1"/>
                </a:solidFill>
                <a:effectLst>
                  <a:outerShdw blurRad="38100" dist="38100" dir="2700000" algn="tl">
                    <a:srgbClr val="000000"/>
                  </a:outerShdw>
                </a:effectLst>
                <a:latin typeface="+mn-ea"/>
                <a:ea typeface="+mn-ea"/>
              </a:rPr>
              <a:t>　</a:t>
            </a:r>
            <a:r>
              <a:rPr lang="ja-JP" altLang="en-US" sz="2000" dirty="0">
                <a:solidFill>
                  <a:srgbClr val="FFCC00"/>
                </a:solidFill>
                <a:effectLst>
                  <a:outerShdw blurRad="38100" dist="38100" dir="2700000" algn="tl">
                    <a:srgbClr val="000000"/>
                  </a:outerShdw>
                </a:effectLst>
                <a:latin typeface="+mn-ea"/>
                <a:ea typeface="+mn-ea"/>
              </a:rPr>
              <a:t>①満月様顔貌　 ②高血圧　　</a:t>
            </a:r>
          </a:p>
          <a:p>
            <a:pPr>
              <a:tabLst>
                <a:tab pos="3670300" algn="l"/>
              </a:tabLst>
              <a:defRPr/>
            </a:pPr>
            <a:r>
              <a:rPr lang="ja-JP" altLang="en-US" sz="2000" dirty="0">
                <a:solidFill>
                  <a:srgbClr val="FFCC00"/>
                </a:solidFill>
                <a:effectLst>
                  <a:outerShdw blurRad="38100" dist="38100" dir="2700000" algn="tl">
                    <a:srgbClr val="000000"/>
                  </a:outerShdw>
                </a:effectLst>
                <a:latin typeface="+mn-ea"/>
                <a:ea typeface="+mn-ea"/>
              </a:rPr>
              <a:t>　③中心性肥満・</a:t>
            </a:r>
            <a:r>
              <a:rPr lang="en-US" altLang="ja-JP" sz="2000" dirty="0">
                <a:solidFill>
                  <a:srgbClr val="FFCC00"/>
                </a:solidFill>
                <a:effectLst>
                  <a:outerShdw blurRad="38100" dist="38100" dir="2700000" algn="tl">
                    <a:srgbClr val="000000"/>
                  </a:outerShdw>
                </a:effectLst>
                <a:latin typeface="+mn-ea"/>
                <a:ea typeface="+mn-ea"/>
              </a:rPr>
              <a:t>buffalo hump</a:t>
            </a:r>
            <a:r>
              <a:rPr lang="ja-JP" altLang="en-US" sz="2000" dirty="0">
                <a:solidFill>
                  <a:srgbClr val="FFCC00"/>
                </a:solidFill>
                <a:effectLst>
                  <a:outerShdw blurRad="38100" dist="38100" dir="2700000" algn="tl">
                    <a:srgbClr val="000000"/>
                  </a:outerShdw>
                </a:effectLst>
                <a:latin typeface="+mn-ea"/>
                <a:ea typeface="+mn-ea"/>
              </a:rPr>
              <a:t>　　　</a:t>
            </a:r>
          </a:p>
          <a:p>
            <a:pPr>
              <a:tabLst>
                <a:tab pos="3670300" algn="l"/>
              </a:tabLst>
              <a:defRPr/>
            </a:pPr>
            <a:r>
              <a:rPr lang="ja-JP" altLang="en-US" sz="2000" dirty="0">
                <a:solidFill>
                  <a:srgbClr val="FFCC00"/>
                </a:solidFill>
                <a:effectLst>
                  <a:outerShdw blurRad="38100" dist="38100" dir="2700000" algn="tl">
                    <a:srgbClr val="000000"/>
                  </a:outerShdw>
                </a:effectLst>
                <a:latin typeface="+mn-ea"/>
                <a:ea typeface="+mn-ea"/>
              </a:rPr>
              <a:t>　④月経異常　　⑤伸展性皮膚線条（赤紫色）　</a:t>
            </a:r>
          </a:p>
          <a:p>
            <a:pPr>
              <a:tabLst>
                <a:tab pos="3670300" algn="l"/>
              </a:tabLst>
              <a:defRPr/>
            </a:pPr>
            <a:r>
              <a:rPr lang="ja-JP" altLang="en-US" sz="2000" dirty="0">
                <a:solidFill>
                  <a:srgbClr val="FFCC00"/>
                </a:solidFill>
                <a:effectLst>
                  <a:outerShdw blurRad="38100" dist="38100" dir="2700000" algn="tl">
                    <a:srgbClr val="000000"/>
                  </a:outerShdw>
                </a:effectLst>
                <a:latin typeface="+mn-ea"/>
                <a:ea typeface="+mn-ea"/>
              </a:rPr>
              <a:t>　⑥皮下溢血　　⑦筋力低下　　</a:t>
            </a:r>
          </a:p>
          <a:p>
            <a:pPr>
              <a:tabLst>
                <a:tab pos="3670300" algn="l"/>
              </a:tabLst>
              <a:defRPr/>
            </a:pPr>
            <a:r>
              <a:rPr lang="ja-JP" altLang="en-US" sz="2000" dirty="0">
                <a:solidFill>
                  <a:srgbClr val="FFCC00"/>
                </a:solidFill>
                <a:effectLst>
                  <a:outerShdw blurRad="38100" dist="38100" dir="2700000" algn="tl">
                    <a:srgbClr val="000000"/>
                  </a:outerShdw>
                </a:effectLst>
                <a:latin typeface="+mn-ea"/>
                <a:ea typeface="+mn-ea"/>
              </a:rPr>
              <a:t>　⑧痤瘡（にきび</a:t>
            </a:r>
            <a:r>
              <a:rPr lang="ja-JP" altLang="en-US" sz="2000" dirty="0" smtClean="0">
                <a:solidFill>
                  <a:srgbClr val="FFCC00"/>
                </a:solidFill>
                <a:effectLst>
                  <a:outerShdw blurRad="38100" dist="38100" dir="2700000" algn="tl">
                    <a:srgbClr val="000000"/>
                  </a:outerShdw>
                </a:effectLst>
                <a:latin typeface="+mn-ea"/>
                <a:ea typeface="+mn-ea"/>
              </a:rPr>
              <a:t>）　　　　⑨</a:t>
            </a:r>
            <a:r>
              <a:rPr lang="ja-JP" altLang="en-US" sz="2000" dirty="0">
                <a:solidFill>
                  <a:srgbClr val="FFCC00"/>
                </a:solidFill>
                <a:effectLst>
                  <a:outerShdw blurRad="38100" dist="38100" dir="2700000" algn="tl">
                    <a:srgbClr val="000000"/>
                  </a:outerShdw>
                </a:effectLst>
                <a:latin typeface="+mn-ea"/>
                <a:ea typeface="+mn-ea"/>
              </a:rPr>
              <a:t>多毛　　</a:t>
            </a:r>
          </a:p>
          <a:p>
            <a:pPr>
              <a:tabLst>
                <a:tab pos="3670300" algn="l"/>
              </a:tabLst>
              <a:defRPr/>
            </a:pPr>
            <a:r>
              <a:rPr lang="ja-JP" altLang="en-US" sz="2000" dirty="0">
                <a:solidFill>
                  <a:srgbClr val="FFCC00"/>
                </a:solidFill>
                <a:effectLst>
                  <a:outerShdw blurRad="38100" dist="38100" dir="2700000" algn="tl">
                    <a:srgbClr val="000000"/>
                  </a:outerShdw>
                </a:effectLst>
                <a:latin typeface="+mn-ea"/>
                <a:ea typeface="+mn-ea"/>
              </a:rPr>
              <a:t>　⑩</a:t>
            </a:r>
            <a:r>
              <a:rPr lang="ja-JP" altLang="en-US" sz="2000" dirty="0" smtClean="0">
                <a:solidFill>
                  <a:srgbClr val="FFCC00"/>
                </a:solidFill>
                <a:effectLst>
                  <a:outerShdw blurRad="38100" dist="38100" dir="2700000" algn="tl">
                    <a:srgbClr val="000000"/>
                  </a:outerShdw>
                </a:effectLst>
                <a:latin typeface="+mn-ea"/>
                <a:ea typeface="+mn-ea"/>
              </a:rPr>
              <a:t>浮腫　　　　　　　　　⑪</a:t>
            </a:r>
            <a:r>
              <a:rPr lang="ja-JP" altLang="en-US" sz="2000" dirty="0">
                <a:solidFill>
                  <a:srgbClr val="FFCC00"/>
                </a:solidFill>
                <a:effectLst>
                  <a:outerShdw blurRad="38100" dist="38100" dir="2700000" algn="tl">
                    <a:srgbClr val="000000"/>
                  </a:outerShdw>
                </a:effectLst>
                <a:latin typeface="+mn-ea"/>
                <a:ea typeface="+mn-ea"/>
              </a:rPr>
              <a:t>糖尿　　　　　　</a:t>
            </a:r>
          </a:p>
          <a:p>
            <a:pPr>
              <a:tabLst>
                <a:tab pos="3670300" algn="l"/>
              </a:tabLst>
              <a:defRPr/>
            </a:pPr>
            <a:r>
              <a:rPr lang="ja-JP" altLang="en-US" sz="2000" dirty="0">
                <a:solidFill>
                  <a:srgbClr val="FFCC00"/>
                </a:solidFill>
                <a:effectLst>
                  <a:outerShdw blurRad="38100" dist="38100" dir="2700000" algn="tl">
                    <a:srgbClr val="000000"/>
                  </a:outerShdw>
                </a:effectLst>
                <a:latin typeface="+mn-ea"/>
                <a:ea typeface="+mn-ea"/>
              </a:rPr>
              <a:t>　⑫骨粗鬆症（若・中年）　⑬精神障害　　</a:t>
            </a:r>
          </a:p>
          <a:p>
            <a:pPr>
              <a:tabLst>
                <a:tab pos="3670300" algn="l"/>
              </a:tabLst>
              <a:defRPr/>
            </a:pPr>
            <a:r>
              <a:rPr lang="ja-JP" altLang="en-US" sz="2000" dirty="0">
                <a:solidFill>
                  <a:srgbClr val="FFCC00"/>
                </a:solidFill>
                <a:effectLst>
                  <a:outerShdw blurRad="38100" dist="38100" dir="2700000" algn="tl">
                    <a:srgbClr val="000000"/>
                  </a:outerShdw>
                </a:effectLst>
                <a:latin typeface="+mn-ea"/>
                <a:ea typeface="+mn-ea"/>
              </a:rPr>
              <a:t>　⑭</a:t>
            </a:r>
            <a:r>
              <a:rPr lang="ja-JP" altLang="en-US" sz="2000" dirty="0">
                <a:solidFill>
                  <a:srgbClr val="FFCC66"/>
                </a:solidFill>
                <a:effectLst>
                  <a:outerShdw blurRad="38100" dist="38100" dir="2700000" algn="tl">
                    <a:srgbClr val="000000"/>
                  </a:outerShdw>
                </a:effectLst>
                <a:latin typeface="+mn-ea"/>
                <a:ea typeface="+mn-ea"/>
              </a:rPr>
              <a:t>色素沈着</a:t>
            </a:r>
            <a:r>
              <a:rPr lang="ja-JP" altLang="en-US" sz="2000" dirty="0">
                <a:solidFill>
                  <a:srgbClr val="FFCC00"/>
                </a:solidFill>
                <a:effectLst>
                  <a:outerShdw blurRad="38100" dist="38100" dir="2700000" algn="tl">
                    <a:srgbClr val="000000"/>
                  </a:outerShdw>
                </a:effectLst>
                <a:latin typeface="+mn-ea"/>
                <a:ea typeface="+mn-ea"/>
              </a:rPr>
              <a:t>　　⑮成長遅延（小児）</a:t>
            </a:r>
          </a:p>
        </p:txBody>
      </p:sp>
      <p:sp>
        <p:nvSpPr>
          <p:cNvPr id="165891" name="Rectangle 3"/>
          <p:cNvSpPr>
            <a:spLocks noChangeArrowheads="1"/>
          </p:cNvSpPr>
          <p:nvPr/>
        </p:nvSpPr>
        <p:spPr bwMode="auto">
          <a:xfrm>
            <a:off x="1563688" y="188913"/>
            <a:ext cx="6528149" cy="769441"/>
          </a:xfrm>
          <a:prstGeom prst="rect">
            <a:avLst/>
          </a:prstGeom>
          <a:noFill/>
          <a:ln w="9525">
            <a:noFill/>
            <a:miter lim="800000"/>
            <a:headEnd/>
            <a:tailEnd/>
          </a:ln>
          <a:effectLst/>
        </p:spPr>
        <p:txBody>
          <a:bodyPr wrap="none">
            <a:spAutoFit/>
          </a:bodyPr>
          <a:lstStyle/>
          <a:p>
            <a:pPr>
              <a:defRPr/>
            </a:pPr>
            <a:r>
              <a:rPr lang="ja-JP" altLang="en-US" sz="4400">
                <a:solidFill>
                  <a:srgbClr val="FFFF66"/>
                </a:solidFill>
                <a:effectLst>
                  <a:outerShdw blurRad="38100" dist="38100" dir="2700000" algn="tl">
                    <a:srgbClr val="000000"/>
                  </a:outerShdw>
                </a:effectLst>
                <a:latin typeface="+mn-ea"/>
                <a:ea typeface="+mn-ea"/>
              </a:rPr>
              <a:t>クッシング症候群（副腎性）</a:t>
            </a:r>
          </a:p>
        </p:txBody>
      </p:sp>
      <p:sp>
        <p:nvSpPr>
          <p:cNvPr id="165892" name="Rectangle 4"/>
          <p:cNvSpPr>
            <a:spLocks noChangeArrowheads="1"/>
          </p:cNvSpPr>
          <p:nvPr/>
        </p:nvSpPr>
        <p:spPr bwMode="auto">
          <a:xfrm>
            <a:off x="0" y="5053013"/>
            <a:ext cx="6400800" cy="1200329"/>
          </a:xfrm>
          <a:prstGeom prst="rect">
            <a:avLst/>
          </a:prstGeom>
          <a:noFill/>
          <a:ln w="9525">
            <a:noFill/>
            <a:miter lim="800000"/>
            <a:headEnd/>
            <a:tailEnd/>
          </a:ln>
          <a:effectLst/>
        </p:spPr>
        <p:txBody>
          <a:bodyPr>
            <a:spAutoFit/>
          </a:bodyPr>
          <a:lstStyle/>
          <a:p>
            <a:pPr marL="538163" indent="-538163">
              <a:defRPr/>
            </a:pPr>
            <a:r>
              <a:rPr lang="ja-JP" altLang="en-US" sz="1800" dirty="0">
                <a:solidFill>
                  <a:schemeClr val="bg1"/>
                </a:solidFill>
                <a:effectLst>
                  <a:outerShdw blurRad="38100" dist="38100" dir="2700000" algn="tl">
                    <a:srgbClr val="000000"/>
                  </a:outerShdw>
                </a:effectLst>
                <a:latin typeface="+mn-ea"/>
                <a:ea typeface="+mn-ea"/>
              </a:rPr>
              <a:t>（注</a:t>
            </a:r>
            <a:r>
              <a:rPr lang="en-US" altLang="ja-JP" sz="1800" dirty="0">
                <a:solidFill>
                  <a:schemeClr val="bg1"/>
                </a:solidFill>
                <a:effectLst>
                  <a:outerShdw blurRad="38100" dist="38100" dir="2700000" algn="tl">
                    <a:srgbClr val="000000"/>
                  </a:outerShdw>
                </a:effectLst>
                <a:latin typeface="+mn-ea"/>
                <a:ea typeface="+mn-ea"/>
              </a:rPr>
              <a:t>1</a:t>
            </a:r>
            <a:r>
              <a:rPr lang="ja-JP" altLang="en-US" sz="1800" dirty="0">
                <a:solidFill>
                  <a:schemeClr val="bg1"/>
                </a:solidFill>
                <a:effectLst>
                  <a:outerShdw blurRad="38100" dist="38100" dir="2700000" algn="tl">
                    <a:srgbClr val="000000"/>
                  </a:outerShdw>
                </a:effectLst>
                <a:latin typeface="+mn-ea"/>
                <a:ea typeface="+mn-ea"/>
              </a:rPr>
              <a:t>）発病初期例や非定型例では症候が顕著でない場合があるので注意を要する。</a:t>
            </a:r>
          </a:p>
          <a:p>
            <a:pPr marL="538163" indent="-538163">
              <a:defRPr/>
            </a:pPr>
            <a:r>
              <a:rPr lang="ja-JP" altLang="en-US" sz="1800" dirty="0">
                <a:solidFill>
                  <a:schemeClr val="bg1"/>
                </a:solidFill>
                <a:effectLst>
                  <a:outerShdw blurRad="38100" dist="38100" dir="2700000" algn="tl">
                    <a:srgbClr val="000000"/>
                  </a:outerShdw>
                </a:effectLst>
                <a:latin typeface="+mn-ea"/>
                <a:ea typeface="+mn-ea"/>
              </a:rPr>
              <a:t>（注</a:t>
            </a:r>
            <a:r>
              <a:rPr lang="en-US" altLang="ja-JP" sz="1800" dirty="0">
                <a:solidFill>
                  <a:schemeClr val="bg1"/>
                </a:solidFill>
                <a:effectLst>
                  <a:outerShdw blurRad="38100" dist="38100" dir="2700000" algn="tl">
                    <a:srgbClr val="000000"/>
                  </a:outerShdw>
                </a:effectLst>
                <a:latin typeface="+mn-ea"/>
                <a:ea typeface="+mn-ea"/>
              </a:rPr>
              <a:t>2</a:t>
            </a:r>
            <a:r>
              <a:rPr lang="ja-JP" altLang="en-US" sz="1800" dirty="0">
                <a:solidFill>
                  <a:schemeClr val="bg1"/>
                </a:solidFill>
                <a:effectLst>
                  <a:outerShdw blurRad="38100" dist="38100" dir="2700000" algn="tl">
                    <a:srgbClr val="000000"/>
                  </a:outerShdw>
                </a:effectLst>
                <a:latin typeface="+mn-ea"/>
                <a:ea typeface="+mn-ea"/>
              </a:rPr>
              <a:t>）症候はおよそ</a:t>
            </a:r>
            <a:r>
              <a:rPr lang="ja-JP" altLang="en-US" sz="1800" u="sng" dirty="0">
                <a:solidFill>
                  <a:schemeClr val="bg1"/>
                </a:solidFill>
                <a:effectLst>
                  <a:outerShdw blurRad="38100" dist="38100" dir="2700000" algn="tl">
                    <a:srgbClr val="000000"/>
                  </a:outerShdw>
                </a:effectLst>
                <a:latin typeface="+mn-ea"/>
                <a:ea typeface="+mn-ea"/>
              </a:rPr>
              <a:t>頻度の高い順</a:t>
            </a:r>
            <a:r>
              <a:rPr lang="ja-JP" altLang="en-US" sz="1800" dirty="0">
                <a:solidFill>
                  <a:schemeClr val="bg1"/>
                </a:solidFill>
                <a:effectLst>
                  <a:outerShdw blurRad="38100" dist="38100" dir="2700000" algn="tl">
                    <a:srgbClr val="000000"/>
                  </a:outerShdw>
                </a:effectLst>
                <a:latin typeface="+mn-ea"/>
                <a:ea typeface="+mn-ea"/>
              </a:rPr>
              <a:t>に並べてあるので、頻度の高い症候が多いほど診断は確実と考えられる。</a:t>
            </a:r>
          </a:p>
        </p:txBody>
      </p:sp>
      <p:graphicFrame>
        <p:nvGraphicFramePr>
          <p:cNvPr id="165893" name="Object 2"/>
          <p:cNvGraphicFramePr>
            <a:graphicFrameLocks noGrp="1" noChangeAspect="1"/>
          </p:cNvGraphicFramePr>
          <p:nvPr>
            <p:ph/>
            <p:extLst>
              <p:ext uri="{D42A27DB-BD31-4B8C-83A1-F6EECF244321}">
                <p14:modId xmlns:p14="http://schemas.microsoft.com/office/powerpoint/2010/main" val="1469093407"/>
              </p:ext>
            </p:extLst>
          </p:nvPr>
        </p:nvGraphicFramePr>
        <p:xfrm>
          <a:off x="6537325" y="1111250"/>
          <a:ext cx="2606675" cy="5095875"/>
        </p:xfrm>
        <a:graphic>
          <a:graphicData uri="http://schemas.openxmlformats.org/presentationml/2006/ole">
            <mc:AlternateContent xmlns:mc="http://schemas.openxmlformats.org/markup-compatibility/2006">
              <mc:Choice xmlns:v="urn:schemas-microsoft-com:vml" Requires="v">
                <p:oleObj spid="_x0000_s53295" name="Image" r:id="rId4" imgW="2503353" imgH="5095658" progId="">
                  <p:embed/>
                </p:oleObj>
              </mc:Choice>
              <mc:Fallback>
                <p:oleObj name="Image" r:id="rId4" imgW="2503353" imgH="5095658"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7325" y="1111250"/>
                        <a:ext cx="2606675" cy="509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5893"/>
                                        </p:tgtEl>
                                        <p:attrNameLst>
                                          <p:attrName>style.visibility</p:attrName>
                                        </p:attrNameLst>
                                      </p:cBhvr>
                                      <p:to>
                                        <p:strVal val="visible"/>
                                      </p:to>
                                    </p:set>
                                    <p:anim calcmode="lin" valueType="num">
                                      <p:cBhvr additive="base">
                                        <p:cTn id="7" dur="500" fill="hold"/>
                                        <p:tgtEl>
                                          <p:spTgt spid="165893"/>
                                        </p:tgtEl>
                                        <p:attrNameLst>
                                          <p:attrName>ppt_x</p:attrName>
                                        </p:attrNameLst>
                                      </p:cBhvr>
                                      <p:tavLst>
                                        <p:tav tm="0">
                                          <p:val>
                                            <p:strVal val="#ppt_x"/>
                                          </p:val>
                                        </p:tav>
                                        <p:tav tm="100000">
                                          <p:val>
                                            <p:strVal val="#ppt_x"/>
                                          </p:val>
                                        </p:tav>
                                      </p:tavLst>
                                    </p:anim>
                                    <p:anim calcmode="lin" valueType="num">
                                      <p:cBhvr additive="base">
                                        <p:cTn id="8" dur="500" fill="hold"/>
                                        <p:tgtEl>
                                          <p:spTgt spid="1658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ChangeArrowheads="1"/>
          </p:cNvSpPr>
          <p:nvPr/>
        </p:nvSpPr>
        <p:spPr bwMode="auto">
          <a:xfrm>
            <a:off x="0" y="1138109"/>
            <a:ext cx="8731250" cy="4062651"/>
          </a:xfrm>
          <a:prstGeom prst="rect">
            <a:avLst/>
          </a:prstGeom>
          <a:noFill/>
          <a:ln w="9525">
            <a:noFill/>
            <a:miter lim="800000"/>
            <a:headEnd/>
            <a:tailEnd/>
          </a:ln>
          <a:effectLst/>
        </p:spPr>
        <p:txBody>
          <a:bodyPr anchor="t">
            <a:spAutoFit/>
          </a:bodyPr>
          <a:lstStyle/>
          <a:p>
            <a:pPr marL="901700" indent="-901700">
              <a:defRPr/>
            </a:pPr>
            <a:r>
              <a:rPr lang="en-US" altLang="ja-JP" sz="2400" dirty="0">
                <a:solidFill>
                  <a:schemeClr val="bg1"/>
                </a:solidFill>
                <a:effectLst>
                  <a:outerShdw blurRad="38100" dist="38100" dir="2700000" algn="tl">
                    <a:srgbClr val="000000"/>
                  </a:outerShdw>
                </a:effectLst>
                <a:latin typeface="+mn-ea"/>
                <a:ea typeface="+mn-ea"/>
              </a:rPr>
              <a:t>2</a:t>
            </a:r>
            <a:r>
              <a:rPr lang="ja-JP" altLang="en-US" sz="2400" dirty="0" err="1">
                <a:solidFill>
                  <a:schemeClr val="bg1"/>
                </a:solidFill>
                <a:effectLst>
                  <a:outerShdw blurRad="38100" dist="38100" dir="2700000" algn="tl">
                    <a:srgbClr val="000000"/>
                  </a:outerShdw>
                </a:effectLst>
                <a:latin typeface="+mn-ea"/>
                <a:ea typeface="+mn-ea"/>
              </a:rPr>
              <a:t>．</a:t>
            </a:r>
            <a:r>
              <a:rPr lang="ja-JP" altLang="en-US" sz="2400" dirty="0">
                <a:solidFill>
                  <a:schemeClr val="bg1"/>
                </a:solidFill>
                <a:effectLst>
                  <a:outerShdw blurRad="38100" dist="38100" dir="2700000" algn="tl">
                    <a:srgbClr val="000000"/>
                  </a:outerShdw>
                </a:effectLst>
                <a:latin typeface="+mn-ea"/>
                <a:ea typeface="+mn-ea"/>
              </a:rPr>
              <a:t>検査所見</a:t>
            </a:r>
          </a:p>
          <a:p>
            <a:pPr marL="901700" indent="-901700">
              <a:defRPr/>
            </a:pPr>
            <a:r>
              <a:rPr lang="ja-JP" altLang="en-US" sz="1800" dirty="0">
                <a:solidFill>
                  <a:schemeClr val="bg1"/>
                </a:solidFill>
                <a:effectLst>
                  <a:outerShdw blurRad="38100" dist="38100" dir="2700000" algn="tl">
                    <a:srgbClr val="000000"/>
                  </a:outerShdw>
                </a:effectLst>
                <a:latin typeface="+mn-ea"/>
                <a:ea typeface="+mn-ea"/>
              </a:rPr>
              <a:t>　</a:t>
            </a:r>
            <a:r>
              <a:rPr lang="ja-JP" altLang="en-US" sz="1800" dirty="0">
                <a:solidFill>
                  <a:srgbClr val="FFCC00"/>
                </a:solidFill>
                <a:effectLst>
                  <a:outerShdw blurRad="38100" dist="38100" dir="2700000" algn="tl">
                    <a:srgbClr val="000000"/>
                  </a:outerShdw>
                </a:effectLst>
                <a:latin typeface="+mn-ea"/>
                <a:ea typeface="+mn-ea"/>
              </a:rPr>
              <a:t>①コルチゾール過剰分泌の証明</a:t>
            </a:r>
          </a:p>
          <a:p>
            <a:pPr marL="901700" indent="-901700">
              <a:defRPr/>
            </a:pPr>
            <a:r>
              <a:rPr lang="ja-JP" altLang="en-US" sz="1800" dirty="0">
                <a:solidFill>
                  <a:schemeClr val="bg1"/>
                </a:solidFill>
                <a:effectLst>
                  <a:outerShdw blurRad="38100" dist="38100" dir="2700000" algn="tl">
                    <a:srgbClr val="000000"/>
                  </a:outerShdw>
                </a:effectLst>
                <a:latin typeface="+mn-ea"/>
                <a:ea typeface="+mn-ea"/>
              </a:rPr>
              <a:t>　　　</a:t>
            </a:r>
            <a:r>
              <a:rPr lang="en-US" altLang="ja-JP" sz="1800" dirty="0">
                <a:solidFill>
                  <a:schemeClr val="bg1"/>
                </a:solidFill>
                <a:effectLst>
                  <a:outerShdw blurRad="38100" dist="38100" dir="2700000" algn="tl">
                    <a:srgbClr val="000000"/>
                  </a:outerShdw>
                </a:effectLst>
                <a:latin typeface="+mn-ea"/>
                <a:ea typeface="+mn-ea"/>
              </a:rPr>
              <a:t>1</a:t>
            </a:r>
            <a:r>
              <a:rPr lang="ja-JP" altLang="en-US" sz="1800" dirty="0">
                <a:solidFill>
                  <a:schemeClr val="bg1"/>
                </a:solidFill>
                <a:effectLst>
                  <a:outerShdw blurRad="38100" dist="38100" dir="2700000" algn="tl">
                    <a:srgbClr val="000000"/>
                  </a:outerShdw>
                </a:effectLst>
                <a:latin typeface="+mn-ea"/>
                <a:ea typeface="+mn-ea"/>
              </a:rPr>
              <a:t>）血中コルチゾール濃度の増加および、または</a:t>
            </a:r>
            <a:r>
              <a:rPr lang="ja-JP" altLang="en-US" sz="1800" u="sng" dirty="0">
                <a:solidFill>
                  <a:schemeClr val="bg1"/>
                </a:solidFill>
                <a:effectLst>
                  <a:outerShdw blurRad="38100" dist="38100" dir="2700000" algn="tl">
                    <a:srgbClr val="000000"/>
                  </a:outerShdw>
                </a:effectLst>
                <a:latin typeface="+mn-ea"/>
                <a:ea typeface="+mn-ea"/>
              </a:rPr>
              <a:t>日内変動消失</a:t>
            </a:r>
            <a:r>
              <a:rPr lang="ja-JP" altLang="en-US" sz="1800" dirty="0">
                <a:solidFill>
                  <a:schemeClr val="bg1"/>
                </a:solidFill>
                <a:effectLst>
                  <a:outerShdw blurRad="38100" dist="38100" dir="2700000" algn="tl">
                    <a:srgbClr val="000000"/>
                  </a:outerShdw>
                </a:effectLst>
                <a:latin typeface="+mn-ea"/>
                <a:ea typeface="+mn-ea"/>
              </a:rPr>
              <a:t>。</a:t>
            </a:r>
          </a:p>
          <a:p>
            <a:pPr marL="901700" indent="-901700">
              <a:defRPr/>
            </a:pPr>
            <a:r>
              <a:rPr lang="ja-JP" altLang="en-US" sz="1800" dirty="0">
                <a:solidFill>
                  <a:schemeClr val="bg1"/>
                </a:solidFill>
                <a:effectLst>
                  <a:outerShdw blurRad="38100" dist="38100" dir="2700000" algn="tl">
                    <a:srgbClr val="000000"/>
                  </a:outerShdw>
                </a:effectLst>
                <a:latin typeface="+mn-ea"/>
                <a:ea typeface="+mn-ea"/>
              </a:rPr>
              <a:t>　　　</a:t>
            </a:r>
            <a:r>
              <a:rPr lang="en-US" altLang="ja-JP" sz="1800" dirty="0">
                <a:solidFill>
                  <a:schemeClr val="bg1"/>
                </a:solidFill>
                <a:effectLst>
                  <a:outerShdw blurRad="38100" dist="38100" dir="2700000" algn="tl">
                    <a:srgbClr val="000000"/>
                  </a:outerShdw>
                </a:effectLst>
                <a:latin typeface="+mn-ea"/>
                <a:ea typeface="+mn-ea"/>
              </a:rPr>
              <a:t>2</a:t>
            </a:r>
            <a:r>
              <a:rPr lang="ja-JP" altLang="en-US" sz="1800" dirty="0">
                <a:solidFill>
                  <a:schemeClr val="bg1"/>
                </a:solidFill>
                <a:effectLst>
                  <a:outerShdw blurRad="38100" dist="38100" dir="2700000" algn="tl">
                    <a:srgbClr val="000000"/>
                  </a:outerShdw>
                </a:effectLst>
                <a:latin typeface="+mn-ea"/>
                <a:ea typeface="+mn-ea"/>
              </a:rPr>
              <a:t>）尿中</a:t>
            </a:r>
            <a:r>
              <a:rPr lang="en-US" altLang="ja-JP" sz="1800" dirty="0">
                <a:solidFill>
                  <a:schemeClr val="bg1"/>
                </a:solidFill>
                <a:effectLst>
                  <a:outerShdw blurRad="38100" dist="38100" dir="2700000" algn="tl">
                    <a:srgbClr val="000000"/>
                  </a:outerShdw>
                </a:effectLst>
                <a:latin typeface="+mn-ea"/>
                <a:ea typeface="+mn-ea"/>
              </a:rPr>
              <a:t>17-OHCS</a:t>
            </a:r>
            <a:r>
              <a:rPr lang="ja-JP" altLang="en-US" sz="1800" dirty="0">
                <a:solidFill>
                  <a:schemeClr val="bg1"/>
                </a:solidFill>
                <a:effectLst>
                  <a:outerShdw blurRad="38100" dist="38100" dir="2700000" algn="tl">
                    <a:srgbClr val="000000"/>
                  </a:outerShdw>
                </a:effectLst>
                <a:latin typeface="+mn-ea"/>
                <a:ea typeface="+mn-ea"/>
              </a:rPr>
              <a:t>または遊離コルチゾール排泄の増加。</a:t>
            </a:r>
          </a:p>
          <a:p>
            <a:pPr marL="901700" indent="-901700">
              <a:defRPr/>
            </a:pPr>
            <a:r>
              <a:rPr lang="ja-JP" altLang="en-US" sz="1800" dirty="0">
                <a:solidFill>
                  <a:schemeClr val="bg1"/>
                </a:solidFill>
                <a:effectLst>
                  <a:outerShdw blurRad="38100" dist="38100" dir="2700000" algn="tl">
                    <a:srgbClr val="000000"/>
                  </a:outerShdw>
                </a:effectLst>
                <a:latin typeface="+mn-ea"/>
                <a:ea typeface="+mn-ea"/>
              </a:rPr>
              <a:t>　</a:t>
            </a:r>
            <a:r>
              <a:rPr lang="ja-JP" altLang="en-US" sz="1800" dirty="0">
                <a:solidFill>
                  <a:srgbClr val="FFCC00"/>
                </a:solidFill>
                <a:effectLst>
                  <a:outerShdw blurRad="38100" dist="38100" dir="2700000" algn="tl">
                    <a:srgbClr val="000000"/>
                  </a:outerShdw>
                </a:effectLst>
                <a:latin typeface="+mn-ea"/>
                <a:ea typeface="+mn-ea"/>
              </a:rPr>
              <a:t>②</a:t>
            </a:r>
            <a:r>
              <a:rPr lang="en-US" altLang="ja-JP" sz="1800" dirty="0">
                <a:solidFill>
                  <a:srgbClr val="FFCC00"/>
                </a:solidFill>
                <a:effectLst>
                  <a:outerShdw blurRad="38100" dist="38100" dir="2700000" algn="tl">
                    <a:srgbClr val="000000"/>
                  </a:outerShdw>
                </a:effectLst>
                <a:latin typeface="+mn-ea"/>
                <a:ea typeface="+mn-ea"/>
              </a:rPr>
              <a:t>ACTH</a:t>
            </a:r>
            <a:r>
              <a:rPr lang="ja-JP" altLang="en-US" sz="1800" dirty="0">
                <a:solidFill>
                  <a:srgbClr val="FFCC00"/>
                </a:solidFill>
                <a:effectLst>
                  <a:outerShdw blurRad="38100" dist="38100" dir="2700000" algn="tl">
                    <a:srgbClr val="000000"/>
                  </a:outerShdw>
                </a:effectLst>
                <a:latin typeface="+mn-ea"/>
                <a:ea typeface="+mn-ea"/>
              </a:rPr>
              <a:t>分泌抑制の証明</a:t>
            </a:r>
          </a:p>
          <a:p>
            <a:pPr marL="901700" indent="-901700">
              <a:defRPr/>
            </a:pPr>
            <a:r>
              <a:rPr lang="ja-JP" altLang="en-US" sz="1800" dirty="0">
                <a:solidFill>
                  <a:schemeClr val="bg1"/>
                </a:solidFill>
                <a:effectLst>
                  <a:outerShdw blurRad="38100" dist="38100" dir="2700000" algn="tl">
                    <a:srgbClr val="000000"/>
                  </a:outerShdw>
                </a:effectLst>
                <a:latin typeface="+mn-ea"/>
                <a:ea typeface="+mn-ea"/>
              </a:rPr>
              <a:t>　　　</a:t>
            </a:r>
            <a:r>
              <a:rPr lang="en-US" altLang="ja-JP" sz="1800" dirty="0">
                <a:solidFill>
                  <a:schemeClr val="bg1"/>
                </a:solidFill>
                <a:effectLst>
                  <a:outerShdw blurRad="38100" dist="38100" dir="2700000" algn="tl">
                    <a:srgbClr val="000000"/>
                  </a:outerShdw>
                </a:effectLst>
                <a:latin typeface="+mn-ea"/>
                <a:ea typeface="+mn-ea"/>
              </a:rPr>
              <a:t>1</a:t>
            </a:r>
            <a:r>
              <a:rPr lang="ja-JP" altLang="en-US" sz="1800" dirty="0">
                <a:solidFill>
                  <a:schemeClr val="bg1"/>
                </a:solidFill>
                <a:effectLst>
                  <a:outerShdw blurRad="38100" dist="38100" dir="2700000" algn="tl">
                    <a:srgbClr val="000000"/>
                  </a:outerShdw>
                </a:effectLst>
                <a:latin typeface="+mn-ea"/>
                <a:ea typeface="+mn-ea"/>
              </a:rPr>
              <a:t>）血中</a:t>
            </a:r>
            <a:r>
              <a:rPr lang="en-US" altLang="ja-JP" sz="1800" dirty="0">
                <a:solidFill>
                  <a:schemeClr val="bg1"/>
                </a:solidFill>
                <a:effectLst>
                  <a:outerShdw blurRad="38100" dist="38100" dir="2700000" algn="tl">
                    <a:srgbClr val="000000"/>
                  </a:outerShdw>
                </a:effectLst>
                <a:latin typeface="+mn-ea"/>
                <a:ea typeface="+mn-ea"/>
              </a:rPr>
              <a:t>ACTH</a:t>
            </a:r>
            <a:r>
              <a:rPr lang="ja-JP" altLang="en-US" sz="1800" dirty="0">
                <a:solidFill>
                  <a:schemeClr val="bg1"/>
                </a:solidFill>
                <a:effectLst>
                  <a:outerShdw blurRad="38100" dist="38100" dir="2700000" algn="tl">
                    <a:srgbClr val="000000"/>
                  </a:outerShdw>
                </a:effectLst>
                <a:latin typeface="+mn-ea"/>
                <a:ea typeface="+mn-ea"/>
              </a:rPr>
              <a:t>の基礎値が低値（通常は測定感度以下）。</a:t>
            </a:r>
          </a:p>
          <a:p>
            <a:pPr marL="901700" indent="-901700">
              <a:defRPr/>
            </a:pPr>
            <a:r>
              <a:rPr lang="ja-JP" altLang="en-US" sz="1800" dirty="0">
                <a:solidFill>
                  <a:schemeClr val="bg1"/>
                </a:solidFill>
                <a:effectLst>
                  <a:outerShdw blurRad="38100" dist="38100" dir="2700000" algn="tl">
                    <a:srgbClr val="000000"/>
                  </a:outerShdw>
                </a:effectLst>
                <a:latin typeface="+mn-ea"/>
                <a:ea typeface="+mn-ea"/>
              </a:rPr>
              <a:t>　　　</a:t>
            </a:r>
            <a:r>
              <a:rPr lang="en-US" altLang="ja-JP" sz="1800" dirty="0">
                <a:solidFill>
                  <a:schemeClr val="bg1"/>
                </a:solidFill>
                <a:effectLst>
                  <a:outerShdw blurRad="38100" dist="38100" dir="2700000" algn="tl">
                    <a:srgbClr val="000000"/>
                  </a:outerShdw>
                </a:effectLst>
                <a:latin typeface="+mn-ea"/>
                <a:ea typeface="+mn-ea"/>
              </a:rPr>
              <a:t>2</a:t>
            </a:r>
            <a:r>
              <a:rPr lang="ja-JP" altLang="en-US" sz="1800" dirty="0">
                <a:solidFill>
                  <a:schemeClr val="bg1"/>
                </a:solidFill>
                <a:effectLst>
                  <a:outerShdw blurRad="38100" dist="38100" dir="2700000" algn="tl">
                    <a:srgbClr val="000000"/>
                  </a:outerShdw>
                </a:effectLst>
                <a:latin typeface="+mn-ea"/>
                <a:ea typeface="+mn-ea"/>
              </a:rPr>
              <a:t>）</a:t>
            </a:r>
            <a:r>
              <a:rPr lang="en-US" altLang="ja-JP" sz="1800" dirty="0">
                <a:solidFill>
                  <a:schemeClr val="bg1"/>
                </a:solidFill>
                <a:effectLst>
                  <a:outerShdw blurRad="38100" dist="38100" dir="2700000" algn="tl">
                    <a:srgbClr val="000000"/>
                  </a:outerShdw>
                </a:effectLst>
                <a:latin typeface="+mn-ea"/>
                <a:ea typeface="+mn-ea"/>
              </a:rPr>
              <a:t>CRH</a:t>
            </a:r>
            <a:r>
              <a:rPr lang="ja-JP" altLang="en-US" sz="1800" dirty="0">
                <a:solidFill>
                  <a:schemeClr val="bg1"/>
                </a:solidFill>
                <a:effectLst>
                  <a:outerShdw blurRad="38100" dist="38100" dir="2700000" algn="tl">
                    <a:srgbClr val="000000"/>
                  </a:outerShdw>
                </a:effectLst>
                <a:latin typeface="+mn-ea"/>
                <a:ea typeface="+mn-ea"/>
              </a:rPr>
              <a:t>試験などの</a:t>
            </a:r>
            <a:r>
              <a:rPr lang="en-US" altLang="ja-JP" sz="1800" dirty="0">
                <a:solidFill>
                  <a:schemeClr val="bg1"/>
                </a:solidFill>
                <a:effectLst>
                  <a:outerShdw blurRad="38100" dist="38100" dir="2700000" algn="tl">
                    <a:srgbClr val="000000"/>
                  </a:outerShdw>
                </a:effectLst>
                <a:latin typeface="+mn-ea"/>
                <a:ea typeface="+mn-ea"/>
              </a:rPr>
              <a:t>ACTH</a:t>
            </a:r>
            <a:r>
              <a:rPr lang="ja-JP" altLang="en-US" sz="1800" dirty="0">
                <a:solidFill>
                  <a:schemeClr val="bg1"/>
                </a:solidFill>
                <a:effectLst>
                  <a:outerShdw blurRad="38100" dist="38100" dir="2700000" algn="tl">
                    <a:srgbClr val="000000"/>
                  </a:outerShdw>
                </a:effectLst>
                <a:latin typeface="+mn-ea"/>
                <a:ea typeface="+mn-ea"/>
              </a:rPr>
              <a:t>分泌刺激試験に対し、血中</a:t>
            </a:r>
            <a:r>
              <a:rPr lang="en-US" altLang="ja-JP" sz="1800" dirty="0">
                <a:solidFill>
                  <a:schemeClr val="bg1"/>
                </a:solidFill>
                <a:effectLst>
                  <a:outerShdw blurRad="38100" dist="38100" dir="2700000" algn="tl">
                    <a:srgbClr val="000000"/>
                  </a:outerShdw>
                </a:effectLst>
                <a:latin typeface="+mn-ea"/>
                <a:ea typeface="+mn-ea"/>
              </a:rPr>
              <a:t>ACTH</a:t>
            </a:r>
            <a:r>
              <a:rPr lang="ja-JP" altLang="en-US" sz="1800" dirty="0">
                <a:solidFill>
                  <a:schemeClr val="bg1"/>
                </a:solidFill>
                <a:effectLst>
                  <a:outerShdw blurRad="38100" dist="38100" dir="2700000" algn="tl">
                    <a:srgbClr val="000000"/>
                  </a:outerShdw>
                </a:effectLst>
                <a:latin typeface="+mn-ea"/>
                <a:ea typeface="+mn-ea"/>
              </a:rPr>
              <a:t>濃度は増加反応を示さず低値のままである。</a:t>
            </a:r>
          </a:p>
          <a:p>
            <a:pPr marL="901700" indent="-901700">
              <a:defRPr/>
            </a:pPr>
            <a:r>
              <a:rPr lang="ja-JP" altLang="en-US" sz="1800" dirty="0">
                <a:solidFill>
                  <a:schemeClr val="bg1"/>
                </a:solidFill>
                <a:effectLst>
                  <a:outerShdw blurRad="38100" dist="38100" dir="2700000" algn="tl">
                    <a:srgbClr val="000000"/>
                  </a:outerShdw>
                </a:effectLst>
                <a:latin typeface="+mn-ea"/>
                <a:ea typeface="+mn-ea"/>
              </a:rPr>
              <a:t>　</a:t>
            </a:r>
            <a:r>
              <a:rPr lang="ja-JP" altLang="en-US" sz="1800" dirty="0">
                <a:solidFill>
                  <a:srgbClr val="FFCC00"/>
                </a:solidFill>
                <a:effectLst>
                  <a:outerShdw blurRad="38100" dist="38100" dir="2700000" algn="tl">
                    <a:srgbClr val="000000"/>
                  </a:outerShdw>
                </a:effectLst>
                <a:latin typeface="+mn-ea"/>
                <a:ea typeface="+mn-ea"/>
              </a:rPr>
              <a:t>③デキサメサゾン抑制試験</a:t>
            </a:r>
            <a:r>
              <a:rPr lang="ja-JP" altLang="en-US" sz="1800" dirty="0">
                <a:solidFill>
                  <a:schemeClr val="bg1"/>
                </a:solidFill>
                <a:effectLst>
                  <a:outerShdw blurRad="38100" dist="38100" dir="2700000" algn="tl">
                    <a:srgbClr val="000000"/>
                  </a:outerShdw>
                </a:effectLst>
                <a:latin typeface="+mn-ea"/>
                <a:ea typeface="+mn-ea"/>
              </a:rPr>
              <a:t>でコルチゾール分泌が抑制されない。</a:t>
            </a:r>
          </a:p>
          <a:p>
            <a:pPr marL="901700" indent="-901700">
              <a:defRPr/>
            </a:pPr>
            <a:r>
              <a:rPr lang="ja-JP" altLang="en-US" sz="1800" dirty="0">
                <a:solidFill>
                  <a:schemeClr val="bg1"/>
                </a:solidFill>
                <a:effectLst>
                  <a:outerShdw blurRad="38100" dist="38100" dir="2700000" algn="tl">
                    <a:srgbClr val="000000"/>
                  </a:outerShdw>
                </a:effectLst>
                <a:latin typeface="+mn-ea"/>
                <a:ea typeface="+mn-ea"/>
              </a:rPr>
              <a:t>　</a:t>
            </a:r>
            <a:r>
              <a:rPr lang="ja-JP" altLang="en-US" sz="1800" dirty="0">
                <a:solidFill>
                  <a:srgbClr val="FFCC00"/>
                </a:solidFill>
                <a:effectLst>
                  <a:outerShdw blurRad="38100" dist="38100" dir="2700000" algn="tl">
                    <a:srgbClr val="000000"/>
                  </a:outerShdw>
                </a:effectLst>
                <a:latin typeface="+mn-ea"/>
                <a:ea typeface="+mn-ea"/>
              </a:rPr>
              <a:t>④メチラポン刺激試験</a:t>
            </a:r>
            <a:r>
              <a:rPr lang="ja-JP" altLang="en-US" sz="1800" dirty="0">
                <a:solidFill>
                  <a:schemeClr val="bg1"/>
                </a:solidFill>
                <a:effectLst>
                  <a:outerShdw blurRad="38100" dist="38100" dir="2700000" algn="tl">
                    <a:srgbClr val="000000"/>
                  </a:outerShdw>
                </a:effectLst>
                <a:latin typeface="+mn-ea"/>
                <a:ea typeface="+mn-ea"/>
              </a:rPr>
              <a:t>で尿中</a:t>
            </a:r>
            <a:r>
              <a:rPr lang="en-US" altLang="ja-JP" sz="1800" dirty="0">
                <a:solidFill>
                  <a:schemeClr val="bg1"/>
                </a:solidFill>
                <a:effectLst>
                  <a:outerShdw blurRad="38100" dist="38100" dir="2700000" algn="tl">
                    <a:srgbClr val="000000"/>
                  </a:outerShdw>
                </a:effectLst>
                <a:latin typeface="+mn-ea"/>
                <a:ea typeface="+mn-ea"/>
              </a:rPr>
              <a:t>17-OHCS</a:t>
            </a:r>
            <a:r>
              <a:rPr lang="ja-JP" altLang="en-US" sz="1800" dirty="0">
                <a:solidFill>
                  <a:schemeClr val="bg1"/>
                </a:solidFill>
                <a:effectLst>
                  <a:outerShdw blurRad="38100" dist="38100" dir="2700000" algn="tl">
                    <a:srgbClr val="000000"/>
                  </a:outerShdw>
                </a:effectLst>
                <a:latin typeface="+mn-ea"/>
                <a:ea typeface="+mn-ea"/>
              </a:rPr>
              <a:t>または血中</a:t>
            </a:r>
            <a:r>
              <a:rPr lang="en-US" altLang="ja-JP" sz="1800" dirty="0">
                <a:solidFill>
                  <a:schemeClr val="bg1"/>
                </a:solidFill>
                <a:effectLst>
                  <a:outerShdw blurRad="38100" dist="38100" dir="2700000" algn="tl">
                    <a:srgbClr val="000000"/>
                  </a:outerShdw>
                </a:effectLst>
                <a:latin typeface="+mn-ea"/>
                <a:ea typeface="+mn-ea"/>
              </a:rPr>
              <a:t>11-</a:t>
            </a:r>
            <a:r>
              <a:rPr lang="ja-JP" altLang="en-US" sz="1800" dirty="0">
                <a:solidFill>
                  <a:schemeClr val="bg1"/>
                </a:solidFill>
                <a:effectLst>
                  <a:outerShdw blurRad="38100" dist="38100" dir="2700000" algn="tl">
                    <a:srgbClr val="000000"/>
                  </a:outerShdw>
                </a:effectLst>
                <a:latin typeface="+mn-ea"/>
                <a:ea typeface="+mn-ea"/>
              </a:rPr>
              <a:t>デオキシコルチゾールの増加反応がみられない。</a:t>
            </a:r>
          </a:p>
          <a:p>
            <a:pPr marL="901700" indent="-901700">
              <a:defRPr/>
            </a:pPr>
            <a:r>
              <a:rPr lang="ja-JP" altLang="en-US" sz="1800" dirty="0">
                <a:solidFill>
                  <a:schemeClr val="bg1"/>
                </a:solidFill>
                <a:effectLst>
                  <a:outerShdw blurRad="38100" dist="38100" dir="2700000" algn="tl">
                    <a:srgbClr val="000000"/>
                  </a:outerShdw>
                </a:effectLst>
                <a:latin typeface="+mn-ea"/>
                <a:ea typeface="+mn-ea"/>
              </a:rPr>
              <a:t>　</a:t>
            </a:r>
            <a:r>
              <a:rPr lang="ja-JP" altLang="en-US" sz="1800" dirty="0">
                <a:solidFill>
                  <a:srgbClr val="FFCC00"/>
                </a:solidFill>
                <a:effectLst>
                  <a:outerShdw blurRad="38100" dist="38100" dir="2700000" algn="tl">
                    <a:srgbClr val="000000"/>
                  </a:outerShdw>
                </a:effectLst>
                <a:latin typeface="+mn-ea"/>
                <a:ea typeface="+mn-ea"/>
              </a:rPr>
              <a:t>⑤画像診断による副腎病変の証明</a:t>
            </a:r>
          </a:p>
          <a:p>
            <a:pPr marL="901700" indent="-901700">
              <a:defRPr/>
            </a:pPr>
            <a:r>
              <a:rPr lang="ja-JP" altLang="en-US" sz="1800" dirty="0">
                <a:solidFill>
                  <a:schemeClr val="bg1"/>
                </a:solidFill>
                <a:effectLst>
                  <a:outerShdw blurRad="38100" dist="38100" dir="2700000" algn="tl">
                    <a:srgbClr val="000000"/>
                  </a:outerShdw>
                </a:effectLst>
                <a:latin typeface="+mn-ea"/>
                <a:ea typeface="+mn-ea"/>
              </a:rPr>
              <a:t>　　　</a:t>
            </a:r>
            <a:r>
              <a:rPr lang="en-US" altLang="ja-JP" sz="1800" dirty="0">
                <a:solidFill>
                  <a:schemeClr val="bg1"/>
                </a:solidFill>
                <a:effectLst>
                  <a:outerShdw blurRad="38100" dist="38100" dir="2700000" algn="tl">
                    <a:srgbClr val="000000"/>
                  </a:outerShdw>
                </a:effectLst>
                <a:latin typeface="+mn-ea"/>
                <a:ea typeface="+mn-ea"/>
              </a:rPr>
              <a:t>1</a:t>
            </a:r>
            <a:r>
              <a:rPr lang="ja-JP" altLang="en-US" sz="1800" dirty="0">
                <a:solidFill>
                  <a:schemeClr val="bg1"/>
                </a:solidFill>
                <a:effectLst>
                  <a:outerShdw blurRad="38100" dist="38100" dir="2700000" algn="tl">
                    <a:srgbClr val="000000"/>
                  </a:outerShdw>
                </a:effectLst>
                <a:latin typeface="+mn-ea"/>
                <a:ea typeface="+mn-ea"/>
              </a:rPr>
              <a:t>）副腎の超音波検査、</a:t>
            </a:r>
            <a:r>
              <a:rPr lang="en-US" altLang="ja-JP" sz="1800" dirty="0">
                <a:solidFill>
                  <a:schemeClr val="bg1"/>
                </a:solidFill>
                <a:effectLst>
                  <a:outerShdw blurRad="38100" dist="38100" dir="2700000" algn="tl">
                    <a:srgbClr val="000000"/>
                  </a:outerShdw>
                </a:effectLst>
                <a:latin typeface="+mn-ea"/>
                <a:ea typeface="+mn-ea"/>
              </a:rPr>
              <a:t>CT</a:t>
            </a:r>
            <a:r>
              <a:rPr lang="ja-JP" altLang="en-US" sz="1800" dirty="0" err="1">
                <a:solidFill>
                  <a:schemeClr val="bg1"/>
                </a:solidFill>
                <a:effectLst>
                  <a:outerShdw blurRad="38100" dist="38100" dir="2700000" algn="tl">
                    <a:srgbClr val="000000"/>
                  </a:outerShdw>
                </a:effectLst>
                <a:latin typeface="+mn-ea"/>
                <a:ea typeface="+mn-ea"/>
              </a:rPr>
              <a:t>、</a:t>
            </a:r>
            <a:r>
              <a:rPr lang="en-US" altLang="ja-JP" sz="1800" dirty="0">
                <a:solidFill>
                  <a:schemeClr val="bg1"/>
                </a:solidFill>
                <a:effectLst>
                  <a:outerShdw blurRad="38100" dist="38100" dir="2700000" algn="tl">
                    <a:srgbClr val="000000"/>
                  </a:outerShdw>
                </a:effectLst>
                <a:latin typeface="+mn-ea"/>
                <a:ea typeface="+mn-ea"/>
              </a:rPr>
              <a:t>MRI</a:t>
            </a:r>
            <a:r>
              <a:rPr lang="ja-JP" altLang="en-US" sz="1800" dirty="0">
                <a:solidFill>
                  <a:schemeClr val="bg1"/>
                </a:solidFill>
                <a:effectLst>
                  <a:outerShdw blurRad="38100" dist="38100" dir="2700000" algn="tl">
                    <a:srgbClr val="000000"/>
                  </a:outerShdw>
                </a:effectLst>
                <a:latin typeface="+mn-ea"/>
                <a:ea typeface="+mn-ea"/>
              </a:rPr>
              <a:t>で副腎の腫瘤や腫大を認める。</a:t>
            </a:r>
          </a:p>
          <a:p>
            <a:pPr marL="901700" indent="-901700">
              <a:defRPr/>
            </a:pPr>
            <a:r>
              <a:rPr lang="ja-JP" altLang="en-US" sz="1800" dirty="0">
                <a:solidFill>
                  <a:schemeClr val="bg1"/>
                </a:solidFill>
                <a:effectLst>
                  <a:outerShdw blurRad="38100" dist="38100" dir="2700000" algn="tl">
                    <a:srgbClr val="000000"/>
                  </a:outerShdw>
                </a:effectLst>
                <a:latin typeface="+mn-ea"/>
                <a:ea typeface="+mn-ea"/>
              </a:rPr>
              <a:t>　　　</a:t>
            </a:r>
            <a:r>
              <a:rPr lang="en-US" altLang="ja-JP" sz="1800" dirty="0">
                <a:solidFill>
                  <a:schemeClr val="bg1"/>
                </a:solidFill>
                <a:effectLst>
                  <a:outerShdw blurRad="38100" dist="38100" dir="2700000" algn="tl">
                    <a:srgbClr val="000000"/>
                  </a:outerShdw>
                </a:effectLst>
                <a:latin typeface="+mn-ea"/>
                <a:ea typeface="+mn-ea"/>
              </a:rPr>
              <a:t>2</a:t>
            </a:r>
            <a:r>
              <a:rPr lang="ja-JP" altLang="en-US" sz="1800" dirty="0">
                <a:solidFill>
                  <a:schemeClr val="bg1"/>
                </a:solidFill>
                <a:effectLst>
                  <a:outerShdw blurRad="38100" dist="38100" dir="2700000" algn="tl">
                    <a:srgbClr val="000000"/>
                  </a:outerShdw>
                </a:effectLst>
                <a:latin typeface="+mn-ea"/>
                <a:ea typeface="+mn-ea"/>
              </a:rPr>
              <a:t>）副腎部に</a:t>
            </a:r>
            <a:r>
              <a:rPr lang="en-US" altLang="ja-JP" sz="1800" u="sng" baseline="30000" dirty="0">
                <a:solidFill>
                  <a:schemeClr val="bg1"/>
                </a:solidFill>
                <a:effectLst>
                  <a:outerShdw blurRad="38100" dist="38100" dir="2700000" algn="tl">
                    <a:srgbClr val="000000"/>
                  </a:outerShdw>
                </a:effectLst>
                <a:latin typeface="+mn-ea"/>
                <a:ea typeface="+mn-ea"/>
              </a:rPr>
              <a:t>131</a:t>
            </a:r>
            <a:r>
              <a:rPr lang="en-US" altLang="ja-JP" sz="1800" u="sng" dirty="0">
                <a:solidFill>
                  <a:schemeClr val="bg1"/>
                </a:solidFill>
                <a:effectLst>
                  <a:outerShdw blurRad="38100" dist="38100" dir="2700000" algn="tl">
                    <a:srgbClr val="000000"/>
                  </a:outerShdw>
                </a:effectLst>
                <a:latin typeface="+mn-ea"/>
                <a:ea typeface="+mn-ea"/>
              </a:rPr>
              <a:t>I</a:t>
            </a:r>
            <a:r>
              <a:rPr lang="ja-JP" altLang="en-US" sz="1800" u="sng" dirty="0">
                <a:solidFill>
                  <a:schemeClr val="bg1"/>
                </a:solidFill>
                <a:effectLst>
                  <a:outerShdw blurRad="38100" dist="38100" dir="2700000" algn="tl">
                    <a:srgbClr val="000000"/>
                  </a:outerShdw>
                </a:effectLst>
                <a:latin typeface="+mn-ea"/>
                <a:ea typeface="+mn-ea"/>
              </a:rPr>
              <a:t>アドステロール</a:t>
            </a:r>
            <a:r>
              <a:rPr lang="ja-JP" altLang="en-US" sz="1800" dirty="0">
                <a:solidFill>
                  <a:schemeClr val="bg1"/>
                </a:solidFill>
                <a:effectLst>
                  <a:outerShdw blurRad="38100" dist="38100" dir="2700000" algn="tl">
                    <a:srgbClr val="000000"/>
                  </a:outerShdw>
                </a:effectLst>
                <a:latin typeface="+mn-ea"/>
                <a:ea typeface="+mn-ea"/>
              </a:rPr>
              <a:t>の集積増加を認める。</a:t>
            </a:r>
          </a:p>
        </p:txBody>
      </p:sp>
      <p:sp>
        <p:nvSpPr>
          <p:cNvPr id="166915" name="Rectangle 3"/>
          <p:cNvSpPr>
            <a:spLocks noChangeArrowheads="1"/>
          </p:cNvSpPr>
          <p:nvPr/>
        </p:nvSpPr>
        <p:spPr bwMode="auto">
          <a:xfrm>
            <a:off x="1563688" y="115888"/>
            <a:ext cx="6553397" cy="769441"/>
          </a:xfrm>
          <a:prstGeom prst="rect">
            <a:avLst/>
          </a:prstGeom>
          <a:noFill/>
          <a:ln w="9525">
            <a:noFill/>
            <a:miter lim="800000"/>
            <a:headEnd/>
            <a:tailEnd/>
          </a:ln>
          <a:effectLst/>
        </p:spPr>
        <p:txBody>
          <a:bodyPr wrap="none">
            <a:spAutoFit/>
          </a:bodyPr>
          <a:lstStyle/>
          <a:p>
            <a:pPr>
              <a:defRPr/>
            </a:pPr>
            <a:r>
              <a:rPr lang="ja-JP" altLang="en-US" sz="4400">
                <a:solidFill>
                  <a:srgbClr val="FFFF66"/>
                </a:solidFill>
                <a:effectLst>
                  <a:outerShdw blurRad="38100" dist="38100" dir="2700000" algn="tl">
                    <a:srgbClr val="000000"/>
                  </a:outerShdw>
                </a:effectLst>
                <a:latin typeface="+mn-ea"/>
                <a:ea typeface="+mn-ea"/>
              </a:rPr>
              <a:t>クッシング症候群（副腎性）</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ッター プレースホルダ 4"/>
          <p:cNvSpPr>
            <a:spLocks noGrp="1"/>
          </p:cNvSpPr>
          <p:nvPr>
            <p:ph type="ftr" sz="quarter" idx="11"/>
          </p:nvPr>
        </p:nvSpPr>
        <p:spPr/>
        <p:txBody>
          <a:bodyPr/>
          <a:lstStyle/>
          <a:p>
            <a:pPr>
              <a:defRPr/>
            </a:pPr>
            <a:r>
              <a:rPr lang="en-US" altLang="ja-JP" sz="1200">
                <a:solidFill>
                  <a:schemeClr val="accent1"/>
                </a:solidFill>
                <a:latin typeface="+mn-ea"/>
                <a:ea typeface="+mn-ea"/>
              </a:rPr>
              <a:t>KAWASAKI MEDICAL SCHOOL</a:t>
            </a:r>
          </a:p>
        </p:txBody>
      </p:sp>
      <p:sp>
        <p:nvSpPr>
          <p:cNvPr id="55299" name="Rectangle 4"/>
          <p:cNvSpPr>
            <a:spLocks noChangeArrowheads="1"/>
          </p:cNvSpPr>
          <p:nvPr/>
        </p:nvSpPr>
        <p:spPr bwMode="auto">
          <a:xfrm>
            <a:off x="4151313" y="6283325"/>
            <a:ext cx="4992687" cy="57467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1400">
              <a:latin typeface="+mn-ea"/>
              <a:ea typeface="+mn-ea"/>
            </a:endParaRPr>
          </a:p>
        </p:txBody>
      </p:sp>
      <p:sp>
        <p:nvSpPr>
          <p:cNvPr id="167938" name="Rectangle 2"/>
          <p:cNvSpPr>
            <a:spLocks noChangeArrowheads="1"/>
          </p:cNvSpPr>
          <p:nvPr/>
        </p:nvSpPr>
        <p:spPr bwMode="auto">
          <a:xfrm>
            <a:off x="67376" y="1087089"/>
            <a:ext cx="9076623" cy="3893374"/>
          </a:xfrm>
          <a:prstGeom prst="rect">
            <a:avLst/>
          </a:prstGeom>
          <a:noFill/>
          <a:ln w="9525">
            <a:noFill/>
            <a:miter lim="800000"/>
            <a:headEnd/>
            <a:tailEnd/>
          </a:ln>
          <a:effectLst/>
        </p:spPr>
        <p:txBody>
          <a:bodyPr wrap="square" anchor="t">
            <a:spAutoFit/>
          </a:bodyPr>
          <a:lstStyle/>
          <a:p>
            <a:pPr marL="538163" indent="-538163">
              <a:defRPr/>
            </a:pPr>
            <a:r>
              <a:rPr lang="en-US" altLang="ja-JP" sz="2400" dirty="0">
                <a:solidFill>
                  <a:schemeClr val="bg1"/>
                </a:solidFill>
                <a:effectLst>
                  <a:outerShdw blurRad="38100" dist="38100" dir="2700000" algn="tl">
                    <a:srgbClr val="000000"/>
                  </a:outerShdw>
                </a:effectLst>
                <a:latin typeface="+mn-ea"/>
                <a:ea typeface="+mn-ea"/>
              </a:rPr>
              <a:t>3</a:t>
            </a:r>
            <a:r>
              <a:rPr lang="ja-JP" altLang="en-US" sz="2400" dirty="0" err="1">
                <a:solidFill>
                  <a:schemeClr val="bg1"/>
                </a:solidFill>
                <a:effectLst>
                  <a:outerShdw blurRad="38100" dist="38100" dir="2700000" algn="tl">
                    <a:srgbClr val="000000"/>
                  </a:outerShdw>
                </a:effectLst>
                <a:latin typeface="+mn-ea"/>
                <a:ea typeface="+mn-ea"/>
              </a:rPr>
              <a:t>．</a:t>
            </a:r>
            <a:r>
              <a:rPr lang="ja-JP" altLang="en-US" sz="2400" dirty="0">
                <a:solidFill>
                  <a:schemeClr val="bg1"/>
                </a:solidFill>
                <a:effectLst>
                  <a:outerShdw blurRad="38100" dist="38100" dir="2700000" algn="tl">
                    <a:srgbClr val="000000"/>
                  </a:outerShdw>
                </a:effectLst>
                <a:latin typeface="+mn-ea"/>
                <a:ea typeface="+mn-ea"/>
              </a:rPr>
              <a:t>除外規定（鑑別診断）</a:t>
            </a:r>
          </a:p>
          <a:p>
            <a:pPr marL="538163" indent="-538163">
              <a:defRPr/>
            </a:pPr>
            <a:r>
              <a:rPr lang="ja-JP" altLang="en-US" sz="1800" dirty="0">
                <a:solidFill>
                  <a:schemeClr val="bg1"/>
                </a:solidFill>
                <a:effectLst>
                  <a:outerShdw blurRad="38100" dist="38100" dir="2700000" algn="tl">
                    <a:srgbClr val="000000"/>
                  </a:outerShdw>
                </a:effectLst>
                <a:latin typeface="+mn-ea"/>
                <a:ea typeface="+mn-ea"/>
              </a:rPr>
              <a:t>　</a:t>
            </a:r>
            <a:r>
              <a:rPr lang="ja-JP" altLang="en-US" sz="1800" dirty="0">
                <a:solidFill>
                  <a:srgbClr val="FFCC00"/>
                </a:solidFill>
                <a:effectLst>
                  <a:outerShdw blurRad="38100" dist="38100" dir="2700000" algn="tl">
                    <a:srgbClr val="000000"/>
                  </a:outerShdw>
                </a:effectLst>
                <a:latin typeface="+mn-ea"/>
                <a:ea typeface="+mn-ea"/>
              </a:rPr>
              <a:t>①クッシング病によるものは除く。</a:t>
            </a:r>
          </a:p>
          <a:p>
            <a:pPr marL="538163" indent="-538163">
              <a:defRPr/>
            </a:pPr>
            <a:r>
              <a:rPr lang="ja-JP" altLang="en-US" sz="1800" dirty="0">
                <a:solidFill>
                  <a:srgbClr val="FFCC00"/>
                </a:solidFill>
                <a:effectLst>
                  <a:outerShdw blurRad="38100" dist="38100" dir="2700000" algn="tl">
                    <a:srgbClr val="000000"/>
                  </a:outerShdw>
                </a:effectLst>
                <a:latin typeface="+mn-ea"/>
                <a:ea typeface="+mn-ea"/>
              </a:rPr>
              <a:t>　②異所性</a:t>
            </a:r>
            <a:r>
              <a:rPr lang="en-US" altLang="ja-JP" sz="1800" dirty="0">
                <a:solidFill>
                  <a:srgbClr val="FFCC00"/>
                </a:solidFill>
                <a:effectLst>
                  <a:outerShdw blurRad="38100" dist="38100" dir="2700000" algn="tl">
                    <a:srgbClr val="000000"/>
                  </a:outerShdw>
                </a:effectLst>
                <a:latin typeface="+mn-ea"/>
                <a:ea typeface="+mn-ea"/>
              </a:rPr>
              <a:t>ACTH</a:t>
            </a:r>
            <a:r>
              <a:rPr lang="ja-JP" altLang="en-US" sz="1800" dirty="0">
                <a:solidFill>
                  <a:srgbClr val="FFCC00"/>
                </a:solidFill>
                <a:effectLst>
                  <a:outerShdw blurRad="38100" dist="38100" dir="2700000" algn="tl">
                    <a:srgbClr val="000000"/>
                  </a:outerShdw>
                </a:effectLst>
                <a:latin typeface="+mn-ea"/>
                <a:ea typeface="+mn-ea"/>
              </a:rPr>
              <a:t>産生腫瘍または異所性</a:t>
            </a:r>
            <a:r>
              <a:rPr lang="en-US" altLang="ja-JP" sz="1800" dirty="0">
                <a:solidFill>
                  <a:srgbClr val="FFCC00"/>
                </a:solidFill>
                <a:effectLst>
                  <a:outerShdw blurRad="38100" dist="38100" dir="2700000" algn="tl">
                    <a:srgbClr val="000000"/>
                  </a:outerShdw>
                </a:effectLst>
                <a:latin typeface="+mn-ea"/>
                <a:ea typeface="+mn-ea"/>
              </a:rPr>
              <a:t>CRH</a:t>
            </a:r>
            <a:r>
              <a:rPr lang="ja-JP" altLang="en-US" sz="1800" dirty="0">
                <a:solidFill>
                  <a:srgbClr val="FFCC00"/>
                </a:solidFill>
                <a:effectLst>
                  <a:outerShdw blurRad="38100" dist="38100" dir="2700000" algn="tl">
                    <a:srgbClr val="000000"/>
                  </a:outerShdw>
                </a:effectLst>
                <a:latin typeface="+mn-ea"/>
                <a:ea typeface="+mn-ea"/>
              </a:rPr>
              <a:t>産生腫瘍によるものは除く。</a:t>
            </a:r>
          </a:p>
          <a:p>
            <a:pPr marL="538163" indent="-538163">
              <a:defRPr/>
            </a:pPr>
            <a:r>
              <a:rPr lang="ja-JP" altLang="en-US" sz="1800" dirty="0">
                <a:solidFill>
                  <a:srgbClr val="FFCC00"/>
                </a:solidFill>
                <a:effectLst>
                  <a:outerShdw blurRad="38100" dist="38100" dir="2700000" algn="tl">
                    <a:srgbClr val="000000"/>
                  </a:outerShdw>
                </a:effectLst>
                <a:latin typeface="+mn-ea"/>
                <a:ea typeface="+mn-ea"/>
              </a:rPr>
              <a:t>　③</a:t>
            </a:r>
            <a:r>
              <a:rPr lang="en-US" altLang="ja-JP" sz="1800" dirty="0">
                <a:solidFill>
                  <a:srgbClr val="FFCC00"/>
                </a:solidFill>
                <a:effectLst>
                  <a:outerShdw blurRad="38100" dist="38100" dir="2700000" algn="tl">
                    <a:srgbClr val="000000"/>
                  </a:outerShdw>
                </a:effectLst>
                <a:latin typeface="+mn-ea"/>
                <a:ea typeface="+mn-ea"/>
              </a:rPr>
              <a:t>ACTH</a:t>
            </a:r>
            <a:r>
              <a:rPr lang="ja-JP" altLang="en-US" sz="1800" dirty="0">
                <a:solidFill>
                  <a:srgbClr val="FFCC00"/>
                </a:solidFill>
                <a:effectLst>
                  <a:outerShdw blurRad="38100" dist="38100" dir="2700000" algn="tl">
                    <a:srgbClr val="000000"/>
                  </a:outerShdw>
                </a:effectLst>
                <a:latin typeface="+mn-ea"/>
                <a:ea typeface="+mn-ea"/>
              </a:rPr>
              <a:t>または糖質コルチコイドの投与によるものは除く。</a:t>
            </a:r>
          </a:p>
          <a:p>
            <a:pPr marL="538163" indent="-538163">
              <a:defRPr/>
            </a:pPr>
            <a:endParaRPr lang="ja-JP" altLang="en-US" sz="1800" dirty="0">
              <a:solidFill>
                <a:schemeClr val="bg1"/>
              </a:solidFill>
              <a:effectLst>
                <a:outerShdw blurRad="38100" dist="38100" dir="2700000" algn="tl">
                  <a:srgbClr val="000000"/>
                </a:outerShdw>
              </a:effectLst>
              <a:latin typeface="+mn-ea"/>
              <a:ea typeface="+mn-ea"/>
            </a:endParaRPr>
          </a:p>
          <a:p>
            <a:pPr marL="538163" indent="-538163">
              <a:defRPr/>
            </a:pPr>
            <a:r>
              <a:rPr lang="ja-JP" altLang="en-US" dirty="0">
                <a:solidFill>
                  <a:schemeClr val="bg1"/>
                </a:solidFill>
                <a:effectLst>
                  <a:outerShdw blurRad="38100" dist="38100" dir="2700000" algn="tl">
                    <a:srgbClr val="000000"/>
                  </a:outerShdw>
                </a:effectLst>
                <a:latin typeface="+mn-ea"/>
                <a:ea typeface="+mn-ea"/>
              </a:rPr>
              <a:t>デキサメサゾン（</a:t>
            </a:r>
            <a:r>
              <a:rPr lang="en-US" altLang="ja-JP" dirty="0" err="1">
                <a:solidFill>
                  <a:schemeClr val="bg1"/>
                </a:solidFill>
                <a:effectLst>
                  <a:outerShdw blurRad="38100" dist="38100" dir="2700000" algn="tl">
                    <a:srgbClr val="000000"/>
                  </a:outerShdw>
                </a:effectLst>
                <a:latin typeface="+mn-ea"/>
                <a:ea typeface="+mn-ea"/>
              </a:rPr>
              <a:t>Dex</a:t>
            </a:r>
            <a:r>
              <a:rPr lang="ja-JP" altLang="en-US" dirty="0">
                <a:solidFill>
                  <a:schemeClr val="bg1"/>
                </a:solidFill>
                <a:effectLst>
                  <a:outerShdw blurRad="38100" dist="38100" dir="2700000" algn="tl">
                    <a:srgbClr val="000000"/>
                  </a:outerShdw>
                </a:effectLst>
                <a:latin typeface="+mn-ea"/>
                <a:ea typeface="+mn-ea"/>
              </a:rPr>
              <a:t>）抑制試験の方法：</a:t>
            </a:r>
          </a:p>
          <a:p>
            <a:pPr marL="538163" indent="-538163">
              <a:defRPr/>
            </a:pPr>
            <a:r>
              <a:rPr lang="en-US" altLang="ja-JP" dirty="0">
                <a:solidFill>
                  <a:schemeClr val="bg1"/>
                </a:solidFill>
                <a:effectLst>
                  <a:outerShdw blurRad="38100" dist="38100" dir="2700000" algn="tl">
                    <a:srgbClr val="000000"/>
                  </a:outerShdw>
                </a:effectLst>
                <a:latin typeface="+mn-ea"/>
                <a:ea typeface="+mn-ea"/>
              </a:rPr>
              <a:t>Nugent</a:t>
            </a:r>
            <a:r>
              <a:rPr lang="ja-JP" altLang="en-US" dirty="0">
                <a:solidFill>
                  <a:schemeClr val="bg1"/>
                </a:solidFill>
                <a:effectLst>
                  <a:outerShdw blurRad="38100" dist="38100" dir="2700000" algn="tl">
                    <a:srgbClr val="000000"/>
                  </a:outerShdw>
                </a:effectLst>
                <a:latin typeface="+mn-ea"/>
                <a:ea typeface="+mn-ea"/>
              </a:rPr>
              <a:t>法（迅速法）では</a:t>
            </a:r>
            <a:r>
              <a:rPr lang="en-US" altLang="ja-JP" dirty="0" err="1">
                <a:solidFill>
                  <a:schemeClr val="bg1"/>
                </a:solidFill>
                <a:effectLst>
                  <a:outerShdw blurRad="38100" dist="38100" dir="2700000" algn="tl">
                    <a:srgbClr val="000000"/>
                  </a:outerShdw>
                </a:effectLst>
                <a:latin typeface="+mn-ea"/>
                <a:ea typeface="+mn-ea"/>
              </a:rPr>
              <a:t>Dex</a:t>
            </a:r>
            <a:r>
              <a:rPr lang="en-US" altLang="ja-JP" dirty="0">
                <a:solidFill>
                  <a:schemeClr val="bg1"/>
                </a:solidFill>
                <a:effectLst>
                  <a:outerShdw blurRad="38100" dist="38100" dir="2700000" algn="tl">
                    <a:srgbClr val="000000"/>
                  </a:outerShdw>
                </a:effectLst>
                <a:latin typeface="+mn-ea"/>
                <a:ea typeface="+mn-ea"/>
              </a:rPr>
              <a:t> </a:t>
            </a:r>
            <a:r>
              <a:rPr lang="en-US" altLang="ja-JP" dirty="0" err="1">
                <a:solidFill>
                  <a:schemeClr val="bg1"/>
                </a:solidFill>
                <a:effectLst>
                  <a:outerShdw blurRad="38100" dist="38100" dir="2700000" algn="tl">
                    <a:srgbClr val="000000"/>
                  </a:outerShdw>
                </a:effectLst>
                <a:latin typeface="+mn-ea"/>
                <a:ea typeface="+mn-ea"/>
              </a:rPr>
              <a:t>lmg</a:t>
            </a:r>
            <a:r>
              <a:rPr lang="ja-JP" altLang="en-US" dirty="0">
                <a:solidFill>
                  <a:schemeClr val="bg1"/>
                </a:solidFill>
                <a:effectLst>
                  <a:outerShdw blurRad="38100" dist="38100" dir="2700000" algn="tl">
                    <a:srgbClr val="000000"/>
                  </a:outerShdw>
                </a:effectLst>
                <a:latin typeface="+mn-ea"/>
                <a:ea typeface="+mn-ea"/>
              </a:rPr>
              <a:t>を午後</a:t>
            </a:r>
            <a:r>
              <a:rPr lang="en-US" altLang="ja-JP" dirty="0">
                <a:solidFill>
                  <a:schemeClr val="bg1"/>
                </a:solidFill>
                <a:effectLst>
                  <a:outerShdw blurRad="38100" dist="38100" dir="2700000" algn="tl">
                    <a:srgbClr val="000000"/>
                  </a:outerShdw>
                </a:effectLst>
                <a:latin typeface="+mn-ea"/>
                <a:ea typeface="+mn-ea"/>
              </a:rPr>
              <a:t>11</a:t>
            </a:r>
            <a:r>
              <a:rPr lang="ja-JP" altLang="en-US" dirty="0">
                <a:solidFill>
                  <a:schemeClr val="bg1"/>
                </a:solidFill>
                <a:effectLst>
                  <a:outerShdw blurRad="38100" dist="38100" dir="2700000" algn="tl">
                    <a:srgbClr val="000000"/>
                  </a:outerShdw>
                </a:effectLst>
                <a:latin typeface="+mn-ea"/>
                <a:ea typeface="+mn-ea"/>
              </a:rPr>
              <a:t>時に</a:t>
            </a:r>
            <a:r>
              <a:rPr lang="en-US" altLang="ja-JP" dirty="0">
                <a:solidFill>
                  <a:schemeClr val="bg1"/>
                </a:solidFill>
                <a:effectLst>
                  <a:outerShdw blurRad="38100" dist="38100" dir="2700000" algn="tl">
                    <a:srgbClr val="000000"/>
                  </a:outerShdw>
                </a:effectLst>
                <a:latin typeface="+mn-ea"/>
                <a:ea typeface="+mn-ea"/>
              </a:rPr>
              <a:t>1</a:t>
            </a:r>
            <a:r>
              <a:rPr lang="ja-JP" altLang="en-US" dirty="0">
                <a:solidFill>
                  <a:schemeClr val="bg1"/>
                </a:solidFill>
                <a:effectLst>
                  <a:outerShdw blurRad="38100" dist="38100" dir="2700000" algn="tl">
                    <a:srgbClr val="000000"/>
                  </a:outerShdw>
                </a:effectLst>
                <a:latin typeface="+mn-ea"/>
                <a:ea typeface="+mn-ea"/>
              </a:rPr>
              <a:t>回経口投与し、翌朝</a:t>
            </a:r>
            <a:r>
              <a:rPr lang="en-US" altLang="ja-JP" dirty="0">
                <a:solidFill>
                  <a:schemeClr val="bg1"/>
                </a:solidFill>
                <a:effectLst>
                  <a:outerShdw blurRad="38100" dist="38100" dir="2700000" algn="tl">
                    <a:srgbClr val="000000"/>
                  </a:outerShdw>
                </a:effectLst>
                <a:latin typeface="+mn-ea"/>
                <a:ea typeface="+mn-ea"/>
              </a:rPr>
              <a:t>8-9</a:t>
            </a:r>
            <a:r>
              <a:rPr lang="ja-JP" altLang="en-US" dirty="0">
                <a:solidFill>
                  <a:schemeClr val="bg1"/>
                </a:solidFill>
                <a:effectLst>
                  <a:outerShdw blurRad="38100" dist="38100" dir="2700000" algn="tl">
                    <a:srgbClr val="000000"/>
                  </a:outerShdw>
                </a:effectLst>
                <a:latin typeface="+mn-ea"/>
                <a:ea typeface="+mn-ea"/>
              </a:rPr>
              <a:t>時の血中コルチゾールを測定する。</a:t>
            </a:r>
          </a:p>
          <a:p>
            <a:pPr marL="538163" indent="-538163">
              <a:defRPr/>
            </a:pPr>
            <a:r>
              <a:rPr lang="en-US" altLang="ja-JP" dirty="0" err="1">
                <a:solidFill>
                  <a:schemeClr val="bg1"/>
                </a:solidFill>
                <a:effectLst>
                  <a:outerShdw blurRad="38100" dist="38100" dir="2700000" algn="tl">
                    <a:srgbClr val="000000"/>
                  </a:outerShdw>
                </a:effectLst>
                <a:latin typeface="+mn-ea"/>
                <a:ea typeface="+mn-ea"/>
              </a:rPr>
              <a:t>Liddle</a:t>
            </a:r>
            <a:r>
              <a:rPr lang="ja-JP" altLang="en-US" dirty="0">
                <a:solidFill>
                  <a:schemeClr val="bg1"/>
                </a:solidFill>
                <a:effectLst>
                  <a:outerShdw blurRad="38100" dist="38100" dir="2700000" algn="tl">
                    <a:srgbClr val="000000"/>
                  </a:outerShdw>
                </a:effectLst>
                <a:latin typeface="+mn-ea"/>
                <a:ea typeface="+mn-ea"/>
              </a:rPr>
              <a:t>法（標準法）では、</a:t>
            </a:r>
            <a:r>
              <a:rPr lang="en-US" altLang="ja-JP" dirty="0" err="1">
                <a:solidFill>
                  <a:schemeClr val="bg1"/>
                </a:solidFill>
                <a:effectLst>
                  <a:outerShdw blurRad="38100" dist="38100" dir="2700000" algn="tl">
                    <a:srgbClr val="000000"/>
                  </a:outerShdw>
                </a:effectLst>
                <a:latin typeface="+mn-ea"/>
                <a:ea typeface="+mn-ea"/>
              </a:rPr>
              <a:t>Dex</a:t>
            </a:r>
            <a:r>
              <a:rPr lang="en-US" altLang="ja-JP" dirty="0">
                <a:solidFill>
                  <a:schemeClr val="bg1"/>
                </a:solidFill>
                <a:effectLst>
                  <a:outerShdw blurRad="38100" dist="38100" dir="2700000" algn="tl">
                    <a:srgbClr val="000000"/>
                  </a:outerShdw>
                </a:effectLst>
                <a:latin typeface="+mn-ea"/>
                <a:ea typeface="+mn-ea"/>
              </a:rPr>
              <a:t> l</a:t>
            </a:r>
            <a:r>
              <a:rPr lang="ja-JP" altLang="en-US" dirty="0">
                <a:solidFill>
                  <a:schemeClr val="bg1"/>
                </a:solidFill>
                <a:effectLst>
                  <a:outerShdw blurRad="38100" dist="38100" dir="2700000" algn="tl">
                    <a:srgbClr val="000000"/>
                  </a:outerShdw>
                </a:effectLst>
                <a:latin typeface="+mn-ea"/>
                <a:ea typeface="+mn-ea"/>
              </a:rPr>
              <a:t>回</a:t>
            </a:r>
            <a:r>
              <a:rPr lang="en-US" altLang="ja-JP" dirty="0">
                <a:solidFill>
                  <a:schemeClr val="bg1"/>
                </a:solidFill>
                <a:effectLst>
                  <a:outerShdw blurRad="38100" dist="38100" dir="2700000" algn="tl">
                    <a:srgbClr val="000000"/>
                  </a:outerShdw>
                </a:effectLst>
                <a:latin typeface="+mn-ea"/>
                <a:ea typeface="+mn-ea"/>
              </a:rPr>
              <a:t>0</a:t>
            </a:r>
            <a:r>
              <a:rPr lang="ja-JP" altLang="en-US" dirty="0" err="1">
                <a:solidFill>
                  <a:schemeClr val="bg1"/>
                </a:solidFill>
                <a:effectLst>
                  <a:outerShdw blurRad="38100" dist="38100" dir="2700000" algn="tl">
                    <a:srgbClr val="000000"/>
                  </a:outerShdw>
                </a:effectLst>
                <a:latin typeface="+mn-ea"/>
                <a:ea typeface="+mn-ea"/>
              </a:rPr>
              <a:t>．</a:t>
            </a:r>
            <a:r>
              <a:rPr lang="en-US" altLang="ja-JP" dirty="0">
                <a:solidFill>
                  <a:schemeClr val="bg1"/>
                </a:solidFill>
                <a:effectLst>
                  <a:outerShdw blurRad="38100" dist="38100" dir="2700000" algn="tl">
                    <a:srgbClr val="000000"/>
                  </a:outerShdw>
                </a:effectLst>
                <a:latin typeface="+mn-ea"/>
                <a:ea typeface="+mn-ea"/>
              </a:rPr>
              <a:t>5mg</a:t>
            </a:r>
            <a:r>
              <a:rPr lang="ja-JP" altLang="en-US" dirty="0">
                <a:solidFill>
                  <a:schemeClr val="bg1"/>
                </a:solidFill>
                <a:effectLst>
                  <a:outerShdw blurRad="38100" dist="38100" dir="2700000" algn="tl">
                    <a:srgbClr val="000000"/>
                  </a:outerShdw>
                </a:effectLst>
                <a:latin typeface="+mn-ea"/>
                <a:ea typeface="+mn-ea"/>
              </a:rPr>
              <a:t>を</a:t>
            </a:r>
            <a:r>
              <a:rPr lang="en-US" altLang="ja-JP" dirty="0">
                <a:solidFill>
                  <a:schemeClr val="bg1"/>
                </a:solidFill>
                <a:effectLst>
                  <a:outerShdw blurRad="38100" dist="38100" dir="2700000" algn="tl">
                    <a:srgbClr val="000000"/>
                  </a:outerShdw>
                </a:effectLst>
                <a:latin typeface="+mn-ea"/>
                <a:ea typeface="+mn-ea"/>
              </a:rPr>
              <a:t>6</a:t>
            </a:r>
            <a:r>
              <a:rPr lang="ja-JP" altLang="en-US" dirty="0">
                <a:solidFill>
                  <a:schemeClr val="bg1"/>
                </a:solidFill>
                <a:effectLst>
                  <a:outerShdw blurRad="38100" dist="38100" dir="2700000" algn="tl">
                    <a:srgbClr val="000000"/>
                  </a:outerShdw>
                </a:effectLst>
                <a:latin typeface="+mn-ea"/>
                <a:ea typeface="+mn-ea"/>
              </a:rPr>
              <a:t>時間ごとに</a:t>
            </a:r>
            <a:r>
              <a:rPr lang="en-US" altLang="ja-JP" dirty="0">
                <a:solidFill>
                  <a:schemeClr val="bg1"/>
                </a:solidFill>
                <a:effectLst>
                  <a:outerShdw blurRad="38100" dist="38100" dir="2700000" algn="tl">
                    <a:srgbClr val="000000"/>
                  </a:outerShdw>
                </a:effectLst>
                <a:latin typeface="+mn-ea"/>
                <a:ea typeface="+mn-ea"/>
              </a:rPr>
              <a:t>8</a:t>
            </a:r>
            <a:r>
              <a:rPr lang="ja-JP" altLang="en-US" dirty="0">
                <a:solidFill>
                  <a:schemeClr val="bg1"/>
                </a:solidFill>
                <a:effectLst>
                  <a:outerShdw blurRad="38100" dist="38100" dir="2700000" algn="tl">
                    <a:srgbClr val="000000"/>
                  </a:outerShdw>
                </a:effectLst>
                <a:latin typeface="+mn-ea"/>
                <a:ea typeface="+mn-ea"/>
              </a:rPr>
              <a:t>回経口投与（</a:t>
            </a:r>
            <a:r>
              <a:rPr lang="en-US" altLang="ja-JP" dirty="0">
                <a:solidFill>
                  <a:srgbClr val="FFFF66"/>
                </a:solidFill>
                <a:effectLst>
                  <a:outerShdw blurRad="38100" dist="38100" dir="2700000" algn="tl">
                    <a:srgbClr val="000000"/>
                  </a:outerShdw>
                </a:effectLst>
                <a:latin typeface="+mn-ea"/>
                <a:ea typeface="+mn-ea"/>
              </a:rPr>
              <a:t>2mg</a:t>
            </a:r>
            <a:r>
              <a:rPr lang="ja-JP" altLang="en-US" dirty="0">
                <a:solidFill>
                  <a:schemeClr val="bg1"/>
                </a:solidFill>
                <a:effectLst>
                  <a:outerShdw blurRad="38100" dist="38100" dir="2700000" algn="tl">
                    <a:srgbClr val="000000"/>
                  </a:outerShdw>
                </a:effectLst>
                <a:latin typeface="+mn-ea"/>
                <a:ea typeface="+mn-ea"/>
              </a:rPr>
              <a:t>法）、あるいは</a:t>
            </a:r>
            <a:r>
              <a:rPr lang="en-US" altLang="ja-JP" dirty="0">
                <a:solidFill>
                  <a:schemeClr val="bg1"/>
                </a:solidFill>
                <a:effectLst>
                  <a:outerShdw blurRad="38100" dist="38100" dir="2700000" algn="tl">
                    <a:srgbClr val="000000"/>
                  </a:outerShdw>
                </a:effectLst>
                <a:latin typeface="+mn-ea"/>
                <a:ea typeface="+mn-ea"/>
              </a:rPr>
              <a:t>1</a:t>
            </a:r>
            <a:r>
              <a:rPr lang="ja-JP" altLang="en-US" dirty="0">
                <a:solidFill>
                  <a:schemeClr val="bg1"/>
                </a:solidFill>
                <a:effectLst>
                  <a:outerShdw blurRad="38100" dist="38100" dir="2700000" algn="tl">
                    <a:srgbClr val="000000"/>
                  </a:outerShdw>
                </a:effectLst>
                <a:latin typeface="+mn-ea"/>
                <a:ea typeface="+mn-ea"/>
              </a:rPr>
              <a:t>回</a:t>
            </a:r>
            <a:r>
              <a:rPr lang="en-US" altLang="ja-JP" dirty="0">
                <a:solidFill>
                  <a:schemeClr val="bg1"/>
                </a:solidFill>
                <a:effectLst>
                  <a:outerShdw blurRad="38100" dist="38100" dir="2700000" algn="tl">
                    <a:srgbClr val="000000"/>
                  </a:outerShdw>
                </a:effectLst>
                <a:latin typeface="+mn-ea"/>
                <a:ea typeface="+mn-ea"/>
              </a:rPr>
              <a:t>2mg</a:t>
            </a:r>
            <a:r>
              <a:rPr lang="ja-JP" altLang="en-US" dirty="0">
                <a:solidFill>
                  <a:schemeClr val="bg1"/>
                </a:solidFill>
                <a:effectLst>
                  <a:outerShdw blurRad="38100" dist="38100" dir="2700000" algn="tl">
                    <a:srgbClr val="000000"/>
                  </a:outerShdw>
                </a:effectLst>
                <a:latin typeface="+mn-ea"/>
                <a:ea typeface="+mn-ea"/>
              </a:rPr>
              <a:t>を</a:t>
            </a:r>
            <a:r>
              <a:rPr lang="en-US" altLang="ja-JP" dirty="0">
                <a:solidFill>
                  <a:schemeClr val="bg1"/>
                </a:solidFill>
                <a:effectLst>
                  <a:outerShdw blurRad="38100" dist="38100" dir="2700000" algn="tl">
                    <a:srgbClr val="000000"/>
                  </a:outerShdw>
                </a:effectLst>
                <a:latin typeface="+mn-ea"/>
                <a:ea typeface="+mn-ea"/>
              </a:rPr>
              <a:t>6</a:t>
            </a:r>
            <a:r>
              <a:rPr lang="ja-JP" altLang="en-US" dirty="0">
                <a:solidFill>
                  <a:schemeClr val="bg1"/>
                </a:solidFill>
                <a:effectLst>
                  <a:outerShdw blurRad="38100" dist="38100" dir="2700000" algn="tl">
                    <a:srgbClr val="000000"/>
                  </a:outerShdw>
                </a:effectLst>
                <a:latin typeface="+mn-ea"/>
                <a:ea typeface="+mn-ea"/>
              </a:rPr>
              <a:t>時間ごとに</a:t>
            </a:r>
            <a:r>
              <a:rPr lang="en-US" altLang="ja-JP" dirty="0">
                <a:solidFill>
                  <a:schemeClr val="bg1"/>
                </a:solidFill>
                <a:effectLst>
                  <a:outerShdw blurRad="38100" dist="38100" dir="2700000" algn="tl">
                    <a:srgbClr val="000000"/>
                  </a:outerShdw>
                </a:effectLst>
                <a:latin typeface="+mn-ea"/>
                <a:ea typeface="+mn-ea"/>
              </a:rPr>
              <a:t>8</a:t>
            </a:r>
            <a:r>
              <a:rPr lang="ja-JP" altLang="en-US" dirty="0">
                <a:solidFill>
                  <a:schemeClr val="bg1"/>
                </a:solidFill>
                <a:effectLst>
                  <a:outerShdw blurRad="38100" dist="38100" dir="2700000" algn="tl">
                    <a:srgbClr val="000000"/>
                  </a:outerShdw>
                </a:effectLst>
                <a:latin typeface="+mn-ea"/>
                <a:ea typeface="+mn-ea"/>
              </a:rPr>
              <a:t>回経口投与し（</a:t>
            </a:r>
            <a:r>
              <a:rPr lang="en-US" altLang="ja-JP" dirty="0">
                <a:solidFill>
                  <a:srgbClr val="FFFF66"/>
                </a:solidFill>
                <a:effectLst>
                  <a:outerShdw blurRad="38100" dist="38100" dir="2700000" algn="tl">
                    <a:srgbClr val="000000"/>
                  </a:outerShdw>
                </a:effectLst>
                <a:latin typeface="+mn-ea"/>
                <a:ea typeface="+mn-ea"/>
              </a:rPr>
              <a:t>8mg</a:t>
            </a:r>
            <a:r>
              <a:rPr lang="ja-JP" altLang="en-US" dirty="0">
                <a:solidFill>
                  <a:schemeClr val="bg1"/>
                </a:solidFill>
                <a:effectLst>
                  <a:outerShdw blurRad="38100" dist="38100" dir="2700000" algn="tl">
                    <a:srgbClr val="000000"/>
                  </a:outerShdw>
                </a:effectLst>
                <a:latin typeface="+mn-ea"/>
                <a:ea typeface="+mn-ea"/>
              </a:rPr>
              <a:t>法）、投与前より投与終了翌日まで尿中</a:t>
            </a:r>
            <a:r>
              <a:rPr lang="en-US" altLang="ja-JP" dirty="0">
                <a:solidFill>
                  <a:schemeClr val="bg1"/>
                </a:solidFill>
                <a:effectLst>
                  <a:outerShdw blurRad="38100" dist="38100" dir="2700000" algn="tl">
                    <a:srgbClr val="000000"/>
                  </a:outerShdw>
                </a:effectLst>
                <a:latin typeface="+mn-ea"/>
                <a:ea typeface="+mn-ea"/>
              </a:rPr>
              <a:t>17-OHCS</a:t>
            </a:r>
            <a:r>
              <a:rPr lang="ja-JP" altLang="en-US" dirty="0">
                <a:solidFill>
                  <a:schemeClr val="bg1"/>
                </a:solidFill>
                <a:effectLst>
                  <a:outerShdw blurRad="38100" dist="38100" dir="2700000" algn="tl">
                    <a:srgbClr val="000000"/>
                  </a:outerShdw>
                </a:effectLst>
                <a:latin typeface="+mn-ea"/>
                <a:ea typeface="+mn-ea"/>
              </a:rPr>
              <a:t>を測定する。</a:t>
            </a:r>
          </a:p>
          <a:p>
            <a:pPr marL="538163" indent="-538163">
              <a:defRPr/>
            </a:pPr>
            <a:r>
              <a:rPr lang="ja-JP" altLang="en-US" dirty="0">
                <a:solidFill>
                  <a:schemeClr val="bg1"/>
                </a:solidFill>
                <a:effectLst>
                  <a:outerShdw blurRad="38100" dist="38100" dir="2700000" algn="tl">
                    <a:srgbClr val="000000"/>
                  </a:outerShdw>
                </a:effectLst>
                <a:latin typeface="+mn-ea"/>
                <a:ea typeface="+mn-ea"/>
              </a:rPr>
              <a:t>本症候群では</a:t>
            </a:r>
            <a:r>
              <a:rPr lang="en-US" altLang="ja-JP" dirty="0">
                <a:solidFill>
                  <a:schemeClr val="bg1"/>
                </a:solidFill>
                <a:effectLst>
                  <a:outerShdw blurRad="38100" dist="38100" dir="2700000" algn="tl">
                    <a:srgbClr val="000000"/>
                  </a:outerShdw>
                </a:effectLst>
                <a:latin typeface="+mn-ea"/>
                <a:ea typeface="+mn-ea"/>
              </a:rPr>
              <a:t>Nugent</a:t>
            </a:r>
            <a:r>
              <a:rPr lang="ja-JP" altLang="en-US" dirty="0">
                <a:solidFill>
                  <a:schemeClr val="bg1"/>
                </a:solidFill>
                <a:effectLst>
                  <a:outerShdw blurRad="38100" dist="38100" dir="2700000" algn="tl">
                    <a:srgbClr val="000000"/>
                  </a:outerShdw>
                </a:effectLst>
                <a:latin typeface="+mn-ea"/>
                <a:ea typeface="+mn-ea"/>
              </a:rPr>
              <a:t>法で血中コルチゾールが</a:t>
            </a:r>
            <a:r>
              <a:rPr lang="en-US" altLang="ja-JP" dirty="0">
                <a:solidFill>
                  <a:schemeClr val="bg1"/>
                </a:solidFill>
                <a:effectLst>
                  <a:outerShdw blurRad="38100" dist="38100" dir="2700000" algn="tl">
                    <a:srgbClr val="000000"/>
                  </a:outerShdw>
                </a:effectLst>
                <a:latin typeface="+mn-ea"/>
                <a:ea typeface="+mn-ea"/>
              </a:rPr>
              <a:t>5μg</a:t>
            </a:r>
            <a:r>
              <a:rPr lang="ja-JP" altLang="en-US" dirty="0">
                <a:solidFill>
                  <a:schemeClr val="bg1"/>
                </a:solidFill>
                <a:effectLst>
                  <a:outerShdw blurRad="38100" dist="38100" dir="2700000" algn="tl">
                    <a:srgbClr val="000000"/>
                  </a:outerShdw>
                </a:effectLst>
                <a:latin typeface="+mn-ea"/>
                <a:ea typeface="+mn-ea"/>
              </a:rPr>
              <a:t>／</a:t>
            </a:r>
            <a:r>
              <a:rPr lang="en-US" altLang="ja-JP" dirty="0">
                <a:solidFill>
                  <a:schemeClr val="bg1"/>
                </a:solidFill>
                <a:effectLst>
                  <a:outerShdw blurRad="38100" dist="38100" dir="2700000" algn="tl">
                    <a:srgbClr val="000000"/>
                  </a:outerShdw>
                </a:effectLst>
                <a:latin typeface="+mn-ea"/>
                <a:ea typeface="+mn-ea"/>
              </a:rPr>
              <a:t>dl</a:t>
            </a:r>
            <a:r>
              <a:rPr lang="ja-JP" altLang="en-US" dirty="0">
                <a:solidFill>
                  <a:schemeClr val="bg1"/>
                </a:solidFill>
                <a:effectLst>
                  <a:outerShdw blurRad="38100" dist="38100" dir="2700000" algn="tl">
                    <a:srgbClr val="000000"/>
                  </a:outerShdw>
                </a:effectLst>
                <a:latin typeface="+mn-ea"/>
                <a:ea typeface="+mn-ea"/>
              </a:rPr>
              <a:t>以下に抑制されない。</a:t>
            </a:r>
            <a:r>
              <a:rPr lang="en-US" altLang="ja-JP" dirty="0" err="1">
                <a:solidFill>
                  <a:schemeClr val="bg1"/>
                </a:solidFill>
                <a:effectLst>
                  <a:outerShdw blurRad="38100" dist="38100" dir="2700000" algn="tl">
                    <a:srgbClr val="000000"/>
                  </a:outerShdw>
                </a:effectLst>
                <a:latin typeface="+mn-ea"/>
                <a:ea typeface="+mn-ea"/>
              </a:rPr>
              <a:t>Liddle</a:t>
            </a:r>
            <a:r>
              <a:rPr lang="ja-JP" altLang="en-US" dirty="0">
                <a:solidFill>
                  <a:schemeClr val="bg1"/>
                </a:solidFill>
                <a:effectLst>
                  <a:outerShdw blurRad="38100" dist="38100" dir="2700000" algn="tl">
                    <a:srgbClr val="000000"/>
                  </a:outerShdw>
                </a:effectLst>
                <a:latin typeface="+mn-ea"/>
                <a:ea typeface="+mn-ea"/>
              </a:rPr>
              <a:t>法では</a:t>
            </a:r>
            <a:r>
              <a:rPr lang="en-US" altLang="ja-JP" dirty="0">
                <a:solidFill>
                  <a:schemeClr val="bg1"/>
                </a:solidFill>
                <a:effectLst>
                  <a:outerShdw blurRad="38100" dist="38100" dir="2700000" algn="tl">
                    <a:srgbClr val="000000"/>
                  </a:outerShdw>
                </a:effectLst>
                <a:latin typeface="+mn-ea"/>
                <a:ea typeface="+mn-ea"/>
              </a:rPr>
              <a:t>2mg</a:t>
            </a:r>
            <a:r>
              <a:rPr lang="ja-JP" altLang="en-US" dirty="0">
                <a:solidFill>
                  <a:schemeClr val="bg1"/>
                </a:solidFill>
                <a:effectLst>
                  <a:outerShdw blurRad="38100" dist="38100" dir="2700000" algn="tl">
                    <a:srgbClr val="000000"/>
                  </a:outerShdw>
                </a:effectLst>
                <a:latin typeface="+mn-ea"/>
                <a:ea typeface="+mn-ea"/>
              </a:rPr>
              <a:t>法、</a:t>
            </a:r>
            <a:r>
              <a:rPr lang="en-US" altLang="ja-JP" dirty="0">
                <a:solidFill>
                  <a:schemeClr val="bg1"/>
                </a:solidFill>
                <a:effectLst>
                  <a:outerShdw blurRad="38100" dist="38100" dir="2700000" algn="tl">
                    <a:srgbClr val="000000"/>
                  </a:outerShdw>
                </a:effectLst>
                <a:latin typeface="+mn-ea"/>
                <a:ea typeface="+mn-ea"/>
              </a:rPr>
              <a:t>8mg</a:t>
            </a:r>
            <a:r>
              <a:rPr lang="ja-JP" altLang="en-US" dirty="0">
                <a:solidFill>
                  <a:schemeClr val="bg1"/>
                </a:solidFill>
                <a:effectLst>
                  <a:outerShdw blurRad="38100" dist="38100" dir="2700000" algn="tl">
                    <a:srgbClr val="000000"/>
                  </a:outerShdw>
                </a:effectLst>
                <a:latin typeface="+mn-ea"/>
                <a:ea typeface="+mn-ea"/>
              </a:rPr>
              <a:t>法のいずれでも尿中</a:t>
            </a:r>
            <a:r>
              <a:rPr lang="en-US" altLang="ja-JP" dirty="0">
                <a:solidFill>
                  <a:schemeClr val="bg1"/>
                </a:solidFill>
                <a:effectLst>
                  <a:outerShdw blurRad="38100" dist="38100" dir="2700000" algn="tl">
                    <a:srgbClr val="000000"/>
                  </a:outerShdw>
                </a:effectLst>
                <a:latin typeface="+mn-ea"/>
                <a:ea typeface="+mn-ea"/>
              </a:rPr>
              <a:t>17-OHCS</a:t>
            </a:r>
            <a:r>
              <a:rPr lang="ja-JP" altLang="en-US" dirty="0">
                <a:solidFill>
                  <a:schemeClr val="bg1"/>
                </a:solidFill>
                <a:effectLst>
                  <a:outerShdw blurRad="38100" dist="38100" dir="2700000" algn="tl">
                    <a:srgbClr val="000000"/>
                  </a:outerShdw>
                </a:effectLst>
                <a:latin typeface="+mn-ea"/>
                <a:ea typeface="+mn-ea"/>
              </a:rPr>
              <a:t>が</a:t>
            </a:r>
            <a:r>
              <a:rPr lang="en-US" altLang="ja-JP" dirty="0">
                <a:solidFill>
                  <a:schemeClr val="bg1"/>
                </a:solidFill>
                <a:effectLst>
                  <a:outerShdw blurRad="38100" dist="38100" dir="2700000" algn="tl">
                    <a:srgbClr val="000000"/>
                  </a:outerShdw>
                </a:effectLst>
                <a:latin typeface="+mn-ea"/>
                <a:ea typeface="+mn-ea"/>
              </a:rPr>
              <a:t>3mg</a:t>
            </a:r>
            <a:r>
              <a:rPr lang="ja-JP" altLang="en-US" dirty="0">
                <a:solidFill>
                  <a:schemeClr val="bg1"/>
                </a:solidFill>
                <a:effectLst>
                  <a:outerShdw blurRad="38100" dist="38100" dir="2700000" algn="tl">
                    <a:srgbClr val="000000"/>
                  </a:outerShdw>
                </a:effectLst>
                <a:latin typeface="+mn-ea"/>
                <a:ea typeface="+mn-ea"/>
              </a:rPr>
              <a:t>／日以下にならない。</a:t>
            </a:r>
          </a:p>
          <a:p>
            <a:pPr marL="538163" indent="-538163">
              <a:defRPr/>
            </a:pPr>
            <a:endParaRPr lang="ja-JP" altLang="en-US" sz="200" dirty="0">
              <a:solidFill>
                <a:schemeClr val="bg1"/>
              </a:solidFill>
              <a:effectLst>
                <a:outerShdw blurRad="38100" dist="38100" dir="2700000" algn="tl">
                  <a:srgbClr val="000000"/>
                </a:outerShdw>
              </a:effectLst>
              <a:latin typeface="+mn-ea"/>
              <a:ea typeface="+mn-ea"/>
            </a:endParaRPr>
          </a:p>
          <a:p>
            <a:pPr marL="538163" indent="-538163">
              <a:defRPr/>
            </a:pPr>
            <a:r>
              <a:rPr lang="ja-JP" altLang="en-US" dirty="0">
                <a:solidFill>
                  <a:schemeClr val="bg1"/>
                </a:solidFill>
                <a:effectLst>
                  <a:outerShdw blurRad="38100" dist="38100" dir="2700000" algn="tl">
                    <a:srgbClr val="000000"/>
                  </a:outerShdw>
                </a:effectLst>
                <a:latin typeface="+mn-ea"/>
                <a:ea typeface="+mn-ea"/>
              </a:rPr>
              <a:t>診断の基準</a:t>
            </a:r>
          </a:p>
          <a:p>
            <a:pPr marL="538163" indent="-538163">
              <a:defRPr/>
            </a:pPr>
            <a:r>
              <a:rPr lang="ja-JP" altLang="en-US" dirty="0">
                <a:solidFill>
                  <a:schemeClr val="bg1"/>
                </a:solidFill>
                <a:effectLst>
                  <a:outerShdw blurRad="38100" dist="38100" dir="2700000" algn="tl">
                    <a:srgbClr val="000000"/>
                  </a:outerShdw>
                </a:effectLst>
                <a:latin typeface="+mn-ea"/>
                <a:ea typeface="+mn-ea"/>
              </a:rPr>
              <a:t>　確実例：</a:t>
            </a:r>
            <a:r>
              <a:rPr lang="en-US" altLang="ja-JP" dirty="0">
                <a:solidFill>
                  <a:schemeClr val="bg1"/>
                </a:solidFill>
                <a:effectLst>
                  <a:outerShdw blurRad="38100" dist="38100" dir="2700000" algn="tl">
                    <a:srgbClr val="000000"/>
                  </a:outerShdw>
                </a:effectLst>
                <a:latin typeface="+mn-ea"/>
                <a:ea typeface="+mn-ea"/>
              </a:rPr>
              <a:t>1</a:t>
            </a:r>
            <a:r>
              <a:rPr lang="ja-JP" altLang="en-US" dirty="0" err="1">
                <a:solidFill>
                  <a:schemeClr val="bg1"/>
                </a:solidFill>
                <a:effectLst>
                  <a:outerShdw blurRad="38100" dist="38100" dir="2700000" algn="tl">
                    <a:srgbClr val="000000"/>
                  </a:outerShdw>
                </a:effectLst>
                <a:latin typeface="+mn-ea"/>
                <a:ea typeface="+mn-ea"/>
              </a:rPr>
              <a:t>、</a:t>
            </a:r>
            <a:r>
              <a:rPr lang="en-US" altLang="ja-JP" dirty="0">
                <a:solidFill>
                  <a:schemeClr val="bg1"/>
                </a:solidFill>
                <a:effectLst>
                  <a:outerShdw blurRad="38100" dist="38100" dir="2700000" algn="tl">
                    <a:srgbClr val="000000"/>
                  </a:outerShdw>
                </a:effectLst>
                <a:latin typeface="+mn-ea"/>
                <a:ea typeface="+mn-ea"/>
              </a:rPr>
              <a:t>2</a:t>
            </a:r>
            <a:r>
              <a:rPr lang="ja-JP" altLang="en-US" dirty="0">
                <a:solidFill>
                  <a:schemeClr val="bg1"/>
                </a:solidFill>
                <a:effectLst>
                  <a:outerShdw blurRad="38100" dist="38100" dir="2700000" algn="tl">
                    <a:srgbClr val="000000"/>
                  </a:outerShdw>
                </a:effectLst>
                <a:latin typeface="+mn-ea"/>
                <a:ea typeface="+mn-ea"/>
              </a:rPr>
              <a:t>および</a:t>
            </a:r>
            <a:r>
              <a:rPr lang="en-US" altLang="ja-JP" dirty="0">
                <a:solidFill>
                  <a:schemeClr val="bg1"/>
                </a:solidFill>
                <a:effectLst>
                  <a:outerShdw blurRad="38100" dist="38100" dir="2700000" algn="tl">
                    <a:srgbClr val="000000"/>
                  </a:outerShdw>
                </a:effectLst>
                <a:latin typeface="+mn-ea"/>
                <a:ea typeface="+mn-ea"/>
              </a:rPr>
              <a:t>3</a:t>
            </a:r>
            <a:r>
              <a:rPr lang="ja-JP" altLang="en-US" dirty="0">
                <a:solidFill>
                  <a:schemeClr val="bg1"/>
                </a:solidFill>
                <a:effectLst>
                  <a:outerShdw blurRad="38100" dist="38100" dir="2700000" algn="tl">
                    <a:srgbClr val="000000"/>
                  </a:outerShdw>
                </a:effectLst>
                <a:latin typeface="+mn-ea"/>
                <a:ea typeface="+mn-ea"/>
              </a:rPr>
              <a:t>を満たすもの　　　</a:t>
            </a:r>
            <a:r>
              <a:rPr lang="ja-JP" altLang="en-US" sz="1400" dirty="0">
                <a:solidFill>
                  <a:schemeClr val="bg1"/>
                </a:solidFill>
                <a:effectLst>
                  <a:outerShdw blurRad="38100" dist="38100" dir="2700000" algn="tl">
                    <a:srgbClr val="000000"/>
                  </a:outerShdw>
                </a:effectLst>
                <a:latin typeface="+mn-ea"/>
                <a:ea typeface="+mn-ea"/>
              </a:rPr>
              <a:t>（間脳下垂体機能障害調査研究班</a:t>
            </a:r>
            <a:r>
              <a:rPr lang="en-US" altLang="ja-JP" sz="1400" dirty="0">
                <a:solidFill>
                  <a:schemeClr val="bg1"/>
                </a:solidFill>
                <a:effectLst>
                  <a:outerShdw blurRad="38100" dist="38100" dir="2700000" algn="tl">
                    <a:srgbClr val="000000"/>
                  </a:outerShdw>
                </a:effectLst>
                <a:latin typeface="+mn-ea"/>
                <a:ea typeface="+mn-ea"/>
              </a:rPr>
              <a:t>1995</a:t>
            </a:r>
            <a:r>
              <a:rPr lang="ja-JP" altLang="en-US" sz="1400" dirty="0">
                <a:solidFill>
                  <a:schemeClr val="bg1"/>
                </a:solidFill>
                <a:effectLst>
                  <a:outerShdw blurRad="38100" dist="38100" dir="2700000" algn="tl">
                    <a:srgbClr val="000000"/>
                  </a:outerShdw>
                </a:effectLst>
                <a:latin typeface="+mn-ea"/>
                <a:ea typeface="+mn-ea"/>
              </a:rPr>
              <a:t>年度）</a:t>
            </a:r>
          </a:p>
        </p:txBody>
      </p:sp>
      <p:sp>
        <p:nvSpPr>
          <p:cNvPr id="167939" name="Rectangle 3"/>
          <p:cNvSpPr>
            <a:spLocks noChangeArrowheads="1"/>
          </p:cNvSpPr>
          <p:nvPr/>
        </p:nvSpPr>
        <p:spPr bwMode="auto">
          <a:xfrm>
            <a:off x="1563688" y="115888"/>
            <a:ext cx="6553397" cy="769441"/>
          </a:xfrm>
          <a:prstGeom prst="rect">
            <a:avLst/>
          </a:prstGeom>
          <a:noFill/>
          <a:ln w="9525">
            <a:noFill/>
            <a:miter lim="800000"/>
            <a:headEnd/>
            <a:tailEnd/>
          </a:ln>
          <a:effectLst/>
        </p:spPr>
        <p:txBody>
          <a:bodyPr wrap="none">
            <a:spAutoFit/>
          </a:bodyPr>
          <a:lstStyle/>
          <a:p>
            <a:pPr>
              <a:defRPr/>
            </a:pPr>
            <a:r>
              <a:rPr lang="ja-JP" altLang="en-US" sz="4400" dirty="0">
                <a:solidFill>
                  <a:srgbClr val="FFFF66"/>
                </a:solidFill>
                <a:effectLst>
                  <a:outerShdw blurRad="38100" dist="38100" dir="2700000" algn="tl">
                    <a:srgbClr val="000000"/>
                  </a:outerShdw>
                </a:effectLst>
                <a:latin typeface="+mn-ea"/>
                <a:ea typeface="+mn-ea"/>
              </a:rPr>
              <a:t>クッシング症候群（副腎性）</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7004050" y="6165850"/>
            <a:ext cx="1920875" cy="30777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spcBef>
                <a:spcPct val="50000"/>
              </a:spcBef>
            </a:pPr>
            <a:endParaRPr lang="ja-JP" altLang="ja-JP" sz="1400" b="0">
              <a:latin typeface="+mn-ea"/>
              <a:ea typeface="+mn-ea"/>
            </a:endParaRPr>
          </a:p>
        </p:txBody>
      </p:sp>
      <p:pic>
        <p:nvPicPr>
          <p:cNvPr id="56323" name="Picture 3" descr="f1xB"/>
          <p:cNvPicPr>
            <a:picLocks noGrp="1" noChangeAspect="1" noChangeArrowheads="1"/>
          </p:cNvPicPr>
          <p:nvPr>
            <p:ph/>
          </p:nvPr>
        </p:nvPicPr>
        <p:blipFill>
          <a:blip r:embed="rId3">
            <a:lum bright="12000"/>
            <a:extLst>
              <a:ext uri="{28A0092B-C50C-407E-A947-70E740481C1C}">
                <a14:useLocalDpi xmlns:a14="http://schemas.microsoft.com/office/drawing/2010/main" val="0"/>
              </a:ext>
            </a:extLst>
          </a:blip>
          <a:srcRect/>
          <a:stretch>
            <a:fillRect/>
          </a:stretch>
        </p:blipFill>
        <p:spPr>
          <a:xfrm>
            <a:off x="828675" y="609600"/>
            <a:ext cx="7456488" cy="6248400"/>
          </a:xfrm>
        </p:spPr>
      </p:pic>
      <p:sp>
        <p:nvSpPr>
          <p:cNvPr id="56324" name="Text Box 4"/>
          <p:cNvSpPr txBox="1">
            <a:spLocks noChangeArrowheads="1"/>
          </p:cNvSpPr>
          <p:nvPr/>
        </p:nvSpPr>
        <p:spPr bwMode="auto">
          <a:xfrm>
            <a:off x="4827588" y="0"/>
            <a:ext cx="20521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r>
              <a:rPr lang="ja-JP" altLang="en-US" sz="1400">
                <a:solidFill>
                  <a:srgbClr val="FFCC66"/>
                </a:solidFill>
                <a:latin typeface="+mn-ea"/>
                <a:ea typeface="+mn-ea"/>
              </a:rPr>
              <a:t>デキサメサゾン抑制試験</a:t>
            </a:r>
          </a:p>
        </p:txBody>
      </p:sp>
      <p:sp>
        <p:nvSpPr>
          <p:cNvPr id="56325" name="Text Box 6"/>
          <p:cNvSpPr txBox="1">
            <a:spLocks noChangeArrowheads="1"/>
          </p:cNvSpPr>
          <p:nvPr/>
        </p:nvSpPr>
        <p:spPr bwMode="auto">
          <a:xfrm>
            <a:off x="284163" y="223838"/>
            <a:ext cx="8386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r>
              <a:rPr lang="en-US" altLang="ja-JP" sz="2000">
                <a:solidFill>
                  <a:srgbClr val="FFFF66"/>
                </a:solidFill>
                <a:latin typeface="+mn-ea"/>
                <a:ea typeface="+mn-ea"/>
              </a:rPr>
              <a:t>ACTH</a:t>
            </a:r>
          </a:p>
        </p:txBody>
      </p:sp>
      <p:sp>
        <p:nvSpPr>
          <p:cNvPr id="56326" name="Line 9"/>
          <p:cNvSpPr>
            <a:spLocks noChangeShapeType="1"/>
          </p:cNvSpPr>
          <p:nvPr/>
        </p:nvSpPr>
        <p:spPr bwMode="auto">
          <a:xfrm>
            <a:off x="987425" y="620713"/>
            <a:ext cx="274638" cy="431800"/>
          </a:xfrm>
          <a:prstGeom prst="line">
            <a:avLst/>
          </a:prstGeom>
          <a:noFill/>
          <a:ln w="381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mn-ea"/>
              <a:ea typeface="+mn-ea"/>
            </a:endParaRPr>
          </a:p>
        </p:txBody>
      </p:sp>
      <p:sp>
        <p:nvSpPr>
          <p:cNvPr id="232458" name="Line 10"/>
          <p:cNvSpPr>
            <a:spLocks noChangeShapeType="1"/>
          </p:cNvSpPr>
          <p:nvPr/>
        </p:nvSpPr>
        <p:spPr bwMode="auto">
          <a:xfrm>
            <a:off x="976313" y="587375"/>
            <a:ext cx="320675" cy="504825"/>
          </a:xfrm>
          <a:prstGeom prst="line">
            <a:avLst/>
          </a:prstGeom>
          <a:noFill/>
          <a:ln w="635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mn-ea"/>
              <a:ea typeface="+mn-ea"/>
            </a:endParaRPr>
          </a:p>
        </p:txBody>
      </p:sp>
      <p:sp>
        <p:nvSpPr>
          <p:cNvPr id="232459" name="Line 11"/>
          <p:cNvSpPr>
            <a:spLocks noChangeShapeType="1"/>
          </p:cNvSpPr>
          <p:nvPr/>
        </p:nvSpPr>
        <p:spPr bwMode="auto">
          <a:xfrm>
            <a:off x="5148263" y="6092825"/>
            <a:ext cx="0" cy="431800"/>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mn-ea"/>
              <a:ea typeface="+mn-ea"/>
            </a:endParaRPr>
          </a:p>
        </p:txBody>
      </p:sp>
      <p:sp>
        <p:nvSpPr>
          <p:cNvPr id="232460" name="Line 12"/>
          <p:cNvSpPr>
            <a:spLocks noChangeShapeType="1"/>
          </p:cNvSpPr>
          <p:nvPr/>
        </p:nvSpPr>
        <p:spPr bwMode="auto">
          <a:xfrm>
            <a:off x="7259638" y="6092825"/>
            <a:ext cx="0" cy="431800"/>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mn-ea"/>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2458"/>
                                        </p:tgtEl>
                                        <p:attrNameLst>
                                          <p:attrName>style.visibility</p:attrName>
                                        </p:attrNameLst>
                                      </p:cBhvr>
                                      <p:to>
                                        <p:strVal val="visible"/>
                                      </p:to>
                                    </p:set>
                                    <p:anim calcmode="lin" valueType="num">
                                      <p:cBhvr additive="base">
                                        <p:cTn id="7" dur="500" fill="hold"/>
                                        <p:tgtEl>
                                          <p:spTgt spid="232458"/>
                                        </p:tgtEl>
                                        <p:attrNameLst>
                                          <p:attrName>ppt_x</p:attrName>
                                        </p:attrNameLst>
                                      </p:cBhvr>
                                      <p:tavLst>
                                        <p:tav tm="0">
                                          <p:val>
                                            <p:strVal val="#ppt_x"/>
                                          </p:val>
                                        </p:tav>
                                        <p:tav tm="100000">
                                          <p:val>
                                            <p:strVal val="#ppt_x"/>
                                          </p:val>
                                        </p:tav>
                                      </p:tavLst>
                                    </p:anim>
                                    <p:anim calcmode="lin" valueType="num">
                                      <p:cBhvr additive="base">
                                        <p:cTn id="8" dur="500" fill="hold"/>
                                        <p:tgtEl>
                                          <p:spTgt spid="23245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2460"/>
                                        </p:tgtEl>
                                        <p:attrNameLst>
                                          <p:attrName>style.visibility</p:attrName>
                                        </p:attrNameLst>
                                      </p:cBhvr>
                                      <p:to>
                                        <p:strVal val="visible"/>
                                      </p:to>
                                    </p:set>
                                    <p:anim calcmode="lin" valueType="num">
                                      <p:cBhvr additive="base">
                                        <p:cTn id="13" dur="500" fill="hold"/>
                                        <p:tgtEl>
                                          <p:spTgt spid="232460"/>
                                        </p:tgtEl>
                                        <p:attrNameLst>
                                          <p:attrName>ppt_x</p:attrName>
                                        </p:attrNameLst>
                                      </p:cBhvr>
                                      <p:tavLst>
                                        <p:tav tm="0">
                                          <p:val>
                                            <p:strVal val="#ppt_x"/>
                                          </p:val>
                                        </p:tav>
                                        <p:tav tm="100000">
                                          <p:val>
                                            <p:strVal val="#ppt_x"/>
                                          </p:val>
                                        </p:tav>
                                      </p:tavLst>
                                    </p:anim>
                                    <p:anim calcmode="lin" valueType="num">
                                      <p:cBhvr additive="base">
                                        <p:cTn id="14" dur="500" fill="hold"/>
                                        <p:tgtEl>
                                          <p:spTgt spid="23246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32459"/>
                                        </p:tgtEl>
                                        <p:attrNameLst>
                                          <p:attrName>style.visibility</p:attrName>
                                        </p:attrNameLst>
                                      </p:cBhvr>
                                      <p:to>
                                        <p:strVal val="visible"/>
                                      </p:to>
                                    </p:set>
                                    <p:anim calcmode="lin" valueType="num">
                                      <p:cBhvr additive="base">
                                        <p:cTn id="17" dur="500" fill="hold"/>
                                        <p:tgtEl>
                                          <p:spTgt spid="232459"/>
                                        </p:tgtEl>
                                        <p:attrNameLst>
                                          <p:attrName>ppt_x</p:attrName>
                                        </p:attrNameLst>
                                      </p:cBhvr>
                                      <p:tavLst>
                                        <p:tav tm="0">
                                          <p:val>
                                            <p:strVal val="#ppt_x"/>
                                          </p:val>
                                        </p:tav>
                                        <p:tav tm="100000">
                                          <p:val>
                                            <p:strVal val="#ppt_x"/>
                                          </p:val>
                                        </p:tav>
                                      </p:tavLst>
                                    </p:anim>
                                    <p:anim calcmode="lin" valueType="num">
                                      <p:cBhvr additive="base">
                                        <p:cTn id="18" dur="500" fill="hold"/>
                                        <p:tgtEl>
                                          <p:spTgt spid="2324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8" grpId="0" animBg="1"/>
      <p:bldP spid="232459" grpId="0" animBg="1"/>
      <p:bldP spid="23246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57200" y="260350"/>
            <a:ext cx="8229600" cy="981075"/>
          </a:xfrm>
        </p:spPr>
        <p:txBody>
          <a:bodyPr/>
          <a:lstStyle/>
          <a:p>
            <a:pPr eaLnBrk="1" hangingPunct="1">
              <a:defRPr/>
            </a:pPr>
            <a:r>
              <a:rPr lang="ja-JP" altLang="en-US" b="1"/>
              <a:t>副腎と副腎疾患</a:t>
            </a:r>
          </a:p>
        </p:txBody>
      </p:sp>
      <p:sp>
        <p:nvSpPr>
          <p:cNvPr id="112643" name="Text Box 3"/>
          <p:cNvSpPr txBox="1">
            <a:spLocks noChangeArrowheads="1"/>
          </p:cNvSpPr>
          <p:nvPr/>
        </p:nvSpPr>
        <p:spPr bwMode="auto">
          <a:xfrm>
            <a:off x="635000" y="1484313"/>
            <a:ext cx="7874000" cy="4154984"/>
          </a:xfrm>
          <a:prstGeom prst="rect">
            <a:avLst/>
          </a:prstGeom>
          <a:noFill/>
          <a:ln w="9525">
            <a:noFill/>
            <a:miter lim="800000"/>
            <a:headEnd/>
            <a:tailEnd/>
          </a:ln>
          <a:effectLst/>
        </p:spPr>
        <p:txBody>
          <a:bodyPr>
            <a:spAutoFit/>
          </a:bodyPr>
          <a:lstStyle/>
          <a:p>
            <a:pPr>
              <a:defRPr/>
            </a:pPr>
            <a:r>
              <a:rPr lang="ja-JP" altLang="en-US" sz="2400" dirty="0">
                <a:solidFill>
                  <a:srgbClr val="FFFFFF"/>
                </a:solidFill>
                <a:effectLst>
                  <a:outerShdw blurRad="38100" dist="38100" dir="2700000" algn="tl">
                    <a:srgbClr val="000000"/>
                  </a:outerShdw>
                </a:effectLst>
              </a:rPr>
              <a:t>副腎皮質</a:t>
            </a:r>
          </a:p>
          <a:p>
            <a:pPr>
              <a:defRPr/>
            </a:pPr>
            <a:r>
              <a:rPr lang="ja-JP" altLang="en-US" sz="2400" dirty="0">
                <a:solidFill>
                  <a:srgbClr val="FFFFFF"/>
                </a:solidFill>
                <a:effectLst>
                  <a:outerShdw blurRad="38100" dist="38100" dir="2700000" algn="tl">
                    <a:srgbClr val="000000"/>
                  </a:outerShdw>
                </a:effectLst>
              </a:rPr>
              <a:t>　球状層　（Ｇ）　アルドステロン症　　　副腎不全</a:t>
            </a:r>
          </a:p>
          <a:p>
            <a:pPr>
              <a:defRPr/>
            </a:pPr>
            <a:r>
              <a:rPr lang="ja-JP" altLang="en-US" sz="2400" dirty="0">
                <a:solidFill>
                  <a:srgbClr val="FFFFFF"/>
                </a:solidFill>
                <a:effectLst>
                  <a:outerShdw blurRad="38100" dist="38100" dir="2700000" algn="tl">
                    <a:srgbClr val="000000"/>
                  </a:outerShdw>
                </a:effectLst>
              </a:rPr>
              <a:t>　束状層　（Ｆ）　クッシング症候群　　　アジソン病</a:t>
            </a:r>
          </a:p>
          <a:p>
            <a:pPr>
              <a:defRPr/>
            </a:pPr>
            <a:r>
              <a:rPr lang="ja-JP" altLang="en-US" sz="2400" dirty="0">
                <a:solidFill>
                  <a:srgbClr val="FFFFFF"/>
                </a:solidFill>
                <a:effectLst>
                  <a:outerShdw blurRad="38100" dist="38100" dir="2700000" algn="tl">
                    <a:srgbClr val="000000"/>
                  </a:outerShdw>
                </a:effectLst>
              </a:rPr>
              <a:t>　網状層　（Ｒ）　</a:t>
            </a:r>
            <a:r>
              <a:rPr lang="zh-TW" altLang="en-US" sz="2400" dirty="0">
                <a:solidFill>
                  <a:srgbClr val="FFFFFF"/>
                </a:solidFill>
                <a:effectLst>
                  <a:outerShdw blurRad="38100" dist="38100" dir="2700000" algn="tl">
                    <a:srgbClr val="000000"/>
                  </a:outerShdw>
                </a:effectLst>
              </a:rPr>
              <a:t>副腎性器症候群</a:t>
            </a:r>
            <a:endParaRPr lang="ja-JP" altLang="en-US" sz="2400" dirty="0">
              <a:solidFill>
                <a:srgbClr val="FFFFFF"/>
              </a:solidFill>
              <a:effectLst>
                <a:outerShdw blurRad="38100" dist="38100" dir="2700000" algn="tl">
                  <a:srgbClr val="000000"/>
                </a:outerShdw>
              </a:effectLst>
            </a:endParaRPr>
          </a:p>
          <a:p>
            <a:pPr>
              <a:defRPr/>
            </a:pPr>
            <a:r>
              <a:rPr lang="ja-JP" altLang="en-US" sz="2400" dirty="0">
                <a:solidFill>
                  <a:srgbClr val="FFFFFF"/>
                </a:solidFill>
                <a:effectLst>
                  <a:outerShdw blurRad="38100" dist="38100" dir="2700000" algn="tl">
                    <a:srgbClr val="000000"/>
                  </a:outerShdw>
                </a:effectLst>
              </a:rPr>
              <a:t>副腎髄質　　　</a:t>
            </a:r>
            <a:r>
              <a:rPr lang="ja-JP" altLang="en-US" sz="2400" dirty="0" smtClean="0">
                <a:solidFill>
                  <a:srgbClr val="FFFFFF"/>
                </a:solidFill>
                <a:effectLst>
                  <a:outerShdw blurRad="38100" dist="38100" dir="2700000" algn="tl">
                    <a:srgbClr val="000000"/>
                  </a:outerShdw>
                </a:effectLst>
              </a:rPr>
              <a:t>　　</a:t>
            </a:r>
            <a:r>
              <a:rPr lang="ja-JP" altLang="en-US" sz="2400" dirty="0">
                <a:solidFill>
                  <a:srgbClr val="FFFFFF"/>
                </a:solidFill>
                <a:effectLst>
                  <a:outerShdw blurRad="38100" dist="38100" dir="2700000" algn="tl">
                    <a:srgbClr val="000000"/>
                  </a:outerShdw>
                </a:effectLst>
              </a:rPr>
              <a:t>　褐色細胞腫</a:t>
            </a:r>
          </a:p>
          <a:p>
            <a:pPr>
              <a:defRPr/>
            </a:pPr>
            <a:endParaRPr lang="ja-JP" altLang="en-US" sz="2400" dirty="0">
              <a:solidFill>
                <a:srgbClr val="FFFFFF"/>
              </a:solidFill>
              <a:effectLst>
                <a:outerShdw blurRad="38100" dist="38100" dir="2700000" algn="tl">
                  <a:srgbClr val="000000"/>
                </a:outerShdw>
              </a:effectLst>
            </a:endParaRPr>
          </a:p>
          <a:p>
            <a:pPr>
              <a:defRPr/>
            </a:pPr>
            <a:r>
              <a:rPr lang="ja-JP" altLang="en-US" sz="2400" dirty="0">
                <a:solidFill>
                  <a:srgbClr val="FFFF66"/>
                </a:solidFill>
                <a:effectLst>
                  <a:outerShdw blurRad="38100" dist="38100" dir="2700000" algn="tl">
                    <a:srgbClr val="000000"/>
                  </a:outerShdw>
                </a:effectLst>
              </a:rPr>
              <a:t>その他の疾患</a:t>
            </a:r>
          </a:p>
          <a:p>
            <a:pPr>
              <a:defRPr/>
            </a:pPr>
            <a:r>
              <a:rPr lang="ja-JP" altLang="en-US" sz="2400" dirty="0">
                <a:solidFill>
                  <a:srgbClr val="FFFFFF"/>
                </a:solidFill>
                <a:effectLst>
                  <a:outerShdw blurRad="38100" dist="38100" dir="2700000" algn="tl">
                    <a:srgbClr val="000000"/>
                  </a:outerShdw>
                </a:effectLst>
              </a:rPr>
              <a:t>副腎偶発腫</a:t>
            </a:r>
          </a:p>
          <a:p>
            <a:pPr>
              <a:defRPr/>
            </a:pPr>
            <a:r>
              <a:rPr lang="ja-JP" altLang="en-US" sz="2400" dirty="0">
                <a:solidFill>
                  <a:srgbClr val="FFFFFF"/>
                </a:solidFill>
                <a:effectLst>
                  <a:outerShdw blurRad="38100" dist="38100" dir="2700000" algn="tl">
                    <a:srgbClr val="000000"/>
                  </a:outerShdw>
                </a:effectLst>
              </a:rPr>
              <a:t>プレクリニカルクッシング症候群</a:t>
            </a:r>
          </a:p>
          <a:p>
            <a:pPr>
              <a:defRPr/>
            </a:pPr>
            <a:r>
              <a:rPr lang="en-US" altLang="ja-JP" sz="2400" dirty="0">
                <a:solidFill>
                  <a:srgbClr val="FFFFFF"/>
                </a:solidFill>
                <a:effectLst>
                  <a:outerShdw blurRad="38100" dist="38100" dir="2700000" algn="tl">
                    <a:srgbClr val="000000"/>
                  </a:outerShdw>
                </a:effectLst>
              </a:rPr>
              <a:t>AME </a:t>
            </a:r>
            <a:r>
              <a:rPr lang="ja-JP" altLang="en-US" sz="2400" dirty="0">
                <a:solidFill>
                  <a:srgbClr val="FFFFFF"/>
                </a:solidFill>
                <a:effectLst>
                  <a:outerShdw blurRad="38100" dist="38100" dir="2700000" algn="tl">
                    <a:srgbClr val="000000"/>
                  </a:outerShdw>
                </a:effectLst>
              </a:rPr>
              <a:t>症候群　</a:t>
            </a:r>
            <a:r>
              <a:rPr lang="en-US" altLang="ja-JP" sz="2000" dirty="0">
                <a:solidFill>
                  <a:srgbClr val="FFFFFF"/>
                </a:solidFill>
                <a:effectLst>
                  <a:outerShdw blurRad="38100" dist="38100" dir="2700000" algn="tl">
                    <a:srgbClr val="000000"/>
                  </a:outerShdw>
                </a:effectLst>
              </a:rPr>
              <a:t>(apparent mineral corticoid excess)</a:t>
            </a:r>
          </a:p>
          <a:p>
            <a:pPr>
              <a:defRPr/>
            </a:pPr>
            <a:endParaRPr lang="en-US" altLang="ja-JP" sz="2000" dirty="0">
              <a:solidFill>
                <a:srgbClr val="FFFFFF"/>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12"/>
          <p:cNvSpPr txBox="1">
            <a:spLocks noChangeArrowheads="1"/>
          </p:cNvSpPr>
          <p:nvPr/>
        </p:nvSpPr>
        <p:spPr bwMode="auto">
          <a:xfrm>
            <a:off x="7004050" y="6165850"/>
            <a:ext cx="1920875" cy="33813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spcBef>
                <a:spcPct val="50000"/>
              </a:spcBef>
            </a:pPr>
            <a:endParaRPr lang="ja-JP" altLang="ja-JP" b="0">
              <a:latin typeface="+mn-ea"/>
              <a:ea typeface="+mn-ea"/>
            </a:endParaRPr>
          </a:p>
        </p:txBody>
      </p:sp>
      <p:pic>
        <p:nvPicPr>
          <p:cNvPr id="57347" name="Picture 14" descr="f1xB"/>
          <p:cNvPicPr>
            <a:picLocks noGrp="1" noChangeAspect="1" noChangeArrowheads="1"/>
          </p:cNvPicPr>
          <p:nvPr>
            <p:ph/>
          </p:nvPr>
        </p:nvPicPr>
        <p:blipFill>
          <a:blip r:embed="rId3">
            <a:lum bright="12000"/>
            <a:extLst>
              <a:ext uri="{28A0092B-C50C-407E-A947-70E740481C1C}">
                <a14:useLocalDpi xmlns:a14="http://schemas.microsoft.com/office/drawing/2010/main" val="0"/>
              </a:ext>
            </a:extLst>
          </a:blip>
          <a:srcRect/>
          <a:stretch>
            <a:fillRect/>
          </a:stretch>
        </p:blipFill>
        <p:spPr>
          <a:xfrm>
            <a:off x="811213" y="555625"/>
            <a:ext cx="7519987" cy="6302375"/>
          </a:xfrm>
        </p:spPr>
      </p:pic>
      <p:sp>
        <p:nvSpPr>
          <p:cNvPr id="185361" name="Rectangle 17"/>
          <p:cNvSpPr>
            <a:spLocks noChangeArrowheads="1"/>
          </p:cNvSpPr>
          <p:nvPr/>
        </p:nvSpPr>
        <p:spPr bwMode="auto">
          <a:xfrm>
            <a:off x="2395538" y="3213100"/>
            <a:ext cx="2560637" cy="144463"/>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latin typeface="+mn-ea"/>
              <a:ea typeface="+mn-ea"/>
            </a:endParaRPr>
          </a:p>
        </p:txBody>
      </p:sp>
      <p:sp>
        <p:nvSpPr>
          <p:cNvPr id="57349" name="Oval 16"/>
          <p:cNvSpPr>
            <a:spLocks noChangeArrowheads="1"/>
          </p:cNvSpPr>
          <p:nvPr/>
        </p:nvSpPr>
        <p:spPr bwMode="auto">
          <a:xfrm>
            <a:off x="3867150" y="2598738"/>
            <a:ext cx="1154113" cy="685800"/>
          </a:xfrm>
          <a:prstGeom prst="ellipse">
            <a:avLst/>
          </a:pr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latin typeface="+mn-ea"/>
              <a:ea typeface="+mn-ea"/>
            </a:endParaRPr>
          </a:p>
        </p:txBody>
      </p:sp>
      <p:sp>
        <p:nvSpPr>
          <p:cNvPr id="185362" name="Text Box 18"/>
          <p:cNvSpPr txBox="1">
            <a:spLocks noChangeArrowheads="1"/>
          </p:cNvSpPr>
          <p:nvPr/>
        </p:nvSpPr>
        <p:spPr bwMode="auto">
          <a:xfrm>
            <a:off x="0" y="3068638"/>
            <a:ext cx="30273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r>
              <a:rPr lang="ja-JP" altLang="en-US" sz="1800" dirty="0">
                <a:solidFill>
                  <a:srgbClr val="FF0000"/>
                </a:solidFill>
                <a:latin typeface="+mn-ea"/>
                <a:ea typeface="+mn-ea"/>
              </a:rPr>
              <a:t>メトピロンによるブロック</a:t>
            </a:r>
          </a:p>
        </p:txBody>
      </p:sp>
      <p:sp>
        <p:nvSpPr>
          <p:cNvPr id="185363" name="Line 19"/>
          <p:cNvSpPr>
            <a:spLocks noChangeShapeType="1"/>
          </p:cNvSpPr>
          <p:nvPr/>
        </p:nvSpPr>
        <p:spPr bwMode="auto">
          <a:xfrm>
            <a:off x="4122738" y="3213100"/>
            <a:ext cx="0" cy="3095625"/>
          </a:xfrm>
          <a:prstGeom prst="line">
            <a:avLst/>
          </a:prstGeom>
          <a:noFill/>
          <a:ln w="15875">
            <a:solidFill>
              <a:srgbClr val="00FF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endParaRPr>
          </a:p>
        </p:txBody>
      </p:sp>
      <p:sp>
        <p:nvSpPr>
          <p:cNvPr id="185364" name="Line 20"/>
          <p:cNvSpPr>
            <a:spLocks noChangeShapeType="1"/>
          </p:cNvSpPr>
          <p:nvPr/>
        </p:nvSpPr>
        <p:spPr bwMode="auto">
          <a:xfrm>
            <a:off x="1308100" y="620713"/>
            <a:ext cx="320675" cy="504825"/>
          </a:xfrm>
          <a:prstGeom prst="line">
            <a:avLst/>
          </a:prstGeom>
          <a:noFill/>
          <a:ln w="635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endParaRPr>
          </a:p>
        </p:txBody>
      </p:sp>
      <p:sp>
        <p:nvSpPr>
          <p:cNvPr id="185365" name="Line 21"/>
          <p:cNvSpPr>
            <a:spLocks noChangeShapeType="1"/>
          </p:cNvSpPr>
          <p:nvPr/>
        </p:nvSpPr>
        <p:spPr bwMode="auto">
          <a:xfrm>
            <a:off x="4764088" y="4365625"/>
            <a:ext cx="0" cy="287338"/>
          </a:xfrm>
          <a:prstGeom prst="line">
            <a:avLst/>
          </a:prstGeom>
          <a:noFill/>
          <a:ln w="57150">
            <a:solidFill>
              <a:srgbClr val="FF66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endParaRPr>
          </a:p>
        </p:txBody>
      </p:sp>
      <p:sp>
        <p:nvSpPr>
          <p:cNvPr id="185366" name="Line 22"/>
          <p:cNvSpPr>
            <a:spLocks noChangeShapeType="1"/>
          </p:cNvSpPr>
          <p:nvPr/>
        </p:nvSpPr>
        <p:spPr bwMode="auto">
          <a:xfrm>
            <a:off x="4892675" y="3429000"/>
            <a:ext cx="0" cy="287338"/>
          </a:xfrm>
          <a:prstGeom prst="line">
            <a:avLst/>
          </a:prstGeom>
          <a:noFill/>
          <a:ln w="57150">
            <a:solidFill>
              <a:srgbClr val="FF66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endParaRPr>
          </a:p>
        </p:txBody>
      </p:sp>
      <p:sp>
        <p:nvSpPr>
          <p:cNvPr id="185368" name="Line 24"/>
          <p:cNvSpPr>
            <a:spLocks noChangeShapeType="1"/>
          </p:cNvSpPr>
          <p:nvPr/>
        </p:nvSpPr>
        <p:spPr bwMode="auto">
          <a:xfrm flipV="1">
            <a:off x="5021263" y="2708275"/>
            <a:ext cx="0" cy="433388"/>
          </a:xfrm>
          <a:prstGeom prst="line">
            <a:avLst/>
          </a:prstGeom>
          <a:noFill/>
          <a:ln w="66675">
            <a:solidFill>
              <a:srgbClr val="FFCC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endParaRPr>
          </a:p>
        </p:txBody>
      </p:sp>
      <p:sp>
        <p:nvSpPr>
          <p:cNvPr id="185369" name="Line 25"/>
          <p:cNvSpPr>
            <a:spLocks noChangeShapeType="1"/>
          </p:cNvSpPr>
          <p:nvPr/>
        </p:nvSpPr>
        <p:spPr bwMode="auto">
          <a:xfrm flipV="1">
            <a:off x="5148263" y="6092825"/>
            <a:ext cx="0" cy="431800"/>
          </a:xfrm>
          <a:prstGeom prst="line">
            <a:avLst/>
          </a:prstGeom>
          <a:noFill/>
          <a:ln w="635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endParaRPr>
          </a:p>
        </p:txBody>
      </p:sp>
      <p:sp>
        <p:nvSpPr>
          <p:cNvPr id="57357" name="Text Box 26"/>
          <p:cNvSpPr txBox="1">
            <a:spLocks noChangeArrowheads="1"/>
          </p:cNvSpPr>
          <p:nvPr/>
        </p:nvSpPr>
        <p:spPr bwMode="auto">
          <a:xfrm>
            <a:off x="4379913" y="0"/>
            <a:ext cx="29162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r>
              <a:rPr lang="ja-JP" altLang="en-US">
                <a:solidFill>
                  <a:srgbClr val="FFCC66"/>
                </a:solidFill>
                <a:latin typeface="+mn-ea"/>
                <a:ea typeface="+mn-ea"/>
              </a:rPr>
              <a:t>メトピロン（メチラポン）刺激試験</a:t>
            </a:r>
          </a:p>
        </p:txBody>
      </p:sp>
      <p:sp>
        <p:nvSpPr>
          <p:cNvPr id="57358" name="Line 27"/>
          <p:cNvSpPr>
            <a:spLocks noChangeShapeType="1"/>
          </p:cNvSpPr>
          <p:nvPr/>
        </p:nvSpPr>
        <p:spPr bwMode="auto">
          <a:xfrm>
            <a:off x="1308100" y="620713"/>
            <a:ext cx="273050" cy="431800"/>
          </a:xfrm>
          <a:prstGeom prst="line">
            <a:avLst/>
          </a:prstGeom>
          <a:noFill/>
          <a:ln w="381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endParaRPr>
          </a:p>
        </p:txBody>
      </p:sp>
      <p:sp>
        <p:nvSpPr>
          <p:cNvPr id="185372" name="Line 28"/>
          <p:cNvSpPr>
            <a:spLocks noChangeShapeType="1"/>
          </p:cNvSpPr>
          <p:nvPr/>
        </p:nvSpPr>
        <p:spPr bwMode="auto">
          <a:xfrm flipV="1">
            <a:off x="1243013" y="261938"/>
            <a:ext cx="0" cy="287337"/>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a typeface="+mn-ea"/>
            </a:endParaRPr>
          </a:p>
        </p:txBody>
      </p:sp>
      <p:sp>
        <p:nvSpPr>
          <p:cNvPr id="57360" name="Text Box 30"/>
          <p:cNvSpPr txBox="1">
            <a:spLocks noChangeArrowheads="1"/>
          </p:cNvSpPr>
          <p:nvPr/>
        </p:nvSpPr>
        <p:spPr bwMode="auto">
          <a:xfrm>
            <a:off x="347663" y="188913"/>
            <a:ext cx="9625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r>
              <a:rPr lang="en-US" altLang="ja-JP" sz="2400" b="0">
                <a:solidFill>
                  <a:srgbClr val="FFCC66"/>
                </a:solidFill>
                <a:latin typeface="+mn-ea"/>
                <a:ea typeface="+mn-ea"/>
              </a:rPr>
              <a:t>ACTH</a:t>
            </a:r>
          </a:p>
        </p:txBody>
      </p:sp>
      <p:sp>
        <p:nvSpPr>
          <p:cNvPr id="185367" name="Text Box 23"/>
          <p:cNvSpPr txBox="1">
            <a:spLocks noChangeArrowheads="1"/>
          </p:cNvSpPr>
          <p:nvPr/>
        </p:nvSpPr>
        <p:spPr bwMode="auto">
          <a:xfrm>
            <a:off x="246063" y="158750"/>
            <a:ext cx="962523" cy="46166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r>
              <a:rPr lang="en-US" altLang="ja-JP" sz="2400">
                <a:solidFill>
                  <a:srgbClr val="FFCC66"/>
                </a:solidFill>
                <a:latin typeface="+mn-ea"/>
                <a:ea typeface="+mn-ea"/>
              </a:rPr>
              <a:t>ACTH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5362"/>
                                        </p:tgtEl>
                                        <p:attrNameLst>
                                          <p:attrName>style.visibility</p:attrName>
                                        </p:attrNameLst>
                                      </p:cBhvr>
                                      <p:to>
                                        <p:strVal val="visible"/>
                                      </p:to>
                                    </p:set>
                                    <p:anim calcmode="lin" valueType="num">
                                      <p:cBhvr additive="base">
                                        <p:cTn id="7" dur="500" fill="hold"/>
                                        <p:tgtEl>
                                          <p:spTgt spid="185362"/>
                                        </p:tgtEl>
                                        <p:attrNameLst>
                                          <p:attrName>ppt_x</p:attrName>
                                        </p:attrNameLst>
                                      </p:cBhvr>
                                      <p:tavLst>
                                        <p:tav tm="0">
                                          <p:val>
                                            <p:strVal val="#ppt_x"/>
                                          </p:val>
                                        </p:tav>
                                        <p:tav tm="100000">
                                          <p:val>
                                            <p:strVal val="#ppt_x"/>
                                          </p:val>
                                        </p:tav>
                                      </p:tavLst>
                                    </p:anim>
                                    <p:anim calcmode="lin" valueType="num">
                                      <p:cBhvr additive="base">
                                        <p:cTn id="8" dur="500" fill="hold"/>
                                        <p:tgtEl>
                                          <p:spTgt spid="18536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5361"/>
                                        </p:tgtEl>
                                        <p:attrNameLst>
                                          <p:attrName>style.visibility</p:attrName>
                                        </p:attrNameLst>
                                      </p:cBhvr>
                                      <p:to>
                                        <p:strVal val="visible"/>
                                      </p:to>
                                    </p:set>
                                    <p:anim calcmode="lin" valueType="num">
                                      <p:cBhvr additive="base">
                                        <p:cTn id="11" dur="500" fill="hold"/>
                                        <p:tgtEl>
                                          <p:spTgt spid="185361"/>
                                        </p:tgtEl>
                                        <p:attrNameLst>
                                          <p:attrName>ppt_x</p:attrName>
                                        </p:attrNameLst>
                                      </p:cBhvr>
                                      <p:tavLst>
                                        <p:tav tm="0">
                                          <p:val>
                                            <p:strVal val="#ppt_x"/>
                                          </p:val>
                                        </p:tav>
                                        <p:tav tm="100000">
                                          <p:val>
                                            <p:strVal val="#ppt_x"/>
                                          </p:val>
                                        </p:tav>
                                      </p:tavLst>
                                    </p:anim>
                                    <p:anim calcmode="lin" valueType="num">
                                      <p:cBhvr additive="base">
                                        <p:cTn id="12" dur="500" fill="hold"/>
                                        <p:tgtEl>
                                          <p:spTgt spid="185361"/>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5366"/>
                                        </p:tgtEl>
                                        <p:attrNameLst>
                                          <p:attrName>style.visibility</p:attrName>
                                        </p:attrNameLst>
                                      </p:cBhvr>
                                      <p:to>
                                        <p:strVal val="visible"/>
                                      </p:to>
                                    </p:set>
                                    <p:anim calcmode="lin" valueType="num">
                                      <p:cBhvr additive="base">
                                        <p:cTn id="17" dur="500" fill="hold"/>
                                        <p:tgtEl>
                                          <p:spTgt spid="185366"/>
                                        </p:tgtEl>
                                        <p:attrNameLst>
                                          <p:attrName>ppt_x</p:attrName>
                                        </p:attrNameLst>
                                      </p:cBhvr>
                                      <p:tavLst>
                                        <p:tav tm="0">
                                          <p:val>
                                            <p:strVal val="#ppt_x"/>
                                          </p:val>
                                        </p:tav>
                                        <p:tav tm="100000">
                                          <p:val>
                                            <p:strVal val="#ppt_x"/>
                                          </p:val>
                                        </p:tav>
                                      </p:tavLst>
                                    </p:anim>
                                    <p:anim calcmode="lin" valueType="num">
                                      <p:cBhvr additive="base">
                                        <p:cTn id="18" dur="500" fill="hold"/>
                                        <p:tgtEl>
                                          <p:spTgt spid="18536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5365"/>
                                        </p:tgtEl>
                                        <p:attrNameLst>
                                          <p:attrName>style.visibility</p:attrName>
                                        </p:attrNameLst>
                                      </p:cBhvr>
                                      <p:to>
                                        <p:strVal val="visible"/>
                                      </p:to>
                                    </p:set>
                                    <p:anim calcmode="lin" valueType="num">
                                      <p:cBhvr additive="base">
                                        <p:cTn id="21" dur="500" fill="hold"/>
                                        <p:tgtEl>
                                          <p:spTgt spid="185365"/>
                                        </p:tgtEl>
                                        <p:attrNameLst>
                                          <p:attrName>ppt_x</p:attrName>
                                        </p:attrNameLst>
                                      </p:cBhvr>
                                      <p:tavLst>
                                        <p:tav tm="0">
                                          <p:val>
                                            <p:strVal val="#ppt_x"/>
                                          </p:val>
                                        </p:tav>
                                        <p:tav tm="100000">
                                          <p:val>
                                            <p:strVal val="#ppt_x"/>
                                          </p:val>
                                        </p:tav>
                                      </p:tavLst>
                                    </p:anim>
                                    <p:anim calcmode="lin" valueType="num">
                                      <p:cBhvr additive="base">
                                        <p:cTn id="22" dur="500" fill="hold"/>
                                        <p:tgtEl>
                                          <p:spTgt spid="185365"/>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5372"/>
                                        </p:tgtEl>
                                        <p:attrNameLst>
                                          <p:attrName>style.visibility</p:attrName>
                                        </p:attrNameLst>
                                      </p:cBhvr>
                                      <p:to>
                                        <p:strVal val="visible"/>
                                      </p:to>
                                    </p:set>
                                    <p:anim calcmode="lin" valueType="num">
                                      <p:cBhvr additive="base">
                                        <p:cTn id="27" dur="500" fill="hold"/>
                                        <p:tgtEl>
                                          <p:spTgt spid="185372"/>
                                        </p:tgtEl>
                                        <p:attrNameLst>
                                          <p:attrName>ppt_x</p:attrName>
                                        </p:attrNameLst>
                                      </p:cBhvr>
                                      <p:tavLst>
                                        <p:tav tm="0">
                                          <p:val>
                                            <p:strVal val="#ppt_x"/>
                                          </p:val>
                                        </p:tav>
                                        <p:tav tm="100000">
                                          <p:val>
                                            <p:strVal val="#ppt_x"/>
                                          </p:val>
                                        </p:tav>
                                      </p:tavLst>
                                    </p:anim>
                                    <p:anim calcmode="lin" valueType="num">
                                      <p:cBhvr additive="base">
                                        <p:cTn id="28" dur="500" fill="hold"/>
                                        <p:tgtEl>
                                          <p:spTgt spid="18537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5367"/>
                                        </p:tgtEl>
                                        <p:attrNameLst>
                                          <p:attrName>style.visibility</p:attrName>
                                        </p:attrNameLst>
                                      </p:cBhvr>
                                      <p:to>
                                        <p:strVal val="visible"/>
                                      </p:to>
                                    </p:set>
                                    <p:anim calcmode="lin" valueType="num">
                                      <p:cBhvr additive="base">
                                        <p:cTn id="31" dur="500" fill="hold"/>
                                        <p:tgtEl>
                                          <p:spTgt spid="185367"/>
                                        </p:tgtEl>
                                        <p:attrNameLst>
                                          <p:attrName>ppt_x</p:attrName>
                                        </p:attrNameLst>
                                      </p:cBhvr>
                                      <p:tavLst>
                                        <p:tav tm="0">
                                          <p:val>
                                            <p:strVal val="#ppt_x"/>
                                          </p:val>
                                        </p:tav>
                                        <p:tav tm="100000">
                                          <p:val>
                                            <p:strVal val="#ppt_x"/>
                                          </p:val>
                                        </p:tav>
                                      </p:tavLst>
                                    </p:anim>
                                    <p:anim calcmode="lin" valueType="num">
                                      <p:cBhvr additive="base">
                                        <p:cTn id="32" dur="500" fill="hold"/>
                                        <p:tgtEl>
                                          <p:spTgt spid="18536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5364"/>
                                        </p:tgtEl>
                                        <p:attrNameLst>
                                          <p:attrName>style.visibility</p:attrName>
                                        </p:attrNameLst>
                                      </p:cBhvr>
                                      <p:to>
                                        <p:strVal val="visible"/>
                                      </p:to>
                                    </p:set>
                                    <p:anim calcmode="lin" valueType="num">
                                      <p:cBhvr additive="base">
                                        <p:cTn id="35" dur="500" fill="hold"/>
                                        <p:tgtEl>
                                          <p:spTgt spid="185364"/>
                                        </p:tgtEl>
                                        <p:attrNameLst>
                                          <p:attrName>ppt_x</p:attrName>
                                        </p:attrNameLst>
                                      </p:cBhvr>
                                      <p:tavLst>
                                        <p:tav tm="0">
                                          <p:val>
                                            <p:strVal val="#ppt_x"/>
                                          </p:val>
                                        </p:tav>
                                        <p:tav tm="100000">
                                          <p:val>
                                            <p:strVal val="#ppt_x"/>
                                          </p:val>
                                        </p:tav>
                                      </p:tavLst>
                                    </p:anim>
                                    <p:anim calcmode="lin" valueType="num">
                                      <p:cBhvr additive="base">
                                        <p:cTn id="36" dur="500" fill="hold"/>
                                        <p:tgtEl>
                                          <p:spTgt spid="185364"/>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85368"/>
                                        </p:tgtEl>
                                        <p:attrNameLst>
                                          <p:attrName>style.visibility</p:attrName>
                                        </p:attrNameLst>
                                      </p:cBhvr>
                                      <p:to>
                                        <p:strVal val="visible"/>
                                      </p:to>
                                    </p:set>
                                    <p:anim calcmode="lin" valueType="num">
                                      <p:cBhvr additive="base">
                                        <p:cTn id="41" dur="500" fill="hold"/>
                                        <p:tgtEl>
                                          <p:spTgt spid="185368"/>
                                        </p:tgtEl>
                                        <p:attrNameLst>
                                          <p:attrName>ppt_x</p:attrName>
                                        </p:attrNameLst>
                                      </p:cBhvr>
                                      <p:tavLst>
                                        <p:tav tm="0">
                                          <p:val>
                                            <p:strVal val="#ppt_x"/>
                                          </p:val>
                                        </p:tav>
                                        <p:tav tm="100000">
                                          <p:val>
                                            <p:strVal val="#ppt_x"/>
                                          </p:val>
                                        </p:tav>
                                      </p:tavLst>
                                    </p:anim>
                                    <p:anim calcmode="lin" valueType="num">
                                      <p:cBhvr additive="base">
                                        <p:cTn id="42" dur="500" fill="hold"/>
                                        <p:tgtEl>
                                          <p:spTgt spid="185368"/>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85369"/>
                                        </p:tgtEl>
                                        <p:attrNameLst>
                                          <p:attrName>style.visibility</p:attrName>
                                        </p:attrNameLst>
                                      </p:cBhvr>
                                      <p:to>
                                        <p:strVal val="visible"/>
                                      </p:to>
                                    </p:set>
                                    <p:anim calcmode="lin" valueType="num">
                                      <p:cBhvr additive="base">
                                        <p:cTn id="47" dur="500" fill="hold"/>
                                        <p:tgtEl>
                                          <p:spTgt spid="185369"/>
                                        </p:tgtEl>
                                        <p:attrNameLst>
                                          <p:attrName>ppt_x</p:attrName>
                                        </p:attrNameLst>
                                      </p:cBhvr>
                                      <p:tavLst>
                                        <p:tav tm="0">
                                          <p:val>
                                            <p:strVal val="#ppt_x"/>
                                          </p:val>
                                        </p:tav>
                                        <p:tav tm="100000">
                                          <p:val>
                                            <p:strVal val="#ppt_x"/>
                                          </p:val>
                                        </p:tav>
                                      </p:tavLst>
                                    </p:anim>
                                    <p:anim calcmode="lin" valueType="num">
                                      <p:cBhvr additive="base">
                                        <p:cTn id="48" dur="500" fill="hold"/>
                                        <p:tgtEl>
                                          <p:spTgt spid="18536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5363"/>
                                        </p:tgtEl>
                                        <p:attrNameLst>
                                          <p:attrName>style.visibility</p:attrName>
                                        </p:attrNameLst>
                                      </p:cBhvr>
                                      <p:to>
                                        <p:strVal val="visible"/>
                                      </p:to>
                                    </p:set>
                                    <p:anim calcmode="lin" valueType="num">
                                      <p:cBhvr additive="base">
                                        <p:cTn id="51" dur="500" fill="hold"/>
                                        <p:tgtEl>
                                          <p:spTgt spid="185363"/>
                                        </p:tgtEl>
                                        <p:attrNameLst>
                                          <p:attrName>ppt_x</p:attrName>
                                        </p:attrNameLst>
                                      </p:cBhvr>
                                      <p:tavLst>
                                        <p:tav tm="0">
                                          <p:val>
                                            <p:strVal val="#ppt_x"/>
                                          </p:val>
                                        </p:tav>
                                        <p:tav tm="100000">
                                          <p:val>
                                            <p:strVal val="#ppt_x"/>
                                          </p:val>
                                        </p:tav>
                                      </p:tavLst>
                                    </p:anim>
                                    <p:anim calcmode="lin" valueType="num">
                                      <p:cBhvr additive="base">
                                        <p:cTn id="52" dur="500" fill="hold"/>
                                        <p:tgtEl>
                                          <p:spTgt spid="1853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61" grpId="0" animBg="1"/>
      <p:bldP spid="185362" grpId="0"/>
      <p:bldP spid="185363" grpId="0" animBg="1"/>
      <p:bldP spid="185364" grpId="0" animBg="1"/>
      <p:bldP spid="185365" grpId="0" animBg="1"/>
      <p:bldP spid="185366" grpId="0" animBg="1"/>
      <p:bldP spid="185368" grpId="0" animBg="1"/>
      <p:bldP spid="185369" grpId="0" animBg="1"/>
      <p:bldP spid="185372" grpId="0" animBg="1"/>
      <p:bldP spid="18536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フッター プレースホルダ 4"/>
          <p:cNvSpPr>
            <a:spLocks noGrp="1"/>
          </p:cNvSpPr>
          <p:nvPr>
            <p:ph type="ftr" sz="quarter" idx="11"/>
          </p:nvPr>
        </p:nvSpPr>
        <p:spPr>
          <a:xfrm>
            <a:off x="5965599" y="6173103"/>
            <a:ext cx="2895600" cy="287338"/>
          </a:xfrm>
        </p:spPr>
        <p:txBody>
          <a:bodyPr/>
          <a:lstStyle/>
          <a:p>
            <a:pPr>
              <a:defRPr/>
            </a:pPr>
            <a:r>
              <a:rPr lang="en-US" altLang="ja-JP" sz="1200">
                <a:latin typeface="ＭＳ Ｐゴシック"/>
                <a:ea typeface="ＭＳ Ｐゴシック"/>
              </a:rPr>
              <a:t>KAWASAKI MEDICAL SCHOOL</a:t>
            </a:r>
          </a:p>
        </p:txBody>
      </p:sp>
      <p:sp>
        <p:nvSpPr>
          <p:cNvPr id="169987" name="Rectangle 3"/>
          <p:cNvSpPr>
            <a:spLocks noChangeArrowheads="1"/>
          </p:cNvSpPr>
          <p:nvPr/>
        </p:nvSpPr>
        <p:spPr bwMode="auto">
          <a:xfrm>
            <a:off x="1179286" y="0"/>
            <a:ext cx="6726521" cy="646331"/>
          </a:xfrm>
          <a:prstGeom prst="rect">
            <a:avLst/>
          </a:prstGeom>
          <a:noFill/>
          <a:ln w="9525">
            <a:noFill/>
            <a:miter lim="800000"/>
            <a:headEnd/>
            <a:tailEnd/>
          </a:ln>
          <a:effectLst/>
        </p:spPr>
        <p:txBody>
          <a:bodyPr wrap="none" anchor="ctr">
            <a:spAutoFit/>
          </a:bodyPr>
          <a:lstStyle/>
          <a:p>
            <a:pPr>
              <a:defRPr/>
            </a:pPr>
            <a:r>
              <a:rPr lang="en-US" altLang="ja-JP" sz="3600">
                <a:solidFill>
                  <a:srgbClr val="FFFF00"/>
                </a:solidFill>
                <a:effectLst>
                  <a:outerShdw blurRad="38100" dist="38100" dir="2700000" algn="tl">
                    <a:srgbClr val="000000"/>
                  </a:outerShdw>
                </a:effectLst>
                <a:latin typeface="ＭＳ Ｐゴシック"/>
                <a:ea typeface="ＭＳ Ｐゴシック"/>
              </a:rPr>
              <a:t>Cushing</a:t>
            </a:r>
            <a:r>
              <a:rPr lang="ja-JP" altLang="en-US" sz="3600">
                <a:solidFill>
                  <a:srgbClr val="FFFF00"/>
                </a:solidFill>
                <a:effectLst>
                  <a:outerShdw blurRad="38100" dist="38100" dir="2700000" algn="tl">
                    <a:srgbClr val="000000"/>
                  </a:outerShdw>
                </a:effectLst>
                <a:latin typeface="ＭＳ Ｐゴシック"/>
                <a:ea typeface="ＭＳ Ｐゴシック"/>
              </a:rPr>
              <a:t>症候群の病型・鑑別診断 </a:t>
            </a:r>
          </a:p>
        </p:txBody>
      </p:sp>
      <p:sp>
        <p:nvSpPr>
          <p:cNvPr id="58372" name="Rectangle 16"/>
          <p:cNvSpPr>
            <a:spLocks noChangeArrowheads="1"/>
          </p:cNvSpPr>
          <p:nvPr/>
        </p:nvSpPr>
        <p:spPr bwMode="auto">
          <a:xfrm>
            <a:off x="4136799" y="6074678"/>
            <a:ext cx="4992687" cy="57467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1400">
              <a:solidFill>
                <a:srgbClr val="000000"/>
              </a:solidFill>
              <a:latin typeface="ＭＳ Ｐゴシック"/>
              <a:ea typeface="ＭＳ Ｐゴシック"/>
            </a:endParaRPr>
          </a:p>
        </p:txBody>
      </p:sp>
      <p:grpSp>
        <p:nvGrpSpPr>
          <p:cNvPr id="58373" name="Group 15"/>
          <p:cNvGrpSpPr>
            <a:grpSpLocks/>
          </p:cNvGrpSpPr>
          <p:nvPr/>
        </p:nvGrpSpPr>
        <p:grpSpPr bwMode="auto">
          <a:xfrm>
            <a:off x="160111" y="781953"/>
            <a:ext cx="8807450" cy="6005513"/>
            <a:chOff x="336" y="624"/>
            <a:chExt cx="5904" cy="3783"/>
          </a:xfrm>
        </p:grpSpPr>
        <p:sp>
          <p:nvSpPr>
            <p:cNvPr id="58374" name="Rectangle 2"/>
            <p:cNvSpPr>
              <a:spLocks noChangeArrowheads="1"/>
            </p:cNvSpPr>
            <p:nvPr/>
          </p:nvSpPr>
          <p:spPr bwMode="auto">
            <a:xfrm>
              <a:off x="336" y="624"/>
              <a:ext cx="5856" cy="336"/>
            </a:xfrm>
            <a:prstGeom prst="rect">
              <a:avLst/>
            </a:prstGeom>
            <a:solidFill>
              <a:srgbClr val="CC00FF"/>
            </a:solidFill>
            <a:ln w="9525">
              <a:solidFill>
                <a:schemeClr val="bg1"/>
              </a:solidFill>
              <a:miter lim="800000"/>
              <a:headEnd/>
              <a:tailEnd/>
            </a:ln>
          </p:spPr>
          <p:txBody>
            <a:bodyPr wrap="none" anchor="ctr"/>
            <a:lstStyle/>
            <a:p>
              <a:endParaRPr lang="ja-JP" altLang="en-US" sz="1400">
                <a:solidFill>
                  <a:srgbClr val="000000"/>
                </a:solidFill>
                <a:latin typeface="ＭＳ Ｐゴシック"/>
                <a:ea typeface="ＭＳ Ｐゴシック"/>
              </a:endParaRPr>
            </a:p>
          </p:txBody>
        </p:sp>
        <p:sp>
          <p:nvSpPr>
            <p:cNvPr id="169988" name="Text Box 4"/>
            <p:cNvSpPr txBox="1">
              <a:spLocks noChangeArrowheads="1"/>
            </p:cNvSpPr>
            <p:nvPr/>
          </p:nvSpPr>
          <p:spPr bwMode="auto">
            <a:xfrm>
              <a:off x="384" y="672"/>
              <a:ext cx="1632" cy="2809"/>
            </a:xfrm>
            <a:prstGeom prst="rect">
              <a:avLst/>
            </a:prstGeom>
            <a:noFill/>
            <a:ln w="9525">
              <a:noFill/>
              <a:miter lim="800000"/>
              <a:headEnd/>
              <a:tailEnd/>
            </a:ln>
            <a:effectLst/>
          </p:spPr>
          <p:txBody>
            <a:bodyPr>
              <a:spAutoFit/>
            </a:bodyPr>
            <a:lstStyle/>
            <a:p>
              <a:pP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　　　検　査</a:t>
              </a:r>
            </a:p>
            <a:p>
              <a:pPr>
                <a:lnSpc>
                  <a:spcPct val="65000"/>
                </a:lnSpc>
                <a:spcBef>
                  <a:spcPct val="50000"/>
                </a:spcBef>
                <a:defRPr/>
              </a:pPr>
              <a:endParaRPr lang="ja-JP" altLang="en-US" sz="1200" dirty="0">
                <a:solidFill>
                  <a:srgbClr val="FFFF00"/>
                </a:solidFill>
                <a:effectLst>
                  <a:outerShdw blurRad="38100" dist="38100" dir="2700000" algn="tl">
                    <a:srgbClr val="000000"/>
                  </a:outerShdw>
                </a:effectLst>
                <a:latin typeface="ＭＳ Ｐゴシック"/>
                <a:ea typeface="ＭＳ Ｐゴシック"/>
              </a:endParaRPr>
            </a:p>
            <a:p>
              <a:pPr>
                <a:lnSpc>
                  <a:spcPct val="65000"/>
                </a:lnSpc>
                <a:spcBef>
                  <a:spcPct val="50000"/>
                </a:spcBef>
                <a:defRPr/>
              </a:pPr>
              <a:r>
                <a:rPr lang="en-US" altLang="ja-JP" sz="1200" dirty="0">
                  <a:solidFill>
                    <a:srgbClr val="FFFF00"/>
                  </a:solidFill>
                  <a:effectLst>
                    <a:outerShdw blurRad="38100" dist="38100" dir="2700000" algn="tl">
                      <a:srgbClr val="000000"/>
                    </a:outerShdw>
                  </a:effectLst>
                  <a:latin typeface="ＭＳ Ｐゴシック"/>
                  <a:ea typeface="ＭＳ Ｐゴシック"/>
                </a:rPr>
                <a:t>1.</a:t>
              </a:r>
              <a:r>
                <a:rPr lang="ja-JP" altLang="en-US" sz="1200" dirty="0">
                  <a:solidFill>
                    <a:srgbClr val="FFFF00"/>
                  </a:solidFill>
                  <a:effectLst>
                    <a:outerShdw blurRad="38100" dist="38100" dir="2700000" algn="tl">
                      <a:srgbClr val="000000"/>
                    </a:outerShdw>
                  </a:effectLst>
                  <a:latin typeface="ＭＳ Ｐゴシック"/>
                  <a:ea typeface="ＭＳ Ｐゴシック"/>
                </a:rPr>
                <a:t>　血中コルチゾ</a:t>
              </a:r>
              <a:r>
                <a:rPr lang="en-US" altLang="ja-JP" sz="1200" dirty="0">
                  <a:solidFill>
                    <a:srgbClr val="FFFF00"/>
                  </a:solidFill>
                  <a:effectLst>
                    <a:outerShdw blurRad="38100" dist="38100" dir="2700000" algn="tl">
                      <a:srgbClr val="000000"/>
                    </a:outerShdw>
                  </a:effectLst>
                  <a:latin typeface="ＭＳ Ｐゴシック"/>
                  <a:ea typeface="ＭＳ Ｐゴシック"/>
                </a:rPr>
                <a:t>-</a:t>
              </a:r>
              <a:r>
                <a:rPr lang="ja-JP" altLang="en-US" sz="1200" dirty="0">
                  <a:solidFill>
                    <a:srgbClr val="FFFF00"/>
                  </a:solidFill>
                  <a:effectLst>
                    <a:outerShdw blurRad="38100" dist="38100" dir="2700000" algn="tl">
                      <a:srgbClr val="000000"/>
                    </a:outerShdw>
                  </a:effectLst>
                  <a:latin typeface="ＭＳ Ｐゴシック"/>
                  <a:ea typeface="ＭＳ Ｐゴシック"/>
                </a:rPr>
                <a:t>ル</a:t>
              </a:r>
            </a:p>
            <a:p>
              <a:pP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　　　日内リズム</a:t>
              </a:r>
            </a:p>
            <a:p>
              <a:pPr>
                <a:lnSpc>
                  <a:spcPct val="65000"/>
                </a:lnSpc>
                <a:spcBef>
                  <a:spcPct val="50000"/>
                </a:spcBef>
                <a:defRPr/>
              </a:pPr>
              <a:r>
                <a:rPr lang="en-US" altLang="ja-JP" sz="1200" dirty="0">
                  <a:solidFill>
                    <a:srgbClr val="FFFF00"/>
                  </a:solidFill>
                  <a:effectLst>
                    <a:outerShdw blurRad="38100" dist="38100" dir="2700000" algn="tl">
                      <a:srgbClr val="000000"/>
                    </a:outerShdw>
                  </a:effectLst>
                  <a:latin typeface="ＭＳ Ｐゴシック"/>
                  <a:ea typeface="ＭＳ Ｐゴシック"/>
                </a:rPr>
                <a:t>2.</a:t>
              </a:r>
              <a:r>
                <a:rPr lang="ja-JP" altLang="en-US" sz="1200" dirty="0">
                  <a:solidFill>
                    <a:srgbClr val="FFFF00"/>
                  </a:solidFill>
                  <a:effectLst>
                    <a:outerShdw blurRad="38100" dist="38100" dir="2700000" algn="tl">
                      <a:srgbClr val="000000"/>
                    </a:outerShdw>
                  </a:effectLst>
                  <a:latin typeface="ＭＳ Ｐゴシック"/>
                  <a:ea typeface="ＭＳ Ｐゴシック"/>
                </a:rPr>
                <a:t>　尿中</a:t>
              </a:r>
              <a:r>
                <a:rPr lang="en-US" altLang="ja-JP" sz="1200" dirty="0">
                  <a:solidFill>
                    <a:srgbClr val="FFFF00"/>
                  </a:solidFill>
                  <a:effectLst>
                    <a:outerShdw blurRad="38100" dist="38100" dir="2700000" algn="tl">
                      <a:srgbClr val="000000"/>
                    </a:outerShdw>
                  </a:effectLst>
                  <a:latin typeface="ＭＳ Ｐゴシック"/>
                  <a:ea typeface="ＭＳ Ｐゴシック"/>
                </a:rPr>
                <a:t>17-OHCS</a:t>
              </a:r>
            </a:p>
            <a:p>
              <a:pPr>
                <a:lnSpc>
                  <a:spcPct val="65000"/>
                </a:lnSpc>
                <a:spcBef>
                  <a:spcPct val="50000"/>
                </a:spcBef>
                <a:defRPr/>
              </a:pPr>
              <a:r>
                <a:rPr lang="en-US" altLang="ja-JP" sz="1200" dirty="0">
                  <a:solidFill>
                    <a:srgbClr val="FFFF00"/>
                  </a:solidFill>
                  <a:effectLst>
                    <a:outerShdw blurRad="38100" dist="38100" dir="2700000" algn="tl">
                      <a:srgbClr val="000000"/>
                    </a:outerShdw>
                  </a:effectLst>
                  <a:latin typeface="ＭＳ Ｐゴシック"/>
                  <a:ea typeface="ＭＳ Ｐゴシック"/>
                </a:rPr>
                <a:t>3.</a:t>
              </a:r>
              <a:r>
                <a:rPr lang="ja-JP" altLang="en-US" sz="1200" dirty="0">
                  <a:solidFill>
                    <a:srgbClr val="FFFF00"/>
                  </a:solidFill>
                  <a:effectLst>
                    <a:outerShdw blurRad="38100" dist="38100" dir="2700000" algn="tl">
                      <a:srgbClr val="000000"/>
                    </a:outerShdw>
                  </a:effectLst>
                  <a:latin typeface="ＭＳ Ｐゴシック"/>
                  <a:ea typeface="ＭＳ Ｐゴシック"/>
                </a:rPr>
                <a:t>　尿中遊離コルチゾ</a:t>
              </a:r>
              <a:r>
                <a:rPr lang="en-US" altLang="ja-JP" sz="1200" dirty="0">
                  <a:solidFill>
                    <a:srgbClr val="FFFF00"/>
                  </a:solidFill>
                  <a:effectLst>
                    <a:outerShdw blurRad="38100" dist="38100" dir="2700000" algn="tl">
                      <a:srgbClr val="000000"/>
                    </a:outerShdw>
                  </a:effectLst>
                  <a:latin typeface="ＭＳ Ｐゴシック"/>
                  <a:ea typeface="ＭＳ Ｐゴシック"/>
                </a:rPr>
                <a:t>-</a:t>
              </a:r>
              <a:r>
                <a:rPr lang="ja-JP" altLang="en-US" sz="1200" dirty="0">
                  <a:solidFill>
                    <a:srgbClr val="FFFF00"/>
                  </a:solidFill>
                  <a:effectLst>
                    <a:outerShdw blurRad="38100" dist="38100" dir="2700000" algn="tl">
                      <a:srgbClr val="000000"/>
                    </a:outerShdw>
                  </a:effectLst>
                  <a:latin typeface="ＭＳ Ｐゴシック"/>
                  <a:ea typeface="ＭＳ Ｐゴシック"/>
                </a:rPr>
                <a:t>ル</a:t>
              </a:r>
            </a:p>
            <a:p>
              <a:pPr>
                <a:lnSpc>
                  <a:spcPct val="65000"/>
                </a:lnSpc>
                <a:spcBef>
                  <a:spcPct val="50000"/>
                </a:spcBef>
                <a:defRPr/>
              </a:pPr>
              <a:r>
                <a:rPr lang="en-US" altLang="ja-JP" sz="1200" dirty="0">
                  <a:solidFill>
                    <a:srgbClr val="FFFF00"/>
                  </a:solidFill>
                  <a:effectLst>
                    <a:outerShdw blurRad="38100" dist="38100" dir="2700000" algn="tl">
                      <a:srgbClr val="000000"/>
                    </a:outerShdw>
                  </a:effectLst>
                  <a:latin typeface="ＭＳ Ｐゴシック"/>
                  <a:ea typeface="ＭＳ Ｐゴシック"/>
                </a:rPr>
                <a:t>4.</a:t>
              </a:r>
              <a:r>
                <a:rPr lang="ja-JP" altLang="en-US" sz="1200" dirty="0">
                  <a:solidFill>
                    <a:srgbClr val="FFFF00"/>
                  </a:solidFill>
                  <a:effectLst>
                    <a:outerShdw blurRad="38100" dist="38100" dir="2700000" algn="tl">
                      <a:srgbClr val="000000"/>
                    </a:outerShdw>
                  </a:effectLst>
                  <a:latin typeface="ＭＳ Ｐゴシック"/>
                  <a:ea typeface="ＭＳ Ｐゴシック"/>
                </a:rPr>
                <a:t>　尿中</a:t>
              </a:r>
              <a:r>
                <a:rPr lang="en-US" altLang="ja-JP" sz="1200" dirty="0">
                  <a:solidFill>
                    <a:srgbClr val="FFFF00"/>
                  </a:solidFill>
                  <a:effectLst>
                    <a:outerShdw blurRad="38100" dist="38100" dir="2700000" algn="tl">
                      <a:srgbClr val="000000"/>
                    </a:outerShdw>
                  </a:effectLst>
                  <a:latin typeface="ＭＳ Ｐゴシック"/>
                  <a:ea typeface="ＭＳ Ｐゴシック"/>
                </a:rPr>
                <a:t>17-KS</a:t>
              </a:r>
            </a:p>
            <a:p>
              <a:pPr>
                <a:lnSpc>
                  <a:spcPct val="65000"/>
                </a:lnSpc>
                <a:spcBef>
                  <a:spcPct val="50000"/>
                </a:spcBef>
                <a:defRPr/>
              </a:pPr>
              <a:r>
                <a:rPr lang="en-US" altLang="ja-JP" sz="1200" dirty="0">
                  <a:solidFill>
                    <a:srgbClr val="FFFF00"/>
                  </a:solidFill>
                  <a:effectLst>
                    <a:outerShdw blurRad="38100" dist="38100" dir="2700000" algn="tl">
                      <a:srgbClr val="000000"/>
                    </a:outerShdw>
                  </a:effectLst>
                  <a:latin typeface="ＭＳ Ｐゴシック"/>
                  <a:ea typeface="ＭＳ Ｐゴシック"/>
                </a:rPr>
                <a:t>5.</a:t>
              </a:r>
              <a:r>
                <a:rPr lang="ja-JP" altLang="en-US" sz="1200" dirty="0">
                  <a:solidFill>
                    <a:srgbClr val="FFFF00"/>
                  </a:solidFill>
                  <a:effectLst>
                    <a:outerShdw blurRad="38100" dist="38100" dir="2700000" algn="tl">
                      <a:srgbClr val="000000"/>
                    </a:outerShdw>
                  </a:effectLst>
                  <a:latin typeface="ＭＳ Ｐゴシック"/>
                  <a:ea typeface="ＭＳ Ｐゴシック"/>
                </a:rPr>
                <a:t>　血中</a:t>
              </a:r>
              <a:r>
                <a:rPr lang="en-US" altLang="ja-JP" sz="1200" dirty="0">
                  <a:solidFill>
                    <a:srgbClr val="FFFF00"/>
                  </a:solidFill>
                  <a:effectLst>
                    <a:outerShdw blurRad="38100" dist="38100" dir="2700000" algn="tl">
                      <a:srgbClr val="000000"/>
                    </a:outerShdw>
                  </a:effectLst>
                  <a:latin typeface="ＭＳ Ｐゴシック"/>
                  <a:ea typeface="ＭＳ Ｐゴシック"/>
                </a:rPr>
                <a:t>DHEA, DHEA-S</a:t>
              </a:r>
            </a:p>
            <a:p>
              <a:pPr>
                <a:lnSpc>
                  <a:spcPct val="65000"/>
                </a:lnSpc>
                <a:spcBef>
                  <a:spcPct val="50000"/>
                </a:spcBef>
                <a:defRPr/>
              </a:pPr>
              <a:r>
                <a:rPr lang="en-US" altLang="ja-JP" sz="1200" dirty="0">
                  <a:solidFill>
                    <a:srgbClr val="FFFF00"/>
                  </a:solidFill>
                  <a:effectLst>
                    <a:outerShdw blurRad="38100" dist="38100" dir="2700000" algn="tl">
                      <a:srgbClr val="000000"/>
                    </a:outerShdw>
                  </a:effectLst>
                  <a:latin typeface="ＭＳ Ｐゴシック"/>
                  <a:ea typeface="ＭＳ Ｐゴシック"/>
                </a:rPr>
                <a:t>6.</a:t>
              </a:r>
              <a:r>
                <a:rPr lang="ja-JP" altLang="en-US" sz="1200" dirty="0">
                  <a:solidFill>
                    <a:srgbClr val="FFFF00"/>
                  </a:solidFill>
                  <a:effectLst>
                    <a:outerShdw blurRad="38100" dist="38100" dir="2700000" algn="tl">
                      <a:srgbClr val="000000"/>
                    </a:outerShdw>
                  </a:effectLst>
                  <a:latin typeface="ＭＳ Ｐゴシック"/>
                  <a:ea typeface="ＭＳ Ｐゴシック"/>
                </a:rPr>
                <a:t>　デキサメタン抑制試験</a:t>
              </a:r>
              <a:r>
                <a:rPr lang="ja-JP" altLang="en-US" sz="1400" baseline="30000" dirty="0">
                  <a:solidFill>
                    <a:srgbClr val="FF66FF"/>
                  </a:solidFill>
                  <a:effectLst>
                    <a:outerShdw blurRad="38100" dist="38100" dir="2700000" algn="tl">
                      <a:srgbClr val="000000"/>
                    </a:outerShdw>
                  </a:effectLst>
                  <a:latin typeface="ＭＳ Ｐゴシック"/>
                  <a:ea typeface="ＭＳ Ｐゴシック"/>
                </a:rPr>
                <a:t>＊</a:t>
              </a:r>
            </a:p>
            <a:p>
              <a:pP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　　</a:t>
              </a:r>
              <a:r>
                <a:rPr lang="en-US" altLang="ja-JP" sz="1200" dirty="0">
                  <a:solidFill>
                    <a:srgbClr val="FFFF00"/>
                  </a:solidFill>
                  <a:effectLst>
                    <a:outerShdw blurRad="38100" dist="38100" dir="2700000" algn="tl">
                      <a:srgbClr val="000000"/>
                    </a:outerShdw>
                  </a:effectLst>
                  <a:latin typeface="ＭＳ Ｐゴシック"/>
                  <a:ea typeface="ＭＳ Ｐゴシック"/>
                </a:rPr>
                <a:t>1</a:t>
              </a:r>
              <a:r>
                <a:rPr lang="ja-JP" altLang="en-US" sz="1200" dirty="0">
                  <a:solidFill>
                    <a:srgbClr val="FFFF00"/>
                  </a:solidFill>
                  <a:effectLst>
                    <a:outerShdw blurRad="38100" dist="38100" dir="2700000" algn="tl">
                      <a:srgbClr val="000000"/>
                    </a:outerShdw>
                  </a:effectLst>
                  <a:latin typeface="ＭＳ Ｐゴシック"/>
                  <a:ea typeface="ＭＳ Ｐゴシック"/>
                </a:rPr>
                <a:t>）血中コルチゾ</a:t>
              </a:r>
              <a:r>
                <a:rPr lang="en-US" altLang="ja-JP" sz="1200" dirty="0">
                  <a:solidFill>
                    <a:srgbClr val="FFFF00"/>
                  </a:solidFill>
                  <a:effectLst>
                    <a:outerShdw blurRad="38100" dist="38100" dir="2700000" algn="tl">
                      <a:srgbClr val="000000"/>
                    </a:outerShdw>
                  </a:effectLst>
                  <a:latin typeface="ＭＳ Ｐゴシック"/>
                  <a:ea typeface="ＭＳ Ｐゴシック"/>
                </a:rPr>
                <a:t>-</a:t>
              </a:r>
              <a:r>
                <a:rPr lang="ja-JP" altLang="en-US" sz="1200" dirty="0">
                  <a:solidFill>
                    <a:srgbClr val="FFFF00"/>
                  </a:solidFill>
                  <a:effectLst>
                    <a:outerShdw blurRad="38100" dist="38100" dir="2700000" algn="tl">
                      <a:srgbClr val="000000"/>
                    </a:outerShdw>
                  </a:effectLst>
                  <a:latin typeface="ＭＳ Ｐゴシック"/>
                  <a:ea typeface="ＭＳ Ｐゴシック"/>
                </a:rPr>
                <a:t>ル指標</a:t>
              </a:r>
            </a:p>
            <a:p>
              <a:pP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　　　　　</a:t>
              </a:r>
              <a:r>
                <a:rPr lang="en-US" altLang="ja-JP" sz="1200" dirty="0">
                  <a:solidFill>
                    <a:srgbClr val="FFFF00"/>
                  </a:solidFill>
                  <a:effectLst>
                    <a:outerShdw blurRad="38100" dist="38100" dir="2700000" algn="tl">
                      <a:srgbClr val="000000"/>
                    </a:outerShdw>
                  </a:effectLst>
                  <a:latin typeface="ＭＳ Ｐゴシック"/>
                  <a:ea typeface="ＭＳ Ｐゴシック"/>
                </a:rPr>
                <a:t>1</a:t>
              </a:r>
              <a:r>
                <a:rPr lang="ja-JP" altLang="en-US" sz="1200" dirty="0">
                  <a:solidFill>
                    <a:srgbClr val="FFFF00"/>
                  </a:solidFill>
                  <a:effectLst>
                    <a:outerShdw blurRad="38100" dist="38100" dir="2700000" algn="tl">
                      <a:srgbClr val="000000"/>
                    </a:outerShdw>
                  </a:effectLst>
                  <a:latin typeface="ＭＳ Ｐゴシック"/>
                  <a:ea typeface="ＭＳ Ｐゴシック"/>
                </a:rPr>
                <a:t>回</a:t>
              </a:r>
              <a:r>
                <a:rPr lang="en-US" altLang="ja-JP" sz="1200" dirty="0">
                  <a:solidFill>
                    <a:srgbClr val="FFFF00"/>
                  </a:solidFill>
                  <a:effectLst>
                    <a:outerShdw blurRad="38100" dist="38100" dir="2700000" algn="tl">
                      <a:srgbClr val="000000"/>
                    </a:outerShdw>
                  </a:effectLst>
                  <a:latin typeface="ＭＳ Ｐゴシック"/>
                  <a:ea typeface="ＭＳ Ｐゴシック"/>
                </a:rPr>
                <a:t>1mg</a:t>
              </a:r>
            </a:p>
            <a:p>
              <a:pP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　　　　　</a:t>
              </a:r>
              <a:r>
                <a:rPr lang="en-US" altLang="ja-JP" sz="1200" dirty="0">
                  <a:solidFill>
                    <a:srgbClr val="FFFF00"/>
                  </a:solidFill>
                  <a:effectLst>
                    <a:outerShdw blurRad="38100" dist="38100" dir="2700000" algn="tl">
                      <a:srgbClr val="000000"/>
                    </a:outerShdw>
                  </a:effectLst>
                  <a:latin typeface="ＭＳ Ｐゴシック"/>
                  <a:ea typeface="ＭＳ Ｐゴシック"/>
                </a:rPr>
                <a:t>1</a:t>
              </a:r>
              <a:r>
                <a:rPr lang="ja-JP" altLang="en-US" sz="1200" dirty="0">
                  <a:solidFill>
                    <a:srgbClr val="FFFF00"/>
                  </a:solidFill>
                  <a:effectLst>
                    <a:outerShdw blurRad="38100" dist="38100" dir="2700000" algn="tl">
                      <a:srgbClr val="000000"/>
                    </a:outerShdw>
                  </a:effectLst>
                  <a:latin typeface="ＭＳ Ｐゴシック"/>
                  <a:ea typeface="ＭＳ Ｐゴシック"/>
                </a:rPr>
                <a:t>回</a:t>
              </a:r>
              <a:r>
                <a:rPr lang="en-US" altLang="ja-JP" sz="1200" dirty="0">
                  <a:solidFill>
                    <a:srgbClr val="FFFF00"/>
                  </a:solidFill>
                  <a:effectLst>
                    <a:outerShdw blurRad="38100" dist="38100" dir="2700000" algn="tl">
                      <a:srgbClr val="000000"/>
                    </a:outerShdw>
                  </a:effectLst>
                  <a:latin typeface="ＭＳ Ｐゴシック"/>
                  <a:ea typeface="ＭＳ Ｐゴシック"/>
                </a:rPr>
                <a:t>4mg</a:t>
              </a:r>
            </a:p>
            <a:p>
              <a:pP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　　</a:t>
              </a:r>
              <a:r>
                <a:rPr lang="en-US" altLang="ja-JP" sz="1200" dirty="0">
                  <a:solidFill>
                    <a:srgbClr val="FFFF00"/>
                  </a:solidFill>
                  <a:effectLst>
                    <a:outerShdw blurRad="38100" dist="38100" dir="2700000" algn="tl">
                      <a:srgbClr val="000000"/>
                    </a:outerShdw>
                  </a:effectLst>
                  <a:latin typeface="ＭＳ Ｐゴシック"/>
                  <a:ea typeface="ＭＳ Ｐゴシック"/>
                </a:rPr>
                <a:t>2</a:t>
              </a:r>
              <a:r>
                <a:rPr lang="ja-JP" altLang="en-US" sz="1200" dirty="0">
                  <a:solidFill>
                    <a:srgbClr val="FFFF00"/>
                  </a:solidFill>
                  <a:effectLst>
                    <a:outerShdw blurRad="38100" dist="38100" dir="2700000" algn="tl">
                      <a:srgbClr val="000000"/>
                    </a:outerShdw>
                  </a:effectLst>
                  <a:latin typeface="ＭＳ Ｐゴシック"/>
                  <a:ea typeface="ＭＳ Ｐゴシック"/>
                </a:rPr>
                <a:t>）尿中</a:t>
              </a:r>
              <a:r>
                <a:rPr lang="en-US" altLang="ja-JP" sz="1200" dirty="0">
                  <a:solidFill>
                    <a:srgbClr val="FFFF00"/>
                  </a:solidFill>
                  <a:effectLst>
                    <a:outerShdw blurRad="38100" dist="38100" dir="2700000" algn="tl">
                      <a:srgbClr val="000000"/>
                    </a:outerShdw>
                  </a:effectLst>
                  <a:latin typeface="ＭＳ Ｐゴシック"/>
                  <a:ea typeface="ＭＳ Ｐゴシック"/>
                </a:rPr>
                <a:t>17-OHCS</a:t>
              </a:r>
              <a:r>
                <a:rPr lang="ja-JP" altLang="en-US" sz="1200" dirty="0">
                  <a:solidFill>
                    <a:srgbClr val="FFFF00"/>
                  </a:solidFill>
                  <a:effectLst>
                    <a:outerShdw blurRad="38100" dist="38100" dir="2700000" algn="tl">
                      <a:srgbClr val="000000"/>
                    </a:outerShdw>
                  </a:effectLst>
                  <a:latin typeface="ＭＳ Ｐゴシック"/>
                  <a:ea typeface="ＭＳ Ｐゴシック"/>
                </a:rPr>
                <a:t>指標</a:t>
              </a:r>
            </a:p>
            <a:p>
              <a:pP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　　　　　</a:t>
              </a:r>
              <a:r>
                <a:rPr lang="en-US" altLang="ja-JP" sz="1200" dirty="0">
                  <a:solidFill>
                    <a:srgbClr val="FFFF00"/>
                  </a:solidFill>
                  <a:effectLst>
                    <a:outerShdw blurRad="38100" dist="38100" dir="2700000" algn="tl">
                      <a:srgbClr val="000000"/>
                    </a:outerShdw>
                  </a:effectLst>
                  <a:latin typeface="ＭＳ Ｐゴシック"/>
                  <a:ea typeface="ＭＳ Ｐゴシック"/>
                </a:rPr>
                <a:t>2mg/</a:t>
              </a:r>
              <a:r>
                <a:rPr lang="ja-JP" altLang="en-US" sz="1200" dirty="0">
                  <a:solidFill>
                    <a:srgbClr val="FFFF00"/>
                  </a:solidFill>
                  <a:effectLst>
                    <a:outerShdw blurRad="38100" dist="38100" dir="2700000" algn="tl">
                      <a:srgbClr val="000000"/>
                    </a:outerShdw>
                  </a:effectLst>
                  <a:latin typeface="ＭＳ Ｐゴシック"/>
                  <a:ea typeface="ＭＳ Ｐゴシック"/>
                </a:rPr>
                <a:t>日（</a:t>
              </a:r>
              <a:r>
                <a:rPr lang="en-US" altLang="ja-JP" sz="1200" dirty="0">
                  <a:solidFill>
                    <a:srgbClr val="FFFF00"/>
                  </a:solidFill>
                  <a:effectLst>
                    <a:outerShdw blurRad="38100" dist="38100" dir="2700000" algn="tl">
                      <a:srgbClr val="000000"/>
                    </a:outerShdw>
                  </a:effectLst>
                  <a:latin typeface="ＭＳ Ｐゴシック"/>
                  <a:ea typeface="ＭＳ Ｐゴシック"/>
                </a:rPr>
                <a:t>×2</a:t>
              </a:r>
              <a:r>
                <a:rPr lang="ja-JP" altLang="en-US" sz="1200" dirty="0">
                  <a:solidFill>
                    <a:srgbClr val="FFFF00"/>
                  </a:solidFill>
                  <a:effectLst>
                    <a:outerShdw blurRad="38100" dist="38100" dir="2700000" algn="tl">
                      <a:srgbClr val="000000"/>
                    </a:outerShdw>
                  </a:effectLst>
                  <a:latin typeface="ＭＳ Ｐゴシック"/>
                  <a:ea typeface="ＭＳ Ｐゴシック"/>
                </a:rPr>
                <a:t>日）</a:t>
              </a:r>
            </a:p>
            <a:p>
              <a:pP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　　　　　</a:t>
              </a:r>
              <a:r>
                <a:rPr lang="en-US" altLang="ja-JP" sz="1200" dirty="0">
                  <a:solidFill>
                    <a:srgbClr val="FFFF00"/>
                  </a:solidFill>
                  <a:effectLst>
                    <a:outerShdw blurRad="38100" dist="38100" dir="2700000" algn="tl">
                      <a:srgbClr val="000000"/>
                    </a:outerShdw>
                  </a:effectLst>
                  <a:latin typeface="ＭＳ Ｐゴシック"/>
                  <a:ea typeface="ＭＳ Ｐゴシック"/>
                </a:rPr>
                <a:t>8mg/</a:t>
              </a:r>
              <a:r>
                <a:rPr lang="ja-JP" altLang="en-US" sz="1200" dirty="0">
                  <a:solidFill>
                    <a:srgbClr val="FFFF00"/>
                  </a:solidFill>
                  <a:effectLst>
                    <a:outerShdw blurRad="38100" dist="38100" dir="2700000" algn="tl">
                      <a:srgbClr val="000000"/>
                    </a:outerShdw>
                  </a:effectLst>
                  <a:latin typeface="ＭＳ Ｐゴシック"/>
                  <a:ea typeface="ＭＳ Ｐゴシック"/>
                </a:rPr>
                <a:t>日（</a:t>
              </a:r>
              <a:r>
                <a:rPr lang="en-US" altLang="ja-JP" sz="1200" dirty="0">
                  <a:solidFill>
                    <a:srgbClr val="FFFF00"/>
                  </a:solidFill>
                  <a:effectLst>
                    <a:outerShdw blurRad="38100" dist="38100" dir="2700000" algn="tl">
                      <a:srgbClr val="000000"/>
                    </a:outerShdw>
                  </a:effectLst>
                  <a:latin typeface="ＭＳ Ｐゴシック"/>
                  <a:ea typeface="ＭＳ Ｐゴシック"/>
                </a:rPr>
                <a:t>×2</a:t>
              </a:r>
              <a:r>
                <a:rPr lang="ja-JP" altLang="en-US" sz="1200" dirty="0">
                  <a:solidFill>
                    <a:srgbClr val="FFFF00"/>
                  </a:solidFill>
                  <a:effectLst>
                    <a:outerShdw blurRad="38100" dist="38100" dir="2700000" algn="tl">
                      <a:srgbClr val="000000"/>
                    </a:outerShdw>
                  </a:effectLst>
                  <a:latin typeface="ＭＳ Ｐゴシック"/>
                  <a:ea typeface="ＭＳ Ｐゴシック"/>
                </a:rPr>
                <a:t>日）</a:t>
              </a:r>
            </a:p>
            <a:p>
              <a:pPr>
                <a:lnSpc>
                  <a:spcPct val="65000"/>
                </a:lnSpc>
                <a:spcBef>
                  <a:spcPct val="50000"/>
                </a:spcBef>
                <a:defRPr/>
              </a:pPr>
              <a:r>
                <a:rPr lang="en-US" altLang="ja-JP" sz="1200" dirty="0">
                  <a:solidFill>
                    <a:srgbClr val="FFFF00"/>
                  </a:solidFill>
                  <a:effectLst>
                    <a:outerShdw blurRad="38100" dist="38100" dir="2700000" algn="tl">
                      <a:srgbClr val="000000"/>
                    </a:outerShdw>
                  </a:effectLst>
                  <a:latin typeface="ＭＳ Ｐゴシック"/>
                  <a:ea typeface="ＭＳ Ｐゴシック"/>
                </a:rPr>
                <a:t>7.</a:t>
              </a:r>
              <a:r>
                <a:rPr lang="ja-JP" altLang="en-US" sz="1200" dirty="0">
                  <a:solidFill>
                    <a:srgbClr val="FFFF00"/>
                  </a:solidFill>
                  <a:effectLst>
                    <a:outerShdw blurRad="38100" dist="38100" dir="2700000" algn="tl">
                      <a:srgbClr val="000000"/>
                    </a:outerShdw>
                  </a:effectLst>
                  <a:latin typeface="ＭＳ Ｐゴシック"/>
                  <a:ea typeface="ＭＳ Ｐゴシック"/>
                </a:rPr>
                <a:t>　血中</a:t>
              </a:r>
              <a:r>
                <a:rPr lang="en-US" altLang="ja-JP" sz="1200" dirty="0">
                  <a:solidFill>
                    <a:srgbClr val="FFFF00"/>
                  </a:solidFill>
                  <a:effectLst>
                    <a:outerShdw blurRad="38100" dist="38100" dir="2700000" algn="tl">
                      <a:srgbClr val="000000"/>
                    </a:outerShdw>
                  </a:effectLst>
                  <a:latin typeface="ＭＳ Ｐゴシック"/>
                  <a:ea typeface="ＭＳ Ｐゴシック"/>
                </a:rPr>
                <a:t>ACTH</a:t>
              </a:r>
            </a:p>
            <a:p>
              <a:pPr>
                <a:lnSpc>
                  <a:spcPct val="65000"/>
                </a:lnSpc>
                <a:spcBef>
                  <a:spcPct val="50000"/>
                </a:spcBef>
                <a:defRPr/>
              </a:pPr>
              <a:r>
                <a:rPr lang="en-US" altLang="ja-JP" sz="1200" dirty="0">
                  <a:solidFill>
                    <a:srgbClr val="FFFF00"/>
                  </a:solidFill>
                  <a:effectLst>
                    <a:outerShdw blurRad="38100" dist="38100" dir="2700000" algn="tl">
                      <a:srgbClr val="000000"/>
                    </a:outerShdw>
                  </a:effectLst>
                  <a:latin typeface="ＭＳ Ｐゴシック"/>
                  <a:ea typeface="ＭＳ Ｐゴシック"/>
                </a:rPr>
                <a:t>8.</a:t>
              </a:r>
              <a:r>
                <a:rPr lang="ja-JP" altLang="en-US" sz="1200" dirty="0">
                  <a:solidFill>
                    <a:srgbClr val="FFFF00"/>
                  </a:solidFill>
                  <a:effectLst>
                    <a:outerShdw blurRad="38100" dist="38100" dir="2700000" algn="tl">
                      <a:srgbClr val="000000"/>
                    </a:outerShdw>
                  </a:effectLst>
                  <a:latin typeface="ＭＳ Ｐゴシック"/>
                  <a:ea typeface="ＭＳ Ｐゴシック"/>
                </a:rPr>
                <a:t>　迅速</a:t>
              </a:r>
              <a:r>
                <a:rPr lang="en-US" altLang="ja-JP" sz="1200" dirty="0">
                  <a:solidFill>
                    <a:srgbClr val="FFFF00"/>
                  </a:solidFill>
                  <a:effectLst>
                    <a:outerShdw blurRad="38100" dist="38100" dir="2700000" algn="tl">
                      <a:srgbClr val="000000"/>
                    </a:outerShdw>
                  </a:effectLst>
                  <a:latin typeface="ＭＳ Ｐゴシック"/>
                  <a:ea typeface="ＭＳ Ｐゴシック"/>
                </a:rPr>
                <a:t>ACTH</a:t>
              </a:r>
              <a:r>
                <a:rPr lang="ja-JP" altLang="en-US" sz="1200" dirty="0">
                  <a:solidFill>
                    <a:srgbClr val="FFFF00"/>
                  </a:solidFill>
                  <a:effectLst>
                    <a:outerShdw blurRad="38100" dist="38100" dir="2700000" algn="tl">
                      <a:srgbClr val="000000"/>
                    </a:outerShdw>
                  </a:effectLst>
                  <a:latin typeface="ＭＳ Ｐゴシック"/>
                  <a:ea typeface="ＭＳ Ｐゴシック"/>
                </a:rPr>
                <a:t>試験</a:t>
              </a:r>
            </a:p>
            <a:p>
              <a:pPr>
                <a:lnSpc>
                  <a:spcPct val="65000"/>
                </a:lnSpc>
                <a:spcBef>
                  <a:spcPct val="50000"/>
                </a:spcBef>
                <a:defRPr/>
              </a:pPr>
              <a:r>
                <a:rPr lang="en-US" altLang="ja-JP" sz="1200" dirty="0">
                  <a:solidFill>
                    <a:srgbClr val="FFFF00"/>
                  </a:solidFill>
                  <a:effectLst>
                    <a:outerShdw blurRad="38100" dist="38100" dir="2700000" algn="tl">
                      <a:srgbClr val="000000"/>
                    </a:outerShdw>
                  </a:effectLst>
                  <a:latin typeface="ＭＳ Ｐゴシック"/>
                  <a:ea typeface="ＭＳ Ｐゴシック"/>
                </a:rPr>
                <a:t>9.</a:t>
              </a:r>
              <a:r>
                <a:rPr lang="ja-JP" altLang="en-US" sz="1200" dirty="0">
                  <a:solidFill>
                    <a:srgbClr val="FFFF00"/>
                  </a:solidFill>
                  <a:effectLst>
                    <a:outerShdw blurRad="38100" dist="38100" dir="2700000" algn="tl">
                      <a:srgbClr val="000000"/>
                    </a:outerShdw>
                  </a:effectLst>
                  <a:latin typeface="ＭＳ Ｐゴシック"/>
                  <a:ea typeface="ＭＳ Ｐゴシック"/>
                </a:rPr>
                <a:t>　</a:t>
              </a:r>
              <a:r>
                <a:rPr lang="en-US" altLang="ja-JP" sz="1200" dirty="0">
                  <a:solidFill>
                    <a:srgbClr val="FFFF00"/>
                  </a:solidFill>
                  <a:effectLst>
                    <a:outerShdw blurRad="38100" dist="38100" dir="2700000" algn="tl">
                      <a:srgbClr val="000000"/>
                    </a:outerShdw>
                  </a:effectLst>
                  <a:latin typeface="ＭＳ Ｐゴシック"/>
                  <a:ea typeface="ＭＳ Ｐゴシック"/>
                </a:rPr>
                <a:t>CRH</a:t>
              </a:r>
              <a:r>
                <a:rPr lang="ja-JP" altLang="en-US" sz="1200" dirty="0">
                  <a:solidFill>
                    <a:srgbClr val="FFFF00"/>
                  </a:solidFill>
                  <a:effectLst>
                    <a:outerShdw blurRad="38100" dist="38100" dir="2700000" algn="tl">
                      <a:srgbClr val="000000"/>
                    </a:outerShdw>
                  </a:effectLst>
                  <a:latin typeface="ＭＳ Ｐゴシック"/>
                  <a:ea typeface="ＭＳ Ｐゴシック"/>
                </a:rPr>
                <a:t>試験</a:t>
              </a:r>
            </a:p>
            <a:p>
              <a:pPr>
                <a:lnSpc>
                  <a:spcPct val="65000"/>
                </a:lnSpc>
                <a:spcBef>
                  <a:spcPct val="50000"/>
                </a:spcBef>
                <a:defRPr/>
              </a:pPr>
              <a:r>
                <a:rPr lang="en-US" altLang="ja-JP" sz="1200" dirty="0">
                  <a:solidFill>
                    <a:srgbClr val="FFFF00"/>
                  </a:solidFill>
                  <a:effectLst>
                    <a:outerShdw blurRad="38100" dist="38100" dir="2700000" algn="tl">
                      <a:srgbClr val="000000"/>
                    </a:outerShdw>
                  </a:effectLst>
                  <a:latin typeface="ＭＳ Ｐゴシック"/>
                  <a:ea typeface="ＭＳ Ｐゴシック"/>
                </a:rPr>
                <a:t>10.</a:t>
              </a:r>
              <a:r>
                <a:rPr lang="ja-JP" altLang="en-US" sz="1200" dirty="0">
                  <a:solidFill>
                    <a:srgbClr val="FFFF00"/>
                  </a:solidFill>
                  <a:effectLst>
                    <a:outerShdw blurRad="38100" dist="38100" dir="2700000" algn="tl">
                      <a:srgbClr val="000000"/>
                    </a:outerShdw>
                  </a:effectLst>
                  <a:latin typeface="ＭＳ Ｐゴシック"/>
                  <a:ea typeface="ＭＳ Ｐゴシック"/>
                </a:rPr>
                <a:t>　メチラボン刺激試験</a:t>
              </a:r>
            </a:p>
            <a:p>
              <a:pPr>
                <a:lnSpc>
                  <a:spcPct val="65000"/>
                </a:lnSpc>
                <a:spcBef>
                  <a:spcPct val="50000"/>
                </a:spcBef>
                <a:defRPr/>
              </a:pPr>
              <a:r>
                <a:rPr lang="en-US" altLang="ja-JP" sz="1200" dirty="0">
                  <a:solidFill>
                    <a:srgbClr val="FFFF00"/>
                  </a:solidFill>
                  <a:effectLst>
                    <a:outerShdw blurRad="38100" dist="38100" dir="2700000" algn="tl">
                      <a:srgbClr val="000000"/>
                    </a:outerShdw>
                  </a:effectLst>
                  <a:latin typeface="ＭＳ Ｐゴシック"/>
                  <a:ea typeface="ＭＳ Ｐゴシック"/>
                </a:rPr>
                <a:t>11.</a:t>
              </a:r>
              <a:r>
                <a:rPr lang="ja-JP" altLang="en-US" sz="1200" dirty="0">
                  <a:solidFill>
                    <a:srgbClr val="FFFF00"/>
                  </a:solidFill>
                  <a:effectLst>
                    <a:outerShdw blurRad="38100" dist="38100" dir="2700000" algn="tl">
                      <a:srgbClr val="000000"/>
                    </a:outerShdw>
                  </a:effectLst>
                  <a:latin typeface="ＭＳ Ｐゴシック"/>
                  <a:ea typeface="ＭＳ Ｐゴシック"/>
                </a:rPr>
                <a:t>　</a:t>
              </a:r>
              <a:r>
                <a:rPr lang="en-US" altLang="ja-JP" sz="1200" baseline="30000" dirty="0">
                  <a:solidFill>
                    <a:srgbClr val="FFFF00"/>
                  </a:solidFill>
                  <a:effectLst>
                    <a:outerShdw blurRad="38100" dist="38100" dir="2700000" algn="tl">
                      <a:srgbClr val="000000"/>
                    </a:outerShdw>
                  </a:effectLst>
                  <a:latin typeface="ＭＳ Ｐゴシック"/>
                  <a:ea typeface="ＭＳ Ｐゴシック"/>
                </a:rPr>
                <a:t>131</a:t>
              </a:r>
              <a:r>
                <a:rPr lang="en-US" altLang="ja-JP" sz="1200" dirty="0">
                  <a:solidFill>
                    <a:srgbClr val="FFFF00"/>
                  </a:solidFill>
                  <a:effectLst>
                    <a:outerShdw blurRad="38100" dist="38100" dir="2700000" algn="tl">
                      <a:srgbClr val="000000"/>
                    </a:outerShdw>
                  </a:effectLst>
                  <a:latin typeface="ＭＳ Ｐゴシック"/>
                  <a:ea typeface="ＭＳ Ｐゴシック"/>
                </a:rPr>
                <a:t>I-</a:t>
              </a:r>
              <a:r>
                <a:rPr lang="ja-JP" altLang="en-US" sz="1200" dirty="0">
                  <a:solidFill>
                    <a:srgbClr val="FFFF00"/>
                  </a:solidFill>
                  <a:effectLst>
                    <a:outerShdw blurRad="38100" dist="38100" dir="2700000" algn="tl">
                      <a:srgbClr val="000000"/>
                    </a:outerShdw>
                  </a:effectLst>
                  <a:latin typeface="ＭＳ Ｐゴシック"/>
                  <a:ea typeface="ＭＳ Ｐゴシック"/>
                </a:rPr>
                <a:t>アドステロ</a:t>
              </a:r>
              <a:r>
                <a:rPr lang="en-US" altLang="ja-JP" sz="1200" dirty="0">
                  <a:solidFill>
                    <a:srgbClr val="FFFF00"/>
                  </a:solidFill>
                  <a:effectLst>
                    <a:outerShdw blurRad="38100" dist="38100" dir="2700000" algn="tl">
                      <a:srgbClr val="000000"/>
                    </a:outerShdw>
                  </a:effectLst>
                  <a:latin typeface="ＭＳ Ｐゴシック"/>
                  <a:ea typeface="ＭＳ Ｐゴシック"/>
                </a:rPr>
                <a:t>-</a:t>
              </a:r>
              <a:r>
                <a:rPr lang="ja-JP" altLang="en-US" sz="1200" dirty="0">
                  <a:solidFill>
                    <a:srgbClr val="FFFF00"/>
                  </a:solidFill>
                  <a:effectLst>
                    <a:outerShdw blurRad="38100" dist="38100" dir="2700000" algn="tl">
                      <a:srgbClr val="000000"/>
                    </a:outerShdw>
                  </a:effectLst>
                  <a:latin typeface="ＭＳ Ｐゴシック"/>
                  <a:ea typeface="ＭＳ Ｐゴシック"/>
                </a:rPr>
                <a:t>ル</a:t>
              </a:r>
            </a:p>
            <a:p>
              <a:pP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　　　　シンチグラフィ</a:t>
              </a:r>
              <a:r>
                <a:rPr lang="en-US" altLang="ja-JP" sz="1200" dirty="0">
                  <a:solidFill>
                    <a:srgbClr val="FFFF00"/>
                  </a:solidFill>
                  <a:effectLst>
                    <a:outerShdw blurRad="38100" dist="38100" dir="2700000" algn="tl">
                      <a:srgbClr val="000000"/>
                    </a:outerShdw>
                  </a:effectLst>
                  <a:latin typeface="ＭＳ Ｐゴシック"/>
                  <a:ea typeface="ＭＳ Ｐゴシック"/>
                </a:rPr>
                <a:t>-</a:t>
              </a:r>
            </a:p>
          </p:txBody>
        </p:sp>
        <p:sp>
          <p:nvSpPr>
            <p:cNvPr id="169989" name="Text Box 5"/>
            <p:cNvSpPr txBox="1">
              <a:spLocks noChangeArrowheads="1"/>
            </p:cNvSpPr>
            <p:nvPr/>
          </p:nvSpPr>
          <p:spPr bwMode="auto">
            <a:xfrm>
              <a:off x="1968" y="672"/>
              <a:ext cx="1056" cy="2675"/>
            </a:xfrm>
            <a:prstGeom prst="rect">
              <a:avLst/>
            </a:prstGeom>
            <a:noFill/>
            <a:ln w="9525">
              <a:noFill/>
              <a:miter lim="800000"/>
              <a:headEnd/>
              <a:tailEnd/>
            </a:ln>
            <a:effectLst/>
          </p:spPr>
          <p:txBody>
            <a:bodyPr>
              <a:spAutoFit/>
            </a:bodyPr>
            <a:lstStyle/>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　　</a:t>
              </a:r>
              <a:r>
                <a:rPr lang="en-US" altLang="ja-JP" sz="1200" dirty="0">
                  <a:solidFill>
                    <a:srgbClr val="FFFF00"/>
                  </a:solidFill>
                  <a:effectLst>
                    <a:outerShdw blurRad="38100" dist="38100" dir="2700000" algn="tl">
                      <a:srgbClr val="000000"/>
                    </a:outerShdw>
                  </a:effectLst>
                  <a:latin typeface="ＭＳ Ｐゴシック"/>
                  <a:ea typeface="ＭＳ Ｐゴシック"/>
                </a:rPr>
                <a:t>Cushing</a:t>
              </a:r>
              <a:r>
                <a:rPr lang="ja-JP" altLang="en-US" sz="1200" dirty="0">
                  <a:solidFill>
                    <a:srgbClr val="FFFF00"/>
                  </a:solidFill>
                  <a:effectLst>
                    <a:outerShdw blurRad="38100" dist="38100" dir="2700000" algn="tl">
                      <a:srgbClr val="000000"/>
                    </a:outerShdw>
                  </a:effectLst>
                  <a:latin typeface="ＭＳ Ｐゴシック"/>
                  <a:ea typeface="ＭＳ Ｐゴシック"/>
                </a:rPr>
                <a:t>病</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　　（副腎過形成）</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a:t>
              </a:r>
              <a:r>
                <a:rPr lang="en-US" altLang="ja-JP" sz="1200" dirty="0">
                  <a:solidFill>
                    <a:srgbClr val="FFFF00"/>
                  </a:solidFill>
                  <a:effectLst>
                    <a:outerShdw blurRad="38100" dist="38100" dir="2700000" algn="tl">
                      <a:srgbClr val="000000"/>
                    </a:outerShdw>
                  </a:effectLst>
                  <a:latin typeface="ＭＳ Ｐゴシック"/>
                  <a:ea typeface="ＭＳ Ｐゴシック"/>
                </a:rPr>
                <a:t>-</a:t>
              </a:r>
              <a:r>
                <a:rPr lang="ja-JP" altLang="en-US" sz="1200" dirty="0">
                  <a:solidFill>
                    <a:srgbClr val="FFFF00"/>
                  </a:solidFill>
                  <a:effectLst>
                    <a:outerShdw blurRad="38100" dist="38100" dir="2700000" algn="tl">
                      <a:srgbClr val="000000"/>
                    </a:outerShdw>
                  </a:effectLst>
                  <a:latin typeface="ＭＳ Ｐゴシック"/>
                  <a:ea typeface="ＭＳ Ｐゴシック"/>
                </a:rPr>
                <a:t>）</a:t>
              </a:r>
              <a:r>
                <a:rPr lang="en-US" altLang="ja-JP" sz="1200" dirty="0">
                  <a:solidFill>
                    <a:srgbClr val="FFFF00"/>
                  </a:solidFill>
                  <a:effectLst>
                    <a:outerShdw blurRad="38100" dist="38100" dir="2700000" algn="tl">
                      <a:srgbClr val="000000"/>
                    </a:outerShdw>
                  </a:effectLst>
                  <a:latin typeface="ＭＳ Ｐゴシック"/>
                  <a:ea typeface="ＭＳ Ｐゴシック"/>
                </a:rPr>
                <a:t>〜</a:t>
              </a:r>
              <a:r>
                <a:rPr lang="ja-JP" altLang="en-US" sz="1200" dirty="0">
                  <a:solidFill>
                    <a:srgbClr val="FFFF00"/>
                  </a:solidFill>
                  <a:effectLst>
                    <a:outerShdw blurRad="38100" dist="38100" dir="2700000" algn="tl">
                      <a:srgbClr val="000000"/>
                    </a:outerShdw>
                  </a:effectLst>
                  <a:latin typeface="ＭＳ Ｐゴシック"/>
                  <a:ea typeface="ＭＳ Ｐゴシック"/>
                </a:rPr>
                <a:t>（</a:t>
              </a:r>
              <a:r>
                <a:rPr lang="en-US" altLang="ja-JP" sz="1200" dirty="0">
                  <a:solidFill>
                    <a:srgbClr val="FFFF00"/>
                  </a:solidFill>
                  <a:effectLst>
                    <a:outerShdw blurRad="38100" dist="38100" dir="2700000" algn="tl">
                      <a:srgbClr val="000000"/>
                    </a:outerShdw>
                  </a:effectLst>
                  <a:latin typeface="ＭＳ Ｐゴシック"/>
                  <a:ea typeface="ＭＳ Ｐゴシック"/>
                </a:rPr>
                <a:t>+</a:t>
              </a:r>
              <a:r>
                <a:rPr lang="ja-JP" altLang="en-US" sz="1200" dirty="0">
                  <a:solidFill>
                    <a:srgbClr val="FFFF00"/>
                  </a:solidFill>
                  <a:effectLst>
                    <a:outerShdw blurRad="38100" dist="38100" dir="2700000" algn="tl">
                      <a:srgbClr val="000000"/>
                    </a:outerShdw>
                  </a:effectLst>
                  <a:latin typeface="ＭＳ Ｐゴシック"/>
                  <a:ea typeface="ＭＳ Ｐゴシック"/>
                </a:rPr>
                <a:t>）</a:t>
              </a:r>
              <a:r>
                <a:rPr lang="en-US" altLang="ja-JP" sz="1200" dirty="0">
                  <a:solidFill>
                    <a:srgbClr val="FFFF00"/>
                  </a:solidFill>
                  <a:effectLst>
                    <a:outerShdw blurRad="38100" dist="38100" dir="2700000" algn="tl">
                      <a:srgbClr val="000000"/>
                    </a:outerShdw>
                  </a:effectLst>
                  <a:latin typeface="ＭＳ Ｐゴシック"/>
                  <a:ea typeface="ＭＳ Ｐゴシック"/>
                </a:rPr>
                <a:t>20</a:t>
              </a:r>
              <a:r>
                <a:rPr lang="ja-JP" altLang="en-US" sz="1200" dirty="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endParaRPr lang="ja-JP" altLang="en-US" sz="1200" dirty="0">
                <a:solidFill>
                  <a:srgbClr val="FFFF00"/>
                </a:solidFill>
                <a:effectLst>
                  <a:outerShdw blurRad="38100" dist="38100" dir="2700000" algn="tl">
                    <a:srgbClr val="000000"/>
                  </a:outerShdw>
                </a:effectLst>
                <a:latin typeface="ＭＳ Ｐゴシック"/>
                <a:ea typeface="ＭＳ Ｐゴシック"/>
              </a:endParaRPr>
            </a:p>
            <a:p>
              <a:pPr algn="ctr">
                <a:lnSpc>
                  <a:spcPct val="65000"/>
                </a:lnSpc>
                <a:spcBef>
                  <a:spcPct val="50000"/>
                </a:spcBef>
                <a:defRPr/>
              </a:pPr>
              <a:endParaRPr lang="ja-JP" altLang="en-US" sz="1200" dirty="0">
                <a:solidFill>
                  <a:srgbClr val="FFFF00"/>
                </a:solidFill>
                <a:effectLst>
                  <a:outerShdw blurRad="38100" dist="38100" dir="2700000" algn="tl">
                    <a:srgbClr val="000000"/>
                  </a:outerShdw>
                </a:effectLst>
                <a:latin typeface="ＭＳ Ｐゴシック"/>
                <a:ea typeface="ＭＳ Ｐゴシック"/>
              </a:endParaRP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 － ）</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a:t>
              </a:r>
              <a:r>
                <a:rPr lang="en-US" altLang="ja-JP" sz="1200" dirty="0">
                  <a:solidFill>
                    <a:srgbClr val="FFFF00"/>
                  </a:solidFill>
                  <a:effectLst>
                    <a:outerShdw blurRad="38100" dist="38100" dir="2700000" algn="tl">
                      <a:srgbClr val="000000"/>
                    </a:outerShdw>
                  </a:effectLst>
                  <a:latin typeface="ＭＳ Ｐゴシック"/>
                  <a:ea typeface="ＭＳ Ｐゴシック"/>
                </a:rPr>
                <a:t>-</a:t>
              </a:r>
              <a:r>
                <a:rPr lang="ja-JP" altLang="en-US" sz="1200" dirty="0">
                  <a:solidFill>
                    <a:srgbClr val="FFFF00"/>
                  </a:solidFill>
                  <a:effectLst>
                    <a:outerShdw blurRad="38100" dist="38100" dir="2700000" algn="tl">
                      <a:srgbClr val="000000"/>
                    </a:outerShdw>
                  </a:effectLst>
                  <a:latin typeface="ＭＳ Ｐゴシック"/>
                  <a:ea typeface="ＭＳ Ｐゴシック"/>
                </a:rPr>
                <a:t>）</a:t>
              </a:r>
              <a:r>
                <a:rPr lang="en-US" altLang="ja-JP" sz="1200" dirty="0">
                  <a:solidFill>
                    <a:srgbClr val="FFFF00"/>
                  </a:solidFill>
                  <a:effectLst>
                    <a:outerShdw blurRad="38100" dist="38100" dir="2700000" algn="tl">
                      <a:srgbClr val="000000"/>
                    </a:outerShdw>
                  </a:effectLst>
                  <a:latin typeface="ＭＳ Ｐゴシック"/>
                  <a:ea typeface="ＭＳ Ｐゴシック"/>
                </a:rPr>
                <a:t>〜</a:t>
              </a:r>
              <a:r>
                <a:rPr lang="ja-JP" altLang="en-US" sz="1200" dirty="0">
                  <a:solidFill>
                    <a:srgbClr val="FFFF00"/>
                  </a:solidFill>
                  <a:effectLst>
                    <a:outerShdw blurRad="38100" dist="38100" dir="2700000" algn="tl">
                      <a:srgbClr val="000000"/>
                    </a:outerShdw>
                  </a:effectLst>
                  <a:latin typeface="ＭＳ Ｐゴシック"/>
                  <a:ea typeface="ＭＳ Ｐゴシック"/>
                </a:rPr>
                <a:t>（</a:t>
              </a:r>
              <a:r>
                <a:rPr lang="en-US" altLang="ja-JP" sz="1200" dirty="0">
                  <a:solidFill>
                    <a:srgbClr val="FFFF00"/>
                  </a:solidFill>
                  <a:effectLst>
                    <a:outerShdw blurRad="38100" dist="38100" dir="2700000" algn="tl">
                      <a:srgbClr val="000000"/>
                    </a:outerShdw>
                  </a:effectLst>
                  <a:latin typeface="ＭＳ Ｐゴシック"/>
                  <a:ea typeface="ＭＳ Ｐゴシック"/>
                </a:rPr>
                <a:t>+</a:t>
              </a:r>
              <a:r>
                <a:rPr lang="ja-JP" altLang="en-US" sz="1200" dirty="0">
                  <a:solidFill>
                    <a:srgbClr val="FFFF00"/>
                  </a:solidFill>
                  <a:effectLst>
                    <a:outerShdw blurRad="38100" dist="38100" dir="2700000" algn="tl">
                      <a:srgbClr val="000000"/>
                    </a:outerShdw>
                  </a:effectLst>
                  <a:latin typeface="ＭＳ Ｐゴシック"/>
                  <a:ea typeface="ＭＳ Ｐゴシック"/>
                </a:rPr>
                <a:t>）</a:t>
              </a:r>
              <a:r>
                <a:rPr lang="en-US" altLang="ja-JP" sz="1200" dirty="0">
                  <a:solidFill>
                    <a:srgbClr val="FFFF00"/>
                  </a:solidFill>
                  <a:effectLst>
                    <a:outerShdw blurRad="38100" dist="38100" dir="2700000" algn="tl">
                      <a:srgbClr val="000000"/>
                    </a:outerShdw>
                  </a:effectLst>
                  <a:latin typeface="ＭＳ Ｐゴシック"/>
                  <a:ea typeface="ＭＳ Ｐゴシック"/>
                </a:rPr>
                <a:t>50</a:t>
              </a:r>
              <a:r>
                <a:rPr lang="ja-JP" altLang="en-US" sz="1200" dirty="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endParaRPr lang="ja-JP" altLang="en-US" sz="1200" dirty="0">
                <a:solidFill>
                  <a:srgbClr val="FFFF00"/>
                </a:solidFill>
                <a:effectLst>
                  <a:outerShdw blurRad="38100" dist="38100" dir="2700000" algn="tl">
                    <a:srgbClr val="000000"/>
                  </a:outerShdw>
                </a:effectLst>
                <a:latin typeface="ＭＳ Ｐゴシック"/>
                <a:ea typeface="ＭＳ Ｐゴシック"/>
              </a:endParaRP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 － ）</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 ＋ ）</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正常</a:t>
              </a:r>
              <a:r>
                <a:rPr lang="en-US" altLang="ja-JP" sz="1200" dirty="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a:t>
              </a:r>
              <a:r>
                <a:rPr lang="en-US" altLang="ja-JP" sz="1200" dirty="0">
                  <a:solidFill>
                    <a:srgbClr val="FFFF00"/>
                  </a:solidFill>
                  <a:effectLst>
                    <a:outerShdw blurRad="38100" dist="38100" dir="2700000" algn="tl">
                      <a:srgbClr val="000000"/>
                    </a:outerShdw>
                  </a:effectLst>
                  <a:latin typeface="ＭＳ Ｐゴシック"/>
                  <a:ea typeface="ＭＳ Ｐゴシック"/>
                </a:rPr>
                <a:t>++</a:t>
              </a:r>
              <a:r>
                <a:rPr lang="ja-JP" altLang="en-US" sz="1200" dirty="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a:t>
              </a:r>
              <a:r>
                <a:rPr lang="en-US" altLang="ja-JP" sz="1200" dirty="0">
                  <a:solidFill>
                    <a:srgbClr val="FFFF00"/>
                  </a:solidFill>
                  <a:effectLst>
                    <a:outerShdw blurRad="38100" dist="38100" dir="2700000" algn="tl">
                      <a:srgbClr val="000000"/>
                    </a:outerShdw>
                  </a:effectLst>
                  <a:latin typeface="ＭＳ Ｐゴシック"/>
                  <a:ea typeface="ＭＳ Ｐゴシック"/>
                </a:rPr>
                <a:t>+</a:t>
              </a:r>
              <a:r>
                <a:rPr lang="ja-JP" altLang="en-US" sz="1200" dirty="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a:t>
              </a:r>
              <a:r>
                <a:rPr lang="en-US" altLang="ja-JP" sz="1200" dirty="0">
                  <a:solidFill>
                    <a:srgbClr val="FFFF00"/>
                  </a:solidFill>
                  <a:effectLst>
                    <a:outerShdw blurRad="38100" dist="38100" dir="2700000" algn="tl">
                      <a:srgbClr val="000000"/>
                    </a:outerShdw>
                  </a:effectLst>
                  <a:latin typeface="ＭＳ Ｐゴシック"/>
                  <a:ea typeface="ＭＳ Ｐゴシック"/>
                </a:rPr>
                <a:t>+</a:t>
              </a:r>
              <a:r>
                <a:rPr lang="ja-JP" altLang="en-US" sz="1200" dirty="0">
                  <a:solidFill>
                    <a:srgbClr val="FFFF00"/>
                  </a:solidFill>
                  <a:effectLst>
                    <a:outerShdw blurRad="38100" dist="38100" dir="2700000" algn="tl">
                      <a:srgbClr val="000000"/>
                    </a:outerShdw>
                  </a:effectLst>
                  <a:latin typeface="ＭＳ Ｐゴシック"/>
                  <a:ea typeface="ＭＳ Ｐゴシック"/>
                </a:rPr>
                <a:t>）</a:t>
              </a:r>
              <a:r>
                <a:rPr lang="en-US" altLang="ja-JP" sz="1200" dirty="0">
                  <a:solidFill>
                    <a:srgbClr val="FFFF00"/>
                  </a:solidFill>
                  <a:effectLst>
                    <a:outerShdw blurRad="38100" dist="38100" dir="2700000" algn="tl">
                      <a:srgbClr val="000000"/>
                    </a:outerShdw>
                  </a:effectLst>
                  <a:latin typeface="ＭＳ Ｐゴシック"/>
                  <a:ea typeface="ＭＳ Ｐゴシック"/>
                </a:rPr>
                <a:t>〜</a:t>
              </a:r>
              <a:r>
                <a:rPr lang="ja-JP" altLang="en-US" sz="1200" dirty="0">
                  <a:solidFill>
                    <a:srgbClr val="FFFF00"/>
                  </a:solidFill>
                  <a:effectLst>
                    <a:outerShdw blurRad="38100" dist="38100" dir="2700000" algn="tl">
                      <a:srgbClr val="000000"/>
                    </a:outerShdw>
                  </a:effectLst>
                  <a:latin typeface="ＭＳ Ｐゴシック"/>
                  <a:ea typeface="ＭＳ Ｐゴシック"/>
                </a:rPr>
                <a:t>（</a:t>
              </a:r>
              <a:r>
                <a:rPr lang="en-US" altLang="ja-JP" sz="1200" dirty="0">
                  <a:solidFill>
                    <a:srgbClr val="FFFF00"/>
                  </a:solidFill>
                  <a:effectLst>
                    <a:outerShdw blurRad="38100" dist="38100" dir="2700000" algn="tl">
                      <a:srgbClr val="000000"/>
                    </a:outerShdw>
                  </a:effectLst>
                  <a:latin typeface="ＭＳ Ｐゴシック"/>
                  <a:ea typeface="ＭＳ Ｐゴシック"/>
                </a:rPr>
                <a:t>++</a:t>
              </a:r>
              <a:r>
                <a:rPr lang="ja-JP" altLang="en-US" sz="1200" dirty="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両側腫大</a:t>
              </a:r>
            </a:p>
          </p:txBody>
        </p:sp>
        <p:sp>
          <p:nvSpPr>
            <p:cNvPr id="169990" name="Text Box 6"/>
            <p:cNvSpPr txBox="1">
              <a:spLocks noChangeArrowheads="1"/>
            </p:cNvSpPr>
            <p:nvPr/>
          </p:nvSpPr>
          <p:spPr bwMode="auto">
            <a:xfrm>
              <a:off x="3120" y="672"/>
              <a:ext cx="1056" cy="2675"/>
            </a:xfrm>
            <a:prstGeom prst="rect">
              <a:avLst/>
            </a:prstGeom>
            <a:noFill/>
            <a:ln w="9525">
              <a:noFill/>
              <a:miter lim="800000"/>
              <a:headEnd/>
              <a:tailEnd/>
            </a:ln>
            <a:effectLst/>
          </p:spPr>
          <p:txBody>
            <a:bodyPr>
              <a:spAutoFit/>
            </a:bodyPr>
            <a:lstStyle/>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副腎腺腫</a:t>
              </a:r>
            </a:p>
            <a:p>
              <a:pPr algn="ctr">
                <a:lnSpc>
                  <a:spcPct val="65000"/>
                </a:lnSpc>
                <a:spcBef>
                  <a:spcPct val="50000"/>
                </a:spcBef>
                <a:defRPr/>
              </a:pPr>
              <a:endParaRPr lang="ja-JP" altLang="en-US" sz="1200" dirty="0">
                <a:solidFill>
                  <a:srgbClr val="FFFF00"/>
                </a:solidFill>
                <a:effectLst>
                  <a:outerShdw blurRad="38100" dist="38100" dir="2700000" algn="tl">
                    <a:srgbClr val="000000"/>
                  </a:outerShdw>
                </a:effectLst>
                <a:latin typeface="ＭＳ Ｐゴシック"/>
                <a:ea typeface="ＭＳ Ｐゴシック"/>
              </a:endParaRP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a:t>
              </a:r>
              <a:r>
                <a:rPr lang="en-US" altLang="ja-JP" sz="1200" dirty="0">
                  <a:solidFill>
                    <a:srgbClr val="FFFF00"/>
                  </a:solidFill>
                  <a:effectLst>
                    <a:outerShdw blurRad="38100" dist="38100" dir="2700000" algn="tl">
                      <a:srgbClr val="000000"/>
                    </a:outerShdw>
                  </a:effectLst>
                  <a:latin typeface="ＭＳ Ｐゴシック"/>
                  <a:ea typeface="ＭＳ Ｐゴシック"/>
                </a:rPr>
                <a:t>-</a:t>
              </a:r>
              <a:r>
                <a:rPr lang="ja-JP" altLang="en-US" sz="1200" dirty="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正常</a:t>
              </a:r>
              <a:r>
                <a:rPr lang="en-US" altLang="ja-JP" sz="1200" dirty="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r>
                <a:rPr lang="en-US" altLang="ja-JP" sz="1200" dirty="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endParaRPr lang="en-US" altLang="ja-JP" sz="1200" dirty="0">
                <a:solidFill>
                  <a:srgbClr val="FFFF00"/>
                </a:solidFill>
                <a:effectLst>
                  <a:outerShdw blurRad="38100" dist="38100" dir="2700000" algn="tl">
                    <a:srgbClr val="000000"/>
                  </a:outerShdw>
                </a:effectLst>
                <a:latin typeface="ＭＳ Ｐゴシック"/>
                <a:ea typeface="ＭＳ Ｐゴシック"/>
              </a:endParaRPr>
            </a:p>
            <a:p>
              <a:pPr algn="ctr">
                <a:lnSpc>
                  <a:spcPct val="65000"/>
                </a:lnSpc>
                <a:spcBef>
                  <a:spcPct val="50000"/>
                </a:spcBef>
                <a:defRPr/>
              </a:pPr>
              <a:endParaRPr lang="en-US" altLang="ja-JP" sz="1200" dirty="0">
                <a:solidFill>
                  <a:srgbClr val="FFFF00"/>
                </a:solidFill>
                <a:effectLst>
                  <a:outerShdw blurRad="38100" dist="38100" dir="2700000" algn="tl">
                    <a:srgbClr val="000000"/>
                  </a:outerShdw>
                </a:effectLst>
                <a:latin typeface="ＭＳ Ｐゴシック"/>
                <a:ea typeface="ＭＳ Ｐゴシック"/>
              </a:endParaRP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 － ）</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 － ）</a:t>
              </a:r>
            </a:p>
            <a:p>
              <a:pPr algn="ctr">
                <a:lnSpc>
                  <a:spcPct val="65000"/>
                </a:lnSpc>
                <a:spcBef>
                  <a:spcPct val="50000"/>
                </a:spcBef>
                <a:defRPr/>
              </a:pPr>
              <a:endParaRPr lang="ja-JP" altLang="en-US" sz="1200" dirty="0">
                <a:solidFill>
                  <a:srgbClr val="FFFF00"/>
                </a:solidFill>
                <a:effectLst>
                  <a:outerShdw blurRad="38100" dist="38100" dir="2700000" algn="tl">
                    <a:srgbClr val="000000"/>
                  </a:outerShdw>
                </a:effectLst>
                <a:latin typeface="ＭＳ Ｐゴシック"/>
                <a:ea typeface="ＭＳ Ｐゴシック"/>
              </a:endParaRP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 － ）</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 － ）</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a:t>
              </a:r>
              <a:r>
                <a:rPr lang="en-US" altLang="ja-JP" sz="1200" dirty="0">
                  <a:solidFill>
                    <a:srgbClr val="FFFF00"/>
                  </a:solidFill>
                  <a:effectLst>
                    <a:outerShdw blurRad="38100" dist="38100" dir="2700000" algn="tl">
                      <a:srgbClr val="000000"/>
                    </a:outerShdw>
                  </a:effectLst>
                  <a:latin typeface="ＭＳ Ｐゴシック"/>
                  <a:ea typeface="ＭＳ Ｐゴシック"/>
                </a:rPr>
                <a:t>-</a:t>
              </a:r>
              <a:r>
                <a:rPr lang="ja-JP" altLang="en-US" sz="1200" dirty="0">
                  <a:solidFill>
                    <a:srgbClr val="FFFF00"/>
                  </a:solidFill>
                  <a:effectLst>
                    <a:outerShdw blurRad="38100" dist="38100" dir="2700000" algn="tl">
                      <a:srgbClr val="000000"/>
                    </a:outerShdw>
                  </a:effectLst>
                  <a:latin typeface="ＭＳ Ｐゴシック"/>
                  <a:ea typeface="ＭＳ Ｐゴシック"/>
                </a:rPr>
                <a:t>）</a:t>
              </a:r>
              <a:r>
                <a:rPr lang="en-US" altLang="ja-JP" sz="1200" dirty="0">
                  <a:solidFill>
                    <a:srgbClr val="FFFF00"/>
                  </a:solidFill>
                  <a:effectLst>
                    <a:outerShdw blurRad="38100" dist="38100" dir="2700000" algn="tl">
                      <a:srgbClr val="000000"/>
                    </a:outerShdw>
                  </a:effectLst>
                  <a:latin typeface="ＭＳ Ｐゴシック"/>
                  <a:ea typeface="ＭＳ Ｐゴシック"/>
                </a:rPr>
                <a:t>〜</a:t>
              </a:r>
              <a:r>
                <a:rPr lang="ja-JP" altLang="en-US" sz="1200" dirty="0">
                  <a:solidFill>
                    <a:srgbClr val="FFFF00"/>
                  </a:solidFill>
                  <a:effectLst>
                    <a:outerShdw blurRad="38100" dist="38100" dir="2700000" algn="tl">
                      <a:srgbClr val="000000"/>
                    </a:outerShdw>
                  </a:effectLst>
                  <a:latin typeface="ＭＳ Ｐゴシック"/>
                  <a:ea typeface="ＭＳ Ｐゴシック"/>
                </a:rPr>
                <a:t>（</a:t>
              </a:r>
              <a:r>
                <a:rPr lang="en-US" altLang="ja-JP" sz="1200" dirty="0">
                  <a:solidFill>
                    <a:srgbClr val="FFFF00"/>
                  </a:solidFill>
                  <a:effectLst>
                    <a:outerShdw blurRad="38100" dist="38100" dir="2700000" algn="tl">
                      <a:srgbClr val="000000"/>
                    </a:outerShdw>
                  </a:effectLst>
                  <a:latin typeface="ＭＳ Ｐゴシック"/>
                  <a:ea typeface="ＭＳ Ｐゴシック"/>
                </a:rPr>
                <a:t>+</a:t>
              </a:r>
              <a:r>
                <a:rPr lang="ja-JP" altLang="en-US" sz="1200" dirty="0">
                  <a:solidFill>
                    <a:srgbClr val="FFFF00"/>
                  </a:solidFill>
                  <a:effectLst>
                    <a:outerShdw blurRad="38100" dist="38100" dir="2700000" algn="tl">
                      <a:srgbClr val="000000"/>
                    </a:outerShdw>
                  </a:effectLst>
                  <a:latin typeface="ＭＳ Ｐゴシック"/>
                  <a:ea typeface="ＭＳ Ｐゴシック"/>
                </a:rPr>
                <a:t>）</a:t>
              </a:r>
              <a:r>
                <a:rPr lang="en-US" altLang="ja-JP" sz="1200" dirty="0">
                  <a:solidFill>
                    <a:srgbClr val="FFFF00"/>
                  </a:solidFill>
                  <a:effectLst>
                    <a:outerShdw blurRad="38100" dist="38100" dir="2700000" algn="tl">
                      <a:srgbClr val="000000"/>
                    </a:outerShdw>
                  </a:effectLst>
                  <a:latin typeface="ＭＳ Ｐゴシック"/>
                  <a:ea typeface="ＭＳ Ｐゴシック"/>
                </a:rPr>
                <a:t>50</a:t>
              </a:r>
              <a:r>
                <a:rPr lang="ja-JP" altLang="en-US" sz="1200" dirty="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a:t>
              </a:r>
              <a:r>
                <a:rPr lang="en-US" altLang="ja-JP" sz="1200" dirty="0">
                  <a:solidFill>
                    <a:srgbClr val="FFFF00"/>
                  </a:solidFill>
                  <a:effectLst>
                    <a:outerShdw blurRad="38100" dist="38100" dir="2700000" algn="tl">
                      <a:srgbClr val="000000"/>
                    </a:outerShdw>
                  </a:effectLst>
                  <a:latin typeface="ＭＳ Ｐゴシック"/>
                  <a:ea typeface="ＭＳ Ｐゴシック"/>
                </a:rPr>
                <a:t>-</a:t>
              </a:r>
              <a:r>
                <a:rPr lang="ja-JP" altLang="en-US" sz="1200" dirty="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a:t>
              </a:r>
              <a:r>
                <a:rPr lang="en-US" altLang="ja-JP" sz="1200" dirty="0">
                  <a:solidFill>
                    <a:srgbClr val="FFFF00"/>
                  </a:solidFill>
                  <a:effectLst>
                    <a:outerShdw blurRad="38100" dist="38100" dir="2700000" algn="tl">
                      <a:srgbClr val="000000"/>
                    </a:outerShdw>
                  </a:effectLst>
                  <a:latin typeface="ＭＳ Ｐゴシック"/>
                  <a:ea typeface="ＭＳ Ｐゴシック"/>
                </a:rPr>
                <a:t>-</a:t>
              </a:r>
              <a:r>
                <a:rPr lang="ja-JP" altLang="en-US" sz="1200" dirty="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患側のみ抽出</a:t>
              </a:r>
            </a:p>
          </p:txBody>
        </p:sp>
        <p:sp>
          <p:nvSpPr>
            <p:cNvPr id="169991" name="Text Box 7"/>
            <p:cNvSpPr txBox="1">
              <a:spLocks noChangeArrowheads="1"/>
            </p:cNvSpPr>
            <p:nvPr/>
          </p:nvSpPr>
          <p:spPr bwMode="auto">
            <a:xfrm>
              <a:off x="4224" y="672"/>
              <a:ext cx="960" cy="2809"/>
            </a:xfrm>
            <a:prstGeom prst="rect">
              <a:avLst/>
            </a:prstGeom>
            <a:noFill/>
            <a:ln w="9525">
              <a:noFill/>
              <a:miter lim="800000"/>
              <a:headEnd/>
              <a:tailEnd/>
            </a:ln>
            <a:effectLst/>
          </p:spPr>
          <p:txBody>
            <a:bodyPr>
              <a:spAutoFit/>
            </a:bodyPr>
            <a:lstStyle/>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副腎癌</a:t>
              </a:r>
            </a:p>
            <a:p>
              <a:pPr algn="ctr">
                <a:lnSpc>
                  <a:spcPct val="65000"/>
                </a:lnSpc>
                <a:spcBef>
                  <a:spcPct val="50000"/>
                </a:spcBef>
                <a:defRPr/>
              </a:pPr>
              <a:endParaRPr lang="ja-JP" altLang="en-US" sz="1200" dirty="0">
                <a:solidFill>
                  <a:srgbClr val="FFFF00"/>
                </a:solidFill>
                <a:effectLst>
                  <a:outerShdw blurRad="38100" dist="38100" dir="2700000" algn="tl">
                    <a:srgbClr val="000000"/>
                  </a:outerShdw>
                </a:effectLst>
                <a:latin typeface="ＭＳ Ｐゴシック"/>
                <a:ea typeface="ＭＳ Ｐゴシック"/>
              </a:endParaRP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a:t>
              </a:r>
              <a:r>
                <a:rPr lang="en-US" altLang="ja-JP" sz="1200" dirty="0">
                  <a:solidFill>
                    <a:srgbClr val="FFFF00"/>
                  </a:solidFill>
                  <a:effectLst>
                    <a:outerShdw blurRad="38100" dist="38100" dir="2700000" algn="tl">
                      <a:srgbClr val="000000"/>
                    </a:outerShdw>
                  </a:effectLst>
                  <a:latin typeface="ＭＳ Ｐゴシック"/>
                  <a:ea typeface="ＭＳ Ｐゴシック"/>
                </a:rPr>
                <a:t>-</a:t>
              </a:r>
              <a:r>
                <a:rPr lang="ja-JP" altLang="en-US" sz="1200" dirty="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r>
                <a:rPr lang="ja-JP" altLang="en-US" sz="1200" dirty="0">
                  <a:solidFill>
                    <a:srgbClr val="FF3300"/>
                  </a:solidFill>
                  <a:effectLst>
                    <a:outerShdw blurRad="38100" dist="38100" dir="2700000" algn="tl">
                      <a:srgbClr val="000000"/>
                    </a:outerShdw>
                  </a:effectLst>
                  <a:latin typeface="ＭＳ Ｐゴシック"/>
                  <a:ea typeface="ＭＳ Ｐゴシック"/>
                </a:rPr>
                <a:t>↑ ↑</a:t>
              </a:r>
            </a:p>
            <a:p>
              <a:pPr algn="ctr">
                <a:lnSpc>
                  <a:spcPct val="65000"/>
                </a:lnSpc>
                <a:spcBef>
                  <a:spcPct val="50000"/>
                </a:spcBef>
                <a:defRPr/>
              </a:pPr>
              <a:r>
                <a:rPr lang="ja-JP" altLang="en-US" sz="1200" dirty="0">
                  <a:solidFill>
                    <a:srgbClr val="FF3300"/>
                  </a:solidFill>
                  <a:effectLst>
                    <a:outerShdw blurRad="38100" dist="38100" dir="2700000" algn="tl">
                      <a:srgbClr val="000000"/>
                    </a:outerShdw>
                  </a:effectLst>
                  <a:latin typeface="ＭＳ Ｐゴシック"/>
                  <a:ea typeface="ＭＳ Ｐゴシック"/>
                </a:rPr>
                <a:t>↑ ↑</a:t>
              </a:r>
            </a:p>
            <a:p>
              <a:pPr algn="ctr">
                <a:lnSpc>
                  <a:spcPct val="65000"/>
                </a:lnSpc>
                <a:spcBef>
                  <a:spcPct val="50000"/>
                </a:spcBef>
                <a:defRPr/>
              </a:pPr>
              <a:endParaRPr lang="ja-JP" altLang="en-US" sz="1200" dirty="0">
                <a:solidFill>
                  <a:srgbClr val="FF3300"/>
                </a:solidFill>
                <a:effectLst>
                  <a:outerShdw blurRad="38100" dist="38100" dir="2700000" algn="tl">
                    <a:srgbClr val="000000"/>
                  </a:outerShdw>
                </a:effectLst>
                <a:latin typeface="ＭＳ Ｐゴシック"/>
                <a:ea typeface="ＭＳ Ｐゴシック"/>
              </a:endParaRPr>
            </a:p>
            <a:p>
              <a:pPr algn="ctr">
                <a:lnSpc>
                  <a:spcPct val="65000"/>
                </a:lnSpc>
                <a:spcBef>
                  <a:spcPct val="50000"/>
                </a:spcBef>
                <a:defRPr/>
              </a:pPr>
              <a:endParaRPr lang="ja-JP" altLang="en-US" sz="1200" dirty="0">
                <a:solidFill>
                  <a:srgbClr val="FF3300"/>
                </a:solidFill>
                <a:effectLst>
                  <a:outerShdw blurRad="38100" dist="38100" dir="2700000" algn="tl">
                    <a:srgbClr val="000000"/>
                  </a:outerShdw>
                </a:effectLst>
                <a:latin typeface="ＭＳ Ｐゴシック"/>
                <a:ea typeface="ＭＳ Ｐゴシック"/>
              </a:endParaRP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 － ）</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 － ）</a:t>
              </a:r>
            </a:p>
            <a:p>
              <a:pPr algn="ctr">
                <a:lnSpc>
                  <a:spcPct val="65000"/>
                </a:lnSpc>
                <a:spcBef>
                  <a:spcPct val="50000"/>
                </a:spcBef>
                <a:defRPr/>
              </a:pPr>
              <a:endParaRPr lang="ja-JP" altLang="en-US" sz="1200" dirty="0">
                <a:solidFill>
                  <a:srgbClr val="FFFF00"/>
                </a:solidFill>
                <a:effectLst>
                  <a:outerShdw blurRad="38100" dist="38100" dir="2700000" algn="tl">
                    <a:srgbClr val="000000"/>
                  </a:outerShdw>
                </a:effectLst>
                <a:latin typeface="ＭＳ Ｐゴシック"/>
                <a:ea typeface="ＭＳ Ｐゴシック"/>
              </a:endParaRP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 － ）</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 － ）</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a:t>
              </a:r>
              <a:r>
                <a:rPr lang="en-US" altLang="ja-JP" sz="1200" dirty="0">
                  <a:solidFill>
                    <a:srgbClr val="FFFF00"/>
                  </a:solidFill>
                  <a:effectLst>
                    <a:outerShdw blurRad="38100" dist="38100" dir="2700000" algn="tl">
                      <a:srgbClr val="000000"/>
                    </a:outerShdw>
                  </a:effectLst>
                  <a:latin typeface="ＭＳ Ｐゴシック"/>
                  <a:ea typeface="ＭＳ Ｐゴシック"/>
                </a:rPr>
                <a:t>-</a:t>
              </a:r>
              <a:r>
                <a:rPr lang="ja-JP" altLang="en-US" sz="1200" dirty="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a:t>
              </a:r>
              <a:r>
                <a:rPr lang="en-US" altLang="ja-JP" sz="1200" dirty="0">
                  <a:solidFill>
                    <a:srgbClr val="FFFF00"/>
                  </a:solidFill>
                  <a:effectLst>
                    <a:outerShdw blurRad="38100" dist="38100" dir="2700000" algn="tl">
                      <a:srgbClr val="000000"/>
                    </a:outerShdw>
                  </a:effectLst>
                  <a:latin typeface="ＭＳ Ｐゴシック"/>
                  <a:ea typeface="ＭＳ Ｐゴシック"/>
                </a:rPr>
                <a:t>-</a:t>
              </a:r>
              <a:r>
                <a:rPr lang="ja-JP" altLang="en-US" sz="1200" dirty="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a:t>
              </a:r>
              <a:r>
                <a:rPr lang="en-US" altLang="ja-JP" sz="1200" dirty="0">
                  <a:solidFill>
                    <a:srgbClr val="FFFF00"/>
                  </a:solidFill>
                  <a:effectLst>
                    <a:outerShdw blurRad="38100" dist="38100" dir="2700000" algn="tl">
                      <a:srgbClr val="000000"/>
                    </a:outerShdw>
                  </a:effectLst>
                  <a:latin typeface="ＭＳ Ｐゴシック"/>
                  <a:ea typeface="ＭＳ Ｐゴシック"/>
                </a:rPr>
                <a:t>-</a:t>
              </a:r>
              <a:r>
                <a:rPr lang="ja-JP" altLang="en-US" sz="1200" dirty="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患側腫大ないし</a:t>
              </a:r>
            </a:p>
            <a:p>
              <a:pPr algn="ctr">
                <a:lnSpc>
                  <a:spcPct val="65000"/>
                </a:lnSpc>
                <a:spcBef>
                  <a:spcPct val="50000"/>
                </a:spcBef>
                <a:defRPr/>
              </a:pPr>
              <a:r>
                <a:rPr lang="ja-JP" altLang="en-US" sz="1200" dirty="0">
                  <a:solidFill>
                    <a:srgbClr val="FFFF00"/>
                  </a:solidFill>
                  <a:effectLst>
                    <a:outerShdw blurRad="38100" dist="38100" dir="2700000" algn="tl">
                      <a:srgbClr val="000000"/>
                    </a:outerShdw>
                  </a:effectLst>
                  <a:latin typeface="ＭＳ Ｐゴシック"/>
                  <a:ea typeface="ＭＳ Ｐゴシック"/>
                </a:rPr>
                <a:t>両側陰性</a:t>
              </a:r>
            </a:p>
          </p:txBody>
        </p:sp>
        <p:sp>
          <p:nvSpPr>
            <p:cNvPr id="169992" name="Text Box 8"/>
            <p:cNvSpPr txBox="1">
              <a:spLocks noChangeArrowheads="1"/>
            </p:cNvSpPr>
            <p:nvPr/>
          </p:nvSpPr>
          <p:spPr bwMode="auto">
            <a:xfrm>
              <a:off x="5184" y="672"/>
              <a:ext cx="1056" cy="2675"/>
            </a:xfrm>
            <a:prstGeom prst="rect">
              <a:avLst/>
            </a:prstGeom>
            <a:noFill/>
            <a:ln w="9525">
              <a:noFill/>
              <a:miter lim="800000"/>
              <a:headEnd/>
              <a:tailEnd/>
            </a:ln>
            <a:effectLst/>
          </p:spPr>
          <p:txBody>
            <a:bodyPr>
              <a:spAutoFit/>
            </a:bodyPr>
            <a:lstStyle/>
            <a:p>
              <a:pPr algn="ctr">
                <a:lnSpc>
                  <a:spcPct val="65000"/>
                </a:lnSpc>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rPr>
                <a:t>異所性</a:t>
              </a:r>
            </a:p>
            <a:p>
              <a:pPr algn="ctr">
                <a:lnSpc>
                  <a:spcPct val="65000"/>
                </a:lnSpc>
                <a:spcBef>
                  <a:spcPct val="50000"/>
                </a:spcBef>
                <a:defRPr/>
              </a:pPr>
              <a:r>
                <a:rPr lang="en-US" altLang="ja-JP" sz="1200">
                  <a:solidFill>
                    <a:srgbClr val="FFFF00"/>
                  </a:solidFill>
                  <a:effectLst>
                    <a:outerShdw blurRad="38100" dist="38100" dir="2700000" algn="tl">
                      <a:srgbClr val="000000"/>
                    </a:outerShdw>
                  </a:effectLst>
                  <a:latin typeface="ＭＳ Ｐゴシック"/>
                  <a:ea typeface="ＭＳ Ｐゴシック"/>
                </a:rPr>
                <a:t>ACTH</a:t>
              </a:r>
              <a:r>
                <a:rPr lang="ja-JP" altLang="en-US" sz="1200">
                  <a:solidFill>
                    <a:srgbClr val="FFFF00"/>
                  </a:solidFill>
                  <a:effectLst>
                    <a:outerShdw blurRad="38100" dist="38100" dir="2700000" algn="tl">
                      <a:srgbClr val="000000"/>
                    </a:outerShdw>
                  </a:effectLst>
                  <a:latin typeface="ＭＳ Ｐゴシック"/>
                  <a:ea typeface="ＭＳ Ｐゴシック"/>
                </a:rPr>
                <a:t>産生腫瘍</a:t>
              </a:r>
            </a:p>
            <a:p>
              <a:pPr algn="ctr">
                <a:lnSpc>
                  <a:spcPct val="65000"/>
                </a:lnSpc>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rPr>
                <a:t>↑ ↑</a:t>
              </a:r>
            </a:p>
            <a:p>
              <a:pPr algn="ctr">
                <a:lnSpc>
                  <a:spcPct val="65000"/>
                </a:lnSpc>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rPr>
                <a:t>（</a:t>
              </a:r>
              <a:r>
                <a:rPr lang="en-US" altLang="ja-JP" sz="1200">
                  <a:solidFill>
                    <a:srgbClr val="FFFF00"/>
                  </a:solidFill>
                  <a:effectLst>
                    <a:outerShdw blurRad="38100" dist="38100" dir="2700000" algn="tl">
                      <a:srgbClr val="000000"/>
                    </a:outerShdw>
                  </a:effectLst>
                  <a:latin typeface="ＭＳ Ｐゴシック"/>
                  <a:ea typeface="ＭＳ Ｐゴシック"/>
                </a:rPr>
                <a:t>-</a:t>
              </a:r>
              <a:r>
                <a:rPr lang="ja-JP" altLang="en-US" sz="120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rPr>
                <a:t>↑ ↑</a:t>
              </a:r>
            </a:p>
            <a:p>
              <a:pPr algn="ctr">
                <a:lnSpc>
                  <a:spcPct val="65000"/>
                </a:lnSpc>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rPr>
                <a:t>↑ ↑</a:t>
              </a:r>
            </a:p>
            <a:p>
              <a:pPr algn="ctr">
                <a:lnSpc>
                  <a:spcPct val="65000"/>
                </a:lnSpc>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rPr>
                <a:t>↑ ↑</a:t>
              </a:r>
            </a:p>
            <a:p>
              <a:pPr algn="ctr">
                <a:lnSpc>
                  <a:spcPct val="65000"/>
                </a:lnSpc>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rPr>
                <a:t>↑ ↑</a:t>
              </a:r>
            </a:p>
            <a:p>
              <a:pPr algn="ctr">
                <a:lnSpc>
                  <a:spcPct val="65000"/>
                </a:lnSpc>
                <a:spcBef>
                  <a:spcPct val="50000"/>
                </a:spcBef>
                <a:defRPr/>
              </a:pPr>
              <a:endParaRPr lang="ja-JP" altLang="en-US" sz="1200">
                <a:solidFill>
                  <a:srgbClr val="FFFF00"/>
                </a:solidFill>
                <a:effectLst>
                  <a:outerShdw blurRad="38100" dist="38100" dir="2700000" algn="tl">
                    <a:srgbClr val="000000"/>
                  </a:outerShdw>
                </a:effectLst>
                <a:latin typeface="ＭＳ Ｐゴシック"/>
                <a:ea typeface="ＭＳ Ｐゴシック"/>
              </a:endParaRPr>
            </a:p>
            <a:p>
              <a:pPr algn="ctr">
                <a:lnSpc>
                  <a:spcPct val="65000"/>
                </a:lnSpc>
                <a:spcBef>
                  <a:spcPct val="50000"/>
                </a:spcBef>
                <a:defRPr/>
              </a:pPr>
              <a:endParaRPr lang="ja-JP" altLang="en-US" sz="1200">
                <a:solidFill>
                  <a:srgbClr val="FFFF00"/>
                </a:solidFill>
                <a:effectLst>
                  <a:outerShdw blurRad="38100" dist="38100" dir="2700000" algn="tl">
                    <a:srgbClr val="000000"/>
                  </a:outerShdw>
                </a:effectLst>
                <a:latin typeface="ＭＳ Ｐゴシック"/>
                <a:ea typeface="ＭＳ Ｐゴシック"/>
              </a:endParaRPr>
            </a:p>
            <a:p>
              <a:pPr algn="ctr">
                <a:lnSpc>
                  <a:spcPct val="65000"/>
                </a:lnSpc>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rPr>
                <a:t>（ － ）</a:t>
              </a:r>
            </a:p>
            <a:p>
              <a:pPr algn="ctr">
                <a:lnSpc>
                  <a:spcPct val="65000"/>
                </a:lnSpc>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rPr>
                <a:t>（ － ）</a:t>
              </a:r>
            </a:p>
            <a:p>
              <a:pPr algn="ctr">
                <a:lnSpc>
                  <a:spcPct val="65000"/>
                </a:lnSpc>
                <a:spcBef>
                  <a:spcPct val="50000"/>
                </a:spcBef>
                <a:defRPr/>
              </a:pPr>
              <a:endParaRPr lang="ja-JP" altLang="en-US" sz="1200">
                <a:solidFill>
                  <a:srgbClr val="FFFF00"/>
                </a:solidFill>
                <a:effectLst>
                  <a:outerShdw blurRad="38100" dist="38100" dir="2700000" algn="tl">
                    <a:srgbClr val="000000"/>
                  </a:outerShdw>
                </a:effectLst>
                <a:latin typeface="ＭＳ Ｐゴシック"/>
                <a:ea typeface="ＭＳ Ｐゴシック"/>
              </a:endParaRPr>
            </a:p>
            <a:p>
              <a:pPr algn="ctr">
                <a:lnSpc>
                  <a:spcPct val="65000"/>
                </a:lnSpc>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rPr>
                <a:t>（ － ）</a:t>
              </a:r>
            </a:p>
            <a:p>
              <a:pPr algn="ctr">
                <a:lnSpc>
                  <a:spcPct val="65000"/>
                </a:lnSpc>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rPr>
                <a:t>（ － ）</a:t>
              </a:r>
            </a:p>
            <a:p>
              <a:pPr algn="ctr">
                <a:lnSpc>
                  <a:spcPct val="65000"/>
                </a:lnSpc>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rPr>
                <a:t>正常</a:t>
              </a:r>
              <a:r>
                <a:rPr lang="en-US" altLang="ja-JP" sz="1200">
                  <a:solidFill>
                    <a:srgbClr val="FFFF00"/>
                  </a:solidFill>
                  <a:effectLst>
                    <a:outerShdw blurRad="38100" dist="38100" dir="2700000" algn="tl">
                      <a:srgbClr val="000000"/>
                    </a:outerShdw>
                  </a:effectLst>
                  <a:latin typeface="ＭＳ Ｐゴシック"/>
                  <a:ea typeface="ＭＳ Ｐゴシック"/>
                </a:rPr>
                <a:t>〜 ↑ ↑</a:t>
              </a:r>
            </a:p>
            <a:p>
              <a:pPr algn="ctr">
                <a:lnSpc>
                  <a:spcPct val="65000"/>
                </a:lnSpc>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rPr>
                <a:t>（</a:t>
              </a:r>
              <a:r>
                <a:rPr lang="en-US" altLang="ja-JP" sz="1200">
                  <a:solidFill>
                    <a:srgbClr val="FFFF00"/>
                  </a:solidFill>
                  <a:effectLst>
                    <a:outerShdw blurRad="38100" dist="38100" dir="2700000" algn="tl">
                      <a:srgbClr val="000000"/>
                    </a:outerShdw>
                  </a:effectLst>
                  <a:latin typeface="ＭＳ Ｐゴシック"/>
                  <a:ea typeface="ＭＳ Ｐゴシック"/>
                </a:rPr>
                <a:t>-</a:t>
              </a:r>
              <a:r>
                <a:rPr lang="ja-JP" altLang="en-US" sz="1200">
                  <a:solidFill>
                    <a:srgbClr val="FFFF00"/>
                  </a:solidFill>
                  <a:effectLst>
                    <a:outerShdw blurRad="38100" dist="38100" dir="2700000" algn="tl">
                      <a:srgbClr val="000000"/>
                    </a:outerShdw>
                  </a:effectLst>
                  <a:latin typeface="ＭＳ Ｐゴシック"/>
                  <a:ea typeface="ＭＳ Ｐゴシック"/>
                </a:rPr>
                <a:t>）</a:t>
              </a:r>
              <a:r>
                <a:rPr lang="en-US" altLang="ja-JP" sz="1200">
                  <a:solidFill>
                    <a:srgbClr val="FFFF00"/>
                  </a:solidFill>
                  <a:effectLst>
                    <a:outerShdw blurRad="38100" dist="38100" dir="2700000" algn="tl">
                      <a:srgbClr val="000000"/>
                    </a:outerShdw>
                  </a:effectLst>
                  <a:latin typeface="ＭＳ Ｐゴシック"/>
                  <a:ea typeface="ＭＳ Ｐゴシック"/>
                </a:rPr>
                <a:t>〜</a:t>
              </a:r>
              <a:r>
                <a:rPr lang="ja-JP" altLang="en-US" sz="1200">
                  <a:solidFill>
                    <a:srgbClr val="FFFF00"/>
                  </a:solidFill>
                  <a:effectLst>
                    <a:outerShdw blurRad="38100" dist="38100" dir="2700000" algn="tl">
                      <a:srgbClr val="000000"/>
                    </a:outerShdw>
                  </a:effectLst>
                  <a:latin typeface="ＭＳ Ｐゴシック"/>
                  <a:ea typeface="ＭＳ Ｐゴシック"/>
                </a:rPr>
                <a:t>（</a:t>
              </a:r>
              <a:r>
                <a:rPr lang="en-US" altLang="ja-JP" sz="1200">
                  <a:solidFill>
                    <a:srgbClr val="FFFF00"/>
                  </a:solidFill>
                  <a:effectLst>
                    <a:outerShdw blurRad="38100" dist="38100" dir="2700000" algn="tl">
                      <a:srgbClr val="000000"/>
                    </a:outerShdw>
                  </a:effectLst>
                  <a:latin typeface="ＭＳ Ｐゴシック"/>
                  <a:ea typeface="ＭＳ Ｐゴシック"/>
                </a:rPr>
                <a:t>+</a:t>
              </a:r>
              <a:r>
                <a:rPr lang="ja-JP" altLang="en-US" sz="120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rPr>
                <a:t>（</a:t>
              </a:r>
              <a:r>
                <a:rPr lang="en-US" altLang="ja-JP" sz="1200">
                  <a:solidFill>
                    <a:srgbClr val="FFFF00"/>
                  </a:solidFill>
                  <a:effectLst>
                    <a:outerShdw blurRad="38100" dist="38100" dir="2700000" algn="tl">
                      <a:srgbClr val="000000"/>
                    </a:outerShdw>
                  </a:effectLst>
                  <a:latin typeface="ＭＳ Ｐゴシック"/>
                  <a:ea typeface="ＭＳ Ｐゴシック"/>
                </a:rPr>
                <a:t>-</a:t>
              </a:r>
              <a:r>
                <a:rPr lang="ja-JP" altLang="en-US" sz="1200">
                  <a:solidFill>
                    <a:srgbClr val="FFFF00"/>
                  </a:solidFill>
                  <a:effectLst>
                    <a:outerShdw blurRad="38100" dist="38100" dir="2700000" algn="tl">
                      <a:srgbClr val="000000"/>
                    </a:outerShdw>
                  </a:effectLst>
                  <a:latin typeface="ＭＳ Ｐゴシック"/>
                  <a:ea typeface="ＭＳ Ｐゴシック"/>
                </a:rPr>
                <a:t>）時に（</a:t>
              </a:r>
              <a:r>
                <a:rPr lang="en-US" altLang="ja-JP" sz="1200">
                  <a:solidFill>
                    <a:srgbClr val="FFFF00"/>
                  </a:solidFill>
                  <a:effectLst>
                    <a:outerShdw blurRad="38100" dist="38100" dir="2700000" algn="tl">
                      <a:srgbClr val="000000"/>
                    </a:outerShdw>
                  </a:effectLst>
                  <a:latin typeface="ＭＳ Ｐゴシック"/>
                  <a:ea typeface="ＭＳ Ｐゴシック"/>
                </a:rPr>
                <a:t>+</a:t>
              </a:r>
              <a:r>
                <a:rPr lang="ja-JP" altLang="en-US" sz="120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rPr>
                <a:t>（</a:t>
              </a:r>
              <a:r>
                <a:rPr lang="en-US" altLang="ja-JP" sz="1200">
                  <a:solidFill>
                    <a:srgbClr val="FFFF00"/>
                  </a:solidFill>
                  <a:effectLst>
                    <a:outerShdw blurRad="38100" dist="38100" dir="2700000" algn="tl">
                      <a:srgbClr val="000000"/>
                    </a:outerShdw>
                  </a:effectLst>
                  <a:latin typeface="ＭＳ Ｐゴシック"/>
                  <a:ea typeface="ＭＳ Ｐゴシック"/>
                </a:rPr>
                <a:t>-</a:t>
              </a:r>
              <a:r>
                <a:rPr lang="ja-JP" altLang="en-US" sz="1200">
                  <a:solidFill>
                    <a:srgbClr val="FFFF00"/>
                  </a:solidFill>
                  <a:effectLst>
                    <a:outerShdw blurRad="38100" dist="38100" dir="2700000" algn="tl">
                      <a:srgbClr val="000000"/>
                    </a:outerShdw>
                  </a:effectLst>
                  <a:latin typeface="ＭＳ Ｐゴシック"/>
                  <a:ea typeface="ＭＳ Ｐゴシック"/>
                </a:rPr>
                <a:t>）時に（</a:t>
              </a:r>
              <a:r>
                <a:rPr lang="en-US" altLang="ja-JP" sz="1200">
                  <a:solidFill>
                    <a:srgbClr val="FFFF00"/>
                  </a:solidFill>
                  <a:effectLst>
                    <a:outerShdw blurRad="38100" dist="38100" dir="2700000" algn="tl">
                      <a:srgbClr val="000000"/>
                    </a:outerShdw>
                  </a:effectLst>
                  <a:latin typeface="ＭＳ Ｐゴシック"/>
                  <a:ea typeface="ＭＳ Ｐゴシック"/>
                </a:rPr>
                <a:t>+</a:t>
              </a:r>
              <a:r>
                <a:rPr lang="ja-JP" altLang="en-US" sz="1200">
                  <a:solidFill>
                    <a:srgbClr val="FFFF00"/>
                  </a:solidFill>
                  <a:effectLst>
                    <a:outerShdw blurRad="38100" dist="38100" dir="2700000" algn="tl">
                      <a:srgbClr val="000000"/>
                    </a:outerShdw>
                  </a:effectLst>
                  <a:latin typeface="ＭＳ Ｐゴシック"/>
                  <a:ea typeface="ＭＳ Ｐゴシック"/>
                </a:rPr>
                <a:t>）</a:t>
              </a:r>
            </a:p>
            <a:p>
              <a:pPr algn="ctr">
                <a:lnSpc>
                  <a:spcPct val="65000"/>
                </a:lnSpc>
                <a:spcBef>
                  <a:spcPct val="50000"/>
                </a:spcBef>
                <a:defRPr/>
              </a:pPr>
              <a:r>
                <a:rPr lang="ja-JP" altLang="en-US" sz="1200">
                  <a:solidFill>
                    <a:srgbClr val="FFFF00"/>
                  </a:solidFill>
                  <a:effectLst>
                    <a:outerShdw blurRad="38100" dist="38100" dir="2700000" algn="tl">
                      <a:srgbClr val="000000"/>
                    </a:outerShdw>
                  </a:effectLst>
                  <a:latin typeface="ＭＳ Ｐゴシック"/>
                  <a:ea typeface="ＭＳ Ｐゴシック"/>
                </a:rPr>
                <a:t>両側腫大</a:t>
              </a:r>
            </a:p>
          </p:txBody>
        </p:sp>
        <p:sp>
          <p:nvSpPr>
            <p:cNvPr id="58380" name="Rectangle 9"/>
            <p:cNvSpPr>
              <a:spLocks noChangeArrowheads="1"/>
            </p:cNvSpPr>
            <p:nvPr/>
          </p:nvSpPr>
          <p:spPr bwMode="auto">
            <a:xfrm>
              <a:off x="336" y="960"/>
              <a:ext cx="5856" cy="327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400">
                <a:solidFill>
                  <a:srgbClr val="000000"/>
                </a:solidFill>
                <a:latin typeface="ＭＳ Ｐゴシック"/>
                <a:ea typeface="ＭＳ Ｐゴシック"/>
              </a:endParaRPr>
            </a:p>
          </p:txBody>
        </p:sp>
        <p:sp>
          <p:nvSpPr>
            <p:cNvPr id="58381" name="Line 10"/>
            <p:cNvSpPr>
              <a:spLocks noChangeShapeType="1"/>
            </p:cNvSpPr>
            <p:nvPr/>
          </p:nvSpPr>
          <p:spPr bwMode="auto">
            <a:xfrm>
              <a:off x="2016" y="624"/>
              <a:ext cx="0" cy="3609"/>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400">
                <a:solidFill>
                  <a:srgbClr val="000000"/>
                </a:solidFill>
                <a:latin typeface="ＭＳ Ｐゴシック"/>
                <a:ea typeface="ＭＳ Ｐゴシック"/>
              </a:endParaRPr>
            </a:p>
          </p:txBody>
        </p:sp>
        <p:sp>
          <p:nvSpPr>
            <p:cNvPr id="58382" name="Line 11"/>
            <p:cNvSpPr>
              <a:spLocks noChangeShapeType="1"/>
            </p:cNvSpPr>
            <p:nvPr/>
          </p:nvSpPr>
          <p:spPr bwMode="auto">
            <a:xfrm>
              <a:off x="3168" y="624"/>
              <a:ext cx="0" cy="3609"/>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400">
                <a:solidFill>
                  <a:srgbClr val="000000"/>
                </a:solidFill>
                <a:latin typeface="ＭＳ Ｐゴシック"/>
                <a:ea typeface="ＭＳ Ｐゴシック"/>
              </a:endParaRPr>
            </a:p>
          </p:txBody>
        </p:sp>
        <p:sp>
          <p:nvSpPr>
            <p:cNvPr id="58383" name="Line 12"/>
            <p:cNvSpPr>
              <a:spLocks noChangeShapeType="1"/>
            </p:cNvSpPr>
            <p:nvPr/>
          </p:nvSpPr>
          <p:spPr bwMode="auto">
            <a:xfrm>
              <a:off x="4224" y="624"/>
              <a:ext cx="0" cy="3609"/>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400">
                <a:solidFill>
                  <a:srgbClr val="000000"/>
                </a:solidFill>
                <a:latin typeface="ＭＳ Ｐゴシック"/>
                <a:ea typeface="ＭＳ Ｐゴシック"/>
              </a:endParaRPr>
            </a:p>
          </p:txBody>
        </p:sp>
        <p:sp>
          <p:nvSpPr>
            <p:cNvPr id="58384" name="Line 13"/>
            <p:cNvSpPr>
              <a:spLocks noChangeShapeType="1"/>
            </p:cNvSpPr>
            <p:nvPr/>
          </p:nvSpPr>
          <p:spPr bwMode="auto">
            <a:xfrm>
              <a:off x="5184" y="624"/>
              <a:ext cx="0" cy="3609"/>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400">
                <a:solidFill>
                  <a:srgbClr val="000000"/>
                </a:solidFill>
                <a:latin typeface="ＭＳ Ｐゴシック"/>
                <a:ea typeface="ＭＳ Ｐゴシック"/>
              </a:endParaRPr>
            </a:p>
          </p:txBody>
        </p:sp>
        <p:sp>
          <p:nvSpPr>
            <p:cNvPr id="169998" name="Text Box 14"/>
            <p:cNvSpPr txBox="1">
              <a:spLocks noChangeArrowheads="1"/>
            </p:cNvSpPr>
            <p:nvPr/>
          </p:nvSpPr>
          <p:spPr bwMode="auto">
            <a:xfrm>
              <a:off x="384" y="4233"/>
              <a:ext cx="5856" cy="174"/>
            </a:xfrm>
            <a:prstGeom prst="rect">
              <a:avLst/>
            </a:prstGeom>
            <a:noFill/>
            <a:ln w="9525">
              <a:noFill/>
              <a:miter lim="800000"/>
              <a:headEnd/>
              <a:tailEnd/>
            </a:ln>
            <a:effectLst/>
          </p:spPr>
          <p:txBody>
            <a:bodyPr>
              <a:spAutoFit/>
            </a:bodyPr>
            <a:lstStyle/>
            <a:p>
              <a:pPr>
                <a:spcBef>
                  <a:spcPct val="50000"/>
                </a:spcBef>
                <a:defRPr/>
              </a:pPr>
              <a:r>
                <a:rPr lang="en-US" altLang="ja-JP" sz="1200" dirty="0">
                  <a:solidFill>
                    <a:srgbClr val="FFFF00"/>
                  </a:solidFill>
                  <a:effectLst>
                    <a:outerShdw blurRad="38100" dist="38100" dir="2700000" algn="tl">
                      <a:srgbClr val="000000"/>
                    </a:outerShdw>
                  </a:effectLst>
                  <a:latin typeface="ＭＳ Ｐゴシック"/>
                  <a:ea typeface="ＭＳ Ｐゴシック"/>
                </a:rPr>
                <a:t>↑</a:t>
              </a:r>
              <a:r>
                <a:rPr lang="ja-JP" altLang="en-US" sz="1200" dirty="0">
                  <a:solidFill>
                    <a:srgbClr val="FFFF00"/>
                  </a:solidFill>
                  <a:effectLst>
                    <a:outerShdw blurRad="38100" dist="38100" dir="2700000" algn="tl">
                      <a:srgbClr val="000000"/>
                    </a:outerShdw>
                  </a:effectLst>
                  <a:latin typeface="ＭＳ Ｐゴシック"/>
                  <a:ea typeface="ＭＳ Ｐゴシック"/>
                </a:rPr>
                <a:t>上昇、↑↑著明上昇、↓低下、</a:t>
              </a:r>
              <a:r>
                <a:rPr lang="ja-JP" altLang="en-US" sz="1200" dirty="0">
                  <a:solidFill>
                    <a:srgbClr val="FF66FF"/>
                  </a:solidFill>
                  <a:effectLst>
                    <a:outerShdw blurRad="38100" dist="38100" dir="2700000" algn="tl">
                      <a:srgbClr val="000000"/>
                    </a:outerShdw>
                  </a:effectLst>
                  <a:latin typeface="ＭＳ Ｐゴシック"/>
                  <a:ea typeface="ＭＳ Ｐゴシック"/>
                </a:rPr>
                <a:t>＊</a:t>
              </a:r>
              <a:r>
                <a:rPr lang="ja-JP" altLang="en-US" sz="1200" dirty="0">
                  <a:solidFill>
                    <a:srgbClr val="FFFF00"/>
                  </a:solidFill>
                  <a:effectLst>
                    <a:outerShdw blurRad="38100" dist="38100" dir="2700000" algn="tl">
                      <a:srgbClr val="000000"/>
                    </a:outerShdw>
                  </a:effectLst>
                  <a:latin typeface="ＭＳ Ｐゴシック"/>
                  <a:ea typeface="ＭＳ Ｐゴシック"/>
                </a:rPr>
                <a:t>抑制されないものを判定（ － ）、抑制されるものを判定（</a:t>
              </a:r>
              <a:r>
                <a:rPr lang="en-US" altLang="ja-JP" sz="1200" dirty="0">
                  <a:solidFill>
                    <a:srgbClr val="FFFF00"/>
                  </a:solidFill>
                  <a:effectLst>
                    <a:outerShdw blurRad="38100" dist="38100" dir="2700000" algn="tl">
                      <a:srgbClr val="000000"/>
                    </a:outerShdw>
                  </a:effectLst>
                  <a:latin typeface="ＭＳ Ｐゴシック"/>
                  <a:ea typeface="ＭＳ Ｐゴシック"/>
                </a:rPr>
                <a:t>+</a:t>
              </a:r>
              <a:r>
                <a:rPr lang="ja-JP" altLang="en-US" sz="1200" dirty="0">
                  <a:solidFill>
                    <a:srgbClr val="FFFF00"/>
                  </a:solidFill>
                  <a:effectLst>
                    <a:outerShdw blurRad="38100" dist="38100" dir="2700000" algn="tl">
                      <a:srgbClr val="000000"/>
                    </a:outerShdw>
                  </a:effectLst>
                  <a:latin typeface="ＭＳ Ｐゴシック"/>
                  <a:ea typeface="ＭＳ Ｐゴシック"/>
                </a:rPr>
                <a:t>）とする。</a:t>
              </a:r>
            </a:p>
          </p:txBody>
        </p:sp>
      </p:grpSp>
    </p:spTree>
    <p:extLst>
      <p:ext uri="{BB962C8B-B14F-4D97-AF65-F5344CB8AC3E}">
        <p14:creationId xmlns:p14="http://schemas.microsoft.com/office/powerpoint/2010/main" val="25101308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284163" y="1997700"/>
            <a:ext cx="8320087" cy="3908762"/>
          </a:xfrm>
          <a:prstGeom prst="rect">
            <a:avLst/>
          </a:prstGeom>
          <a:noFill/>
          <a:ln w="9525">
            <a:noFill/>
            <a:miter lim="800000"/>
            <a:headEnd/>
            <a:tailEnd/>
          </a:ln>
          <a:effectLst/>
        </p:spPr>
        <p:txBody>
          <a:bodyPr anchor="ctr">
            <a:spAutoFit/>
          </a:bodyPr>
          <a:lstStyle/>
          <a:p>
            <a:pPr marL="363538" indent="-363538">
              <a:defRPr/>
            </a:pPr>
            <a:r>
              <a:rPr lang="en-US" altLang="ja-JP" sz="2400" dirty="0">
                <a:solidFill>
                  <a:schemeClr val="bg1"/>
                </a:solidFill>
                <a:effectLst>
                  <a:outerShdw blurRad="38100" dist="38100" dir="2700000" algn="tl">
                    <a:srgbClr val="000000"/>
                  </a:outerShdw>
                </a:effectLst>
                <a:latin typeface="+mn-ea"/>
                <a:ea typeface="+mn-ea"/>
              </a:rPr>
              <a:t>1</a:t>
            </a:r>
            <a:r>
              <a:rPr lang="ja-JP" altLang="en-US" sz="2400" dirty="0" err="1">
                <a:solidFill>
                  <a:schemeClr val="bg1"/>
                </a:solidFill>
                <a:effectLst>
                  <a:outerShdw blurRad="38100" dist="38100" dir="2700000" algn="tl">
                    <a:srgbClr val="000000"/>
                  </a:outerShdw>
                </a:effectLst>
                <a:latin typeface="+mn-ea"/>
                <a:ea typeface="+mn-ea"/>
              </a:rPr>
              <a:t>．</a:t>
            </a:r>
            <a:r>
              <a:rPr lang="ja-JP" altLang="en-US" sz="2400" dirty="0">
                <a:solidFill>
                  <a:schemeClr val="bg1"/>
                </a:solidFill>
                <a:effectLst>
                  <a:outerShdw blurRad="38100" dist="38100" dir="2700000" algn="tl">
                    <a:srgbClr val="000000"/>
                  </a:outerShdw>
                </a:effectLst>
                <a:latin typeface="+mn-ea"/>
                <a:ea typeface="+mn-ea"/>
              </a:rPr>
              <a:t>副腎腺腫</a:t>
            </a:r>
          </a:p>
          <a:p>
            <a:pPr marL="363538" indent="-363538">
              <a:defRPr/>
            </a:pPr>
            <a:r>
              <a:rPr lang="ja-JP" altLang="en-US" sz="2000" dirty="0">
                <a:solidFill>
                  <a:schemeClr val="bg1"/>
                </a:solidFill>
                <a:effectLst>
                  <a:outerShdw blurRad="38100" dist="38100" dir="2700000" algn="tl">
                    <a:srgbClr val="000000"/>
                  </a:outerShdw>
                </a:effectLst>
                <a:latin typeface="+mn-ea"/>
                <a:ea typeface="+mn-ea"/>
              </a:rPr>
              <a:t>　　手術（開腹術あるいは内視鏡手術）により副腎腺腫摘出を行い、健側の副腎皮質機能が回後するまでハイドロコルチゾンの補充療法を行う。補充療法は通常半年から数年必要である。この間、ストレスによる急性副腎不全の発症に注意する。</a:t>
            </a:r>
          </a:p>
          <a:p>
            <a:pPr marL="363538" indent="-363538">
              <a:defRPr/>
            </a:pPr>
            <a:endParaRPr lang="ja-JP" altLang="en-US" sz="2000" dirty="0">
              <a:solidFill>
                <a:schemeClr val="bg1"/>
              </a:solidFill>
              <a:effectLst>
                <a:outerShdw blurRad="38100" dist="38100" dir="2700000" algn="tl">
                  <a:srgbClr val="000000"/>
                </a:outerShdw>
              </a:effectLst>
              <a:latin typeface="+mn-ea"/>
              <a:ea typeface="+mn-ea"/>
            </a:endParaRPr>
          </a:p>
          <a:p>
            <a:pPr marL="363538" indent="-363538">
              <a:defRPr/>
            </a:pPr>
            <a:r>
              <a:rPr lang="en-US" altLang="ja-JP" sz="2400" dirty="0">
                <a:solidFill>
                  <a:schemeClr val="bg1"/>
                </a:solidFill>
                <a:effectLst>
                  <a:outerShdw blurRad="38100" dist="38100" dir="2700000" algn="tl">
                    <a:srgbClr val="000000"/>
                  </a:outerShdw>
                </a:effectLst>
                <a:latin typeface="+mn-ea"/>
                <a:ea typeface="+mn-ea"/>
              </a:rPr>
              <a:t>2</a:t>
            </a:r>
            <a:r>
              <a:rPr lang="ja-JP" altLang="en-US" sz="2400" dirty="0" err="1">
                <a:solidFill>
                  <a:schemeClr val="bg1"/>
                </a:solidFill>
                <a:effectLst>
                  <a:outerShdw blurRad="38100" dist="38100" dir="2700000" algn="tl">
                    <a:srgbClr val="000000"/>
                  </a:outerShdw>
                </a:effectLst>
                <a:latin typeface="+mn-ea"/>
                <a:ea typeface="+mn-ea"/>
              </a:rPr>
              <a:t>．</a:t>
            </a:r>
            <a:r>
              <a:rPr lang="ja-JP" altLang="en-US" sz="2400" dirty="0">
                <a:solidFill>
                  <a:schemeClr val="bg1"/>
                </a:solidFill>
                <a:effectLst>
                  <a:outerShdw blurRad="38100" dist="38100" dir="2700000" algn="tl">
                    <a:srgbClr val="000000"/>
                  </a:outerShdw>
                </a:effectLst>
                <a:latin typeface="+mn-ea"/>
                <a:ea typeface="+mn-ea"/>
              </a:rPr>
              <a:t>副腎癌</a:t>
            </a:r>
          </a:p>
          <a:p>
            <a:pPr marL="363538" indent="-363538">
              <a:defRPr/>
            </a:pPr>
            <a:r>
              <a:rPr lang="ja-JP" altLang="en-US" sz="2000" dirty="0">
                <a:solidFill>
                  <a:schemeClr val="bg1"/>
                </a:solidFill>
                <a:effectLst>
                  <a:outerShdw blurRad="38100" dist="38100" dir="2700000" algn="tl">
                    <a:srgbClr val="000000"/>
                  </a:outerShdw>
                </a:effectLst>
                <a:latin typeface="+mn-ea"/>
                <a:ea typeface="+mn-ea"/>
              </a:rPr>
              <a:t>　　患側副腎の摘出を行うが、完全摘出の可能な症例は少ない。手術不可能な症例、再発例、あるいは転移のある症例では、抗癌剤や副腎皮質ステロイド合成阻害剤を投与するが、あまり効果は期待し難い。後者の薬剤としては、トリロスタン、ミトタン（</a:t>
            </a:r>
            <a:r>
              <a:rPr lang="en-US" altLang="ja-JP" sz="2000" dirty="0" err="1">
                <a:solidFill>
                  <a:schemeClr val="bg1"/>
                </a:solidFill>
                <a:effectLst>
                  <a:outerShdw blurRad="38100" dist="38100" dir="2700000" algn="tl">
                    <a:srgbClr val="000000"/>
                  </a:outerShdw>
                </a:effectLst>
                <a:latin typeface="+mn-ea"/>
                <a:ea typeface="+mn-ea"/>
              </a:rPr>
              <a:t>o,p</a:t>
            </a:r>
            <a:r>
              <a:rPr lang="en-US" altLang="ja-JP" sz="2000" dirty="0">
                <a:solidFill>
                  <a:schemeClr val="bg1"/>
                </a:solidFill>
                <a:effectLst>
                  <a:outerShdw blurRad="38100" dist="38100" dir="2700000" algn="tl">
                    <a:srgbClr val="000000"/>
                  </a:outerShdw>
                </a:effectLst>
                <a:latin typeface="+mn-ea"/>
                <a:ea typeface="+mn-ea"/>
              </a:rPr>
              <a:t>’</a:t>
            </a:r>
            <a:r>
              <a:rPr lang="ja-JP" altLang="en-US" sz="2000" dirty="0">
                <a:solidFill>
                  <a:schemeClr val="bg1"/>
                </a:solidFill>
                <a:effectLst>
                  <a:outerShdw blurRad="38100" dist="38100" dir="2700000" algn="tl">
                    <a:srgbClr val="000000"/>
                  </a:outerShdw>
                </a:effectLst>
                <a:latin typeface="+mn-ea"/>
                <a:ea typeface="+mn-ea"/>
              </a:rPr>
              <a:t>－</a:t>
            </a:r>
            <a:r>
              <a:rPr lang="en-US" altLang="ja-JP" sz="2000" dirty="0">
                <a:solidFill>
                  <a:schemeClr val="bg1"/>
                </a:solidFill>
                <a:effectLst>
                  <a:outerShdw blurRad="38100" dist="38100" dir="2700000" algn="tl">
                    <a:srgbClr val="000000"/>
                  </a:outerShdw>
                </a:effectLst>
                <a:latin typeface="+mn-ea"/>
                <a:ea typeface="+mn-ea"/>
              </a:rPr>
              <a:t>DDD</a:t>
            </a:r>
            <a:r>
              <a:rPr lang="ja-JP" altLang="en-US" sz="2000" dirty="0">
                <a:solidFill>
                  <a:schemeClr val="bg1"/>
                </a:solidFill>
                <a:effectLst>
                  <a:outerShdw blurRad="38100" dist="38100" dir="2700000" algn="tl">
                    <a:srgbClr val="000000"/>
                  </a:outerShdw>
                </a:effectLst>
                <a:latin typeface="+mn-ea"/>
                <a:ea typeface="+mn-ea"/>
              </a:rPr>
              <a:t>）、アミノグルテチミドなどがあるが、現在本邦で用いられているのは前</a:t>
            </a:r>
            <a:r>
              <a:rPr lang="en-US" altLang="ja-JP" sz="2000" dirty="0">
                <a:solidFill>
                  <a:schemeClr val="bg1"/>
                </a:solidFill>
                <a:effectLst>
                  <a:outerShdw blurRad="38100" dist="38100" dir="2700000" algn="tl">
                    <a:srgbClr val="000000"/>
                  </a:outerShdw>
                </a:effectLst>
                <a:latin typeface="+mn-ea"/>
                <a:ea typeface="+mn-ea"/>
              </a:rPr>
              <a:t>2</a:t>
            </a:r>
            <a:r>
              <a:rPr lang="ja-JP" altLang="en-US" sz="2000" dirty="0">
                <a:solidFill>
                  <a:schemeClr val="bg1"/>
                </a:solidFill>
                <a:effectLst>
                  <a:outerShdw blurRad="38100" dist="38100" dir="2700000" algn="tl">
                    <a:srgbClr val="000000"/>
                  </a:outerShdw>
                </a:effectLst>
                <a:latin typeface="+mn-ea"/>
                <a:ea typeface="+mn-ea"/>
              </a:rPr>
              <a:t>者である。</a:t>
            </a:r>
          </a:p>
        </p:txBody>
      </p:sp>
      <p:sp>
        <p:nvSpPr>
          <p:cNvPr id="168963" name="Rectangle 3"/>
          <p:cNvSpPr>
            <a:spLocks noChangeArrowheads="1"/>
          </p:cNvSpPr>
          <p:nvPr/>
        </p:nvSpPr>
        <p:spPr bwMode="auto">
          <a:xfrm>
            <a:off x="1563688" y="115888"/>
            <a:ext cx="6553397" cy="769441"/>
          </a:xfrm>
          <a:prstGeom prst="rect">
            <a:avLst/>
          </a:prstGeom>
          <a:noFill/>
          <a:ln w="9525">
            <a:noFill/>
            <a:miter lim="800000"/>
            <a:headEnd/>
            <a:tailEnd/>
          </a:ln>
          <a:effectLst/>
        </p:spPr>
        <p:txBody>
          <a:bodyPr wrap="none">
            <a:spAutoFit/>
          </a:bodyPr>
          <a:lstStyle/>
          <a:p>
            <a:pPr>
              <a:defRPr/>
            </a:pPr>
            <a:r>
              <a:rPr lang="ja-JP" altLang="en-US" sz="4400">
                <a:solidFill>
                  <a:srgbClr val="FFFF66"/>
                </a:solidFill>
                <a:effectLst>
                  <a:outerShdw blurRad="38100" dist="38100" dir="2700000" algn="tl">
                    <a:srgbClr val="000000"/>
                  </a:outerShdw>
                </a:effectLst>
                <a:latin typeface="+mn-ea"/>
                <a:ea typeface="+mn-ea"/>
              </a:rPr>
              <a:t>クッシング症候群（副腎性）</a:t>
            </a:r>
          </a:p>
        </p:txBody>
      </p:sp>
      <p:sp>
        <p:nvSpPr>
          <p:cNvPr id="168964" name="Rectangle 4"/>
          <p:cNvSpPr>
            <a:spLocks noChangeArrowheads="1"/>
          </p:cNvSpPr>
          <p:nvPr/>
        </p:nvSpPr>
        <p:spPr bwMode="auto">
          <a:xfrm>
            <a:off x="220663" y="908050"/>
            <a:ext cx="1989647" cy="523220"/>
          </a:xfrm>
          <a:prstGeom prst="rect">
            <a:avLst/>
          </a:prstGeom>
          <a:noFill/>
          <a:ln w="9525">
            <a:noFill/>
            <a:miter lim="800000"/>
            <a:headEnd/>
            <a:tailEnd/>
          </a:ln>
          <a:effectLst/>
        </p:spPr>
        <p:txBody>
          <a:bodyPr wrap="none">
            <a:spAutoFit/>
          </a:bodyPr>
          <a:lstStyle/>
          <a:p>
            <a:pPr>
              <a:defRPr/>
            </a:pPr>
            <a:r>
              <a:rPr lang="en-US" altLang="ja-JP" sz="2800">
                <a:solidFill>
                  <a:srgbClr val="FFCC00"/>
                </a:solidFill>
                <a:effectLst>
                  <a:outerShdw blurRad="38100" dist="38100" dir="2700000" algn="tl">
                    <a:srgbClr val="000000"/>
                  </a:outerShdw>
                </a:effectLst>
                <a:latin typeface="+mn-ea"/>
                <a:ea typeface="+mn-ea"/>
              </a:rPr>
              <a:t>【</a:t>
            </a:r>
            <a:r>
              <a:rPr lang="ja-JP" altLang="en-US" sz="2800">
                <a:solidFill>
                  <a:srgbClr val="FFCC00"/>
                </a:solidFill>
                <a:effectLst>
                  <a:outerShdw blurRad="38100" dist="38100" dir="2700000" algn="tl">
                    <a:srgbClr val="000000"/>
                  </a:outerShdw>
                </a:effectLst>
                <a:latin typeface="+mn-ea"/>
                <a:ea typeface="+mn-ea"/>
              </a:rPr>
              <a:t>治療指針</a:t>
            </a:r>
            <a:r>
              <a:rPr lang="en-US" altLang="ja-JP" sz="2800">
                <a:solidFill>
                  <a:srgbClr val="FFCC00"/>
                </a:solidFill>
                <a:effectLst>
                  <a:outerShdw blurRad="38100" dist="38100" dir="2700000" algn="tl">
                    <a:srgbClr val="000000"/>
                  </a:outerShdw>
                </a:effectLst>
                <a:latin typeface="+mn-ea"/>
                <a:ea typeface="+mn-ea"/>
              </a:rPr>
              <a:t>】</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8"/>
          <p:cNvSpPr txBox="1">
            <a:spLocks noChangeArrowheads="1"/>
          </p:cNvSpPr>
          <p:nvPr/>
        </p:nvSpPr>
        <p:spPr bwMode="auto">
          <a:xfrm>
            <a:off x="6108700" y="6165850"/>
            <a:ext cx="2816225" cy="276999"/>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spcBef>
                <a:spcPct val="50000"/>
              </a:spcBef>
            </a:pPr>
            <a:endParaRPr lang="ja-JP" altLang="ja-JP" sz="1200" b="0">
              <a:latin typeface="+mn-ea"/>
              <a:ea typeface="+mn-ea"/>
            </a:endParaRPr>
          </a:p>
        </p:txBody>
      </p:sp>
      <p:sp>
        <p:nvSpPr>
          <p:cNvPr id="171010" name="Rectangle 2"/>
          <p:cNvSpPr>
            <a:spLocks noChangeArrowheads="1"/>
          </p:cNvSpPr>
          <p:nvPr/>
        </p:nvSpPr>
        <p:spPr bwMode="auto">
          <a:xfrm>
            <a:off x="0" y="61188"/>
            <a:ext cx="7245894" cy="707886"/>
          </a:xfrm>
          <a:prstGeom prst="rect">
            <a:avLst/>
          </a:prstGeom>
          <a:noFill/>
          <a:ln w="9525">
            <a:noFill/>
            <a:miter lim="800000"/>
            <a:headEnd/>
            <a:tailEnd/>
          </a:ln>
          <a:effectLst/>
        </p:spPr>
        <p:txBody>
          <a:bodyPr wrap="none" anchor="ctr">
            <a:spAutoFit/>
          </a:bodyPr>
          <a:lstStyle/>
          <a:p>
            <a:pPr>
              <a:defRPr/>
            </a:pPr>
            <a:r>
              <a:rPr lang="ja-JP" altLang="en-US" sz="4000" dirty="0">
                <a:solidFill>
                  <a:srgbClr val="FFFF00"/>
                </a:solidFill>
                <a:effectLst>
                  <a:outerShdw blurRad="38100" dist="38100" dir="2700000" algn="tl">
                    <a:srgbClr val="000000"/>
                  </a:outerShdw>
                </a:effectLst>
                <a:latin typeface="+mn-ea"/>
                <a:ea typeface="+mn-ea"/>
              </a:rPr>
              <a:t>副腎性</a:t>
            </a:r>
            <a:r>
              <a:rPr lang="en-US" altLang="ja-JP" sz="4000" dirty="0">
                <a:solidFill>
                  <a:srgbClr val="FFFF00"/>
                </a:solidFill>
                <a:effectLst>
                  <a:outerShdw blurRad="38100" dist="38100" dir="2700000" algn="tl">
                    <a:srgbClr val="000000"/>
                  </a:outerShdw>
                </a:effectLst>
                <a:latin typeface="+mn-ea"/>
                <a:ea typeface="+mn-ea"/>
              </a:rPr>
              <a:t>preclinical Cushing</a:t>
            </a:r>
            <a:r>
              <a:rPr lang="ja-JP" altLang="en-US" sz="4000" dirty="0">
                <a:solidFill>
                  <a:srgbClr val="FFFF00"/>
                </a:solidFill>
                <a:effectLst>
                  <a:outerShdw blurRad="38100" dist="38100" dir="2700000" algn="tl">
                    <a:srgbClr val="000000"/>
                  </a:outerShdw>
                </a:effectLst>
                <a:latin typeface="+mn-ea"/>
                <a:ea typeface="+mn-ea"/>
              </a:rPr>
              <a:t>症候群 </a:t>
            </a:r>
          </a:p>
        </p:txBody>
      </p:sp>
      <p:sp>
        <p:nvSpPr>
          <p:cNvPr id="171011" name="Text Box 3"/>
          <p:cNvSpPr txBox="1">
            <a:spLocks noChangeArrowheads="1"/>
          </p:cNvSpPr>
          <p:nvPr/>
        </p:nvSpPr>
        <p:spPr bwMode="auto">
          <a:xfrm>
            <a:off x="204788" y="836613"/>
            <a:ext cx="8775700" cy="923330"/>
          </a:xfrm>
          <a:prstGeom prst="rect">
            <a:avLst/>
          </a:prstGeom>
          <a:noFill/>
          <a:ln w="9525">
            <a:noFill/>
            <a:miter lim="800000"/>
            <a:headEnd/>
            <a:tailEnd/>
          </a:ln>
          <a:effectLst/>
        </p:spPr>
        <p:txBody>
          <a:bodyPr>
            <a:spAutoFit/>
          </a:bodyPr>
          <a:lstStyle/>
          <a:p>
            <a:pPr>
              <a:spcBef>
                <a:spcPct val="50000"/>
              </a:spcBef>
              <a:defRPr/>
            </a:pPr>
            <a:r>
              <a:rPr lang="en-US" altLang="ja-JP" sz="1800" dirty="0">
                <a:solidFill>
                  <a:srgbClr val="FFFF66"/>
                </a:solidFill>
                <a:effectLst>
                  <a:outerShdw blurRad="38100" dist="38100" dir="2700000" algn="tl">
                    <a:srgbClr val="000000"/>
                  </a:outerShdw>
                </a:effectLst>
                <a:latin typeface="+mn-ea"/>
                <a:ea typeface="+mn-ea"/>
              </a:rPr>
              <a:t>【</a:t>
            </a:r>
            <a:r>
              <a:rPr lang="ja-JP" altLang="en-US" sz="1800" dirty="0">
                <a:solidFill>
                  <a:srgbClr val="FFFF66"/>
                </a:solidFill>
                <a:effectLst>
                  <a:outerShdw blurRad="38100" dist="38100" dir="2700000" algn="tl">
                    <a:srgbClr val="000000"/>
                  </a:outerShdw>
                </a:effectLst>
                <a:latin typeface="+mn-ea"/>
                <a:ea typeface="+mn-ea"/>
              </a:rPr>
              <a:t>疾患概念</a:t>
            </a:r>
            <a:r>
              <a:rPr lang="en-US" altLang="ja-JP" sz="1800" dirty="0">
                <a:solidFill>
                  <a:srgbClr val="FFFF66"/>
                </a:solidFill>
                <a:effectLst>
                  <a:outerShdw blurRad="38100" dist="38100" dir="2700000" algn="tl">
                    <a:srgbClr val="000000"/>
                  </a:outerShdw>
                </a:effectLst>
                <a:latin typeface="+mn-ea"/>
                <a:ea typeface="+mn-ea"/>
              </a:rPr>
              <a:t>】</a:t>
            </a:r>
            <a:r>
              <a:rPr lang="ja-JP" altLang="en-US" sz="1800" dirty="0">
                <a:solidFill>
                  <a:schemeClr val="bg1"/>
                </a:solidFill>
                <a:effectLst>
                  <a:outerShdw blurRad="38100" dist="38100" dir="2700000" algn="tl">
                    <a:srgbClr val="000000"/>
                  </a:outerShdw>
                </a:effectLst>
                <a:latin typeface="+mn-ea"/>
                <a:ea typeface="+mn-ea"/>
              </a:rPr>
              <a:t>副腎腫瘍からのコルチゾールの自律的分泌が</a:t>
            </a:r>
            <a:r>
              <a:rPr lang="en-US" altLang="ja-JP" sz="1800" dirty="0">
                <a:solidFill>
                  <a:schemeClr val="bg1"/>
                </a:solidFill>
                <a:effectLst>
                  <a:outerShdw blurRad="38100" dist="38100" dir="2700000" algn="tl">
                    <a:srgbClr val="000000"/>
                  </a:outerShdw>
                </a:effectLst>
                <a:latin typeface="+mn-ea"/>
                <a:ea typeface="+mn-ea"/>
              </a:rPr>
              <a:t>Cushing</a:t>
            </a:r>
            <a:r>
              <a:rPr lang="ja-JP" altLang="en-US" sz="1800" dirty="0">
                <a:solidFill>
                  <a:schemeClr val="bg1"/>
                </a:solidFill>
                <a:effectLst>
                  <a:outerShdw blurRad="38100" dist="38100" dir="2700000" algn="tl">
                    <a:srgbClr val="000000"/>
                  </a:outerShdw>
                </a:effectLst>
                <a:latin typeface="+mn-ea"/>
                <a:ea typeface="+mn-ea"/>
              </a:rPr>
              <a:t>症候群に特徴的な症候を示すまでには至らない状態を</a:t>
            </a:r>
            <a:r>
              <a:rPr lang="en-US" altLang="ja-JP" sz="1800" dirty="0">
                <a:solidFill>
                  <a:schemeClr val="bg1"/>
                </a:solidFill>
                <a:effectLst>
                  <a:outerShdw blurRad="38100" dist="38100" dir="2700000" algn="tl">
                    <a:srgbClr val="000000"/>
                  </a:outerShdw>
                </a:effectLst>
                <a:latin typeface="+mn-ea"/>
                <a:ea typeface="+mn-ea"/>
              </a:rPr>
              <a:t>preclinical Cushing</a:t>
            </a:r>
            <a:r>
              <a:rPr lang="ja-JP" altLang="en-US" sz="1800" dirty="0">
                <a:solidFill>
                  <a:schemeClr val="bg1"/>
                </a:solidFill>
                <a:effectLst>
                  <a:outerShdw blurRad="38100" dist="38100" dir="2700000" algn="tl">
                    <a:srgbClr val="000000"/>
                  </a:outerShdw>
                </a:effectLst>
                <a:latin typeface="+mn-ea"/>
                <a:ea typeface="+mn-ea"/>
              </a:rPr>
              <a:t>症候群という。（グルココルチコイド抵抗症を除く） </a:t>
            </a:r>
          </a:p>
        </p:txBody>
      </p:sp>
      <p:sp>
        <p:nvSpPr>
          <p:cNvPr id="171012" name="Rectangle 4"/>
          <p:cNvSpPr>
            <a:spLocks noChangeArrowheads="1"/>
          </p:cNvSpPr>
          <p:nvPr/>
        </p:nvSpPr>
        <p:spPr bwMode="auto">
          <a:xfrm>
            <a:off x="858838" y="3429000"/>
            <a:ext cx="7999412" cy="1661994"/>
          </a:xfrm>
          <a:prstGeom prst="rect">
            <a:avLst/>
          </a:prstGeom>
          <a:noFill/>
          <a:ln w="9525">
            <a:noFill/>
            <a:miter lim="800000"/>
            <a:headEnd/>
            <a:tailEnd/>
          </a:ln>
          <a:effectLst/>
        </p:spPr>
        <p:txBody>
          <a:bodyPr>
            <a:spAutoFit/>
          </a:bodyPr>
          <a:lstStyle/>
          <a:p>
            <a:pPr marL="269875" indent="-269875">
              <a:defRPr/>
            </a:pPr>
            <a:r>
              <a:rPr lang="en-US" altLang="ja-JP">
                <a:solidFill>
                  <a:srgbClr val="FFCC66"/>
                </a:solidFill>
                <a:effectLst>
                  <a:outerShdw blurRad="38100" dist="38100" dir="2700000" algn="tl">
                    <a:srgbClr val="000000"/>
                  </a:outerShdw>
                </a:effectLst>
                <a:latin typeface="+mn-ea"/>
                <a:ea typeface="+mn-ea"/>
              </a:rPr>
              <a:t>1</a:t>
            </a:r>
            <a:r>
              <a:rPr lang="ja-JP" altLang="en-US">
                <a:solidFill>
                  <a:srgbClr val="FFCC66"/>
                </a:solidFill>
                <a:effectLst>
                  <a:outerShdw blurRad="38100" dist="38100" dir="2700000" algn="tl">
                    <a:srgbClr val="000000"/>
                  </a:outerShdw>
                </a:effectLst>
                <a:latin typeface="+mn-ea"/>
                <a:ea typeface="+mn-ea"/>
              </a:rPr>
              <a:t>）血中コルチゾールの基礎値（早朝時）が正常範囲内</a:t>
            </a:r>
          </a:p>
          <a:p>
            <a:pPr marL="269875" indent="-269875">
              <a:defRPr/>
            </a:pPr>
            <a:r>
              <a:rPr lang="en-US" altLang="ja-JP">
                <a:solidFill>
                  <a:srgbClr val="FFCC66"/>
                </a:solidFill>
                <a:effectLst>
                  <a:outerShdw blurRad="38100" dist="38100" dir="2700000" algn="tl">
                    <a:srgbClr val="000000"/>
                  </a:outerShdw>
                </a:effectLst>
                <a:latin typeface="+mn-ea"/>
                <a:ea typeface="+mn-ea"/>
              </a:rPr>
              <a:t>2</a:t>
            </a:r>
            <a:r>
              <a:rPr lang="ja-JP" altLang="en-US">
                <a:solidFill>
                  <a:srgbClr val="FFCC66"/>
                </a:solidFill>
                <a:effectLst>
                  <a:outerShdw blurRad="38100" dist="38100" dir="2700000" algn="tl">
                    <a:srgbClr val="000000"/>
                  </a:outerShdw>
                </a:effectLst>
                <a:latin typeface="+mn-ea"/>
                <a:ea typeface="+mn-ea"/>
              </a:rPr>
              <a:t>）コルチゾール分泌の自律性</a:t>
            </a:r>
          </a:p>
          <a:p>
            <a:pPr marL="269875" indent="-269875">
              <a:defRPr/>
            </a:pPr>
            <a:r>
              <a:rPr lang="en-US" altLang="ja-JP" sz="1400">
                <a:solidFill>
                  <a:schemeClr val="bg1"/>
                </a:solidFill>
                <a:effectLst>
                  <a:outerShdw blurRad="38100" dist="38100" dir="2700000" algn="tl">
                    <a:srgbClr val="000000"/>
                  </a:outerShdw>
                </a:effectLst>
                <a:latin typeface="+mn-ea"/>
                <a:ea typeface="+mn-ea"/>
              </a:rPr>
              <a:t>3</a:t>
            </a:r>
            <a:r>
              <a:rPr lang="ja-JP" altLang="en-US" sz="1400">
                <a:solidFill>
                  <a:schemeClr val="bg1"/>
                </a:solidFill>
                <a:effectLst>
                  <a:outerShdw blurRad="38100" dist="38100" dir="2700000" algn="tl">
                    <a:srgbClr val="000000"/>
                  </a:outerShdw>
                </a:effectLst>
                <a:latin typeface="+mn-ea"/>
                <a:ea typeface="+mn-ea"/>
              </a:rPr>
              <a:t>）</a:t>
            </a:r>
            <a:r>
              <a:rPr lang="en-US" altLang="ja-JP" sz="1400">
                <a:solidFill>
                  <a:schemeClr val="bg1"/>
                </a:solidFill>
                <a:effectLst>
                  <a:outerShdw blurRad="38100" dist="38100" dir="2700000" algn="tl">
                    <a:srgbClr val="000000"/>
                  </a:outerShdw>
                </a:effectLst>
                <a:latin typeface="+mn-ea"/>
                <a:ea typeface="+mn-ea"/>
              </a:rPr>
              <a:t>ACTH</a:t>
            </a:r>
            <a:r>
              <a:rPr lang="ja-JP" altLang="en-US" sz="1400">
                <a:solidFill>
                  <a:schemeClr val="bg1"/>
                </a:solidFill>
                <a:effectLst>
                  <a:outerShdw blurRad="38100" dist="38100" dir="2700000" algn="tl">
                    <a:srgbClr val="000000"/>
                  </a:outerShdw>
                </a:effectLst>
                <a:latin typeface="+mn-ea"/>
                <a:ea typeface="+mn-ea"/>
              </a:rPr>
              <a:t>分泌の抑制</a:t>
            </a:r>
          </a:p>
          <a:p>
            <a:pPr marL="269875" indent="-269875">
              <a:defRPr/>
            </a:pPr>
            <a:r>
              <a:rPr lang="en-US" altLang="ja-JP" sz="1400">
                <a:solidFill>
                  <a:schemeClr val="bg1"/>
                </a:solidFill>
                <a:effectLst>
                  <a:outerShdw blurRad="38100" dist="38100" dir="2700000" algn="tl">
                    <a:srgbClr val="000000"/>
                  </a:outerShdw>
                </a:effectLst>
                <a:latin typeface="+mn-ea"/>
                <a:ea typeface="+mn-ea"/>
              </a:rPr>
              <a:t>4</a:t>
            </a:r>
            <a:r>
              <a:rPr lang="ja-JP" altLang="en-US" sz="1400">
                <a:solidFill>
                  <a:schemeClr val="bg1"/>
                </a:solidFill>
                <a:effectLst>
                  <a:outerShdw blurRad="38100" dist="38100" dir="2700000" algn="tl">
                    <a:srgbClr val="000000"/>
                  </a:outerShdw>
                </a:effectLst>
                <a:latin typeface="+mn-ea"/>
                <a:ea typeface="+mn-ea"/>
              </a:rPr>
              <a:t>）副腎シンチグラフィーでの患側の取り込みと健側の抑制</a:t>
            </a:r>
          </a:p>
          <a:p>
            <a:pPr marL="269875" indent="-269875">
              <a:defRPr/>
            </a:pPr>
            <a:r>
              <a:rPr lang="en-US" altLang="ja-JP" sz="1400">
                <a:solidFill>
                  <a:schemeClr val="bg1"/>
                </a:solidFill>
                <a:effectLst>
                  <a:outerShdw blurRad="38100" dist="38100" dir="2700000" algn="tl">
                    <a:srgbClr val="000000"/>
                  </a:outerShdw>
                </a:effectLst>
                <a:latin typeface="+mn-ea"/>
                <a:ea typeface="+mn-ea"/>
              </a:rPr>
              <a:t>5</a:t>
            </a:r>
            <a:r>
              <a:rPr lang="ja-JP" altLang="en-US" sz="1400">
                <a:solidFill>
                  <a:schemeClr val="bg1"/>
                </a:solidFill>
                <a:effectLst>
                  <a:outerShdw blurRad="38100" dist="38100" dir="2700000" algn="tl">
                    <a:srgbClr val="000000"/>
                  </a:outerShdw>
                </a:effectLst>
                <a:latin typeface="+mn-ea"/>
                <a:ea typeface="+mn-ea"/>
              </a:rPr>
              <a:t>）日内リズムの消失</a:t>
            </a:r>
          </a:p>
          <a:p>
            <a:pPr marL="269875" indent="-269875">
              <a:defRPr/>
            </a:pPr>
            <a:r>
              <a:rPr lang="en-US" altLang="ja-JP" sz="1400">
                <a:solidFill>
                  <a:schemeClr val="bg1"/>
                </a:solidFill>
                <a:effectLst>
                  <a:outerShdw blurRad="38100" dist="38100" dir="2700000" algn="tl">
                    <a:srgbClr val="000000"/>
                  </a:outerShdw>
                </a:effectLst>
                <a:latin typeface="+mn-ea"/>
                <a:ea typeface="+mn-ea"/>
              </a:rPr>
              <a:t>6</a:t>
            </a:r>
            <a:r>
              <a:rPr lang="ja-JP" altLang="en-US" sz="1400">
                <a:solidFill>
                  <a:schemeClr val="bg1"/>
                </a:solidFill>
                <a:effectLst>
                  <a:outerShdw blurRad="38100" dist="38100" dir="2700000" algn="tl">
                    <a:srgbClr val="000000"/>
                  </a:outerShdw>
                </a:effectLst>
                <a:latin typeface="+mn-ea"/>
                <a:ea typeface="+mn-ea"/>
              </a:rPr>
              <a:t>）血中</a:t>
            </a:r>
            <a:r>
              <a:rPr lang="en-US" altLang="ja-JP" sz="1400">
                <a:solidFill>
                  <a:schemeClr val="bg1"/>
                </a:solidFill>
                <a:effectLst>
                  <a:outerShdw blurRad="38100" dist="38100" dir="2700000" algn="tl">
                    <a:srgbClr val="000000"/>
                  </a:outerShdw>
                </a:effectLst>
                <a:latin typeface="+mn-ea"/>
                <a:ea typeface="+mn-ea"/>
              </a:rPr>
              <a:t>DHEA</a:t>
            </a:r>
            <a:r>
              <a:rPr lang="ja-JP" altLang="en-US" sz="1400">
                <a:solidFill>
                  <a:schemeClr val="bg1"/>
                </a:solidFill>
                <a:effectLst>
                  <a:outerShdw blurRad="38100" dist="38100" dir="2700000" algn="tl">
                    <a:srgbClr val="000000"/>
                  </a:outerShdw>
                </a:effectLst>
                <a:latin typeface="+mn-ea"/>
                <a:ea typeface="+mn-ea"/>
              </a:rPr>
              <a:t>－</a:t>
            </a:r>
            <a:r>
              <a:rPr lang="en-US" altLang="ja-JP" sz="1400">
                <a:solidFill>
                  <a:schemeClr val="bg1"/>
                </a:solidFill>
                <a:effectLst>
                  <a:outerShdw blurRad="38100" dist="38100" dir="2700000" algn="tl">
                    <a:srgbClr val="000000"/>
                  </a:outerShdw>
                </a:effectLst>
                <a:latin typeface="+mn-ea"/>
                <a:ea typeface="+mn-ea"/>
              </a:rPr>
              <a:t>S</a:t>
            </a:r>
            <a:r>
              <a:rPr lang="ja-JP" altLang="en-US" sz="1400">
                <a:solidFill>
                  <a:schemeClr val="bg1"/>
                </a:solidFill>
                <a:effectLst>
                  <a:outerShdw blurRad="38100" dist="38100" dir="2700000" algn="tl">
                    <a:srgbClr val="000000"/>
                  </a:outerShdw>
                </a:effectLst>
                <a:latin typeface="+mn-ea"/>
                <a:ea typeface="+mn-ea"/>
              </a:rPr>
              <a:t>値の低値</a:t>
            </a:r>
          </a:p>
          <a:p>
            <a:pPr marL="269875" indent="-269875">
              <a:defRPr/>
            </a:pPr>
            <a:r>
              <a:rPr lang="en-US" altLang="ja-JP" sz="1400">
                <a:solidFill>
                  <a:schemeClr val="bg1"/>
                </a:solidFill>
                <a:effectLst>
                  <a:outerShdw blurRad="38100" dist="38100" dir="2700000" algn="tl">
                    <a:srgbClr val="000000"/>
                  </a:outerShdw>
                </a:effectLst>
                <a:latin typeface="+mn-ea"/>
                <a:ea typeface="+mn-ea"/>
              </a:rPr>
              <a:t>7</a:t>
            </a:r>
            <a:r>
              <a:rPr lang="ja-JP" altLang="en-US" sz="1400">
                <a:solidFill>
                  <a:schemeClr val="bg1"/>
                </a:solidFill>
                <a:effectLst>
                  <a:outerShdw blurRad="38100" dist="38100" dir="2700000" algn="tl">
                    <a:srgbClr val="000000"/>
                  </a:outerShdw>
                </a:effectLst>
                <a:latin typeface="+mn-ea"/>
                <a:ea typeface="+mn-ea"/>
              </a:rPr>
              <a:t>）副腎腫瘍摘出後，一過性の副腎不全症状があった場合，あるいは付着皮質組織の萎縮を認めた場合</a:t>
            </a:r>
          </a:p>
        </p:txBody>
      </p:sp>
      <p:sp>
        <p:nvSpPr>
          <p:cNvPr id="171013" name="Rectangle 5"/>
          <p:cNvSpPr>
            <a:spLocks noChangeArrowheads="1"/>
          </p:cNvSpPr>
          <p:nvPr/>
        </p:nvSpPr>
        <p:spPr bwMode="auto">
          <a:xfrm>
            <a:off x="476250" y="5734050"/>
            <a:ext cx="8064500" cy="523220"/>
          </a:xfrm>
          <a:prstGeom prst="rect">
            <a:avLst/>
          </a:prstGeom>
          <a:noFill/>
          <a:ln w="9525">
            <a:noFill/>
            <a:miter lim="800000"/>
            <a:headEnd/>
            <a:tailEnd/>
          </a:ln>
          <a:effectLst/>
        </p:spPr>
        <p:txBody>
          <a:bodyPr>
            <a:spAutoFit/>
          </a:bodyPr>
          <a:lstStyle/>
          <a:p>
            <a:pPr>
              <a:defRPr/>
            </a:pPr>
            <a:r>
              <a:rPr lang="ja-JP" altLang="en-US" sz="1400">
                <a:solidFill>
                  <a:schemeClr val="bg1"/>
                </a:solidFill>
                <a:effectLst>
                  <a:outerShdw blurRad="38100" dist="38100" dir="2700000" algn="tl">
                    <a:srgbClr val="000000"/>
                  </a:outerShdw>
                </a:effectLst>
                <a:latin typeface="+mn-ea"/>
                <a:ea typeface="+mn-ea"/>
              </a:rPr>
              <a:t>検査所見の判定：</a:t>
            </a:r>
            <a:r>
              <a:rPr lang="en-US" altLang="ja-JP" sz="1400">
                <a:solidFill>
                  <a:schemeClr val="bg1"/>
                </a:solidFill>
                <a:effectLst>
                  <a:outerShdw blurRad="38100" dist="38100" dir="2700000" algn="tl">
                    <a:srgbClr val="000000"/>
                  </a:outerShdw>
                </a:effectLst>
                <a:latin typeface="+mn-ea"/>
                <a:ea typeface="+mn-ea"/>
              </a:rPr>
              <a:t>1</a:t>
            </a:r>
            <a:r>
              <a:rPr lang="ja-JP" altLang="en-US" sz="1400">
                <a:solidFill>
                  <a:schemeClr val="bg1"/>
                </a:solidFill>
                <a:effectLst>
                  <a:outerShdw blurRad="38100" dist="38100" dir="2700000" algn="tl">
                    <a:srgbClr val="000000"/>
                  </a:outerShdw>
                </a:effectLst>
                <a:latin typeface="+mn-ea"/>
                <a:ea typeface="+mn-ea"/>
              </a:rPr>
              <a:t>）、</a:t>
            </a:r>
            <a:r>
              <a:rPr lang="en-US" altLang="ja-JP" sz="1400">
                <a:solidFill>
                  <a:schemeClr val="bg1"/>
                </a:solidFill>
                <a:effectLst>
                  <a:outerShdw blurRad="38100" dist="38100" dir="2700000" algn="tl">
                    <a:srgbClr val="000000"/>
                  </a:outerShdw>
                </a:effectLst>
                <a:latin typeface="+mn-ea"/>
                <a:ea typeface="+mn-ea"/>
              </a:rPr>
              <a:t>2</a:t>
            </a:r>
            <a:r>
              <a:rPr lang="ja-JP" altLang="en-US" sz="1400">
                <a:solidFill>
                  <a:schemeClr val="bg1"/>
                </a:solidFill>
                <a:effectLst>
                  <a:outerShdw blurRad="38100" dist="38100" dir="2700000" algn="tl">
                    <a:srgbClr val="000000"/>
                  </a:outerShdw>
                </a:effectLst>
                <a:latin typeface="+mn-ea"/>
                <a:ea typeface="+mn-ea"/>
              </a:rPr>
              <a:t>）は必須、さらに、</a:t>
            </a:r>
            <a:r>
              <a:rPr lang="en-US" altLang="ja-JP" sz="1400">
                <a:solidFill>
                  <a:schemeClr val="bg1"/>
                </a:solidFill>
                <a:effectLst>
                  <a:outerShdw blurRad="38100" dist="38100" dir="2700000" algn="tl">
                    <a:srgbClr val="000000"/>
                  </a:outerShdw>
                </a:effectLst>
                <a:latin typeface="+mn-ea"/>
                <a:ea typeface="+mn-ea"/>
              </a:rPr>
              <a:t>3</a:t>
            </a:r>
            <a:r>
              <a:rPr lang="ja-JP" altLang="en-US" sz="1400">
                <a:solidFill>
                  <a:schemeClr val="bg1"/>
                </a:solidFill>
                <a:effectLst>
                  <a:outerShdw blurRad="38100" dist="38100" dir="2700000" algn="tl">
                    <a:srgbClr val="000000"/>
                  </a:outerShdw>
                </a:effectLst>
                <a:latin typeface="+mn-ea"/>
                <a:ea typeface="+mn-ea"/>
              </a:rPr>
              <a:t>）</a:t>
            </a:r>
            <a:r>
              <a:rPr lang="en-US" altLang="ja-JP" sz="1400">
                <a:solidFill>
                  <a:schemeClr val="bg1"/>
                </a:solidFill>
                <a:effectLst>
                  <a:outerShdw blurRad="38100" dist="38100" dir="2700000" algn="tl">
                    <a:srgbClr val="000000"/>
                  </a:outerShdw>
                </a:effectLst>
                <a:latin typeface="+mn-ea"/>
                <a:ea typeface="+mn-ea"/>
              </a:rPr>
              <a:t>-6</a:t>
            </a:r>
            <a:r>
              <a:rPr lang="ja-JP" altLang="en-US" sz="1400">
                <a:solidFill>
                  <a:schemeClr val="bg1"/>
                </a:solidFill>
                <a:effectLst>
                  <a:outerShdw blurRad="38100" dist="38100" dir="2700000" algn="tl">
                    <a:srgbClr val="000000"/>
                  </a:outerShdw>
                </a:effectLst>
                <a:latin typeface="+mn-ea"/>
                <a:ea typeface="+mn-ea"/>
              </a:rPr>
              <a:t>）のうち</a:t>
            </a:r>
            <a:r>
              <a:rPr lang="en-US" altLang="ja-JP" sz="1400">
                <a:solidFill>
                  <a:schemeClr val="bg1"/>
                </a:solidFill>
                <a:effectLst>
                  <a:outerShdw blurRad="38100" dist="38100" dir="2700000" algn="tl">
                    <a:srgbClr val="000000"/>
                  </a:outerShdw>
                </a:effectLst>
                <a:latin typeface="+mn-ea"/>
                <a:ea typeface="+mn-ea"/>
              </a:rPr>
              <a:t>1</a:t>
            </a:r>
            <a:r>
              <a:rPr lang="ja-JP" altLang="en-US" sz="1400">
                <a:solidFill>
                  <a:schemeClr val="bg1"/>
                </a:solidFill>
                <a:effectLst>
                  <a:outerShdw blurRad="38100" dist="38100" dir="2700000" algn="tl">
                    <a:srgbClr val="000000"/>
                  </a:outerShdw>
                </a:effectLst>
                <a:latin typeface="+mn-ea"/>
                <a:ea typeface="+mn-ea"/>
              </a:rPr>
              <a:t>つ以上の所見、あるいは</a:t>
            </a:r>
            <a:r>
              <a:rPr lang="en-US" altLang="ja-JP" sz="1400">
                <a:solidFill>
                  <a:schemeClr val="bg1"/>
                </a:solidFill>
                <a:effectLst>
                  <a:outerShdw blurRad="38100" dist="38100" dir="2700000" algn="tl">
                    <a:srgbClr val="000000"/>
                  </a:outerShdw>
                </a:effectLst>
                <a:latin typeface="+mn-ea"/>
                <a:ea typeface="+mn-ea"/>
              </a:rPr>
              <a:t>7</a:t>
            </a:r>
            <a:r>
              <a:rPr lang="ja-JP" altLang="en-US" sz="1400">
                <a:solidFill>
                  <a:schemeClr val="bg1"/>
                </a:solidFill>
                <a:effectLst>
                  <a:outerShdw blurRad="38100" dist="38100" dir="2700000" algn="tl">
                    <a:srgbClr val="000000"/>
                  </a:outerShdw>
                </a:effectLst>
                <a:latin typeface="+mn-ea"/>
                <a:ea typeface="+mn-ea"/>
              </a:rPr>
              <a:t>）があるとき陽性と判定する。 </a:t>
            </a:r>
          </a:p>
        </p:txBody>
      </p:sp>
      <p:sp>
        <p:nvSpPr>
          <p:cNvPr id="171014" name="Rectangle 6"/>
          <p:cNvSpPr>
            <a:spLocks noChangeArrowheads="1"/>
          </p:cNvSpPr>
          <p:nvPr/>
        </p:nvSpPr>
        <p:spPr bwMode="auto">
          <a:xfrm>
            <a:off x="0" y="1989138"/>
            <a:ext cx="8027988" cy="1200329"/>
          </a:xfrm>
          <a:prstGeom prst="rect">
            <a:avLst/>
          </a:prstGeom>
          <a:noFill/>
          <a:ln w="9525">
            <a:noFill/>
            <a:miter lim="800000"/>
            <a:headEnd/>
            <a:tailEnd/>
          </a:ln>
          <a:effectLst/>
        </p:spPr>
        <p:txBody>
          <a:bodyPr>
            <a:spAutoFit/>
          </a:bodyPr>
          <a:lstStyle/>
          <a:p>
            <a:pPr>
              <a:defRPr/>
            </a:pPr>
            <a:r>
              <a:rPr lang="en-US" altLang="ja-JP" sz="1800" dirty="0">
                <a:solidFill>
                  <a:srgbClr val="FFFF66"/>
                </a:solidFill>
                <a:effectLst>
                  <a:outerShdw blurRad="38100" dist="38100" dir="2700000" algn="tl">
                    <a:srgbClr val="000000"/>
                  </a:outerShdw>
                </a:effectLst>
                <a:latin typeface="+mn-ea"/>
                <a:ea typeface="+mn-ea"/>
              </a:rPr>
              <a:t>【</a:t>
            </a:r>
            <a:r>
              <a:rPr lang="ja-JP" altLang="en-US" sz="1800" dirty="0">
                <a:solidFill>
                  <a:srgbClr val="FFFF66"/>
                </a:solidFill>
                <a:effectLst>
                  <a:outerShdw blurRad="38100" dist="38100" dir="2700000" algn="tl">
                    <a:srgbClr val="000000"/>
                  </a:outerShdw>
                </a:effectLst>
                <a:latin typeface="+mn-ea"/>
                <a:ea typeface="+mn-ea"/>
              </a:rPr>
              <a:t>診断基準</a:t>
            </a:r>
            <a:r>
              <a:rPr lang="en-US" altLang="ja-JP" sz="1800" dirty="0">
                <a:solidFill>
                  <a:srgbClr val="FFFF66"/>
                </a:solidFill>
                <a:effectLst>
                  <a:outerShdw blurRad="38100" dist="38100" dir="2700000" algn="tl">
                    <a:srgbClr val="000000"/>
                  </a:outerShdw>
                </a:effectLst>
                <a:latin typeface="+mn-ea"/>
                <a:ea typeface="+mn-ea"/>
              </a:rPr>
              <a:t>】</a:t>
            </a:r>
            <a:r>
              <a:rPr lang="en-US" altLang="ja-JP" sz="1800" dirty="0">
                <a:solidFill>
                  <a:schemeClr val="bg1"/>
                </a:solidFill>
                <a:effectLst>
                  <a:outerShdw blurRad="38100" dist="38100" dir="2700000" algn="tl">
                    <a:srgbClr val="000000"/>
                  </a:outerShdw>
                </a:effectLst>
                <a:latin typeface="+mn-ea"/>
                <a:ea typeface="+mn-ea"/>
              </a:rPr>
              <a:t> </a:t>
            </a:r>
          </a:p>
          <a:p>
            <a:pPr>
              <a:defRPr/>
            </a:pPr>
            <a:r>
              <a:rPr lang="en-US" altLang="ja-JP" sz="1800" dirty="0">
                <a:solidFill>
                  <a:srgbClr val="FFCC00"/>
                </a:solidFill>
                <a:effectLst>
                  <a:outerShdw blurRad="38100" dist="38100" dir="2700000" algn="tl">
                    <a:srgbClr val="000000"/>
                  </a:outerShdw>
                </a:effectLst>
                <a:latin typeface="+mn-ea"/>
                <a:ea typeface="+mn-ea"/>
              </a:rPr>
              <a:t>1</a:t>
            </a:r>
            <a:r>
              <a:rPr lang="ja-JP" altLang="en-US" sz="1800" dirty="0" err="1">
                <a:solidFill>
                  <a:srgbClr val="FFCC00"/>
                </a:solidFill>
                <a:effectLst>
                  <a:outerShdw blurRad="38100" dist="38100" dir="2700000" algn="tl">
                    <a:srgbClr val="000000"/>
                  </a:outerShdw>
                </a:effectLst>
                <a:latin typeface="+mn-ea"/>
                <a:ea typeface="+mn-ea"/>
              </a:rPr>
              <a:t>．</a:t>
            </a:r>
            <a:r>
              <a:rPr lang="ja-JP" altLang="en-US" sz="1800" dirty="0">
                <a:solidFill>
                  <a:srgbClr val="FFCC00"/>
                </a:solidFill>
                <a:effectLst>
                  <a:outerShdw blurRad="38100" dist="38100" dir="2700000" algn="tl">
                    <a:srgbClr val="000000"/>
                  </a:outerShdw>
                </a:effectLst>
                <a:latin typeface="+mn-ea"/>
                <a:ea typeface="+mn-ea"/>
              </a:rPr>
              <a:t>副腎腫瘍の存在（副腎偶発腫） </a:t>
            </a:r>
          </a:p>
          <a:p>
            <a:pPr>
              <a:defRPr/>
            </a:pPr>
            <a:r>
              <a:rPr lang="en-US" altLang="ja-JP" sz="1800" dirty="0">
                <a:solidFill>
                  <a:srgbClr val="FFCC00"/>
                </a:solidFill>
                <a:effectLst>
                  <a:outerShdw blurRad="38100" dist="38100" dir="2700000" algn="tl">
                    <a:srgbClr val="000000"/>
                  </a:outerShdw>
                </a:effectLst>
                <a:latin typeface="+mn-ea"/>
                <a:ea typeface="+mn-ea"/>
              </a:rPr>
              <a:t>2</a:t>
            </a:r>
            <a:r>
              <a:rPr lang="ja-JP" altLang="en-US" sz="1800" dirty="0" err="1">
                <a:solidFill>
                  <a:srgbClr val="FFCC00"/>
                </a:solidFill>
                <a:effectLst>
                  <a:outerShdw blurRad="38100" dist="38100" dir="2700000" algn="tl">
                    <a:srgbClr val="000000"/>
                  </a:outerShdw>
                </a:effectLst>
                <a:latin typeface="+mn-ea"/>
                <a:ea typeface="+mn-ea"/>
              </a:rPr>
              <a:t>．</a:t>
            </a:r>
            <a:r>
              <a:rPr lang="ja-JP" altLang="en-US" sz="1800" dirty="0">
                <a:solidFill>
                  <a:srgbClr val="FFCC00"/>
                </a:solidFill>
                <a:effectLst>
                  <a:outerShdw blurRad="38100" dist="38100" dir="2700000" algn="tl">
                    <a:srgbClr val="000000"/>
                  </a:outerShdw>
                </a:effectLst>
                <a:latin typeface="+mn-ea"/>
                <a:ea typeface="+mn-ea"/>
              </a:rPr>
              <a:t>臨床症状：</a:t>
            </a:r>
            <a:r>
              <a:rPr lang="en-US" altLang="ja-JP" sz="1800" dirty="0">
                <a:solidFill>
                  <a:srgbClr val="FFCC00"/>
                </a:solidFill>
                <a:effectLst>
                  <a:outerShdw blurRad="38100" dist="38100" dir="2700000" algn="tl">
                    <a:srgbClr val="000000"/>
                  </a:outerShdw>
                </a:effectLst>
                <a:latin typeface="+mn-ea"/>
                <a:ea typeface="+mn-ea"/>
              </a:rPr>
              <a:t>Cushing</a:t>
            </a:r>
            <a:r>
              <a:rPr lang="ja-JP" altLang="en-US" sz="1800" dirty="0">
                <a:solidFill>
                  <a:srgbClr val="FFCC00"/>
                </a:solidFill>
                <a:effectLst>
                  <a:outerShdw blurRad="38100" dist="38100" dir="2700000" algn="tl">
                    <a:srgbClr val="000000"/>
                  </a:outerShdw>
                </a:effectLst>
                <a:latin typeface="+mn-ea"/>
                <a:ea typeface="+mn-ea"/>
              </a:rPr>
              <a:t>症候群の特徴的な身体徴候の欠如 </a:t>
            </a:r>
          </a:p>
          <a:p>
            <a:pPr>
              <a:defRPr/>
            </a:pPr>
            <a:r>
              <a:rPr kumimoji="0" lang="en-US" altLang="ja-JP" sz="1800" dirty="0">
                <a:solidFill>
                  <a:schemeClr val="bg1"/>
                </a:solidFill>
                <a:effectLst>
                  <a:outerShdw blurRad="38100" dist="38100" dir="2700000" algn="tl">
                    <a:srgbClr val="000000"/>
                  </a:outerShdw>
                </a:effectLst>
                <a:latin typeface="+mn-ea"/>
                <a:ea typeface="+mn-ea"/>
              </a:rPr>
              <a:t>3</a:t>
            </a:r>
            <a:r>
              <a:rPr lang="ja-JP" altLang="en-US" sz="1800" dirty="0" err="1">
                <a:solidFill>
                  <a:schemeClr val="bg1"/>
                </a:solidFill>
                <a:effectLst>
                  <a:outerShdw blurRad="38100" dist="38100" dir="2700000" algn="tl">
                    <a:srgbClr val="000000"/>
                  </a:outerShdw>
                </a:effectLst>
                <a:latin typeface="+mn-ea"/>
                <a:ea typeface="+mn-ea"/>
              </a:rPr>
              <a:t>．</a:t>
            </a:r>
            <a:r>
              <a:rPr lang="ja-JP" altLang="en-US" sz="1800" dirty="0">
                <a:solidFill>
                  <a:schemeClr val="bg1"/>
                </a:solidFill>
                <a:effectLst>
                  <a:outerShdw blurRad="38100" dist="38100" dir="2700000" algn="tl">
                    <a:srgbClr val="000000"/>
                  </a:outerShdw>
                </a:effectLst>
                <a:latin typeface="+mn-ea"/>
                <a:ea typeface="+mn-ea"/>
              </a:rPr>
              <a:t>検査所見</a:t>
            </a:r>
          </a:p>
        </p:txBody>
      </p:sp>
      <p:sp>
        <p:nvSpPr>
          <p:cNvPr id="171015" name="Rectangle 7"/>
          <p:cNvSpPr>
            <a:spLocks noChangeArrowheads="1"/>
          </p:cNvSpPr>
          <p:nvPr/>
        </p:nvSpPr>
        <p:spPr bwMode="auto">
          <a:xfrm>
            <a:off x="476250" y="6284913"/>
            <a:ext cx="5775138" cy="369332"/>
          </a:xfrm>
          <a:prstGeom prst="rect">
            <a:avLst/>
          </a:prstGeom>
          <a:noFill/>
          <a:ln w="9525">
            <a:noFill/>
            <a:miter lim="800000"/>
            <a:headEnd/>
            <a:tailEnd/>
          </a:ln>
          <a:effectLst/>
        </p:spPr>
        <p:txBody>
          <a:bodyPr wrap="none">
            <a:spAutoFit/>
          </a:bodyPr>
          <a:lstStyle/>
          <a:p>
            <a:pPr>
              <a:defRPr/>
            </a:pPr>
            <a:r>
              <a:rPr lang="en-US" altLang="ja-JP" sz="1800">
                <a:solidFill>
                  <a:schemeClr val="bg1"/>
                </a:solidFill>
                <a:effectLst>
                  <a:outerShdw blurRad="38100" dist="38100" dir="2700000" algn="tl">
                    <a:srgbClr val="000000"/>
                  </a:outerShdw>
                </a:effectLst>
                <a:latin typeface="+mn-ea"/>
                <a:ea typeface="+mn-ea"/>
              </a:rPr>
              <a:t>1</a:t>
            </a:r>
            <a:r>
              <a:rPr lang="ja-JP" altLang="en-US" sz="1800">
                <a:solidFill>
                  <a:schemeClr val="bg1"/>
                </a:solidFill>
                <a:effectLst>
                  <a:outerShdw blurRad="38100" dist="38100" dir="2700000" algn="tl">
                    <a:srgbClr val="000000"/>
                  </a:outerShdw>
                </a:effectLst>
                <a:latin typeface="+mn-ea"/>
                <a:ea typeface="+mn-ea"/>
              </a:rPr>
              <a:t>、</a:t>
            </a:r>
            <a:r>
              <a:rPr lang="en-US" altLang="ja-JP" sz="1800">
                <a:solidFill>
                  <a:schemeClr val="bg1"/>
                </a:solidFill>
                <a:effectLst>
                  <a:outerShdw blurRad="38100" dist="38100" dir="2700000" algn="tl">
                    <a:srgbClr val="000000"/>
                  </a:outerShdw>
                </a:effectLst>
                <a:latin typeface="+mn-ea"/>
                <a:ea typeface="+mn-ea"/>
              </a:rPr>
              <a:t>2</a:t>
            </a:r>
            <a:r>
              <a:rPr lang="ja-JP" altLang="en-US" sz="1800">
                <a:solidFill>
                  <a:schemeClr val="bg1"/>
                </a:solidFill>
                <a:effectLst>
                  <a:outerShdw blurRad="38100" dist="38100" dir="2700000" algn="tl">
                    <a:srgbClr val="000000"/>
                  </a:outerShdw>
                </a:effectLst>
                <a:latin typeface="+mn-ea"/>
                <a:ea typeface="+mn-ea"/>
              </a:rPr>
              <a:t>、および</a:t>
            </a:r>
            <a:r>
              <a:rPr lang="en-US" altLang="ja-JP" sz="1800">
                <a:solidFill>
                  <a:schemeClr val="bg1"/>
                </a:solidFill>
                <a:effectLst>
                  <a:outerShdw blurRad="38100" dist="38100" dir="2700000" algn="tl">
                    <a:srgbClr val="000000"/>
                  </a:outerShdw>
                </a:effectLst>
                <a:latin typeface="+mn-ea"/>
                <a:ea typeface="+mn-ea"/>
              </a:rPr>
              <a:t>3</a:t>
            </a:r>
            <a:r>
              <a:rPr lang="ja-JP" altLang="en-US" sz="1800">
                <a:solidFill>
                  <a:schemeClr val="bg1"/>
                </a:solidFill>
                <a:effectLst>
                  <a:outerShdw blurRad="38100" dist="38100" dir="2700000" algn="tl">
                    <a:srgbClr val="000000"/>
                  </a:outerShdw>
                </a:effectLst>
                <a:latin typeface="+mn-ea"/>
                <a:ea typeface="+mn-ea"/>
              </a:rPr>
              <a:t>の検査所見の陽性をもって本症と診断する。</a:t>
            </a:r>
            <a:r>
              <a:rPr lang="ja-JP" altLang="en-US" sz="1800">
                <a:effectLst>
                  <a:outerShdw blurRad="38100" dist="38100" dir="2700000" algn="tl">
                    <a:srgbClr val="FFFFFF"/>
                  </a:outerShdw>
                </a:effectLst>
                <a:latin typeface="+mn-ea"/>
                <a:ea typeface="+mn-ea"/>
              </a:rPr>
              <a:t>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ChangeArrowheads="1"/>
          </p:cNvSpPr>
          <p:nvPr/>
        </p:nvSpPr>
        <p:spPr bwMode="auto">
          <a:xfrm>
            <a:off x="0" y="61188"/>
            <a:ext cx="7245894" cy="707886"/>
          </a:xfrm>
          <a:prstGeom prst="rect">
            <a:avLst/>
          </a:prstGeom>
          <a:noFill/>
          <a:ln w="9525">
            <a:noFill/>
            <a:miter lim="800000"/>
            <a:headEnd/>
            <a:tailEnd/>
          </a:ln>
          <a:effectLst/>
        </p:spPr>
        <p:txBody>
          <a:bodyPr wrap="none" anchor="ctr">
            <a:spAutoFit/>
          </a:bodyPr>
          <a:lstStyle/>
          <a:p>
            <a:pPr>
              <a:defRPr/>
            </a:pPr>
            <a:r>
              <a:rPr lang="ja-JP" altLang="en-US" sz="4000" dirty="0">
                <a:solidFill>
                  <a:srgbClr val="FFFF00"/>
                </a:solidFill>
                <a:effectLst>
                  <a:outerShdw blurRad="38100" dist="38100" dir="2700000" algn="tl">
                    <a:srgbClr val="000000"/>
                  </a:outerShdw>
                </a:effectLst>
                <a:latin typeface="+mn-ea"/>
                <a:ea typeface="+mn-ea"/>
              </a:rPr>
              <a:t>副腎性</a:t>
            </a:r>
            <a:r>
              <a:rPr lang="en-US" altLang="ja-JP" sz="4000" dirty="0">
                <a:solidFill>
                  <a:srgbClr val="FFFF00"/>
                </a:solidFill>
                <a:effectLst>
                  <a:outerShdw blurRad="38100" dist="38100" dir="2700000" algn="tl">
                    <a:srgbClr val="000000"/>
                  </a:outerShdw>
                </a:effectLst>
                <a:latin typeface="+mn-ea"/>
                <a:ea typeface="+mn-ea"/>
              </a:rPr>
              <a:t>preclinical Cushing</a:t>
            </a:r>
            <a:r>
              <a:rPr lang="ja-JP" altLang="en-US" sz="4000" dirty="0">
                <a:solidFill>
                  <a:srgbClr val="FFFF00"/>
                </a:solidFill>
                <a:effectLst>
                  <a:outerShdw blurRad="38100" dist="38100" dir="2700000" algn="tl">
                    <a:srgbClr val="000000"/>
                  </a:outerShdw>
                </a:effectLst>
                <a:latin typeface="+mn-ea"/>
                <a:ea typeface="+mn-ea"/>
              </a:rPr>
              <a:t>症候群 </a:t>
            </a:r>
          </a:p>
        </p:txBody>
      </p:sp>
      <p:sp>
        <p:nvSpPr>
          <p:cNvPr id="172035" name="Rectangle 3"/>
          <p:cNvSpPr>
            <a:spLocks noChangeArrowheads="1"/>
          </p:cNvSpPr>
          <p:nvPr/>
        </p:nvSpPr>
        <p:spPr bwMode="auto">
          <a:xfrm>
            <a:off x="476250" y="1052513"/>
            <a:ext cx="2495550" cy="400110"/>
          </a:xfrm>
          <a:prstGeom prst="rect">
            <a:avLst/>
          </a:prstGeom>
          <a:noFill/>
          <a:ln w="9525">
            <a:noFill/>
            <a:miter lim="800000"/>
            <a:headEnd/>
            <a:tailEnd/>
          </a:ln>
          <a:effectLst/>
        </p:spPr>
        <p:txBody>
          <a:bodyPr>
            <a:spAutoFit/>
          </a:bodyPr>
          <a:lstStyle/>
          <a:p>
            <a:pPr>
              <a:defRPr/>
            </a:pPr>
            <a:r>
              <a:rPr lang="en-US" altLang="ja-JP" sz="2000">
                <a:solidFill>
                  <a:schemeClr val="bg1"/>
                </a:solidFill>
                <a:effectLst>
                  <a:outerShdw blurRad="38100" dist="38100" dir="2700000" algn="tl">
                    <a:srgbClr val="000000"/>
                  </a:outerShdw>
                </a:effectLst>
                <a:latin typeface="+mn-ea"/>
                <a:ea typeface="+mn-ea"/>
              </a:rPr>
              <a:t>【</a:t>
            </a:r>
            <a:r>
              <a:rPr lang="ja-JP" altLang="en-US" sz="2000">
                <a:solidFill>
                  <a:schemeClr val="bg1"/>
                </a:solidFill>
                <a:effectLst>
                  <a:outerShdw blurRad="38100" dist="38100" dir="2700000" algn="tl">
                    <a:srgbClr val="000000"/>
                  </a:outerShdw>
                </a:effectLst>
                <a:latin typeface="+mn-ea"/>
                <a:ea typeface="+mn-ea"/>
              </a:rPr>
              <a:t>診断の補足</a:t>
            </a:r>
            <a:r>
              <a:rPr lang="en-US" altLang="ja-JP" sz="2000">
                <a:solidFill>
                  <a:schemeClr val="bg1"/>
                </a:solidFill>
                <a:effectLst>
                  <a:outerShdw blurRad="38100" dist="38100" dir="2700000" algn="tl">
                    <a:srgbClr val="000000"/>
                  </a:outerShdw>
                </a:effectLst>
                <a:latin typeface="+mn-ea"/>
                <a:ea typeface="+mn-ea"/>
              </a:rPr>
              <a:t>】</a:t>
            </a:r>
          </a:p>
        </p:txBody>
      </p:sp>
      <p:sp>
        <p:nvSpPr>
          <p:cNvPr id="172036" name="Rectangle 4"/>
          <p:cNvSpPr>
            <a:spLocks noChangeArrowheads="1"/>
          </p:cNvSpPr>
          <p:nvPr/>
        </p:nvSpPr>
        <p:spPr bwMode="auto">
          <a:xfrm>
            <a:off x="476250" y="1773238"/>
            <a:ext cx="5183188" cy="400110"/>
          </a:xfrm>
          <a:prstGeom prst="rect">
            <a:avLst/>
          </a:prstGeom>
          <a:noFill/>
          <a:ln w="9525">
            <a:noFill/>
            <a:miter lim="800000"/>
            <a:headEnd/>
            <a:tailEnd/>
          </a:ln>
          <a:effectLst/>
        </p:spPr>
        <p:txBody>
          <a:bodyPr>
            <a:spAutoFit/>
          </a:bodyPr>
          <a:lstStyle/>
          <a:p>
            <a:pPr>
              <a:defRPr/>
            </a:pPr>
            <a:r>
              <a:rPr lang="ja-JP" altLang="en-US" sz="2000">
                <a:solidFill>
                  <a:srgbClr val="FFCC66"/>
                </a:solidFill>
                <a:effectLst>
                  <a:outerShdw blurRad="38100" dist="38100" dir="2700000" algn="tl">
                    <a:srgbClr val="000000"/>
                  </a:outerShdw>
                </a:effectLst>
                <a:latin typeface="+mn-ea"/>
                <a:ea typeface="+mn-ea"/>
              </a:rPr>
              <a:t>＜コルチゾール分泌の自律性＞</a:t>
            </a:r>
          </a:p>
        </p:txBody>
      </p:sp>
      <p:sp>
        <p:nvSpPr>
          <p:cNvPr id="172037" name="Rectangle 5"/>
          <p:cNvSpPr>
            <a:spLocks noChangeArrowheads="1"/>
          </p:cNvSpPr>
          <p:nvPr/>
        </p:nvSpPr>
        <p:spPr bwMode="auto">
          <a:xfrm>
            <a:off x="220663" y="2919283"/>
            <a:ext cx="8702675" cy="2554545"/>
          </a:xfrm>
          <a:prstGeom prst="rect">
            <a:avLst/>
          </a:prstGeom>
          <a:noFill/>
          <a:ln w="9525">
            <a:noFill/>
            <a:miter lim="800000"/>
            <a:headEnd/>
            <a:tailEnd/>
          </a:ln>
          <a:effectLst/>
        </p:spPr>
        <p:txBody>
          <a:bodyPr anchor="ctr">
            <a:spAutoFit/>
          </a:bodyPr>
          <a:lstStyle/>
          <a:p>
            <a:pPr>
              <a:defRPr/>
            </a:pPr>
            <a:r>
              <a:rPr lang="en-US" altLang="ja-JP" sz="2000" dirty="0">
                <a:solidFill>
                  <a:schemeClr val="bg1"/>
                </a:solidFill>
                <a:effectLst>
                  <a:outerShdw blurRad="38100" dist="38100" dir="2700000" algn="tl">
                    <a:srgbClr val="000000"/>
                  </a:outerShdw>
                </a:effectLst>
                <a:latin typeface="+mn-ea"/>
                <a:ea typeface="+mn-ea"/>
              </a:rPr>
              <a:t>overnight</a:t>
            </a:r>
            <a:r>
              <a:rPr lang="ja-JP" altLang="en-US" sz="2000" dirty="0">
                <a:solidFill>
                  <a:schemeClr val="bg1"/>
                </a:solidFill>
                <a:effectLst>
                  <a:outerShdw blurRad="38100" dist="38100" dir="2700000" algn="tl">
                    <a:srgbClr val="000000"/>
                  </a:outerShdw>
                </a:effectLst>
                <a:latin typeface="+mn-ea"/>
                <a:ea typeface="+mn-ea"/>
              </a:rPr>
              <a:t>デキサメサゾン抑制試験の場合：スクリーニングに</a:t>
            </a:r>
          </a:p>
          <a:p>
            <a:pPr>
              <a:defRPr/>
            </a:pPr>
            <a:endParaRPr lang="ja-JP" altLang="en-US" sz="2000" dirty="0">
              <a:solidFill>
                <a:schemeClr val="bg1"/>
              </a:solidFill>
              <a:effectLst>
                <a:outerShdw blurRad="38100" dist="38100" dir="2700000" algn="tl">
                  <a:srgbClr val="000000"/>
                </a:outerShdw>
              </a:effectLst>
              <a:latin typeface="+mn-ea"/>
              <a:ea typeface="+mn-ea"/>
            </a:endParaRPr>
          </a:p>
          <a:p>
            <a:pPr>
              <a:defRPr/>
            </a:pPr>
            <a:r>
              <a:rPr lang="ja-JP" altLang="en-US" sz="2000" dirty="0">
                <a:solidFill>
                  <a:schemeClr val="bg1"/>
                </a:solidFill>
                <a:effectLst>
                  <a:outerShdw blurRad="38100" dist="38100" dir="2700000" algn="tl">
                    <a:srgbClr val="000000"/>
                  </a:outerShdw>
                </a:effectLst>
                <a:latin typeface="+mn-ea"/>
                <a:ea typeface="+mn-ea"/>
              </a:rPr>
              <a:t> </a:t>
            </a:r>
            <a:r>
              <a:rPr lang="en-US" altLang="ja-JP" sz="2000" dirty="0">
                <a:solidFill>
                  <a:schemeClr val="bg1"/>
                </a:solidFill>
                <a:effectLst>
                  <a:outerShdw blurRad="38100" dist="38100" dir="2700000" algn="tl">
                    <a:srgbClr val="000000"/>
                  </a:outerShdw>
                </a:effectLst>
                <a:latin typeface="+mn-ea"/>
                <a:ea typeface="+mn-ea"/>
              </a:rPr>
              <a:t>1 </a:t>
            </a:r>
            <a:r>
              <a:rPr lang="en-US" altLang="ja-JP" sz="2000" dirty="0" smtClean="0">
                <a:solidFill>
                  <a:schemeClr val="bg1"/>
                </a:solidFill>
                <a:effectLst>
                  <a:outerShdw blurRad="38100" dist="38100" dir="2700000" algn="tl">
                    <a:srgbClr val="000000"/>
                  </a:outerShdw>
                </a:effectLst>
                <a:latin typeface="+mn-ea"/>
                <a:ea typeface="+mn-ea"/>
              </a:rPr>
              <a:t>mg(0.5mg</a:t>
            </a:r>
            <a:r>
              <a:rPr lang="ja-JP" altLang="en-US" sz="2000" dirty="0" smtClean="0">
                <a:solidFill>
                  <a:schemeClr val="bg1"/>
                </a:solidFill>
                <a:effectLst>
                  <a:outerShdw blurRad="38100" dist="38100" dir="2700000" algn="tl">
                    <a:srgbClr val="000000"/>
                  </a:outerShdw>
                </a:effectLst>
                <a:latin typeface="+mn-ea"/>
                <a:ea typeface="+mn-ea"/>
              </a:rPr>
              <a:t>でも上昇していれば問題</a:t>
            </a:r>
            <a:r>
              <a:rPr lang="en-US" altLang="ja-JP" sz="2000" dirty="0" smtClean="0">
                <a:solidFill>
                  <a:schemeClr val="bg1"/>
                </a:solidFill>
                <a:effectLst>
                  <a:outerShdw blurRad="38100" dist="38100" dir="2700000" algn="tl">
                    <a:srgbClr val="000000"/>
                  </a:outerShdw>
                </a:effectLst>
                <a:latin typeface="+mn-ea"/>
                <a:ea typeface="+mn-ea"/>
              </a:rPr>
              <a:t>)</a:t>
            </a:r>
            <a:r>
              <a:rPr lang="ja-JP" altLang="en-US" sz="2000" dirty="0" smtClean="0">
                <a:solidFill>
                  <a:schemeClr val="bg1"/>
                </a:solidFill>
                <a:effectLst>
                  <a:outerShdw blurRad="38100" dist="38100" dir="2700000" algn="tl">
                    <a:srgbClr val="000000"/>
                  </a:outerShdw>
                </a:effectLst>
                <a:latin typeface="+mn-ea"/>
                <a:ea typeface="+mn-ea"/>
              </a:rPr>
              <a:t>の</a:t>
            </a:r>
            <a:r>
              <a:rPr lang="ja-JP" altLang="en-US" sz="2000" dirty="0">
                <a:solidFill>
                  <a:schemeClr val="bg1"/>
                </a:solidFill>
                <a:effectLst>
                  <a:outerShdw blurRad="38100" dist="38100" dir="2700000" algn="tl">
                    <a:srgbClr val="000000"/>
                  </a:outerShdw>
                </a:effectLst>
                <a:latin typeface="+mn-ea"/>
                <a:ea typeface="+mn-ea"/>
              </a:rPr>
              <a:t>抑制試験を行い、血中コルチゾール値 </a:t>
            </a:r>
            <a:r>
              <a:rPr lang="en-US" altLang="ja-JP" sz="2000" dirty="0">
                <a:solidFill>
                  <a:schemeClr val="bg1"/>
                </a:solidFill>
                <a:effectLst>
                  <a:outerShdw blurRad="38100" dist="38100" dir="2700000" algn="tl">
                    <a:srgbClr val="000000"/>
                  </a:outerShdw>
                </a:effectLst>
                <a:latin typeface="+mn-ea"/>
                <a:ea typeface="+mn-ea"/>
              </a:rPr>
              <a:t>3μg</a:t>
            </a:r>
            <a:r>
              <a:rPr lang="ja-JP" altLang="en-US" sz="2000" dirty="0">
                <a:solidFill>
                  <a:schemeClr val="bg1"/>
                </a:solidFill>
                <a:effectLst>
                  <a:outerShdw blurRad="38100" dist="38100" dir="2700000" algn="tl">
                    <a:srgbClr val="000000"/>
                  </a:outerShdw>
                </a:effectLst>
                <a:latin typeface="+mn-ea"/>
                <a:ea typeface="+mn-ea"/>
              </a:rPr>
              <a:t>／</a:t>
            </a:r>
            <a:r>
              <a:rPr lang="en-US" altLang="ja-JP" sz="2000" dirty="0">
                <a:solidFill>
                  <a:schemeClr val="bg1"/>
                </a:solidFill>
                <a:effectLst>
                  <a:outerShdw blurRad="38100" dist="38100" dir="2700000" algn="tl">
                    <a:srgbClr val="000000"/>
                  </a:outerShdw>
                </a:effectLst>
                <a:latin typeface="+mn-ea"/>
                <a:ea typeface="+mn-ea"/>
              </a:rPr>
              <a:t>dl</a:t>
            </a:r>
            <a:r>
              <a:rPr lang="ja-JP" altLang="en-US" sz="2000" dirty="0">
                <a:solidFill>
                  <a:schemeClr val="bg1"/>
                </a:solidFill>
                <a:effectLst>
                  <a:outerShdw blurRad="38100" dist="38100" dir="2700000" algn="tl">
                    <a:srgbClr val="000000"/>
                  </a:outerShdw>
                </a:effectLst>
                <a:latin typeface="+mn-ea"/>
                <a:ea typeface="+mn-ea"/>
              </a:rPr>
              <a:t>以上の場合本疾患の可能性が考えられる。　更に</a:t>
            </a:r>
          </a:p>
          <a:p>
            <a:pPr>
              <a:defRPr/>
            </a:pPr>
            <a:endParaRPr lang="ja-JP" altLang="en-US" sz="2000" dirty="0">
              <a:solidFill>
                <a:schemeClr val="bg1"/>
              </a:solidFill>
              <a:effectLst>
                <a:outerShdw blurRad="38100" dist="38100" dir="2700000" algn="tl">
                  <a:srgbClr val="000000"/>
                </a:outerShdw>
              </a:effectLst>
              <a:latin typeface="+mn-ea"/>
              <a:ea typeface="+mn-ea"/>
            </a:endParaRPr>
          </a:p>
          <a:p>
            <a:pPr>
              <a:defRPr/>
            </a:pPr>
            <a:r>
              <a:rPr lang="en-US" altLang="ja-JP" sz="2000" dirty="0">
                <a:solidFill>
                  <a:schemeClr val="bg1"/>
                </a:solidFill>
                <a:effectLst>
                  <a:outerShdw blurRad="38100" dist="38100" dir="2700000" algn="tl">
                    <a:srgbClr val="000000"/>
                  </a:outerShdw>
                </a:effectLst>
                <a:latin typeface="+mn-ea"/>
                <a:ea typeface="+mn-ea"/>
              </a:rPr>
              <a:t>8 mg</a:t>
            </a:r>
            <a:r>
              <a:rPr lang="ja-JP" altLang="en-US" sz="2000" dirty="0">
                <a:solidFill>
                  <a:schemeClr val="bg1"/>
                </a:solidFill>
                <a:effectLst>
                  <a:outerShdw blurRad="38100" dist="38100" dir="2700000" algn="tl">
                    <a:srgbClr val="000000"/>
                  </a:outerShdw>
                </a:effectLst>
                <a:latin typeface="+mn-ea"/>
                <a:ea typeface="+mn-ea"/>
              </a:rPr>
              <a:t>の抑制試験を行い、血中コルチゾール値が </a:t>
            </a:r>
            <a:r>
              <a:rPr lang="en-US" altLang="ja-JP" sz="2000" dirty="0">
                <a:solidFill>
                  <a:schemeClr val="bg1"/>
                </a:solidFill>
                <a:effectLst>
                  <a:outerShdw blurRad="38100" dist="38100" dir="2700000" algn="tl">
                    <a:srgbClr val="000000"/>
                  </a:outerShdw>
                </a:effectLst>
                <a:latin typeface="+mn-ea"/>
                <a:ea typeface="+mn-ea"/>
              </a:rPr>
              <a:t>1 </a:t>
            </a:r>
            <a:r>
              <a:rPr lang="en-US" altLang="en-US" sz="2000" dirty="0" err="1">
                <a:solidFill>
                  <a:schemeClr val="bg1"/>
                </a:solidFill>
                <a:effectLst>
                  <a:outerShdw blurRad="38100" dist="38100" dir="2700000" algn="tl">
                    <a:srgbClr val="000000"/>
                  </a:outerShdw>
                </a:effectLst>
                <a:latin typeface="+mn-ea"/>
                <a:ea typeface="+mn-ea"/>
              </a:rPr>
              <a:t>μ</a:t>
            </a:r>
            <a:r>
              <a:rPr lang="en-US" altLang="ja-JP" sz="2000" dirty="0" err="1">
                <a:solidFill>
                  <a:schemeClr val="bg1"/>
                </a:solidFill>
                <a:effectLst>
                  <a:outerShdw blurRad="38100" dist="38100" dir="2700000" algn="tl">
                    <a:srgbClr val="000000"/>
                  </a:outerShdw>
                </a:effectLst>
                <a:latin typeface="+mn-ea"/>
                <a:ea typeface="+mn-ea"/>
              </a:rPr>
              <a:t>g</a:t>
            </a:r>
            <a:r>
              <a:rPr lang="ja-JP" altLang="en-US" sz="2000" dirty="0">
                <a:solidFill>
                  <a:schemeClr val="bg1"/>
                </a:solidFill>
                <a:effectLst>
                  <a:outerShdw blurRad="38100" dist="38100" dir="2700000" algn="tl">
                    <a:srgbClr val="000000"/>
                  </a:outerShdw>
                </a:effectLst>
                <a:latin typeface="+mn-ea"/>
                <a:ea typeface="+mn-ea"/>
              </a:rPr>
              <a:t>／</a:t>
            </a:r>
            <a:r>
              <a:rPr lang="en-US" altLang="ja-JP" sz="2000" dirty="0">
                <a:solidFill>
                  <a:schemeClr val="bg1"/>
                </a:solidFill>
                <a:effectLst>
                  <a:outerShdw blurRad="38100" dist="38100" dir="2700000" algn="tl">
                    <a:srgbClr val="000000"/>
                  </a:outerShdw>
                </a:effectLst>
                <a:latin typeface="+mn-ea"/>
                <a:ea typeface="+mn-ea"/>
              </a:rPr>
              <a:t>dl</a:t>
            </a:r>
            <a:r>
              <a:rPr lang="ja-JP" altLang="en-US" sz="2000" dirty="0">
                <a:solidFill>
                  <a:schemeClr val="bg1"/>
                </a:solidFill>
                <a:effectLst>
                  <a:outerShdw blurRad="38100" dist="38100" dir="2700000" algn="tl">
                    <a:srgbClr val="000000"/>
                  </a:outerShdw>
                </a:effectLst>
                <a:latin typeface="+mn-ea"/>
                <a:ea typeface="+mn-ea"/>
              </a:rPr>
              <a:t>以上の場合本疾患を考える。 </a:t>
            </a:r>
          </a:p>
          <a:p>
            <a:pPr eaLnBrk="0" hangingPunct="0">
              <a:defRPr/>
            </a:pPr>
            <a:endParaRPr lang="en-US" altLang="ja-JP" sz="2000" dirty="0">
              <a:solidFill>
                <a:schemeClr val="bg1"/>
              </a:solidFill>
              <a:effectLst>
                <a:outerShdw blurRad="38100" dist="38100" dir="2700000" algn="tl">
                  <a:srgbClr val="000000"/>
                </a:outerShdw>
              </a:effectLst>
              <a:latin typeface="+mn-ea"/>
              <a:ea typeface="+mn-ea"/>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177784" y="1786290"/>
            <a:ext cx="8721725" cy="3170099"/>
          </a:xfrm>
          <a:prstGeom prst="rect">
            <a:avLst/>
          </a:prstGeom>
          <a:noFill/>
          <a:ln w="9525">
            <a:noFill/>
            <a:miter lim="800000"/>
            <a:headEnd/>
            <a:tailEnd/>
          </a:ln>
          <a:effectLst/>
        </p:spPr>
        <p:txBody>
          <a:bodyPr anchor="ctr">
            <a:spAutoFit/>
          </a:bodyPr>
          <a:lstStyle/>
          <a:p>
            <a:pPr>
              <a:defRPr/>
            </a:pPr>
            <a:r>
              <a:rPr lang="en-US" altLang="ja-JP" sz="2000" dirty="0">
                <a:solidFill>
                  <a:schemeClr val="bg1"/>
                </a:solidFill>
                <a:effectLst>
                  <a:outerShdw blurRad="38100" dist="38100" dir="2700000" algn="tl">
                    <a:srgbClr val="000000"/>
                  </a:outerShdw>
                </a:effectLst>
                <a:latin typeface="+mn-ea"/>
                <a:ea typeface="+mn-ea"/>
              </a:rPr>
              <a:t>【</a:t>
            </a:r>
            <a:r>
              <a:rPr lang="ja-JP" altLang="en-US" sz="2000" dirty="0">
                <a:solidFill>
                  <a:schemeClr val="bg1"/>
                </a:solidFill>
                <a:effectLst>
                  <a:outerShdw blurRad="38100" dist="38100" dir="2700000" algn="tl">
                    <a:srgbClr val="000000"/>
                  </a:outerShdw>
                </a:effectLst>
                <a:latin typeface="+mn-ea"/>
                <a:ea typeface="+mn-ea"/>
              </a:rPr>
              <a:t>副腎性</a:t>
            </a:r>
            <a:r>
              <a:rPr lang="en-US" altLang="ja-JP" sz="2000" dirty="0">
                <a:solidFill>
                  <a:schemeClr val="bg1"/>
                </a:solidFill>
                <a:effectLst>
                  <a:outerShdw blurRad="38100" dist="38100" dir="2700000" algn="tl">
                    <a:srgbClr val="000000"/>
                  </a:outerShdw>
                </a:effectLst>
                <a:latin typeface="+mn-ea"/>
                <a:ea typeface="+mn-ea"/>
              </a:rPr>
              <a:t>preclinical Cushing</a:t>
            </a:r>
            <a:r>
              <a:rPr lang="ja-JP" altLang="en-US" sz="2000" dirty="0">
                <a:solidFill>
                  <a:schemeClr val="bg1"/>
                </a:solidFill>
                <a:effectLst>
                  <a:outerShdw blurRad="38100" dist="38100" dir="2700000" algn="tl">
                    <a:srgbClr val="000000"/>
                  </a:outerShdw>
                </a:effectLst>
                <a:latin typeface="+mn-ea"/>
                <a:ea typeface="+mn-ea"/>
              </a:rPr>
              <a:t>症候群の取扱いのめや</a:t>
            </a:r>
            <a:r>
              <a:rPr lang="ja-JP" altLang="en-US" sz="2000" dirty="0" err="1">
                <a:solidFill>
                  <a:schemeClr val="bg1"/>
                </a:solidFill>
                <a:effectLst>
                  <a:outerShdw blurRad="38100" dist="38100" dir="2700000" algn="tl">
                    <a:srgbClr val="000000"/>
                  </a:outerShdw>
                </a:effectLst>
                <a:latin typeface="+mn-ea"/>
                <a:ea typeface="+mn-ea"/>
              </a:rPr>
              <a:t>す</a:t>
            </a:r>
            <a:r>
              <a:rPr lang="en-US" altLang="ja-JP" sz="2000" dirty="0">
                <a:solidFill>
                  <a:schemeClr val="bg1"/>
                </a:solidFill>
                <a:effectLst>
                  <a:outerShdw blurRad="38100" dist="38100" dir="2700000" algn="tl">
                    <a:srgbClr val="000000"/>
                  </a:outerShdw>
                </a:effectLst>
                <a:latin typeface="+mn-ea"/>
                <a:ea typeface="+mn-ea"/>
              </a:rPr>
              <a:t>】 </a:t>
            </a:r>
          </a:p>
          <a:p>
            <a:pPr>
              <a:defRPr/>
            </a:pPr>
            <a:r>
              <a:rPr lang="ja-JP" altLang="en-US" sz="2000" dirty="0">
                <a:solidFill>
                  <a:schemeClr val="bg1"/>
                </a:solidFill>
                <a:effectLst>
                  <a:outerShdw blurRad="38100" dist="38100" dir="2700000" algn="tl">
                    <a:srgbClr val="000000"/>
                  </a:outerShdw>
                </a:effectLst>
                <a:latin typeface="+mn-ea"/>
                <a:ea typeface="+mn-ea"/>
              </a:rPr>
              <a:t>　本症と診断され、検査所見の</a:t>
            </a:r>
            <a:r>
              <a:rPr lang="en-US" altLang="ja-JP" sz="2000" dirty="0">
                <a:solidFill>
                  <a:schemeClr val="bg1"/>
                </a:solidFill>
                <a:effectLst>
                  <a:outerShdw blurRad="38100" dist="38100" dir="2700000" algn="tl">
                    <a:srgbClr val="000000"/>
                  </a:outerShdw>
                </a:effectLst>
                <a:latin typeface="+mn-ea"/>
                <a:ea typeface="+mn-ea"/>
              </a:rPr>
              <a:t>1</a:t>
            </a:r>
            <a:r>
              <a:rPr lang="ja-JP" altLang="en-US" sz="2000" dirty="0">
                <a:solidFill>
                  <a:schemeClr val="bg1"/>
                </a:solidFill>
                <a:effectLst>
                  <a:outerShdw blurRad="38100" dist="38100" dir="2700000" algn="tl">
                    <a:srgbClr val="000000"/>
                  </a:outerShdw>
                </a:effectLst>
                <a:latin typeface="+mn-ea"/>
                <a:ea typeface="+mn-ea"/>
              </a:rPr>
              <a:t>）、</a:t>
            </a:r>
            <a:r>
              <a:rPr lang="en-US" altLang="ja-JP" sz="2000" dirty="0">
                <a:solidFill>
                  <a:schemeClr val="bg1"/>
                </a:solidFill>
                <a:effectLst>
                  <a:outerShdw blurRad="38100" dist="38100" dir="2700000" algn="tl">
                    <a:srgbClr val="000000"/>
                  </a:outerShdw>
                </a:effectLst>
                <a:latin typeface="+mn-ea"/>
                <a:ea typeface="+mn-ea"/>
              </a:rPr>
              <a:t>2</a:t>
            </a:r>
            <a:r>
              <a:rPr lang="ja-JP" altLang="en-US" sz="2000" dirty="0">
                <a:solidFill>
                  <a:schemeClr val="bg1"/>
                </a:solidFill>
                <a:effectLst>
                  <a:outerShdw blurRad="38100" dist="38100" dir="2700000" algn="tl">
                    <a:srgbClr val="000000"/>
                  </a:outerShdw>
                </a:effectLst>
                <a:latin typeface="+mn-ea"/>
                <a:ea typeface="+mn-ea"/>
              </a:rPr>
              <a:t>）（デキサメサゾン抑制試験）に加えて</a:t>
            </a:r>
            <a:r>
              <a:rPr lang="en-US" altLang="ja-JP" sz="2000" dirty="0">
                <a:solidFill>
                  <a:schemeClr val="bg1"/>
                </a:solidFill>
                <a:effectLst>
                  <a:outerShdw blurRad="38100" dist="38100" dir="2700000" algn="tl">
                    <a:srgbClr val="000000"/>
                  </a:outerShdw>
                </a:effectLst>
                <a:latin typeface="+mn-ea"/>
                <a:ea typeface="+mn-ea"/>
              </a:rPr>
              <a:t>3</a:t>
            </a:r>
            <a:r>
              <a:rPr lang="ja-JP" altLang="en-US" sz="2000" dirty="0">
                <a:solidFill>
                  <a:schemeClr val="bg1"/>
                </a:solidFill>
                <a:effectLst>
                  <a:outerShdw blurRad="38100" dist="38100" dir="2700000" algn="tl">
                    <a:srgbClr val="000000"/>
                  </a:outerShdw>
                </a:effectLst>
                <a:latin typeface="+mn-ea"/>
                <a:ea typeface="+mn-ea"/>
              </a:rPr>
              <a:t>）</a:t>
            </a:r>
            <a:r>
              <a:rPr lang="en-US" altLang="ja-JP" sz="2000" dirty="0">
                <a:solidFill>
                  <a:schemeClr val="bg1"/>
                </a:solidFill>
                <a:effectLst>
                  <a:outerShdw blurRad="38100" dist="38100" dir="2700000" algn="tl">
                    <a:srgbClr val="000000"/>
                  </a:outerShdw>
                </a:effectLst>
                <a:latin typeface="+mn-ea"/>
                <a:ea typeface="+mn-ea"/>
              </a:rPr>
              <a:t>-6</a:t>
            </a:r>
            <a:r>
              <a:rPr lang="ja-JP" altLang="en-US" sz="2000" dirty="0">
                <a:solidFill>
                  <a:schemeClr val="bg1"/>
                </a:solidFill>
                <a:effectLst>
                  <a:outerShdw blurRad="38100" dist="38100" dir="2700000" algn="tl">
                    <a:srgbClr val="000000"/>
                  </a:outerShdw>
                </a:effectLst>
                <a:latin typeface="+mn-ea"/>
                <a:ea typeface="+mn-ea"/>
              </a:rPr>
              <a:t>）の</a:t>
            </a:r>
            <a:r>
              <a:rPr lang="en-US" altLang="ja-JP" sz="2000" dirty="0">
                <a:solidFill>
                  <a:schemeClr val="bg1"/>
                </a:solidFill>
                <a:effectLst>
                  <a:outerShdw blurRad="38100" dist="38100" dir="2700000" algn="tl">
                    <a:srgbClr val="000000"/>
                  </a:outerShdw>
                </a:effectLst>
                <a:latin typeface="+mn-ea"/>
                <a:ea typeface="+mn-ea"/>
              </a:rPr>
              <a:t>2</a:t>
            </a:r>
            <a:r>
              <a:rPr lang="ja-JP" altLang="en-US" sz="2000" dirty="0">
                <a:solidFill>
                  <a:schemeClr val="bg1"/>
                </a:solidFill>
                <a:effectLst>
                  <a:outerShdw blurRad="38100" dist="38100" dir="2700000" algn="tl">
                    <a:srgbClr val="000000"/>
                  </a:outerShdw>
                </a:effectLst>
                <a:latin typeface="+mn-ea"/>
                <a:ea typeface="+mn-ea"/>
              </a:rPr>
              <a:t>項目以上を満たし、高血圧、全身性肥満、耐糖能異常のいずれかを有する例は副腎腫瘍の摘出を考慮する。その他の場合も慎重なる経過観察を行う。 </a:t>
            </a:r>
          </a:p>
          <a:p>
            <a:pPr>
              <a:defRPr/>
            </a:pPr>
            <a:endParaRPr lang="ja-JP" altLang="en-US" sz="2000" dirty="0">
              <a:solidFill>
                <a:schemeClr val="bg1"/>
              </a:solidFill>
              <a:effectLst>
                <a:outerShdw blurRad="38100" dist="38100" dir="2700000" algn="tl">
                  <a:srgbClr val="000000"/>
                </a:outerShdw>
              </a:effectLst>
              <a:latin typeface="+mn-ea"/>
              <a:ea typeface="+mn-ea"/>
            </a:endParaRPr>
          </a:p>
          <a:p>
            <a:pPr>
              <a:defRPr/>
            </a:pPr>
            <a:r>
              <a:rPr lang="ja-JP" altLang="en-US" sz="2000" u="sng" dirty="0">
                <a:solidFill>
                  <a:schemeClr val="bg1"/>
                </a:solidFill>
                <a:effectLst>
                  <a:outerShdw blurRad="38100" dist="38100" dir="2700000" algn="tl">
                    <a:srgbClr val="000000"/>
                  </a:outerShdw>
                </a:effectLst>
                <a:latin typeface="+mn-ea"/>
                <a:ea typeface="+mn-ea"/>
              </a:rPr>
              <a:t>付帯事項</a:t>
            </a:r>
            <a:r>
              <a:rPr lang="ja-JP" altLang="en-US" sz="2000" dirty="0">
                <a:solidFill>
                  <a:schemeClr val="bg1"/>
                </a:solidFill>
                <a:effectLst>
                  <a:outerShdw blurRad="38100" dist="38100" dir="2700000" algn="tl">
                    <a:srgbClr val="000000"/>
                  </a:outerShdw>
                </a:effectLst>
                <a:latin typeface="+mn-ea"/>
                <a:ea typeface="+mn-ea"/>
              </a:rPr>
              <a:t>	</a:t>
            </a:r>
          </a:p>
          <a:p>
            <a:pPr>
              <a:defRPr/>
            </a:pPr>
            <a:r>
              <a:rPr lang="en-US" altLang="ja-JP" sz="2000" dirty="0">
                <a:solidFill>
                  <a:schemeClr val="bg1"/>
                </a:solidFill>
                <a:effectLst>
                  <a:outerShdw blurRad="38100" dist="38100" dir="2700000" algn="tl">
                    <a:srgbClr val="000000"/>
                  </a:outerShdw>
                </a:effectLst>
                <a:latin typeface="+mn-ea"/>
                <a:ea typeface="+mn-ea"/>
              </a:rPr>
              <a:t>1</a:t>
            </a:r>
            <a:r>
              <a:rPr lang="ja-JP" altLang="en-US" sz="2000" dirty="0">
                <a:solidFill>
                  <a:schemeClr val="bg1"/>
                </a:solidFill>
                <a:effectLst>
                  <a:outerShdw blurRad="38100" dist="38100" dir="2700000" algn="tl">
                    <a:srgbClr val="000000"/>
                  </a:outerShdw>
                </a:effectLst>
                <a:latin typeface="+mn-ea"/>
                <a:ea typeface="+mn-ea"/>
              </a:rPr>
              <a:t>）腫瘍径が</a:t>
            </a:r>
            <a:r>
              <a:rPr lang="en-US" altLang="ja-JP" sz="2000" dirty="0">
                <a:solidFill>
                  <a:schemeClr val="bg1"/>
                </a:solidFill>
                <a:effectLst>
                  <a:outerShdw blurRad="38100" dist="38100" dir="2700000" algn="tl">
                    <a:srgbClr val="000000"/>
                  </a:outerShdw>
                </a:effectLst>
                <a:latin typeface="+mn-ea"/>
                <a:ea typeface="+mn-ea"/>
              </a:rPr>
              <a:t>5cm</a:t>
            </a:r>
            <a:r>
              <a:rPr lang="ja-JP" altLang="en-US" sz="2000" dirty="0">
                <a:solidFill>
                  <a:schemeClr val="bg1"/>
                </a:solidFill>
                <a:effectLst>
                  <a:outerShdw blurRad="38100" dist="38100" dir="2700000" algn="tl">
                    <a:srgbClr val="000000"/>
                  </a:outerShdw>
                </a:effectLst>
                <a:latin typeface="+mn-ea"/>
                <a:ea typeface="+mn-ea"/>
              </a:rPr>
              <a:t>以上の場合、</a:t>
            </a:r>
            <a:r>
              <a:rPr lang="en-US" altLang="ja-JP" sz="2000" dirty="0">
                <a:solidFill>
                  <a:schemeClr val="bg1"/>
                </a:solidFill>
                <a:effectLst>
                  <a:outerShdw blurRad="38100" dist="38100" dir="2700000" algn="tl">
                    <a:srgbClr val="000000"/>
                  </a:outerShdw>
                </a:effectLst>
                <a:latin typeface="+mn-ea"/>
                <a:ea typeface="+mn-ea"/>
              </a:rPr>
              <a:t>5cm</a:t>
            </a:r>
            <a:r>
              <a:rPr lang="ja-JP" altLang="en-US" sz="2000" dirty="0">
                <a:solidFill>
                  <a:schemeClr val="bg1"/>
                </a:solidFill>
                <a:effectLst>
                  <a:outerShdw blurRad="38100" dist="38100" dir="2700000" algn="tl">
                    <a:srgbClr val="000000"/>
                  </a:outerShdw>
                </a:effectLst>
                <a:latin typeface="+mn-ea"/>
                <a:ea typeface="+mn-ea"/>
              </a:rPr>
              <a:t>未満でも増大傾向のあるものは摘出術を行う。 </a:t>
            </a:r>
          </a:p>
          <a:p>
            <a:pPr>
              <a:defRPr/>
            </a:pPr>
            <a:r>
              <a:rPr lang="en-US" altLang="ja-JP" sz="2000" dirty="0">
                <a:solidFill>
                  <a:schemeClr val="bg1"/>
                </a:solidFill>
                <a:effectLst>
                  <a:outerShdw blurRad="38100" dist="38100" dir="2700000" algn="tl">
                    <a:srgbClr val="000000"/>
                  </a:outerShdw>
                </a:effectLst>
                <a:latin typeface="+mn-ea"/>
                <a:ea typeface="+mn-ea"/>
              </a:rPr>
              <a:t>2</a:t>
            </a:r>
            <a:r>
              <a:rPr lang="ja-JP" altLang="en-US" sz="2000" dirty="0">
                <a:solidFill>
                  <a:schemeClr val="bg1"/>
                </a:solidFill>
                <a:effectLst>
                  <a:outerShdw blurRad="38100" dist="38100" dir="2700000" algn="tl">
                    <a:srgbClr val="000000"/>
                  </a:outerShdw>
                </a:effectLst>
                <a:latin typeface="+mn-ea"/>
                <a:ea typeface="+mn-ea"/>
              </a:rPr>
              <a:t>）稀ではあるが、</a:t>
            </a:r>
            <a:r>
              <a:rPr lang="en-US" altLang="ja-JP" sz="2000" dirty="0">
                <a:solidFill>
                  <a:schemeClr val="bg1"/>
                </a:solidFill>
                <a:effectLst>
                  <a:outerShdw blurRad="38100" dist="38100" dir="2700000" algn="tl">
                    <a:srgbClr val="000000"/>
                  </a:outerShdw>
                </a:effectLst>
                <a:latin typeface="+mn-ea"/>
                <a:ea typeface="+mn-ea"/>
              </a:rPr>
              <a:t>Preclinical Cushing</a:t>
            </a:r>
            <a:r>
              <a:rPr lang="ja-JP" altLang="en-US" sz="2000" dirty="0">
                <a:solidFill>
                  <a:schemeClr val="bg1"/>
                </a:solidFill>
                <a:effectLst>
                  <a:outerShdw blurRad="38100" dist="38100" dir="2700000" algn="tl">
                    <a:srgbClr val="000000"/>
                  </a:outerShdw>
                </a:effectLst>
                <a:latin typeface="+mn-ea"/>
                <a:ea typeface="+mn-ea"/>
              </a:rPr>
              <a:t>症候群の副腎腫瘍摘出後、糖質コルチコイド補償療法を必要とする例があるので注意を要する。 </a:t>
            </a:r>
          </a:p>
          <a:p>
            <a:pPr eaLnBrk="0" hangingPunct="0">
              <a:defRPr/>
            </a:pPr>
            <a:endParaRPr lang="en-US" altLang="ja-JP" sz="2000" dirty="0">
              <a:solidFill>
                <a:schemeClr val="bg1"/>
              </a:solidFill>
              <a:effectLst>
                <a:outerShdw blurRad="38100" dist="38100" dir="2700000" algn="tl">
                  <a:srgbClr val="000000"/>
                </a:outerShdw>
              </a:effectLst>
              <a:latin typeface="+mn-ea"/>
              <a:ea typeface="+mn-ea"/>
            </a:endParaRPr>
          </a:p>
        </p:txBody>
      </p:sp>
      <p:sp>
        <p:nvSpPr>
          <p:cNvPr id="173059" name="Rectangle 3"/>
          <p:cNvSpPr>
            <a:spLocks noChangeArrowheads="1"/>
          </p:cNvSpPr>
          <p:nvPr/>
        </p:nvSpPr>
        <p:spPr bwMode="auto">
          <a:xfrm>
            <a:off x="0" y="61188"/>
            <a:ext cx="7245894" cy="707886"/>
          </a:xfrm>
          <a:prstGeom prst="rect">
            <a:avLst/>
          </a:prstGeom>
          <a:noFill/>
          <a:ln w="9525">
            <a:noFill/>
            <a:miter lim="800000"/>
            <a:headEnd/>
            <a:tailEnd/>
          </a:ln>
          <a:effectLst/>
        </p:spPr>
        <p:txBody>
          <a:bodyPr wrap="none" anchor="ctr">
            <a:spAutoFit/>
          </a:bodyPr>
          <a:lstStyle/>
          <a:p>
            <a:pPr>
              <a:defRPr/>
            </a:pPr>
            <a:r>
              <a:rPr lang="ja-JP" altLang="en-US" sz="4000" dirty="0">
                <a:solidFill>
                  <a:srgbClr val="FFFF00"/>
                </a:solidFill>
                <a:effectLst>
                  <a:outerShdw blurRad="38100" dist="38100" dir="2700000" algn="tl">
                    <a:srgbClr val="000000"/>
                  </a:outerShdw>
                </a:effectLst>
                <a:latin typeface="+mn-ea"/>
                <a:ea typeface="+mn-ea"/>
              </a:rPr>
              <a:t>副腎性</a:t>
            </a:r>
            <a:r>
              <a:rPr lang="en-US" altLang="ja-JP" sz="4000" dirty="0">
                <a:solidFill>
                  <a:srgbClr val="FFFF00"/>
                </a:solidFill>
                <a:effectLst>
                  <a:outerShdw blurRad="38100" dist="38100" dir="2700000" algn="tl">
                    <a:srgbClr val="000000"/>
                  </a:outerShdw>
                </a:effectLst>
                <a:latin typeface="+mn-ea"/>
                <a:ea typeface="+mn-ea"/>
              </a:rPr>
              <a:t>preclinical Cushing</a:t>
            </a:r>
            <a:r>
              <a:rPr lang="ja-JP" altLang="en-US" sz="4000" dirty="0">
                <a:solidFill>
                  <a:srgbClr val="FFFF00"/>
                </a:solidFill>
                <a:effectLst>
                  <a:outerShdw blurRad="38100" dist="38100" dir="2700000" algn="tl">
                    <a:srgbClr val="000000"/>
                  </a:outerShdw>
                </a:effectLst>
                <a:latin typeface="+mn-ea"/>
                <a:ea typeface="+mn-ea"/>
              </a:rPr>
              <a:t>症候群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457200" y="1916113"/>
            <a:ext cx="8229600" cy="1143000"/>
          </a:xfrm>
        </p:spPr>
        <p:txBody>
          <a:bodyPr/>
          <a:lstStyle/>
          <a:p>
            <a:pPr eaLnBrk="1" hangingPunct="1">
              <a:defRPr/>
            </a:pPr>
            <a:r>
              <a:rPr lang="en-US" altLang="ja-JP"/>
              <a:t>Cushing</a:t>
            </a:r>
            <a:r>
              <a:rPr lang="ja-JP" altLang="en-US"/>
              <a:t>症候群の症例</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ChangeArrowheads="1"/>
          </p:cNvSpPr>
          <p:nvPr/>
        </p:nvSpPr>
        <p:spPr bwMode="auto">
          <a:xfrm>
            <a:off x="476250" y="4659313"/>
            <a:ext cx="8191500" cy="1107996"/>
          </a:xfrm>
          <a:prstGeom prst="rect">
            <a:avLst/>
          </a:prstGeom>
          <a:noFill/>
          <a:ln w="9525">
            <a:noFill/>
            <a:miter lim="800000"/>
            <a:headEnd/>
            <a:tailEnd/>
          </a:ln>
        </p:spPr>
        <p:txBody>
          <a:bodyPr lIns="0" tIns="0" rIns="0" bIns="0">
            <a:spAutoFit/>
          </a:bodyPr>
          <a:lstStyle/>
          <a:p>
            <a:pPr>
              <a:defRPr/>
            </a:pPr>
            <a:r>
              <a:rPr lang="ja-JP" altLang="en-US" sz="1800" dirty="0">
                <a:solidFill>
                  <a:schemeClr val="bg1"/>
                </a:solidFill>
                <a:effectLst>
                  <a:outerShdw blurRad="38100" dist="38100" dir="2700000" algn="tl">
                    <a:srgbClr val="000000"/>
                  </a:outerShdw>
                </a:effectLst>
                <a:latin typeface="+mn-lt"/>
                <a:ea typeface="+mn-ea"/>
              </a:rPr>
              <a:t>　　　　　　身長</a:t>
            </a:r>
            <a:r>
              <a:rPr lang="en-US" altLang="ja-JP" sz="1800" dirty="0">
                <a:solidFill>
                  <a:schemeClr val="bg1"/>
                </a:solidFill>
                <a:effectLst>
                  <a:outerShdw blurRad="38100" dist="38100" dir="2700000" algn="tl">
                    <a:srgbClr val="000000"/>
                  </a:outerShdw>
                </a:effectLst>
                <a:latin typeface="+mn-lt"/>
                <a:ea typeface="+mn-ea"/>
              </a:rPr>
              <a:t>153 cm, </a:t>
            </a:r>
            <a:r>
              <a:rPr lang="ja-JP" altLang="en-US" sz="1800" dirty="0">
                <a:solidFill>
                  <a:schemeClr val="bg1"/>
                </a:solidFill>
                <a:effectLst>
                  <a:outerShdw blurRad="38100" dist="38100" dir="2700000" algn="tl">
                    <a:srgbClr val="000000"/>
                  </a:outerShdw>
                </a:effectLst>
                <a:latin typeface="+mn-lt"/>
                <a:ea typeface="+mn-ea"/>
              </a:rPr>
              <a:t>体重</a:t>
            </a:r>
            <a:r>
              <a:rPr lang="en-US" altLang="ja-JP" sz="1800" dirty="0">
                <a:solidFill>
                  <a:schemeClr val="bg1"/>
                </a:solidFill>
                <a:effectLst>
                  <a:outerShdw blurRad="38100" dist="38100" dir="2700000" algn="tl">
                    <a:srgbClr val="000000"/>
                  </a:outerShdw>
                </a:effectLst>
                <a:latin typeface="+mn-lt"/>
                <a:ea typeface="+mn-ea"/>
              </a:rPr>
              <a:t>62 kg, BMI  23.1 kg/m</a:t>
            </a:r>
            <a:r>
              <a:rPr lang="en-US" altLang="ja-JP" sz="1800" baseline="30000" dirty="0">
                <a:solidFill>
                  <a:schemeClr val="bg1"/>
                </a:solidFill>
                <a:effectLst>
                  <a:outerShdw blurRad="38100" dist="38100" dir="2700000" algn="tl">
                    <a:srgbClr val="000000"/>
                  </a:outerShdw>
                </a:effectLst>
                <a:latin typeface="+mn-lt"/>
                <a:ea typeface="+mn-ea"/>
              </a:rPr>
              <a:t>2</a:t>
            </a:r>
            <a:r>
              <a:rPr lang="ja-JP" altLang="en-US" sz="1800" dirty="0" err="1">
                <a:solidFill>
                  <a:schemeClr val="bg1"/>
                </a:solidFill>
                <a:effectLst>
                  <a:outerShdw blurRad="38100" dist="38100" dir="2700000" algn="tl">
                    <a:srgbClr val="000000"/>
                  </a:outerShdw>
                </a:effectLst>
                <a:latin typeface="+mn-lt"/>
                <a:ea typeface="+mn-ea"/>
              </a:rPr>
              <a:t>。</a:t>
            </a:r>
            <a:r>
              <a:rPr lang="ja-JP" altLang="en-US" sz="1800" dirty="0">
                <a:solidFill>
                  <a:schemeClr val="bg1"/>
                </a:solidFill>
                <a:effectLst>
                  <a:outerShdw blurRad="38100" dist="38100" dir="2700000" algn="tl">
                    <a:srgbClr val="000000"/>
                  </a:outerShdw>
                </a:effectLst>
                <a:latin typeface="+mn-lt"/>
                <a:ea typeface="+mn-ea"/>
              </a:rPr>
              <a:t>血圧</a:t>
            </a:r>
            <a:r>
              <a:rPr lang="en-US" altLang="ja-JP" sz="1800" dirty="0">
                <a:solidFill>
                  <a:schemeClr val="bg1"/>
                </a:solidFill>
                <a:effectLst>
                  <a:outerShdw blurRad="38100" dist="38100" dir="2700000" algn="tl">
                    <a:srgbClr val="000000"/>
                  </a:outerShdw>
                </a:effectLst>
                <a:latin typeface="+mn-lt"/>
                <a:ea typeface="+mn-ea"/>
              </a:rPr>
              <a:t>146/80 mmHg, </a:t>
            </a:r>
            <a:r>
              <a:rPr lang="ja-JP" altLang="en-US" sz="1800" dirty="0">
                <a:solidFill>
                  <a:schemeClr val="bg1"/>
                </a:solidFill>
                <a:effectLst>
                  <a:outerShdw blurRad="38100" dist="38100" dir="2700000" algn="tl">
                    <a:srgbClr val="000000"/>
                  </a:outerShdw>
                </a:effectLst>
                <a:latin typeface="+mn-lt"/>
                <a:ea typeface="+mn-ea"/>
              </a:rPr>
              <a:t>脈拍</a:t>
            </a:r>
            <a:r>
              <a:rPr lang="en-US" altLang="ja-JP" sz="1800" dirty="0">
                <a:solidFill>
                  <a:schemeClr val="bg1"/>
                </a:solidFill>
                <a:effectLst>
                  <a:outerShdw blurRad="38100" dist="38100" dir="2700000" algn="tl">
                    <a:srgbClr val="000000"/>
                  </a:outerShdw>
                </a:effectLst>
                <a:latin typeface="+mn-lt"/>
                <a:ea typeface="+mn-ea"/>
              </a:rPr>
              <a:t>72/</a:t>
            </a:r>
            <a:r>
              <a:rPr lang="ja-JP" altLang="en-US" sz="1800" dirty="0">
                <a:solidFill>
                  <a:schemeClr val="bg1"/>
                </a:solidFill>
                <a:effectLst>
                  <a:outerShdw blurRad="38100" dist="38100" dir="2700000" algn="tl">
                    <a:srgbClr val="000000"/>
                  </a:outerShdw>
                </a:effectLst>
                <a:latin typeface="+mn-lt"/>
                <a:ea typeface="+mn-ea"/>
              </a:rPr>
              <a:t>分 整。満月様顔貌，中心性肥満を認める。皮膚には多毛があるが，出血斑，痤瘡，下腹部赤色皮膚線条は認めない。心・肺に異常所見はなく，腹部は膨満を認めたが，腫瘤は触知せず。両下腿浮腫を中等度に認めた。</a:t>
            </a:r>
          </a:p>
        </p:txBody>
      </p:sp>
      <p:sp>
        <p:nvSpPr>
          <p:cNvPr id="178179" name="Rectangle 3"/>
          <p:cNvSpPr>
            <a:spLocks noChangeArrowheads="1"/>
          </p:cNvSpPr>
          <p:nvPr/>
        </p:nvSpPr>
        <p:spPr bwMode="auto">
          <a:xfrm>
            <a:off x="492125" y="188913"/>
            <a:ext cx="616755" cy="276999"/>
          </a:xfrm>
          <a:prstGeom prst="rect">
            <a:avLst/>
          </a:prstGeom>
          <a:noFill/>
          <a:ln w="9525">
            <a:noFill/>
            <a:miter lim="800000"/>
            <a:headEnd/>
            <a:tailEnd/>
          </a:ln>
        </p:spPr>
        <p:txBody>
          <a:bodyPr wrap="none" lIns="0" tIns="0" rIns="0" bIns="0">
            <a:spAutoFit/>
          </a:bodyPr>
          <a:lstStyle/>
          <a:p>
            <a:pPr>
              <a:defRPr/>
            </a:pPr>
            <a:r>
              <a:rPr lang="en-US" altLang="ja-JP" sz="1800">
                <a:solidFill>
                  <a:srgbClr val="FFFF00"/>
                </a:solidFill>
                <a:effectLst>
                  <a:outerShdw blurRad="38100" dist="38100" dir="2700000" algn="tl">
                    <a:srgbClr val="000000"/>
                  </a:outerShdw>
                </a:effectLst>
                <a:latin typeface="+mn-lt"/>
                <a:ea typeface="+mn-ea"/>
              </a:rPr>
              <a:t>[</a:t>
            </a:r>
            <a:r>
              <a:rPr lang="ja-JP" altLang="en-US" sz="1800">
                <a:solidFill>
                  <a:srgbClr val="FFFF00"/>
                </a:solidFill>
                <a:effectLst>
                  <a:outerShdw blurRad="38100" dist="38100" dir="2700000" algn="tl">
                    <a:srgbClr val="000000"/>
                  </a:outerShdw>
                </a:effectLst>
                <a:latin typeface="+mn-lt"/>
                <a:ea typeface="+mn-ea"/>
              </a:rPr>
              <a:t>症例</a:t>
            </a:r>
            <a:r>
              <a:rPr lang="en-US" altLang="ja-JP" sz="1800">
                <a:solidFill>
                  <a:srgbClr val="FFFF00"/>
                </a:solidFill>
                <a:effectLst>
                  <a:outerShdw blurRad="38100" dist="38100" dir="2700000" algn="tl">
                    <a:srgbClr val="000000"/>
                  </a:outerShdw>
                </a:effectLst>
                <a:latin typeface="+mn-lt"/>
                <a:ea typeface="+mn-ea"/>
              </a:rPr>
              <a:t>]</a:t>
            </a:r>
            <a:endParaRPr lang="en-US" altLang="ja-JP" sz="1800" b="0">
              <a:effectLst>
                <a:outerShdw blurRad="38100" dist="38100" dir="2700000" algn="tl">
                  <a:srgbClr val="FFFFFF"/>
                </a:outerShdw>
              </a:effectLst>
              <a:latin typeface="+mn-lt"/>
              <a:ea typeface="+mn-ea"/>
            </a:endParaRPr>
          </a:p>
        </p:txBody>
      </p:sp>
      <p:sp>
        <p:nvSpPr>
          <p:cNvPr id="178180" name="Rectangle 4"/>
          <p:cNvSpPr>
            <a:spLocks noChangeArrowheads="1"/>
          </p:cNvSpPr>
          <p:nvPr/>
        </p:nvSpPr>
        <p:spPr bwMode="auto">
          <a:xfrm>
            <a:off x="1692275" y="195263"/>
            <a:ext cx="551721" cy="276999"/>
          </a:xfrm>
          <a:prstGeom prst="rect">
            <a:avLst/>
          </a:prstGeom>
          <a:noFill/>
          <a:ln w="9525">
            <a:noFill/>
            <a:miter lim="800000"/>
            <a:headEnd/>
            <a:tailEnd/>
          </a:ln>
        </p:spPr>
        <p:txBody>
          <a:bodyPr wrap="none" lIns="0" tIns="0" rIns="0" bIns="0">
            <a:spAutoFit/>
          </a:bodyPr>
          <a:lstStyle/>
          <a:p>
            <a:pPr>
              <a:defRPr/>
            </a:pPr>
            <a:r>
              <a:rPr lang="en-US" altLang="ja-JP" sz="1800">
                <a:solidFill>
                  <a:schemeClr val="bg1"/>
                </a:solidFill>
                <a:effectLst>
                  <a:outerShdw blurRad="38100" dist="38100" dir="2700000" algn="tl">
                    <a:srgbClr val="000000"/>
                  </a:outerShdw>
                </a:effectLst>
                <a:latin typeface="+mn-lt"/>
                <a:ea typeface="+mn-ea"/>
              </a:rPr>
              <a:t>48 </a:t>
            </a:r>
            <a:r>
              <a:rPr lang="ja-JP" altLang="en-US" sz="1800">
                <a:solidFill>
                  <a:schemeClr val="bg1"/>
                </a:solidFill>
                <a:effectLst>
                  <a:outerShdw blurRad="38100" dist="38100" dir="2700000" algn="tl">
                    <a:srgbClr val="000000"/>
                  </a:outerShdw>
                </a:effectLst>
                <a:latin typeface="+mn-lt"/>
                <a:ea typeface="+mn-ea"/>
              </a:rPr>
              <a:t>歳</a:t>
            </a:r>
            <a:endParaRPr lang="ja-JP" altLang="en-US" sz="1800" b="0">
              <a:solidFill>
                <a:schemeClr val="bg1"/>
              </a:solidFill>
              <a:effectLst>
                <a:outerShdw blurRad="38100" dist="38100" dir="2700000" algn="tl">
                  <a:srgbClr val="000000"/>
                </a:outerShdw>
              </a:effectLst>
              <a:latin typeface="+mn-lt"/>
              <a:ea typeface="+mn-ea"/>
            </a:endParaRPr>
          </a:p>
        </p:txBody>
      </p:sp>
      <p:sp>
        <p:nvSpPr>
          <p:cNvPr id="178181" name="Rectangle 5"/>
          <p:cNvSpPr>
            <a:spLocks noChangeArrowheads="1"/>
          </p:cNvSpPr>
          <p:nvPr/>
        </p:nvSpPr>
        <p:spPr bwMode="auto">
          <a:xfrm>
            <a:off x="2524125" y="215900"/>
            <a:ext cx="628377" cy="276999"/>
          </a:xfrm>
          <a:prstGeom prst="rect">
            <a:avLst/>
          </a:prstGeom>
          <a:noFill/>
          <a:ln w="9525">
            <a:noFill/>
            <a:miter lim="800000"/>
            <a:headEnd/>
            <a:tailEnd/>
          </a:ln>
        </p:spPr>
        <p:txBody>
          <a:bodyPr wrap="none" lIns="0" tIns="0" rIns="0" bIns="0">
            <a:spAutoFit/>
          </a:bodyPr>
          <a:lstStyle/>
          <a:p>
            <a:pPr>
              <a:defRPr/>
            </a:pPr>
            <a:r>
              <a:rPr lang="ja-JP" altLang="en-US" sz="1800">
                <a:solidFill>
                  <a:schemeClr val="bg1"/>
                </a:solidFill>
                <a:effectLst>
                  <a:outerShdw blurRad="38100" dist="38100" dir="2700000" algn="tl">
                    <a:srgbClr val="000000"/>
                  </a:outerShdw>
                </a:effectLst>
                <a:latin typeface="+mn-lt"/>
                <a:ea typeface="+mn-ea"/>
              </a:rPr>
              <a:t>　女性</a:t>
            </a:r>
            <a:endParaRPr lang="ja-JP" altLang="en-US" sz="1800" b="0">
              <a:solidFill>
                <a:schemeClr val="bg1"/>
              </a:solidFill>
              <a:effectLst>
                <a:outerShdw blurRad="38100" dist="38100" dir="2700000" algn="tl">
                  <a:srgbClr val="000000"/>
                </a:outerShdw>
              </a:effectLst>
              <a:latin typeface="+mn-lt"/>
              <a:ea typeface="+mn-ea"/>
            </a:endParaRPr>
          </a:p>
        </p:txBody>
      </p:sp>
      <p:sp>
        <p:nvSpPr>
          <p:cNvPr id="178182" name="Rectangle 6"/>
          <p:cNvSpPr>
            <a:spLocks noChangeArrowheads="1"/>
          </p:cNvSpPr>
          <p:nvPr/>
        </p:nvSpPr>
        <p:spPr bwMode="auto">
          <a:xfrm>
            <a:off x="482600" y="747713"/>
            <a:ext cx="847588" cy="276999"/>
          </a:xfrm>
          <a:prstGeom prst="rect">
            <a:avLst/>
          </a:prstGeom>
          <a:noFill/>
          <a:ln w="9525">
            <a:noFill/>
            <a:miter lim="800000"/>
            <a:headEnd/>
            <a:tailEnd/>
          </a:ln>
        </p:spPr>
        <p:txBody>
          <a:bodyPr wrap="none" lIns="0" tIns="0" rIns="0" bIns="0">
            <a:spAutoFit/>
          </a:bodyPr>
          <a:lstStyle/>
          <a:p>
            <a:pPr>
              <a:defRPr/>
            </a:pPr>
            <a:r>
              <a:rPr lang="en-US" altLang="ja-JP" sz="1800">
                <a:solidFill>
                  <a:srgbClr val="FEFF55"/>
                </a:solidFill>
                <a:effectLst>
                  <a:outerShdw blurRad="38100" dist="38100" dir="2700000" algn="tl">
                    <a:srgbClr val="000000"/>
                  </a:outerShdw>
                </a:effectLst>
                <a:latin typeface="+mn-lt"/>
                <a:ea typeface="+mn-ea"/>
              </a:rPr>
              <a:t>[</a:t>
            </a:r>
            <a:r>
              <a:rPr lang="ja-JP" altLang="en-US" sz="1800">
                <a:solidFill>
                  <a:srgbClr val="FEFF55"/>
                </a:solidFill>
                <a:effectLst>
                  <a:outerShdw blurRad="38100" dist="38100" dir="2700000" algn="tl">
                    <a:srgbClr val="000000"/>
                  </a:outerShdw>
                </a:effectLst>
                <a:latin typeface="+mn-lt"/>
                <a:ea typeface="+mn-ea"/>
              </a:rPr>
              <a:t>現病歴</a:t>
            </a:r>
            <a:r>
              <a:rPr lang="en-US" altLang="ja-JP" sz="1800">
                <a:solidFill>
                  <a:srgbClr val="FEFF55"/>
                </a:solidFill>
                <a:effectLst>
                  <a:outerShdw blurRad="38100" dist="38100" dir="2700000" algn="tl">
                    <a:srgbClr val="000000"/>
                  </a:outerShdw>
                </a:effectLst>
                <a:latin typeface="+mn-lt"/>
                <a:ea typeface="+mn-ea"/>
              </a:rPr>
              <a:t>]</a:t>
            </a:r>
            <a:endParaRPr lang="en-US" altLang="ja-JP" sz="1800" b="0">
              <a:effectLst>
                <a:outerShdw blurRad="38100" dist="38100" dir="2700000" algn="tl">
                  <a:srgbClr val="FFFFFF"/>
                </a:outerShdw>
              </a:effectLst>
              <a:latin typeface="+mn-lt"/>
              <a:ea typeface="+mn-ea"/>
            </a:endParaRPr>
          </a:p>
        </p:txBody>
      </p:sp>
      <p:sp>
        <p:nvSpPr>
          <p:cNvPr id="178183" name="Rectangle 7"/>
          <p:cNvSpPr>
            <a:spLocks noChangeArrowheads="1"/>
          </p:cNvSpPr>
          <p:nvPr/>
        </p:nvSpPr>
        <p:spPr bwMode="auto">
          <a:xfrm>
            <a:off x="476250" y="769938"/>
            <a:ext cx="8064500" cy="1661994"/>
          </a:xfrm>
          <a:prstGeom prst="rect">
            <a:avLst/>
          </a:prstGeom>
          <a:noFill/>
          <a:ln w="9525">
            <a:noFill/>
            <a:miter lim="800000"/>
            <a:headEnd/>
            <a:tailEnd/>
          </a:ln>
        </p:spPr>
        <p:txBody>
          <a:bodyPr lIns="0" tIns="0" rIns="0" bIns="0">
            <a:spAutoFit/>
          </a:bodyPr>
          <a:lstStyle/>
          <a:p>
            <a:pPr>
              <a:defRPr/>
            </a:pPr>
            <a:r>
              <a:rPr lang="en-US" altLang="ja-JP" sz="1800" dirty="0">
                <a:solidFill>
                  <a:schemeClr val="bg1"/>
                </a:solidFill>
                <a:effectLst>
                  <a:outerShdw blurRad="38100" dist="38100" dir="2700000" algn="tl">
                    <a:srgbClr val="000000"/>
                  </a:outerShdw>
                </a:effectLst>
                <a:latin typeface="+mn-lt"/>
                <a:ea typeface="+mn-ea"/>
              </a:rPr>
              <a:t>          1986</a:t>
            </a:r>
            <a:r>
              <a:rPr lang="ja-JP" altLang="en-US" sz="1800" dirty="0">
                <a:solidFill>
                  <a:schemeClr val="bg1"/>
                </a:solidFill>
                <a:effectLst>
                  <a:outerShdw blurRad="38100" dist="38100" dir="2700000" algn="tl">
                    <a:srgbClr val="000000"/>
                  </a:outerShdw>
                </a:effectLst>
                <a:latin typeface="+mn-lt"/>
                <a:ea typeface="+mn-ea"/>
              </a:rPr>
              <a:t>年４月７日，右下腹部を中心とする激痛が出現，悪心と下痢を伴った。４月８日当院救急部を受診し，急性腹症の診断で緊急開腹術を施行し子宮筋腫，付属器炎で子宮摘出術と両側付属器摘出術を受けた。術後</a:t>
            </a:r>
            <a:r>
              <a:rPr lang="en-US" altLang="ja-JP" sz="1800" dirty="0">
                <a:solidFill>
                  <a:schemeClr val="bg1"/>
                </a:solidFill>
                <a:effectLst>
                  <a:outerShdw blurRad="38100" dist="38100" dir="2700000" algn="tl">
                    <a:srgbClr val="000000"/>
                  </a:outerShdw>
                </a:effectLst>
                <a:latin typeface="+mn-lt"/>
                <a:ea typeface="+mn-ea"/>
              </a:rPr>
              <a:t>DIC,</a:t>
            </a:r>
            <a:r>
              <a:rPr lang="ja-JP" altLang="en-US" sz="1800" dirty="0">
                <a:solidFill>
                  <a:schemeClr val="bg1"/>
                </a:solidFill>
                <a:effectLst>
                  <a:outerShdw blurRad="38100" dist="38100" dir="2700000" algn="tl">
                    <a:srgbClr val="000000"/>
                  </a:outerShdw>
                </a:effectLst>
                <a:latin typeface="+mn-lt"/>
                <a:ea typeface="+mn-ea"/>
              </a:rPr>
              <a:t>急性腎不全を合併し，５月６日腎臓内科に転科した。水，電解質の是正で腎不全は軽快したが，中心性肥満があり，尿中</a:t>
            </a:r>
            <a:r>
              <a:rPr lang="en-US" altLang="ja-JP" sz="1800" dirty="0">
                <a:solidFill>
                  <a:schemeClr val="bg1"/>
                </a:solidFill>
                <a:effectLst>
                  <a:outerShdw blurRad="38100" dist="38100" dir="2700000" algn="tl">
                    <a:srgbClr val="000000"/>
                  </a:outerShdw>
                </a:effectLst>
                <a:latin typeface="+mn-lt"/>
                <a:ea typeface="+mn-ea"/>
              </a:rPr>
              <a:t>17-OHCS</a:t>
            </a:r>
            <a:r>
              <a:rPr lang="ja-JP" altLang="en-US" sz="1800" dirty="0">
                <a:solidFill>
                  <a:schemeClr val="bg1"/>
                </a:solidFill>
                <a:effectLst>
                  <a:outerShdw blurRad="38100" dist="38100" dir="2700000" algn="tl">
                    <a:srgbClr val="000000"/>
                  </a:outerShdw>
                </a:effectLst>
                <a:latin typeface="+mn-lt"/>
                <a:ea typeface="+mn-ea"/>
              </a:rPr>
              <a:t>高値，腹部</a:t>
            </a:r>
            <a:r>
              <a:rPr lang="en-US" altLang="ja-JP" sz="1800" dirty="0">
                <a:solidFill>
                  <a:schemeClr val="bg1"/>
                </a:solidFill>
                <a:effectLst>
                  <a:outerShdw blurRad="38100" dist="38100" dir="2700000" algn="tl">
                    <a:srgbClr val="000000"/>
                  </a:outerShdw>
                </a:effectLst>
                <a:latin typeface="+mn-lt"/>
                <a:ea typeface="+mn-ea"/>
              </a:rPr>
              <a:t>CT</a:t>
            </a:r>
            <a:r>
              <a:rPr lang="ja-JP" altLang="en-US" sz="1800" dirty="0" err="1">
                <a:solidFill>
                  <a:schemeClr val="bg1"/>
                </a:solidFill>
                <a:effectLst>
                  <a:outerShdw blurRad="38100" dist="38100" dir="2700000" algn="tl">
                    <a:srgbClr val="000000"/>
                  </a:outerShdw>
                </a:effectLst>
                <a:latin typeface="+mn-lt"/>
                <a:ea typeface="+mn-ea"/>
              </a:rPr>
              <a:t>にて</a:t>
            </a:r>
            <a:r>
              <a:rPr lang="ja-JP" altLang="en-US" sz="1800" dirty="0">
                <a:solidFill>
                  <a:schemeClr val="bg1"/>
                </a:solidFill>
                <a:effectLst>
                  <a:outerShdw blurRad="38100" dist="38100" dir="2700000" algn="tl">
                    <a:srgbClr val="000000"/>
                  </a:outerShdw>
                </a:effectLst>
                <a:latin typeface="+mn-lt"/>
                <a:ea typeface="+mn-ea"/>
              </a:rPr>
              <a:t>左腹部に径</a:t>
            </a:r>
            <a:r>
              <a:rPr lang="en-US" altLang="ja-JP" sz="1800" dirty="0">
                <a:solidFill>
                  <a:schemeClr val="bg1"/>
                </a:solidFill>
                <a:effectLst>
                  <a:outerShdw blurRad="38100" dist="38100" dir="2700000" algn="tl">
                    <a:srgbClr val="000000"/>
                  </a:outerShdw>
                </a:effectLst>
                <a:latin typeface="+mn-lt"/>
                <a:ea typeface="+mn-ea"/>
              </a:rPr>
              <a:t>10cm</a:t>
            </a:r>
            <a:r>
              <a:rPr lang="ja-JP" altLang="en-US" sz="1800" dirty="0" err="1">
                <a:solidFill>
                  <a:schemeClr val="bg1"/>
                </a:solidFill>
                <a:effectLst>
                  <a:outerShdw blurRad="38100" dist="38100" dir="2700000" algn="tl">
                    <a:srgbClr val="000000"/>
                  </a:outerShdw>
                </a:effectLst>
                <a:latin typeface="+mn-lt"/>
                <a:ea typeface="+mn-ea"/>
              </a:rPr>
              <a:t>の腫</a:t>
            </a:r>
            <a:r>
              <a:rPr lang="ja-JP" altLang="en-US" sz="1800" dirty="0">
                <a:solidFill>
                  <a:schemeClr val="bg1"/>
                </a:solidFill>
                <a:effectLst>
                  <a:outerShdw blurRad="38100" dist="38100" dir="2700000" algn="tl">
                    <a:srgbClr val="000000"/>
                  </a:outerShdw>
                </a:effectLst>
                <a:latin typeface="+mn-lt"/>
                <a:ea typeface="+mn-ea"/>
              </a:rPr>
              <a:t>瘤を認めた。副腎の異常と考えられ精査の為に７月２日内分泌内科に転科した。</a:t>
            </a:r>
            <a:endParaRPr lang="ja-JP" altLang="en-US" sz="1800" b="0" dirty="0">
              <a:solidFill>
                <a:schemeClr val="bg1"/>
              </a:solidFill>
              <a:effectLst>
                <a:outerShdw blurRad="38100" dist="38100" dir="2700000" algn="tl">
                  <a:srgbClr val="000000"/>
                </a:outerShdw>
              </a:effectLst>
              <a:latin typeface="+mn-lt"/>
              <a:ea typeface="+mn-ea"/>
            </a:endParaRPr>
          </a:p>
        </p:txBody>
      </p:sp>
      <p:sp>
        <p:nvSpPr>
          <p:cNvPr id="178184" name="Rectangle 8"/>
          <p:cNvSpPr>
            <a:spLocks noChangeArrowheads="1"/>
          </p:cNvSpPr>
          <p:nvPr/>
        </p:nvSpPr>
        <p:spPr bwMode="auto">
          <a:xfrm>
            <a:off x="476250" y="4227513"/>
            <a:ext cx="616755" cy="276999"/>
          </a:xfrm>
          <a:prstGeom prst="rect">
            <a:avLst/>
          </a:prstGeom>
          <a:noFill/>
          <a:ln w="9525">
            <a:noFill/>
            <a:miter lim="800000"/>
            <a:headEnd/>
            <a:tailEnd/>
          </a:ln>
        </p:spPr>
        <p:txBody>
          <a:bodyPr wrap="none" lIns="0" tIns="0" rIns="0" bIns="0">
            <a:spAutoFit/>
          </a:bodyPr>
          <a:lstStyle/>
          <a:p>
            <a:pPr>
              <a:defRPr/>
            </a:pPr>
            <a:r>
              <a:rPr lang="en-US" altLang="ja-JP" sz="1800">
                <a:solidFill>
                  <a:srgbClr val="FEFF55"/>
                </a:solidFill>
                <a:effectLst>
                  <a:outerShdw blurRad="38100" dist="38100" dir="2700000" algn="tl">
                    <a:srgbClr val="000000"/>
                  </a:outerShdw>
                </a:effectLst>
                <a:latin typeface="+mn-lt"/>
                <a:ea typeface="+mn-ea"/>
              </a:rPr>
              <a:t>[</a:t>
            </a:r>
            <a:r>
              <a:rPr lang="ja-JP" altLang="en-US" sz="1800">
                <a:solidFill>
                  <a:srgbClr val="FEFF55"/>
                </a:solidFill>
                <a:effectLst>
                  <a:outerShdw blurRad="38100" dist="38100" dir="2700000" algn="tl">
                    <a:srgbClr val="000000"/>
                  </a:outerShdw>
                </a:effectLst>
                <a:latin typeface="+mn-lt"/>
                <a:ea typeface="+mn-ea"/>
              </a:rPr>
              <a:t>嗜好</a:t>
            </a:r>
            <a:r>
              <a:rPr lang="en-US" altLang="ja-JP" sz="1800">
                <a:solidFill>
                  <a:srgbClr val="FEFF55"/>
                </a:solidFill>
                <a:effectLst>
                  <a:outerShdw blurRad="38100" dist="38100" dir="2700000" algn="tl">
                    <a:srgbClr val="000000"/>
                  </a:outerShdw>
                </a:effectLst>
                <a:latin typeface="+mn-lt"/>
                <a:ea typeface="+mn-ea"/>
              </a:rPr>
              <a:t>]</a:t>
            </a:r>
            <a:endParaRPr lang="en-US" altLang="ja-JP" sz="1800" b="0">
              <a:effectLst>
                <a:outerShdw blurRad="38100" dist="38100" dir="2700000" algn="tl">
                  <a:srgbClr val="FFFFFF"/>
                </a:outerShdw>
              </a:effectLst>
              <a:latin typeface="+mn-lt"/>
              <a:ea typeface="+mn-ea"/>
            </a:endParaRPr>
          </a:p>
        </p:txBody>
      </p:sp>
      <p:sp>
        <p:nvSpPr>
          <p:cNvPr id="178185" name="Rectangle 9"/>
          <p:cNvSpPr>
            <a:spLocks noChangeArrowheads="1"/>
          </p:cNvSpPr>
          <p:nvPr/>
        </p:nvSpPr>
        <p:spPr bwMode="auto">
          <a:xfrm>
            <a:off x="1377950" y="4227513"/>
            <a:ext cx="1844856" cy="276999"/>
          </a:xfrm>
          <a:prstGeom prst="rect">
            <a:avLst/>
          </a:prstGeom>
          <a:noFill/>
          <a:ln w="9525">
            <a:noFill/>
            <a:miter lim="800000"/>
            <a:headEnd/>
            <a:tailEnd/>
          </a:ln>
        </p:spPr>
        <p:txBody>
          <a:bodyPr wrap="none" lIns="0" tIns="0" rIns="0" bIns="0">
            <a:spAutoFit/>
          </a:bodyPr>
          <a:lstStyle/>
          <a:p>
            <a:pPr>
              <a:defRPr/>
            </a:pPr>
            <a:r>
              <a:rPr lang="en-US" altLang="ja-JP" sz="1800">
                <a:solidFill>
                  <a:srgbClr val="E7EDED"/>
                </a:solidFill>
                <a:effectLst>
                  <a:outerShdw blurRad="38100" dist="38100" dir="2700000" algn="tl">
                    <a:srgbClr val="000000"/>
                  </a:outerShdw>
                </a:effectLst>
                <a:latin typeface="+mn-lt"/>
                <a:ea typeface="+mn-ea"/>
              </a:rPr>
              <a:t> </a:t>
            </a:r>
            <a:r>
              <a:rPr lang="ja-JP" altLang="en-US" sz="1800">
                <a:solidFill>
                  <a:srgbClr val="E7EDED"/>
                </a:solidFill>
                <a:effectLst>
                  <a:outerShdw blurRad="38100" dist="38100" dir="2700000" algn="tl">
                    <a:srgbClr val="000000"/>
                  </a:outerShdw>
                </a:effectLst>
                <a:latin typeface="+mn-lt"/>
                <a:ea typeface="+mn-ea"/>
              </a:rPr>
              <a:t>酒（ー）</a:t>
            </a:r>
            <a:r>
              <a:rPr lang="en-US" altLang="ja-JP" sz="1800">
                <a:solidFill>
                  <a:srgbClr val="E7EDED"/>
                </a:solidFill>
                <a:effectLst>
                  <a:outerShdw blurRad="38100" dist="38100" dir="2700000" algn="tl">
                    <a:srgbClr val="000000"/>
                  </a:outerShdw>
                </a:effectLst>
                <a:latin typeface="+mn-lt"/>
                <a:ea typeface="+mn-ea"/>
              </a:rPr>
              <a:t>,</a:t>
            </a:r>
            <a:r>
              <a:rPr lang="ja-JP" altLang="en-US" sz="1800">
                <a:solidFill>
                  <a:srgbClr val="E7EDED"/>
                </a:solidFill>
                <a:effectLst>
                  <a:outerShdw blurRad="38100" dist="38100" dir="2700000" algn="tl">
                    <a:srgbClr val="000000"/>
                  </a:outerShdw>
                </a:effectLst>
                <a:latin typeface="+mn-lt"/>
                <a:ea typeface="+mn-ea"/>
              </a:rPr>
              <a:t>タバコ（ー）</a:t>
            </a:r>
            <a:endParaRPr lang="ja-JP" altLang="en-US" sz="1800" b="0">
              <a:effectLst>
                <a:outerShdw blurRad="38100" dist="38100" dir="2700000" algn="tl">
                  <a:srgbClr val="FFFFFF"/>
                </a:outerShdw>
              </a:effectLst>
              <a:latin typeface="+mn-lt"/>
              <a:ea typeface="+mn-ea"/>
            </a:endParaRPr>
          </a:p>
        </p:txBody>
      </p:sp>
      <p:sp>
        <p:nvSpPr>
          <p:cNvPr id="178186" name="Rectangle 10"/>
          <p:cNvSpPr>
            <a:spLocks noChangeArrowheads="1"/>
          </p:cNvSpPr>
          <p:nvPr/>
        </p:nvSpPr>
        <p:spPr bwMode="auto">
          <a:xfrm>
            <a:off x="4572000" y="3789363"/>
            <a:ext cx="847588" cy="276999"/>
          </a:xfrm>
          <a:prstGeom prst="rect">
            <a:avLst/>
          </a:prstGeom>
          <a:noFill/>
          <a:ln w="9525">
            <a:noFill/>
            <a:miter lim="800000"/>
            <a:headEnd/>
            <a:tailEnd/>
          </a:ln>
        </p:spPr>
        <p:txBody>
          <a:bodyPr wrap="none" lIns="0" tIns="0" rIns="0" bIns="0">
            <a:spAutoFit/>
          </a:bodyPr>
          <a:lstStyle/>
          <a:p>
            <a:pPr>
              <a:defRPr/>
            </a:pPr>
            <a:r>
              <a:rPr lang="en-US" altLang="ja-JP" sz="1800">
                <a:solidFill>
                  <a:srgbClr val="FEFF55"/>
                </a:solidFill>
                <a:effectLst>
                  <a:outerShdw blurRad="38100" dist="38100" dir="2700000" algn="tl">
                    <a:srgbClr val="000000"/>
                  </a:outerShdw>
                </a:effectLst>
                <a:latin typeface="+mn-lt"/>
                <a:ea typeface="+mn-ea"/>
              </a:rPr>
              <a:t>[</a:t>
            </a:r>
            <a:r>
              <a:rPr lang="ja-JP" altLang="en-US" sz="1800">
                <a:solidFill>
                  <a:srgbClr val="FEFF55"/>
                </a:solidFill>
                <a:effectLst>
                  <a:outerShdw blurRad="38100" dist="38100" dir="2700000" algn="tl">
                    <a:srgbClr val="000000"/>
                  </a:outerShdw>
                </a:effectLst>
                <a:latin typeface="+mn-lt"/>
                <a:ea typeface="+mn-ea"/>
              </a:rPr>
              <a:t>家族歴</a:t>
            </a:r>
            <a:r>
              <a:rPr lang="en-US" altLang="ja-JP" sz="1800">
                <a:solidFill>
                  <a:srgbClr val="FEFF55"/>
                </a:solidFill>
                <a:effectLst>
                  <a:outerShdw blurRad="38100" dist="38100" dir="2700000" algn="tl">
                    <a:srgbClr val="000000"/>
                  </a:outerShdw>
                </a:effectLst>
                <a:latin typeface="+mn-lt"/>
                <a:ea typeface="+mn-ea"/>
              </a:rPr>
              <a:t>]</a:t>
            </a:r>
            <a:endParaRPr lang="en-US" altLang="ja-JP" sz="1800" b="0">
              <a:effectLst>
                <a:outerShdw blurRad="38100" dist="38100" dir="2700000" algn="tl">
                  <a:srgbClr val="FFFFFF"/>
                </a:outerShdw>
              </a:effectLst>
              <a:latin typeface="+mn-lt"/>
              <a:ea typeface="+mn-ea"/>
            </a:endParaRPr>
          </a:p>
        </p:txBody>
      </p:sp>
      <p:sp>
        <p:nvSpPr>
          <p:cNvPr id="178187" name="Rectangle 11"/>
          <p:cNvSpPr>
            <a:spLocks noChangeArrowheads="1"/>
          </p:cNvSpPr>
          <p:nvPr/>
        </p:nvSpPr>
        <p:spPr bwMode="auto">
          <a:xfrm>
            <a:off x="5768975" y="3789363"/>
            <a:ext cx="1859483" cy="276999"/>
          </a:xfrm>
          <a:prstGeom prst="rect">
            <a:avLst/>
          </a:prstGeom>
          <a:noFill/>
          <a:ln w="9525">
            <a:noFill/>
            <a:miter lim="800000"/>
            <a:headEnd/>
            <a:tailEnd/>
          </a:ln>
        </p:spPr>
        <p:txBody>
          <a:bodyPr wrap="none" lIns="0" tIns="0" rIns="0" bIns="0">
            <a:spAutoFit/>
          </a:bodyPr>
          <a:lstStyle/>
          <a:p>
            <a:pPr>
              <a:defRPr/>
            </a:pPr>
            <a:r>
              <a:rPr lang="ja-JP" altLang="en-US" sz="1800">
                <a:solidFill>
                  <a:srgbClr val="E7EDED"/>
                </a:solidFill>
                <a:effectLst>
                  <a:outerShdw blurRad="38100" dist="38100" dir="2700000" algn="tl">
                    <a:srgbClr val="000000"/>
                  </a:outerShdw>
                </a:effectLst>
                <a:latin typeface="+mn-lt"/>
                <a:ea typeface="+mn-ea"/>
              </a:rPr>
              <a:t>特記すべきことなし</a:t>
            </a:r>
          </a:p>
        </p:txBody>
      </p:sp>
      <p:sp>
        <p:nvSpPr>
          <p:cNvPr id="178188" name="Rectangle 12"/>
          <p:cNvSpPr>
            <a:spLocks noChangeArrowheads="1"/>
          </p:cNvSpPr>
          <p:nvPr/>
        </p:nvSpPr>
        <p:spPr bwMode="auto">
          <a:xfrm>
            <a:off x="476250" y="3795713"/>
            <a:ext cx="847588" cy="276999"/>
          </a:xfrm>
          <a:prstGeom prst="rect">
            <a:avLst/>
          </a:prstGeom>
          <a:noFill/>
          <a:ln w="9525">
            <a:noFill/>
            <a:miter lim="800000"/>
            <a:headEnd/>
            <a:tailEnd/>
          </a:ln>
        </p:spPr>
        <p:txBody>
          <a:bodyPr wrap="none" lIns="0" tIns="0" rIns="0" bIns="0">
            <a:spAutoFit/>
          </a:bodyPr>
          <a:lstStyle/>
          <a:p>
            <a:pPr>
              <a:defRPr/>
            </a:pPr>
            <a:r>
              <a:rPr lang="en-US" altLang="ja-JP" sz="1800">
                <a:solidFill>
                  <a:srgbClr val="FEFF55"/>
                </a:solidFill>
                <a:effectLst>
                  <a:outerShdw blurRad="38100" dist="38100" dir="2700000" algn="tl">
                    <a:srgbClr val="000000"/>
                  </a:outerShdw>
                </a:effectLst>
                <a:latin typeface="+mn-lt"/>
                <a:ea typeface="+mn-ea"/>
              </a:rPr>
              <a:t>[</a:t>
            </a:r>
            <a:r>
              <a:rPr lang="ja-JP" altLang="en-US" sz="1800">
                <a:solidFill>
                  <a:srgbClr val="FEFF55"/>
                </a:solidFill>
                <a:effectLst>
                  <a:outerShdw blurRad="38100" dist="38100" dir="2700000" algn="tl">
                    <a:srgbClr val="000000"/>
                  </a:outerShdw>
                </a:effectLst>
                <a:latin typeface="+mn-lt"/>
                <a:ea typeface="+mn-ea"/>
              </a:rPr>
              <a:t>既往歴</a:t>
            </a:r>
            <a:r>
              <a:rPr lang="en-US" altLang="ja-JP" sz="1800">
                <a:solidFill>
                  <a:srgbClr val="FEFF55"/>
                </a:solidFill>
                <a:effectLst>
                  <a:outerShdw blurRad="38100" dist="38100" dir="2700000" algn="tl">
                    <a:srgbClr val="000000"/>
                  </a:outerShdw>
                </a:effectLst>
                <a:latin typeface="+mn-lt"/>
                <a:ea typeface="+mn-ea"/>
              </a:rPr>
              <a:t>]</a:t>
            </a:r>
            <a:endParaRPr lang="en-US" altLang="ja-JP" sz="1800" b="0">
              <a:effectLst>
                <a:outerShdw blurRad="38100" dist="38100" dir="2700000" algn="tl">
                  <a:srgbClr val="FFFFFF"/>
                </a:outerShdw>
              </a:effectLst>
              <a:latin typeface="+mn-lt"/>
              <a:ea typeface="+mn-ea"/>
            </a:endParaRPr>
          </a:p>
        </p:txBody>
      </p:sp>
      <p:sp>
        <p:nvSpPr>
          <p:cNvPr id="178189" name="Rectangle 13"/>
          <p:cNvSpPr>
            <a:spLocks noChangeArrowheads="1"/>
          </p:cNvSpPr>
          <p:nvPr/>
        </p:nvSpPr>
        <p:spPr bwMode="auto">
          <a:xfrm>
            <a:off x="1627188" y="3795713"/>
            <a:ext cx="2624137" cy="276999"/>
          </a:xfrm>
          <a:prstGeom prst="rect">
            <a:avLst/>
          </a:prstGeom>
          <a:noFill/>
          <a:ln w="9525">
            <a:noFill/>
            <a:miter lim="800000"/>
            <a:headEnd/>
            <a:tailEnd/>
          </a:ln>
        </p:spPr>
        <p:txBody>
          <a:bodyPr lIns="0" tIns="0" rIns="0" bIns="0">
            <a:spAutoFit/>
          </a:bodyPr>
          <a:lstStyle/>
          <a:p>
            <a:pPr>
              <a:defRPr/>
            </a:pPr>
            <a:r>
              <a:rPr lang="ja-JP" altLang="en-US" sz="1800">
                <a:solidFill>
                  <a:srgbClr val="E7EDED"/>
                </a:solidFill>
                <a:effectLst>
                  <a:outerShdw blurRad="38100" dist="38100" dir="2700000" algn="tl">
                    <a:srgbClr val="000000"/>
                  </a:outerShdw>
                </a:effectLst>
                <a:latin typeface="+mn-lt"/>
                <a:ea typeface="+mn-ea"/>
              </a:rPr>
              <a:t>先天性右股関節変形</a:t>
            </a:r>
          </a:p>
        </p:txBody>
      </p:sp>
      <p:sp>
        <p:nvSpPr>
          <p:cNvPr id="178190" name="Rectangle 14"/>
          <p:cNvSpPr>
            <a:spLocks noChangeArrowheads="1"/>
          </p:cNvSpPr>
          <p:nvPr/>
        </p:nvSpPr>
        <p:spPr bwMode="auto">
          <a:xfrm>
            <a:off x="4187825" y="195263"/>
            <a:ext cx="2616702" cy="276999"/>
          </a:xfrm>
          <a:prstGeom prst="rect">
            <a:avLst/>
          </a:prstGeom>
          <a:noFill/>
          <a:ln w="9525">
            <a:noFill/>
            <a:miter lim="800000"/>
            <a:headEnd/>
            <a:tailEnd/>
          </a:ln>
        </p:spPr>
        <p:txBody>
          <a:bodyPr wrap="none" lIns="0" tIns="0" rIns="0" bIns="0">
            <a:spAutoFit/>
          </a:bodyPr>
          <a:lstStyle/>
          <a:p>
            <a:pPr>
              <a:defRPr/>
            </a:pPr>
            <a:r>
              <a:rPr lang="en-US" altLang="ja-JP" sz="1800">
                <a:solidFill>
                  <a:srgbClr val="FFFF00"/>
                </a:solidFill>
                <a:effectLst>
                  <a:outerShdw blurRad="38100" dist="38100" dir="2700000" algn="tl">
                    <a:srgbClr val="000000"/>
                  </a:outerShdw>
                </a:effectLst>
                <a:latin typeface="+mn-lt"/>
                <a:ea typeface="+mn-ea"/>
              </a:rPr>
              <a:t>[</a:t>
            </a:r>
            <a:r>
              <a:rPr lang="ja-JP" altLang="en-US" sz="1800">
                <a:solidFill>
                  <a:srgbClr val="FFFF00"/>
                </a:solidFill>
                <a:effectLst>
                  <a:outerShdw blurRad="38100" dist="38100" dir="2700000" algn="tl">
                    <a:srgbClr val="000000"/>
                  </a:outerShdw>
                </a:effectLst>
                <a:latin typeface="+mn-lt"/>
                <a:ea typeface="+mn-ea"/>
              </a:rPr>
              <a:t>入院目的</a:t>
            </a:r>
            <a:r>
              <a:rPr lang="en-US" altLang="ja-JP" sz="1800">
                <a:solidFill>
                  <a:srgbClr val="FFFF00"/>
                </a:solidFill>
                <a:effectLst>
                  <a:outerShdw blurRad="38100" dist="38100" dir="2700000" algn="tl">
                    <a:srgbClr val="000000"/>
                  </a:outerShdw>
                </a:effectLst>
                <a:latin typeface="+mn-lt"/>
                <a:ea typeface="+mn-ea"/>
              </a:rPr>
              <a:t>]</a:t>
            </a:r>
            <a:r>
              <a:rPr lang="ja-JP" altLang="en-US" sz="1800">
                <a:solidFill>
                  <a:srgbClr val="FFFF00"/>
                </a:solidFill>
                <a:effectLst>
                  <a:outerShdw blurRad="38100" dist="38100" dir="2700000" algn="tl">
                    <a:srgbClr val="000000"/>
                  </a:outerShdw>
                </a:effectLst>
                <a:latin typeface="+mn-lt"/>
                <a:ea typeface="+mn-ea"/>
              </a:rPr>
              <a:t>　</a:t>
            </a:r>
            <a:r>
              <a:rPr lang="ja-JP" altLang="en-US" sz="1800">
                <a:solidFill>
                  <a:schemeClr val="bg1"/>
                </a:solidFill>
                <a:effectLst>
                  <a:outerShdw blurRad="38100" dist="38100" dir="2700000" algn="tl">
                    <a:srgbClr val="000000"/>
                  </a:outerShdw>
                </a:effectLst>
                <a:latin typeface="+mn-lt"/>
                <a:ea typeface="+mn-ea"/>
              </a:rPr>
              <a:t>腹部腫瘤精査</a:t>
            </a:r>
            <a:r>
              <a:rPr lang="ja-JP" altLang="en-US" sz="1800" b="0">
                <a:solidFill>
                  <a:schemeClr val="bg1"/>
                </a:solidFill>
                <a:effectLst>
                  <a:outerShdw blurRad="38100" dist="38100" dir="2700000" algn="tl">
                    <a:srgbClr val="000000"/>
                  </a:outerShdw>
                </a:effectLst>
                <a:latin typeface="+mn-lt"/>
                <a:ea typeface="+mn-ea"/>
              </a:rPr>
              <a:t> </a:t>
            </a:r>
          </a:p>
        </p:txBody>
      </p:sp>
      <p:sp>
        <p:nvSpPr>
          <p:cNvPr id="178191" name="Rectangle 15"/>
          <p:cNvSpPr>
            <a:spLocks noChangeArrowheads="1"/>
          </p:cNvSpPr>
          <p:nvPr/>
        </p:nvSpPr>
        <p:spPr bwMode="auto">
          <a:xfrm>
            <a:off x="457200" y="4659313"/>
            <a:ext cx="1078420" cy="276999"/>
          </a:xfrm>
          <a:prstGeom prst="rect">
            <a:avLst/>
          </a:prstGeom>
          <a:noFill/>
          <a:ln w="9525">
            <a:noFill/>
            <a:miter lim="800000"/>
            <a:headEnd/>
            <a:tailEnd/>
          </a:ln>
        </p:spPr>
        <p:txBody>
          <a:bodyPr wrap="none" lIns="0" tIns="0" rIns="0" bIns="0">
            <a:spAutoFit/>
          </a:bodyPr>
          <a:lstStyle/>
          <a:p>
            <a:pPr>
              <a:defRPr/>
            </a:pPr>
            <a:r>
              <a:rPr lang="en-US" altLang="ja-JP" sz="1800">
                <a:solidFill>
                  <a:srgbClr val="FEFF55"/>
                </a:solidFill>
                <a:effectLst>
                  <a:outerShdw blurRad="38100" dist="38100" dir="2700000" algn="tl">
                    <a:srgbClr val="000000"/>
                  </a:outerShdw>
                </a:effectLst>
                <a:latin typeface="+mn-lt"/>
                <a:ea typeface="+mn-ea"/>
              </a:rPr>
              <a:t>[</a:t>
            </a:r>
            <a:r>
              <a:rPr lang="ja-JP" altLang="en-US" sz="1800">
                <a:solidFill>
                  <a:srgbClr val="FEFF55"/>
                </a:solidFill>
                <a:effectLst>
                  <a:outerShdw blurRad="38100" dist="38100" dir="2700000" algn="tl">
                    <a:srgbClr val="000000"/>
                  </a:outerShdw>
                </a:effectLst>
                <a:latin typeface="+mn-lt"/>
                <a:ea typeface="+mn-ea"/>
              </a:rPr>
              <a:t>身体所見</a:t>
            </a:r>
            <a:r>
              <a:rPr lang="en-US" altLang="ja-JP" sz="1800">
                <a:solidFill>
                  <a:srgbClr val="FEFF55"/>
                </a:solidFill>
                <a:effectLst>
                  <a:outerShdw blurRad="38100" dist="38100" dir="2700000" algn="tl">
                    <a:srgbClr val="000000"/>
                  </a:outerShdw>
                </a:effectLst>
                <a:latin typeface="+mn-lt"/>
                <a:ea typeface="+mn-ea"/>
              </a:rPr>
              <a:t>]</a:t>
            </a:r>
            <a:endParaRPr lang="en-US" altLang="ja-JP" sz="1800" b="0">
              <a:effectLst>
                <a:outerShdw blurRad="38100" dist="38100" dir="2700000" algn="tl">
                  <a:srgbClr val="FFFFFF"/>
                </a:outerShdw>
              </a:effectLst>
              <a:latin typeface="+mn-lt"/>
              <a:ea typeface="+mn-ea"/>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4016375" y="674688"/>
            <a:ext cx="2293938" cy="5710237"/>
          </a:xfrm>
          <a:prstGeom prst="rect">
            <a:avLst/>
          </a:prstGeom>
          <a:solidFill>
            <a:srgbClr val="993300"/>
          </a:solidFill>
          <a:ln w="25400">
            <a:solidFill>
              <a:srgbClr val="FFFFFF"/>
            </a:solidFill>
            <a:miter lim="800000"/>
            <a:headEnd/>
            <a:tailEnd/>
          </a:ln>
        </p:spPr>
        <p:txBody>
          <a:bodyPr/>
          <a:lstStyle/>
          <a:p>
            <a:endParaRPr lang="ja-JP" altLang="ja-JP" sz="2000" b="0">
              <a:latin typeface="+mn-lt"/>
              <a:ea typeface="+mn-ea"/>
            </a:endParaRPr>
          </a:p>
        </p:txBody>
      </p:sp>
      <p:sp>
        <p:nvSpPr>
          <p:cNvPr id="65539" name="Rectangle 3"/>
          <p:cNvSpPr>
            <a:spLocks noChangeArrowheads="1"/>
          </p:cNvSpPr>
          <p:nvPr/>
        </p:nvSpPr>
        <p:spPr bwMode="auto">
          <a:xfrm>
            <a:off x="6318250" y="679450"/>
            <a:ext cx="2124075" cy="5710238"/>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a:latin typeface="+mn-lt"/>
              <a:ea typeface="+mn-ea"/>
            </a:endParaRPr>
          </a:p>
        </p:txBody>
      </p:sp>
      <p:sp>
        <p:nvSpPr>
          <p:cNvPr id="65540" name="Rectangle 4"/>
          <p:cNvSpPr>
            <a:spLocks noChangeArrowheads="1"/>
          </p:cNvSpPr>
          <p:nvPr/>
        </p:nvSpPr>
        <p:spPr bwMode="auto">
          <a:xfrm>
            <a:off x="1538288" y="679450"/>
            <a:ext cx="2486025" cy="5710238"/>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sz="1400">
              <a:latin typeface="+mn-lt"/>
              <a:ea typeface="+mn-ea"/>
            </a:endParaRPr>
          </a:p>
        </p:txBody>
      </p:sp>
      <p:sp>
        <p:nvSpPr>
          <p:cNvPr id="65541" name="Rectangle 5"/>
          <p:cNvSpPr>
            <a:spLocks noChangeArrowheads="1"/>
          </p:cNvSpPr>
          <p:nvPr/>
        </p:nvSpPr>
        <p:spPr bwMode="auto">
          <a:xfrm>
            <a:off x="338138" y="685800"/>
            <a:ext cx="1209675" cy="5710238"/>
          </a:xfrm>
          <a:prstGeom prst="rect">
            <a:avLst/>
          </a:prstGeom>
          <a:solidFill>
            <a:srgbClr val="993300"/>
          </a:solidFill>
          <a:ln w="25400">
            <a:solidFill>
              <a:srgbClr val="FFFFFF"/>
            </a:solidFill>
            <a:miter lim="800000"/>
            <a:headEnd/>
            <a:tailEnd/>
          </a:ln>
        </p:spPr>
        <p:txBody>
          <a:bodyPr/>
          <a:lstStyle/>
          <a:p>
            <a:endParaRPr lang="ja-JP" altLang="en-US" sz="1400">
              <a:latin typeface="+mn-lt"/>
              <a:ea typeface="+mn-ea"/>
            </a:endParaRPr>
          </a:p>
        </p:txBody>
      </p:sp>
      <p:sp>
        <p:nvSpPr>
          <p:cNvPr id="65542" name="Rectangle 6"/>
          <p:cNvSpPr>
            <a:spLocks noChangeArrowheads="1"/>
          </p:cNvSpPr>
          <p:nvPr/>
        </p:nvSpPr>
        <p:spPr bwMode="auto">
          <a:xfrm>
            <a:off x="317500" y="331788"/>
            <a:ext cx="9585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EFF2A"/>
                </a:solidFill>
                <a:latin typeface="+mn-lt"/>
                <a:ea typeface="+mn-ea"/>
              </a:rPr>
              <a:t>[</a:t>
            </a:r>
            <a:r>
              <a:rPr lang="ja-JP" altLang="en-US">
                <a:solidFill>
                  <a:srgbClr val="FEFF2A"/>
                </a:solidFill>
                <a:latin typeface="+mn-lt"/>
                <a:ea typeface="+mn-ea"/>
              </a:rPr>
              <a:t>検査所見</a:t>
            </a:r>
            <a:r>
              <a:rPr lang="en-US" altLang="ja-JP">
                <a:solidFill>
                  <a:srgbClr val="FEFF2A"/>
                </a:solidFill>
                <a:latin typeface="+mn-lt"/>
                <a:ea typeface="+mn-ea"/>
              </a:rPr>
              <a:t>]</a:t>
            </a:r>
            <a:endParaRPr lang="en-US" altLang="ja-JP" sz="2000" b="0">
              <a:latin typeface="+mn-lt"/>
              <a:ea typeface="+mn-ea"/>
            </a:endParaRPr>
          </a:p>
        </p:txBody>
      </p:sp>
      <p:sp>
        <p:nvSpPr>
          <p:cNvPr id="65543" name="Rectangle 7"/>
          <p:cNvSpPr>
            <a:spLocks noChangeArrowheads="1"/>
          </p:cNvSpPr>
          <p:nvPr/>
        </p:nvSpPr>
        <p:spPr bwMode="auto">
          <a:xfrm>
            <a:off x="4306888" y="957263"/>
            <a:ext cx="0" cy="1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00">
                <a:solidFill>
                  <a:srgbClr val="FF652A"/>
                </a:solidFill>
                <a:latin typeface="+mn-lt"/>
                <a:ea typeface="+mn-ea"/>
              </a:rPr>
              <a:t> </a:t>
            </a:r>
            <a:endParaRPr lang="en-US" altLang="ja-JP" sz="2000" b="0">
              <a:latin typeface="+mn-lt"/>
              <a:ea typeface="+mn-ea"/>
            </a:endParaRPr>
          </a:p>
        </p:txBody>
      </p:sp>
      <p:sp>
        <p:nvSpPr>
          <p:cNvPr id="65544" name="Rectangle 8"/>
          <p:cNvSpPr>
            <a:spLocks noChangeArrowheads="1"/>
          </p:cNvSpPr>
          <p:nvPr/>
        </p:nvSpPr>
        <p:spPr bwMode="auto">
          <a:xfrm>
            <a:off x="4165600" y="3573463"/>
            <a:ext cx="2180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a:solidFill>
                  <a:srgbClr val="FFFFAA"/>
                </a:solidFill>
                <a:latin typeface="+mn-lt"/>
                <a:ea typeface="+mn-ea"/>
              </a:rPr>
              <a:t>尿</a:t>
            </a:r>
            <a:endParaRPr lang="ja-JP" altLang="en-US" sz="2000" b="0">
              <a:latin typeface="+mn-lt"/>
              <a:ea typeface="+mn-ea"/>
            </a:endParaRPr>
          </a:p>
        </p:txBody>
      </p:sp>
      <p:sp>
        <p:nvSpPr>
          <p:cNvPr id="65545" name="Rectangle 9"/>
          <p:cNvSpPr>
            <a:spLocks noChangeArrowheads="1"/>
          </p:cNvSpPr>
          <p:nvPr/>
        </p:nvSpPr>
        <p:spPr bwMode="auto">
          <a:xfrm>
            <a:off x="4860925" y="3606800"/>
            <a:ext cx="41036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a:solidFill>
                  <a:srgbClr val="FFFFAA"/>
                </a:solidFill>
                <a:latin typeface="+mn-lt"/>
                <a:ea typeface="+mn-ea"/>
              </a:rPr>
              <a:t>蛋白　</a:t>
            </a:r>
            <a:endParaRPr lang="ja-JP" altLang="en-US" sz="2000" b="0">
              <a:latin typeface="+mn-lt"/>
              <a:ea typeface="+mn-ea"/>
            </a:endParaRPr>
          </a:p>
        </p:txBody>
      </p:sp>
      <p:sp>
        <p:nvSpPr>
          <p:cNvPr id="65546" name="Rectangle 10"/>
          <p:cNvSpPr>
            <a:spLocks noChangeArrowheads="1"/>
          </p:cNvSpPr>
          <p:nvPr/>
        </p:nvSpPr>
        <p:spPr bwMode="auto">
          <a:xfrm>
            <a:off x="4910138" y="3954463"/>
            <a:ext cx="2180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a:solidFill>
                  <a:srgbClr val="FFFFAA"/>
                </a:solidFill>
                <a:latin typeface="+mn-lt"/>
                <a:ea typeface="+mn-ea"/>
              </a:rPr>
              <a:t>糖　</a:t>
            </a:r>
            <a:endParaRPr lang="ja-JP" altLang="en-US" sz="2000" b="0">
              <a:latin typeface="+mn-lt"/>
              <a:ea typeface="+mn-ea"/>
            </a:endParaRPr>
          </a:p>
        </p:txBody>
      </p:sp>
      <p:sp>
        <p:nvSpPr>
          <p:cNvPr id="65547" name="Rectangle 11"/>
          <p:cNvSpPr>
            <a:spLocks noChangeArrowheads="1"/>
          </p:cNvSpPr>
          <p:nvPr/>
        </p:nvSpPr>
        <p:spPr bwMode="auto">
          <a:xfrm>
            <a:off x="4843463" y="4259263"/>
            <a:ext cx="6820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a:solidFill>
                  <a:srgbClr val="FFFFAA"/>
                </a:solidFill>
                <a:latin typeface="+mn-lt"/>
                <a:ea typeface="+mn-ea"/>
              </a:rPr>
              <a:t>アセトン</a:t>
            </a:r>
            <a:endParaRPr lang="ja-JP" altLang="en-US" sz="2000" b="0">
              <a:latin typeface="+mn-lt"/>
              <a:ea typeface="+mn-ea"/>
            </a:endParaRPr>
          </a:p>
        </p:txBody>
      </p:sp>
      <p:sp>
        <p:nvSpPr>
          <p:cNvPr id="65548" name="Rectangle 12"/>
          <p:cNvSpPr>
            <a:spLocks noChangeArrowheads="1"/>
          </p:cNvSpPr>
          <p:nvPr/>
        </p:nvSpPr>
        <p:spPr bwMode="auto">
          <a:xfrm>
            <a:off x="6738938" y="3573463"/>
            <a:ext cx="4151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a:solidFill>
                  <a:schemeClr val="bg1"/>
                </a:solidFill>
                <a:latin typeface="+mn-lt"/>
                <a:ea typeface="+mn-ea"/>
              </a:rPr>
              <a:t>（－）</a:t>
            </a:r>
            <a:endParaRPr lang="ja-JP" altLang="en-US" sz="2000" b="0">
              <a:solidFill>
                <a:schemeClr val="bg1"/>
              </a:solidFill>
              <a:latin typeface="+mn-lt"/>
              <a:ea typeface="+mn-ea"/>
            </a:endParaRPr>
          </a:p>
        </p:txBody>
      </p:sp>
      <p:sp>
        <p:nvSpPr>
          <p:cNvPr id="65549" name="Rectangle 13"/>
          <p:cNvSpPr>
            <a:spLocks noChangeArrowheads="1"/>
          </p:cNvSpPr>
          <p:nvPr/>
        </p:nvSpPr>
        <p:spPr bwMode="auto">
          <a:xfrm>
            <a:off x="6748463" y="4259263"/>
            <a:ext cx="4151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a:solidFill>
                  <a:schemeClr val="bg1"/>
                </a:solidFill>
                <a:latin typeface="+mn-lt"/>
                <a:ea typeface="+mn-ea"/>
              </a:rPr>
              <a:t>（－）</a:t>
            </a:r>
            <a:endParaRPr lang="ja-JP" altLang="en-US" sz="2000" b="0">
              <a:solidFill>
                <a:schemeClr val="bg1"/>
              </a:solidFill>
              <a:latin typeface="+mn-lt"/>
              <a:ea typeface="+mn-ea"/>
            </a:endParaRPr>
          </a:p>
        </p:txBody>
      </p:sp>
      <p:sp>
        <p:nvSpPr>
          <p:cNvPr id="65550" name="Rectangle 14"/>
          <p:cNvSpPr>
            <a:spLocks noChangeArrowheads="1"/>
          </p:cNvSpPr>
          <p:nvPr/>
        </p:nvSpPr>
        <p:spPr bwMode="auto">
          <a:xfrm>
            <a:off x="2381995" y="803275"/>
            <a:ext cx="4564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a:solidFill>
                  <a:srgbClr val="FFFFFF"/>
                </a:solidFill>
                <a:latin typeface="+mn-lt"/>
                <a:ea typeface="+mn-ea"/>
              </a:rPr>
              <a:t>4300</a:t>
            </a:r>
            <a:endParaRPr lang="en-US" altLang="ja-JP" sz="2000" b="0">
              <a:latin typeface="+mn-lt"/>
              <a:ea typeface="+mn-ea"/>
            </a:endParaRPr>
          </a:p>
        </p:txBody>
      </p:sp>
      <p:sp>
        <p:nvSpPr>
          <p:cNvPr id="65551" name="Rectangle 15"/>
          <p:cNvSpPr>
            <a:spLocks noChangeArrowheads="1"/>
          </p:cNvSpPr>
          <p:nvPr/>
        </p:nvSpPr>
        <p:spPr bwMode="auto">
          <a:xfrm>
            <a:off x="2809875" y="803275"/>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 </a:t>
            </a:r>
            <a:endParaRPr lang="en-US" altLang="ja-JP" sz="2000" b="0">
              <a:latin typeface="+mn-lt"/>
              <a:ea typeface="+mn-ea"/>
            </a:endParaRPr>
          </a:p>
        </p:txBody>
      </p:sp>
      <p:sp>
        <p:nvSpPr>
          <p:cNvPr id="65552" name="Rectangle 16"/>
          <p:cNvSpPr>
            <a:spLocks noChangeArrowheads="1"/>
          </p:cNvSpPr>
          <p:nvPr/>
        </p:nvSpPr>
        <p:spPr bwMode="auto">
          <a:xfrm>
            <a:off x="2148057" y="1169988"/>
            <a:ext cx="6903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a:solidFill>
                  <a:schemeClr val="bg1"/>
                </a:solidFill>
                <a:latin typeface="+mn-lt"/>
                <a:ea typeface="+mn-ea"/>
              </a:rPr>
              <a:t>277×10</a:t>
            </a:r>
            <a:endParaRPr lang="en-US" altLang="ja-JP" sz="2000" b="0">
              <a:solidFill>
                <a:schemeClr val="bg1"/>
              </a:solidFill>
              <a:latin typeface="+mn-lt"/>
              <a:ea typeface="+mn-ea"/>
            </a:endParaRPr>
          </a:p>
        </p:txBody>
      </p:sp>
      <p:sp>
        <p:nvSpPr>
          <p:cNvPr id="65553" name="Rectangle 17"/>
          <p:cNvSpPr>
            <a:spLocks noChangeArrowheads="1"/>
          </p:cNvSpPr>
          <p:nvPr/>
        </p:nvSpPr>
        <p:spPr bwMode="auto">
          <a:xfrm>
            <a:off x="2763838" y="1089025"/>
            <a:ext cx="20796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900">
                <a:solidFill>
                  <a:schemeClr val="bg1"/>
                </a:solidFill>
                <a:latin typeface="+mn-lt"/>
                <a:ea typeface="+mn-ea"/>
              </a:rPr>
              <a:t>4</a:t>
            </a:r>
            <a:endParaRPr lang="en-US" altLang="ja-JP" sz="2000" b="0">
              <a:solidFill>
                <a:schemeClr val="bg1"/>
              </a:solidFill>
              <a:latin typeface="+mn-lt"/>
              <a:ea typeface="+mn-ea"/>
            </a:endParaRPr>
          </a:p>
        </p:txBody>
      </p:sp>
      <p:sp>
        <p:nvSpPr>
          <p:cNvPr id="65554" name="Rectangle 18"/>
          <p:cNvSpPr>
            <a:spLocks noChangeArrowheads="1"/>
          </p:cNvSpPr>
          <p:nvPr/>
        </p:nvSpPr>
        <p:spPr bwMode="auto">
          <a:xfrm>
            <a:off x="2709863" y="1219200"/>
            <a:ext cx="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900">
                <a:solidFill>
                  <a:srgbClr val="FFFFFF"/>
                </a:solidFill>
                <a:latin typeface="+mn-lt"/>
                <a:ea typeface="+mn-ea"/>
              </a:rPr>
              <a:t> </a:t>
            </a:r>
            <a:endParaRPr lang="en-US" altLang="ja-JP" sz="2000" b="0">
              <a:latin typeface="+mn-lt"/>
              <a:ea typeface="+mn-ea"/>
            </a:endParaRPr>
          </a:p>
        </p:txBody>
      </p:sp>
      <p:sp>
        <p:nvSpPr>
          <p:cNvPr id="65555" name="Rectangle 19"/>
          <p:cNvSpPr>
            <a:spLocks noChangeArrowheads="1"/>
          </p:cNvSpPr>
          <p:nvPr/>
        </p:nvSpPr>
        <p:spPr bwMode="auto">
          <a:xfrm>
            <a:off x="2553216" y="1411288"/>
            <a:ext cx="28523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a:solidFill>
                  <a:srgbClr val="FF3300"/>
                </a:solidFill>
                <a:latin typeface="+mn-lt"/>
                <a:ea typeface="+mn-ea"/>
              </a:rPr>
              <a:t>7.4</a:t>
            </a:r>
            <a:endParaRPr lang="en-US" altLang="ja-JP" sz="2000" b="0">
              <a:solidFill>
                <a:srgbClr val="FF3300"/>
              </a:solidFill>
              <a:latin typeface="+mn-lt"/>
              <a:ea typeface="+mn-ea"/>
            </a:endParaRPr>
          </a:p>
        </p:txBody>
      </p:sp>
      <p:sp>
        <p:nvSpPr>
          <p:cNvPr id="65556" name="Rectangle 20"/>
          <p:cNvSpPr>
            <a:spLocks noChangeArrowheads="1"/>
          </p:cNvSpPr>
          <p:nvPr/>
        </p:nvSpPr>
        <p:spPr bwMode="auto">
          <a:xfrm>
            <a:off x="2801938" y="1387475"/>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 </a:t>
            </a:r>
            <a:endParaRPr lang="en-US" altLang="ja-JP" sz="2000" b="0">
              <a:latin typeface="+mn-lt"/>
              <a:ea typeface="+mn-ea"/>
            </a:endParaRPr>
          </a:p>
        </p:txBody>
      </p:sp>
      <p:sp>
        <p:nvSpPr>
          <p:cNvPr id="65557" name="Rectangle 21"/>
          <p:cNvSpPr>
            <a:spLocks noChangeArrowheads="1"/>
          </p:cNvSpPr>
          <p:nvPr/>
        </p:nvSpPr>
        <p:spPr bwMode="auto">
          <a:xfrm>
            <a:off x="2389183" y="1681163"/>
            <a:ext cx="4492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1800" u="sng">
                <a:solidFill>
                  <a:schemeClr val="bg1"/>
                </a:solidFill>
                <a:latin typeface="+mn-lt"/>
                <a:ea typeface="+mn-ea"/>
                <a:cs typeface="System"/>
              </a:rPr>
              <a:t>23.9</a:t>
            </a:r>
          </a:p>
        </p:txBody>
      </p:sp>
      <p:sp>
        <p:nvSpPr>
          <p:cNvPr id="65558" name="Rectangle 22"/>
          <p:cNvSpPr>
            <a:spLocks noChangeArrowheads="1"/>
          </p:cNvSpPr>
          <p:nvPr/>
        </p:nvSpPr>
        <p:spPr bwMode="auto">
          <a:xfrm>
            <a:off x="2801938" y="1681163"/>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 </a:t>
            </a:r>
            <a:endParaRPr lang="en-US" altLang="ja-JP" sz="2000" b="0">
              <a:latin typeface="+mn-lt"/>
              <a:ea typeface="+mn-ea"/>
            </a:endParaRPr>
          </a:p>
        </p:txBody>
      </p:sp>
      <p:sp>
        <p:nvSpPr>
          <p:cNvPr id="65559" name="Rectangle 23"/>
          <p:cNvSpPr>
            <a:spLocks noChangeArrowheads="1"/>
          </p:cNvSpPr>
          <p:nvPr/>
        </p:nvSpPr>
        <p:spPr bwMode="auto">
          <a:xfrm>
            <a:off x="2069009" y="1981200"/>
            <a:ext cx="76944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a:solidFill>
                  <a:schemeClr val="bg1"/>
                </a:solidFill>
                <a:latin typeface="+mn-lt"/>
                <a:ea typeface="+mn-ea"/>
              </a:rPr>
              <a:t>39.7×10</a:t>
            </a:r>
            <a:endParaRPr lang="en-US" altLang="ja-JP" sz="2000" b="0">
              <a:solidFill>
                <a:schemeClr val="bg1"/>
              </a:solidFill>
              <a:latin typeface="+mn-lt"/>
              <a:ea typeface="+mn-ea"/>
            </a:endParaRPr>
          </a:p>
        </p:txBody>
      </p:sp>
      <p:sp>
        <p:nvSpPr>
          <p:cNvPr id="65560" name="Rectangle 24"/>
          <p:cNvSpPr>
            <a:spLocks noChangeArrowheads="1"/>
          </p:cNvSpPr>
          <p:nvPr/>
        </p:nvSpPr>
        <p:spPr bwMode="auto">
          <a:xfrm>
            <a:off x="2709863" y="1981200"/>
            <a:ext cx="6418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900">
                <a:solidFill>
                  <a:srgbClr val="FFFFFF"/>
                </a:solidFill>
                <a:latin typeface="+mn-lt"/>
                <a:ea typeface="+mn-ea"/>
              </a:rPr>
              <a:t>4</a:t>
            </a:r>
            <a:endParaRPr lang="en-US" altLang="ja-JP" sz="2000" b="0">
              <a:latin typeface="+mn-lt"/>
              <a:ea typeface="+mn-ea"/>
            </a:endParaRPr>
          </a:p>
        </p:txBody>
      </p:sp>
      <p:sp>
        <p:nvSpPr>
          <p:cNvPr id="65561" name="Rectangle 25"/>
          <p:cNvSpPr>
            <a:spLocks noChangeArrowheads="1"/>
          </p:cNvSpPr>
          <p:nvPr/>
        </p:nvSpPr>
        <p:spPr bwMode="auto">
          <a:xfrm>
            <a:off x="2759075" y="2071688"/>
            <a:ext cx="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900">
                <a:solidFill>
                  <a:srgbClr val="FFFFFF"/>
                </a:solidFill>
                <a:latin typeface="+mn-lt"/>
                <a:ea typeface="+mn-ea"/>
              </a:rPr>
              <a:t> </a:t>
            </a:r>
            <a:endParaRPr lang="en-US" altLang="ja-JP" sz="2000" b="0">
              <a:latin typeface="+mn-lt"/>
              <a:ea typeface="+mn-ea"/>
            </a:endParaRPr>
          </a:p>
        </p:txBody>
      </p:sp>
      <p:sp>
        <p:nvSpPr>
          <p:cNvPr id="65562" name="Rectangle 26"/>
          <p:cNvSpPr>
            <a:spLocks noChangeArrowheads="1"/>
          </p:cNvSpPr>
          <p:nvPr/>
        </p:nvSpPr>
        <p:spPr bwMode="auto">
          <a:xfrm>
            <a:off x="2553216" y="2265363"/>
            <a:ext cx="28523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a:solidFill>
                  <a:srgbClr val="FFFFFF"/>
                </a:solidFill>
                <a:latin typeface="+mn-lt"/>
                <a:ea typeface="+mn-ea"/>
              </a:rPr>
              <a:t>6.4</a:t>
            </a:r>
            <a:endParaRPr lang="en-US" altLang="ja-JP" sz="2000" b="0">
              <a:latin typeface="+mn-lt"/>
              <a:ea typeface="+mn-ea"/>
            </a:endParaRPr>
          </a:p>
        </p:txBody>
      </p:sp>
      <p:sp>
        <p:nvSpPr>
          <p:cNvPr id="65563" name="Rectangle 27"/>
          <p:cNvSpPr>
            <a:spLocks noChangeArrowheads="1"/>
          </p:cNvSpPr>
          <p:nvPr/>
        </p:nvSpPr>
        <p:spPr bwMode="auto">
          <a:xfrm>
            <a:off x="2813050" y="2265363"/>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 </a:t>
            </a:r>
            <a:endParaRPr lang="en-US" altLang="ja-JP" sz="2000" b="0">
              <a:latin typeface="+mn-lt"/>
              <a:ea typeface="+mn-ea"/>
            </a:endParaRPr>
          </a:p>
        </p:txBody>
      </p:sp>
      <p:sp>
        <p:nvSpPr>
          <p:cNvPr id="65564" name="Rectangle 28"/>
          <p:cNvSpPr>
            <a:spLocks noChangeArrowheads="1"/>
          </p:cNvSpPr>
          <p:nvPr/>
        </p:nvSpPr>
        <p:spPr bwMode="auto">
          <a:xfrm>
            <a:off x="2553216" y="2557463"/>
            <a:ext cx="28523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a:solidFill>
                  <a:srgbClr val="FFFFFF"/>
                </a:solidFill>
                <a:latin typeface="+mn-lt"/>
                <a:ea typeface="+mn-ea"/>
              </a:rPr>
              <a:t>3.4</a:t>
            </a:r>
            <a:endParaRPr lang="en-US" altLang="ja-JP" sz="2000" b="0">
              <a:latin typeface="+mn-lt"/>
              <a:ea typeface="+mn-ea"/>
            </a:endParaRPr>
          </a:p>
        </p:txBody>
      </p:sp>
      <p:sp>
        <p:nvSpPr>
          <p:cNvPr id="65565" name="Rectangle 29"/>
          <p:cNvSpPr>
            <a:spLocks noChangeArrowheads="1"/>
          </p:cNvSpPr>
          <p:nvPr/>
        </p:nvSpPr>
        <p:spPr bwMode="auto">
          <a:xfrm>
            <a:off x="2813050" y="2557463"/>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 </a:t>
            </a:r>
            <a:endParaRPr lang="en-US" altLang="ja-JP" sz="2000" b="0">
              <a:latin typeface="+mn-lt"/>
              <a:ea typeface="+mn-ea"/>
            </a:endParaRPr>
          </a:p>
        </p:txBody>
      </p:sp>
      <p:sp>
        <p:nvSpPr>
          <p:cNvPr id="65566" name="Rectangle 30"/>
          <p:cNvSpPr>
            <a:spLocks noChangeArrowheads="1"/>
          </p:cNvSpPr>
          <p:nvPr/>
        </p:nvSpPr>
        <p:spPr bwMode="auto">
          <a:xfrm>
            <a:off x="2553216" y="2849563"/>
            <a:ext cx="28523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a:solidFill>
                  <a:srgbClr val="FFFFFF"/>
                </a:solidFill>
                <a:latin typeface="+mn-lt"/>
                <a:ea typeface="+mn-ea"/>
              </a:rPr>
              <a:t>0.3</a:t>
            </a:r>
            <a:endParaRPr lang="en-US" altLang="ja-JP" sz="2000" b="0">
              <a:latin typeface="+mn-lt"/>
              <a:ea typeface="+mn-ea"/>
            </a:endParaRPr>
          </a:p>
        </p:txBody>
      </p:sp>
      <p:sp>
        <p:nvSpPr>
          <p:cNvPr id="65567" name="Rectangle 31"/>
          <p:cNvSpPr>
            <a:spLocks noChangeArrowheads="1"/>
          </p:cNvSpPr>
          <p:nvPr/>
        </p:nvSpPr>
        <p:spPr bwMode="auto">
          <a:xfrm>
            <a:off x="2813050" y="2849563"/>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 </a:t>
            </a:r>
            <a:endParaRPr lang="en-US" altLang="ja-JP" sz="2000" b="0">
              <a:latin typeface="+mn-lt"/>
              <a:ea typeface="+mn-ea"/>
            </a:endParaRPr>
          </a:p>
        </p:txBody>
      </p:sp>
      <p:sp>
        <p:nvSpPr>
          <p:cNvPr id="65568" name="Rectangle 32"/>
          <p:cNvSpPr>
            <a:spLocks noChangeArrowheads="1"/>
          </p:cNvSpPr>
          <p:nvPr/>
        </p:nvSpPr>
        <p:spPr bwMode="auto">
          <a:xfrm>
            <a:off x="2723034" y="3124200"/>
            <a:ext cx="11541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a:solidFill>
                  <a:srgbClr val="FFFFFF"/>
                </a:solidFill>
                <a:latin typeface="+mn-lt"/>
                <a:ea typeface="+mn-ea"/>
              </a:rPr>
              <a:t>8</a:t>
            </a:r>
            <a:endParaRPr lang="en-US" altLang="ja-JP" sz="2000" b="0">
              <a:latin typeface="+mn-lt"/>
              <a:ea typeface="+mn-ea"/>
            </a:endParaRPr>
          </a:p>
        </p:txBody>
      </p:sp>
      <p:sp>
        <p:nvSpPr>
          <p:cNvPr id="65569" name="Rectangle 33"/>
          <p:cNvSpPr>
            <a:spLocks noChangeArrowheads="1"/>
          </p:cNvSpPr>
          <p:nvPr/>
        </p:nvSpPr>
        <p:spPr bwMode="auto">
          <a:xfrm>
            <a:off x="2827338" y="3141663"/>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 </a:t>
            </a:r>
            <a:endParaRPr lang="en-US" altLang="ja-JP" sz="2000" b="0">
              <a:latin typeface="+mn-lt"/>
              <a:ea typeface="+mn-ea"/>
            </a:endParaRPr>
          </a:p>
        </p:txBody>
      </p:sp>
      <p:sp>
        <p:nvSpPr>
          <p:cNvPr id="65570" name="Rectangle 34"/>
          <p:cNvSpPr>
            <a:spLocks noChangeArrowheads="1"/>
          </p:cNvSpPr>
          <p:nvPr/>
        </p:nvSpPr>
        <p:spPr bwMode="auto">
          <a:xfrm>
            <a:off x="2723034" y="3435350"/>
            <a:ext cx="11541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a:solidFill>
                  <a:srgbClr val="FFFFFF"/>
                </a:solidFill>
                <a:latin typeface="+mn-lt"/>
                <a:ea typeface="+mn-ea"/>
              </a:rPr>
              <a:t>3</a:t>
            </a:r>
            <a:endParaRPr lang="en-US" altLang="ja-JP" sz="2000" b="0">
              <a:latin typeface="+mn-lt"/>
              <a:ea typeface="+mn-ea"/>
            </a:endParaRPr>
          </a:p>
        </p:txBody>
      </p:sp>
      <p:sp>
        <p:nvSpPr>
          <p:cNvPr id="65571" name="Rectangle 35"/>
          <p:cNvSpPr>
            <a:spLocks noChangeArrowheads="1"/>
          </p:cNvSpPr>
          <p:nvPr/>
        </p:nvSpPr>
        <p:spPr bwMode="auto">
          <a:xfrm>
            <a:off x="2827338" y="3435350"/>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 </a:t>
            </a:r>
            <a:endParaRPr lang="en-US" altLang="ja-JP" sz="2000" b="0">
              <a:latin typeface="+mn-lt"/>
              <a:ea typeface="+mn-ea"/>
            </a:endParaRPr>
          </a:p>
        </p:txBody>
      </p:sp>
      <p:sp>
        <p:nvSpPr>
          <p:cNvPr id="65572" name="Rectangle 36"/>
          <p:cNvSpPr>
            <a:spLocks noChangeArrowheads="1"/>
          </p:cNvSpPr>
          <p:nvPr/>
        </p:nvSpPr>
        <p:spPr bwMode="auto">
          <a:xfrm>
            <a:off x="2610222" y="3733800"/>
            <a:ext cx="22822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a:solidFill>
                  <a:srgbClr val="FFFFFF"/>
                </a:solidFill>
                <a:latin typeface="+mn-lt"/>
                <a:ea typeface="+mn-ea"/>
              </a:rPr>
              <a:t>35</a:t>
            </a:r>
            <a:endParaRPr lang="en-US" altLang="ja-JP" sz="2000" b="0">
              <a:latin typeface="+mn-lt"/>
              <a:ea typeface="+mn-ea"/>
            </a:endParaRPr>
          </a:p>
        </p:txBody>
      </p:sp>
      <p:sp>
        <p:nvSpPr>
          <p:cNvPr id="65573" name="Rectangle 37"/>
          <p:cNvSpPr>
            <a:spLocks noChangeArrowheads="1"/>
          </p:cNvSpPr>
          <p:nvPr/>
        </p:nvSpPr>
        <p:spPr bwMode="auto">
          <a:xfrm>
            <a:off x="2820988" y="3727450"/>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 </a:t>
            </a:r>
            <a:endParaRPr lang="en-US" altLang="ja-JP" sz="2000" b="0">
              <a:latin typeface="+mn-lt"/>
              <a:ea typeface="+mn-ea"/>
            </a:endParaRPr>
          </a:p>
        </p:txBody>
      </p:sp>
      <p:sp>
        <p:nvSpPr>
          <p:cNvPr id="65574" name="Rectangle 38"/>
          <p:cNvSpPr>
            <a:spLocks noChangeArrowheads="1"/>
          </p:cNvSpPr>
          <p:nvPr/>
        </p:nvSpPr>
        <p:spPr bwMode="auto">
          <a:xfrm>
            <a:off x="2723034" y="4038600"/>
            <a:ext cx="11541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a:solidFill>
                  <a:schemeClr val="bg1"/>
                </a:solidFill>
                <a:latin typeface="+mn-lt"/>
                <a:ea typeface="+mn-ea"/>
              </a:rPr>
              <a:t>5</a:t>
            </a:r>
            <a:endParaRPr lang="en-US" altLang="ja-JP" sz="2000" b="0">
              <a:solidFill>
                <a:schemeClr val="bg1"/>
              </a:solidFill>
              <a:latin typeface="+mn-lt"/>
              <a:ea typeface="+mn-ea"/>
            </a:endParaRPr>
          </a:p>
        </p:txBody>
      </p:sp>
      <p:sp>
        <p:nvSpPr>
          <p:cNvPr id="65575" name="Rectangle 39"/>
          <p:cNvSpPr>
            <a:spLocks noChangeArrowheads="1"/>
          </p:cNvSpPr>
          <p:nvPr/>
        </p:nvSpPr>
        <p:spPr bwMode="auto">
          <a:xfrm>
            <a:off x="2827338" y="4019550"/>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 </a:t>
            </a:r>
            <a:endParaRPr lang="en-US" altLang="ja-JP" sz="2000" b="0">
              <a:latin typeface="+mn-lt"/>
              <a:ea typeface="+mn-ea"/>
            </a:endParaRPr>
          </a:p>
        </p:txBody>
      </p:sp>
      <p:sp>
        <p:nvSpPr>
          <p:cNvPr id="65576" name="Rectangle 40"/>
          <p:cNvSpPr>
            <a:spLocks noChangeArrowheads="1"/>
          </p:cNvSpPr>
          <p:nvPr/>
        </p:nvSpPr>
        <p:spPr bwMode="auto">
          <a:xfrm>
            <a:off x="2496109" y="4313238"/>
            <a:ext cx="34234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a:solidFill>
                  <a:srgbClr val="FFFFFF"/>
                </a:solidFill>
                <a:latin typeface="+mn-lt"/>
                <a:ea typeface="+mn-ea"/>
              </a:rPr>
              <a:t>148</a:t>
            </a:r>
            <a:endParaRPr lang="en-US" altLang="ja-JP" sz="2000" b="0">
              <a:latin typeface="+mn-lt"/>
              <a:ea typeface="+mn-ea"/>
            </a:endParaRPr>
          </a:p>
        </p:txBody>
      </p:sp>
      <p:sp>
        <p:nvSpPr>
          <p:cNvPr id="65577" name="Rectangle 41"/>
          <p:cNvSpPr>
            <a:spLocks noChangeArrowheads="1"/>
          </p:cNvSpPr>
          <p:nvPr/>
        </p:nvSpPr>
        <p:spPr bwMode="auto">
          <a:xfrm>
            <a:off x="2820988" y="4313238"/>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 </a:t>
            </a:r>
            <a:endParaRPr lang="en-US" altLang="ja-JP" sz="2000" b="0">
              <a:latin typeface="+mn-lt"/>
              <a:ea typeface="+mn-ea"/>
            </a:endParaRPr>
          </a:p>
        </p:txBody>
      </p:sp>
      <p:sp>
        <p:nvSpPr>
          <p:cNvPr id="65578" name="Rectangle 42"/>
          <p:cNvSpPr>
            <a:spLocks noChangeArrowheads="1"/>
          </p:cNvSpPr>
          <p:nvPr/>
        </p:nvSpPr>
        <p:spPr bwMode="auto">
          <a:xfrm>
            <a:off x="2496109" y="4594225"/>
            <a:ext cx="34234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a:solidFill>
                  <a:schemeClr val="bg1"/>
                </a:solidFill>
                <a:latin typeface="+mn-lt"/>
                <a:ea typeface="+mn-ea"/>
              </a:rPr>
              <a:t>202</a:t>
            </a:r>
            <a:endParaRPr lang="en-US" altLang="ja-JP" sz="2000" b="0">
              <a:solidFill>
                <a:schemeClr val="bg1"/>
              </a:solidFill>
              <a:latin typeface="+mn-lt"/>
              <a:ea typeface="+mn-ea"/>
            </a:endParaRPr>
          </a:p>
        </p:txBody>
      </p:sp>
      <p:sp>
        <p:nvSpPr>
          <p:cNvPr id="65579" name="Rectangle 43"/>
          <p:cNvSpPr>
            <a:spLocks noChangeArrowheads="1"/>
          </p:cNvSpPr>
          <p:nvPr/>
        </p:nvSpPr>
        <p:spPr bwMode="auto">
          <a:xfrm>
            <a:off x="2820988" y="4605338"/>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 </a:t>
            </a:r>
            <a:endParaRPr lang="en-US" altLang="ja-JP" sz="2000" b="0">
              <a:latin typeface="+mn-lt"/>
              <a:ea typeface="+mn-ea"/>
            </a:endParaRPr>
          </a:p>
        </p:txBody>
      </p:sp>
      <p:sp>
        <p:nvSpPr>
          <p:cNvPr id="65580" name="Rectangle 44"/>
          <p:cNvSpPr>
            <a:spLocks noChangeArrowheads="1"/>
          </p:cNvSpPr>
          <p:nvPr/>
        </p:nvSpPr>
        <p:spPr bwMode="auto">
          <a:xfrm>
            <a:off x="2485288" y="4895850"/>
            <a:ext cx="3531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ja-JP" altLang="en-US">
                <a:solidFill>
                  <a:srgbClr val="FFFFFF"/>
                </a:solidFill>
                <a:latin typeface="+mn-lt"/>
                <a:ea typeface="+mn-ea"/>
              </a:rPr>
              <a:t>　</a:t>
            </a:r>
            <a:r>
              <a:rPr lang="en-US" altLang="ja-JP">
                <a:solidFill>
                  <a:srgbClr val="FFFFFF"/>
                </a:solidFill>
                <a:latin typeface="+mn-lt"/>
                <a:ea typeface="+mn-ea"/>
              </a:rPr>
              <a:t>11</a:t>
            </a:r>
            <a:endParaRPr lang="en-US" altLang="ja-JP" sz="2000" b="0">
              <a:latin typeface="+mn-lt"/>
              <a:ea typeface="+mn-ea"/>
            </a:endParaRPr>
          </a:p>
        </p:txBody>
      </p:sp>
      <p:sp>
        <p:nvSpPr>
          <p:cNvPr id="65581" name="Rectangle 45"/>
          <p:cNvSpPr>
            <a:spLocks noChangeArrowheads="1"/>
          </p:cNvSpPr>
          <p:nvPr/>
        </p:nvSpPr>
        <p:spPr bwMode="auto">
          <a:xfrm>
            <a:off x="2801938" y="4895850"/>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 </a:t>
            </a:r>
            <a:endParaRPr lang="en-US" altLang="ja-JP" sz="2000" b="0">
              <a:latin typeface="+mn-lt"/>
              <a:ea typeface="+mn-ea"/>
            </a:endParaRPr>
          </a:p>
        </p:txBody>
      </p:sp>
      <p:sp>
        <p:nvSpPr>
          <p:cNvPr id="65582" name="Rectangle 46"/>
          <p:cNvSpPr>
            <a:spLocks noChangeArrowheads="1"/>
          </p:cNvSpPr>
          <p:nvPr/>
        </p:nvSpPr>
        <p:spPr bwMode="auto">
          <a:xfrm>
            <a:off x="2553216" y="5170488"/>
            <a:ext cx="28523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a:solidFill>
                  <a:schemeClr val="bg1"/>
                </a:solidFill>
                <a:latin typeface="+mn-lt"/>
                <a:ea typeface="+mn-ea"/>
              </a:rPr>
              <a:t>0.8</a:t>
            </a:r>
            <a:endParaRPr lang="en-US" altLang="ja-JP" sz="2000" b="0">
              <a:solidFill>
                <a:schemeClr val="bg1"/>
              </a:solidFill>
              <a:latin typeface="+mn-lt"/>
              <a:ea typeface="+mn-ea"/>
            </a:endParaRPr>
          </a:p>
        </p:txBody>
      </p:sp>
      <p:sp>
        <p:nvSpPr>
          <p:cNvPr id="65583" name="Rectangle 47"/>
          <p:cNvSpPr>
            <a:spLocks noChangeArrowheads="1"/>
          </p:cNvSpPr>
          <p:nvPr/>
        </p:nvSpPr>
        <p:spPr bwMode="auto">
          <a:xfrm>
            <a:off x="2801938" y="5189538"/>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 </a:t>
            </a:r>
            <a:endParaRPr lang="en-US" altLang="ja-JP" sz="2000" b="0">
              <a:latin typeface="+mn-lt"/>
              <a:ea typeface="+mn-ea"/>
            </a:endParaRPr>
          </a:p>
        </p:txBody>
      </p:sp>
      <p:sp>
        <p:nvSpPr>
          <p:cNvPr id="65584" name="Rectangle 48"/>
          <p:cNvSpPr>
            <a:spLocks noChangeArrowheads="1"/>
          </p:cNvSpPr>
          <p:nvPr/>
        </p:nvSpPr>
        <p:spPr bwMode="auto">
          <a:xfrm>
            <a:off x="2553216" y="5481638"/>
            <a:ext cx="28523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a:solidFill>
                  <a:srgbClr val="FFFFFF"/>
                </a:solidFill>
                <a:latin typeface="+mn-lt"/>
                <a:ea typeface="+mn-ea"/>
              </a:rPr>
              <a:t>5.8</a:t>
            </a:r>
            <a:endParaRPr lang="en-US" altLang="ja-JP" sz="2000" b="0">
              <a:latin typeface="+mn-lt"/>
              <a:ea typeface="+mn-ea"/>
            </a:endParaRPr>
          </a:p>
        </p:txBody>
      </p:sp>
      <p:sp>
        <p:nvSpPr>
          <p:cNvPr id="65585" name="Rectangle 49"/>
          <p:cNvSpPr>
            <a:spLocks noChangeArrowheads="1"/>
          </p:cNvSpPr>
          <p:nvPr/>
        </p:nvSpPr>
        <p:spPr bwMode="auto">
          <a:xfrm>
            <a:off x="2813050" y="5481638"/>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 </a:t>
            </a:r>
            <a:endParaRPr lang="en-US" altLang="ja-JP" sz="2000" b="0">
              <a:latin typeface="+mn-lt"/>
              <a:ea typeface="+mn-ea"/>
            </a:endParaRPr>
          </a:p>
        </p:txBody>
      </p:sp>
      <p:sp>
        <p:nvSpPr>
          <p:cNvPr id="65586" name="Rectangle 50"/>
          <p:cNvSpPr>
            <a:spLocks noChangeArrowheads="1"/>
          </p:cNvSpPr>
          <p:nvPr/>
        </p:nvSpPr>
        <p:spPr bwMode="auto">
          <a:xfrm>
            <a:off x="2496109" y="5791200"/>
            <a:ext cx="34234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a:solidFill>
                  <a:schemeClr val="bg1"/>
                </a:solidFill>
                <a:latin typeface="+mn-lt"/>
                <a:ea typeface="+mn-ea"/>
              </a:rPr>
              <a:t>238</a:t>
            </a:r>
            <a:endParaRPr lang="en-US" altLang="ja-JP" sz="2000" b="0">
              <a:solidFill>
                <a:schemeClr val="bg1"/>
              </a:solidFill>
              <a:latin typeface="+mn-lt"/>
              <a:ea typeface="+mn-ea"/>
            </a:endParaRPr>
          </a:p>
        </p:txBody>
      </p:sp>
      <p:sp>
        <p:nvSpPr>
          <p:cNvPr id="65587" name="Rectangle 51"/>
          <p:cNvSpPr>
            <a:spLocks noChangeArrowheads="1"/>
          </p:cNvSpPr>
          <p:nvPr/>
        </p:nvSpPr>
        <p:spPr bwMode="auto">
          <a:xfrm>
            <a:off x="2827338" y="5773738"/>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 </a:t>
            </a:r>
            <a:endParaRPr lang="en-US" altLang="ja-JP" sz="2000" b="0">
              <a:latin typeface="+mn-lt"/>
              <a:ea typeface="+mn-ea"/>
            </a:endParaRPr>
          </a:p>
        </p:txBody>
      </p:sp>
      <p:sp>
        <p:nvSpPr>
          <p:cNvPr id="65588" name="Rectangle 52"/>
          <p:cNvSpPr>
            <a:spLocks noChangeArrowheads="1"/>
          </p:cNvSpPr>
          <p:nvPr/>
        </p:nvSpPr>
        <p:spPr bwMode="auto">
          <a:xfrm>
            <a:off x="509588" y="765175"/>
            <a:ext cx="4900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WBC</a:t>
            </a:r>
            <a:endParaRPr lang="en-US" altLang="ja-JP" sz="2000" b="0">
              <a:latin typeface="+mn-lt"/>
              <a:ea typeface="+mn-ea"/>
            </a:endParaRPr>
          </a:p>
        </p:txBody>
      </p:sp>
      <p:sp>
        <p:nvSpPr>
          <p:cNvPr id="65589" name="Rectangle 53"/>
          <p:cNvSpPr>
            <a:spLocks noChangeArrowheads="1"/>
          </p:cNvSpPr>
          <p:nvPr/>
        </p:nvSpPr>
        <p:spPr bwMode="auto">
          <a:xfrm>
            <a:off x="966788" y="765175"/>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 </a:t>
            </a:r>
            <a:endParaRPr lang="en-US" altLang="ja-JP" sz="2000" b="0">
              <a:latin typeface="+mn-lt"/>
              <a:ea typeface="+mn-ea"/>
            </a:endParaRPr>
          </a:p>
        </p:txBody>
      </p:sp>
      <p:sp>
        <p:nvSpPr>
          <p:cNvPr id="65590" name="Rectangle 54"/>
          <p:cNvSpPr>
            <a:spLocks noChangeArrowheads="1"/>
          </p:cNvSpPr>
          <p:nvPr/>
        </p:nvSpPr>
        <p:spPr bwMode="auto">
          <a:xfrm>
            <a:off x="509588" y="1057275"/>
            <a:ext cx="4445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RBC</a:t>
            </a:r>
            <a:endParaRPr lang="en-US" altLang="ja-JP" sz="2000" b="0">
              <a:latin typeface="+mn-lt"/>
              <a:ea typeface="+mn-ea"/>
            </a:endParaRPr>
          </a:p>
        </p:txBody>
      </p:sp>
      <p:sp>
        <p:nvSpPr>
          <p:cNvPr id="65591" name="Rectangle 55"/>
          <p:cNvSpPr>
            <a:spLocks noChangeArrowheads="1"/>
          </p:cNvSpPr>
          <p:nvPr/>
        </p:nvSpPr>
        <p:spPr bwMode="auto">
          <a:xfrm>
            <a:off x="896938" y="1057275"/>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 </a:t>
            </a:r>
            <a:endParaRPr lang="en-US" altLang="ja-JP" sz="2000" b="0">
              <a:latin typeface="+mn-lt"/>
              <a:ea typeface="+mn-ea"/>
            </a:endParaRPr>
          </a:p>
        </p:txBody>
      </p:sp>
      <p:sp>
        <p:nvSpPr>
          <p:cNvPr id="65592" name="Rectangle 56"/>
          <p:cNvSpPr>
            <a:spLocks noChangeArrowheads="1"/>
          </p:cNvSpPr>
          <p:nvPr/>
        </p:nvSpPr>
        <p:spPr bwMode="auto">
          <a:xfrm>
            <a:off x="509588" y="1349375"/>
            <a:ext cx="2735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Hb</a:t>
            </a:r>
            <a:endParaRPr lang="en-US" altLang="ja-JP" sz="2000" b="0">
              <a:latin typeface="+mn-lt"/>
              <a:ea typeface="+mn-ea"/>
            </a:endParaRPr>
          </a:p>
        </p:txBody>
      </p:sp>
      <p:sp>
        <p:nvSpPr>
          <p:cNvPr id="65593" name="Rectangle 57"/>
          <p:cNvSpPr>
            <a:spLocks noChangeArrowheads="1"/>
          </p:cNvSpPr>
          <p:nvPr/>
        </p:nvSpPr>
        <p:spPr bwMode="auto">
          <a:xfrm>
            <a:off x="776288" y="1349375"/>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 </a:t>
            </a:r>
            <a:endParaRPr lang="en-US" altLang="ja-JP" sz="2000" b="0">
              <a:latin typeface="+mn-lt"/>
              <a:ea typeface="+mn-ea"/>
            </a:endParaRPr>
          </a:p>
        </p:txBody>
      </p:sp>
      <p:sp>
        <p:nvSpPr>
          <p:cNvPr id="65594" name="Rectangle 58"/>
          <p:cNvSpPr>
            <a:spLocks noChangeArrowheads="1"/>
          </p:cNvSpPr>
          <p:nvPr/>
        </p:nvSpPr>
        <p:spPr bwMode="auto">
          <a:xfrm>
            <a:off x="509588" y="1643063"/>
            <a:ext cx="2180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Ht</a:t>
            </a:r>
            <a:endParaRPr lang="en-US" altLang="ja-JP" sz="2000" b="0">
              <a:latin typeface="+mn-lt"/>
              <a:ea typeface="+mn-ea"/>
            </a:endParaRPr>
          </a:p>
        </p:txBody>
      </p:sp>
      <p:sp>
        <p:nvSpPr>
          <p:cNvPr id="65595" name="Rectangle 59"/>
          <p:cNvSpPr>
            <a:spLocks noChangeArrowheads="1"/>
          </p:cNvSpPr>
          <p:nvPr/>
        </p:nvSpPr>
        <p:spPr bwMode="auto">
          <a:xfrm>
            <a:off x="741363" y="1643063"/>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 </a:t>
            </a:r>
            <a:endParaRPr lang="en-US" altLang="ja-JP" sz="2000" b="0">
              <a:latin typeface="+mn-lt"/>
              <a:ea typeface="+mn-ea"/>
            </a:endParaRPr>
          </a:p>
        </p:txBody>
      </p:sp>
      <p:sp>
        <p:nvSpPr>
          <p:cNvPr id="65596" name="Rectangle 60"/>
          <p:cNvSpPr>
            <a:spLocks noChangeArrowheads="1"/>
          </p:cNvSpPr>
          <p:nvPr/>
        </p:nvSpPr>
        <p:spPr bwMode="auto">
          <a:xfrm>
            <a:off x="509588" y="1935163"/>
            <a:ext cx="26219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Plt</a:t>
            </a:r>
            <a:endParaRPr lang="en-US" altLang="ja-JP" sz="2000" b="0">
              <a:latin typeface="+mn-lt"/>
              <a:ea typeface="+mn-ea"/>
            </a:endParaRPr>
          </a:p>
        </p:txBody>
      </p:sp>
      <p:sp>
        <p:nvSpPr>
          <p:cNvPr id="65597" name="Rectangle 61"/>
          <p:cNvSpPr>
            <a:spLocks noChangeArrowheads="1"/>
          </p:cNvSpPr>
          <p:nvPr/>
        </p:nvSpPr>
        <p:spPr bwMode="auto">
          <a:xfrm>
            <a:off x="768350" y="1935163"/>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 </a:t>
            </a:r>
            <a:endParaRPr lang="en-US" altLang="ja-JP" sz="2000" b="0">
              <a:latin typeface="+mn-lt"/>
              <a:ea typeface="+mn-ea"/>
            </a:endParaRPr>
          </a:p>
        </p:txBody>
      </p:sp>
      <p:sp>
        <p:nvSpPr>
          <p:cNvPr id="65598" name="Rectangle 62"/>
          <p:cNvSpPr>
            <a:spLocks noChangeArrowheads="1"/>
          </p:cNvSpPr>
          <p:nvPr/>
        </p:nvSpPr>
        <p:spPr bwMode="auto">
          <a:xfrm>
            <a:off x="509588" y="2227263"/>
            <a:ext cx="3270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T.P.</a:t>
            </a:r>
            <a:endParaRPr lang="en-US" altLang="ja-JP" sz="2000" b="0">
              <a:latin typeface="+mn-lt"/>
              <a:ea typeface="+mn-ea"/>
            </a:endParaRPr>
          </a:p>
        </p:txBody>
      </p:sp>
      <p:sp>
        <p:nvSpPr>
          <p:cNvPr id="65599" name="Rectangle 63"/>
          <p:cNvSpPr>
            <a:spLocks noChangeArrowheads="1"/>
          </p:cNvSpPr>
          <p:nvPr/>
        </p:nvSpPr>
        <p:spPr bwMode="auto">
          <a:xfrm>
            <a:off x="887413" y="2227263"/>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 </a:t>
            </a:r>
            <a:endParaRPr lang="en-US" altLang="ja-JP" sz="2000" b="0">
              <a:latin typeface="+mn-lt"/>
              <a:ea typeface="+mn-ea"/>
            </a:endParaRPr>
          </a:p>
        </p:txBody>
      </p:sp>
      <p:sp>
        <p:nvSpPr>
          <p:cNvPr id="65600" name="Rectangle 64"/>
          <p:cNvSpPr>
            <a:spLocks noChangeArrowheads="1"/>
          </p:cNvSpPr>
          <p:nvPr/>
        </p:nvSpPr>
        <p:spPr bwMode="auto">
          <a:xfrm>
            <a:off x="509588" y="2519363"/>
            <a:ext cx="3305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Alb</a:t>
            </a:r>
            <a:endParaRPr lang="en-US" altLang="ja-JP" sz="2000" b="0">
              <a:latin typeface="+mn-lt"/>
              <a:ea typeface="+mn-ea"/>
            </a:endParaRPr>
          </a:p>
        </p:txBody>
      </p:sp>
      <p:sp>
        <p:nvSpPr>
          <p:cNvPr id="65601" name="Rectangle 65"/>
          <p:cNvSpPr>
            <a:spLocks noChangeArrowheads="1"/>
          </p:cNvSpPr>
          <p:nvPr/>
        </p:nvSpPr>
        <p:spPr bwMode="auto">
          <a:xfrm>
            <a:off x="831850" y="2519363"/>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 </a:t>
            </a:r>
            <a:endParaRPr lang="en-US" altLang="ja-JP" sz="2000" b="0">
              <a:latin typeface="+mn-lt"/>
              <a:ea typeface="+mn-ea"/>
            </a:endParaRPr>
          </a:p>
        </p:txBody>
      </p:sp>
      <p:sp>
        <p:nvSpPr>
          <p:cNvPr id="65602" name="Rectangle 66"/>
          <p:cNvSpPr>
            <a:spLocks noChangeArrowheads="1"/>
          </p:cNvSpPr>
          <p:nvPr/>
        </p:nvSpPr>
        <p:spPr bwMode="auto">
          <a:xfrm>
            <a:off x="509588" y="2811463"/>
            <a:ext cx="47879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T.Bil.</a:t>
            </a:r>
            <a:endParaRPr lang="en-US" altLang="ja-JP" sz="2000" b="0">
              <a:latin typeface="+mn-lt"/>
              <a:ea typeface="+mn-ea"/>
            </a:endParaRPr>
          </a:p>
        </p:txBody>
      </p:sp>
      <p:sp>
        <p:nvSpPr>
          <p:cNvPr id="65603" name="Rectangle 67"/>
          <p:cNvSpPr>
            <a:spLocks noChangeArrowheads="1"/>
          </p:cNvSpPr>
          <p:nvPr/>
        </p:nvSpPr>
        <p:spPr bwMode="auto">
          <a:xfrm>
            <a:off x="996950" y="2811463"/>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 </a:t>
            </a:r>
            <a:endParaRPr lang="en-US" altLang="ja-JP" sz="2000" b="0">
              <a:latin typeface="+mn-lt"/>
              <a:ea typeface="+mn-ea"/>
            </a:endParaRPr>
          </a:p>
        </p:txBody>
      </p:sp>
      <p:sp>
        <p:nvSpPr>
          <p:cNvPr id="65604" name="Rectangle 68"/>
          <p:cNvSpPr>
            <a:spLocks noChangeArrowheads="1"/>
          </p:cNvSpPr>
          <p:nvPr/>
        </p:nvSpPr>
        <p:spPr bwMode="auto">
          <a:xfrm>
            <a:off x="509588" y="3103563"/>
            <a:ext cx="44884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GOT</a:t>
            </a:r>
            <a:endParaRPr lang="en-US" altLang="ja-JP" sz="2000" b="0">
              <a:latin typeface="+mn-lt"/>
              <a:ea typeface="+mn-ea"/>
            </a:endParaRPr>
          </a:p>
        </p:txBody>
      </p:sp>
      <p:sp>
        <p:nvSpPr>
          <p:cNvPr id="65605" name="Rectangle 69"/>
          <p:cNvSpPr>
            <a:spLocks noChangeArrowheads="1"/>
          </p:cNvSpPr>
          <p:nvPr/>
        </p:nvSpPr>
        <p:spPr bwMode="auto">
          <a:xfrm>
            <a:off x="930275" y="3103563"/>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 </a:t>
            </a:r>
            <a:endParaRPr lang="en-US" altLang="ja-JP" sz="2000" b="0">
              <a:latin typeface="+mn-lt"/>
              <a:ea typeface="+mn-ea"/>
            </a:endParaRPr>
          </a:p>
        </p:txBody>
      </p:sp>
      <p:sp>
        <p:nvSpPr>
          <p:cNvPr id="65606" name="Rectangle 70"/>
          <p:cNvSpPr>
            <a:spLocks noChangeArrowheads="1"/>
          </p:cNvSpPr>
          <p:nvPr/>
        </p:nvSpPr>
        <p:spPr bwMode="auto">
          <a:xfrm>
            <a:off x="509588" y="3397250"/>
            <a:ext cx="4231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GPT</a:t>
            </a:r>
            <a:endParaRPr lang="en-US" altLang="ja-JP" sz="2000" b="0">
              <a:latin typeface="+mn-lt"/>
              <a:ea typeface="+mn-ea"/>
            </a:endParaRPr>
          </a:p>
        </p:txBody>
      </p:sp>
      <p:sp>
        <p:nvSpPr>
          <p:cNvPr id="65607" name="Rectangle 71"/>
          <p:cNvSpPr>
            <a:spLocks noChangeArrowheads="1"/>
          </p:cNvSpPr>
          <p:nvPr/>
        </p:nvSpPr>
        <p:spPr bwMode="auto">
          <a:xfrm>
            <a:off x="898525" y="3397250"/>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 </a:t>
            </a:r>
            <a:endParaRPr lang="en-US" altLang="ja-JP" sz="2000" b="0">
              <a:latin typeface="+mn-lt"/>
              <a:ea typeface="+mn-ea"/>
            </a:endParaRPr>
          </a:p>
        </p:txBody>
      </p:sp>
      <p:sp>
        <p:nvSpPr>
          <p:cNvPr id="65608" name="Rectangle 72"/>
          <p:cNvSpPr>
            <a:spLocks noChangeArrowheads="1"/>
          </p:cNvSpPr>
          <p:nvPr/>
        </p:nvSpPr>
        <p:spPr bwMode="auto">
          <a:xfrm>
            <a:off x="509588" y="3689350"/>
            <a:ext cx="34204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AlP</a:t>
            </a:r>
            <a:endParaRPr lang="en-US" altLang="ja-JP" sz="2000" b="0">
              <a:latin typeface="+mn-lt"/>
              <a:ea typeface="+mn-ea"/>
            </a:endParaRPr>
          </a:p>
        </p:txBody>
      </p:sp>
      <p:sp>
        <p:nvSpPr>
          <p:cNvPr id="65609" name="Rectangle 73"/>
          <p:cNvSpPr>
            <a:spLocks noChangeArrowheads="1"/>
          </p:cNvSpPr>
          <p:nvPr/>
        </p:nvSpPr>
        <p:spPr bwMode="auto">
          <a:xfrm>
            <a:off x="827088" y="3689350"/>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 </a:t>
            </a:r>
            <a:endParaRPr lang="en-US" altLang="ja-JP" sz="2000" b="0">
              <a:latin typeface="+mn-lt"/>
              <a:ea typeface="+mn-ea"/>
            </a:endParaRPr>
          </a:p>
        </p:txBody>
      </p:sp>
      <p:sp>
        <p:nvSpPr>
          <p:cNvPr id="65610" name="Rectangle 74"/>
          <p:cNvSpPr>
            <a:spLocks noChangeArrowheads="1"/>
          </p:cNvSpPr>
          <p:nvPr/>
        </p:nvSpPr>
        <p:spPr bwMode="auto">
          <a:xfrm>
            <a:off x="509588" y="3981450"/>
            <a:ext cx="6170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γ-GTP</a:t>
            </a:r>
            <a:endParaRPr lang="en-US" altLang="ja-JP" sz="2000" b="0">
              <a:latin typeface="+mn-lt"/>
              <a:ea typeface="+mn-ea"/>
            </a:endParaRPr>
          </a:p>
        </p:txBody>
      </p:sp>
      <p:sp>
        <p:nvSpPr>
          <p:cNvPr id="65611" name="Rectangle 75"/>
          <p:cNvSpPr>
            <a:spLocks noChangeArrowheads="1"/>
          </p:cNvSpPr>
          <p:nvPr/>
        </p:nvSpPr>
        <p:spPr bwMode="auto">
          <a:xfrm>
            <a:off x="1182688" y="3981450"/>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 </a:t>
            </a:r>
            <a:endParaRPr lang="en-US" altLang="ja-JP" sz="2000" b="0">
              <a:latin typeface="+mn-lt"/>
              <a:ea typeface="+mn-ea"/>
            </a:endParaRPr>
          </a:p>
        </p:txBody>
      </p:sp>
      <p:sp>
        <p:nvSpPr>
          <p:cNvPr id="65612" name="Rectangle 76"/>
          <p:cNvSpPr>
            <a:spLocks noChangeArrowheads="1"/>
          </p:cNvSpPr>
          <p:nvPr/>
        </p:nvSpPr>
        <p:spPr bwMode="auto">
          <a:xfrm>
            <a:off x="509588" y="4275138"/>
            <a:ext cx="4216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LDH</a:t>
            </a:r>
            <a:endParaRPr lang="en-US" altLang="ja-JP" sz="2000" b="0">
              <a:latin typeface="+mn-lt"/>
              <a:ea typeface="+mn-ea"/>
            </a:endParaRPr>
          </a:p>
        </p:txBody>
      </p:sp>
      <p:sp>
        <p:nvSpPr>
          <p:cNvPr id="65613" name="Rectangle 77"/>
          <p:cNvSpPr>
            <a:spLocks noChangeArrowheads="1"/>
          </p:cNvSpPr>
          <p:nvPr/>
        </p:nvSpPr>
        <p:spPr bwMode="auto">
          <a:xfrm>
            <a:off x="912813" y="4275138"/>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 </a:t>
            </a:r>
            <a:endParaRPr lang="en-US" altLang="ja-JP" sz="2000" b="0">
              <a:latin typeface="+mn-lt"/>
              <a:ea typeface="+mn-ea"/>
            </a:endParaRPr>
          </a:p>
        </p:txBody>
      </p:sp>
      <p:sp>
        <p:nvSpPr>
          <p:cNvPr id="65614" name="Rectangle 78"/>
          <p:cNvSpPr>
            <a:spLocks noChangeArrowheads="1"/>
          </p:cNvSpPr>
          <p:nvPr/>
        </p:nvSpPr>
        <p:spPr bwMode="auto">
          <a:xfrm>
            <a:off x="509588" y="4567238"/>
            <a:ext cx="45585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Chol</a:t>
            </a:r>
            <a:endParaRPr lang="en-US" altLang="ja-JP" sz="2000" b="0">
              <a:latin typeface="+mn-lt"/>
              <a:ea typeface="+mn-ea"/>
            </a:endParaRPr>
          </a:p>
        </p:txBody>
      </p:sp>
      <p:sp>
        <p:nvSpPr>
          <p:cNvPr id="65615" name="Rectangle 79"/>
          <p:cNvSpPr>
            <a:spLocks noChangeArrowheads="1"/>
          </p:cNvSpPr>
          <p:nvPr/>
        </p:nvSpPr>
        <p:spPr bwMode="auto">
          <a:xfrm>
            <a:off x="935038" y="4567238"/>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 </a:t>
            </a:r>
            <a:endParaRPr lang="en-US" altLang="ja-JP" sz="2000" b="0">
              <a:latin typeface="+mn-lt"/>
              <a:ea typeface="+mn-ea"/>
            </a:endParaRPr>
          </a:p>
        </p:txBody>
      </p:sp>
      <p:sp>
        <p:nvSpPr>
          <p:cNvPr id="65616" name="Rectangle 80"/>
          <p:cNvSpPr>
            <a:spLocks noChangeArrowheads="1"/>
          </p:cNvSpPr>
          <p:nvPr/>
        </p:nvSpPr>
        <p:spPr bwMode="auto">
          <a:xfrm>
            <a:off x="509588" y="4857750"/>
            <a:ext cx="4445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BUN</a:t>
            </a:r>
            <a:endParaRPr lang="en-US" altLang="ja-JP" sz="2000" b="0">
              <a:latin typeface="+mn-lt"/>
              <a:ea typeface="+mn-ea"/>
            </a:endParaRPr>
          </a:p>
        </p:txBody>
      </p:sp>
      <p:sp>
        <p:nvSpPr>
          <p:cNvPr id="65617" name="Rectangle 81"/>
          <p:cNvSpPr>
            <a:spLocks noChangeArrowheads="1"/>
          </p:cNvSpPr>
          <p:nvPr/>
        </p:nvSpPr>
        <p:spPr bwMode="auto">
          <a:xfrm>
            <a:off x="922338" y="4857750"/>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 </a:t>
            </a:r>
            <a:endParaRPr lang="en-US" altLang="ja-JP" sz="2000" b="0">
              <a:latin typeface="+mn-lt"/>
              <a:ea typeface="+mn-ea"/>
            </a:endParaRPr>
          </a:p>
        </p:txBody>
      </p:sp>
      <p:sp>
        <p:nvSpPr>
          <p:cNvPr id="65618" name="Rectangle 82"/>
          <p:cNvSpPr>
            <a:spLocks noChangeArrowheads="1"/>
          </p:cNvSpPr>
          <p:nvPr/>
        </p:nvSpPr>
        <p:spPr bwMode="auto">
          <a:xfrm>
            <a:off x="509588" y="5151438"/>
            <a:ext cx="3533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Crn</a:t>
            </a:r>
            <a:endParaRPr lang="en-US" altLang="ja-JP" sz="2000" b="0">
              <a:latin typeface="+mn-lt"/>
              <a:ea typeface="+mn-ea"/>
            </a:endParaRPr>
          </a:p>
        </p:txBody>
      </p:sp>
      <p:sp>
        <p:nvSpPr>
          <p:cNvPr id="65619" name="Rectangle 83"/>
          <p:cNvSpPr>
            <a:spLocks noChangeArrowheads="1"/>
          </p:cNvSpPr>
          <p:nvPr/>
        </p:nvSpPr>
        <p:spPr bwMode="auto">
          <a:xfrm>
            <a:off x="842963" y="5151438"/>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 </a:t>
            </a:r>
            <a:endParaRPr lang="en-US" altLang="ja-JP" sz="2000" b="0">
              <a:latin typeface="+mn-lt"/>
              <a:ea typeface="+mn-ea"/>
            </a:endParaRPr>
          </a:p>
        </p:txBody>
      </p:sp>
      <p:sp>
        <p:nvSpPr>
          <p:cNvPr id="65620" name="Rectangle 84"/>
          <p:cNvSpPr>
            <a:spLocks noChangeArrowheads="1"/>
          </p:cNvSpPr>
          <p:nvPr/>
        </p:nvSpPr>
        <p:spPr bwMode="auto">
          <a:xfrm>
            <a:off x="509588" y="5443538"/>
            <a:ext cx="2963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UA</a:t>
            </a:r>
            <a:endParaRPr lang="en-US" altLang="ja-JP" sz="2000" b="0">
              <a:latin typeface="+mn-lt"/>
              <a:ea typeface="+mn-ea"/>
            </a:endParaRPr>
          </a:p>
        </p:txBody>
      </p:sp>
      <p:sp>
        <p:nvSpPr>
          <p:cNvPr id="65621" name="Rectangle 85"/>
          <p:cNvSpPr>
            <a:spLocks noChangeArrowheads="1"/>
          </p:cNvSpPr>
          <p:nvPr/>
        </p:nvSpPr>
        <p:spPr bwMode="auto">
          <a:xfrm>
            <a:off x="793750" y="5443538"/>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 </a:t>
            </a:r>
            <a:endParaRPr lang="en-US" altLang="ja-JP" sz="2000" b="0">
              <a:latin typeface="+mn-lt"/>
              <a:ea typeface="+mn-ea"/>
            </a:endParaRPr>
          </a:p>
        </p:txBody>
      </p:sp>
      <p:sp>
        <p:nvSpPr>
          <p:cNvPr id="65622" name="Rectangle 86"/>
          <p:cNvSpPr>
            <a:spLocks noChangeArrowheads="1"/>
          </p:cNvSpPr>
          <p:nvPr/>
        </p:nvSpPr>
        <p:spPr bwMode="auto">
          <a:xfrm>
            <a:off x="509588" y="5735638"/>
            <a:ext cx="4616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Amy</a:t>
            </a:r>
            <a:endParaRPr lang="en-US" altLang="ja-JP" sz="2000" b="0">
              <a:latin typeface="+mn-lt"/>
              <a:ea typeface="+mn-ea"/>
            </a:endParaRPr>
          </a:p>
        </p:txBody>
      </p:sp>
      <p:sp>
        <p:nvSpPr>
          <p:cNvPr id="65623" name="Rectangle 87"/>
          <p:cNvSpPr>
            <a:spLocks noChangeArrowheads="1"/>
          </p:cNvSpPr>
          <p:nvPr/>
        </p:nvSpPr>
        <p:spPr bwMode="auto">
          <a:xfrm>
            <a:off x="2994025" y="803275"/>
            <a:ext cx="5700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a:t>
            </a:r>
            <a:endParaRPr lang="en-US" altLang="ja-JP" sz="2000" b="0">
              <a:latin typeface="+mn-lt"/>
              <a:ea typeface="+mn-ea"/>
            </a:endParaRPr>
          </a:p>
        </p:txBody>
      </p:sp>
      <p:sp>
        <p:nvSpPr>
          <p:cNvPr id="65624" name="Rectangle 88"/>
          <p:cNvSpPr>
            <a:spLocks noChangeArrowheads="1"/>
          </p:cNvSpPr>
          <p:nvPr/>
        </p:nvSpPr>
        <p:spPr bwMode="auto">
          <a:xfrm>
            <a:off x="3105150" y="768350"/>
            <a:ext cx="1824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m</a:t>
            </a:r>
            <a:endParaRPr lang="en-US" altLang="ja-JP" sz="2000" b="0">
              <a:latin typeface="+mn-lt"/>
              <a:ea typeface="+mn-ea"/>
            </a:endParaRPr>
          </a:p>
        </p:txBody>
      </p:sp>
      <p:sp>
        <p:nvSpPr>
          <p:cNvPr id="65625" name="Rectangle 89"/>
          <p:cNvSpPr>
            <a:spLocks noChangeArrowheads="1"/>
          </p:cNvSpPr>
          <p:nvPr/>
        </p:nvSpPr>
        <p:spPr bwMode="auto">
          <a:xfrm>
            <a:off x="2994025" y="1095375"/>
            <a:ext cx="5700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a:t>
            </a:r>
            <a:endParaRPr lang="en-US" altLang="ja-JP" sz="2000" b="0">
              <a:latin typeface="+mn-lt"/>
              <a:ea typeface="+mn-ea"/>
            </a:endParaRPr>
          </a:p>
        </p:txBody>
      </p:sp>
      <p:sp>
        <p:nvSpPr>
          <p:cNvPr id="65626" name="Rectangle 90"/>
          <p:cNvSpPr>
            <a:spLocks noChangeArrowheads="1"/>
          </p:cNvSpPr>
          <p:nvPr/>
        </p:nvSpPr>
        <p:spPr bwMode="auto">
          <a:xfrm>
            <a:off x="3105150" y="1060450"/>
            <a:ext cx="1824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m</a:t>
            </a:r>
            <a:endParaRPr lang="en-US" altLang="ja-JP" sz="2000" b="0">
              <a:latin typeface="+mn-lt"/>
              <a:ea typeface="+mn-ea"/>
            </a:endParaRPr>
          </a:p>
        </p:txBody>
      </p:sp>
      <p:sp>
        <p:nvSpPr>
          <p:cNvPr id="65627" name="Rectangle 91"/>
          <p:cNvSpPr>
            <a:spLocks noChangeArrowheads="1"/>
          </p:cNvSpPr>
          <p:nvPr/>
        </p:nvSpPr>
        <p:spPr bwMode="auto">
          <a:xfrm>
            <a:off x="2994025" y="1387475"/>
            <a:ext cx="3646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g/dl</a:t>
            </a:r>
          </a:p>
        </p:txBody>
      </p:sp>
      <p:sp>
        <p:nvSpPr>
          <p:cNvPr id="65628" name="Rectangle 92"/>
          <p:cNvSpPr>
            <a:spLocks noChangeArrowheads="1"/>
          </p:cNvSpPr>
          <p:nvPr/>
        </p:nvSpPr>
        <p:spPr bwMode="auto">
          <a:xfrm>
            <a:off x="2994025" y="1681163"/>
            <a:ext cx="19236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a:t>
            </a:r>
            <a:endParaRPr lang="en-US" altLang="ja-JP" sz="2000" b="0">
              <a:latin typeface="+mn-lt"/>
              <a:ea typeface="+mn-ea"/>
            </a:endParaRPr>
          </a:p>
        </p:txBody>
      </p:sp>
      <p:sp>
        <p:nvSpPr>
          <p:cNvPr id="65629" name="Rectangle 93"/>
          <p:cNvSpPr>
            <a:spLocks noChangeArrowheads="1"/>
          </p:cNvSpPr>
          <p:nvPr/>
        </p:nvSpPr>
        <p:spPr bwMode="auto">
          <a:xfrm>
            <a:off x="3181350" y="1681163"/>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 </a:t>
            </a:r>
            <a:endParaRPr lang="en-US" altLang="ja-JP" sz="2000" b="0">
              <a:latin typeface="+mn-lt"/>
              <a:ea typeface="+mn-ea"/>
            </a:endParaRPr>
          </a:p>
        </p:txBody>
      </p:sp>
      <p:sp>
        <p:nvSpPr>
          <p:cNvPr id="65630" name="Rectangle 94"/>
          <p:cNvSpPr>
            <a:spLocks noChangeArrowheads="1"/>
          </p:cNvSpPr>
          <p:nvPr/>
        </p:nvSpPr>
        <p:spPr bwMode="auto">
          <a:xfrm>
            <a:off x="2994025" y="1973263"/>
            <a:ext cx="5700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a:t>
            </a:r>
            <a:endParaRPr lang="en-US" altLang="ja-JP" sz="2000" b="0">
              <a:latin typeface="+mn-lt"/>
              <a:ea typeface="+mn-ea"/>
            </a:endParaRPr>
          </a:p>
        </p:txBody>
      </p:sp>
      <p:sp>
        <p:nvSpPr>
          <p:cNvPr id="65631" name="Rectangle 95"/>
          <p:cNvSpPr>
            <a:spLocks noChangeArrowheads="1"/>
          </p:cNvSpPr>
          <p:nvPr/>
        </p:nvSpPr>
        <p:spPr bwMode="auto">
          <a:xfrm>
            <a:off x="3105150" y="1938338"/>
            <a:ext cx="1824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m</a:t>
            </a:r>
            <a:endParaRPr lang="en-US" altLang="ja-JP" sz="2000" b="0">
              <a:latin typeface="+mn-lt"/>
              <a:ea typeface="+mn-ea"/>
            </a:endParaRPr>
          </a:p>
        </p:txBody>
      </p:sp>
      <p:sp>
        <p:nvSpPr>
          <p:cNvPr id="65632" name="Rectangle 96"/>
          <p:cNvSpPr>
            <a:spLocks noChangeArrowheads="1"/>
          </p:cNvSpPr>
          <p:nvPr/>
        </p:nvSpPr>
        <p:spPr bwMode="auto">
          <a:xfrm>
            <a:off x="3227388" y="1844675"/>
            <a:ext cx="569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2000" b="0">
                <a:solidFill>
                  <a:schemeClr val="bg1"/>
                </a:solidFill>
                <a:latin typeface="+mn-lt"/>
                <a:ea typeface="+mn-ea"/>
              </a:rPr>
              <a:t>l</a:t>
            </a:r>
          </a:p>
        </p:txBody>
      </p:sp>
      <p:sp>
        <p:nvSpPr>
          <p:cNvPr id="65633" name="Rectangle 97"/>
          <p:cNvSpPr>
            <a:spLocks noChangeArrowheads="1"/>
          </p:cNvSpPr>
          <p:nvPr/>
        </p:nvSpPr>
        <p:spPr bwMode="auto">
          <a:xfrm>
            <a:off x="2994025" y="2265363"/>
            <a:ext cx="3646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g/dl</a:t>
            </a:r>
            <a:endParaRPr lang="en-US" altLang="ja-JP" sz="2000" b="0">
              <a:latin typeface="+mn-lt"/>
              <a:ea typeface="+mn-ea"/>
            </a:endParaRPr>
          </a:p>
        </p:txBody>
      </p:sp>
      <p:sp>
        <p:nvSpPr>
          <p:cNvPr id="65634" name="Rectangle 98"/>
          <p:cNvSpPr>
            <a:spLocks noChangeArrowheads="1"/>
          </p:cNvSpPr>
          <p:nvPr/>
        </p:nvSpPr>
        <p:spPr bwMode="auto">
          <a:xfrm>
            <a:off x="2994025" y="2557463"/>
            <a:ext cx="3646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g/dl</a:t>
            </a:r>
          </a:p>
        </p:txBody>
      </p:sp>
      <p:sp>
        <p:nvSpPr>
          <p:cNvPr id="65635" name="Rectangle 99"/>
          <p:cNvSpPr>
            <a:spLocks noChangeArrowheads="1"/>
          </p:cNvSpPr>
          <p:nvPr/>
        </p:nvSpPr>
        <p:spPr bwMode="auto">
          <a:xfrm>
            <a:off x="2994025" y="2849563"/>
            <a:ext cx="5471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mg/dl</a:t>
            </a:r>
          </a:p>
        </p:txBody>
      </p:sp>
      <p:sp>
        <p:nvSpPr>
          <p:cNvPr id="65636" name="Rectangle 100"/>
          <p:cNvSpPr>
            <a:spLocks noChangeArrowheads="1"/>
          </p:cNvSpPr>
          <p:nvPr/>
        </p:nvSpPr>
        <p:spPr bwMode="auto">
          <a:xfrm>
            <a:off x="2994025" y="3141663"/>
            <a:ext cx="3191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IU/</a:t>
            </a:r>
            <a:r>
              <a:rPr lang="en-US" altLang="ja-JP">
                <a:solidFill>
                  <a:schemeClr val="bg1"/>
                </a:solidFill>
                <a:latin typeface="+mn-lt"/>
                <a:ea typeface="+mn-ea"/>
              </a:rPr>
              <a:t>l</a:t>
            </a:r>
          </a:p>
        </p:txBody>
      </p:sp>
      <p:sp>
        <p:nvSpPr>
          <p:cNvPr id="65637" name="Rectangle 101"/>
          <p:cNvSpPr>
            <a:spLocks noChangeArrowheads="1"/>
          </p:cNvSpPr>
          <p:nvPr/>
        </p:nvSpPr>
        <p:spPr bwMode="auto">
          <a:xfrm>
            <a:off x="2994025" y="3435350"/>
            <a:ext cx="3191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IU/</a:t>
            </a:r>
            <a:r>
              <a:rPr lang="en-US" altLang="ja-JP">
                <a:solidFill>
                  <a:schemeClr val="bg1"/>
                </a:solidFill>
                <a:latin typeface="+mn-lt"/>
                <a:ea typeface="+mn-ea"/>
              </a:rPr>
              <a:t>l</a:t>
            </a:r>
          </a:p>
        </p:txBody>
      </p:sp>
      <p:sp>
        <p:nvSpPr>
          <p:cNvPr id="65638" name="Rectangle 102"/>
          <p:cNvSpPr>
            <a:spLocks noChangeArrowheads="1"/>
          </p:cNvSpPr>
          <p:nvPr/>
        </p:nvSpPr>
        <p:spPr bwMode="auto">
          <a:xfrm>
            <a:off x="2994025" y="3727450"/>
            <a:ext cx="3191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IU/</a:t>
            </a:r>
            <a:r>
              <a:rPr lang="en-US" altLang="ja-JP">
                <a:solidFill>
                  <a:schemeClr val="bg1"/>
                </a:solidFill>
                <a:latin typeface="+mn-lt"/>
                <a:ea typeface="+mn-ea"/>
              </a:rPr>
              <a:t>l</a:t>
            </a:r>
          </a:p>
        </p:txBody>
      </p:sp>
      <p:sp>
        <p:nvSpPr>
          <p:cNvPr id="65639" name="Rectangle 103"/>
          <p:cNvSpPr>
            <a:spLocks noChangeArrowheads="1"/>
          </p:cNvSpPr>
          <p:nvPr/>
        </p:nvSpPr>
        <p:spPr bwMode="auto">
          <a:xfrm>
            <a:off x="2994025" y="4019550"/>
            <a:ext cx="3191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IU/</a:t>
            </a:r>
            <a:r>
              <a:rPr lang="en-US" altLang="ja-JP">
                <a:solidFill>
                  <a:schemeClr val="bg1"/>
                </a:solidFill>
                <a:latin typeface="+mn-lt"/>
                <a:ea typeface="+mn-ea"/>
              </a:rPr>
              <a:t>l</a:t>
            </a:r>
          </a:p>
        </p:txBody>
      </p:sp>
      <p:sp>
        <p:nvSpPr>
          <p:cNvPr id="65640" name="Rectangle 104"/>
          <p:cNvSpPr>
            <a:spLocks noChangeArrowheads="1"/>
          </p:cNvSpPr>
          <p:nvPr/>
        </p:nvSpPr>
        <p:spPr bwMode="auto">
          <a:xfrm>
            <a:off x="2994025" y="4313238"/>
            <a:ext cx="3191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IU/</a:t>
            </a:r>
            <a:r>
              <a:rPr lang="en-US" altLang="ja-JP">
                <a:solidFill>
                  <a:schemeClr val="bg1"/>
                </a:solidFill>
                <a:latin typeface="+mn-lt"/>
                <a:ea typeface="+mn-ea"/>
              </a:rPr>
              <a:t>l</a:t>
            </a:r>
          </a:p>
        </p:txBody>
      </p:sp>
      <p:sp>
        <p:nvSpPr>
          <p:cNvPr id="65641" name="Rectangle 105"/>
          <p:cNvSpPr>
            <a:spLocks noChangeArrowheads="1"/>
          </p:cNvSpPr>
          <p:nvPr/>
        </p:nvSpPr>
        <p:spPr bwMode="auto">
          <a:xfrm>
            <a:off x="2994025" y="4605338"/>
            <a:ext cx="5471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mg/dl</a:t>
            </a:r>
          </a:p>
        </p:txBody>
      </p:sp>
      <p:sp>
        <p:nvSpPr>
          <p:cNvPr id="65642" name="Rectangle 106"/>
          <p:cNvSpPr>
            <a:spLocks noChangeArrowheads="1"/>
          </p:cNvSpPr>
          <p:nvPr/>
        </p:nvSpPr>
        <p:spPr bwMode="auto">
          <a:xfrm>
            <a:off x="2994025" y="4895850"/>
            <a:ext cx="5471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mg/dl</a:t>
            </a:r>
          </a:p>
        </p:txBody>
      </p:sp>
      <p:sp>
        <p:nvSpPr>
          <p:cNvPr id="65643" name="Rectangle 107"/>
          <p:cNvSpPr>
            <a:spLocks noChangeArrowheads="1"/>
          </p:cNvSpPr>
          <p:nvPr/>
        </p:nvSpPr>
        <p:spPr bwMode="auto">
          <a:xfrm>
            <a:off x="2994025" y="5189538"/>
            <a:ext cx="5471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mg/dl</a:t>
            </a:r>
          </a:p>
        </p:txBody>
      </p:sp>
      <p:sp>
        <p:nvSpPr>
          <p:cNvPr id="65644" name="Rectangle 108"/>
          <p:cNvSpPr>
            <a:spLocks noChangeArrowheads="1"/>
          </p:cNvSpPr>
          <p:nvPr/>
        </p:nvSpPr>
        <p:spPr bwMode="auto">
          <a:xfrm>
            <a:off x="2994025" y="5481638"/>
            <a:ext cx="5471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mg/dl</a:t>
            </a:r>
          </a:p>
        </p:txBody>
      </p:sp>
      <p:sp>
        <p:nvSpPr>
          <p:cNvPr id="65645" name="Rectangle 109"/>
          <p:cNvSpPr>
            <a:spLocks noChangeArrowheads="1"/>
          </p:cNvSpPr>
          <p:nvPr/>
        </p:nvSpPr>
        <p:spPr bwMode="auto">
          <a:xfrm>
            <a:off x="2994025" y="5773738"/>
            <a:ext cx="3191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rPr>
              <a:t>IU/</a:t>
            </a:r>
            <a:r>
              <a:rPr lang="en-US" altLang="ja-JP">
                <a:solidFill>
                  <a:schemeClr val="bg1"/>
                </a:solidFill>
                <a:latin typeface="+mn-lt"/>
                <a:ea typeface="+mn-ea"/>
              </a:rPr>
              <a:t>l</a:t>
            </a:r>
          </a:p>
        </p:txBody>
      </p:sp>
      <p:sp>
        <p:nvSpPr>
          <p:cNvPr id="65646" name="Rectangle 111"/>
          <p:cNvSpPr>
            <a:spLocks noChangeArrowheads="1"/>
          </p:cNvSpPr>
          <p:nvPr/>
        </p:nvSpPr>
        <p:spPr bwMode="auto">
          <a:xfrm>
            <a:off x="4122738" y="5300663"/>
            <a:ext cx="7822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a:solidFill>
                  <a:srgbClr val="FFFFAA"/>
                </a:solidFill>
                <a:latin typeface="+mn-lt"/>
                <a:ea typeface="+mn-ea"/>
              </a:rPr>
              <a:t>胸部</a:t>
            </a:r>
            <a:r>
              <a:rPr lang="en-US" altLang="ja-JP">
                <a:solidFill>
                  <a:srgbClr val="FFFFAA"/>
                </a:solidFill>
                <a:latin typeface="+mn-lt"/>
                <a:ea typeface="+mn-ea"/>
              </a:rPr>
              <a:t>X-P</a:t>
            </a:r>
            <a:endParaRPr lang="en-US" altLang="ja-JP" sz="2000" b="0">
              <a:latin typeface="+mn-lt"/>
              <a:ea typeface="+mn-ea"/>
            </a:endParaRPr>
          </a:p>
        </p:txBody>
      </p:sp>
      <p:sp>
        <p:nvSpPr>
          <p:cNvPr id="65647" name="Rectangle 112"/>
          <p:cNvSpPr>
            <a:spLocks noChangeArrowheads="1"/>
          </p:cNvSpPr>
          <p:nvPr/>
        </p:nvSpPr>
        <p:spPr bwMode="auto">
          <a:xfrm>
            <a:off x="4122738" y="5949950"/>
            <a:ext cx="6203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a:solidFill>
                  <a:srgbClr val="FFFFAA"/>
                </a:solidFill>
                <a:latin typeface="+mn-lt"/>
                <a:ea typeface="+mn-ea"/>
              </a:rPr>
              <a:t>心電図</a:t>
            </a:r>
            <a:endParaRPr lang="ja-JP" altLang="en-US" sz="2000" b="0">
              <a:latin typeface="+mn-lt"/>
              <a:ea typeface="+mn-ea"/>
            </a:endParaRPr>
          </a:p>
        </p:txBody>
      </p:sp>
      <p:sp>
        <p:nvSpPr>
          <p:cNvPr id="65648" name="Rectangle 113"/>
          <p:cNvSpPr>
            <a:spLocks noChangeArrowheads="1"/>
          </p:cNvSpPr>
          <p:nvPr/>
        </p:nvSpPr>
        <p:spPr bwMode="auto">
          <a:xfrm>
            <a:off x="4845050" y="4386263"/>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 </a:t>
            </a:r>
            <a:endParaRPr lang="en-US" altLang="ja-JP" sz="2000" b="0">
              <a:latin typeface="+mn-lt"/>
              <a:ea typeface="+mn-ea"/>
            </a:endParaRPr>
          </a:p>
        </p:txBody>
      </p:sp>
      <p:sp>
        <p:nvSpPr>
          <p:cNvPr id="65649" name="Rectangle 114"/>
          <p:cNvSpPr>
            <a:spLocks noChangeArrowheads="1"/>
          </p:cNvSpPr>
          <p:nvPr/>
        </p:nvSpPr>
        <p:spPr bwMode="auto">
          <a:xfrm>
            <a:off x="5507038" y="4768850"/>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 </a:t>
            </a:r>
            <a:endParaRPr lang="en-US" altLang="ja-JP" sz="2000" b="0">
              <a:latin typeface="+mn-lt"/>
              <a:ea typeface="+mn-ea"/>
            </a:endParaRPr>
          </a:p>
        </p:txBody>
      </p:sp>
      <p:sp>
        <p:nvSpPr>
          <p:cNvPr id="65650" name="Rectangle 115"/>
          <p:cNvSpPr>
            <a:spLocks noChangeArrowheads="1"/>
          </p:cNvSpPr>
          <p:nvPr/>
        </p:nvSpPr>
        <p:spPr bwMode="auto">
          <a:xfrm>
            <a:off x="6492875" y="5300663"/>
            <a:ext cx="11717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a:solidFill>
                  <a:schemeClr val="bg1"/>
                </a:solidFill>
                <a:latin typeface="+mn-lt"/>
                <a:ea typeface="+mn-ea"/>
              </a:rPr>
              <a:t>異常所見なし</a:t>
            </a:r>
          </a:p>
        </p:txBody>
      </p:sp>
      <p:sp>
        <p:nvSpPr>
          <p:cNvPr id="65651" name="Rectangle 116"/>
          <p:cNvSpPr>
            <a:spLocks noChangeArrowheads="1"/>
          </p:cNvSpPr>
          <p:nvPr/>
        </p:nvSpPr>
        <p:spPr bwMode="auto">
          <a:xfrm>
            <a:off x="6492875" y="5949950"/>
            <a:ext cx="11717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a:solidFill>
                  <a:srgbClr val="FFFF99"/>
                </a:solidFill>
                <a:latin typeface="+mn-lt"/>
                <a:ea typeface="+mn-ea"/>
              </a:rPr>
              <a:t>異常所見なし</a:t>
            </a:r>
            <a:endParaRPr lang="ja-JP" altLang="en-US" sz="1800" b="0">
              <a:solidFill>
                <a:schemeClr val="bg1"/>
              </a:solidFill>
              <a:latin typeface="+mn-lt"/>
              <a:ea typeface="+mn-ea"/>
            </a:endParaRPr>
          </a:p>
        </p:txBody>
      </p:sp>
      <p:sp>
        <p:nvSpPr>
          <p:cNvPr id="65652" name="Rectangle 117"/>
          <p:cNvSpPr>
            <a:spLocks noChangeArrowheads="1"/>
          </p:cNvSpPr>
          <p:nvPr/>
        </p:nvSpPr>
        <p:spPr bwMode="auto">
          <a:xfrm>
            <a:off x="3227388" y="692150"/>
            <a:ext cx="569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2000" b="0">
                <a:solidFill>
                  <a:schemeClr val="bg1"/>
                </a:solidFill>
                <a:latin typeface="+mn-lt"/>
                <a:ea typeface="+mn-ea"/>
              </a:rPr>
              <a:t>l</a:t>
            </a:r>
          </a:p>
        </p:txBody>
      </p:sp>
      <p:sp>
        <p:nvSpPr>
          <p:cNvPr id="65653" name="Rectangle 118"/>
          <p:cNvSpPr>
            <a:spLocks noChangeArrowheads="1"/>
          </p:cNvSpPr>
          <p:nvPr/>
        </p:nvSpPr>
        <p:spPr bwMode="auto">
          <a:xfrm>
            <a:off x="3227388" y="981075"/>
            <a:ext cx="569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2000" b="0">
                <a:solidFill>
                  <a:schemeClr val="bg1"/>
                </a:solidFill>
                <a:latin typeface="+mn-lt"/>
                <a:ea typeface="+mn-ea"/>
              </a:rPr>
              <a:t>l</a:t>
            </a:r>
          </a:p>
        </p:txBody>
      </p:sp>
      <p:sp>
        <p:nvSpPr>
          <p:cNvPr id="65654" name="Rectangle 119"/>
          <p:cNvSpPr>
            <a:spLocks noChangeArrowheads="1"/>
          </p:cNvSpPr>
          <p:nvPr/>
        </p:nvSpPr>
        <p:spPr bwMode="auto">
          <a:xfrm>
            <a:off x="4179888" y="765175"/>
            <a:ext cx="2964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PG</a:t>
            </a:r>
            <a:endParaRPr lang="en-US" altLang="ja-JP" sz="2000" b="0">
              <a:latin typeface="+mn-lt"/>
              <a:ea typeface="+mn-ea"/>
            </a:endParaRPr>
          </a:p>
        </p:txBody>
      </p:sp>
      <p:sp>
        <p:nvSpPr>
          <p:cNvPr id="65655" name="Rectangle 120"/>
          <p:cNvSpPr>
            <a:spLocks noChangeArrowheads="1"/>
          </p:cNvSpPr>
          <p:nvPr/>
        </p:nvSpPr>
        <p:spPr bwMode="auto">
          <a:xfrm>
            <a:off x="6613525" y="765175"/>
            <a:ext cx="34234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3300"/>
                </a:solidFill>
                <a:latin typeface="+mn-lt"/>
                <a:ea typeface="+mn-ea"/>
              </a:rPr>
              <a:t>132</a:t>
            </a:r>
            <a:endParaRPr lang="en-US" altLang="ja-JP" sz="2000" b="0">
              <a:solidFill>
                <a:srgbClr val="FF3300"/>
              </a:solidFill>
              <a:latin typeface="+mn-lt"/>
              <a:ea typeface="+mn-ea"/>
            </a:endParaRPr>
          </a:p>
        </p:txBody>
      </p:sp>
      <p:sp>
        <p:nvSpPr>
          <p:cNvPr id="65656" name="Rectangle 121"/>
          <p:cNvSpPr>
            <a:spLocks noChangeArrowheads="1"/>
          </p:cNvSpPr>
          <p:nvPr/>
        </p:nvSpPr>
        <p:spPr bwMode="auto">
          <a:xfrm>
            <a:off x="7032625" y="765175"/>
            <a:ext cx="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a:solidFill>
                  <a:srgbClr val="FFFFFF"/>
                </a:solidFill>
                <a:latin typeface="+mn-lt"/>
                <a:ea typeface="+mn-ea"/>
              </a:rPr>
              <a:t> </a:t>
            </a:r>
            <a:endParaRPr lang="en-US" altLang="ja-JP" sz="2000" b="0">
              <a:latin typeface="+mn-lt"/>
              <a:ea typeface="+mn-ea"/>
            </a:endParaRPr>
          </a:p>
        </p:txBody>
      </p:sp>
      <p:sp>
        <p:nvSpPr>
          <p:cNvPr id="65657" name="Rectangle 122"/>
          <p:cNvSpPr>
            <a:spLocks noChangeArrowheads="1"/>
          </p:cNvSpPr>
          <p:nvPr/>
        </p:nvSpPr>
        <p:spPr bwMode="auto">
          <a:xfrm>
            <a:off x="7131050" y="765175"/>
            <a:ext cx="5471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FF"/>
                </a:solidFill>
                <a:latin typeface="+mn-lt"/>
                <a:ea typeface="+mn-ea"/>
                <a:cs typeface="System"/>
              </a:rPr>
              <a:t>mg/dl</a:t>
            </a:r>
          </a:p>
        </p:txBody>
      </p:sp>
      <p:sp>
        <p:nvSpPr>
          <p:cNvPr id="65658" name="Rectangle 123"/>
          <p:cNvSpPr>
            <a:spLocks noChangeArrowheads="1"/>
          </p:cNvSpPr>
          <p:nvPr/>
        </p:nvSpPr>
        <p:spPr bwMode="auto">
          <a:xfrm>
            <a:off x="4197350" y="1282700"/>
            <a:ext cx="2693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Na</a:t>
            </a:r>
            <a:endParaRPr lang="en-US" altLang="ja-JP" sz="2000" b="0">
              <a:latin typeface="+mn-lt"/>
              <a:ea typeface="+mn-ea"/>
            </a:endParaRPr>
          </a:p>
        </p:txBody>
      </p:sp>
      <p:sp>
        <p:nvSpPr>
          <p:cNvPr id="65659" name="Rectangle 124"/>
          <p:cNvSpPr>
            <a:spLocks noChangeArrowheads="1"/>
          </p:cNvSpPr>
          <p:nvPr/>
        </p:nvSpPr>
        <p:spPr bwMode="auto">
          <a:xfrm>
            <a:off x="4197350" y="1571625"/>
            <a:ext cx="1538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K</a:t>
            </a:r>
            <a:endParaRPr lang="en-US" altLang="ja-JP" sz="2000" b="0">
              <a:latin typeface="+mn-lt"/>
              <a:ea typeface="+mn-ea"/>
            </a:endParaRPr>
          </a:p>
        </p:txBody>
      </p:sp>
      <p:sp>
        <p:nvSpPr>
          <p:cNvPr id="65660" name="Rectangle 125"/>
          <p:cNvSpPr>
            <a:spLocks noChangeArrowheads="1"/>
          </p:cNvSpPr>
          <p:nvPr/>
        </p:nvSpPr>
        <p:spPr bwMode="auto">
          <a:xfrm>
            <a:off x="4197350" y="1858963"/>
            <a:ext cx="2051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Cl</a:t>
            </a:r>
            <a:endParaRPr lang="en-US" altLang="ja-JP" sz="2000" b="0">
              <a:latin typeface="+mn-lt"/>
              <a:ea typeface="+mn-ea"/>
            </a:endParaRPr>
          </a:p>
        </p:txBody>
      </p:sp>
      <p:sp>
        <p:nvSpPr>
          <p:cNvPr id="65661" name="Rectangle 126"/>
          <p:cNvSpPr>
            <a:spLocks noChangeArrowheads="1"/>
          </p:cNvSpPr>
          <p:nvPr/>
        </p:nvSpPr>
        <p:spPr bwMode="auto">
          <a:xfrm>
            <a:off x="4197350" y="2217738"/>
            <a:ext cx="2693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Ca</a:t>
            </a:r>
            <a:endParaRPr lang="en-US" altLang="ja-JP" sz="2000" b="0">
              <a:latin typeface="+mn-lt"/>
              <a:ea typeface="+mn-ea"/>
            </a:endParaRPr>
          </a:p>
        </p:txBody>
      </p:sp>
      <p:sp>
        <p:nvSpPr>
          <p:cNvPr id="65662" name="Rectangle 127"/>
          <p:cNvSpPr>
            <a:spLocks noChangeArrowheads="1"/>
          </p:cNvSpPr>
          <p:nvPr/>
        </p:nvSpPr>
        <p:spPr bwMode="auto">
          <a:xfrm>
            <a:off x="4197350" y="2578100"/>
            <a:ext cx="1410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P</a:t>
            </a:r>
            <a:endParaRPr lang="en-US" altLang="ja-JP" sz="2000" b="0">
              <a:latin typeface="+mn-lt"/>
              <a:ea typeface="+mn-ea"/>
            </a:endParaRPr>
          </a:p>
        </p:txBody>
      </p:sp>
      <p:sp>
        <p:nvSpPr>
          <p:cNvPr id="65663" name="Rectangle 128"/>
          <p:cNvSpPr>
            <a:spLocks noChangeArrowheads="1"/>
          </p:cNvSpPr>
          <p:nvPr/>
        </p:nvSpPr>
        <p:spPr bwMode="auto">
          <a:xfrm>
            <a:off x="4124325" y="5657850"/>
            <a:ext cx="7822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a:solidFill>
                  <a:srgbClr val="FFFFAA"/>
                </a:solidFill>
                <a:latin typeface="+mn-lt"/>
                <a:ea typeface="+mn-ea"/>
              </a:rPr>
              <a:t>腹部</a:t>
            </a:r>
            <a:r>
              <a:rPr lang="en-US" altLang="ja-JP">
                <a:solidFill>
                  <a:srgbClr val="FFFFAA"/>
                </a:solidFill>
                <a:latin typeface="+mn-lt"/>
                <a:ea typeface="+mn-ea"/>
              </a:rPr>
              <a:t>X-P</a:t>
            </a:r>
            <a:endParaRPr lang="en-US" altLang="ja-JP" sz="2000" b="0">
              <a:latin typeface="+mn-lt"/>
              <a:ea typeface="+mn-ea"/>
            </a:endParaRPr>
          </a:p>
        </p:txBody>
      </p:sp>
      <p:sp>
        <p:nvSpPr>
          <p:cNvPr id="65664" name="Rectangle 129"/>
          <p:cNvSpPr>
            <a:spLocks noChangeArrowheads="1"/>
          </p:cNvSpPr>
          <p:nvPr/>
        </p:nvSpPr>
        <p:spPr bwMode="auto">
          <a:xfrm>
            <a:off x="6492875" y="5661025"/>
            <a:ext cx="6155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a:solidFill>
                  <a:schemeClr val="bg1"/>
                </a:solidFill>
                <a:latin typeface="+mn-lt"/>
                <a:ea typeface="+mn-ea"/>
              </a:rPr>
              <a:t>腹水</a:t>
            </a:r>
            <a:r>
              <a:rPr lang="en-US" altLang="ja-JP">
                <a:solidFill>
                  <a:schemeClr val="bg1"/>
                </a:solidFill>
                <a:latin typeface="+mn-lt"/>
                <a:ea typeface="+mn-ea"/>
              </a:rPr>
              <a:t>(-)</a:t>
            </a:r>
          </a:p>
        </p:txBody>
      </p:sp>
      <p:sp>
        <p:nvSpPr>
          <p:cNvPr id="65665" name="Rectangle 130"/>
          <p:cNvSpPr>
            <a:spLocks noChangeArrowheads="1"/>
          </p:cNvSpPr>
          <p:nvPr/>
        </p:nvSpPr>
        <p:spPr bwMode="auto">
          <a:xfrm>
            <a:off x="4211638" y="4586288"/>
            <a:ext cx="2180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a:solidFill>
                  <a:srgbClr val="FFFFAA"/>
                </a:solidFill>
                <a:latin typeface="+mn-lt"/>
                <a:ea typeface="+mn-ea"/>
              </a:rPr>
              <a:t>便</a:t>
            </a:r>
            <a:endParaRPr lang="ja-JP" altLang="en-US" sz="2000" b="0">
              <a:latin typeface="+mn-lt"/>
              <a:ea typeface="+mn-ea"/>
            </a:endParaRPr>
          </a:p>
        </p:txBody>
      </p:sp>
      <p:sp>
        <p:nvSpPr>
          <p:cNvPr id="65666" name="Rectangle 131"/>
          <p:cNvSpPr>
            <a:spLocks noChangeArrowheads="1"/>
          </p:cNvSpPr>
          <p:nvPr/>
        </p:nvSpPr>
        <p:spPr bwMode="auto">
          <a:xfrm>
            <a:off x="4908550" y="4619625"/>
            <a:ext cx="4231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a:solidFill>
                  <a:srgbClr val="FFFFAA"/>
                </a:solidFill>
                <a:latin typeface="+mn-lt"/>
                <a:ea typeface="+mn-ea"/>
              </a:rPr>
              <a:t>潜血　</a:t>
            </a:r>
            <a:endParaRPr lang="ja-JP" altLang="en-US" sz="2000" b="0">
              <a:latin typeface="+mn-lt"/>
              <a:ea typeface="+mn-ea"/>
            </a:endParaRPr>
          </a:p>
        </p:txBody>
      </p:sp>
      <p:sp>
        <p:nvSpPr>
          <p:cNvPr id="65667" name="Rectangle 132"/>
          <p:cNvSpPr>
            <a:spLocks noChangeArrowheads="1"/>
          </p:cNvSpPr>
          <p:nvPr/>
        </p:nvSpPr>
        <p:spPr bwMode="auto">
          <a:xfrm>
            <a:off x="6748463" y="4586288"/>
            <a:ext cx="4151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a:solidFill>
                  <a:schemeClr val="bg1"/>
                </a:solidFill>
                <a:latin typeface="+mn-lt"/>
                <a:ea typeface="+mn-ea"/>
              </a:rPr>
              <a:t>（－）</a:t>
            </a:r>
            <a:endParaRPr lang="ja-JP" altLang="en-US" sz="2000" b="0">
              <a:solidFill>
                <a:schemeClr val="bg1"/>
              </a:solidFill>
              <a:latin typeface="+mn-lt"/>
              <a:ea typeface="+mn-ea"/>
            </a:endParaRPr>
          </a:p>
        </p:txBody>
      </p:sp>
      <p:sp>
        <p:nvSpPr>
          <p:cNvPr id="65668" name="Rectangle 133"/>
          <p:cNvSpPr>
            <a:spLocks noChangeArrowheads="1"/>
          </p:cNvSpPr>
          <p:nvPr/>
        </p:nvSpPr>
        <p:spPr bwMode="auto">
          <a:xfrm>
            <a:off x="6534150" y="1268413"/>
            <a:ext cx="4984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en-US" altLang="ja-JP">
                <a:solidFill>
                  <a:srgbClr val="FFFFFF"/>
                </a:solidFill>
                <a:latin typeface="+mn-lt"/>
                <a:ea typeface="+mn-ea"/>
              </a:rPr>
              <a:t>145</a:t>
            </a:r>
            <a:endParaRPr lang="en-US" altLang="ja-JP" sz="2000" b="0">
              <a:latin typeface="+mn-lt"/>
              <a:ea typeface="+mn-ea"/>
            </a:endParaRPr>
          </a:p>
        </p:txBody>
      </p:sp>
      <p:sp>
        <p:nvSpPr>
          <p:cNvPr id="65669" name="Rectangle 134"/>
          <p:cNvSpPr>
            <a:spLocks noChangeArrowheads="1"/>
          </p:cNvSpPr>
          <p:nvPr/>
        </p:nvSpPr>
        <p:spPr bwMode="auto">
          <a:xfrm>
            <a:off x="7138988" y="1268413"/>
            <a:ext cx="889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a:solidFill>
                  <a:srgbClr val="FFFFFF"/>
                </a:solidFill>
                <a:latin typeface="+mn-lt"/>
                <a:ea typeface="+mn-ea"/>
              </a:rPr>
              <a:t>mEq/L</a:t>
            </a:r>
          </a:p>
        </p:txBody>
      </p:sp>
      <p:sp>
        <p:nvSpPr>
          <p:cNvPr id="65670" name="Rectangle 135"/>
          <p:cNvSpPr>
            <a:spLocks noChangeArrowheads="1"/>
          </p:cNvSpPr>
          <p:nvPr/>
        </p:nvSpPr>
        <p:spPr bwMode="auto">
          <a:xfrm>
            <a:off x="6535738" y="1628775"/>
            <a:ext cx="4968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en-US" altLang="ja-JP">
                <a:solidFill>
                  <a:srgbClr val="FF3300"/>
                </a:solidFill>
                <a:latin typeface="+mn-lt"/>
                <a:ea typeface="+mn-ea"/>
              </a:rPr>
              <a:t>3.4</a:t>
            </a:r>
            <a:endParaRPr lang="en-US" altLang="ja-JP" sz="2000" b="0">
              <a:solidFill>
                <a:srgbClr val="FF3300"/>
              </a:solidFill>
              <a:latin typeface="+mn-lt"/>
              <a:ea typeface="+mn-ea"/>
            </a:endParaRPr>
          </a:p>
        </p:txBody>
      </p:sp>
      <p:sp>
        <p:nvSpPr>
          <p:cNvPr id="65671" name="Rectangle 136"/>
          <p:cNvSpPr>
            <a:spLocks noChangeArrowheads="1"/>
          </p:cNvSpPr>
          <p:nvPr/>
        </p:nvSpPr>
        <p:spPr bwMode="auto">
          <a:xfrm>
            <a:off x="7108825" y="1628775"/>
            <a:ext cx="889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a:solidFill>
                  <a:srgbClr val="FFFFFF"/>
                </a:solidFill>
                <a:latin typeface="+mn-lt"/>
                <a:ea typeface="+mn-ea"/>
              </a:rPr>
              <a:t>mEq/L</a:t>
            </a:r>
          </a:p>
        </p:txBody>
      </p:sp>
      <p:sp>
        <p:nvSpPr>
          <p:cNvPr id="65672" name="Rectangle 137"/>
          <p:cNvSpPr>
            <a:spLocks noChangeArrowheads="1"/>
          </p:cNvSpPr>
          <p:nvPr/>
        </p:nvSpPr>
        <p:spPr bwMode="auto">
          <a:xfrm>
            <a:off x="6564313" y="1916113"/>
            <a:ext cx="4683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en-US" altLang="ja-JP">
                <a:solidFill>
                  <a:srgbClr val="FFFFFF"/>
                </a:solidFill>
                <a:latin typeface="+mn-lt"/>
                <a:ea typeface="+mn-ea"/>
              </a:rPr>
              <a:t>107</a:t>
            </a:r>
            <a:endParaRPr lang="en-US" altLang="ja-JP" sz="2000" b="0">
              <a:latin typeface="+mn-lt"/>
              <a:ea typeface="+mn-ea"/>
            </a:endParaRPr>
          </a:p>
        </p:txBody>
      </p:sp>
      <p:sp>
        <p:nvSpPr>
          <p:cNvPr id="65673" name="Rectangle 138"/>
          <p:cNvSpPr>
            <a:spLocks noChangeArrowheads="1"/>
          </p:cNvSpPr>
          <p:nvPr/>
        </p:nvSpPr>
        <p:spPr bwMode="auto">
          <a:xfrm>
            <a:off x="7108825" y="1916113"/>
            <a:ext cx="889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a:solidFill>
                  <a:srgbClr val="FFFFFF"/>
                </a:solidFill>
                <a:latin typeface="+mn-lt"/>
                <a:ea typeface="+mn-ea"/>
              </a:rPr>
              <a:t>mEq/L</a:t>
            </a:r>
          </a:p>
        </p:txBody>
      </p:sp>
      <p:sp>
        <p:nvSpPr>
          <p:cNvPr id="65674" name="Rectangle 139"/>
          <p:cNvSpPr>
            <a:spLocks noChangeArrowheads="1"/>
          </p:cNvSpPr>
          <p:nvPr/>
        </p:nvSpPr>
        <p:spPr bwMode="auto">
          <a:xfrm>
            <a:off x="6457950" y="2276475"/>
            <a:ext cx="5746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en-US" altLang="ja-JP">
                <a:solidFill>
                  <a:srgbClr val="FFFFFF"/>
                </a:solidFill>
                <a:latin typeface="+mn-lt"/>
                <a:ea typeface="+mn-ea"/>
              </a:rPr>
              <a:t>4.2</a:t>
            </a:r>
            <a:endParaRPr lang="en-US" altLang="ja-JP" sz="2000" b="0">
              <a:latin typeface="+mn-lt"/>
              <a:ea typeface="+mn-ea"/>
            </a:endParaRPr>
          </a:p>
        </p:txBody>
      </p:sp>
      <p:sp>
        <p:nvSpPr>
          <p:cNvPr id="65675" name="Rectangle 140"/>
          <p:cNvSpPr>
            <a:spLocks noChangeArrowheads="1"/>
          </p:cNvSpPr>
          <p:nvPr/>
        </p:nvSpPr>
        <p:spPr bwMode="auto">
          <a:xfrm>
            <a:off x="6538913" y="2565400"/>
            <a:ext cx="4937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en-US" altLang="ja-JP">
                <a:solidFill>
                  <a:srgbClr val="FFFFFF"/>
                </a:solidFill>
                <a:latin typeface="+mn-lt"/>
                <a:ea typeface="+mn-ea"/>
              </a:rPr>
              <a:t>1.9</a:t>
            </a:r>
            <a:endParaRPr lang="en-US" altLang="ja-JP" sz="2000" b="0">
              <a:latin typeface="+mn-lt"/>
              <a:ea typeface="+mn-ea"/>
            </a:endParaRPr>
          </a:p>
        </p:txBody>
      </p:sp>
      <p:sp>
        <p:nvSpPr>
          <p:cNvPr id="65676" name="Rectangle 141"/>
          <p:cNvSpPr>
            <a:spLocks noChangeArrowheads="1"/>
          </p:cNvSpPr>
          <p:nvPr/>
        </p:nvSpPr>
        <p:spPr bwMode="auto">
          <a:xfrm>
            <a:off x="4187825" y="3068638"/>
            <a:ext cx="34214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a:solidFill>
                  <a:srgbClr val="FFFFAA"/>
                </a:solidFill>
                <a:latin typeface="+mn-lt"/>
                <a:ea typeface="+mn-ea"/>
              </a:rPr>
              <a:t>Ccr</a:t>
            </a:r>
            <a:endParaRPr lang="en-US" altLang="ja-JP" sz="2000" b="0">
              <a:latin typeface="+mn-lt"/>
              <a:ea typeface="+mn-ea"/>
            </a:endParaRPr>
          </a:p>
        </p:txBody>
      </p:sp>
      <p:sp>
        <p:nvSpPr>
          <p:cNvPr id="65677" name="Rectangle 142"/>
          <p:cNvSpPr>
            <a:spLocks noChangeArrowheads="1"/>
          </p:cNvSpPr>
          <p:nvPr/>
        </p:nvSpPr>
        <p:spPr bwMode="auto">
          <a:xfrm>
            <a:off x="6400800" y="3127375"/>
            <a:ext cx="6318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en-US" altLang="ja-JP">
                <a:solidFill>
                  <a:srgbClr val="FFFFFF"/>
                </a:solidFill>
                <a:latin typeface="+mn-lt"/>
                <a:ea typeface="+mn-ea"/>
              </a:rPr>
              <a:t>61.5</a:t>
            </a:r>
            <a:endParaRPr lang="en-US" altLang="ja-JP" sz="2000" b="0">
              <a:latin typeface="+mn-lt"/>
              <a:ea typeface="+mn-ea"/>
            </a:endParaRPr>
          </a:p>
        </p:txBody>
      </p:sp>
      <p:sp>
        <p:nvSpPr>
          <p:cNvPr id="65678" name="Rectangle 143"/>
          <p:cNvSpPr>
            <a:spLocks noChangeArrowheads="1"/>
          </p:cNvSpPr>
          <p:nvPr/>
        </p:nvSpPr>
        <p:spPr bwMode="auto">
          <a:xfrm>
            <a:off x="7099300" y="3127375"/>
            <a:ext cx="9953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a:solidFill>
                  <a:srgbClr val="FFFFFF"/>
                </a:solidFill>
                <a:latin typeface="+mn-lt"/>
                <a:ea typeface="+mn-ea"/>
              </a:rPr>
              <a:t>ml/min</a:t>
            </a:r>
          </a:p>
        </p:txBody>
      </p:sp>
      <p:sp>
        <p:nvSpPr>
          <p:cNvPr id="65679" name="Rectangle 144"/>
          <p:cNvSpPr>
            <a:spLocks noChangeArrowheads="1"/>
          </p:cNvSpPr>
          <p:nvPr/>
        </p:nvSpPr>
        <p:spPr bwMode="auto">
          <a:xfrm>
            <a:off x="6751638" y="3946525"/>
            <a:ext cx="4151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a:solidFill>
                  <a:schemeClr val="bg1"/>
                </a:solidFill>
                <a:latin typeface="+mn-lt"/>
                <a:ea typeface="+mn-ea"/>
              </a:rPr>
              <a:t>（－）</a:t>
            </a:r>
            <a:endParaRPr lang="ja-JP" altLang="en-US" sz="2000" b="0">
              <a:solidFill>
                <a:schemeClr val="bg1"/>
              </a:solidFill>
              <a:latin typeface="+mn-lt"/>
              <a:ea typeface="+mn-ea"/>
            </a:endParaRPr>
          </a:p>
        </p:txBody>
      </p:sp>
      <p:sp>
        <p:nvSpPr>
          <p:cNvPr id="65680" name="Rectangle 145"/>
          <p:cNvSpPr>
            <a:spLocks noChangeArrowheads="1"/>
          </p:cNvSpPr>
          <p:nvPr/>
        </p:nvSpPr>
        <p:spPr bwMode="auto">
          <a:xfrm>
            <a:off x="7121525" y="2255838"/>
            <a:ext cx="889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a:solidFill>
                  <a:srgbClr val="FFFFFF"/>
                </a:solidFill>
                <a:latin typeface="+mn-lt"/>
                <a:ea typeface="+mn-ea"/>
              </a:rPr>
              <a:t>mEq/L</a:t>
            </a:r>
          </a:p>
        </p:txBody>
      </p:sp>
      <p:sp>
        <p:nvSpPr>
          <p:cNvPr id="65681" name="Rectangle 146"/>
          <p:cNvSpPr>
            <a:spLocks noChangeArrowheads="1"/>
          </p:cNvSpPr>
          <p:nvPr/>
        </p:nvSpPr>
        <p:spPr bwMode="auto">
          <a:xfrm>
            <a:off x="7131050" y="2574925"/>
            <a:ext cx="889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a:solidFill>
                  <a:srgbClr val="FFFFFF"/>
                </a:solidFill>
                <a:latin typeface="+mn-lt"/>
                <a:ea typeface="+mn-ea"/>
              </a:rPr>
              <a:t>mEq/L</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539750" y="115888"/>
            <a:ext cx="1460443" cy="369332"/>
          </a:xfrm>
          <a:prstGeom prst="rect">
            <a:avLst/>
          </a:prstGeom>
          <a:noFill/>
          <a:ln w="9525">
            <a:noFill/>
            <a:miter lim="800000"/>
            <a:headEnd/>
            <a:tailEnd/>
          </a:ln>
          <a:effectLst/>
        </p:spPr>
        <p:txBody>
          <a:bodyPr wrap="none">
            <a:spAutoFit/>
          </a:bodyPr>
          <a:lstStyle/>
          <a:p>
            <a:pPr>
              <a:defRPr/>
            </a:pPr>
            <a:r>
              <a:rPr lang="en-US" altLang="ja-JP" sz="1800">
                <a:solidFill>
                  <a:srgbClr val="FEFF2A"/>
                </a:solidFill>
                <a:effectLst>
                  <a:outerShdw blurRad="38100" dist="38100" dir="2700000" algn="tl">
                    <a:srgbClr val="000000"/>
                  </a:outerShdw>
                </a:effectLst>
                <a:latin typeface="+mn-lt"/>
                <a:ea typeface="+mn-ea"/>
              </a:rPr>
              <a:t>[</a:t>
            </a:r>
            <a:r>
              <a:rPr lang="ja-JP" altLang="en-US" sz="1800">
                <a:solidFill>
                  <a:srgbClr val="FEFF2A"/>
                </a:solidFill>
                <a:effectLst>
                  <a:outerShdw blurRad="38100" dist="38100" dir="2700000" algn="tl">
                    <a:srgbClr val="000000"/>
                  </a:outerShdw>
                </a:effectLst>
                <a:latin typeface="+mn-lt"/>
                <a:ea typeface="+mn-ea"/>
              </a:rPr>
              <a:t>検査所見 </a:t>
            </a:r>
            <a:r>
              <a:rPr lang="en-US" altLang="ja-JP" sz="1800">
                <a:solidFill>
                  <a:srgbClr val="FEFF2A"/>
                </a:solidFill>
                <a:effectLst>
                  <a:outerShdw blurRad="38100" dist="38100" dir="2700000" algn="tl">
                    <a:srgbClr val="000000"/>
                  </a:outerShdw>
                </a:effectLst>
                <a:latin typeface="+mn-lt"/>
                <a:ea typeface="+mn-ea"/>
              </a:rPr>
              <a:t>2]</a:t>
            </a:r>
            <a:endParaRPr lang="en-US" altLang="ja-JP" sz="1800">
              <a:effectLst>
                <a:outerShdw blurRad="38100" dist="38100" dir="2700000" algn="tl">
                  <a:srgbClr val="FFFFFF"/>
                </a:outerShdw>
              </a:effectLst>
              <a:latin typeface="+mn-lt"/>
              <a:ea typeface="+mn-ea"/>
            </a:endParaRPr>
          </a:p>
        </p:txBody>
      </p:sp>
      <p:sp>
        <p:nvSpPr>
          <p:cNvPr id="180227" name="Rectangle 3"/>
          <p:cNvSpPr>
            <a:spLocks noChangeArrowheads="1"/>
          </p:cNvSpPr>
          <p:nvPr/>
        </p:nvSpPr>
        <p:spPr bwMode="auto">
          <a:xfrm>
            <a:off x="4445000" y="765175"/>
            <a:ext cx="1186285" cy="276999"/>
          </a:xfrm>
          <a:prstGeom prst="rect">
            <a:avLst/>
          </a:prstGeom>
          <a:noFill/>
          <a:ln w="9525">
            <a:noFill/>
            <a:miter lim="800000"/>
            <a:headEnd/>
            <a:tailEnd/>
          </a:ln>
        </p:spPr>
        <p:txBody>
          <a:bodyPr wrap="none" lIns="0" tIns="0" rIns="0" bIns="0">
            <a:spAutoFit/>
          </a:bodyPr>
          <a:lstStyle/>
          <a:p>
            <a:pPr>
              <a:defRPr/>
            </a:pPr>
            <a:r>
              <a:rPr lang="ja-JP" altLang="en-US" sz="1800">
                <a:solidFill>
                  <a:schemeClr val="bg1"/>
                </a:solidFill>
                <a:effectLst>
                  <a:outerShdw blurRad="38100" dist="38100" dir="2700000" algn="tl">
                    <a:srgbClr val="000000"/>
                  </a:outerShdw>
                </a:effectLst>
                <a:latin typeface="+mn-lt"/>
                <a:ea typeface="+mn-ea"/>
              </a:rPr>
              <a:t>尿中 </a:t>
            </a:r>
            <a:r>
              <a:rPr lang="en-US" altLang="ja-JP" sz="1800">
                <a:solidFill>
                  <a:schemeClr val="bg1"/>
                </a:solidFill>
                <a:effectLst>
                  <a:outerShdw blurRad="38100" dist="38100" dir="2700000" algn="tl">
                    <a:srgbClr val="000000"/>
                  </a:outerShdw>
                </a:effectLst>
                <a:latin typeface="+mn-lt"/>
                <a:ea typeface="+mn-ea"/>
              </a:rPr>
              <a:t>17-KS</a:t>
            </a:r>
          </a:p>
        </p:txBody>
      </p:sp>
      <p:sp>
        <p:nvSpPr>
          <p:cNvPr id="180228" name="Rectangle 4"/>
          <p:cNvSpPr>
            <a:spLocks noChangeArrowheads="1"/>
          </p:cNvSpPr>
          <p:nvPr/>
        </p:nvSpPr>
        <p:spPr bwMode="auto">
          <a:xfrm>
            <a:off x="4445000" y="404813"/>
            <a:ext cx="1532533" cy="276999"/>
          </a:xfrm>
          <a:prstGeom prst="rect">
            <a:avLst/>
          </a:prstGeom>
          <a:noFill/>
          <a:ln w="9525">
            <a:noFill/>
            <a:miter lim="800000"/>
            <a:headEnd/>
            <a:tailEnd/>
          </a:ln>
        </p:spPr>
        <p:txBody>
          <a:bodyPr wrap="none" lIns="0" tIns="0" rIns="0" bIns="0">
            <a:spAutoFit/>
          </a:bodyPr>
          <a:lstStyle/>
          <a:p>
            <a:pPr>
              <a:defRPr/>
            </a:pPr>
            <a:r>
              <a:rPr lang="ja-JP" altLang="en-US" sz="1800">
                <a:solidFill>
                  <a:schemeClr val="bg1"/>
                </a:solidFill>
                <a:effectLst>
                  <a:outerShdw blurRad="38100" dist="38100" dir="2700000" algn="tl">
                    <a:srgbClr val="000000"/>
                  </a:outerShdw>
                </a:effectLst>
                <a:latin typeface="+mn-lt"/>
                <a:ea typeface="+mn-ea"/>
              </a:rPr>
              <a:t>尿中 </a:t>
            </a:r>
            <a:r>
              <a:rPr lang="en-US" altLang="ja-JP" sz="1800">
                <a:solidFill>
                  <a:schemeClr val="bg1"/>
                </a:solidFill>
                <a:effectLst>
                  <a:outerShdw blurRad="38100" dist="38100" dir="2700000" algn="tl">
                    <a:srgbClr val="000000"/>
                  </a:outerShdw>
                </a:effectLst>
                <a:latin typeface="+mn-lt"/>
                <a:ea typeface="+mn-ea"/>
              </a:rPr>
              <a:t>17-OHCS</a:t>
            </a:r>
          </a:p>
        </p:txBody>
      </p:sp>
      <p:sp>
        <p:nvSpPr>
          <p:cNvPr id="180229" name="Rectangle 5"/>
          <p:cNvSpPr>
            <a:spLocks noChangeArrowheads="1"/>
          </p:cNvSpPr>
          <p:nvPr/>
        </p:nvSpPr>
        <p:spPr bwMode="auto">
          <a:xfrm>
            <a:off x="6621463" y="333375"/>
            <a:ext cx="895350" cy="276999"/>
          </a:xfrm>
          <a:prstGeom prst="rect">
            <a:avLst/>
          </a:prstGeom>
          <a:noFill/>
          <a:ln w="9525">
            <a:noFill/>
            <a:miter lim="800000"/>
            <a:headEnd/>
            <a:tailEnd/>
          </a:ln>
        </p:spPr>
        <p:txBody>
          <a:bodyPr lIns="0" tIns="0" rIns="0" bIns="0">
            <a:spAutoFit/>
          </a:bodyPr>
          <a:lstStyle/>
          <a:p>
            <a:pPr>
              <a:defRPr/>
            </a:pPr>
            <a:r>
              <a:rPr lang="en-US" altLang="ja-JP" sz="1800">
                <a:solidFill>
                  <a:srgbClr val="FFCC00"/>
                </a:solidFill>
                <a:effectLst>
                  <a:outerShdw blurRad="38100" dist="38100" dir="2700000" algn="tl">
                    <a:srgbClr val="000000"/>
                  </a:outerShdw>
                </a:effectLst>
                <a:latin typeface="+mn-lt"/>
                <a:ea typeface="+mn-ea"/>
              </a:rPr>
              <a:t>15-20</a:t>
            </a:r>
          </a:p>
        </p:txBody>
      </p:sp>
      <p:sp>
        <p:nvSpPr>
          <p:cNvPr id="180230" name="Rectangle 6"/>
          <p:cNvSpPr>
            <a:spLocks noChangeArrowheads="1"/>
          </p:cNvSpPr>
          <p:nvPr/>
        </p:nvSpPr>
        <p:spPr bwMode="auto">
          <a:xfrm>
            <a:off x="7516813" y="333375"/>
            <a:ext cx="889000" cy="276999"/>
          </a:xfrm>
          <a:prstGeom prst="rect">
            <a:avLst/>
          </a:prstGeom>
          <a:noFill/>
          <a:ln w="9525">
            <a:noFill/>
            <a:miter lim="800000"/>
            <a:headEnd/>
            <a:tailEnd/>
          </a:ln>
        </p:spPr>
        <p:txBody>
          <a:bodyPr lIns="0" tIns="0" rIns="0" bIns="0">
            <a:spAutoFit/>
          </a:bodyPr>
          <a:lstStyle/>
          <a:p>
            <a:pPr>
              <a:defRPr/>
            </a:pPr>
            <a:r>
              <a:rPr lang="en-US" altLang="ja-JP" sz="1800">
                <a:solidFill>
                  <a:srgbClr val="FFFFFF"/>
                </a:solidFill>
                <a:effectLst>
                  <a:outerShdw blurRad="38100" dist="38100" dir="2700000" algn="tl">
                    <a:srgbClr val="000000"/>
                  </a:outerShdw>
                </a:effectLst>
                <a:latin typeface="+mn-lt"/>
                <a:ea typeface="+mn-ea"/>
              </a:rPr>
              <a:t>mg/day</a:t>
            </a:r>
          </a:p>
        </p:txBody>
      </p:sp>
      <p:sp>
        <p:nvSpPr>
          <p:cNvPr id="180231" name="Rectangle 7"/>
          <p:cNvSpPr>
            <a:spLocks noChangeArrowheads="1"/>
          </p:cNvSpPr>
          <p:nvPr/>
        </p:nvSpPr>
        <p:spPr bwMode="auto">
          <a:xfrm>
            <a:off x="4445000" y="1196975"/>
            <a:ext cx="269380" cy="276999"/>
          </a:xfrm>
          <a:prstGeom prst="rect">
            <a:avLst/>
          </a:prstGeom>
          <a:noFill/>
          <a:ln w="9525">
            <a:noFill/>
            <a:miter lim="800000"/>
            <a:headEnd/>
            <a:tailEnd/>
          </a:ln>
        </p:spPr>
        <p:txBody>
          <a:bodyPr wrap="none" lIns="0" tIns="0" rIns="0" bIns="0">
            <a:spAutoFit/>
          </a:bodyPr>
          <a:lstStyle/>
          <a:p>
            <a:pPr>
              <a:defRPr/>
            </a:pPr>
            <a:r>
              <a:rPr lang="en-US" altLang="ja-JP" sz="1800">
                <a:solidFill>
                  <a:schemeClr val="bg1"/>
                </a:solidFill>
                <a:effectLst>
                  <a:outerShdw blurRad="38100" dist="38100" dir="2700000" algn="tl">
                    <a:srgbClr val="000000"/>
                  </a:outerShdw>
                </a:effectLst>
                <a:latin typeface="+mn-lt"/>
                <a:ea typeface="+mn-ea"/>
              </a:rPr>
              <a:t>T3</a:t>
            </a:r>
          </a:p>
        </p:txBody>
      </p:sp>
      <p:sp>
        <p:nvSpPr>
          <p:cNvPr id="180232" name="Rectangle 8"/>
          <p:cNvSpPr>
            <a:spLocks noChangeArrowheads="1"/>
          </p:cNvSpPr>
          <p:nvPr/>
        </p:nvSpPr>
        <p:spPr bwMode="auto">
          <a:xfrm>
            <a:off x="4445000" y="1557338"/>
            <a:ext cx="269380" cy="276999"/>
          </a:xfrm>
          <a:prstGeom prst="rect">
            <a:avLst/>
          </a:prstGeom>
          <a:noFill/>
          <a:ln w="9525">
            <a:noFill/>
            <a:miter lim="800000"/>
            <a:headEnd/>
            <a:tailEnd/>
          </a:ln>
        </p:spPr>
        <p:txBody>
          <a:bodyPr wrap="none" lIns="0" tIns="0" rIns="0" bIns="0">
            <a:spAutoFit/>
          </a:bodyPr>
          <a:lstStyle/>
          <a:p>
            <a:pPr>
              <a:defRPr/>
            </a:pPr>
            <a:r>
              <a:rPr lang="en-US" altLang="ja-JP" sz="1800">
                <a:solidFill>
                  <a:schemeClr val="bg1"/>
                </a:solidFill>
                <a:effectLst>
                  <a:outerShdw blurRad="38100" dist="38100" dir="2700000" algn="tl">
                    <a:srgbClr val="000000"/>
                  </a:outerShdw>
                </a:effectLst>
                <a:latin typeface="+mn-lt"/>
                <a:ea typeface="+mn-ea"/>
              </a:rPr>
              <a:t>T4</a:t>
            </a:r>
          </a:p>
        </p:txBody>
      </p:sp>
      <p:sp>
        <p:nvSpPr>
          <p:cNvPr id="180233" name="Rectangle 9"/>
          <p:cNvSpPr>
            <a:spLocks noChangeArrowheads="1"/>
          </p:cNvSpPr>
          <p:nvPr/>
        </p:nvSpPr>
        <p:spPr bwMode="auto">
          <a:xfrm>
            <a:off x="4445000" y="1900238"/>
            <a:ext cx="987688" cy="276999"/>
          </a:xfrm>
          <a:prstGeom prst="rect">
            <a:avLst/>
          </a:prstGeom>
          <a:noFill/>
          <a:ln w="9525">
            <a:noFill/>
            <a:miter lim="800000"/>
            <a:headEnd/>
            <a:tailEnd/>
          </a:ln>
        </p:spPr>
        <p:txBody>
          <a:bodyPr wrap="none" lIns="0" tIns="0" rIns="0" bIns="0">
            <a:spAutoFit/>
          </a:bodyPr>
          <a:lstStyle/>
          <a:p>
            <a:pPr>
              <a:defRPr/>
            </a:pPr>
            <a:r>
              <a:rPr lang="en-US" altLang="ja-JP" sz="1800">
                <a:solidFill>
                  <a:schemeClr val="bg1"/>
                </a:solidFill>
                <a:effectLst>
                  <a:outerShdw blurRad="38100" dist="38100" dir="2700000" algn="tl">
                    <a:srgbClr val="000000"/>
                  </a:outerShdw>
                </a:effectLst>
                <a:latin typeface="+mn-lt"/>
                <a:ea typeface="+mn-ea"/>
              </a:rPr>
              <a:t>Prolactin</a:t>
            </a:r>
          </a:p>
        </p:txBody>
      </p:sp>
      <p:sp>
        <p:nvSpPr>
          <p:cNvPr id="180234" name="Rectangle 10"/>
          <p:cNvSpPr>
            <a:spLocks noChangeArrowheads="1"/>
          </p:cNvSpPr>
          <p:nvPr/>
        </p:nvSpPr>
        <p:spPr bwMode="auto">
          <a:xfrm>
            <a:off x="4445000" y="2260600"/>
            <a:ext cx="307701" cy="276999"/>
          </a:xfrm>
          <a:prstGeom prst="rect">
            <a:avLst/>
          </a:prstGeom>
          <a:noFill/>
          <a:ln w="9525">
            <a:noFill/>
            <a:miter lim="800000"/>
            <a:headEnd/>
            <a:tailEnd/>
          </a:ln>
        </p:spPr>
        <p:txBody>
          <a:bodyPr wrap="none" lIns="0" tIns="0" rIns="0" bIns="0">
            <a:spAutoFit/>
          </a:bodyPr>
          <a:lstStyle/>
          <a:p>
            <a:pPr>
              <a:defRPr/>
            </a:pPr>
            <a:r>
              <a:rPr lang="en-US" altLang="ja-JP" sz="1800">
                <a:solidFill>
                  <a:schemeClr val="bg1"/>
                </a:solidFill>
                <a:effectLst>
                  <a:outerShdw blurRad="38100" dist="38100" dir="2700000" algn="tl">
                    <a:srgbClr val="000000"/>
                  </a:outerShdw>
                </a:effectLst>
                <a:latin typeface="+mn-lt"/>
                <a:ea typeface="+mn-ea"/>
              </a:rPr>
              <a:t>LH</a:t>
            </a:r>
          </a:p>
        </p:txBody>
      </p:sp>
      <p:sp>
        <p:nvSpPr>
          <p:cNvPr id="180235" name="Rectangle 11"/>
          <p:cNvSpPr>
            <a:spLocks noChangeArrowheads="1"/>
          </p:cNvSpPr>
          <p:nvPr/>
        </p:nvSpPr>
        <p:spPr bwMode="auto">
          <a:xfrm>
            <a:off x="4445000" y="2601913"/>
            <a:ext cx="461665" cy="276999"/>
          </a:xfrm>
          <a:prstGeom prst="rect">
            <a:avLst/>
          </a:prstGeom>
          <a:noFill/>
          <a:ln w="9525">
            <a:noFill/>
            <a:miter lim="800000"/>
            <a:headEnd/>
            <a:tailEnd/>
          </a:ln>
        </p:spPr>
        <p:txBody>
          <a:bodyPr wrap="none" lIns="0" tIns="0" rIns="0" bIns="0">
            <a:spAutoFit/>
          </a:bodyPr>
          <a:lstStyle/>
          <a:p>
            <a:pPr>
              <a:defRPr/>
            </a:pPr>
            <a:r>
              <a:rPr lang="en-US" altLang="ja-JP" sz="1800">
                <a:solidFill>
                  <a:schemeClr val="bg1"/>
                </a:solidFill>
                <a:effectLst>
                  <a:outerShdw blurRad="38100" dist="38100" dir="2700000" algn="tl">
                    <a:srgbClr val="000000"/>
                  </a:outerShdw>
                </a:effectLst>
                <a:latin typeface="+mn-lt"/>
                <a:ea typeface="+mn-ea"/>
              </a:rPr>
              <a:t>FSH</a:t>
            </a:r>
          </a:p>
        </p:txBody>
      </p:sp>
      <p:sp>
        <p:nvSpPr>
          <p:cNvPr id="180236" name="Rectangle 12"/>
          <p:cNvSpPr>
            <a:spLocks noChangeArrowheads="1"/>
          </p:cNvSpPr>
          <p:nvPr/>
        </p:nvSpPr>
        <p:spPr bwMode="auto">
          <a:xfrm>
            <a:off x="6627813" y="747713"/>
            <a:ext cx="896937" cy="276999"/>
          </a:xfrm>
          <a:prstGeom prst="rect">
            <a:avLst/>
          </a:prstGeom>
          <a:noFill/>
          <a:ln w="9525">
            <a:noFill/>
            <a:miter lim="800000"/>
            <a:headEnd/>
            <a:tailEnd/>
          </a:ln>
        </p:spPr>
        <p:txBody>
          <a:bodyPr lIns="0" tIns="0" rIns="0" bIns="0">
            <a:spAutoFit/>
          </a:bodyPr>
          <a:lstStyle/>
          <a:p>
            <a:pPr>
              <a:defRPr/>
            </a:pPr>
            <a:r>
              <a:rPr lang="en-US" altLang="ja-JP" sz="1800">
                <a:solidFill>
                  <a:srgbClr val="FFCC00"/>
                </a:solidFill>
                <a:effectLst>
                  <a:outerShdw blurRad="38100" dist="38100" dir="2700000" algn="tl">
                    <a:srgbClr val="000000"/>
                  </a:outerShdw>
                </a:effectLst>
                <a:latin typeface="+mn-lt"/>
                <a:ea typeface="+mn-ea"/>
              </a:rPr>
              <a:t> 8-20</a:t>
            </a:r>
          </a:p>
        </p:txBody>
      </p:sp>
      <p:sp>
        <p:nvSpPr>
          <p:cNvPr id="180237" name="Rectangle 13"/>
          <p:cNvSpPr>
            <a:spLocks noChangeArrowheads="1"/>
          </p:cNvSpPr>
          <p:nvPr/>
        </p:nvSpPr>
        <p:spPr bwMode="auto">
          <a:xfrm>
            <a:off x="7524750" y="747713"/>
            <a:ext cx="889000" cy="276999"/>
          </a:xfrm>
          <a:prstGeom prst="rect">
            <a:avLst/>
          </a:prstGeom>
          <a:noFill/>
          <a:ln w="9525">
            <a:noFill/>
            <a:miter lim="800000"/>
            <a:headEnd/>
            <a:tailEnd/>
          </a:ln>
        </p:spPr>
        <p:txBody>
          <a:bodyPr lIns="0" tIns="0" rIns="0" bIns="0">
            <a:spAutoFit/>
          </a:bodyPr>
          <a:lstStyle/>
          <a:p>
            <a:pPr>
              <a:defRPr/>
            </a:pPr>
            <a:r>
              <a:rPr lang="en-US" altLang="ja-JP" sz="1800">
                <a:solidFill>
                  <a:srgbClr val="FFFFFF"/>
                </a:solidFill>
                <a:effectLst>
                  <a:outerShdw blurRad="38100" dist="38100" dir="2700000" algn="tl">
                    <a:srgbClr val="000000"/>
                  </a:outerShdw>
                </a:effectLst>
                <a:latin typeface="+mn-lt"/>
                <a:ea typeface="+mn-ea"/>
              </a:rPr>
              <a:t>mg/day</a:t>
            </a:r>
          </a:p>
        </p:txBody>
      </p:sp>
      <p:sp>
        <p:nvSpPr>
          <p:cNvPr id="180238" name="Rectangle 14"/>
          <p:cNvSpPr>
            <a:spLocks noChangeArrowheads="1"/>
          </p:cNvSpPr>
          <p:nvPr/>
        </p:nvSpPr>
        <p:spPr bwMode="auto">
          <a:xfrm>
            <a:off x="6621463" y="1179513"/>
            <a:ext cx="895350" cy="276999"/>
          </a:xfrm>
          <a:prstGeom prst="rect">
            <a:avLst/>
          </a:prstGeom>
          <a:noFill/>
          <a:ln w="9525">
            <a:noFill/>
            <a:miter lim="800000"/>
            <a:headEnd/>
            <a:tailEnd/>
          </a:ln>
        </p:spPr>
        <p:txBody>
          <a:bodyPr lIns="0" tIns="0" rIns="0" bIns="0">
            <a:spAutoFit/>
          </a:bodyPr>
          <a:lstStyle/>
          <a:p>
            <a:pPr>
              <a:defRPr/>
            </a:pPr>
            <a:r>
              <a:rPr lang="en-US" altLang="ja-JP" sz="1800">
                <a:solidFill>
                  <a:srgbClr val="FFFFFF"/>
                </a:solidFill>
                <a:effectLst>
                  <a:outerShdw blurRad="38100" dist="38100" dir="2700000" algn="tl">
                    <a:srgbClr val="000000"/>
                  </a:outerShdw>
                </a:effectLst>
                <a:latin typeface="+mn-lt"/>
                <a:ea typeface="+mn-ea"/>
              </a:rPr>
              <a:t>69</a:t>
            </a:r>
            <a:endParaRPr lang="en-US" altLang="ja-JP" sz="1800">
              <a:effectLst>
                <a:outerShdw blurRad="38100" dist="38100" dir="2700000" algn="tl">
                  <a:srgbClr val="FFFFFF"/>
                </a:outerShdw>
              </a:effectLst>
              <a:latin typeface="+mn-lt"/>
              <a:ea typeface="+mn-ea"/>
            </a:endParaRPr>
          </a:p>
        </p:txBody>
      </p:sp>
      <p:sp>
        <p:nvSpPr>
          <p:cNvPr id="180239" name="Rectangle 15"/>
          <p:cNvSpPr>
            <a:spLocks noChangeArrowheads="1"/>
          </p:cNvSpPr>
          <p:nvPr/>
        </p:nvSpPr>
        <p:spPr bwMode="auto">
          <a:xfrm>
            <a:off x="7516813" y="1179513"/>
            <a:ext cx="889000" cy="276999"/>
          </a:xfrm>
          <a:prstGeom prst="rect">
            <a:avLst/>
          </a:prstGeom>
          <a:noFill/>
          <a:ln w="9525">
            <a:noFill/>
            <a:miter lim="800000"/>
            <a:headEnd/>
            <a:tailEnd/>
          </a:ln>
        </p:spPr>
        <p:txBody>
          <a:bodyPr lIns="0" tIns="0" rIns="0" bIns="0">
            <a:spAutoFit/>
          </a:bodyPr>
          <a:lstStyle/>
          <a:p>
            <a:pPr>
              <a:defRPr/>
            </a:pPr>
            <a:r>
              <a:rPr lang="en-US" altLang="ja-JP" sz="1800">
                <a:solidFill>
                  <a:srgbClr val="FFFFFF"/>
                </a:solidFill>
                <a:effectLst>
                  <a:outerShdw blurRad="38100" dist="38100" dir="2700000" algn="tl">
                    <a:srgbClr val="000000"/>
                  </a:outerShdw>
                </a:effectLst>
                <a:latin typeface="+mn-lt"/>
                <a:ea typeface="+mn-ea"/>
              </a:rPr>
              <a:t>ng/dl</a:t>
            </a:r>
          </a:p>
        </p:txBody>
      </p:sp>
      <p:sp>
        <p:nvSpPr>
          <p:cNvPr id="180240" name="Rectangle 16"/>
          <p:cNvSpPr>
            <a:spLocks noChangeArrowheads="1"/>
          </p:cNvSpPr>
          <p:nvPr/>
        </p:nvSpPr>
        <p:spPr bwMode="auto">
          <a:xfrm>
            <a:off x="6621463" y="1546225"/>
            <a:ext cx="895350" cy="276999"/>
          </a:xfrm>
          <a:prstGeom prst="rect">
            <a:avLst/>
          </a:prstGeom>
          <a:noFill/>
          <a:ln w="9525">
            <a:noFill/>
            <a:miter lim="800000"/>
            <a:headEnd/>
            <a:tailEnd/>
          </a:ln>
        </p:spPr>
        <p:txBody>
          <a:bodyPr lIns="0" tIns="0" rIns="0" bIns="0">
            <a:spAutoFit/>
          </a:bodyPr>
          <a:lstStyle/>
          <a:p>
            <a:pPr>
              <a:defRPr/>
            </a:pPr>
            <a:r>
              <a:rPr lang="en-US" altLang="ja-JP" sz="1800">
                <a:solidFill>
                  <a:srgbClr val="FFFFFF"/>
                </a:solidFill>
                <a:effectLst>
                  <a:outerShdw blurRad="38100" dist="38100" dir="2700000" algn="tl">
                    <a:srgbClr val="000000"/>
                  </a:outerShdw>
                </a:effectLst>
                <a:latin typeface="+mn-lt"/>
                <a:ea typeface="+mn-ea"/>
              </a:rPr>
              <a:t>6.6</a:t>
            </a:r>
            <a:endParaRPr lang="en-US" altLang="ja-JP" sz="1800">
              <a:effectLst>
                <a:outerShdw blurRad="38100" dist="38100" dir="2700000" algn="tl">
                  <a:srgbClr val="FFFFFF"/>
                </a:outerShdw>
              </a:effectLst>
              <a:latin typeface="+mn-lt"/>
              <a:ea typeface="+mn-ea"/>
            </a:endParaRPr>
          </a:p>
        </p:txBody>
      </p:sp>
      <p:sp>
        <p:nvSpPr>
          <p:cNvPr id="180241" name="Rectangle 17"/>
          <p:cNvSpPr>
            <a:spLocks noChangeArrowheads="1"/>
          </p:cNvSpPr>
          <p:nvPr/>
        </p:nvSpPr>
        <p:spPr bwMode="auto">
          <a:xfrm>
            <a:off x="7516813" y="1546225"/>
            <a:ext cx="889000" cy="276999"/>
          </a:xfrm>
          <a:prstGeom prst="rect">
            <a:avLst/>
          </a:prstGeom>
          <a:noFill/>
          <a:ln w="9525">
            <a:noFill/>
            <a:miter lim="800000"/>
            <a:headEnd/>
            <a:tailEnd/>
          </a:ln>
        </p:spPr>
        <p:txBody>
          <a:bodyPr lIns="0" tIns="0" rIns="0" bIns="0">
            <a:spAutoFit/>
          </a:bodyPr>
          <a:lstStyle/>
          <a:p>
            <a:pPr>
              <a:defRPr/>
            </a:pPr>
            <a:r>
              <a:rPr lang="en-US" altLang="ja-JP" sz="1800">
                <a:solidFill>
                  <a:srgbClr val="FFFFFF"/>
                </a:solidFill>
                <a:effectLst>
                  <a:outerShdw blurRad="38100" dist="38100" dir="2700000" algn="tl">
                    <a:srgbClr val="000000"/>
                  </a:outerShdw>
                </a:effectLst>
                <a:latin typeface="+mn-lt"/>
                <a:ea typeface="+mn-ea"/>
              </a:rPr>
              <a:t>mg/dl</a:t>
            </a:r>
          </a:p>
        </p:txBody>
      </p:sp>
      <p:sp>
        <p:nvSpPr>
          <p:cNvPr id="180242" name="Rectangle 18"/>
          <p:cNvSpPr>
            <a:spLocks noChangeArrowheads="1"/>
          </p:cNvSpPr>
          <p:nvPr/>
        </p:nvSpPr>
        <p:spPr bwMode="auto">
          <a:xfrm>
            <a:off x="6621463" y="1900238"/>
            <a:ext cx="895350" cy="276999"/>
          </a:xfrm>
          <a:prstGeom prst="rect">
            <a:avLst/>
          </a:prstGeom>
          <a:noFill/>
          <a:ln w="9525">
            <a:noFill/>
            <a:miter lim="800000"/>
            <a:headEnd/>
            <a:tailEnd/>
          </a:ln>
        </p:spPr>
        <p:txBody>
          <a:bodyPr lIns="0" tIns="0" rIns="0" bIns="0">
            <a:spAutoFit/>
          </a:bodyPr>
          <a:lstStyle/>
          <a:p>
            <a:pPr>
              <a:defRPr/>
            </a:pPr>
            <a:r>
              <a:rPr lang="en-US" altLang="ja-JP" sz="1800">
                <a:solidFill>
                  <a:srgbClr val="FFCC00"/>
                </a:solidFill>
                <a:effectLst>
                  <a:outerShdw blurRad="38100" dist="38100" dir="2700000" algn="tl">
                    <a:srgbClr val="000000"/>
                  </a:outerShdw>
                </a:effectLst>
                <a:latin typeface="+mn-lt"/>
                <a:ea typeface="+mn-ea"/>
              </a:rPr>
              <a:t>66.8</a:t>
            </a:r>
          </a:p>
        </p:txBody>
      </p:sp>
      <p:sp>
        <p:nvSpPr>
          <p:cNvPr id="180243" name="Rectangle 19"/>
          <p:cNvSpPr>
            <a:spLocks noChangeArrowheads="1"/>
          </p:cNvSpPr>
          <p:nvPr/>
        </p:nvSpPr>
        <p:spPr bwMode="auto">
          <a:xfrm>
            <a:off x="7516813" y="1900238"/>
            <a:ext cx="889000" cy="276999"/>
          </a:xfrm>
          <a:prstGeom prst="rect">
            <a:avLst/>
          </a:prstGeom>
          <a:noFill/>
          <a:ln w="9525">
            <a:noFill/>
            <a:miter lim="800000"/>
            <a:headEnd/>
            <a:tailEnd/>
          </a:ln>
        </p:spPr>
        <p:txBody>
          <a:bodyPr lIns="0" tIns="0" rIns="0" bIns="0">
            <a:spAutoFit/>
          </a:bodyPr>
          <a:lstStyle/>
          <a:p>
            <a:pPr>
              <a:defRPr/>
            </a:pPr>
            <a:r>
              <a:rPr lang="en-US" altLang="ja-JP" sz="1800">
                <a:solidFill>
                  <a:srgbClr val="FFFFFF"/>
                </a:solidFill>
                <a:effectLst>
                  <a:outerShdw blurRad="38100" dist="38100" dir="2700000" algn="tl">
                    <a:srgbClr val="000000"/>
                  </a:outerShdw>
                </a:effectLst>
                <a:latin typeface="+mn-lt"/>
                <a:ea typeface="+mn-ea"/>
              </a:rPr>
              <a:t>ng/ml</a:t>
            </a:r>
          </a:p>
        </p:txBody>
      </p:sp>
      <p:sp>
        <p:nvSpPr>
          <p:cNvPr id="180244" name="Rectangle 20"/>
          <p:cNvSpPr>
            <a:spLocks noChangeArrowheads="1"/>
          </p:cNvSpPr>
          <p:nvPr/>
        </p:nvSpPr>
        <p:spPr bwMode="auto">
          <a:xfrm>
            <a:off x="6627813" y="2260600"/>
            <a:ext cx="896937" cy="276999"/>
          </a:xfrm>
          <a:prstGeom prst="rect">
            <a:avLst/>
          </a:prstGeom>
          <a:noFill/>
          <a:ln w="9525">
            <a:noFill/>
            <a:miter lim="800000"/>
            <a:headEnd/>
            <a:tailEnd/>
          </a:ln>
        </p:spPr>
        <p:txBody>
          <a:bodyPr lIns="0" tIns="0" rIns="0" bIns="0">
            <a:spAutoFit/>
          </a:bodyPr>
          <a:lstStyle/>
          <a:p>
            <a:pPr>
              <a:defRPr/>
            </a:pPr>
            <a:r>
              <a:rPr lang="en-US" altLang="ja-JP" sz="1800">
                <a:solidFill>
                  <a:srgbClr val="FFFFFF"/>
                </a:solidFill>
                <a:effectLst>
                  <a:outerShdw blurRad="38100" dist="38100" dir="2700000" algn="tl">
                    <a:srgbClr val="000000"/>
                  </a:outerShdw>
                </a:effectLst>
                <a:latin typeface="+mn-lt"/>
                <a:ea typeface="+mn-ea"/>
              </a:rPr>
              <a:t>5.3</a:t>
            </a:r>
            <a:endParaRPr lang="en-US" altLang="ja-JP" sz="1800">
              <a:effectLst>
                <a:outerShdw blurRad="38100" dist="38100" dir="2700000" algn="tl">
                  <a:srgbClr val="FFFFFF"/>
                </a:outerShdw>
              </a:effectLst>
              <a:latin typeface="+mn-lt"/>
              <a:ea typeface="+mn-ea"/>
            </a:endParaRPr>
          </a:p>
        </p:txBody>
      </p:sp>
      <p:sp>
        <p:nvSpPr>
          <p:cNvPr id="180245" name="Rectangle 21"/>
          <p:cNvSpPr>
            <a:spLocks noChangeArrowheads="1"/>
          </p:cNvSpPr>
          <p:nvPr/>
        </p:nvSpPr>
        <p:spPr bwMode="auto">
          <a:xfrm>
            <a:off x="7524750" y="2260600"/>
            <a:ext cx="889000" cy="276999"/>
          </a:xfrm>
          <a:prstGeom prst="rect">
            <a:avLst/>
          </a:prstGeom>
          <a:noFill/>
          <a:ln w="9525">
            <a:noFill/>
            <a:miter lim="800000"/>
            <a:headEnd/>
            <a:tailEnd/>
          </a:ln>
        </p:spPr>
        <p:txBody>
          <a:bodyPr lIns="0" tIns="0" rIns="0" bIns="0">
            <a:spAutoFit/>
          </a:bodyPr>
          <a:lstStyle/>
          <a:p>
            <a:pPr>
              <a:defRPr/>
            </a:pPr>
            <a:r>
              <a:rPr lang="en-US" altLang="ja-JP" sz="1800">
                <a:solidFill>
                  <a:srgbClr val="FFFFFF"/>
                </a:solidFill>
                <a:effectLst>
                  <a:outerShdw blurRad="38100" dist="38100" dir="2700000" algn="tl">
                    <a:srgbClr val="000000"/>
                  </a:outerShdw>
                </a:effectLst>
                <a:latin typeface="+mn-lt"/>
                <a:ea typeface="+mn-ea"/>
              </a:rPr>
              <a:t>mU/ml</a:t>
            </a:r>
          </a:p>
        </p:txBody>
      </p:sp>
      <p:sp>
        <p:nvSpPr>
          <p:cNvPr id="180246" name="Rectangle 22"/>
          <p:cNvSpPr>
            <a:spLocks noChangeArrowheads="1"/>
          </p:cNvSpPr>
          <p:nvPr/>
        </p:nvSpPr>
        <p:spPr bwMode="auto">
          <a:xfrm>
            <a:off x="6621463" y="2565400"/>
            <a:ext cx="895350" cy="276999"/>
          </a:xfrm>
          <a:prstGeom prst="rect">
            <a:avLst/>
          </a:prstGeom>
          <a:noFill/>
          <a:ln w="9525">
            <a:noFill/>
            <a:miter lim="800000"/>
            <a:headEnd/>
            <a:tailEnd/>
          </a:ln>
        </p:spPr>
        <p:txBody>
          <a:bodyPr lIns="0" tIns="0" rIns="0" bIns="0">
            <a:spAutoFit/>
          </a:bodyPr>
          <a:lstStyle/>
          <a:p>
            <a:pPr>
              <a:defRPr/>
            </a:pPr>
            <a:r>
              <a:rPr lang="en-US" altLang="ja-JP" sz="1800">
                <a:solidFill>
                  <a:srgbClr val="FFFFFF"/>
                </a:solidFill>
                <a:effectLst>
                  <a:outerShdw blurRad="38100" dist="38100" dir="2700000" algn="tl">
                    <a:srgbClr val="000000"/>
                  </a:outerShdw>
                </a:effectLst>
                <a:latin typeface="+mn-lt"/>
                <a:ea typeface="+mn-ea"/>
              </a:rPr>
              <a:t>2.7</a:t>
            </a:r>
            <a:endParaRPr lang="en-US" altLang="ja-JP" sz="1800">
              <a:effectLst>
                <a:outerShdw blurRad="38100" dist="38100" dir="2700000" algn="tl">
                  <a:srgbClr val="FFFFFF"/>
                </a:outerShdw>
              </a:effectLst>
              <a:latin typeface="+mn-lt"/>
              <a:ea typeface="+mn-ea"/>
            </a:endParaRPr>
          </a:p>
        </p:txBody>
      </p:sp>
      <p:sp>
        <p:nvSpPr>
          <p:cNvPr id="180247" name="Rectangle 23"/>
          <p:cNvSpPr>
            <a:spLocks noChangeArrowheads="1"/>
          </p:cNvSpPr>
          <p:nvPr/>
        </p:nvSpPr>
        <p:spPr bwMode="auto">
          <a:xfrm>
            <a:off x="7516813" y="2565400"/>
            <a:ext cx="889000" cy="276999"/>
          </a:xfrm>
          <a:prstGeom prst="rect">
            <a:avLst/>
          </a:prstGeom>
          <a:noFill/>
          <a:ln w="9525">
            <a:noFill/>
            <a:miter lim="800000"/>
            <a:headEnd/>
            <a:tailEnd/>
          </a:ln>
        </p:spPr>
        <p:txBody>
          <a:bodyPr lIns="0" tIns="0" rIns="0" bIns="0">
            <a:spAutoFit/>
          </a:bodyPr>
          <a:lstStyle/>
          <a:p>
            <a:pPr>
              <a:defRPr/>
            </a:pPr>
            <a:r>
              <a:rPr lang="en-US" altLang="ja-JP" sz="1800">
                <a:solidFill>
                  <a:srgbClr val="FFFFFF"/>
                </a:solidFill>
                <a:effectLst>
                  <a:outerShdw blurRad="38100" dist="38100" dir="2700000" algn="tl">
                    <a:srgbClr val="000000"/>
                  </a:outerShdw>
                </a:effectLst>
                <a:latin typeface="+mn-lt"/>
                <a:ea typeface="+mn-ea"/>
              </a:rPr>
              <a:t>mU/ml</a:t>
            </a:r>
          </a:p>
        </p:txBody>
      </p:sp>
      <p:sp>
        <p:nvSpPr>
          <p:cNvPr id="180248" name="Rectangle 24"/>
          <p:cNvSpPr>
            <a:spLocks noChangeArrowheads="1"/>
          </p:cNvSpPr>
          <p:nvPr/>
        </p:nvSpPr>
        <p:spPr bwMode="auto">
          <a:xfrm>
            <a:off x="2714625" y="836613"/>
            <a:ext cx="449263" cy="276999"/>
          </a:xfrm>
          <a:prstGeom prst="rect">
            <a:avLst/>
          </a:prstGeom>
          <a:noFill/>
          <a:ln w="9525">
            <a:noFill/>
            <a:miter lim="800000"/>
            <a:headEnd/>
            <a:tailEnd/>
          </a:ln>
        </p:spPr>
        <p:txBody>
          <a:bodyPr lIns="0" tIns="0" rIns="0" bIns="0">
            <a:spAutoFit/>
          </a:bodyPr>
          <a:lstStyle/>
          <a:p>
            <a:pPr>
              <a:defRPr/>
            </a:pPr>
            <a:r>
              <a:rPr lang="en-US" altLang="ja-JP" sz="1800">
                <a:solidFill>
                  <a:srgbClr val="FFFFFF"/>
                </a:solidFill>
                <a:effectLst>
                  <a:outerShdw blurRad="38100" dist="38100" dir="2700000" algn="tl">
                    <a:srgbClr val="000000"/>
                  </a:outerShdw>
                </a:effectLst>
                <a:latin typeface="+mn-lt"/>
                <a:ea typeface="+mn-ea"/>
              </a:rPr>
              <a:t>73</a:t>
            </a:r>
            <a:endParaRPr lang="en-US" altLang="ja-JP" sz="1800">
              <a:effectLst>
                <a:outerShdw blurRad="38100" dist="38100" dir="2700000" algn="tl">
                  <a:srgbClr val="FFFFFF"/>
                </a:outerShdw>
              </a:effectLst>
              <a:latin typeface="+mn-lt"/>
              <a:ea typeface="+mn-ea"/>
            </a:endParaRPr>
          </a:p>
        </p:txBody>
      </p:sp>
      <p:sp>
        <p:nvSpPr>
          <p:cNvPr id="180249" name="Rectangle 25"/>
          <p:cNvSpPr>
            <a:spLocks noChangeArrowheads="1"/>
          </p:cNvSpPr>
          <p:nvPr/>
        </p:nvSpPr>
        <p:spPr bwMode="auto">
          <a:xfrm>
            <a:off x="3354388" y="836613"/>
            <a:ext cx="889000" cy="276999"/>
          </a:xfrm>
          <a:prstGeom prst="rect">
            <a:avLst/>
          </a:prstGeom>
          <a:noFill/>
          <a:ln w="9525">
            <a:noFill/>
            <a:miter lim="800000"/>
            <a:headEnd/>
            <a:tailEnd/>
          </a:ln>
        </p:spPr>
        <p:txBody>
          <a:bodyPr lIns="0" tIns="0" rIns="0" bIns="0">
            <a:spAutoFit/>
          </a:bodyPr>
          <a:lstStyle/>
          <a:p>
            <a:pPr>
              <a:defRPr/>
            </a:pPr>
            <a:r>
              <a:rPr lang="en-US" altLang="ja-JP" sz="1800">
                <a:solidFill>
                  <a:srgbClr val="FFFFFF"/>
                </a:solidFill>
                <a:effectLst>
                  <a:outerShdw blurRad="38100" dist="38100" dir="2700000" algn="tl">
                    <a:srgbClr val="000000"/>
                  </a:outerShdw>
                </a:effectLst>
                <a:latin typeface="+mn-lt"/>
                <a:ea typeface="+mn-ea"/>
              </a:rPr>
              <a:t>pg/ml</a:t>
            </a:r>
          </a:p>
        </p:txBody>
      </p:sp>
      <p:sp>
        <p:nvSpPr>
          <p:cNvPr id="180250" name="Rectangle 26"/>
          <p:cNvSpPr>
            <a:spLocks noChangeArrowheads="1"/>
          </p:cNvSpPr>
          <p:nvPr/>
        </p:nvSpPr>
        <p:spPr bwMode="auto">
          <a:xfrm>
            <a:off x="284163" y="836613"/>
            <a:ext cx="1885131" cy="276999"/>
          </a:xfrm>
          <a:prstGeom prst="rect">
            <a:avLst/>
          </a:prstGeom>
          <a:noFill/>
          <a:ln w="9525">
            <a:noFill/>
            <a:miter lim="800000"/>
            <a:headEnd/>
            <a:tailEnd/>
          </a:ln>
        </p:spPr>
        <p:txBody>
          <a:bodyPr wrap="none" lIns="0" tIns="0" rIns="0" bIns="0">
            <a:spAutoFit/>
          </a:bodyPr>
          <a:lstStyle/>
          <a:p>
            <a:pPr>
              <a:defRPr/>
            </a:pPr>
            <a:r>
              <a:rPr lang="ja-JP" altLang="en-US" sz="1800">
                <a:solidFill>
                  <a:schemeClr val="bg1"/>
                </a:solidFill>
                <a:effectLst>
                  <a:outerShdw blurRad="38100" dist="38100" dir="2700000" algn="tl">
                    <a:srgbClr val="000000"/>
                  </a:outerShdw>
                </a:effectLst>
                <a:latin typeface="+mn-lt"/>
                <a:ea typeface="+mn-ea"/>
              </a:rPr>
              <a:t>血中アルドステロン</a:t>
            </a:r>
          </a:p>
        </p:txBody>
      </p:sp>
      <p:sp>
        <p:nvSpPr>
          <p:cNvPr id="180251" name="Rectangle 27"/>
          <p:cNvSpPr>
            <a:spLocks noChangeArrowheads="1"/>
          </p:cNvSpPr>
          <p:nvPr/>
        </p:nvSpPr>
        <p:spPr bwMode="auto">
          <a:xfrm>
            <a:off x="2724150" y="1252538"/>
            <a:ext cx="447675" cy="276999"/>
          </a:xfrm>
          <a:prstGeom prst="rect">
            <a:avLst/>
          </a:prstGeom>
          <a:noFill/>
          <a:ln w="9525">
            <a:noFill/>
            <a:miter lim="800000"/>
            <a:headEnd/>
            <a:tailEnd/>
          </a:ln>
        </p:spPr>
        <p:txBody>
          <a:bodyPr lIns="0" tIns="0" rIns="0" bIns="0">
            <a:spAutoFit/>
          </a:bodyPr>
          <a:lstStyle/>
          <a:p>
            <a:pPr>
              <a:defRPr/>
            </a:pPr>
            <a:r>
              <a:rPr lang="en-US" altLang="ja-JP" sz="1800">
                <a:solidFill>
                  <a:srgbClr val="FFCC00"/>
                </a:solidFill>
                <a:effectLst>
                  <a:outerShdw blurRad="38100" dist="38100" dir="2700000" algn="tl">
                    <a:srgbClr val="000000"/>
                  </a:outerShdw>
                </a:effectLst>
                <a:latin typeface="+mn-lt"/>
                <a:ea typeface="+mn-ea"/>
              </a:rPr>
              <a:t>18.6</a:t>
            </a:r>
          </a:p>
        </p:txBody>
      </p:sp>
      <p:sp>
        <p:nvSpPr>
          <p:cNvPr id="180252" name="Rectangle 28"/>
          <p:cNvSpPr>
            <a:spLocks noChangeArrowheads="1"/>
          </p:cNvSpPr>
          <p:nvPr/>
        </p:nvSpPr>
        <p:spPr bwMode="auto">
          <a:xfrm>
            <a:off x="3362325" y="1252538"/>
            <a:ext cx="889000" cy="276999"/>
          </a:xfrm>
          <a:prstGeom prst="rect">
            <a:avLst/>
          </a:prstGeom>
          <a:noFill/>
          <a:ln w="9525">
            <a:noFill/>
            <a:miter lim="800000"/>
            <a:headEnd/>
            <a:tailEnd/>
          </a:ln>
        </p:spPr>
        <p:txBody>
          <a:bodyPr lIns="0" tIns="0" rIns="0" bIns="0">
            <a:spAutoFit/>
          </a:bodyPr>
          <a:lstStyle/>
          <a:p>
            <a:pPr>
              <a:defRPr/>
            </a:pPr>
            <a:r>
              <a:rPr lang="en-US" altLang="ja-JP" sz="1800">
                <a:solidFill>
                  <a:srgbClr val="FFFFFF"/>
                </a:solidFill>
                <a:effectLst>
                  <a:outerShdw blurRad="38100" dist="38100" dir="2700000" algn="tl">
                    <a:srgbClr val="000000"/>
                  </a:outerShdw>
                </a:effectLst>
                <a:latin typeface="+mn-lt"/>
                <a:ea typeface="+mn-ea"/>
              </a:rPr>
              <a:t>mg/dl</a:t>
            </a:r>
          </a:p>
        </p:txBody>
      </p:sp>
      <p:sp>
        <p:nvSpPr>
          <p:cNvPr id="180253" name="Rectangle 29"/>
          <p:cNvSpPr>
            <a:spLocks noChangeArrowheads="1"/>
          </p:cNvSpPr>
          <p:nvPr/>
        </p:nvSpPr>
        <p:spPr bwMode="auto">
          <a:xfrm>
            <a:off x="292100" y="1252538"/>
            <a:ext cx="1756891" cy="276999"/>
          </a:xfrm>
          <a:prstGeom prst="rect">
            <a:avLst/>
          </a:prstGeom>
          <a:noFill/>
          <a:ln w="9525">
            <a:noFill/>
            <a:miter lim="800000"/>
            <a:headEnd/>
            <a:tailEnd/>
          </a:ln>
        </p:spPr>
        <p:txBody>
          <a:bodyPr wrap="none" lIns="0" tIns="0" rIns="0" bIns="0">
            <a:spAutoFit/>
          </a:bodyPr>
          <a:lstStyle/>
          <a:p>
            <a:pPr>
              <a:defRPr/>
            </a:pPr>
            <a:r>
              <a:rPr lang="ja-JP" altLang="en-US" sz="1800">
                <a:solidFill>
                  <a:schemeClr val="bg1"/>
                </a:solidFill>
                <a:effectLst>
                  <a:outerShdw blurRad="38100" dist="38100" dir="2700000" algn="tl">
                    <a:srgbClr val="000000"/>
                  </a:outerShdw>
                </a:effectLst>
                <a:latin typeface="+mn-lt"/>
                <a:ea typeface="+mn-ea"/>
              </a:rPr>
              <a:t>血中コルチゾール</a:t>
            </a:r>
          </a:p>
        </p:txBody>
      </p:sp>
      <p:sp>
        <p:nvSpPr>
          <p:cNvPr id="180254" name="Rectangle 30"/>
          <p:cNvSpPr>
            <a:spLocks noChangeArrowheads="1"/>
          </p:cNvSpPr>
          <p:nvPr/>
        </p:nvSpPr>
        <p:spPr bwMode="auto">
          <a:xfrm>
            <a:off x="2714625" y="1684338"/>
            <a:ext cx="449263" cy="276999"/>
          </a:xfrm>
          <a:prstGeom prst="rect">
            <a:avLst/>
          </a:prstGeom>
          <a:noFill/>
          <a:ln w="9525">
            <a:noFill/>
            <a:miter lim="800000"/>
            <a:headEnd/>
            <a:tailEnd/>
          </a:ln>
        </p:spPr>
        <p:txBody>
          <a:bodyPr lIns="0" tIns="0" rIns="0" bIns="0">
            <a:spAutoFit/>
          </a:bodyPr>
          <a:lstStyle/>
          <a:p>
            <a:pPr>
              <a:defRPr/>
            </a:pPr>
            <a:r>
              <a:rPr lang="en-US" altLang="ja-JP" sz="1800">
                <a:solidFill>
                  <a:srgbClr val="FFFFFF"/>
                </a:solidFill>
                <a:effectLst>
                  <a:outerShdw blurRad="38100" dist="38100" dir="2700000" algn="tl">
                    <a:srgbClr val="000000"/>
                  </a:outerShdw>
                </a:effectLst>
                <a:latin typeface="+mn-lt"/>
                <a:ea typeface="+mn-ea"/>
              </a:rPr>
              <a:t>67.6</a:t>
            </a:r>
            <a:endParaRPr lang="en-US" altLang="ja-JP" sz="1800">
              <a:effectLst>
                <a:outerShdw blurRad="38100" dist="38100" dir="2700000" algn="tl">
                  <a:srgbClr val="FFFFFF"/>
                </a:outerShdw>
              </a:effectLst>
              <a:latin typeface="+mn-lt"/>
              <a:ea typeface="+mn-ea"/>
            </a:endParaRPr>
          </a:p>
        </p:txBody>
      </p:sp>
      <p:sp>
        <p:nvSpPr>
          <p:cNvPr id="180255" name="Rectangle 31"/>
          <p:cNvSpPr>
            <a:spLocks noChangeArrowheads="1"/>
          </p:cNvSpPr>
          <p:nvPr/>
        </p:nvSpPr>
        <p:spPr bwMode="auto">
          <a:xfrm>
            <a:off x="3354388" y="1684338"/>
            <a:ext cx="889000" cy="276999"/>
          </a:xfrm>
          <a:prstGeom prst="rect">
            <a:avLst/>
          </a:prstGeom>
          <a:noFill/>
          <a:ln w="9525">
            <a:noFill/>
            <a:miter lim="800000"/>
            <a:headEnd/>
            <a:tailEnd/>
          </a:ln>
        </p:spPr>
        <p:txBody>
          <a:bodyPr lIns="0" tIns="0" rIns="0" bIns="0">
            <a:spAutoFit/>
          </a:bodyPr>
          <a:lstStyle/>
          <a:p>
            <a:pPr>
              <a:defRPr/>
            </a:pPr>
            <a:r>
              <a:rPr lang="en-US" altLang="ja-JP" sz="1800">
                <a:solidFill>
                  <a:srgbClr val="FFFFFF"/>
                </a:solidFill>
                <a:effectLst>
                  <a:outerShdw blurRad="38100" dist="38100" dir="2700000" algn="tl">
                    <a:srgbClr val="000000"/>
                  </a:outerShdw>
                </a:effectLst>
                <a:latin typeface="+mn-lt"/>
                <a:ea typeface="+mn-ea"/>
              </a:rPr>
              <a:t>pg/ml</a:t>
            </a:r>
          </a:p>
        </p:txBody>
      </p:sp>
      <p:sp>
        <p:nvSpPr>
          <p:cNvPr id="180256" name="Rectangle 32"/>
          <p:cNvSpPr>
            <a:spLocks noChangeArrowheads="1"/>
          </p:cNvSpPr>
          <p:nvPr/>
        </p:nvSpPr>
        <p:spPr bwMode="auto">
          <a:xfrm>
            <a:off x="284163" y="1684338"/>
            <a:ext cx="2269852" cy="276999"/>
          </a:xfrm>
          <a:prstGeom prst="rect">
            <a:avLst/>
          </a:prstGeom>
          <a:noFill/>
          <a:ln w="9525">
            <a:noFill/>
            <a:miter lim="800000"/>
            <a:headEnd/>
            <a:tailEnd/>
          </a:ln>
        </p:spPr>
        <p:txBody>
          <a:bodyPr wrap="none" lIns="0" tIns="0" rIns="0" bIns="0">
            <a:spAutoFit/>
          </a:bodyPr>
          <a:lstStyle/>
          <a:p>
            <a:pPr>
              <a:defRPr/>
            </a:pPr>
            <a:r>
              <a:rPr lang="ja-JP" altLang="en-US" sz="1800">
                <a:solidFill>
                  <a:schemeClr val="bg1"/>
                </a:solidFill>
                <a:effectLst>
                  <a:outerShdw blurRad="38100" dist="38100" dir="2700000" algn="tl">
                    <a:srgbClr val="000000"/>
                  </a:outerShdw>
                </a:effectLst>
                <a:latin typeface="+mn-lt"/>
                <a:ea typeface="+mn-ea"/>
              </a:rPr>
              <a:t>血中エストラディオール</a:t>
            </a:r>
          </a:p>
        </p:txBody>
      </p:sp>
      <p:sp>
        <p:nvSpPr>
          <p:cNvPr id="180257" name="Rectangle 33"/>
          <p:cNvSpPr>
            <a:spLocks noChangeArrowheads="1"/>
          </p:cNvSpPr>
          <p:nvPr/>
        </p:nvSpPr>
        <p:spPr bwMode="auto">
          <a:xfrm>
            <a:off x="2714625" y="2060575"/>
            <a:ext cx="449263" cy="276999"/>
          </a:xfrm>
          <a:prstGeom prst="rect">
            <a:avLst/>
          </a:prstGeom>
          <a:noFill/>
          <a:ln w="9525">
            <a:noFill/>
            <a:miter lim="800000"/>
            <a:headEnd/>
            <a:tailEnd/>
          </a:ln>
        </p:spPr>
        <p:txBody>
          <a:bodyPr lIns="0" tIns="0" rIns="0" bIns="0">
            <a:spAutoFit/>
          </a:bodyPr>
          <a:lstStyle/>
          <a:p>
            <a:pPr>
              <a:defRPr/>
            </a:pPr>
            <a:r>
              <a:rPr lang="en-US" altLang="ja-JP" sz="1800">
                <a:solidFill>
                  <a:srgbClr val="FFCC00"/>
                </a:solidFill>
                <a:effectLst>
                  <a:outerShdw blurRad="38100" dist="38100" dir="2700000" algn="tl">
                    <a:srgbClr val="000000"/>
                  </a:outerShdw>
                </a:effectLst>
                <a:latin typeface="+mn-lt"/>
                <a:ea typeface="+mn-ea"/>
              </a:rPr>
              <a:t>1.8</a:t>
            </a:r>
          </a:p>
        </p:txBody>
      </p:sp>
      <p:sp>
        <p:nvSpPr>
          <p:cNvPr id="180258" name="Rectangle 34"/>
          <p:cNvSpPr>
            <a:spLocks noChangeArrowheads="1"/>
          </p:cNvSpPr>
          <p:nvPr/>
        </p:nvSpPr>
        <p:spPr bwMode="auto">
          <a:xfrm>
            <a:off x="3354388" y="2060575"/>
            <a:ext cx="889000" cy="276999"/>
          </a:xfrm>
          <a:prstGeom prst="rect">
            <a:avLst/>
          </a:prstGeom>
          <a:noFill/>
          <a:ln w="9525">
            <a:noFill/>
            <a:miter lim="800000"/>
            <a:headEnd/>
            <a:tailEnd/>
          </a:ln>
        </p:spPr>
        <p:txBody>
          <a:bodyPr lIns="0" tIns="0" rIns="0" bIns="0">
            <a:spAutoFit/>
          </a:bodyPr>
          <a:lstStyle/>
          <a:p>
            <a:pPr>
              <a:defRPr/>
            </a:pPr>
            <a:r>
              <a:rPr lang="en-US" altLang="ja-JP" sz="1800">
                <a:solidFill>
                  <a:srgbClr val="FFFFFF"/>
                </a:solidFill>
                <a:effectLst>
                  <a:outerShdw blurRad="38100" dist="38100" dir="2700000" algn="tl">
                    <a:srgbClr val="000000"/>
                  </a:outerShdw>
                </a:effectLst>
                <a:latin typeface="+mn-lt"/>
                <a:ea typeface="+mn-ea"/>
              </a:rPr>
              <a:t>ng/ml</a:t>
            </a:r>
          </a:p>
        </p:txBody>
      </p:sp>
      <p:sp>
        <p:nvSpPr>
          <p:cNvPr id="180259" name="Rectangle 35"/>
          <p:cNvSpPr>
            <a:spLocks noChangeArrowheads="1"/>
          </p:cNvSpPr>
          <p:nvPr/>
        </p:nvSpPr>
        <p:spPr bwMode="auto">
          <a:xfrm>
            <a:off x="284163" y="2060575"/>
            <a:ext cx="1846659" cy="276999"/>
          </a:xfrm>
          <a:prstGeom prst="rect">
            <a:avLst/>
          </a:prstGeom>
          <a:noFill/>
          <a:ln w="9525">
            <a:noFill/>
            <a:miter lim="800000"/>
            <a:headEnd/>
            <a:tailEnd/>
          </a:ln>
        </p:spPr>
        <p:txBody>
          <a:bodyPr wrap="none" lIns="0" tIns="0" rIns="0" bIns="0">
            <a:spAutoFit/>
          </a:bodyPr>
          <a:lstStyle/>
          <a:p>
            <a:pPr>
              <a:defRPr/>
            </a:pPr>
            <a:r>
              <a:rPr lang="ja-JP" altLang="en-US" sz="1800">
                <a:solidFill>
                  <a:schemeClr val="bg1"/>
                </a:solidFill>
                <a:effectLst>
                  <a:outerShdw blurRad="38100" dist="38100" dir="2700000" algn="tl">
                    <a:srgbClr val="000000"/>
                  </a:outerShdw>
                </a:effectLst>
                <a:latin typeface="+mn-lt"/>
                <a:ea typeface="+mn-ea"/>
              </a:rPr>
              <a:t>血中テストステロン</a:t>
            </a:r>
          </a:p>
        </p:txBody>
      </p:sp>
      <p:graphicFrame>
        <p:nvGraphicFramePr>
          <p:cNvPr id="66596" name="Object 2"/>
          <p:cNvGraphicFramePr>
            <a:graphicFrameLocks noGrp="1" noChangeAspect="1"/>
          </p:cNvGraphicFramePr>
          <p:nvPr>
            <p:ph/>
            <p:extLst>
              <p:ext uri="{D42A27DB-BD31-4B8C-83A1-F6EECF244321}">
                <p14:modId xmlns:p14="http://schemas.microsoft.com/office/powerpoint/2010/main" val="3079004143"/>
              </p:ext>
            </p:extLst>
          </p:nvPr>
        </p:nvGraphicFramePr>
        <p:xfrm>
          <a:off x="1308100" y="3082925"/>
          <a:ext cx="5824538" cy="3775075"/>
        </p:xfrm>
        <a:graphic>
          <a:graphicData uri="http://schemas.openxmlformats.org/presentationml/2006/ole">
            <mc:AlternateContent xmlns:mc="http://schemas.openxmlformats.org/markup-compatibility/2006">
              <mc:Choice xmlns:v="urn:schemas-microsoft-com:vml" Requires="v">
                <p:oleObj spid="_x0000_s66637" name="グラフ" r:id="rId4" imgW="4351020" imgH="2506980" progId="Excel.Sheet.8">
                  <p:embed/>
                </p:oleObj>
              </mc:Choice>
              <mc:Fallback>
                <p:oleObj name="グラフ" r:id="rId4" imgW="4351020" imgH="2506980"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8100" y="3082925"/>
                        <a:ext cx="5824538" cy="377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66750" y="-26988"/>
            <a:ext cx="7772400" cy="1143001"/>
          </a:xfrm>
        </p:spPr>
        <p:txBody>
          <a:bodyPr/>
          <a:lstStyle/>
          <a:p>
            <a:pPr eaLnBrk="1" hangingPunct="1">
              <a:defRPr/>
            </a:pPr>
            <a:r>
              <a:rPr lang="ja-JP" altLang="en-US" sz="4800" b="1">
                <a:solidFill>
                  <a:srgbClr val="FFFF00"/>
                </a:solidFill>
              </a:rPr>
              <a:t>副腎</a:t>
            </a:r>
          </a:p>
        </p:txBody>
      </p:sp>
      <p:graphicFrame>
        <p:nvGraphicFramePr>
          <p:cNvPr id="10243" name="Object 2"/>
          <p:cNvGraphicFramePr>
            <a:graphicFrameLocks noGrp="1" noChangeAspect="1"/>
          </p:cNvGraphicFramePr>
          <p:nvPr>
            <p:ph sz="half" idx="1"/>
            <p:extLst>
              <p:ext uri="{D42A27DB-BD31-4B8C-83A1-F6EECF244321}">
                <p14:modId xmlns:p14="http://schemas.microsoft.com/office/powerpoint/2010/main" val="1581323455"/>
              </p:ext>
            </p:extLst>
          </p:nvPr>
        </p:nvGraphicFramePr>
        <p:xfrm>
          <a:off x="284163" y="1052513"/>
          <a:ext cx="5861050" cy="4948237"/>
        </p:xfrm>
        <a:graphic>
          <a:graphicData uri="http://schemas.openxmlformats.org/presentationml/2006/ole">
            <mc:AlternateContent xmlns:mc="http://schemas.openxmlformats.org/markup-compatibility/2006">
              <mc:Choice xmlns:v="urn:schemas-microsoft-com:vml" Requires="v">
                <p:oleObj spid="_x0000_s10355" name="Photo Editor 写真" r:id="rId4" imgW="3657917" imgH="2743438" progId="">
                  <p:embed/>
                </p:oleObj>
              </mc:Choice>
              <mc:Fallback>
                <p:oleObj name="Photo Editor 写真" r:id="rId4" imgW="3657917" imgH="2743438"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163" y="1052513"/>
                        <a:ext cx="5861050" cy="494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4" name="Object 3"/>
          <p:cNvGraphicFramePr>
            <a:graphicFrameLocks noGrp="1" noChangeAspect="1"/>
          </p:cNvGraphicFramePr>
          <p:nvPr>
            <p:ph sz="quarter" idx="2"/>
            <p:extLst>
              <p:ext uri="{D42A27DB-BD31-4B8C-83A1-F6EECF244321}">
                <p14:modId xmlns:p14="http://schemas.microsoft.com/office/powerpoint/2010/main" val="14429828"/>
              </p:ext>
            </p:extLst>
          </p:nvPr>
        </p:nvGraphicFramePr>
        <p:xfrm>
          <a:off x="6272213" y="1073150"/>
          <a:ext cx="2239962" cy="1166813"/>
        </p:xfrm>
        <a:graphic>
          <a:graphicData uri="http://schemas.openxmlformats.org/presentationml/2006/ole">
            <mc:AlternateContent xmlns:mc="http://schemas.openxmlformats.org/markup-compatibility/2006">
              <mc:Choice xmlns:v="urn:schemas-microsoft-com:vml" Requires="v">
                <p:oleObj spid="_x0000_s10356" name="Photo Editor 写真" r:id="rId6" imgW="4572396" imgH="2118095" progId="">
                  <p:embed/>
                </p:oleObj>
              </mc:Choice>
              <mc:Fallback>
                <p:oleObj name="Photo Editor 写真" r:id="rId6" imgW="4572396" imgH="2118095"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2213" y="1073150"/>
                        <a:ext cx="2239962" cy="116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5" name="Object 4"/>
          <p:cNvGraphicFramePr>
            <a:graphicFrameLocks noGrp="1" noChangeAspect="1"/>
          </p:cNvGraphicFramePr>
          <p:nvPr>
            <p:ph sz="quarter" idx="3"/>
            <p:extLst>
              <p:ext uri="{D42A27DB-BD31-4B8C-83A1-F6EECF244321}">
                <p14:modId xmlns:p14="http://schemas.microsoft.com/office/powerpoint/2010/main" val="2030329064"/>
              </p:ext>
            </p:extLst>
          </p:nvPr>
        </p:nvGraphicFramePr>
        <p:xfrm>
          <a:off x="6272213" y="2343150"/>
          <a:ext cx="2236787" cy="3662363"/>
        </p:xfrm>
        <a:graphic>
          <a:graphicData uri="http://schemas.openxmlformats.org/presentationml/2006/ole">
            <mc:AlternateContent xmlns:mc="http://schemas.openxmlformats.org/markup-compatibility/2006">
              <mc:Choice xmlns:v="urn:schemas-microsoft-com:vml" Requires="v">
                <p:oleObj spid="_x0000_s10357" name="Photo Editor 写真" r:id="rId8" imgW="3809524" imgH="5540220" progId="">
                  <p:embed/>
                </p:oleObj>
              </mc:Choice>
              <mc:Fallback>
                <p:oleObj name="Photo Editor 写真" r:id="rId8" imgW="3809524" imgH="5540220" progId="">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72213" y="2343150"/>
                        <a:ext cx="2236787"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666750" y="0"/>
            <a:ext cx="7772400" cy="908050"/>
          </a:xfrm>
        </p:spPr>
        <p:txBody>
          <a:bodyPr/>
          <a:lstStyle/>
          <a:p>
            <a:pPr eaLnBrk="1" hangingPunct="1">
              <a:defRPr/>
            </a:pPr>
            <a:r>
              <a:rPr lang="ja-JP" altLang="en-US" sz="4000" b="1">
                <a:solidFill>
                  <a:srgbClr val="FFFF00"/>
                </a:solidFill>
                <a:latin typeface="+mn-lt"/>
                <a:ea typeface="+mn-ea"/>
              </a:rPr>
              <a:t>負荷試験</a:t>
            </a:r>
          </a:p>
        </p:txBody>
      </p:sp>
      <p:graphicFrame>
        <p:nvGraphicFramePr>
          <p:cNvPr id="67587" name="Object 2"/>
          <p:cNvGraphicFramePr>
            <a:graphicFrameLocks noGrp="1" noChangeAspect="1"/>
          </p:cNvGraphicFramePr>
          <p:nvPr>
            <p:ph sz="half" idx="1"/>
            <p:extLst>
              <p:ext uri="{D42A27DB-BD31-4B8C-83A1-F6EECF244321}">
                <p14:modId xmlns:p14="http://schemas.microsoft.com/office/powerpoint/2010/main" val="1537346408"/>
              </p:ext>
            </p:extLst>
          </p:nvPr>
        </p:nvGraphicFramePr>
        <p:xfrm>
          <a:off x="836613" y="836613"/>
          <a:ext cx="3735387" cy="5176837"/>
        </p:xfrm>
        <a:graphic>
          <a:graphicData uri="http://schemas.openxmlformats.org/presentationml/2006/ole">
            <mc:AlternateContent xmlns:mc="http://schemas.openxmlformats.org/markup-compatibility/2006">
              <mc:Choice xmlns:v="urn:schemas-microsoft-com:vml" Requires="v">
                <p:oleObj spid="_x0000_s67678" name="グラフ" r:id="rId4" imgW="3322320" imgH="4091940" progId="Excel.Sheet.8">
                  <p:embed/>
                </p:oleObj>
              </mc:Choice>
              <mc:Fallback>
                <p:oleObj name="グラフ" r:id="rId4" imgW="3322320" imgH="4091940"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613" y="836613"/>
                        <a:ext cx="3735387" cy="517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7588" name="Object 3"/>
          <p:cNvGraphicFramePr>
            <a:graphicFrameLocks noGrp="1" noChangeAspect="1"/>
          </p:cNvGraphicFramePr>
          <p:nvPr>
            <p:ph sz="half" idx="2"/>
            <p:extLst>
              <p:ext uri="{D42A27DB-BD31-4B8C-83A1-F6EECF244321}">
                <p14:modId xmlns:p14="http://schemas.microsoft.com/office/powerpoint/2010/main" val="104485417"/>
              </p:ext>
            </p:extLst>
          </p:nvPr>
        </p:nvGraphicFramePr>
        <p:xfrm>
          <a:off x="5084763" y="908050"/>
          <a:ext cx="2817812" cy="4968875"/>
        </p:xfrm>
        <a:graphic>
          <a:graphicData uri="http://schemas.openxmlformats.org/presentationml/2006/ole">
            <mc:AlternateContent xmlns:mc="http://schemas.openxmlformats.org/markup-compatibility/2006">
              <mc:Choice xmlns:v="urn:schemas-microsoft-com:vml" Requires="v">
                <p:oleObj spid="_x0000_s67679" name="グラフ" r:id="rId6" imgW="2552700" imgH="4000500" progId="Excel.Sheet.8">
                  <p:embed/>
                </p:oleObj>
              </mc:Choice>
              <mc:Fallback>
                <p:oleObj name="グラフ" r:id="rId6" imgW="2552700" imgH="4000500" progId="Excel.Sheet.8">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4763" y="908050"/>
                        <a:ext cx="2817812"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7589" name="Text Box 5"/>
          <p:cNvSpPr txBox="1">
            <a:spLocks noChangeArrowheads="1"/>
          </p:cNvSpPr>
          <p:nvPr/>
        </p:nvSpPr>
        <p:spPr bwMode="auto">
          <a:xfrm>
            <a:off x="1692275" y="5805488"/>
            <a:ext cx="69294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r>
              <a:rPr lang="en-US" altLang="ja-JP">
                <a:solidFill>
                  <a:schemeClr val="bg1"/>
                </a:solidFill>
                <a:latin typeface="+mn-lt"/>
                <a:ea typeface="+mn-ea"/>
              </a:rPr>
              <a:t>1     2     3     4     5     6                             1     2     3     4 </a:t>
            </a:r>
          </a:p>
        </p:txBody>
      </p:sp>
      <p:sp>
        <p:nvSpPr>
          <p:cNvPr id="67590" name="Line 6"/>
          <p:cNvSpPr>
            <a:spLocks noChangeShapeType="1"/>
          </p:cNvSpPr>
          <p:nvPr/>
        </p:nvSpPr>
        <p:spPr bwMode="auto">
          <a:xfrm>
            <a:off x="2395538" y="2060575"/>
            <a:ext cx="0" cy="503238"/>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mn-lt"/>
              <a:ea typeface="+mn-ea"/>
            </a:endParaRPr>
          </a:p>
        </p:txBody>
      </p:sp>
      <p:sp>
        <p:nvSpPr>
          <p:cNvPr id="67591" name="Line 7"/>
          <p:cNvSpPr>
            <a:spLocks noChangeShapeType="1"/>
          </p:cNvSpPr>
          <p:nvPr/>
        </p:nvSpPr>
        <p:spPr bwMode="auto">
          <a:xfrm>
            <a:off x="2843213" y="2062163"/>
            <a:ext cx="0" cy="503237"/>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mn-lt"/>
              <a:ea typeface="+mn-ea"/>
            </a:endParaRPr>
          </a:p>
        </p:txBody>
      </p:sp>
      <p:sp>
        <p:nvSpPr>
          <p:cNvPr id="67592" name="Line 8"/>
          <p:cNvSpPr>
            <a:spLocks noChangeShapeType="1"/>
          </p:cNvSpPr>
          <p:nvPr/>
        </p:nvSpPr>
        <p:spPr bwMode="auto">
          <a:xfrm>
            <a:off x="3227388" y="2060575"/>
            <a:ext cx="0" cy="503238"/>
          </a:xfrm>
          <a:prstGeom prst="line">
            <a:avLst/>
          </a:prstGeom>
          <a:noFill/>
          <a:ln w="762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mn-lt"/>
              <a:ea typeface="+mn-ea"/>
            </a:endParaRPr>
          </a:p>
        </p:txBody>
      </p:sp>
      <p:sp>
        <p:nvSpPr>
          <p:cNvPr id="67593" name="Line 9"/>
          <p:cNvSpPr>
            <a:spLocks noChangeShapeType="1"/>
          </p:cNvSpPr>
          <p:nvPr/>
        </p:nvSpPr>
        <p:spPr bwMode="auto">
          <a:xfrm>
            <a:off x="3676650" y="2060575"/>
            <a:ext cx="0" cy="503238"/>
          </a:xfrm>
          <a:prstGeom prst="line">
            <a:avLst/>
          </a:prstGeom>
          <a:noFill/>
          <a:ln w="762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mn-lt"/>
              <a:ea typeface="+mn-ea"/>
            </a:endParaRPr>
          </a:p>
        </p:txBody>
      </p:sp>
      <p:sp>
        <p:nvSpPr>
          <p:cNvPr id="67594" name="Text Box 10"/>
          <p:cNvSpPr txBox="1">
            <a:spLocks noChangeArrowheads="1"/>
          </p:cNvSpPr>
          <p:nvPr/>
        </p:nvSpPr>
        <p:spPr bwMode="auto">
          <a:xfrm>
            <a:off x="2203450" y="1700213"/>
            <a:ext cx="5762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spcBef>
                <a:spcPct val="50000"/>
              </a:spcBef>
            </a:pPr>
            <a:r>
              <a:rPr lang="en-US" altLang="ja-JP" sz="1400">
                <a:solidFill>
                  <a:schemeClr val="bg1"/>
                </a:solidFill>
                <a:latin typeface="+mn-lt"/>
                <a:ea typeface="+mn-ea"/>
              </a:rPr>
              <a:t>2mg</a:t>
            </a:r>
          </a:p>
        </p:txBody>
      </p:sp>
      <p:sp>
        <p:nvSpPr>
          <p:cNvPr id="67595" name="Text Box 11"/>
          <p:cNvSpPr txBox="1">
            <a:spLocks noChangeArrowheads="1"/>
          </p:cNvSpPr>
          <p:nvPr/>
        </p:nvSpPr>
        <p:spPr bwMode="auto">
          <a:xfrm>
            <a:off x="3035300" y="1700213"/>
            <a:ext cx="5762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spcBef>
                <a:spcPct val="50000"/>
              </a:spcBef>
            </a:pPr>
            <a:r>
              <a:rPr lang="en-US" altLang="ja-JP" sz="1400">
                <a:solidFill>
                  <a:schemeClr val="bg1"/>
                </a:solidFill>
                <a:latin typeface="+mn-lt"/>
                <a:ea typeface="+mn-ea"/>
              </a:rPr>
              <a:t>8mg</a:t>
            </a:r>
          </a:p>
        </p:txBody>
      </p:sp>
      <p:sp>
        <p:nvSpPr>
          <p:cNvPr id="67596" name="Line 12"/>
          <p:cNvSpPr>
            <a:spLocks noChangeShapeType="1"/>
          </p:cNvSpPr>
          <p:nvPr/>
        </p:nvSpPr>
        <p:spPr bwMode="auto">
          <a:xfrm>
            <a:off x="6556375" y="2060575"/>
            <a:ext cx="0" cy="503238"/>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mn-lt"/>
              <a:ea typeface="+mn-ea"/>
            </a:endParaRPr>
          </a:p>
        </p:txBody>
      </p:sp>
      <p:sp>
        <p:nvSpPr>
          <p:cNvPr id="67597" name="Line 13"/>
          <p:cNvSpPr>
            <a:spLocks noChangeShapeType="1"/>
          </p:cNvSpPr>
          <p:nvPr/>
        </p:nvSpPr>
        <p:spPr bwMode="auto">
          <a:xfrm>
            <a:off x="6940550" y="2060575"/>
            <a:ext cx="0" cy="503238"/>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mn-lt"/>
              <a:ea typeface="+mn-ea"/>
            </a:endParaRPr>
          </a:p>
        </p:txBody>
      </p:sp>
      <p:sp>
        <p:nvSpPr>
          <p:cNvPr id="67598" name="Text Box 14"/>
          <p:cNvSpPr txBox="1">
            <a:spLocks noChangeArrowheads="1"/>
          </p:cNvSpPr>
          <p:nvPr/>
        </p:nvSpPr>
        <p:spPr bwMode="auto">
          <a:xfrm>
            <a:off x="2651125" y="6165850"/>
            <a:ext cx="5762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spcBef>
                <a:spcPct val="50000"/>
              </a:spcBef>
            </a:pPr>
            <a:r>
              <a:rPr lang="ja-JP" altLang="en-US" sz="1400">
                <a:solidFill>
                  <a:schemeClr val="bg1"/>
                </a:solidFill>
                <a:latin typeface="+mn-lt"/>
                <a:ea typeface="+mn-ea"/>
              </a:rPr>
              <a:t>日</a:t>
            </a:r>
          </a:p>
        </p:txBody>
      </p:sp>
      <p:sp>
        <p:nvSpPr>
          <p:cNvPr id="67599" name="Text Box 15"/>
          <p:cNvSpPr txBox="1">
            <a:spLocks noChangeArrowheads="1"/>
          </p:cNvSpPr>
          <p:nvPr/>
        </p:nvSpPr>
        <p:spPr bwMode="auto">
          <a:xfrm>
            <a:off x="6172200" y="6165850"/>
            <a:ext cx="5762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spcBef>
                <a:spcPct val="50000"/>
              </a:spcBef>
            </a:pPr>
            <a:r>
              <a:rPr lang="ja-JP" altLang="en-US" sz="1400">
                <a:solidFill>
                  <a:schemeClr val="bg1"/>
                </a:solidFill>
                <a:latin typeface="+mn-lt"/>
                <a:ea typeface="+mn-ea"/>
              </a:rPr>
              <a:t>日</a:t>
            </a:r>
          </a:p>
        </p:txBody>
      </p:sp>
      <p:sp>
        <p:nvSpPr>
          <p:cNvPr id="67600" name="Line 16"/>
          <p:cNvSpPr>
            <a:spLocks noChangeShapeType="1"/>
          </p:cNvSpPr>
          <p:nvPr/>
        </p:nvSpPr>
        <p:spPr bwMode="auto">
          <a:xfrm>
            <a:off x="1308100" y="4724400"/>
            <a:ext cx="2879725" cy="0"/>
          </a:xfrm>
          <a:prstGeom prst="line">
            <a:avLst/>
          </a:prstGeom>
          <a:noFill/>
          <a:ln w="12700">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a:latin typeface="+mn-lt"/>
              <a:ea typeface="+mn-ea"/>
            </a:endParaRPr>
          </a:p>
        </p:txBody>
      </p:sp>
      <p:sp>
        <p:nvSpPr>
          <p:cNvPr id="67601" name="Line 17"/>
          <p:cNvSpPr>
            <a:spLocks noChangeShapeType="1"/>
          </p:cNvSpPr>
          <p:nvPr/>
        </p:nvSpPr>
        <p:spPr bwMode="auto">
          <a:xfrm>
            <a:off x="5340350" y="4724400"/>
            <a:ext cx="2111375" cy="0"/>
          </a:xfrm>
          <a:prstGeom prst="line">
            <a:avLst/>
          </a:prstGeom>
          <a:noFill/>
          <a:ln w="12700">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sz="1400">
              <a:latin typeface="+mn-lt"/>
              <a:ea typeface="+mn-ea"/>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T1sel"/>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1116013" y="3357563"/>
            <a:ext cx="2574925" cy="2517775"/>
          </a:xfrm>
        </p:spPr>
      </p:pic>
      <p:pic>
        <p:nvPicPr>
          <p:cNvPr id="68611" name="Picture 3" descr="CT2sel"/>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1114425" y="962025"/>
            <a:ext cx="2562225" cy="2395538"/>
          </a:xfrm>
        </p:spPr>
      </p:pic>
      <p:pic>
        <p:nvPicPr>
          <p:cNvPr id="68612" name="Picture 4" descr="Adrenal ScintiSEL"/>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995738" y="620713"/>
            <a:ext cx="3971925" cy="3876675"/>
          </a:xfrm>
        </p:spPr>
      </p:pic>
      <p:sp>
        <p:nvSpPr>
          <p:cNvPr id="182277" name="Rectangle 5"/>
          <p:cNvSpPr>
            <a:spLocks noGrp="1" noChangeArrowheads="1"/>
          </p:cNvSpPr>
          <p:nvPr>
            <p:ph type="title"/>
          </p:nvPr>
        </p:nvSpPr>
        <p:spPr>
          <a:xfrm>
            <a:off x="-357188" y="0"/>
            <a:ext cx="3841751" cy="1052513"/>
          </a:xfrm>
        </p:spPr>
        <p:txBody>
          <a:bodyPr/>
          <a:lstStyle/>
          <a:p>
            <a:pPr eaLnBrk="1" hangingPunct="1">
              <a:defRPr/>
            </a:pPr>
            <a:r>
              <a:rPr lang="ja-JP" altLang="en-US" sz="3600">
                <a:latin typeface="+mn-ea"/>
                <a:ea typeface="+mn-ea"/>
              </a:rPr>
              <a:t>画像所見１</a:t>
            </a:r>
          </a:p>
        </p:txBody>
      </p:sp>
      <p:sp>
        <p:nvSpPr>
          <p:cNvPr id="68614" name="Text Box 6"/>
          <p:cNvSpPr txBox="1">
            <a:spLocks noChangeArrowheads="1"/>
          </p:cNvSpPr>
          <p:nvPr/>
        </p:nvSpPr>
        <p:spPr bwMode="auto">
          <a:xfrm>
            <a:off x="1435100" y="5876925"/>
            <a:ext cx="15351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spcBef>
                <a:spcPct val="50000"/>
              </a:spcBef>
            </a:pPr>
            <a:r>
              <a:rPr lang="ja-JP" altLang="en-US" sz="1200">
                <a:solidFill>
                  <a:srgbClr val="FFFF66"/>
                </a:solidFill>
                <a:latin typeface="+mn-ea"/>
                <a:ea typeface="+mn-ea"/>
              </a:rPr>
              <a:t>腹部</a:t>
            </a:r>
            <a:r>
              <a:rPr kumimoji="0" lang="en-US" altLang="ja-JP" sz="1200">
                <a:solidFill>
                  <a:srgbClr val="FFFF66"/>
                </a:solidFill>
                <a:latin typeface="+mn-ea"/>
                <a:ea typeface="+mn-ea"/>
              </a:rPr>
              <a:t>CT</a:t>
            </a:r>
          </a:p>
        </p:txBody>
      </p:sp>
      <p:sp>
        <p:nvSpPr>
          <p:cNvPr id="68615" name="Text Box 7"/>
          <p:cNvSpPr txBox="1">
            <a:spLocks noChangeArrowheads="1"/>
          </p:cNvSpPr>
          <p:nvPr/>
        </p:nvSpPr>
        <p:spPr bwMode="auto">
          <a:xfrm>
            <a:off x="3867150" y="4724400"/>
            <a:ext cx="52768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r>
              <a:rPr lang="en-US" altLang="ja-JP" sz="2000" baseline="30000">
                <a:solidFill>
                  <a:srgbClr val="FFFF66"/>
                </a:solidFill>
                <a:latin typeface="+mn-ea"/>
                <a:ea typeface="+mn-ea"/>
              </a:rPr>
              <a:t>131</a:t>
            </a:r>
            <a:r>
              <a:rPr lang="en-US" altLang="ja-JP" sz="2000">
                <a:solidFill>
                  <a:srgbClr val="FFFF66"/>
                </a:solidFill>
                <a:latin typeface="+mn-ea"/>
                <a:ea typeface="+mn-ea"/>
              </a:rPr>
              <a:t>I-adosterol</a:t>
            </a:r>
            <a:r>
              <a:rPr lang="ja-JP" altLang="en-US" sz="2000">
                <a:solidFill>
                  <a:srgbClr val="FFFF66"/>
                </a:solidFill>
                <a:latin typeface="+mn-ea"/>
                <a:ea typeface="+mn-ea"/>
              </a:rPr>
              <a:t>　副腎シンチグラフィー</a:t>
            </a:r>
          </a:p>
          <a:p>
            <a:pPr eaLnBrk="1" hangingPunct="1"/>
            <a:r>
              <a:rPr lang="ja-JP" altLang="en-US" sz="2000">
                <a:solidFill>
                  <a:srgbClr val="FFFF66"/>
                </a:solidFill>
                <a:latin typeface="+mn-ea"/>
                <a:ea typeface="+mn-ea"/>
              </a:rPr>
              <a:t>明らかな集積は認められぬ。</a:t>
            </a:r>
          </a:p>
          <a:p>
            <a:pPr eaLnBrk="1" hangingPunct="1"/>
            <a:r>
              <a:rPr lang="ja-JP" altLang="en-US" sz="2000">
                <a:solidFill>
                  <a:srgbClr val="FFFF66"/>
                </a:solidFill>
                <a:latin typeface="+mn-ea"/>
                <a:ea typeface="+mn-ea"/>
              </a:rPr>
              <a:t>（</a:t>
            </a:r>
            <a:r>
              <a:rPr lang="en-US" altLang="ja-JP" sz="2000" baseline="30000">
                <a:solidFill>
                  <a:srgbClr val="FFFF66"/>
                </a:solidFill>
                <a:latin typeface="+mn-ea"/>
                <a:ea typeface="+mn-ea"/>
              </a:rPr>
              <a:t>131</a:t>
            </a:r>
            <a:r>
              <a:rPr lang="en-US" altLang="ja-JP" sz="2000">
                <a:solidFill>
                  <a:srgbClr val="FFFF66"/>
                </a:solidFill>
                <a:latin typeface="+mn-ea"/>
                <a:ea typeface="+mn-ea"/>
              </a:rPr>
              <a:t>I-MIBG</a:t>
            </a:r>
            <a:r>
              <a:rPr lang="ja-JP" altLang="en-US" sz="2000">
                <a:solidFill>
                  <a:srgbClr val="FFFF66"/>
                </a:solidFill>
                <a:latin typeface="+mn-ea"/>
                <a:ea typeface="+mn-ea"/>
              </a:rPr>
              <a:t>では集積なし，</a:t>
            </a:r>
            <a:r>
              <a:rPr lang="en-US" altLang="ja-JP" sz="2000" baseline="30000">
                <a:solidFill>
                  <a:srgbClr val="FFFF66"/>
                </a:solidFill>
                <a:latin typeface="+mn-ea"/>
                <a:ea typeface="+mn-ea"/>
              </a:rPr>
              <a:t>67</a:t>
            </a:r>
            <a:r>
              <a:rPr lang="en-US" altLang="ja-JP" sz="2000">
                <a:solidFill>
                  <a:srgbClr val="FFFF66"/>
                </a:solidFill>
                <a:latin typeface="+mn-ea"/>
                <a:ea typeface="+mn-ea"/>
              </a:rPr>
              <a:t>Ga</a:t>
            </a:r>
            <a:r>
              <a:rPr lang="ja-JP" altLang="en-US" sz="2000">
                <a:solidFill>
                  <a:srgbClr val="FFFF66"/>
                </a:solidFill>
                <a:latin typeface="+mn-ea"/>
                <a:ea typeface="+mn-ea"/>
              </a:rPr>
              <a:t>シンチでは左上腹部に強い集積あり。）</a:t>
            </a:r>
          </a:p>
        </p:txBody>
      </p:sp>
      <p:sp>
        <p:nvSpPr>
          <p:cNvPr id="68616" name="Line 8"/>
          <p:cNvSpPr>
            <a:spLocks noChangeShapeType="1"/>
          </p:cNvSpPr>
          <p:nvPr/>
        </p:nvSpPr>
        <p:spPr bwMode="auto">
          <a:xfrm flipV="1">
            <a:off x="666750" y="2205038"/>
            <a:ext cx="1857375" cy="1008062"/>
          </a:xfrm>
          <a:prstGeom prst="line">
            <a:avLst/>
          </a:prstGeom>
          <a:noFill/>
          <a:ln w="952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200">
              <a:latin typeface="+mn-ea"/>
              <a:ea typeface="+mn-ea"/>
            </a:endParaRPr>
          </a:p>
        </p:txBody>
      </p:sp>
      <p:sp>
        <p:nvSpPr>
          <p:cNvPr id="68617" name="Line 9"/>
          <p:cNvSpPr>
            <a:spLocks noChangeShapeType="1"/>
          </p:cNvSpPr>
          <p:nvPr/>
        </p:nvSpPr>
        <p:spPr bwMode="auto">
          <a:xfrm>
            <a:off x="666750" y="3789363"/>
            <a:ext cx="1920875" cy="719137"/>
          </a:xfrm>
          <a:prstGeom prst="line">
            <a:avLst/>
          </a:prstGeom>
          <a:noFill/>
          <a:ln w="952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200">
              <a:latin typeface="+mn-ea"/>
              <a:ea typeface="+mn-ea"/>
            </a:endParaRPr>
          </a:p>
        </p:txBody>
      </p:sp>
      <p:sp>
        <p:nvSpPr>
          <p:cNvPr id="68618" name="Text Box 10"/>
          <p:cNvSpPr txBox="1">
            <a:spLocks noChangeArrowheads="1"/>
          </p:cNvSpPr>
          <p:nvPr/>
        </p:nvSpPr>
        <p:spPr bwMode="auto">
          <a:xfrm>
            <a:off x="0" y="3213100"/>
            <a:ext cx="10874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algn="ctr" eaLnBrk="1" hangingPunct="1">
              <a:spcBef>
                <a:spcPct val="50000"/>
              </a:spcBef>
            </a:pPr>
            <a:r>
              <a:rPr lang="en-US" altLang="ja-JP" sz="1200" b="0">
                <a:solidFill>
                  <a:schemeClr val="bg1"/>
                </a:solidFill>
                <a:latin typeface="+mn-ea"/>
                <a:ea typeface="+mn-ea"/>
              </a:rPr>
              <a:t>mass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1500188" y="3429000"/>
            <a:ext cx="587375" cy="1158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latin typeface="+mn-lt"/>
              <a:ea typeface="+mn-ea"/>
            </a:endParaRPr>
          </a:p>
        </p:txBody>
      </p:sp>
      <p:sp>
        <p:nvSpPr>
          <p:cNvPr id="69635" name="Oval 3"/>
          <p:cNvSpPr>
            <a:spLocks noChangeArrowheads="1"/>
          </p:cNvSpPr>
          <p:nvPr/>
        </p:nvSpPr>
        <p:spPr bwMode="auto">
          <a:xfrm>
            <a:off x="476250" y="3656013"/>
            <a:ext cx="508000" cy="99695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latin typeface="+mn-lt"/>
              <a:ea typeface="+mn-ea"/>
            </a:endParaRPr>
          </a:p>
        </p:txBody>
      </p:sp>
      <p:sp>
        <p:nvSpPr>
          <p:cNvPr id="69636" name="Oval 4"/>
          <p:cNvSpPr>
            <a:spLocks noChangeArrowheads="1"/>
          </p:cNvSpPr>
          <p:nvPr/>
        </p:nvSpPr>
        <p:spPr bwMode="auto">
          <a:xfrm>
            <a:off x="788988" y="3213100"/>
            <a:ext cx="311150" cy="3841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latin typeface="+mn-lt"/>
              <a:ea typeface="+mn-ea"/>
            </a:endParaRPr>
          </a:p>
        </p:txBody>
      </p:sp>
      <p:sp>
        <p:nvSpPr>
          <p:cNvPr id="69637" name="Rectangle 5"/>
          <p:cNvSpPr>
            <a:spLocks noChangeArrowheads="1"/>
          </p:cNvSpPr>
          <p:nvPr/>
        </p:nvSpPr>
        <p:spPr bwMode="auto">
          <a:xfrm>
            <a:off x="1296988" y="1844675"/>
            <a:ext cx="350837" cy="35290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latin typeface="+mn-lt"/>
              <a:ea typeface="+mn-ea"/>
            </a:endParaRPr>
          </a:p>
        </p:txBody>
      </p:sp>
      <p:sp>
        <p:nvSpPr>
          <p:cNvPr id="69638" name="Oval 6"/>
          <p:cNvSpPr>
            <a:spLocks noChangeArrowheads="1"/>
          </p:cNvSpPr>
          <p:nvPr/>
        </p:nvSpPr>
        <p:spPr bwMode="auto">
          <a:xfrm>
            <a:off x="1884363" y="3068638"/>
            <a:ext cx="511175" cy="6000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latin typeface="+mn-lt"/>
              <a:ea typeface="+mn-ea"/>
            </a:endParaRPr>
          </a:p>
        </p:txBody>
      </p:sp>
      <p:sp>
        <p:nvSpPr>
          <p:cNvPr id="69639" name="Oval 7"/>
          <p:cNvSpPr>
            <a:spLocks noChangeArrowheads="1"/>
          </p:cNvSpPr>
          <p:nvPr/>
        </p:nvSpPr>
        <p:spPr bwMode="auto">
          <a:xfrm>
            <a:off x="2078038" y="3667125"/>
            <a:ext cx="508000" cy="99853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latin typeface="+mn-lt"/>
              <a:ea typeface="+mn-ea"/>
            </a:endParaRPr>
          </a:p>
        </p:txBody>
      </p:sp>
      <p:sp>
        <p:nvSpPr>
          <p:cNvPr id="69640" name="Rectangle 8"/>
          <p:cNvSpPr>
            <a:spLocks noChangeArrowheads="1"/>
          </p:cNvSpPr>
          <p:nvPr/>
        </p:nvSpPr>
        <p:spPr bwMode="auto">
          <a:xfrm>
            <a:off x="1062038" y="3367088"/>
            <a:ext cx="312737" cy="1158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latin typeface="+mn-lt"/>
              <a:ea typeface="+mn-ea"/>
            </a:endParaRPr>
          </a:p>
        </p:txBody>
      </p:sp>
      <p:sp>
        <p:nvSpPr>
          <p:cNvPr id="69641" name="Rectangle 9"/>
          <p:cNvSpPr>
            <a:spLocks noChangeArrowheads="1"/>
          </p:cNvSpPr>
          <p:nvPr/>
        </p:nvSpPr>
        <p:spPr bwMode="auto">
          <a:xfrm>
            <a:off x="1570038" y="4089400"/>
            <a:ext cx="587375" cy="1158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latin typeface="+mn-lt"/>
              <a:ea typeface="+mn-ea"/>
            </a:endParaRPr>
          </a:p>
        </p:txBody>
      </p:sp>
      <p:sp>
        <p:nvSpPr>
          <p:cNvPr id="69642" name="Rectangle 10"/>
          <p:cNvSpPr>
            <a:spLocks noChangeArrowheads="1"/>
          </p:cNvSpPr>
          <p:nvPr/>
        </p:nvSpPr>
        <p:spPr bwMode="auto">
          <a:xfrm>
            <a:off x="827088" y="4116388"/>
            <a:ext cx="547687" cy="1143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latin typeface="+mn-lt"/>
              <a:ea typeface="+mn-ea"/>
            </a:endParaRPr>
          </a:p>
        </p:txBody>
      </p:sp>
      <p:sp>
        <p:nvSpPr>
          <p:cNvPr id="69643" name="Rectangle 11"/>
          <p:cNvSpPr>
            <a:spLocks noChangeArrowheads="1"/>
          </p:cNvSpPr>
          <p:nvPr/>
        </p:nvSpPr>
        <p:spPr bwMode="auto">
          <a:xfrm rot="-4403121">
            <a:off x="1609726" y="3708400"/>
            <a:ext cx="806450" cy="1174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latin typeface="+mn-lt"/>
              <a:ea typeface="+mn-ea"/>
            </a:endParaRPr>
          </a:p>
        </p:txBody>
      </p:sp>
      <p:grpSp>
        <p:nvGrpSpPr>
          <p:cNvPr id="69644" name="Group 12"/>
          <p:cNvGrpSpPr>
            <a:grpSpLocks/>
          </p:cNvGrpSpPr>
          <p:nvPr/>
        </p:nvGrpSpPr>
        <p:grpSpPr bwMode="auto">
          <a:xfrm>
            <a:off x="666750" y="1989138"/>
            <a:ext cx="1665288" cy="996950"/>
            <a:chOff x="2922" y="1298"/>
            <a:chExt cx="1180" cy="628"/>
          </a:xfrm>
        </p:grpSpPr>
        <p:sp>
          <p:nvSpPr>
            <p:cNvPr id="69712" name="AutoShape 13"/>
            <p:cNvSpPr>
              <a:spLocks noChangeArrowheads="1"/>
            </p:cNvSpPr>
            <p:nvPr/>
          </p:nvSpPr>
          <p:spPr bwMode="auto">
            <a:xfrm flipV="1">
              <a:off x="3195" y="1389"/>
              <a:ext cx="862" cy="453"/>
            </a:xfrm>
            <a:prstGeom prst="rtTriangl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latin typeface="+mn-lt"/>
                <a:ea typeface="+mn-ea"/>
              </a:endParaRPr>
            </a:p>
          </p:txBody>
        </p:sp>
        <p:sp>
          <p:nvSpPr>
            <p:cNvPr id="69713" name="AutoShape 14"/>
            <p:cNvSpPr>
              <a:spLocks noChangeArrowheads="1"/>
            </p:cNvSpPr>
            <p:nvPr/>
          </p:nvSpPr>
          <p:spPr bwMode="auto">
            <a:xfrm flipV="1">
              <a:off x="3104" y="1298"/>
              <a:ext cx="862" cy="453"/>
            </a:xfrm>
            <a:prstGeom prst="rtTriangl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latin typeface="+mn-lt"/>
                <a:ea typeface="+mn-ea"/>
              </a:endParaRPr>
            </a:p>
          </p:txBody>
        </p:sp>
        <p:sp>
          <p:nvSpPr>
            <p:cNvPr id="69714" name="Oval 15"/>
            <p:cNvSpPr>
              <a:spLocks noChangeArrowheads="1"/>
            </p:cNvSpPr>
            <p:nvPr/>
          </p:nvSpPr>
          <p:spPr bwMode="auto">
            <a:xfrm>
              <a:off x="2922" y="1298"/>
              <a:ext cx="360" cy="62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latin typeface="+mn-lt"/>
                <a:ea typeface="+mn-ea"/>
              </a:endParaRPr>
            </a:p>
          </p:txBody>
        </p:sp>
        <p:sp>
          <p:nvSpPr>
            <p:cNvPr id="69715" name="Oval 16"/>
            <p:cNvSpPr>
              <a:spLocks noChangeArrowheads="1"/>
            </p:cNvSpPr>
            <p:nvPr/>
          </p:nvSpPr>
          <p:spPr bwMode="auto">
            <a:xfrm>
              <a:off x="3648" y="1298"/>
              <a:ext cx="454" cy="13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latin typeface="+mn-lt"/>
                <a:ea typeface="+mn-ea"/>
              </a:endParaRPr>
            </a:p>
          </p:txBody>
        </p:sp>
      </p:grpSp>
      <p:graphicFrame>
        <p:nvGraphicFramePr>
          <p:cNvPr id="183313" name="Group 17"/>
          <p:cNvGraphicFramePr>
            <a:graphicFrameLocks noGrp="1"/>
          </p:cNvGraphicFramePr>
          <p:nvPr>
            <p:ph/>
            <p:extLst>
              <p:ext uri="{D42A27DB-BD31-4B8C-83A1-F6EECF244321}">
                <p14:modId xmlns:p14="http://schemas.microsoft.com/office/powerpoint/2010/main" val="945160227"/>
              </p:ext>
            </p:extLst>
          </p:nvPr>
        </p:nvGraphicFramePr>
        <p:xfrm>
          <a:off x="2716213" y="1557338"/>
          <a:ext cx="6015037" cy="3451230"/>
        </p:xfrm>
        <a:graphic>
          <a:graphicData uri="http://schemas.openxmlformats.org/drawingml/2006/table">
            <a:tbl>
              <a:tblPr/>
              <a:tblGrid>
                <a:gridCol w="435995"/>
                <a:gridCol w="1938696"/>
                <a:gridCol w="1213449"/>
                <a:gridCol w="1214860"/>
                <a:gridCol w="1212037"/>
              </a:tblGrid>
              <a:tr h="360363">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　</a:t>
                      </a:r>
                      <a:endParaRPr kumimoji="1" lang="ja-JP" altLang="en-US"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cap="flat">
                      <a:noFill/>
                    </a:lnL>
                    <a:lnR>
                      <a:noFill/>
                    </a:lnR>
                    <a:lnT cap="flat">
                      <a:noFill/>
                    </a:lnT>
                    <a:lnB>
                      <a:noFill/>
                    </a:lnB>
                    <a:lnTlToBr>
                      <a:noFill/>
                    </a:lnTlToBr>
                    <a:lnBlToTr>
                      <a:noFill/>
                    </a:lnBlToTr>
                    <a:solidFill>
                      <a:srgbClr val="0000FF"/>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　</a:t>
                      </a:r>
                      <a:endParaRPr kumimoji="1" lang="ja-JP" altLang="en-US"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cap="flat">
                      <a:noFill/>
                    </a:lnT>
                    <a:lnB>
                      <a:noFill/>
                    </a:lnB>
                    <a:lnTlToBr>
                      <a:noFill/>
                    </a:lnTlToBr>
                    <a:lnBlToTr>
                      <a:noFill/>
                    </a:lnBlToTr>
                    <a:solidFill>
                      <a:srgbClr val="0000FF"/>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Aldosterone</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cap="flat">
                      <a:noFill/>
                    </a:lnT>
                    <a:lnB>
                      <a:noFill/>
                    </a:lnB>
                    <a:lnTlToBr>
                      <a:noFill/>
                    </a:lnTlToBr>
                    <a:lnBlToTr>
                      <a:noFill/>
                    </a:lnBlToTr>
                    <a:solidFill>
                      <a:srgbClr val="0000FF"/>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Cortisol</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cap="flat">
                      <a:noFill/>
                    </a:lnT>
                    <a:lnB>
                      <a:noFill/>
                    </a:lnB>
                    <a:lnTlToBr>
                      <a:noFill/>
                    </a:lnTlToBr>
                    <a:lnBlToTr>
                      <a:noFill/>
                    </a:lnBlToTr>
                    <a:solidFill>
                      <a:srgbClr val="0000FF"/>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Testosterone</a:t>
                      </a:r>
                      <a:endParaRPr kumimoji="1" lang="en-US" altLang="ja-JP" sz="1400" b="0" i="0" u="none" strike="noStrike" cap="none" normalizeH="0" baseline="0" dirty="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cap="flat">
                      <a:noFill/>
                    </a:lnR>
                    <a:lnT cap="flat">
                      <a:noFill/>
                    </a:lnT>
                    <a:lnB>
                      <a:noFill/>
                    </a:lnB>
                    <a:lnTlToBr>
                      <a:noFill/>
                    </a:lnTlToBr>
                    <a:lnBlToTr>
                      <a:noFill/>
                    </a:lnBlToTr>
                    <a:solidFill>
                      <a:srgbClr val="0000FF"/>
                    </a:solidFill>
                  </a:tcPr>
                </a:tc>
              </a:tr>
              <a:tr h="180975">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　</a:t>
                      </a:r>
                      <a:endParaRPr kumimoji="1" lang="ja-JP" altLang="en-US"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cap="flat">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　</a:t>
                      </a:r>
                      <a:endParaRPr kumimoji="1" lang="ja-JP" altLang="en-US"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(pg/ml)</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(microg/dl)</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(ng/dl)</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cap="flat">
                      <a:noFill/>
                    </a:lnR>
                    <a:lnT>
                      <a:noFill/>
                    </a:lnT>
                    <a:lnB w="12700" cap="flat" cmpd="sng" algn="ctr">
                      <a:solidFill>
                        <a:srgbClr val="FFFFFF"/>
                      </a:solidFill>
                      <a:prstDash val="solid"/>
                      <a:round/>
                      <a:headEnd type="none" w="med" len="med"/>
                      <a:tailEnd type="none" w="med" len="med"/>
                    </a:lnB>
                    <a:lnTlToBr>
                      <a:noFill/>
                    </a:lnTlToBr>
                    <a:lnBlToTr>
                      <a:noFill/>
                    </a:lnBlToTr>
                    <a:solidFill>
                      <a:srgbClr val="0000FF"/>
                    </a:solidFill>
                  </a:tcPr>
                </a:tc>
              </a:tr>
              <a:tr h="309563">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①</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cap="flat">
                      <a:noFill/>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胸部</a:t>
                      </a: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IVC</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73</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7.3 </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1.8</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cap="flat">
                      <a:noFill/>
                    </a:lnR>
                    <a:lnT w="12700" cap="flat" cmpd="sng" algn="ctr">
                      <a:solidFill>
                        <a:srgbClr val="FFFFFF"/>
                      </a:solidFill>
                      <a:prstDash val="solid"/>
                      <a:round/>
                      <a:headEnd type="none" w="med" len="med"/>
                      <a:tailEnd type="none" w="med" len="med"/>
                    </a:lnT>
                    <a:lnB>
                      <a:noFill/>
                    </a:lnB>
                    <a:lnTlToBr>
                      <a:noFill/>
                    </a:lnTlToBr>
                    <a:lnBlToTr>
                      <a:noFill/>
                    </a:lnBlToTr>
                    <a:solidFill>
                      <a:srgbClr val="0000FF"/>
                    </a:solidFill>
                  </a:tcPr>
                </a:tc>
              </a:tr>
              <a:tr h="309563">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②</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cap="flat">
                      <a:noFill/>
                    </a:lnL>
                    <a:lnR>
                      <a:noFill/>
                    </a:lnR>
                    <a:lnT>
                      <a:noFill/>
                    </a:lnT>
                    <a:lnB>
                      <a:noFill/>
                    </a:lnB>
                    <a:lnTlToBr>
                      <a:noFill/>
                    </a:lnTlToBr>
                    <a:lnBlToTr>
                      <a:noFill/>
                    </a:lnBlToTr>
                    <a:solidFill>
                      <a:srgbClr val="0000FF"/>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肝静脈</a:t>
                      </a:r>
                      <a:endParaRPr kumimoji="1" lang="ja-JP" altLang="en-US"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a:noFill/>
                    </a:lnT>
                    <a:lnB>
                      <a:noFill/>
                    </a:lnB>
                    <a:lnTlToBr>
                      <a:noFill/>
                    </a:lnTlToBr>
                    <a:lnBlToTr>
                      <a:noFill/>
                    </a:lnBlToTr>
                    <a:solidFill>
                      <a:srgbClr val="0000FF"/>
                    </a:solidFill>
                  </a:tcPr>
                </a:tc>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71</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a:noFill/>
                    </a:lnT>
                    <a:lnB>
                      <a:noFill/>
                    </a:lnB>
                    <a:lnTlToBr>
                      <a:noFill/>
                    </a:lnTlToBr>
                    <a:lnBlToTr>
                      <a:noFill/>
                    </a:lnBlToTr>
                    <a:solidFill>
                      <a:srgbClr val="0000FF"/>
                    </a:solidFill>
                  </a:tcPr>
                </a:tc>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6.0 </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a:noFill/>
                    </a:lnT>
                    <a:lnB>
                      <a:noFill/>
                    </a:lnB>
                    <a:lnTlToBr>
                      <a:noFill/>
                    </a:lnTlToBr>
                    <a:lnBlToTr>
                      <a:noFill/>
                    </a:lnBlToTr>
                    <a:solidFill>
                      <a:srgbClr val="0000FF"/>
                    </a:solidFill>
                  </a:tcPr>
                </a:tc>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1.8</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cap="flat">
                      <a:noFill/>
                    </a:lnR>
                    <a:lnT>
                      <a:noFill/>
                    </a:lnT>
                    <a:lnB>
                      <a:noFill/>
                    </a:lnB>
                    <a:lnTlToBr>
                      <a:noFill/>
                    </a:lnTlToBr>
                    <a:lnBlToTr>
                      <a:noFill/>
                    </a:lnBlToTr>
                    <a:solidFill>
                      <a:srgbClr val="0000FF"/>
                    </a:solidFill>
                  </a:tcPr>
                </a:tc>
              </a:tr>
              <a:tr h="309563">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③</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cap="flat">
                      <a:noFill/>
                    </a:lnL>
                    <a:lnR>
                      <a:noFill/>
                    </a:lnR>
                    <a:lnT>
                      <a:noFill/>
                    </a:lnT>
                    <a:lnB>
                      <a:noFill/>
                    </a:lnB>
                    <a:lnTlToBr>
                      <a:noFill/>
                    </a:lnTlToBr>
                    <a:lnBlToTr>
                      <a:noFill/>
                    </a:lnBlToTr>
                    <a:solidFill>
                      <a:srgbClr val="0000FF"/>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大動脈交差部</a:t>
                      </a: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IVC</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a:noFill/>
                    </a:lnT>
                    <a:lnB>
                      <a:noFill/>
                    </a:lnB>
                    <a:lnTlToBr>
                      <a:noFill/>
                    </a:lnTlToBr>
                    <a:lnBlToTr>
                      <a:noFill/>
                    </a:lnBlToTr>
                    <a:solidFill>
                      <a:srgbClr val="0000FF"/>
                    </a:solidFill>
                  </a:tcPr>
                </a:tc>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87</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a:noFill/>
                    </a:lnT>
                    <a:lnB>
                      <a:noFill/>
                    </a:lnB>
                    <a:lnTlToBr>
                      <a:noFill/>
                    </a:lnTlToBr>
                    <a:lnBlToTr>
                      <a:noFill/>
                    </a:lnBlToTr>
                    <a:solidFill>
                      <a:srgbClr val="0000FF"/>
                    </a:solidFill>
                  </a:tcPr>
                </a:tc>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8.6 </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a:noFill/>
                    </a:lnT>
                    <a:lnB>
                      <a:noFill/>
                    </a:lnB>
                    <a:lnTlToBr>
                      <a:noFill/>
                    </a:lnTlToBr>
                    <a:lnBlToTr>
                      <a:noFill/>
                    </a:lnBlToTr>
                    <a:solidFill>
                      <a:srgbClr val="0000FF"/>
                    </a:solidFill>
                  </a:tcPr>
                </a:tc>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2.7</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cap="flat">
                      <a:noFill/>
                    </a:lnR>
                    <a:lnT>
                      <a:noFill/>
                    </a:lnT>
                    <a:lnB>
                      <a:noFill/>
                    </a:lnB>
                    <a:lnTlToBr>
                      <a:noFill/>
                    </a:lnTlToBr>
                    <a:lnBlToTr>
                      <a:noFill/>
                    </a:lnBlToTr>
                    <a:solidFill>
                      <a:srgbClr val="0000FF"/>
                    </a:solidFill>
                  </a:tcPr>
                </a:tc>
              </a:tr>
              <a:tr h="309563">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④</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cap="flat">
                      <a:noFill/>
                    </a:lnL>
                    <a:lnR>
                      <a:noFill/>
                    </a:lnR>
                    <a:lnT>
                      <a:noFill/>
                    </a:lnT>
                    <a:lnB>
                      <a:noFill/>
                    </a:lnB>
                    <a:lnTlToBr>
                      <a:noFill/>
                    </a:lnTlToBr>
                    <a:lnBlToTr>
                      <a:noFill/>
                    </a:lnBlToTr>
                    <a:solidFill>
                      <a:srgbClr val="0000FF"/>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腫瘍からの流出静脈</a:t>
                      </a:r>
                      <a:endParaRPr kumimoji="1" lang="ja-JP" altLang="en-US"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a:noFill/>
                    </a:lnT>
                    <a:lnB>
                      <a:noFill/>
                    </a:lnB>
                    <a:lnTlToBr>
                      <a:noFill/>
                    </a:lnTlToBr>
                    <a:lnBlToTr>
                      <a:noFill/>
                    </a:lnBlToTr>
                    <a:solidFill>
                      <a:srgbClr val="0000FF"/>
                    </a:solidFill>
                  </a:tcPr>
                </a:tc>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130</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a:noFill/>
                    </a:lnT>
                    <a:lnB>
                      <a:noFill/>
                    </a:lnB>
                    <a:lnTlToBr>
                      <a:noFill/>
                    </a:lnTlToBr>
                    <a:lnBlToTr>
                      <a:noFill/>
                    </a:lnBlToTr>
                    <a:solidFill>
                      <a:srgbClr val="0000FF"/>
                    </a:solidFill>
                  </a:tcPr>
                </a:tc>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00"/>
                          </a:solidFill>
                          <a:effectLst>
                            <a:outerShdw blurRad="38100" dist="38100" dir="2700000" algn="tl">
                              <a:srgbClr val="000000"/>
                            </a:outerShdw>
                          </a:effectLst>
                          <a:latin typeface="ＭＳ Ｐゴシック" pitchFamily="50" charset="-128"/>
                          <a:ea typeface="ＭＳ Ｐゴシック" pitchFamily="50" charset="-128"/>
                        </a:rPr>
                        <a:t>10.0 </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a:noFill/>
                    </a:lnT>
                    <a:lnB>
                      <a:noFill/>
                    </a:lnB>
                    <a:lnTlToBr>
                      <a:noFill/>
                    </a:lnTlToBr>
                    <a:lnBlToTr>
                      <a:noFill/>
                    </a:lnBlToTr>
                    <a:solidFill>
                      <a:srgbClr val="0000FF"/>
                    </a:solidFill>
                  </a:tcPr>
                </a:tc>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00"/>
                          </a:solidFill>
                          <a:effectLst>
                            <a:outerShdw blurRad="38100" dist="38100" dir="2700000" algn="tl">
                              <a:srgbClr val="000000"/>
                            </a:outerShdw>
                          </a:effectLst>
                          <a:latin typeface="ＭＳ Ｐゴシック" pitchFamily="50" charset="-128"/>
                          <a:ea typeface="ＭＳ Ｐゴシック" pitchFamily="50" charset="-128"/>
                        </a:rPr>
                        <a:t>5.6</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cap="flat">
                      <a:noFill/>
                    </a:lnR>
                    <a:lnT>
                      <a:noFill/>
                    </a:lnT>
                    <a:lnB>
                      <a:noFill/>
                    </a:lnB>
                    <a:lnTlToBr>
                      <a:noFill/>
                    </a:lnTlToBr>
                    <a:lnBlToTr>
                      <a:noFill/>
                    </a:lnBlToTr>
                    <a:solidFill>
                      <a:srgbClr val="0000FF"/>
                    </a:solidFill>
                  </a:tcPr>
                </a:tc>
              </a:tr>
              <a:tr h="309563">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⑤</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cap="flat">
                      <a:noFill/>
                    </a:lnL>
                    <a:lnR>
                      <a:noFill/>
                    </a:lnR>
                    <a:lnT>
                      <a:noFill/>
                    </a:lnT>
                    <a:lnB>
                      <a:noFill/>
                    </a:lnB>
                    <a:lnTlToBr>
                      <a:noFill/>
                    </a:lnTlToBr>
                    <a:lnBlToTr>
                      <a:noFill/>
                    </a:lnBlToTr>
                    <a:solidFill>
                      <a:srgbClr val="0000FF"/>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左腎静脈</a:t>
                      </a: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a:t>
                      </a:r>
                      <a:r>
                        <a:rPr kumimoji="1" lang="ja-JP" altLang="en-US"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流出部）</a:t>
                      </a:r>
                      <a:endParaRPr kumimoji="1" lang="ja-JP" altLang="en-US"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a:noFill/>
                    </a:lnT>
                    <a:lnB>
                      <a:noFill/>
                    </a:lnB>
                    <a:lnTlToBr>
                      <a:noFill/>
                    </a:lnTlToBr>
                    <a:lnBlToTr>
                      <a:noFill/>
                    </a:lnBlToTr>
                    <a:solidFill>
                      <a:srgbClr val="0000FF"/>
                    </a:solidFill>
                  </a:tcPr>
                </a:tc>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97</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a:noFill/>
                    </a:lnT>
                    <a:lnB>
                      <a:noFill/>
                    </a:lnB>
                    <a:lnTlToBr>
                      <a:noFill/>
                    </a:lnTlToBr>
                    <a:lnBlToTr>
                      <a:noFill/>
                    </a:lnBlToTr>
                    <a:solidFill>
                      <a:srgbClr val="0000FF"/>
                    </a:solidFill>
                  </a:tcPr>
                </a:tc>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6.6 </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a:noFill/>
                    </a:lnT>
                    <a:lnB>
                      <a:noFill/>
                    </a:lnB>
                    <a:lnTlToBr>
                      <a:noFill/>
                    </a:lnTlToBr>
                    <a:lnBlToTr>
                      <a:noFill/>
                    </a:lnBlToTr>
                    <a:solidFill>
                      <a:srgbClr val="0000FF"/>
                    </a:solidFill>
                  </a:tcPr>
                </a:tc>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2.5</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cap="flat">
                      <a:noFill/>
                    </a:lnR>
                    <a:lnT>
                      <a:noFill/>
                    </a:lnT>
                    <a:lnB>
                      <a:noFill/>
                    </a:lnB>
                    <a:lnTlToBr>
                      <a:noFill/>
                    </a:lnTlToBr>
                    <a:lnBlToTr>
                      <a:noFill/>
                    </a:lnBlToTr>
                    <a:solidFill>
                      <a:srgbClr val="0000FF"/>
                    </a:solidFill>
                  </a:tcPr>
                </a:tc>
              </a:tr>
              <a:tr h="309563">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⑥</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cap="flat">
                      <a:noFill/>
                    </a:lnL>
                    <a:lnR>
                      <a:noFill/>
                    </a:lnR>
                    <a:lnT>
                      <a:noFill/>
                    </a:lnT>
                    <a:lnB>
                      <a:noFill/>
                    </a:lnB>
                    <a:lnTlToBr>
                      <a:noFill/>
                    </a:lnTlToBr>
                    <a:lnBlToTr>
                      <a:noFill/>
                    </a:lnBlToTr>
                    <a:solidFill>
                      <a:srgbClr val="0000FF"/>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右腎静脈（流出部）</a:t>
                      </a:r>
                      <a:endParaRPr kumimoji="1" lang="ja-JP" altLang="en-US"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a:noFill/>
                    </a:lnT>
                    <a:lnB>
                      <a:noFill/>
                    </a:lnB>
                    <a:lnTlToBr>
                      <a:noFill/>
                    </a:lnTlToBr>
                    <a:lnBlToTr>
                      <a:noFill/>
                    </a:lnBlToTr>
                    <a:solidFill>
                      <a:srgbClr val="0000FF"/>
                    </a:solidFill>
                  </a:tcPr>
                </a:tc>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86</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a:noFill/>
                    </a:lnT>
                    <a:lnB>
                      <a:noFill/>
                    </a:lnB>
                    <a:lnTlToBr>
                      <a:noFill/>
                    </a:lnTlToBr>
                    <a:lnBlToTr>
                      <a:noFill/>
                    </a:lnBlToTr>
                    <a:solidFill>
                      <a:srgbClr val="0000FF"/>
                    </a:solidFill>
                  </a:tcPr>
                </a:tc>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7.3 </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a:noFill/>
                    </a:lnT>
                    <a:lnB>
                      <a:noFill/>
                    </a:lnB>
                    <a:lnTlToBr>
                      <a:noFill/>
                    </a:lnTlToBr>
                    <a:lnBlToTr>
                      <a:noFill/>
                    </a:lnBlToTr>
                    <a:solidFill>
                      <a:srgbClr val="0000FF"/>
                    </a:solidFill>
                  </a:tcPr>
                </a:tc>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2.5</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cap="flat">
                      <a:noFill/>
                    </a:lnR>
                    <a:lnT>
                      <a:noFill/>
                    </a:lnT>
                    <a:lnB>
                      <a:noFill/>
                    </a:lnB>
                    <a:lnTlToBr>
                      <a:noFill/>
                    </a:lnTlToBr>
                    <a:lnBlToTr>
                      <a:noFill/>
                    </a:lnBlToTr>
                    <a:solidFill>
                      <a:srgbClr val="0000FF"/>
                    </a:solidFill>
                  </a:tcPr>
                </a:tc>
              </a:tr>
              <a:tr h="309563">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⑦</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cap="flat">
                      <a:noFill/>
                    </a:lnL>
                    <a:lnR>
                      <a:noFill/>
                    </a:lnR>
                    <a:lnT>
                      <a:noFill/>
                    </a:lnT>
                    <a:lnB>
                      <a:noFill/>
                    </a:lnB>
                    <a:lnTlToBr>
                      <a:noFill/>
                    </a:lnTlToBr>
                    <a:lnBlToTr>
                      <a:noFill/>
                    </a:lnBlToTr>
                    <a:solidFill>
                      <a:srgbClr val="0000FF"/>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L5</a:t>
                      </a:r>
                      <a:r>
                        <a:rPr kumimoji="1" lang="ja-JP" altLang="en-US"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　</a:t>
                      </a: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IVC</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a:noFill/>
                    </a:lnT>
                    <a:lnB>
                      <a:noFill/>
                    </a:lnB>
                    <a:lnTlToBr>
                      <a:noFill/>
                    </a:lnTlToBr>
                    <a:lnBlToTr>
                      <a:noFill/>
                    </a:lnBlToTr>
                    <a:solidFill>
                      <a:srgbClr val="0000FF"/>
                    </a:solidFill>
                  </a:tcPr>
                </a:tc>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90</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a:noFill/>
                    </a:lnT>
                    <a:lnB>
                      <a:noFill/>
                    </a:lnB>
                    <a:lnTlToBr>
                      <a:noFill/>
                    </a:lnTlToBr>
                    <a:lnBlToTr>
                      <a:noFill/>
                    </a:lnBlToTr>
                    <a:solidFill>
                      <a:srgbClr val="0000FF"/>
                    </a:solidFill>
                  </a:tcPr>
                </a:tc>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7.0 </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a:noFill/>
                    </a:lnT>
                    <a:lnB>
                      <a:noFill/>
                    </a:lnB>
                    <a:lnTlToBr>
                      <a:noFill/>
                    </a:lnTlToBr>
                    <a:lnBlToTr>
                      <a:noFill/>
                    </a:lnBlToTr>
                    <a:solidFill>
                      <a:srgbClr val="0000FF"/>
                    </a:solidFill>
                  </a:tcPr>
                </a:tc>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2.2</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cap="flat">
                      <a:noFill/>
                    </a:lnR>
                    <a:lnT>
                      <a:noFill/>
                    </a:lnT>
                    <a:lnB>
                      <a:noFill/>
                    </a:lnB>
                    <a:lnTlToBr>
                      <a:noFill/>
                    </a:lnTlToBr>
                    <a:lnBlToTr>
                      <a:noFill/>
                    </a:lnBlToTr>
                    <a:solidFill>
                      <a:srgbClr val="0000FF"/>
                    </a:solidFill>
                  </a:tcPr>
                </a:tc>
              </a:tr>
              <a:tr h="309563">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⑧</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cap="flat">
                      <a:noFill/>
                    </a:lnL>
                    <a:lnR>
                      <a:noFill/>
                    </a:lnR>
                    <a:lnT>
                      <a:noFill/>
                    </a:lnT>
                    <a:lnB>
                      <a:noFill/>
                    </a:lnB>
                    <a:lnTlToBr>
                      <a:noFill/>
                    </a:lnTlToBr>
                    <a:lnBlToTr>
                      <a:noFill/>
                    </a:lnBlToTr>
                    <a:solidFill>
                      <a:srgbClr val="0000FF"/>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左腎静脈（末端）</a:t>
                      </a:r>
                      <a:endParaRPr kumimoji="1" lang="ja-JP" altLang="en-US"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a:noFill/>
                    </a:lnT>
                    <a:lnB>
                      <a:noFill/>
                    </a:lnB>
                    <a:lnTlToBr>
                      <a:noFill/>
                    </a:lnTlToBr>
                    <a:lnBlToTr>
                      <a:noFill/>
                    </a:lnBlToTr>
                    <a:solidFill>
                      <a:srgbClr val="0000FF"/>
                    </a:solidFill>
                  </a:tcPr>
                </a:tc>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100</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a:noFill/>
                    </a:lnT>
                    <a:lnB>
                      <a:noFill/>
                    </a:lnB>
                    <a:lnTlToBr>
                      <a:noFill/>
                    </a:lnTlToBr>
                    <a:lnBlToTr>
                      <a:noFill/>
                    </a:lnBlToTr>
                    <a:solidFill>
                      <a:srgbClr val="0000FF"/>
                    </a:solidFill>
                  </a:tcPr>
                </a:tc>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6.1 </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a:noFill/>
                    </a:lnT>
                    <a:lnB>
                      <a:noFill/>
                    </a:lnB>
                    <a:lnTlToBr>
                      <a:noFill/>
                    </a:lnTlToBr>
                    <a:lnBlToTr>
                      <a:noFill/>
                    </a:lnBlToTr>
                    <a:solidFill>
                      <a:srgbClr val="0000FF"/>
                    </a:solidFill>
                  </a:tcPr>
                </a:tc>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2.1</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cap="flat">
                      <a:noFill/>
                    </a:lnR>
                    <a:lnT>
                      <a:noFill/>
                    </a:lnT>
                    <a:lnB>
                      <a:noFill/>
                    </a:lnB>
                    <a:lnTlToBr>
                      <a:noFill/>
                    </a:lnTlToBr>
                    <a:lnBlToTr>
                      <a:noFill/>
                    </a:lnBlToTr>
                    <a:solidFill>
                      <a:srgbClr val="0000FF"/>
                    </a:solidFill>
                  </a:tcPr>
                </a:tc>
              </a:tr>
              <a:tr h="309563">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FF"/>
                          </a:solidFill>
                          <a:effectLst>
                            <a:outerShdw blurRad="38100" dist="38100" dir="2700000" algn="tl">
                              <a:srgbClr val="000000"/>
                            </a:outerShdw>
                          </a:effectLst>
                          <a:latin typeface="ＭＳ Ｐゴシック" pitchFamily="50" charset="-128"/>
                          <a:ea typeface="ＭＳ Ｐゴシック" pitchFamily="50" charset="-128"/>
                        </a:rPr>
                        <a:t>⑨</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cap="flat">
                      <a:noFill/>
                    </a:lnL>
                    <a:lnR>
                      <a:noFill/>
                    </a:lnR>
                    <a:lnT>
                      <a:noFill/>
                    </a:lnT>
                    <a:lnB cap="flat">
                      <a:noFill/>
                    </a:lnB>
                    <a:lnTlToBr>
                      <a:noFill/>
                    </a:lnTlToBr>
                    <a:lnBlToTr>
                      <a:noFill/>
                    </a:lnBlToTr>
                    <a:solidFill>
                      <a:srgbClr val="0000FF"/>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右腎静脈（枝分岐部）</a:t>
                      </a:r>
                      <a:endParaRPr kumimoji="1" lang="ja-JP" altLang="en-US"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a:noFill/>
                    </a:lnT>
                    <a:lnB cap="flat">
                      <a:noFill/>
                    </a:lnB>
                    <a:lnTlToBr>
                      <a:noFill/>
                    </a:lnTlToBr>
                    <a:lnBlToTr>
                      <a:noFill/>
                    </a:lnBlToTr>
                    <a:solidFill>
                      <a:srgbClr val="0000FF"/>
                    </a:solidFill>
                  </a:tcPr>
                </a:tc>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130</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a:noFill/>
                    </a:lnT>
                    <a:lnB cap="flat">
                      <a:noFill/>
                    </a:lnB>
                    <a:lnTlToBr>
                      <a:noFill/>
                    </a:lnTlToBr>
                    <a:lnBlToTr>
                      <a:noFill/>
                    </a:lnBlToTr>
                    <a:solidFill>
                      <a:srgbClr val="0000FF"/>
                    </a:solidFill>
                  </a:tcPr>
                </a:tc>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7.0 </a:t>
                      </a:r>
                      <a:endParaRPr kumimoji="1" lang="en-US" altLang="ja-JP" sz="1400" b="0"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a:noFill/>
                    </a:lnR>
                    <a:lnT>
                      <a:noFill/>
                    </a:lnT>
                    <a:lnB cap="flat">
                      <a:noFill/>
                    </a:lnB>
                    <a:lnTlToBr>
                      <a:noFill/>
                    </a:lnTlToBr>
                    <a:lnBlToTr>
                      <a:noFill/>
                    </a:lnBlToTr>
                    <a:solidFill>
                      <a:srgbClr val="0000FF"/>
                    </a:solidFill>
                  </a:tcPr>
                </a:tc>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rgbClr val="FFFF99"/>
                          </a:solidFill>
                          <a:effectLst>
                            <a:outerShdw blurRad="38100" dist="38100" dir="2700000" algn="tl">
                              <a:srgbClr val="000000"/>
                            </a:outerShdw>
                          </a:effectLst>
                          <a:latin typeface="ＭＳ Ｐゴシック" pitchFamily="50" charset="-128"/>
                          <a:ea typeface="ＭＳ Ｐゴシック" pitchFamily="50" charset="-128"/>
                        </a:rPr>
                        <a:t>2.6</a:t>
                      </a:r>
                      <a:endParaRPr kumimoji="1" lang="en-US" altLang="ja-JP" sz="1400" b="0" i="0" u="none" strike="noStrike" cap="none" normalizeH="0" baseline="0" dirty="0" smtClean="0">
                        <a:ln>
                          <a:noFill/>
                        </a:ln>
                        <a:solidFill>
                          <a:schemeClr val="bg1"/>
                        </a:solidFill>
                        <a:effectLst>
                          <a:outerShdw blurRad="38100" dist="38100" dir="2700000" algn="tl">
                            <a:srgbClr val="000000"/>
                          </a:outerShdw>
                        </a:effectLst>
                        <a:latin typeface="Arial" pitchFamily="34" charset="0"/>
                        <a:ea typeface="ＭＳ Ｐゴシック" pitchFamily="50" charset="-128"/>
                      </a:endParaRPr>
                    </a:p>
                  </a:txBody>
                  <a:tcPr marL="81273" marR="81273" anchor="ctr" horzOverflow="overflow">
                    <a:lnL>
                      <a:noFill/>
                    </a:lnL>
                    <a:lnR cap="flat">
                      <a:noFill/>
                    </a:lnR>
                    <a:lnT>
                      <a:noFill/>
                    </a:lnT>
                    <a:lnB cap="flat">
                      <a:noFill/>
                    </a:lnB>
                    <a:lnTlToBr>
                      <a:noFill/>
                    </a:lnTlToBr>
                    <a:lnBlToTr>
                      <a:noFill/>
                    </a:lnBlToTr>
                    <a:solidFill>
                      <a:srgbClr val="0000FF"/>
                    </a:solidFill>
                  </a:tcPr>
                </a:tc>
              </a:tr>
            </a:tbl>
          </a:graphicData>
        </a:graphic>
      </p:graphicFrame>
      <p:sp>
        <p:nvSpPr>
          <p:cNvPr id="69702" name="Text Box 78"/>
          <p:cNvSpPr txBox="1">
            <a:spLocks noChangeArrowheads="1"/>
          </p:cNvSpPr>
          <p:nvPr/>
        </p:nvSpPr>
        <p:spPr bwMode="auto">
          <a:xfrm>
            <a:off x="1243013" y="1773238"/>
            <a:ext cx="384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spcBef>
                <a:spcPct val="50000"/>
              </a:spcBef>
            </a:pPr>
            <a:r>
              <a:rPr lang="en-US" altLang="ja-JP" sz="2000">
                <a:solidFill>
                  <a:srgbClr val="FF3300"/>
                </a:solidFill>
                <a:latin typeface="+mn-lt"/>
                <a:ea typeface="+mn-ea"/>
              </a:rPr>
              <a:t>①</a:t>
            </a:r>
          </a:p>
        </p:txBody>
      </p:sp>
      <p:sp>
        <p:nvSpPr>
          <p:cNvPr id="69703" name="Text Box 79"/>
          <p:cNvSpPr txBox="1">
            <a:spLocks noChangeArrowheads="1"/>
          </p:cNvSpPr>
          <p:nvPr/>
        </p:nvSpPr>
        <p:spPr bwMode="auto">
          <a:xfrm>
            <a:off x="1050925" y="2205038"/>
            <a:ext cx="384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spcBef>
                <a:spcPct val="50000"/>
              </a:spcBef>
            </a:pPr>
            <a:r>
              <a:rPr lang="en-US" altLang="ja-JP" sz="2000">
                <a:solidFill>
                  <a:srgbClr val="FF3300"/>
                </a:solidFill>
                <a:latin typeface="+mn-lt"/>
                <a:ea typeface="+mn-ea"/>
              </a:rPr>
              <a:t>②</a:t>
            </a:r>
          </a:p>
        </p:txBody>
      </p:sp>
      <p:sp>
        <p:nvSpPr>
          <p:cNvPr id="69704" name="Text Box 80"/>
          <p:cNvSpPr txBox="1">
            <a:spLocks noChangeArrowheads="1"/>
          </p:cNvSpPr>
          <p:nvPr/>
        </p:nvSpPr>
        <p:spPr bwMode="auto">
          <a:xfrm>
            <a:off x="1179513" y="4652963"/>
            <a:ext cx="384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spcBef>
                <a:spcPct val="50000"/>
              </a:spcBef>
            </a:pPr>
            <a:r>
              <a:rPr lang="en-US" altLang="ja-JP" sz="2000">
                <a:solidFill>
                  <a:srgbClr val="FF3300"/>
                </a:solidFill>
                <a:latin typeface="+mn-lt"/>
                <a:ea typeface="+mn-ea"/>
              </a:rPr>
              <a:t>③</a:t>
            </a:r>
          </a:p>
        </p:txBody>
      </p:sp>
      <p:sp>
        <p:nvSpPr>
          <p:cNvPr id="69705" name="Text Box 81"/>
          <p:cNvSpPr txBox="1">
            <a:spLocks noChangeArrowheads="1"/>
          </p:cNvSpPr>
          <p:nvPr/>
        </p:nvSpPr>
        <p:spPr bwMode="auto">
          <a:xfrm>
            <a:off x="1371600" y="3213100"/>
            <a:ext cx="384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spcBef>
                <a:spcPct val="50000"/>
              </a:spcBef>
            </a:pPr>
            <a:r>
              <a:rPr lang="en-US" altLang="ja-JP" sz="2000">
                <a:solidFill>
                  <a:srgbClr val="FF3300"/>
                </a:solidFill>
                <a:latin typeface="+mn-lt"/>
                <a:ea typeface="+mn-ea"/>
              </a:rPr>
              <a:t>④</a:t>
            </a:r>
          </a:p>
        </p:txBody>
      </p:sp>
      <p:sp>
        <p:nvSpPr>
          <p:cNvPr id="69706" name="Text Box 82"/>
          <p:cNvSpPr txBox="1">
            <a:spLocks noChangeArrowheads="1"/>
          </p:cNvSpPr>
          <p:nvPr/>
        </p:nvSpPr>
        <p:spPr bwMode="auto">
          <a:xfrm>
            <a:off x="1436688" y="3933825"/>
            <a:ext cx="384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spcBef>
                <a:spcPct val="50000"/>
              </a:spcBef>
            </a:pPr>
            <a:r>
              <a:rPr lang="en-US" altLang="ja-JP" sz="2000">
                <a:solidFill>
                  <a:srgbClr val="FF3300"/>
                </a:solidFill>
                <a:latin typeface="+mn-lt"/>
                <a:ea typeface="+mn-ea"/>
              </a:rPr>
              <a:t>⑤</a:t>
            </a:r>
          </a:p>
        </p:txBody>
      </p:sp>
      <p:sp>
        <p:nvSpPr>
          <p:cNvPr id="69707" name="Text Box 83"/>
          <p:cNvSpPr txBox="1">
            <a:spLocks noChangeArrowheads="1"/>
          </p:cNvSpPr>
          <p:nvPr/>
        </p:nvSpPr>
        <p:spPr bwMode="auto">
          <a:xfrm>
            <a:off x="1268413" y="5022850"/>
            <a:ext cx="384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spcBef>
                <a:spcPct val="50000"/>
              </a:spcBef>
            </a:pPr>
            <a:r>
              <a:rPr lang="en-US" altLang="ja-JP" sz="2000">
                <a:solidFill>
                  <a:srgbClr val="FF3300"/>
                </a:solidFill>
                <a:latin typeface="+mn-lt"/>
                <a:ea typeface="+mn-ea"/>
              </a:rPr>
              <a:t>⑦</a:t>
            </a:r>
          </a:p>
        </p:txBody>
      </p:sp>
      <p:sp>
        <p:nvSpPr>
          <p:cNvPr id="69708" name="Text Box 84"/>
          <p:cNvSpPr txBox="1">
            <a:spLocks noChangeArrowheads="1"/>
          </p:cNvSpPr>
          <p:nvPr/>
        </p:nvSpPr>
        <p:spPr bwMode="auto">
          <a:xfrm>
            <a:off x="1116013" y="3933825"/>
            <a:ext cx="384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spcBef>
                <a:spcPct val="50000"/>
              </a:spcBef>
            </a:pPr>
            <a:r>
              <a:rPr lang="en-US" altLang="ja-JP" sz="2000">
                <a:solidFill>
                  <a:srgbClr val="FF3300"/>
                </a:solidFill>
                <a:latin typeface="+mn-lt"/>
                <a:ea typeface="+mn-ea"/>
              </a:rPr>
              <a:t>⑥</a:t>
            </a:r>
          </a:p>
        </p:txBody>
      </p:sp>
      <p:sp>
        <p:nvSpPr>
          <p:cNvPr id="69709" name="Text Box 85"/>
          <p:cNvSpPr txBox="1">
            <a:spLocks noChangeArrowheads="1"/>
          </p:cNvSpPr>
          <p:nvPr/>
        </p:nvSpPr>
        <p:spPr bwMode="auto">
          <a:xfrm>
            <a:off x="1947863" y="3933825"/>
            <a:ext cx="382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spcBef>
                <a:spcPct val="50000"/>
              </a:spcBef>
            </a:pPr>
            <a:r>
              <a:rPr lang="en-US" altLang="ja-JP" sz="2000">
                <a:solidFill>
                  <a:srgbClr val="FF3300"/>
                </a:solidFill>
                <a:latin typeface="+mn-lt"/>
                <a:ea typeface="+mn-ea"/>
              </a:rPr>
              <a:t>⑧</a:t>
            </a:r>
          </a:p>
        </p:txBody>
      </p:sp>
      <p:sp>
        <p:nvSpPr>
          <p:cNvPr id="69710" name="Text Box 86"/>
          <p:cNvSpPr txBox="1">
            <a:spLocks noChangeArrowheads="1"/>
          </p:cNvSpPr>
          <p:nvPr/>
        </p:nvSpPr>
        <p:spPr bwMode="auto">
          <a:xfrm>
            <a:off x="1116013" y="3463925"/>
            <a:ext cx="384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eaLnBrk="1" hangingPunct="1">
              <a:spcBef>
                <a:spcPct val="50000"/>
              </a:spcBef>
            </a:pPr>
            <a:r>
              <a:rPr lang="en-US" altLang="ja-JP" sz="2000">
                <a:solidFill>
                  <a:srgbClr val="FF3300"/>
                </a:solidFill>
                <a:latin typeface="+mn-lt"/>
                <a:ea typeface="+mn-ea"/>
              </a:rPr>
              <a:t>⑨</a:t>
            </a:r>
          </a:p>
        </p:txBody>
      </p:sp>
      <p:sp>
        <p:nvSpPr>
          <p:cNvPr id="183383" name="Rectangle 87"/>
          <p:cNvSpPr>
            <a:spLocks noChangeArrowheads="1"/>
          </p:cNvSpPr>
          <p:nvPr/>
        </p:nvSpPr>
        <p:spPr bwMode="auto">
          <a:xfrm>
            <a:off x="1820863" y="0"/>
            <a:ext cx="5183187" cy="1143000"/>
          </a:xfrm>
          <a:prstGeom prst="rect">
            <a:avLst/>
          </a:prstGeom>
          <a:noFill/>
          <a:ln w="9525">
            <a:noFill/>
            <a:miter lim="800000"/>
            <a:headEnd/>
            <a:tailEnd/>
          </a:ln>
          <a:effectLst/>
        </p:spPr>
        <p:txBody>
          <a:bodyPr anchor="ctr"/>
          <a:lstStyle/>
          <a:p>
            <a:pPr algn="ctr">
              <a:defRPr/>
            </a:pPr>
            <a:r>
              <a:rPr lang="ja-JP" altLang="en-US" sz="3600" b="0">
                <a:solidFill>
                  <a:srgbClr val="FFFF00"/>
                </a:solidFill>
                <a:effectLst>
                  <a:outerShdw blurRad="38100" dist="38100" dir="2700000" algn="tl">
                    <a:srgbClr val="000000"/>
                  </a:outerShdw>
                </a:effectLst>
                <a:latin typeface="+mn-lt"/>
                <a:ea typeface="+mn-ea"/>
              </a:rPr>
              <a:t>静脈血サンプリング</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組織外観sel"/>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638550" y="1196975"/>
            <a:ext cx="5248275" cy="4641850"/>
          </a:xfrm>
        </p:spPr>
      </p:pic>
      <p:sp>
        <p:nvSpPr>
          <p:cNvPr id="184323" name="Text Box 3"/>
          <p:cNvSpPr txBox="1">
            <a:spLocks noChangeArrowheads="1"/>
          </p:cNvSpPr>
          <p:nvPr/>
        </p:nvSpPr>
        <p:spPr bwMode="auto">
          <a:xfrm>
            <a:off x="161925" y="1125538"/>
            <a:ext cx="3078163" cy="2492990"/>
          </a:xfrm>
          <a:prstGeom prst="rect">
            <a:avLst/>
          </a:prstGeom>
          <a:noFill/>
          <a:ln w="9525">
            <a:noFill/>
            <a:miter lim="800000"/>
            <a:headEnd/>
            <a:tailEnd/>
          </a:ln>
          <a:effectLst/>
        </p:spPr>
        <p:txBody>
          <a:bodyPr>
            <a:spAutoFit/>
          </a:bodyPr>
          <a:lstStyle/>
          <a:p>
            <a:pPr>
              <a:spcBef>
                <a:spcPct val="50000"/>
              </a:spcBef>
              <a:defRPr/>
            </a:pPr>
            <a:r>
              <a:rPr lang="ja-JP" altLang="en-US" sz="2400" dirty="0">
                <a:solidFill>
                  <a:schemeClr val="bg1"/>
                </a:solidFill>
                <a:effectLst>
                  <a:outerShdw blurRad="38100" dist="38100" dir="2700000" algn="tl">
                    <a:srgbClr val="000000"/>
                  </a:outerShdw>
                </a:effectLst>
                <a:latin typeface="+mn-lt"/>
                <a:ea typeface="+mn-ea"/>
              </a:rPr>
              <a:t>　</a:t>
            </a:r>
            <a:r>
              <a:rPr lang="en-US" altLang="ja-JP" sz="2400" dirty="0">
                <a:solidFill>
                  <a:schemeClr val="bg1"/>
                </a:solidFill>
                <a:effectLst>
                  <a:outerShdw blurRad="38100" dist="38100" dir="2700000" algn="tl">
                    <a:srgbClr val="000000"/>
                  </a:outerShdw>
                </a:effectLst>
                <a:latin typeface="+mn-lt"/>
                <a:ea typeface="+mn-ea"/>
              </a:rPr>
              <a:t>575g</a:t>
            </a:r>
          </a:p>
          <a:p>
            <a:pPr>
              <a:spcBef>
                <a:spcPct val="50000"/>
              </a:spcBef>
              <a:defRPr/>
            </a:pPr>
            <a:r>
              <a:rPr lang="ja-JP" altLang="en-US" sz="2400" dirty="0">
                <a:solidFill>
                  <a:schemeClr val="bg1"/>
                </a:solidFill>
                <a:effectLst>
                  <a:outerShdw blurRad="38100" dist="38100" dir="2700000" algn="tl">
                    <a:srgbClr val="000000"/>
                  </a:outerShdw>
                </a:effectLst>
                <a:latin typeface="+mn-lt"/>
                <a:ea typeface="+mn-ea"/>
              </a:rPr>
              <a:t>　</a:t>
            </a:r>
            <a:r>
              <a:rPr lang="en-US" altLang="ja-JP" sz="2400" dirty="0">
                <a:solidFill>
                  <a:schemeClr val="bg1"/>
                </a:solidFill>
                <a:effectLst>
                  <a:outerShdw blurRad="38100" dist="38100" dir="2700000" algn="tl">
                    <a:srgbClr val="000000"/>
                  </a:outerShdw>
                </a:effectLst>
                <a:latin typeface="+mn-lt"/>
                <a:ea typeface="+mn-ea"/>
              </a:rPr>
              <a:t>14 x 10 x 5 cm</a:t>
            </a:r>
          </a:p>
          <a:p>
            <a:pPr>
              <a:spcBef>
                <a:spcPct val="50000"/>
              </a:spcBef>
              <a:defRPr/>
            </a:pPr>
            <a:r>
              <a:rPr lang="ja-JP" altLang="en-US" sz="2400" u="sng" dirty="0">
                <a:solidFill>
                  <a:schemeClr val="bg1"/>
                </a:solidFill>
                <a:effectLst>
                  <a:outerShdw blurRad="38100" dist="38100" dir="2700000" algn="tl">
                    <a:srgbClr val="000000"/>
                  </a:outerShdw>
                </a:effectLst>
                <a:latin typeface="+mn-lt"/>
                <a:ea typeface="+mn-ea"/>
              </a:rPr>
              <a:t>組織</a:t>
            </a:r>
          </a:p>
          <a:p>
            <a:pPr>
              <a:spcBef>
                <a:spcPct val="50000"/>
              </a:spcBef>
              <a:defRPr/>
            </a:pPr>
            <a:r>
              <a:rPr lang="en-US" altLang="ja-JP" sz="2400" dirty="0" err="1">
                <a:solidFill>
                  <a:schemeClr val="bg1"/>
                </a:solidFill>
                <a:effectLst>
                  <a:outerShdw blurRad="38100" dist="38100" dir="2700000" algn="tl">
                    <a:srgbClr val="000000"/>
                  </a:outerShdw>
                </a:effectLst>
                <a:latin typeface="+mn-lt"/>
                <a:ea typeface="+mn-ea"/>
              </a:rPr>
              <a:t>Adrenocortical</a:t>
            </a:r>
            <a:r>
              <a:rPr lang="en-US" altLang="ja-JP" sz="2400" dirty="0">
                <a:solidFill>
                  <a:schemeClr val="bg1"/>
                </a:solidFill>
                <a:effectLst>
                  <a:outerShdw blurRad="38100" dist="38100" dir="2700000" algn="tl">
                    <a:srgbClr val="000000"/>
                  </a:outerShdw>
                </a:effectLst>
                <a:latin typeface="+mn-lt"/>
                <a:ea typeface="+mn-ea"/>
              </a:rPr>
              <a:t> carcinoma</a:t>
            </a:r>
          </a:p>
        </p:txBody>
      </p:sp>
      <p:sp>
        <p:nvSpPr>
          <p:cNvPr id="184324" name="Rectangle 4"/>
          <p:cNvSpPr>
            <a:spLocks noChangeArrowheads="1"/>
          </p:cNvSpPr>
          <p:nvPr/>
        </p:nvSpPr>
        <p:spPr bwMode="auto">
          <a:xfrm>
            <a:off x="603250" y="0"/>
            <a:ext cx="7772400" cy="1143000"/>
          </a:xfrm>
          <a:prstGeom prst="rect">
            <a:avLst/>
          </a:prstGeom>
          <a:noFill/>
          <a:ln w="9525">
            <a:noFill/>
            <a:miter lim="800000"/>
            <a:headEnd/>
            <a:tailEnd/>
          </a:ln>
          <a:effectLst/>
        </p:spPr>
        <p:txBody>
          <a:bodyPr anchor="ctr"/>
          <a:lstStyle/>
          <a:p>
            <a:pPr algn="ctr">
              <a:defRPr/>
            </a:pPr>
            <a:r>
              <a:rPr lang="ja-JP" altLang="en-US" sz="3600" dirty="0">
                <a:solidFill>
                  <a:srgbClr val="FFFF66"/>
                </a:solidFill>
                <a:effectLst>
                  <a:outerShdw blurRad="38100" dist="38100" dir="2700000" algn="tl">
                    <a:srgbClr val="000000"/>
                  </a:outerShdw>
                </a:effectLst>
                <a:latin typeface="+mn-lt"/>
                <a:ea typeface="+mn-ea"/>
              </a:rPr>
              <a:t>摘出された腫瘍組織</a:t>
            </a:r>
          </a:p>
        </p:txBody>
      </p:sp>
      <p:sp>
        <p:nvSpPr>
          <p:cNvPr id="184325" name="Text Box 5"/>
          <p:cNvSpPr txBox="1">
            <a:spLocks noChangeArrowheads="1"/>
          </p:cNvSpPr>
          <p:nvPr/>
        </p:nvSpPr>
        <p:spPr bwMode="auto">
          <a:xfrm>
            <a:off x="268288" y="4710113"/>
            <a:ext cx="2871787" cy="1323439"/>
          </a:xfrm>
          <a:prstGeom prst="rect">
            <a:avLst/>
          </a:prstGeom>
          <a:noFill/>
          <a:ln w="9525">
            <a:noFill/>
            <a:miter lim="800000"/>
            <a:headEnd/>
            <a:tailEnd/>
          </a:ln>
          <a:effectLst/>
        </p:spPr>
        <p:txBody>
          <a:bodyPr>
            <a:spAutoFit/>
          </a:bodyPr>
          <a:lstStyle/>
          <a:p>
            <a:pPr>
              <a:spcBef>
                <a:spcPct val="50000"/>
              </a:spcBef>
              <a:defRPr/>
            </a:pPr>
            <a:r>
              <a:rPr lang="ja-JP" altLang="en-US" dirty="0">
                <a:solidFill>
                  <a:schemeClr val="bg1"/>
                </a:solidFill>
                <a:effectLst>
                  <a:outerShdw blurRad="38100" dist="38100" dir="2700000" algn="tl">
                    <a:srgbClr val="000000"/>
                  </a:outerShdw>
                </a:effectLst>
                <a:latin typeface="+mn-lt"/>
                <a:ea typeface="+mn-ea"/>
              </a:rPr>
              <a:t>手術</a:t>
            </a:r>
            <a:r>
              <a:rPr lang="en-US" altLang="ja-JP" dirty="0">
                <a:solidFill>
                  <a:schemeClr val="bg1"/>
                </a:solidFill>
                <a:effectLst>
                  <a:outerShdw blurRad="38100" dist="38100" dir="2700000" algn="tl">
                    <a:srgbClr val="000000"/>
                  </a:outerShdw>
                </a:effectLst>
                <a:latin typeface="+mn-lt"/>
                <a:ea typeface="+mn-ea"/>
              </a:rPr>
              <a:t>(1986</a:t>
            </a:r>
            <a:r>
              <a:rPr lang="ja-JP" altLang="en-US" dirty="0">
                <a:solidFill>
                  <a:schemeClr val="bg1"/>
                </a:solidFill>
                <a:effectLst>
                  <a:outerShdw blurRad="38100" dist="38100" dir="2700000" algn="tl">
                    <a:srgbClr val="000000"/>
                  </a:outerShdw>
                </a:effectLst>
                <a:latin typeface="+mn-lt"/>
                <a:ea typeface="+mn-ea"/>
              </a:rPr>
              <a:t>年</a:t>
            </a:r>
            <a:r>
              <a:rPr lang="en-US" altLang="ja-JP" dirty="0">
                <a:solidFill>
                  <a:schemeClr val="bg1"/>
                </a:solidFill>
                <a:effectLst>
                  <a:outerShdw blurRad="38100" dist="38100" dir="2700000" algn="tl">
                    <a:srgbClr val="000000"/>
                  </a:outerShdw>
                </a:effectLst>
                <a:latin typeface="+mn-lt"/>
                <a:ea typeface="+mn-ea"/>
              </a:rPr>
              <a:t>8</a:t>
            </a:r>
            <a:r>
              <a:rPr lang="ja-JP" altLang="en-US" dirty="0">
                <a:solidFill>
                  <a:schemeClr val="bg1"/>
                </a:solidFill>
                <a:effectLst>
                  <a:outerShdw blurRad="38100" dist="38100" dir="2700000" algn="tl">
                    <a:srgbClr val="000000"/>
                  </a:outerShdw>
                </a:effectLst>
                <a:latin typeface="+mn-lt"/>
                <a:ea typeface="+mn-ea"/>
              </a:rPr>
              <a:t>月</a:t>
            </a:r>
            <a:r>
              <a:rPr lang="en-US" altLang="ja-JP" dirty="0">
                <a:solidFill>
                  <a:schemeClr val="bg1"/>
                </a:solidFill>
                <a:effectLst>
                  <a:outerShdw blurRad="38100" dist="38100" dir="2700000" algn="tl">
                    <a:srgbClr val="000000"/>
                  </a:outerShdw>
                </a:effectLst>
                <a:latin typeface="+mn-lt"/>
                <a:ea typeface="+mn-ea"/>
              </a:rPr>
              <a:t>5</a:t>
            </a:r>
            <a:r>
              <a:rPr lang="ja-JP" altLang="en-US" dirty="0">
                <a:solidFill>
                  <a:schemeClr val="bg1"/>
                </a:solidFill>
                <a:effectLst>
                  <a:outerShdw blurRad="38100" dist="38100" dir="2700000" algn="tl">
                    <a:srgbClr val="000000"/>
                  </a:outerShdw>
                </a:effectLst>
                <a:latin typeface="+mn-lt"/>
                <a:ea typeface="+mn-ea"/>
              </a:rPr>
              <a:t>日</a:t>
            </a:r>
            <a:r>
              <a:rPr lang="en-US" altLang="ja-JP" dirty="0">
                <a:solidFill>
                  <a:schemeClr val="bg1"/>
                </a:solidFill>
                <a:effectLst>
                  <a:outerShdw blurRad="38100" dist="38100" dir="2700000" algn="tl">
                    <a:srgbClr val="000000"/>
                  </a:outerShdw>
                </a:effectLst>
                <a:latin typeface="+mn-lt"/>
                <a:ea typeface="+mn-ea"/>
              </a:rPr>
              <a:t>)</a:t>
            </a:r>
            <a:r>
              <a:rPr lang="ja-JP" altLang="en-US" dirty="0">
                <a:solidFill>
                  <a:schemeClr val="bg1"/>
                </a:solidFill>
                <a:effectLst>
                  <a:outerShdw blurRad="38100" dist="38100" dir="2700000" algn="tl">
                    <a:srgbClr val="000000"/>
                  </a:outerShdw>
                </a:effectLst>
                <a:latin typeface="+mn-lt"/>
                <a:ea typeface="+mn-ea"/>
              </a:rPr>
              <a:t>後翌年９月の検査で肝，縦隔転移を認め，</a:t>
            </a:r>
            <a:r>
              <a:rPr lang="en-US" altLang="ja-JP" dirty="0">
                <a:solidFill>
                  <a:schemeClr val="bg1"/>
                </a:solidFill>
                <a:effectLst>
                  <a:outerShdw blurRad="38100" dist="38100" dir="2700000" algn="tl">
                    <a:srgbClr val="000000"/>
                  </a:outerShdw>
                </a:effectLst>
                <a:latin typeface="+mn-lt"/>
                <a:ea typeface="+mn-ea"/>
              </a:rPr>
              <a:t>op’-DDD</a:t>
            </a:r>
            <a:r>
              <a:rPr lang="ja-JP" altLang="en-US" dirty="0">
                <a:solidFill>
                  <a:schemeClr val="bg1"/>
                </a:solidFill>
                <a:effectLst>
                  <a:outerShdw blurRad="38100" dist="38100" dir="2700000" algn="tl">
                    <a:srgbClr val="000000"/>
                  </a:outerShdw>
                </a:effectLst>
                <a:latin typeface="+mn-lt"/>
                <a:ea typeface="+mn-ea"/>
              </a:rPr>
              <a:t>（オペプリム） </a:t>
            </a:r>
            <a:r>
              <a:rPr lang="en-US" altLang="ja-JP" dirty="0">
                <a:solidFill>
                  <a:schemeClr val="bg1"/>
                </a:solidFill>
                <a:effectLst>
                  <a:outerShdw blurRad="38100" dist="38100" dir="2700000" algn="tl">
                    <a:srgbClr val="000000"/>
                  </a:outerShdw>
                </a:effectLst>
                <a:latin typeface="+mn-lt"/>
                <a:ea typeface="+mn-ea"/>
              </a:rPr>
              <a:t>3g/day</a:t>
            </a:r>
            <a:r>
              <a:rPr lang="ja-JP" altLang="en-US" dirty="0">
                <a:solidFill>
                  <a:schemeClr val="bg1"/>
                </a:solidFill>
                <a:effectLst>
                  <a:outerShdw blurRad="38100" dist="38100" dir="2700000" algn="tl">
                    <a:srgbClr val="000000"/>
                  </a:outerShdw>
                </a:effectLst>
                <a:latin typeface="+mn-lt"/>
                <a:ea typeface="+mn-ea"/>
              </a:rPr>
              <a:t>の投与を受けていた。</a:t>
            </a:r>
            <a:r>
              <a:rPr lang="en-US" altLang="ja-JP" dirty="0">
                <a:solidFill>
                  <a:schemeClr val="bg1"/>
                </a:solidFill>
                <a:effectLst>
                  <a:outerShdw blurRad="38100" dist="38100" dir="2700000" algn="tl">
                    <a:srgbClr val="000000"/>
                  </a:outerShdw>
                </a:effectLst>
                <a:latin typeface="+mn-lt"/>
                <a:ea typeface="+mn-ea"/>
              </a:rPr>
              <a:t>1989</a:t>
            </a:r>
            <a:r>
              <a:rPr lang="ja-JP" altLang="en-US" dirty="0">
                <a:solidFill>
                  <a:schemeClr val="bg1"/>
                </a:solidFill>
                <a:effectLst>
                  <a:outerShdw blurRad="38100" dist="38100" dir="2700000" algn="tl">
                    <a:srgbClr val="000000"/>
                  </a:outerShdw>
                </a:effectLst>
                <a:latin typeface="+mn-lt"/>
                <a:ea typeface="+mn-ea"/>
              </a:rPr>
              <a:t>年</a:t>
            </a:r>
            <a:r>
              <a:rPr lang="en-US" altLang="ja-JP" dirty="0">
                <a:solidFill>
                  <a:schemeClr val="bg1"/>
                </a:solidFill>
                <a:effectLst>
                  <a:outerShdw blurRad="38100" dist="38100" dir="2700000" algn="tl">
                    <a:srgbClr val="000000"/>
                  </a:outerShdw>
                </a:effectLst>
                <a:latin typeface="+mn-lt"/>
                <a:ea typeface="+mn-ea"/>
              </a:rPr>
              <a:t>3</a:t>
            </a:r>
            <a:r>
              <a:rPr lang="ja-JP" altLang="en-US" dirty="0">
                <a:solidFill>
                  <a:schemeClr val="bg1"/>
                </a:solidFill>
                <a:effectLst>
                  <a:outerShdw blurRad="38100" dist="38100" dir="2700000" algn="tl">
                    <a:srgbClr val="000000"/>
                  </a:outerShdw>
                </a:effectLst>
                <a:latin typeface="+mn-lt"/>
                <a:ea typeface="+mn-ea"/>
              </a:rPr>
              <a:t>月</a:t>
            </a:r>
            <a:r>
              <a:rPr lang="en-US" altLang="ja-JP" dirty="0">
                <a:solidFill>
                  <a:schemeClr val="bg1"/>
                </a:solidFill>
                <a:effectLst>
                  <a:outerShdw blurRad="38100" dist="38100" dir="2700000" algn="tl">
                    <a:srgbClr val="000000"/>
                  </a:outerShdw>
                </a:effectLst>
                <a:latin typeface="+mn-lt"/>
                <a:ea typeface="+mn-ea"/>
              </a:rPr>
              <a:t>13</a:t>
            </a:r>
            <a:r>
              <a:rPr lang="ja-JP" altLang="en-US" dirty="0">
                <a:solidFill>
                  <a:schemeClr val="bg1"/>
                </a:solidFill>
                <a:effectLst>
                  <a:outerShdw blurRad="38100" dist="38100" dir="2700000" algn="tl">
                    <a:srgbClr val="000000"/>
                  </a:outerShdw>
                </a:effectLst>
                <a:latin typeface="+mn-lt"/>
                <a:ea typeface="+mn-ea"/>
              </a:rPr>
              <a:t>日死亡。</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 Box 2"/>
          <p:cNvSpPr txBox="1">
            <a:spLocks noChangeArrowheads="1"/>
          </p:cNvSpPr>
          <p:nvPr/>
        </p:nvSpPr>
        <p:spPr bwMode="auto">
          <a:xfrm>
            <a:off x="1308100" y="0"/>
            <a:ext cx="6145213" cy="646331"/>
          </a:xfrm>
          <a:prstGeom prst="rect">
            <a:avLst/>
          </a:prstGeom>
          <a:noFill/>
          <a:ln w="9525">
            <a:noFill/>
            <a:miter lim="800000"/>
            <a:headEnd/>
            <a:tailEnd/>
          </a:ln>
          <a:effectLst/>
        </p:spPr>
        <p:txBody>
          <a:bodyPr>
            <a:spAutoFit/>
          </a:bodyPr>
          <a:lstStyle/>
          <a:p>
            <a:pPr algn="ctr">
              <a:spcBef>
                <a:spcPct val="50000"/>
              </a:spcBef>
              <a:defRPr/>
            </a:pPr>
            <a:r>
              <a:rPr lang="en-US" altLang="ja-JP" sz="3600" dirty="0">
                <a:solidFill>
                  <a:srgbClr val="FFFF66"/>
                </a:solidFill>
                <a:effectLst>
                  <a:outerShdw blurRad="38100" dist="38100" dir="2700000" algn="tl">
                    <a:srgbClr val="000000"/>
                  </a:outerShdw>
                </a:effectLst>
                <a:latin typeface="+mn-ea"/>
                <a:ea typeface="+mn-ea"/>
              </a:rPr>
              <a:t>Cushing</a:t>
            </a:r>
            <a:r>
              <a:rPr lang="ja-JP" altLang="en-US" sz="3600" dirty="0">
                <a:solidFill>
                  <a:srgbClr val="FFFF66"/>
                </a:solidFill>
                <a:effectLst>
                  <a:outerShdw blurRad="38100" dist="38100" dir="2700000" algn="tl">
                    <a:srgbClr val="000000"/>
                  </a:outerShdw>
                </a:effectLst>
                <a:latin typeface="+mn-ea"/>
                <a:ea typeface="+mn-ea"/>
              </a:rPr>
              <a:t>症候群（腺腫）</a:t>
            </a:r>
          </a:p>
        </p:txBody>
      </p:sp>
      <p:sp>
        <p:nvSpPr>
          <p:cNvPr id="188431" name="Rectangle 15"/>
          <p:cNvSpPr>
            <a:spLocks noGrp="1" noChangeArrowheads="1"/>
          </p:cNvSpPr>
          <p:nvPr>
            <p:ph type="title" sz="quarter"/>
          </p:nvPr>
        </p:nvSpPr>
        <p:spPr>
          <a:xfrm>
            <a:off x="6556375" y="4149725"/>
            <a:ext cx="2408238" cy="993775"/>
          </a:xfrm>
        </p:spPr>
        <p:txBody>
          <a:bodyPr/>
          <a:lstStyle/>
          <a:p>
            <a:pPr eaLnBrk="1" hangingPunct="1">
              <a:defRPr/>
            </a:pPr>
            <a:r>
              <a:rPr lang="ja-JP" altLang="en-US" sz="3200" b="1">
                <a:latin typeface="+mn-ea"/>
                <a:ea typeface="+mn-ea"/>
              </a:rPr>
              <a:t>術後１年</a:t>
            </a:r>
          </a:p>
        </p:txBody>
      </p:sp>
      <p:pic>
        <p:nvPicPr>
          <p:cNvPr id="71684" name="Picture 6" descr="Cu1"/>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795338" y="908050"/>
            <a:ext cx="1874837" cy="3168650"/>
          </a:xfrm>
        </p:spPr>
      </p:pic>
      <p:pic>
        <p:nvPicPr>
          <p:cNvPr id="71685" name="Picture 8" descr="Cu2"/>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730250" y="4149725"/>
            <a:ext cx="2946400" cy="2205038"/>
          </a:xfrm>
        </p:spPr>
      </p:pic>
      <p:pic>
        <p:nvPicPr>
          <p:cNvPr id="71686" name="Picture 11" descr="cu3x"/>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867150" y="1700213"/>
            <a:ext cx="2816225" cy="2135187"/>
          </a:xfrm>
        </p:spPr>
      </p:pic>
      <p:pic>
        <p:nvPicPr>
          <p:cNvPr id="71687" name="Picture 14" descr="Cu4x"/>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3867150" y="4187825"/>
            <a:ext cx="2819400" cy="2120900"/>
          </a:xfrm>
        </p:spPr>
      </p:pic>
      <p:pic>
        <p:nvPicPr>
          <p:cNvPr id="71688" name="Picture 17" descr="Cu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0550" y="908050"/>
            <a:ext cx="1855788"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36" name="Rectangle 20"/>
          <p:cNvSpPr>
            <a:spLocks noChangeArrowheads="1"/>
          </p:cNvSpPr>
          <p:nvPr/>
        </p:nvSpPr>
        <p:spPr bwMode="auto">
          <a:xfrm>
            <a:off x="2395538" y="2427288"/>
            <a:ext cx="1768475" cy="993775"/>
          </a:xfrm>
          <a:prstGeom prst="rect">
            <a:avLst/>
          </a:prstGeom>
          <a:noFill/>
          <a:ln w="9525">
            <a:noFill/>
            <a:miter lim="800000"/>
            <a:headEnd/>
            <a:tailEnd/>
          </a:ln>
          <a:effectLst/>
        </p:spPr>
        <p:txBody>
          <a:bodyPr anchor="ctr"/>
          <a:lstStyle/>
          <a:p>
            <a:pPr algn="ctr">
              <a:defRPr/>
            </a:pPr>
            <a:r>
              <a:rPr lang="en-US" altLang="ja-JP" sz="3200">
                <a:solidFill>
                  <a:srgbClr val="FFFF66"/>
                </a:solidFill>
                <a:effectLst>
                  <a:outerShdw blurRad="38100" dist="38100" dir="2700000" algn="tl">
                    <a:srgbClr val="000000"/>
                  </a:outerShdw>
                </a:effectLst>
                <a:latin typeface="+mn-ea"/>
                <a:ea typeface="+mn-ea"/>
              </a:rPr>
              <a:t>→</a:t>
            </a:r>
            <a:br>
              <a:rPr lang="en-US" altLang="ja-JP" sz="3200">
                <a:solidFill>
                  <a:srgbClr val="FFFF66"/>
                </a:solidFill>
                <a:effectLst>
                  <a:outerShdw blurRad="38100" dist="38100" dir="2700000" algn="tl">
                    <a:srgbClr val="000000"/>
                  </a:outerShdw>
                </a:effectLst>
                <a:latin typeface="+mn-ea"/>
                <a:ea typeface="+mn-ea"/>
              </a:rPr>
            </a:br>
            <a:r>
              <a:rPr lang="ja-JP" altLang="en-US" sz="3200">
                <a:solidFill>
                  <a:srgbClr val="FFFF66"/>
                </a:solidFill>
                <a:effectLst>
                  <a:outerShdw blurRad="38100" dist="38100" dir="2700000" algn="tl">
                    <a:srgbClr val="000000"/>
                  </a:outerShdw>
                </a:effectLst>
                <a:latin typeface="+mn-ea"/>
                <a:ea typeface="+mn-ea"/>
              </a:rPr>
              <a:t>手術</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8" descr="cu11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3013" y="1052513"/>
            <a:ext cx="3392487"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9" descr="cu12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6175" y="1052513"/>
            <a:ext cx="3290888"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10" descr="cu13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3013" y="3789363"/>
            <a:ext cx="2751137"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600" name="Text Box 16"/>
          <p:cNvSpPr txBox="1">
            <a:spLocks noChangeArrowheads="1"/>
          </p:cNvSpPr>
          <p:nvPr/>
        </p:nvSpPr>
        <p:spPr bwMode="auto">
          <a:xfrm>
            <a:off x="0" y="225426"/>
            <a:ext cx="9144000" cy="646331"/>
          </a:xfrm>
          <a:prstGeom prst="rect">
            <a:avLst/>
          </a:prstGeom>
          <a:noFill/>
          <a:ln w="9525">
            <a:noFill/>
            <a:miter lim="800000"/>
            <a:headEnd/>
            <a:tailEnd/>
          </a:ln>
          <a:effectLst/>
        </p:spPr>
        <p:txBody>
          <a:bodyPr wrap="square">
            <a:spAutoFit/>
          </a:bodyPr>
          <a:lstStyle/>
          <a:p>
            <a:pPr algn="ctr">
              <a:spcBef>
                <a:spcPct val="50000"/>
              </a:spcBef>
              <a:defRPr/>
            </a:pPr>
            <a:r>
              <a:rPr lang="en-US" altLang="ja-JP" sz="3600" dirty="0">
                <a:solidFill>
                  <a:srgbClr val="FFFF66"/>
                </a:solidFill>
                <a:effectLst>
                  <a:outerShdw blurRad="38100" dist="38100" dir="2700000" algn="tl">
                    <a:srgbClr val="000000"/>
                  </a:outerShdw>
                </a:effectLst>
                <a:latin typeface="+mn-ea"/>
                <a:ea typeface="+mn-ea"/>
              </a:rPr>
              <a:t>Cushing</a:t>
            </a:r>
            <a:r>
              <a:rPr lang="ja-JP" altLang="en-US" sz="3600" dirty="0">
                <a:solidFill>
                  <a:srgbClr val="FFFF66"/>
                </a:solidFill>
                <a:effectLst>
                  <a:outerShdw blurRad="38100" dist="38100" dir="2700000" algn="tl">
                    <a:srgbClr val="000000"/>
                  </a:outerShdw>
                </a:effectLst>
                <a:latin typeface="+mn-ea"/>
                <a:ea typeface="+mn-ea"/>
              </a:rPr>
              <a:t>症候群（腺腫）</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descr="cu15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888" y="4229100"/>
            <a:ext cx="2366962"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7" descr="cu10n"/>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5788025" y="4221163"/>
            <a:ext cx="2752725" cy="2073275"/>
          </a:xfrm>
        </p:spPr>
      </p:pic>
      <p:pic>
        <p:nvPicPr>
          <p:cNvPr id="73732" name="Picture 9" descr="cu18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575" y="1014413"/>
            <a:ext cx="3840163"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10" descr="Cu19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3413" y="1004888"/>
            <a:ext cx="38417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11" descr="cu14x"/>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220663" y="4214813"/>
            <a:ext cx="2751137" cy="2182812"/>
          </a:xfrm>
        </p:spPr>
      </p:pic>
      <p:sp>
        <p:nvSpPr>
          <p:cNvPr id="196622" name="Text Box 14"/>
          <p:cNvSpPr txBox="1">
            <a:spLocks noChangeArrowheads="1"/>
          </p:cNvSpPr>
          <p:nvPr/>
        </p:nvSpPr>
        <p:spPr bwMode="auto">
          <a:xfrm>
            <a:off x="76200" y="0"/>
            <a:ext cx="9067800" cy="646331"/>
          </a:xfrm>
          <a:prstGeom prst="rect">
            <a:avLst/>
          </a:prstGeom>
          <a:noFill/>
          <a:ln w="9525">
            <a:noFill/>
            <a:miter lim="800000"/>
            <a:headEnd/>
            <a:tailEnd/>
          </a:ln>
          <a:effectLst/>
        </p:spPr>
        <p:txBody>
          <a:bodyPr wrap="square">
            <a:spAutoFit/>
          </a:bodyPr>
          <a:lstStyle/>
          <a:p>
            <a:pPr algn="ctr">
              <a:spcBef>
                <a:spcPct val="50000"/>
              </a:spcBef>
              <a:defRPr/>
            </a:pPr>
            <a:r>
              <a:rPr lang="en-US" altLang="ja-JP" sz="3600" dirty="0">
                <a:solidFill>
                  <a:srgbClr val="FFFF66"/>
                </a:solidFill>
                <a:effectLst>
                  <a:outerShdw blurRad="38100" dist="38100" dir="2700000" algn="tl">
                    <a:srgbClr val="000000"/>
                  </a:outerShdw>
                </a:effectLst>
                <a:latin typeface="+mn-ea"/>
                <a:ea typeface="+mn-ea"/>
              </a:rPr>
              <a:t>Cushing</a:t>
            </a:r>
            <a:r>
              <a:rPr lang="ja-JP" altLang="en-US" sz="3600" dirty="0">
                <a:solidFill>
                  <a:srgbClr val="FFFF66"/>
                </a:solidFill>
                <a:effectLst>
                  <a:outerShdw blurRad="38100" dist="38100" dir="2700000" algn="tl">
                    <a:srgbClr val="000000"/>
                  </a:outerShdw>
                </a:effectLst>
                <a:latin typeface="+mn-ea"/>
                <a:ea typeface="+mn-ea"/>
              </a:rPr>
              <a:t>症候群（腺腫）</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Text Box 4"/>
          <p:cNvSpPr txBox="1">
            <a:spLocks noChangeArrowheads="1"/>
          </p:cNvSpPr>
          <p:nvPr/>
        </p:nvSpPr>
        <p:spPr bwMode="auto">
          <a:xfrm>
            <a:off x="1403350" y="2162175"/>
            <a:ext cx="6337300" cy="762000"/>
          </a:xfrm>
          <a:prstGeom prst="rect">
            <a:avLst/>
          </a:prstGeom>
          <a:noFill/>
          <a:ln w="9525">
            <a:noFill/>
            <a:miter lim="800000"/>
            <a:headEnd/>
            <a:tailEnd/>
          </a:ln>
          <a:effectLst/>
        </p:spPr>
        <p:txBody>
          <a:bodyPr>
            <a:spAutoFit/>
          </a:bodyPr>
          <a:lstStyle/>
          <a:p>
            <a:pPr algn="ctr">
              <a:spcBef>
                <a:spcPct val="50000"/>
              </a:spcBef>
              <a:defRPr/>
            </a:pPr>
            <a:r>
              <a:rPr kumimoji="0" lang="ja-JP" altLang="en-US" sz="4400">
                <a:solidFill>
                  <a:srgbClr val="FFFF66"/>
                </a:solidFill>
                <a:effectLst>
                  <a:outerShdw blurRad="38100" dist="38100" dir="2700000" algn="tl">
                    <a:srgbClr val="000000"/>
                  </a:outerShdw>
                </a:effectLst>
                <a:latin typeface="Times New Roman" pitchFamily="18" charset="0"/>
              </a:rPr>
              <a:t>副</a:t>
            </a:r>
            <a:r>
              <a:rPr lang="ja-JP" altLang="en-US" sz="4400">
                <a:solidFill>
                  <a:srgbClr val="FFFF66"/>
                </a:solidFill>
                <a:effectLst>
                  <a:outerShdw blurRad="38100" dist="38100" dir="2700000" algn="tl">
                    <a:srgbClr val="000000"/>
                  </a:outerShdw>
                </a:effectLst>
                <a:latin typeface="Times New Roman" pitchFamily="18" charset="0"/>
              </a:rPr>
              <a:t>腎皮質機能低下</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ext Box 2"/>
          <p:cNvSpPr txBox="1">
            <a:spLocks noChangeArrowheads="1"/>
          </p:cNvSpPr>
          <p:nvPr/>
        </p:nvSpPr>
        <p:spPr bwMode="auto">
          <a:xfrm>
            <a:off x="0" y="44450"/>
            <a:ext cx="9144000" cy="646331"/>
          </a:xfrm>
          <a:prstGeom prst="rect">
            <a:avLst/>
          </a:prstGeom>
          <a:noFill/>
          <a:ln w="9525">
            <a:noFill/>
            <a:miter lim="800000"/>
            <a:headEnd/>
            <a:tailEnd/>
          </a:ln>
          <a:effectLst/>
        </p:spPr>
        <p:txBody>
          <a:bodyPr>
            <a:spAutoFit/>
          </a:bodyPr>
          <a:lstStyle/>
          <a:p>
            <a:pPr algn="ctr">
              <a:spcBef>
                <a:spcPct val="50000"/>
              </a:spcBef>
              <a:defRPr/>
            </a:pPr>
            <a:r>
              <a:rPr kumimoji="0" lang="ja-JP" altLang="en-US" sz="3600" dirty="0">
                <a:solidFill>
                  <a:srgbClr val="FFFF66"/>
                </a:solidFill>
                <a:effectLst>
                  <a:outerShdw blurRad="38100" dist="38100" dir="2700000" algn="tl">
                    <a:srgbClr val="000000"/>
                  </a:outerShdw>
                </a:effectLst>
                <a:latin typeface="Arial"/>
                <a:ea typeface="ＭＳ Ｐゴシック"/>
              </a:rPr>
              <a:t>副</a:t>
            </a:r>
            <a:r>
              <a:rPr lang="ja-JP" altLang="en-US" sz="3600" dirty="0">
                <a:solidFill>
                  <a:srgbClr val="FFFF66"/>
                </a:solidFill>
                <a:effectLst>
                  <a:outerShdw blurRad="38100" dist="38100" dir="2700000" algn="tl">
                    <a:srgbClr val="000000"/>
                  </a:outerShdw>
                </a:effectLst>
                <a:latin typeface="Arial"/>
                <a:ea typeface="ＭＳ Ｐゴシック"/>
              </a:rPr>
              <a:t>腎皮質機能低下の原因</a:t>
            </a:r>
          </a:p>
        </p:txBody>
      </p:sp>
      <p:sp>
        <p:nvSpPr>
          <p:cNvPr id="209923" name="Rectangle 3"/>
          <p:cNvSpPr>
            <a:spLocks noChangeArrowheads="1"/>
          </p:cNvSpPr>
          <p:nvPr/>
        </p:nvSpPr>
        <p:spPr bwMode="auto">
          <a:xfrm>
            <a:off x="0" y="4832350"/>
            <a:ext cx="9144000" cy="1643527"/>
          </a:xfrm>
          <a:prstGeom prst="rect">
            <a:avLst/>
          </a:prstGeom>
          <a:noFill/>
          <a:ln w="9525">
            <a:noFill/>
            <a:miter lim="800000"/>
            <a:headEnd/>
            <a:tailEnd/>
          </a:ln>
          <a:effectLst/>
        </p:spPr>
        <p:txBody>
          <a:bodyPr>
            <a:spAutoFit/>
          </a:bodyPr>
          <a:lstStyle/>
          <a:p>
            <a:pPr>
              <a:lnSpc>
                <a:spcPct val="90000"/>
              </a:lnSpc>
              <a:defRPr/>
            </a:pPr>
            <a:r>
              <a:rPr lang="ja-JP" altLang="en-US" dirty="0">
                <a:solidFill>
                  <a:srgbClr val="FFFFFF"/>
                </a:solidFill>
                <a:effectLst>
                  <a:outerShdw blurRad="38100" dist="38100" dir="2700000" algn="tl">
                    <a:srgbClr val="000000"/>
                  </a:outerShdw>
                </a:effectLst>
                <a:latin typeface="Arial"/>
                <a:ea typeface="ＭＳ Ｐゴシック"/>
              </a:rPr>
              <a:t>　</a:t>
            </a:r>
            <a:r>
              <a:rPr lang="en-US" altLang="ja-JP" dirty="0">
                <a:solidFill>
                  <a:srgbClr val="FFFFFF"/>
                </a:solidFill>
                <a:effectLst>
                  <a:outerShdw blurRad="38100" dist="38100" dir="2700000" algn="tl">
                    <a:srgbClr val="000000"/>
                  </a:outerShdw>
                </a:effectLst>
                <a:latin typeface="Arial"/>
                <a:ea typeface="ＭＳ Ｐゴシック"/>
              </a:rPr>
              <a:t>a.</a:t>
            </a:r>
            <a:r>
              <a:rPr lang="ja-JP" altLang="en-US" dirty="0">
                <a:solidFill>
                  <a:srgbClr val="FFFFFF"/>
                </a:solidFill>
                <a:effectLst>
                  <a:outerShdw blurRad="38100" dist="38100" dir="2700000" algn="tl">
                    <a:srgbClr val="000000"/>
                  </a:outerShdw>
                </a:effectLst>
                <a:latin typeface="Arial"/>
                <a:ea typeface="ＭＳ Ｐゴシック"/>
              </a:rPr>
              <a:t>　　慢性副腎不全経過中の急激なストレス，急激なグルココルチコイド服薬中止</a:t>
            </a:r>
          </a:p>
          <a:p>
            <a:pPr>
              <a:lnSpc>
                <a:spcPct val="90000"/>
              </a:lnSpc>
              <a:defRPr/>
            </a:pPr>
            <a:r>
              <a:rPr lang="ja-JP" altLang="en-US" dirty="0">
                <a:solidFill>
                  <a:srgbClr val="FFFFFF"/>
                </a:solidFill>
                <a:effectLst>
                  <a:outerShdw blurRad="38100" dist="38100" dir="2700000" algn="tl">
                    <a:srgbClr val="000000"/>
                  </a:outerShdw>
                </a:effectLst>
                <a:latin typeface="Arial"/>
                <a:ea typeface="ＭＳ Ｐゴシック"/>
              </a:rPr>
              <a:t>　</a:t>
            </a:r>
            <a:r>
              <a:rPr lang="en-US" altLang="ja-JP" dirty="0">
                <a:solidFill>
                  <a:srgbClr val="FFFFFF"/>
                </a:solidFill>
                <a:effectLst>
                  <a:outerShdw blurRad="38100" dist="38100" dir="2700000" algn="tl">
                    <a:srgbClr val="000000"/>
                  </a:outerShdw>
                </a:effectLst>
                <a:latin typeface="Arial"/>
                <a:ea typeface="ＭＳ Ｐゴシック"/>
              </a:rPr>
              <a:t>b.</a:t>
            </a:r>
            <a:r>
              <a:rPr lang="ja-JP" altLang="en-US" dirty="0">
                <a:solidFill>
                  <a:srgbClr val="FFFFFF"/>
                </a:solidFill>
                <a:effectLst>
                  <a:outerShdw blurRad="38100" dist="38100" dir="2700000" algn="tl">
                    <a:srgbClr val="000000"/>
                  </a:outerShdw>
                </a:effectLst>
                <a:latin typeface="Arial"/>
                <a:ea typeface="ＭＳ Ｐゴシック"/>
              </a:rPr>
              <a:t>　　急性副腎出血</a:t>
            </a:r>
          </a:p>
          <a:p>
            <a:pPr>
              <a:lnSpc>
                <a:spcPct val="90000"/>
              </a:lnSpc>
              <a:defRPr/>
            </a:pPr>
            <a:r>
              <a:rPr lang="ja-JP" altLang="en-US" dirty="0">
                <a:solidFill>
                  <a:srgbClr val="FFFFFF"/>
                </a:solidFill>
                <a:effectLst>
                  <a:outerShdw blurRad="38100" dist="38100" dir="2700000" algn="tl">
                    <a:srgbClr val="000000"/>
                  </a:outerShdw>
                </a:effectLst>
                <a:latin typeface="Arial"/>
                <a:ea typeface="ＭＳ Ｐゴシック"/>
              </a:rPr>
              <a:t>	</a:t>
            </a:r>
            <a:r>
              <a:rPr lang="en-US" altLang="ja-JP" dirty="0">
                <a:solidFill>
                  <a:srgbClr val="FFFFFF"/>
                </a:solidFill>
                <a:effectLst>
                  <a:outerShdw blurRad="38100" dist="38100" dir="2700000" algn="tl">
                    <a:srgbClr val="000000"/>
                  </a:outerShdw>
                </a:effectLst>
                <a:latin typeface="Arial"/>
                <a:ea typeface="ＭＳ Ｐゴシック"/>
              </a:rPr>
              <a:t>Waterhouse-</a:t>
            </a:r>
            <a:r>
              <a:rPr lang="en-US" altLang="ja-JP" dirty="0" err="1">
                <a:solidFill>
                  <a:srgbClr val="FFFFFF"/>
                </a:solidFill>
                <a:effectLst>
                  <a:outerShdw blurRad="38100" dist="38100" dir="2700000" algn="tl">
                    <a:srgbClr val="000000"/>
                  </a:outerShdw>
                </a:effectLst>
                <a:latin typeface="Arial"/>
                <a:ea typeface="ＭＳ Ｐゴシック"/>
              </a:rPr>
              <a:t>Friderichsen</a:t>
            </a:r>
            <a:r>
              <a:rPr lang="ja-JP" altLang="en-US" dirty="0">
                <a:solidFill>
                  <a:srgbClr val="FFFFFF"/>
                </a:solidFill>
                <a:effectLst>
                  <a:outerShdw blurRad="38100" dist="38100" dir="2700000" algn="tl">
                    <a:srgbClr val="000000"/>
                  </a:outerShdw>
                </a:effectLst>
                <a:latin typeface="Arial"/>
                <a:ea typeface="ＭＳ Ｐゴシック"/>
              </a:rPr>
              <a:t>症候群，外傷性，</a:t>
            </a:r>
          </a:p>
          <a:p>
            <a:pPr>
              <a:lnSpc>
                <a:spcPct val="90000"/>
              </a:lnSpc>
              <a:defRPr/>
            </a:pPr>
            <a:r>
              <a:rPr lang="ja-JP" altLang="en-US" dirty="0">
                <a:solidFill>
                  <a:srgbClr val="FFFFFF"/>
                </a:solidFill>
                <a:effectLst>
                  <a:outerShdw blurRad="38100" dist="38100" dir="2700000" algn="tl">
                    <a:srgbClr val="000000"/>
                  </a:outerShdw>
                </a:effectLst>
                <a:latin typeface="Arial"/>
                <a:ea typeface="ＭＳ Ｐゴシック"/>
              </a:rPr>
              <a:t>	播種性血管内凝固症候群（</a:t>
            </a:r>
            <a:r>
              <a:rPr lang="en-US" altLang="ja-JP" dirty="0">
                <a:solidFill>
                  <a:srgbClr val="FFFFFF"/>
                </a:solidFill>
                <a:effectLst>
                  <a:outerShdw blurRad="38100" dist="38100" dir="2700000" algn="tl">
                    <a:srgbClr val="000000"/>
                  </a:outerShdw>
                </a:effectLst>
                <a:latin typeface="Arial"/>
                <a:ea typeface="ＭＳ Ｐゴシック"/>
              </a:rPr>
              <a:t>DIC)</a:t>
            </a:r>
            <a:r>
              <a:rPr lang="ja-JP" altLang="en-US" dirty="0" err="1">
                <a:solidFill>
                  <a:srgbClr val="FFFFFF"/>
                </a:solidFill>
                <a:effectLst>
                  <a:outerShdw blurRad="38100" dist="38100" dir="2700000" algn="tl">
                    <a:srgbClr val="000000"/>
                  </a:outerShdw>
                </a:effectLst>
                <a:latin typeface="Arial"/>
                <a:ea typeface="ＭＳ Ｐゴシック"/>
              </a:rPr>
              <a:t>，</a:t>
            </a:r>
            <a:r>
              <a:rPr lang="ja-JP" altLang="en-US" dirty="0">
                <a:solidFill>
                  <a:srgbClr val="FFFFFF"/>
                </a:solidFill>
                <a:effectLst>
                  <a:outerShdw blurRad="38100" dist="38100" dir="2700000" algn="tl">
                    <a:srgbClr val="000000"/>
                  </a:outerShdw>
                </a:effectLst>
                <a:latin typeface="Arial"/>
                <a:ea typeface="ＭＳ Ｐゴシック"/>
              </a:rPr>
              <a:t>抗凝固薬投与</a:t>
            </a:r>
          </a:p>
          <a:p>
            <a:pPr>
              <a:lnSpc>
                <a:spcPct val="90000"/>
              </a:lnSpc>
              <a:defRPr/>
            </a:pPr>
            <a:r>
              <a:rPr lang="ja-JP" altLang="en-US" dirty="0">
                <a:solidFill>
                  <a:srgbClr val="FFFFFF"/>
                </a:solidFill>
                <a:effectLst>
                  <a:outerShdw blurRad="38100" dist="38100" dir="2700000" algn="tl">
                    <a:srgbClr val="000000"/>
                  </a:outerShdw>
                </a:effectLst>
                <a:latin typeface="Arial"/>
                <a:ea typeface="ＭＳ Ｐゴシック"/>
              </a:rPr>
              <a:t>　</a:t>
            </a:r>
            <a:r>
              <a:rPr lang="en-US" altLang="ja-JP" dirty="0">
                <a:solidFill>
                  <a:srgbClr val="FFFFFF"/>
                </a:solidFill>
                <a:effectLst>
                  <a:outerShdw blurRad="38100" dist="38100" dir="2700000" algn="tl">
                    <a:srgbClr val="000000"/>
                  </a:outerShdw>
                </a:effectLst>
                <a:latin typeface="Arial"/>
                <a:ea typeface="ＭＳ Ｐゴシック"/>
              </a:rPr>
              <a:t>c.</a:t>
            </a:r>
            <a:r>
              <a:rPr lang="ja-JP" altLang="en-US" dirty="0">
                <a:solidFill>
                  <a:srgbClr val="FFFFFF"/>
                </a:solidFill>
                <a:effectLst>
                  <a:outerShdw blurRad="38100" dist="38100" dir="2700000" algn="tl">
                    <a:srgbClr val="000000"/>
                  </a:outerShdw>
                </a:effectLst>
                <a:latin typeface="Arial"/>
                <a:ea typeface="ＭＳ Ｐゴシック"/>
              </a:rPr>
              <a:t>　　甲状腺クリーゼ</a:t>
            </a:r>
          </a:p>
          <a:p>
            <a:pPr>
              <a:lnSpc>
                <a:spcPct val="90000"/>
              </a:lnSpc>
              <a:defRPr/>
            </a:pPr>
            <a:r>
              <a:rPr lang="ja-JP" altLang="en-US" dirty="0">
                <a:solidFill>
                  <a:srgbClr val="FFFFFF"/>
                </a:solidFill>
                <a:effectLst>
                  <a:outerShdw blurRad="38100" dist="38100" dir="2700000" algn="tl">
                    <a:srgbClr val="000000"/>
                  </a:outerShdw>
                </a:effectLst>
                <a:latin typeface="Arial"/>
                <a:ea typeface="ＭＳ Ｐゴシック"/>
              </a:rPr>
              <a:t>　</a:t>
            </a:r>
            <a:r>
              <a:rPr lang="en-US" altLang="ja-JP" dirty="0">
                <a:solidFill>
                  <a:srgbClr val="FFFFFF"/>
                </a:solidFill>
                <a:effectLst>
                  <a:outerShdw blurRad="38100" dist="38100" dir="2700000" algn="tl">
                    <a:srgbClr val="000000"/>
                  </a:outerShdw>
                </a:effectLst>
                <a:latin typeface="Arial"/>
                <a:ea typeface="ＭＳ Ｐゴシック"/>
              </a:rPr>
              <a:t>d.</a:t>
            </a:r>
            <a:r>
              <a:rPr lang="ja-JP" altLang="en-US" dirty="0">
                <a:solidFill>
                  <a:srgbClr val="FFFFFF"/>
                </a:solidFill>
                <a:effectLst>
                  <a:outerShdw blurRad="38100" dist="38100" dir="2700000" algn="tl">
                    <a:srgbClr val="000000"/>
                  </a:outerShdw>
                </a:effectLst>
                <a:latin typeface="Arial"/>
                <a:ea typeface="ＭＳ Ｐゴシック"/>
              </a:rPr>
              <a:t>　　両側副腎摘出</a:t>
            </a:r>
          </a:p>
          <a:p>
            <a:pPr>
              <a:lnSpc>
                <a:spcPct val="90000"/>
              </a:lnSpc>
              <a:defRPr/>
            </a:pPr>
            <a:endParaRPr lang="en-US" altLang="ja-JP" dirty="0">
              <a:solidFill>
                <a:srgbClr val="FFFFFF"/>
              </a:solidFill>
              <a:effectLst>
                <a:outerShdw blurRad="38100" dist="38100" dir="2700000" algn="tl">
                  <a:srgbClr val="000000"/>
                </a:outerShdw>
              </a:effectLst>
              <a:latin typeface="Arial"/>
              <a:ea typeface="ＭＳ Ｐゴシック"/>
            </a:endParaRPr>
          </a:p>
        </p:txBody>
      </p:sp>
      <p:sp>
        <p:nvSpPr>
          <p:cNvPr id="209924" name="Rectangle 4"/>
          <p:cNvSpPr>
            <a:spLocks noChangeArrowheads="1"/>
          </p:cNvSpPr>
          <p:nvPr/>
        </p:nvSpPr>
        <p:spPr bwMode="auto">
          <a:xfrm>
            <a:off x="603250" y="981075"/>
            <a:ext cx="8385175" cy="4081117"/>
          </a:xfrm>
          <a:prstGeom prst="rect">
            <a:avLst/>
          </a:prstGeom>
          <a:noFill/>
          <a:ln w="9525">
            <a:noFill/>
            <a:miter lim="800000"/>
            <a:headEnd/>
            <a:tailEnd/>
          </a:ln>
          <a:effectLst/>
        </p:spPr>
        <p:txBody>
          <a:bodyPr>
            <a:spAutoFit/>
          </a:bodyPr>
          <a:lstStyle/>
          <a:p>
            <a:pPr>
              <a:lnSpc>
                <a:spcPct val="90000"/>
              </a:lnSpc>
              <a:defRPr/>
            </a:pPr>
            <a:r>
              <a:rPr lang="ja-JP" altLang="en-US" dirty="0">
                <a:solidFill>
                  <a:srgbClr val="FFFF66"/>
                </a:solidFill>
                <a:effectLst>
                  <a:outerShdw blurRad="38100" dist="38100" dir="2700000" algn="tl">
                    <a:srgbClr val="000000"/>
                  </a:outerShdw>
                </a:effectLst>
                <a:latin typeface="Arial"/>
                <a:ea typeface="ＭＳ Ｐゴシック"/>
              </a:rPr>
              <a:t>１．慢性副腎皮質機能低下症</a:t>
            </a:r>
          </a:p>
          <a:p>
            <a:pPr>
              <a:lnSpc>
                <a:spcPct val="90000"/>
              </a:lnSpc>
              <a:defRPr/>
            </a:pPr>
            <a:endParaRPr lang="ja-JP" altLang="en-US" dirty="0">
              <a:solidFill>
                <a:srgbClr val="FFFFFF"/>
              </a:solidFill>
              <a:effectLst>
                <a:outerShdw blurRad="38100" dist="38100" dir="2700000" algn="tl">
                  <a:srgbClr val="000000"/>
                </a:outerShdw>
              </a:effectLst>
              <a:latin typeface="Arial"/>
              <a:ea typeface="ＭＳ Ｐゴシック"/>
            </a:endParaRPr>
          </a:p>
          <a:p>
            <a:pPr>
              <a:lnSpc>
                <a:spcPct val="90000"/>
              </a:lnSpc>
              <a:defRPr/>
            </a:pPr>
            <a:endParaRPr lang="ja-JP" altLang="en-US" dirty="0">
              <a:solidFill>
                <a:srgbClr val="FFFFFF"/>
              </a:solidFill>
              <a:effectLst>
                <a:outerShdw blurRad="38100" dist="38100" dir="2700000" algn="tl">
                  <a:srgbClr val="000000"/>
                </a:outerShdw>
              </a:effectLst>
              <a:latin typeface="Arial"/>
              <a:ea typeface="ＭＳ Ｐゴシック"/>
            </a:endParaRPr>
          </a:p>
          <a:p>
            <a:pPr>
              <a:lnSpc>
                <a:spcPct val="90000"/>
              </a:lnSpc>
              <a:defRPr/>
            </a:pPr>
            <a:endParaRPr lang="ja-JP" altLang="en-US" dirty="0">
              <a:solidFill>
                <a:srgbClr val="FFFFFF"/>
              </a:solidFill>
              <a:effectLst>
                <a:outerShdw blurRad="38100" dist="38100" dir="2700000" algn="tl">
                  <a:srgbClr val="000000"/>
                </a:outerShdw>
              </a:effectLst>
              <a:latin typeface="Arial"/>
              <a:ea typeface="ＭＳ Ｐゴシック"/>
            </a:endParaRPr>
          </a:p>
          <a:p>
            <a:pPr>
              <a:lnSpc>
                <a:spcPct val="90000"/>
              </a:lnSpc>
              <a:defRPr/>
            </a:pPr>
            <a:endParaRPr lang="ja-JP" altLang="en-US" dirty="0">
              <a:solidFill>
                <a:srgbClr val="FFFFFF"/>
              </a:solidFill>
              <a:effectLst>
                <a:outerShdw blurRad="38100" dist="38100" dir="2700000" algn="tl">
                  <a:srgbClr val="000000"/>
                </a:outerShdw>
              </a:effectLst>
              <a:latin typeface="Arial"/>
              <a:ea typeface="ＭＳ Ｐゴシック"/>
            </a:endParaRPr>
          </a:p>
          <a:p>
            <a:pPr>
              <a:lnSpc>
                <a:spcPct val="90000"/>
              </a:lnSpc>
              <a:defRPr/>
            </a:pPr>
            <a:endParaRPr lang="ja-JP" altLang="en-US" dirty="0">
              <a:solidFill>
                <a:srgbClr val="FFFFFF"/>
              </a:solidFill>
              <a:effectLst>
                <a:outerShdw blurRad="38100" dist="38100" dir="2700000" algn="tl">
                  <a:srgbClr val="000000"/>
                </a:outerShdw>
              </a:effectLst>
              <a:latin typeface="Arial"/>
              <a:ea typeface="ＭＳ Ｐゴシック"/>
            </a:endParaRPr>
          </a:p>
          <a:p>
            <a:pPr>
              <a:lnSpc>
                <a:spcPct val="90000"/>
              </a:lnSpc>
              <a:defRPr/>
            </a:pPr>
            <a:endParaRPr lang="ja-JP" altLang="en-US" dirty="0">
              <a:solidFill>
                <a:srgbClr val="FFFFFF"/>
              </a:solidFill>
              <a:effectLst>
                <a:outerShdw blurRad="38100" dist="38100" dir="2700000" algn="tl">
                  <a:srgbClr val="000000"/>
                </a:outerShdw>
              </a:effectLst>
              <a:latin typeface="Arial"/>
              <a:ea typeface="ＭＳ Ｐゴシック"/>
            </a:endParaRPr>
          </a:p>
          <a:p>
            <a:pPr>
              <a:lnSpc>
                <a:spcPct val="90000"/>
              </a:lnSpc>
              <a:defRPr/>
            </a:pPr>
            <a:endParaRPr lang="ja-JP" altLang="en-US" dirty="0">
              <a:solidFill>
                <a:srgbClr val="FFFFFF"/>
              </a:solidFill>
              <a:effectLst>
                <a:outerShdw blurRad="38100" dist="38100" dir="2700000" algn="tl">
                  <a:srgbClr val="000000"/>
                </a:outerShdw>
              </a:effectLst>
              <a:latin typeface="Arial"/>
              <a:ea typeface="ＭＳ Ｐゴシック"/>
            </a:endParaRPr>
          </a:p>
          <a:p>
            <a:pPr>
              <a:lnSpc>
                <a:spcPct val="90000"/>
              </a:lnSpc>
              <a:defRPr/>
            </a:pPr>
            <a:endParaRPr lang="ja-JP" altLang="en-US" dirty="0">
              <a:solidFill>
                <a:srgbClr val="FFFFFF"/>
              </a:solidFill>
              <a:effectLst>
                <a:outerShdw blurRad="38100" dist="38100" dir="2700000" algn="tl">
                  <a:srgbClr val="000000"/>
                </a:outerShdw>
              </a:effectLst>
              <a:latin typeface="Arial"/>
              <a:ea typeface="ＭＳ Ｐゴシック"/>
            </a:endParaRPr>
          </a:p>
          <a:p>
            <a:pPr>
              <a:lnSpc>
                <a:spcPct val="90000"/>
              </a:lnSpc>
              <a:defRPr/>
            </a:pPr>
            <a:endParaRPr lang="ja-JP" altLang="en-US" dirty="0">
              <a:solidFill>
                <a:srgbClr val="FFFFFF"/>
              </a:solidFill>
              <a:effectLst>
                <a:outerShdw blurRad="38100" dist="38100" dir="2700000" algn="tl">
                  <a:srgbClr val="000000"/>
                </a:outerShdw>
              </a:effectLst>
              <a:latin typeface="Arial"/>
              <a:ea typeface="ＭＳ Ｐゴシック"/>
            </a:endParaRPr>
          </a:p>
          <a:p>
            <a:pPr>
              <a:lnSpc>
                <a:spcPct val="90000"/>
              </a:lnSpc>
              <a:defRPr/>
            </a:pPr>
            <a:endParaRPr lang="ja-JP" altLang="en-US" dirty="0">
              <a:solidFill>
                <a:srgbClr val="FFFFFF"/>
              </a:solidFill>
              <a:effectLst>
                <a:outerShdw blurRad="38100" dist="38100" dir="2700000" algn="tl">
                  <a:srgbClr val="000000"/>
                </a:outerShdw>
              </a:effectLst>
              <a:latin typeface="Arial"/>
              <a:ea typeface="ＭＳ Ｐゴシック"/>
            </a:endParaRPr>
          </a:p>
          <a:p>
            <a:pPr>
              <a:lnSpc>
                <a:spcPct val="90000"/>
              </a:lnSpc>
              <a:defRPr/>
            </a:pPr>
            <a:endParaRPr lang="ja-JP" altLang="en-US" dirty="0">
              <a:solidFill>
                <a:srgbClr val="FFFFFF"/>
              </a:solidFill>
              <a:effectLst>
                <a:outerShdw blurRad="38100" dist="38100" dir="2700000" algn="tl">
                  <a:srgbClr val="000000"/>
                </a:outerShdw>
              </a:effectLst>
              <a:latin typeface="Arial"/>
              <a:ea typeface="ＭＳ Ｐゴシック"/>
            </a:endParaRPr>
          </a:p>
          <a:p>
            <a:pPr>
              <a:lnSpc>
                <a:spcPct val="90000"/>
              </a:lnSpc>
              <a:defRPr/>
            </a:pPr>
            <a:endParaRPr lang="en-US" altLang="ja-JP" dirty="0" smtClean="0">
              <a:solidFill>
                <a:srgbClr val="FFFFFF"/>
              </a:solidFill>
              <a:effectLst>
                <a:outerShdw blurRad="38100" dist="38100" dir="2700000" algn="tl">
                  <a:srgbClr val="000000"/>
                </a:outerShdw>
              </a:effectLst>
              <a:latin typeface="Arial"/>
              <a:ea typeface="ＭＳ Ｐゴシック"/>
            </a:endParaRPr>
          </a:p>
          <a:p>
            <a:pPr>
              <a:lnSpc>
                <a:spcPct val="90000"/>
              </a:lnSpc>
              <a:defRPr/>
            </a:pPr>
            <a:endParaRPr lang="en-US" altLang="ja-JP" dirty="0">
              <a:solidFill>
                <a:srgbClr val="FFFFFF"/>
              </a:solidFill>
              <a:effectLst>
                <a:outerShdw blurRad="38100" dist="38100" dir="2700000" algn="tl">
                  <a:srgbClr val="000000"/>
                </a:outerShdw>
              </a:effectLst>
              <a:latin typeface="Arial"/>
              <a:ea typeface="ＭＳ Ｐゴシック"/>
            </a:endParaRPr>
          </a:p>
          <a:p>
            <a:pPr>
              <a:lnSpc>
                <a:spcPct val="90000"/>
              </a:lnSpc>
              <a:defRPr/>
            </a:pPr>
            <a:endParaRPr lang="en-US" altLang="ja-JP" dirty="0" smtClean="0">
              <a:solidFill>
                <a:srgbClr val="FFFFFF"/>
              </a:solidFill>
              <a:effectLst>
                <a:outerShdw blurRad="38100" dist="38100" dir="2700000" algn="tl">
                  <a:srgbClr val="000000"/>
                </a:outerShdw>
              </a:effectLst>
              <a:latin typeface="Arial"/>
              <a:ea typeface="ＭＳ Ｐゴシック"/>
            </a:endParaRPr>
          </a:p>
          <a:p>
            <a:pPr>
              <a:lnSpc>
                <a:spcPct val="90000"/>
              </a:lnSpc>
              <a:defRPr/>
            </a:pPr>
            <a:endParaRPr lang="ja-JP" altLang="en-US" dirty="0">
              <a:solidFill>
                <a:srgbClr val="FFFFFF"/>
              </a:solidFill>
              <a:effectLst>
                <a:outerShdw blurRad="38100" dist="38100" dir="2700000" algn="tl">
                  <a:srgbClr val="000000"/>
                </a:outerShdw>
              </a:effectLst>
              <a:latin typeface="Arial"/>
              <a:ea typeface="ＭＳ Ｐゴシック"/>
            </a:endParaRPr>
          </a:p>
          <a:p>
            <a:pPr>
              <a:lnSpc>
                <a:spcPct val="90000"/>
              </a:lnSpc>
              <a:defRPr/>
            </a:pPr>
            <a:r>
              <a:rPr lang="ja-JP" altLang="en-US" dirty="0">
                <a:solidFill>
                  <a:srgbClr val="FFFF66"/>
                </a:solidFill>
                <a:effectLst>
                  <a:outerShdw blurRad="38100" dist="38100" dir="2700000" algn="tl">
                    <a:srgbClr val="000000"/>
                  </a:outerShdw>
                </a:effectLst>
                <a:latin typeface="Arial"/>
                <a:ea typeface="ＭＳ Ｐゴシック"/>
              </a:rPr>
              <a:t>２</a:t>
            </a:r>
            <a:r>
              <a:rPr lang="zh-TW" altLang="en-US" dirty="0">
                <a:solidFill>
                  <a:srgbClr val="FFFF66"/>
                </a:solidFill>
                <a:effectLst>
                  <a:outerShdw blurRad="38100" dist="38100" dir="2700000" algn="tl">
                    <a:srgbClr val="000000"/>
                  </a:outerShdw>
                </a:effectLst>
                <a:latin typeface="Arial"/>
                <a:ea typeface="ＭＳ Ｐゴシック"/>
              </a:rPr>
              <a:t>．</a:t>
            </a:r>
            <a:r>
              <a:rPr lang="ja-JP" altLang="en-US" dirty="0">
                <a:solidFill>
                  <a:srgbClr val="FFFF66"/>
                </a:solidFill>
                <a:effectLst>
                  <a:outerShdw blurRad="38100" dist="38100" dir="2700000" algn="tl">
                    <a:srgbClr val="000000"/>
                  </a:outerShdw>
                </a:effectLst>
                <a:latin typeface="Arial"/>
                <a:ea typeface="ＭＳ Ｐゴシック"/>
              </a:rPr>
              <a:t>急性副腎皮質機能低下症</a:t>
            </a:r>
          </a:p>
          <a:p>
            <a:pPr>
              <a:lnSpc>
                <a:spcPct val="90000"/>
              </a:lnSpc>
              <a:defRPr/>
            </a:pPr>
            <a:endParaRPr lang="en-US" altLang="ja-JP" dirty="0">
              <a:solidFill>
                <a:srgbClr val="FFFFFF"/>
              </a:solidFill>
              <a:effectLst>
                <a:outerShdw blurRad="38100" dist="38100" dir="2700000" algn="tl">
                  <a:srgbClr val="000000"/>
                </a:outerShdw>
              </a:effectLst>
              <a:latin typeface="Arial"/>
              <a:ea typeface="ＭＳ Ｐゴシック"/>
            </a:endParaRPr>
          </a:p>
        </p:txBody>
      </p:sp>
      <p:sp>
        <p:nvSpPr>
          <p:cNvPr id="209925" name="Rectangle 5"/>
          <p:cNvSpPr>
            <a:spLocks noChangeArrowheads="1"/>
          </p:cNvSpPr>
          <p:nvPr/>
        </p:nvSpPr>
        <p:spPr bwMode="auto">
          <a:xfrm>
            <a:off x="0" y="1341438"/>
            <a:ext cx="9144000" cy="2529923"/>
          </a:xfrm>
          <a:prstGeom prst="rect">
            <a:avLst/>
          </a:prstGeom>
          <a:noFill/>
          <a:ln w="9525">
            <a:noFill/>
            <a:miter lim="800000"/>
            <a:headEnd/>
            <a:tailEnd/>
          </a:ln>
          <a:effectLst/>
        </p:spPr>
        <p:txBody>
          <a:bodyPr>
            <a:spAutoFit/>
          </a:bodyPr>
          <a:lstStyle/>
          <a:p>
            <a:pPr>
              <a:lnSpc>
                <a:spcPct val="90000"/>
              </a:lnSpc>
              <a:defRPr/>
            </a:pPr>
            <a:r>
              <a:rPr lang="ja-JP" altLang="en-US" dirty="0">
                <a:solidFill>
                  <a:srgbClr val="FFFFFF"/>
                </a:solidFill>
                <a:effectLst>
                  <a:outerShdw blurRad="38100" dist="38100" dir="2700000" algn="tl">
                    <a:srgbClr val="000000"/>
                  </a:outerShdw>
                </a:effectLst>
                <a:latin typeface="Arial"/>
                <a:ea typeface="ＭＳ Ｐゴシック"/>
              </a:rPr>
              <a:t>　</a:t>
            </a:r>
            <a:r>
              <a:rPr lang="en-US" altLang="ja-JP" dirty="0">
                <a:solidFill>
                  <a:srgbClr val="FFFFFF"/>
                </a:solidFill>
                <a:effectLst>
                  <a:outerShdw blurRad="38100" dist="38100" dir="2700000" algn="tl">
                    <a:srgbClr val="000000"/>
                  </a:outerShdw>
                </a:effectLst>
                <a:latin typeface="Arial"/>
                <a:ea typeface="ＭＳ Ｐゴシック"/>
              </a:rPr>
              <a:t>a.</a:t>
            </a:r>
            <a:r>
              <a:rPr lang="ja-JP" altLang="en-US" dirty="0">
                <a:solidFill>
                  <a:srgbClr val="FFFFFF"/>
                </a:solidFill>
                <a:effectLst>
                  <a:outerShdw blurRad="38100" dist="38100" dir="2700000" algn="tl">
                    <a:srgbClr val="000000"/>
                  </a:outerShdw>
                </a:effectLst>
                <a:latin typeface="Arial"/>
                <a:ea typeface="ＭＳ Ｐゴシック"/>
              </a:rPr>
              <a:t>　　慢性原発性副腎皮質機能低下症（</a:t>
            </a:r>
            <a:r>
              <a:rPr lang="en-US" altLang="ja-JP" dirty="0">
                <a:solidFill>
                  <a:srgbClr val="FFFFFF"/>
                </a:solidFill>
                <a:effectLst>
                  <a:outerShdw blurRad="38100" dist="38100" dir="2700000" algn="tl">
                    <a:srgbClr val="000000"/>
                  </a:outerShdw>
                </a:effectLst>
                <a:latin typeface="Arial"/>
                <a:ea typeface="ＭＳ Ｐゴシック"/>
              </a:rPr>
              <a:t>Addison</a:t>
            </a:r>
            <a:r>
              <a:rPr lang="ja-JP" altLang="en-US" dirty="0">
                <a:solidFill>
                  <a:srgbClr val="FFFFFF"/>
                </a:solidFill>
                <a:effectLst>
                  <a:outerShdw blurRad="38100" dist="38100" dir="2700000" algn="tl">
                    <a:srgbClr val="000000"/>
                  </a:outerShdw>
                </a:effectLst>
                <a:latin typeface="Arial"/>
                <a:ea typeface="ＭＳ Ｐゴシック"/>
              </a:rPr>
              <a:t>病）</a:t>
            </a:r>
          </a:p>
          <a:p>
            <a:pPr>
              <a:lnSpc>
                <a:spcPct val="90000"/>
              </a:lnSpc>
              <a:defRPr/>
            </a:pPr>
            <a:endParaRPr lang="ja-JP" altLang="en-US" dirty="0">
              <a:solidFill>
                <a:srgbClr val="FFFFFF"/>
              </a:solidFill>
              <a:effectLst>
                <a:outerShdw blurRad="38100" dist="38100" dir="2700000" algn="tl">
                  <a:srgbClr val="000000"/>
                </a:outerShdw>
              </a:effectLst>
              <a:latin typeface="Arial"/>
              <a:ea typeface="ＭＳ Ｐゴシック"/>
            </a:endParaRPr>
          </a:p>
          <a:p>
            <a:pPr>
              <a:lnSpc>
                <a:spcPct val="90000"/>
              </a:lnSpc>
              <a:defRPr/>
            </a:pPr>
            <a:endParaRPr lang="ja-JP" altLang="en-US" dirty="0">
              <a:solidFill>
                <a:srgbClr val="FFFFFF"/>
              </a:solidFill>
              <a:effectLst>
                <a:outerShdw blurRad="38100" dist="38100" dir="2700000" algn="tl">
                  <a:srgbClr val="000000"/>
                </a:outerShdw>
              </a:effectLst>
              <a:latin typeface="Arial"/>
              <a:ea typeface="ＭＳ Ｐゴシック"/>
            </a:endParaRPr>
          </a:p>
          <a:p>
            <a:pPr>
              <a:lnSpc>
                <a:spcPct val="90000"/>
              </a:lnSpc>
              <a:defRPr/>
            </a:pPr>
            <a:endParaRPr lang="ja-JP" altLang="en-US" dirty="0">
              <a:solidFill>
                <a:srgbClr val="FFFFFF"/>
              </a:solidFill>
              <a:effectLst>
                <a:outerShdw blurRad="38100" dist="38100" dir="2700000" algn="tl">
                  <a:srgbClr val="000000"/>
                </a:outerShdw>
              </a:effectLst>
              <a:latin typeface="Arial"/>
              <a:ea typeface="ＭＳ Ｐゴシック"/>
            </a:endParaRPr>
          </a:p>
          <a:p>
            <a:pPr>
              <a:lnSpc>
                <a:spcPct val="90000"/>
              </a:lnSpc>
              <a:defRPr/>
            </a:pPr>
            <a:endParaRPr lang="ja-JP" altLang="en-US" dirty="0">
              <a:solidFill>
                <a:srgbClr val="FFFFFF"/>
              </a:solidFill>
              <a:effectLst>
                <a:outerShdw blurRad="38100" dist="38100" dir="2700000" algn="tl">
                  <a:srgbClr val="000000"/>
                </a:outerShdw>
              </a:effectLst>
              <a:latin typeface="Arial"/>
              <a:ea typeface="ＭＳ Ｐゴシック"/>
            </a:endParaRPr>
          </a:p>
          <a:p>
            <a:pPr>
              <a:lnSpc>
                <a:spcPct val="90000"/>
              </a:lnSpc>
              <a:defRPr/>
            </a:pPr>
            <a:endParaRPr lang="ja-JP" altLang="en-US" dirty="0">
              <a:solidFill>
                <a:srgbClr val="FFFFFF"/>
              </a:solidFill>
              <a:effectLst>
                <a:outerShdw blurRad="38100" dist="38100" dir="2700000" algn="tl">
                  <a:srgbClr val="000000"/>
                </a:outerShdw>
              </a:effectLst>
              <a:latin typeface="Arial"/>
              <a:ea typeface="ＭＳ Ｐゴシック"/>
            </a:endParaRPr>
          </a:p>
          <a:p>
            <a:pPr>
              <a:lnSpc>
                <a:spcPct val="90000"/>
              </a:lnSpc>
              <a:defRPr/>
            </a:pPr>
            <a:endParaRPr lang="en-US" altLang="ja-JP" dirty="0" smtClean="0">
              <a:solidFill>
                <a:srgbClr val="FFFFFF"/>
              </a:solidFill>
              <a:effectLst>
                <a:outerShdw blurRad="38100" dist="38100" dir="2700000" algn="tl">
                  <a:srgbClr val="000000"/>
                </a:outerShdw>
              </a:effectLst>
              <a:latin typeface="Arial"/>
              <a:ea typeface="ＭＳ Ｐゴシック"/>
            </a:endParaRPr>
          </a:p>
          <a:p>
            <a:pPr>
              <a:lnSpc>
                <a:spcPct val="90000"/>
              </a:lnSpc>
              <a:defRPr/>
            </a:pPr>
            <a:endParaRPr lang="ja-JP" altLang="en-US" dirty="0">
              <a:solidFill>
                <a:srgbClr val="FFFFFF"/>
              </a:solidFill>
              <a:effectLst>
                <a:outerShdw blurRad="38100" dist="38100" dir="2700000" algn="tl">
                  <a:srgbClr val="000000"/>
                </a:outerShdw>
              </a:effectLst>
              <a:latin typeface="Arial"/>
              <a:ea typeface="ＭＳ Ｐゴシック"/>
            </a:endParaRPr>
          </a:p>
          <a:p>
            <a:pPr>
              <a:lnSpc>
                <a:spcPct val="90000"/>
              </a:lnSpc>
              <a:defRPr/>
            </a:pPr>
            <a:endParaRPr lang="en-US" altLang="ja-JP" dirty="0" smtClean="0">
              <a:solidFill>
                <a:srgbClr val="FFFFFF"/>
              </a:solidFill>
              <a:effectLst>
                <a:outerShdw blurRad="38100" dist="38100" dir="2700000" algn="tl">
                  <a:srgbClr val="000000"/>
                </a:outerShdw>
              </a:effectLst>
              <a:latin typeface="Arial"/>
              <a:ea typeface="ＭＳ Ｐゴシック"/>
            </a:endParaRPr>
          </a:p>
          <a:p>
            <a:pPr>
              <a:lnSpc>
                <a:spcPct val="90000"/>
              </a:lnSpc>
              <a:defRPr/>
            </a:pPr>
            <a:endParaRPr lang="ja-JP" altLang="en-US" dirty="0">
              <a:solidFill>
                <a:srgbClr val="FFFFFF"/>
              </a:solidFill>
              <a:effectLst>
                <a:outerShdw blurRad="38100" dist="38100" dir="2700000" algn="tl">
                  <a:srgbClr val="000000"/>
                </a:outerShdw>
              </a:effectLst>
              <a:latin typeface="Arial"/>
              <a:ea typeface="ＭＳ Ｐゴシック"/>
            </a:endParaRPr>
          </a:p>
          <a:p>
            <a:pPr>
              <a:lnSpc>
                <a:spcPct val="90000"/>
              </a:lnSpc>
              <a:defRPr/>
            </a:pPr>
            <a:r>
              <a:rPr lang="ja-JP" altLang="en-US" dirty="0">
                <a:solidFill>
                  <a:srgbClr val="FFFFFF"/>
                </a:solidFill>
                <a:effectLst>
                  <a:outerShdw blurRad="38100" dist="38100" dir="2700000" algn="tl">
                    <a:srgbClr val="000000"/>
                  </a:outerShdw>
                </a:effectLst>
                <a:latin typeface="Arial"/>
                <a:ea typeface="ＭＳ Ｐゴシック"/>
              </a:rPr>
              <a:t>　</a:t>
            </a:r>
            <a:r>
              <a:rPr lang="en-US" altLang="ja-JP" dirty="0">
                <a:solidFill>
                  <a:srgbClr val="FFFFFF"/>
                </a:solidFill>
                <a:effectLst>
                  <a:outerShdw blurRad="38100" dist="38100" dir="2700000" algn="tl">
                    <a:srgbClr val="000000"/>
                  </a:outerShdw>
                </a:effectLst>
                <a:latin typeface="Arial"/>
                <a:ea typeface="ＭＳ Ｐゴシック"/>
              </a:rPr>
              <a:t>b.</a:t>
            </a:r>
            <a:r>
              <a:rPr lang="ja-JP" altLang="en-US" dirty="0">
                <a:solidFill>
                  <a:srgbClr val="FFFFFF"/>
                </a:solidFill>
                <a:effectLst>
                  <a:outerShdw blurRad="38100" dist="38100" dir="2700000" algn="tl">
                    <a:srgbClr val="000000"/>
                  </a:outerShdw>
                </a:effectLst>
                <a:latin typeface="Arial"/>
                <a:ea typeface="ＭＳ Ｐゴシック"/>
              </a:rPr>
              <a:t>　　慢性続発性副腎皮質機能低下症</a:t>
            </a:r>
          </a:p>
        </p:txBody>
      </p:sp>
      <p:sp>
        <p:nvSpPr>
          <p:cNvPr id="209926" name="Rectangle 6"/>
          <p:cNvSpPr>
            <a:spLocks noChangeArrowheads="1"/>
          </p:cNvSpPr>
          <p:nvPr/>
        </p:nvSpPr>
        <p:spPr bwMode="auto">
          <a:xfrm>
            <a:off x="795337" y="3842398"/>
            <a:ext cx="8456613" cy="535531"/>
          </a:xfrm>
          <a:prstGeom prst="rect">
            <a:avLst/>
          </a:prstGeom>
          <a:noFill/>
          <a:ln w="9525">
            <a:noFill/>
            <a:miter lim="800000"/>
            <a:headEnd/>
            <a:tailEnd/>
          </a:ln>
          <a:effectLst/>
        </p:spPr>
        <p:txBody>
          <a:bodyPr>
            <a:spAutoFit/>
          </a:bodyPr>
          <a:lstStyle/>
          <a:p>
            <a:pPr>
              <a:lnSpc>
                <a:spcPct val="90000"/>
              </a:lnSpc>
              <a:defRPr/>
            </a:pPr>
            <a:r>
              <a:rPr lang="en-US" altLang="ja-JP" dirty="0">
                <a:solidFill>
                  <a:srgbClr val="FFFFFF"/>
                </a:solidFill>
                <a:effectLst>
                  <a:outerShdw blurRad="38100" dist="38100" dir="2700000" algn="tl">
                    <a:srgbClr val="000000"/>
                  </a:outerShdw>
                </a:effectLst>
                <a:latin typeface="Arial"/>
                <a:ea typeface="ＭＳ Ｐゴシック"/>
              </a:rPr>
              <a:t>	</a:t>
            </a:r>
            <a:r>
              <a:rPr lang="ja-JP" altLang="en-US" dirty="0">
                <a:solidFill>
                  <a:srgbClr val="FFFFFF"/>
                </a:solidFill>
                <a:effectLst>
                  <a:outerShdw blurRad="38100" dist="38100" dir="2700000" algn="tl">
                    <a:srgbClr val="000000"/>
                  </a:outerShdw>
                </a:effectLst>
                <a:latin typeface="Arial"/>
                <a:ea typeface="ＭＳ Ｐゴシック"/>
              </a:rPr>
              <a:t>視床下部・下垂体腫瘍，</a:t>
            </a:r>
            <a:r>
              <a:rPr lang="en-US" altLang="ja-JP" dirty="0">
                <a:solidFill>
                  <a:srgbClr val="FFFFFF"/>
                </a:solidFill>
                <a:effectLst>
                  <a:outerShdw blurRad="38100" dist="38100" dir="2700000" algn="tl">
                    <a:srgbClr val="000000"/>
                  </a:outerShdw>
                </a:effectLst>
                <a:latin typeface="Arial"/>
                <a:ea typeface="ＭＳ Ｐゴシック"/>
              </a:rPr>
              <a:t>ACTH</a:t>
            </a:r>
            <a:r>
              <a:rPr lang="ja-JP" altLang="en-US" dirty="0">
                <a:solidFill>
                  <a:srgbClr val="FFFFFF"/>
                </a:solidFill>
                <a:effectLst>
                  <a:outerShdw blurRad="38100" dist="38100" dir="2700000" algn="tl">
                    <a:srgbClr val="000000"/>
                  </a:outerShdw>
                </a:effectLst>
                <a:latin typeface="Arial"/>
                <a:ea typeface="ＭＳ Ｐゴシック"/>
              </a:rPr>
              <a:t>単独欠損症，自己免疫性下垂体炎</a:t>
            </a:r>
          </a:p>
          <a:p>
            <a:pPr>
              <a:lnSpc>
                <a:spcPct val="90000"/>
              </a:lnSpc>
              <a:defRPr/>
            </a:pPr>
            <a:r>
              <a:rPr lang="ja-JP" altLang="en-US" dirty="0">
                <a:solidFill>
                  <a:srgbClr val="FFFFFF"/>
                </a:solidFill>
                <a:effectLst>
                  <a:outerShdw blurRad="38100" dist="38100" dir="2700000" algn="tl">
                    <a:srgbClr val="000000"/>
                  </a:outerShdw>
                </a:effectLst>
                <a:latin typeface="Arial"/>
                <a:ea typeface="ＭＳ Ｐゴシック"/>
              </a:rPr>
              <a:t>	下垂体摘出，グルココルチコイド投与</a:t>
            </a:r>
          </a:p>
        </p:txBody>
      </p:sp>
      <p:sp>
        <p:nvSpPr>
          <p:cNvPr id="209927" name="Rectangle 7"/>
          <p:cNvSpPr>
            <a:spLocks noChangeArrowheads="1"/>
          </p:cNvSpPr>
          <p:nvPr/>
        </p:nvSpPr>
        <p:spPr bwMode="auto">
          <a:xfrm>
            <a:off x="795338" y="1628775"/>
            <a:ext cx="8385175" cy="1643527"/>
          </a:xfrm>
          <a:prstGeom prst="rect">
            <a:avLst/>
          </a:prstGeom>
          <a:noFill/>
          <a:ln w="9525">
            <a:noFill/>
            <a:miter lim="800000"/>
            <a:headEnd/>
            <a:tailEnd/>
          </a:ln>
          <a:effectLst/>
        </p:spPr>
        <p:txBody>
          <a:bodyPr>
            <a:spAutoFit/>
          </a:bodyPr>
          <a:lstStyle/>
          <a:p>
            <a:pPr>
              <a:lnSpc>
                <a:spcPct val="90000"/>
              </a:lnSpc>
              <a:defRPr/>
            </a:pPr>
            <a:r>
              <a:rPr lang="ja-JP" altLang="en-US" dirty="0">
                <a:solidFill>
                  <a:srgbClr val="FFFFFF"/>
                </a:solidFill>
                <a:effectLst>
                  <a:outerShdw blurRad="38100" dist="38100" dir="2700000" algn="tl">
                    <a:srgbClr val="000000"/>
                  </a:outerShdw>
                </a:effectLst>
                <a:latin typeface="Arial"/>
                <a:ea typeface="ＭＳ Ｐゴシック"/>
              </a:rPr>
              <a:t>　	感染症（結核性，真菌症，サイトメガロウイルスなどのウイルス性）</a:t>
            </a:r>
          </a:p>
          <a:p>
            <a:pPr>
              <a:lnSpc>
                <a:spcPct val="90000"/>
              </a:lnSpc>
              <a:defRPr/>
            </a:pPr>
            <a:r>
              <a:rPr lang="ja-JP" altLang="en-US" dirty="0">
                <a:solidFill>
                  <a:srgbClr val="FFFFFF"/>
                </a:solidFill>
                <a:effectLst>
                  <a:outerShdw blurRad="38100" dist="38100" dir="2700000" algn="tl">
                    <a:srgbClr val="000000"/>
                  </a:outerShdw>
                </a:effectLst>
                <a:latin typeface="Arial"/>
                <a:ea typeface="ＭＳ Ｐゴシック"/>
              </a:rPr>
              <a:t>	特発性（多腺性自己免疫性症候群 </a:t>
            </a:r>
            <a:r>
              <a:rPr lang="en-US" altLang="ja-JP" dirty="0">
                <a:solidFill>
                  <a:srgbClr val="FFFFFF"/>
                </a:solidFill>
                <a:effectLst>
                  <a:outerShdw blurRad="38100" dist="38100" dir="2700000" algn="tl">
                    <a:srgbClr val="000000"/>
                  </a:outerShdw>
                </a:effectLst>
                <a:latin typeface="Arial"/>
                <a:ea typeface="ＭＳ Ｐゴシック"/>
              </a:rPr>
              <a:t>PGA</a:t>
            </a:r>
            <a:r>
              <a:rPr lang="ja-JP" altLang="en-US" dirty="0">
                <a:solidFill>
                  <a:srgbClr val="FFFFFF"/>
                </a:solidFill>
                <a:effectLst>
                  <a:outerShdw blurRad="38100" dist="38100" dir="2700000" algn="tl">
                    <a:srgbClr val="000000"/>
                  </a:outerShdw>
                </a:effectLst>
                <a:latin typeface="Arial"/>
                <a:ea typeface="ＭＳ Ｐゴシック"/>
              </a:rPr>
              <a:t>を含む）</a:t>
            </a:r>
          </a:p>
          <a:p>
            <a:pPr>
              <a:lnSpc>
                <a:spcPct val="90000"/>
              </a:lnSpc>
              <a:defRPr/>
            </a:pPr>
            <a:r>
              <a:rPr lang="ja-JP" altLang="en-US" dirty="0">
                <a:solidFill>
                  <a:srgbClr val="FFFFFF"/>
                </a:solidFill>
                <a:effectLst>
                  <a:outerShdw blurRad="38100" dist="38100" dir="2700000" algn="tl">
                    <a:srgbClr val="000000"/>
                  </a:outerShdw>
                </a:effectLst>
                <a:latin typeface="Arial"/>
                <a:ea typeface="ＭＳ Ｐゴシック"/>
              </a:rPr>
              <a:t>	サルコイドーシス，アミロイドーシス</a:t>
            </a:r>
          </a:p>
          <a:p>
            <a:pPr>
              <a:lnSpc>
                <a:spcPct val="90000"/>
              </a:lnSpc>
              <a:defRPr/>
            </a:pPr>
            <a:r>
              <a:rPr lang="ja-JP" altLang="en-US" dirty="0">
                <a:solidFill>
                  <a:srgbClr val="FFFFFF"/>
                </a:solidFill>
                <a:effectLst>
                  <a:outerShdw blurRad="38100" dist="38100" dir="2700000" algn="tl">
                    <a:srgbClr val="000000"/>
                  </a:outerShdw>
                </a:effectLst>
                <a:latin typeface="Arial"/>
                <a:ea typeface="ＭＳ Ｐゴシック"/>
              </a:rPr>
              <a:t>	悪性腫瘍の両側副腎への転移</a:t>
            </a:r>
          </a:p>
          <a:p>
            <a:pPr>
              <a:lnSpc>
                <a:spcPct val="90000"/>
              </a:lnSpc>
              <a:defRPr/>
            </a:pPr>
            <a:r>
              <a:rPr lang="ja-JP" altLang="en-US" dirty="0">
                <a:solidFill>
                  <a:srgbClr val="FFFFFF"/>
                </a:solidFill>
                <a:effectLst>
                  <a:outerShdw blurRad="38100" dist="38100" dir="2700000" algn="tl">
                    <a:srgbClr val="000000"/>
                  </a:outerShdw>
                </a:effectLst>
                <a:latin typeface="Arial"/>
                <a:ea typeface="ＭＳ Ｐゴシック"/>
              </a:rPr>
              <a:t>	先天性副腎過形成［</a:t>
            </a:r>
            <a:r>
              <a:rPr lang="en-US" altLang="ja-JP" dirty="0">
                <a:solidFill>
                  <a:srgbClr val="FFFFFF"/>
                </a:solidFill>
                <a:effectLst>
                  <a:outerShdw blurRad="38100" dist="38100" dir="2700000" algn="tl">
                    <a:srgbClr val="000000"/>
                  </a:outerShdw>
                </a:effectLst>
                <a:latin typeface="Arial"/>
                <a:ea typeface="ＭＳ Ｐゴシック"/>
              </a:rPr>
              <a:t>21-</a:t>
            </a:r>
            <a:r>
              <a:rPr lang="ja-JP" altLang="en-US" dirty="0">
                <a:solidFill>
                  <a:srgbClr val="FFFFFF"/>
                </a:solidFill>
                <a:effectLst>
                  <a:outerShdw blurRad="38100" dist="38100" dir="2700000" algn="tl">
                    <a:srgbClr val="000000"/>
                  </a:outerShdw>
                </a:effectLst>
                <a:latin typeface="Arial"/>
                <a:ea typeface="ＭＳ Ｐゴシック"/>
              </a:rPr>
              <a:t>水酸化酵素欠損症など］</a:t>
            </a:r>
          </a:p>
          <a:p>
            <a:pPr>
              <a:lnSpc>
                <a:spcPct val="90000"/>
              </a:lnSpc>
              <a:defRPr/>
            </a:pPr>
            <a:r>
              <a:rPr lang="ja-JP" altLang="en-US" dirty="0">
                <a:solidFill>
                  <a:srgbClr val="FFFFFF"/>
                </a:solidFill>
                <a:effectLst>
                  <a:outerShdw blurRad="38100" dist="38100" dir="2700000" algn="tl">
                    <a:srgbClr val="000000"/>
                  </a:outerShdw>
                </a:effectLst>
                <a:latin typeface="Arial"/>
                <a:ea typeface="ＭＳ Ｐゴシック"/>
              </a:rPr>
              <a:t>	先天性</a:t>
            </a:r>
            <a:r>
              <a:rPr lang="en-US" altLang="ja-JP" dirty="0">
                <a:solidFill>
                  <a:srgbClr val="FFFFFF"/>
                </a:solidFill>
                <a:effectLst>
                  <a:outerShdw blurRad="38100" dist="38100" dir="2700000" algn="tl">
                    <a:srgbClr val="000000"/>
                  </a:outerShdw>
                </a:effectLst>
                <a:latin typeface="Arial"/>
                <a:ea typeface="ＭＳ Ｐゴシック"/>
              </a:rPr>
              <a:t>Addison</a:t>
            </a:r>
            <a:r>
              <a:rPr lang="ja-JP" altLang="en-US" dirty="0">
                <a:solidFill>
                  <a:srgbClr val="FFFFFF"/>
                </a:solidFill>
                <a:effectLst>
                  <a:outerShdw blurRad="38100" dist="38100" dir="2700000" algn="tl">
                    <a:srgbClr val="000000"/>
                  </a:outerShdw>
                </a:effectLst>
                <a:latin typeface="Arial"/>
                <a:ea typeface="ＭＳ Ｐゴシック"/>
              </a:rPr>
              <a:t>病</a:t>
            </a:r>
          </a:p>
          <a:p>
            <a:pPr>
              <a:lnSpc>
                <a:spcPct val="90000"/>
              </a:lnSpc>
              <a:defRPr/>
            </a:pPr>
            <a:r>
              <a:rPr lang="ja-JP" altLang="en-US" dirty="0">
                <a:solidFill>
                  <a:srgbClr val="FFFFFF"/>
                </a:solidFill>
                <a:effectLst>
                  <a:outerShdw blurRad="38100" dist="38100" dir="2700000" algn="tl">
                    <a:srgbClr val="000000"/>
                  </a:outerShdw>
                </a:effectLst>
                <a:latin typeface="Arial"/>
                <a:ea typeface="ＭＳ Ｐゴシック"/>
              </a:rPr>
              <a:t>	薬物性（メトピロン，ミトタン，リファンピシンなど）</a:t>
            </a:r>
          </a:p>
        </p:txBody>
      </p:sp>
    </p:spTree>
    <p:extLst>
      <p:ext uri="{BB962C8B-B14F-4D97-AF65-F5344CB8AC3E}">
        <p14:creationId xmlns:p14="http://schemas.microsoft.com/office/powerpoint/2010/main" val="3410137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9924"/>
                                        </p:tgtEl>
                                        <p:attrNameLst>
                                          <p:attrName>style.visibility</p:attrName>
                                        </p:attrNameLst>
                                      </p:cBhvr>
                                      <p:to>
                                        <p:strVal val="visible"/>
                                      </p:to>
                                    </p:set>
                                    <p:anim calcmode="lin" valueType="num">
                                      <p:cBhvr additive="base">
                                        <p:cTn id="7" dur="500" fill="hold"/>
                                        <p:tgtEl>
                                          <p:spTgt spid="209924"/>
                                        </p:tgtEl>
                                        <p:attrNameLst>
                                          <p:attrName>ppt_x</p:attrName>
                                        </p:attrNameLst>
                                      </p:cBhvr>
                                      <p:tavLst>
                                        <p:tav tm="0">
                                          <p:val>
                                            <p:strVal val="#ppt_x"/>
                                          </p:val>
                                        </p:tav>
                                        <p:tav tm="100000">
                                          <p:val>
                                            <p:strVal val="#ppt_x"/>
                                          </p:val>
                                        </p:tav>
                                      </p:tavLst>
                                    </p:anim>
                                    <p:anim calcmode="lin" valueType="num">
                                      <p:cBhvr additive="base">
                                        <p:cTn id="8" dur="500" fill="hold"/>
                                        <p:tgtEl>
                                          <p:spTgt spid="20992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9925"/>
                                        </p:tgtEl>
                                        <p:attrNameLst>
                                          <p:attrName>style.visibility</p:attrName>
                                        </p:attrNameLst>
                                      </p:cBhvr>
                                      <p:to>
                                        <p:strVal val="visible"/>
                                      </p:to>
                                    </p:set>
                                    <p:anim calcmode="lin" valueType="num">
                                      <p:cBhvr additive="base">
                                        <p:cTn id="13" dur="500" fill="hold"/>
                                        <p:tgtEl>
                                          <p:spTgt spid="209925"/>
                                        </p:tgtEl>
                                        <p:attrNameLst>
                                          <p:attrName>ppt_x</p:attrName>
                                        </p:attrNameLst>
                                      </p:cBhvr>
                                      <p:tavLst>
                                        <p:tav tm="0">
                                          <p:val>
                                            <p:strVal val="#ppt_x"/>
                                          </p:val>
                                        </p:tav>
                                        <p:tav tm="100000">
                                          <p:val>
                                            <p:strVal val="#ppt_x"/>
                                          </p:val>
                                        </p:tav>
                                      </p:tavLst>
                                    </p:anim>
                                    <p:anim calcmode="lin" valueType="num">
                                      <p:cBhvr additive="base">
                                        <p:cTn id="14" dur="500" fill="hold"/>
                                        <p:tgtEl>
                                          <p:spTgt spid="20992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9927"/>
                                        </p:tgtEl>
                                        <p:attrNameLst>
                                          <p:attrName>style.visibility</p:attrName>
                                        </p:attrNameLst>
                                      </p:cBhvr>
                                      <p:to>
                                        <p:strVal val="visible"/>
                                      </p:to>
                                    </p:set>
                                    <p:anim calcmode="lin" valueType="num">
                                      <p:cBhvr additive="base">
                                        <p:cTn id="19" dur="500" fill="hold"/>
                                        <p:tgtEl>
                                          <p:spTgt spid="209927"/>
                                        </p:tgtEl>
                                        <p:attrNameLst>
                                          <p:attrName>ppt_x</p:attrName>
                                        </p:attrNameLst>
                                      </p:cBhvr>
                                      <p:tavLst>
                                        <p:tav tm="0">
                                          <p:val>
                                            <p:strVal val="#ppt_x"/>
                                          </p:val>
                                        </p:tav>
                                        <p:tav tm="100000">
                                          <p:val>
                                            <p:strVal val="#ppt_x"/>
                                          </p:val>
                                        </p:tav>
                                      </p:tavLst>
                                    </p:anim>
                                    <p:anim calcmode="lin" valueType="num">
                                      <p:cBhvr additive="base">
                                        <p:cTn id="20" dur="500" fill="hold"/>
                                        <p:tgtEl>
                                          <p:spTgt spid="20992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9926"/>
                                        </p:tgtEl>
                                        <p:attrNameLst>
                                          <p:attrName>style.visibility</p:attrName>
                                        </p:attrNameLst>
                                      </p:cBhvr>
                                      <p:to>
                                        <p:strVal val="visible"/>
                                      </p:to>
                                    </p:set>
                                    <p:anim calcmode="lin" valueType="num">
                                      <p:cBhvr additive="base">
                                        <p:cTn id="25" dur="500" fill="hold"/>
                                        <p:tgtEl>
                                          <p:spTgt spid="209926"/>
                                        </p:tgtEl>
                                        <p:attrNameLst>
                                          <p:attrName>ppt_x</p:attrName>
                                        </p:attrNameLst>
                                      </p:cBhvr>
                                      <p:tavLst>
                                        <p:tav tm="0">
                                          <p:val>
                                            <p:strVal val="#ppt_x"/>
                                          </p:val>
                                        </p:tav>
                                        <p:tav tm="100000">
                                          <p:val>
                                            <p:strVal val="#ppt_x"/>
                                          </p:val>
                                        </p:tav>
                                      </p:tavLst>
                                    </p:anim>
                                    <p:anim calcmode="lin" valueType="num">
                                      <p:cBhvr additive="base">
                                        <p:cTn id="26" dur="500" fill="hold"/>
                                        <p:tgtEl>
                                          <p:spTgt spid="20992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9923"/>
                                        </p:tgtEl>
                                        <p:attrNameLst>
                                          <p:attrName>style.visibility</p:attrName>
                                        </p:attrNameLst>
                                      </p:cBhvr>
                                      <p:to>
                                        <p:strVal val="visible"/>
                                      </p:to>
                                    </p:set>
                                    <p:anim calcmode="lin" valueType="num">
                                      <p:cBhvr additive="base">
                                        <p:cTn id="31" dur="500" fill="hold"/>
                                        <p:tgtEl>
                                          <p:spTgt spid="209923"/>
                                        </p:tgtEl>
                                        <p:attrNameLst>
                                          <p:attrName>ppt_x</p:attrName>
                                        </p:attrNameLst>
                                      </p:cBhvr>
                                      <p:tavLst>
                                        <p:tav tm="0">
                                          <p:val>
                                            <p:strVal val="#ppt_x"/>
                                          </p:val>
                                        </p:tav>
                                        <p:tav tm="100000">
                                          <p:val>
                                            <p:strVal val="#ppt_x"/>
                                          </p:val>
                                        </p:tav>
                                      </p:tavLst>
                                    </p:anim>
                                    <p:anim calcmode="lin" valueType="num">
                                      <p:cBhvr additive="base">
                                        <p:cTn id="32" dur="500" fill="hold"/>
                                        <p:tgtEl>
                                          <p:spTgt spid="2099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3" grpId="0"/>
      <p:bldP spid="209924" grpId="0"/>
      <p:bldP spid="209925" grpId="0"/>
      <p:bldP spid="209926" grpId="0"/>
      <p:bldP spid="20992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ext Box 2"/>
          <p:cNvSpPr txBox="1">
            <a:spLocks noChangeArrowheads="1"/>
          </p:cNvSpPr>
          <p:nvPr/>
        </p:nvSpPr>
        <p:spPr bwMode="auto">
          <a:xfrm>
            <a:off x="1947863" y="115888"/>
            <a:ext cx="5246687" cy="707886"/>
          </a:xfrm>
          <a:prstGeom prst="rect">
            <a:avLst/>
          </a:prstGeom>
          <a:noFill/>
          <a:ln w="9525">
            <a:noFill/>
            <a:miter lim="800000"/>
            <a:headEnd/>
            <a:tailEnd/>
          </a:ln>
          <a:effectLst/>
        </p:spPr>
        <p:txBody>
          <a:bodyPr>
            <a:spAutoFit/>
          </a:bodyPr>
          <a:lstStyle/>
          <a:p>
            <a:pPr algn="ctr">
              <a:spcBef>
                <a:spcPct val="50000"/>
              </a:spcBef>
              <a:defRPr/>
            </a:pPr>
            <a:r>
              <a:rPr kumimoji="0" lang="ja-JP" altLang="en-US" sz="4000">
                <a:solidFill>
                  <a:srgbClr val="FFFF66"/>
                </a:solidFill>
                <a:effectLst>
                  <a:outerShdw blurRad="38100" dist="38100" dir="2700000" algn="tl">
                    <a:srgbClr val="000000"/>
                  </a:outerShdw>
                </a:effectLst>
                <a:latin typeface="+mn-lt"/>
                <a:ea typeface="+mn-ea"/>
              </a:rPr>
              <a:t>急性副</a:t>
            </a:r>
            <a:r>
              <a:rPr lang="ja-JP" altLang="en-US" sz="4000">
                <a:solidFill>
                  <a:srgbClr val="FFFF66"/>
                </a:solidFill>
                <a:effectLst>
                  <a:outerShdw blurRad="38100" dist="38100" dir="2700000" algn="tl">
                    <a:srgbClr val="000000"/>
                  </a:outerShdw>
                </a:effectLst>
                <a:latin typeface="+mn-lt"/>
                <a:ea typeface="+mn-ea"/>
              </a:rPr>
              <a:t>腎不全</a:t>
            </a:r>
          </a:p>
        </p:txBody>
      </p:sp>
      <p:sp>
        <p:nvSpPr>
          <p:cNvPr id="205830" name="Rectangle 6"/>
          <p:cNvSpPr>
            <a:spLocks noChangeArrowheads="1"/>
          </p:cNvSpPr>
          <p:nvPr/>
        </p:nvSpPr>
        <p:spPr bwMode="auto">
          <a:xfrm>
            <a:off x="603250" y="1412875"/>
            <a:ext cx="8064500" cy="3539430"/>
          </a:xfrm>
          <a:prstGeom prst="rect">
            <a:avLst/>
          </a:prstGeom>
          <a:noFill/>
          <a:ln w="9525">
            <a:noFill/>
            <a:miter lim="800000"/>
            <a:headEnd/>
            <a:tailEnd/>
          </a:ln>
          <a:effectLst/>
        </p:spPr>
        <p:txBody>
          <a:bodyPr>
            <a:spAutoFit/>
          </a:bodyPr>
          <a:lstStyle/>
          <a:p>
            <a:pPr>
              <a:defRPr/>
            </a:pPr>
            <a:r>
              <a:rPr lang="ja-JP" altLang="en-US" sz="3200">
                <a:solidFill>
                  <a:schemeClr val="bg1"/>
                </a:solidFill>
                <a:effectLst>
                  <a:outerShdw blurRad="38100" dist="38100" dir="2700000" algn="tl">
                    <a:srgbClr val="000000"/>
                  </a:outerShdw>
                </a:effectLst>
                <a:latin typeface="+mn-lt"/>
                <a:ea typeface="+mn-ea"/>
              </a:rPr>
              <a:t>急性副腎不全とは，種々の病因により，糖質コルチコイドであるコルチゾールおよび鉱質コルチコイドであるアルドステロンのいずれか一方，または双方が急激に絶対的または相対的に欠乏状態となり，急性循環不全をきたした状態をいう．</a:t>
            </a:r>
            <a:r>
              <a:rPr lang="ja-JP" altLang="en-US" sz="3200">
                <a:solidFill>
                  <a:srgbClr val="FFFF66"/>
                </a:solidFill>
                <a:effectLst>
                  <a:outerShdw blurRad="38100" dist="38100" dir="2700000" algn="tl">
                    <a:srgbClr val="000000"/>
                  </a:outerShdw>
                </a:effectLst>
                <a:latin typeface="+mn-lt"/>
                <a:ea typeface="+mn-ea"/>
              </a:rPr>
              <a:t>副腎クリーゼ</a:t>
            </a:r>
            <a:r>
              <a:rPr lang="en-US" altLang="ja-JP" sz="3200">
                <a:solidFill>
                  <a:srgbClr val="FFFF66"/>
                </a:solidFill>
                <a:effectLst>
                  <a:outerShdw blurRad="38100" dist="38100" dir="2700000" algn="tl">
                    <a:srgbClr val="000000"/>
                  </a:outerShdw>
                </a:effectLst>
                <a:latin typeface="+mn-lt"/>
                <a:ea typeface="+mn-ea"/>
              </a:rPr>
              <a:t>(adrenal crisis)</a:t>
            </a:r>
            <a:r>
              <a:rPr lang="ja-JP" altLang="en-US" sz="3200">
                <a:solidFill>
                  <a:schemeClr val="bg1"/>
                </a:solidFill>
                <a:effectLst>
                  <a:outerShdw blurRad="38100" dist="38100" dir="2700000" algn="tl">
                    <a:srgbClr val="000000"/>
                  </a:outerShdw>
                </a:effectLst>
                <a:latin typeface="+mn-lt"/>
                <a:ea typeface="+mn-ea"/>
              </a:rPr>
              <a:t>ともいう．</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739775" y="188913"/>
            <a:ext cx="7651750" cy="769441"/>
          </a:xfrm>
          <a:prstGeom prst="rect">
            <a:avLst/>
          </a:prstGeom>
          <a:noFill/>
          <a:ln w="9525">
            <a:noFill/>
            <a:miter lim="800000"/>
            <a:headEnd/>
            <a:tailEnd/>
          </a:ln>
          <a:effectLst/>
        </p:spPr>
        <p:txBody>
          <a:bodyPr>
            <a:spAutoFit/>
          </a:bodyPr>
          <a:lstStyle/>
          <a:p>
            <a:pPr algn="ctr">
              <a:spcBef>
                <a:spcPct val="50000"/>
              </a:spcBef>
              <a:defRPr/>
            </a:pPr>
            <a:r>
              <a:rPr lang="ja-JP" altLang="en-US" sz="4400" dirty="0">
                <a:solidFill>
                  <a:srgbClr val="FFFF66"/>
                </a:solidFill>
                <a:effectLst>
                  <a:outerShdw blurRad="38100" dist="38100" dir="2700000" algn="tl">
                    <a:srgbClr val="000000"/>
                  </a:outerShdw>
                </a:effectLst>
                <a:latin typeface="+mn-ea"/>
                <a:ea typeface="+mn-ea"/>
              </a:rPr>
              <a:t>副腎機能異常の鑑別診断</a:t>
            </a:r>
          </a:p>
        </p:txBody>
      </p:sp>
      <p:sp>
        <p:nvSpPr>
          <p:cNvPr id="109571" name="Text Box 3"/>
          <p:cNvSpPr txBox="1">
            <a:spLocks noChangeArrowheads="1"/>
          </p:cNvSpPr>
          <p:nvPr/>
        </p:nvSpPr>
        <p:spPr bwMode="auto">
          <a:xfrm>
            <a:off x="1562100" y="1525588"/>
            <a:ext cx="6208713" cy="707886"/>
          </a:xfrm>
          <a:prstGeom prst="rect">
            <a:avLst/>
          </a:prstGeom>
          <a:noFill/>
          <a:ln w="9525">
            <a:noFill/>
            <a:miter lim="800000"/>
            <a:headEnd/>
            <a:tailEnd/>
          </a:ln>
          <a:effectLst/>
        </p:spPr>
        <p:txBody>
          <a:bodyPr>
            <a:spAutoFit/>
          </a:bodyPr>
          <a:lstStyle/>
          <a:p>
            <a:pPr>
              <a:spcBef>
                <a:spcPct val="50000"/>
              </a:spcBef>
              <a:defRPr/>
            </a:pPr>
            <a:r>
              <a:rPr lang="ja-JP" altLang="en-US" sz="4000" u="sng">
                <a:solidFill>
                  <a:srgbClr val="66FFFF"/>
                </a:solidFill>
                <a:effectLst>
                  <a:outerShdw blurRad="38100" dist="38100" dir="2700000" algn="tl">
                    <a:srgbClr val="000000"/>
                  </a:outerShdw>
                </a:effectLst>
                <a:latin typeface="+mn-ea"/>
                <a:ea typeface="+mn-ea"/>
              </a:rPr>
              <a:t>血圧異常</a:t>
            </a:r>
            <a:r>
              <a:rPr lang="ja-JP" altLang="en-US" sz="4000">
                <a:solidFill>
                  <a:srgbClr val="66FFFF"/>
                </a:solidFill>
                <a:effectLst>
                  <a:outerShdw blurRad="38100" dist="38100" dir="2700000" algn="tl">
                    <a:srgbClr val="000000"/>
                  </a:outerShdw>
                </a:effectLst>
                <a:latin typeface="+mn-ea"/>
                <a:ea typeface="+mn-ea"/>
              </a:rPr>
              <a:t>，電解質異常</a:t>
            </a:r>
          </a:p>
        </p:txBody>
      </p:sp>
      <p:sp>
        <p:nvSpPr>
          <p:cNvPr id="109572" name="Text Box 4"/>
          <p:cNvSpPr txBox="1">
            <a:spLocks noChangeArrowheads="1"/>
          </p:cNvSpPr>
          <p:nvPr/>
        </p:nvSpPr>
        <p:spPr bwMode="auto">
          <a:xfrm>
            <a:off x="1562100" y="2676525"/>
            <a:ext cx="6208713" cy="1323439"/>
          </a:xfrm>
          <a:prstGeom prst="rect">
            <a:avLst/>
          </a:prstGeom>
          <a:noFill/>
          <a:ln w="9525">
            <a:noFill/>
            <a:miter lim="800000"/>
            <a:headEnd/>
            <a:tailEnd/>
          </a:ln>
          <a:effectLst/>
        </p:spPr>
        <p:txBody>
          <a:bodyPr>
            <a:spAutoFit/>
          </a:bodyPr>
          <a:lstStyle/>
          <a:p>
            <a:pPr>
              <a:spcBef>
                <a:spcPct val="50000"/>
              </a:spcBef>
              <a:defRPr/>
            </a:pPr>
            <a:r>
              <a:rPr lang="ja-JP" altLang="en-US" sz="4000">
                <a:solidFill>
                  <a:srgbClr val="FFFFFF"/>
                </a:solidFill>
                <a:effectLst>
                  <a:outerShdw blurRad="38100" dist="38100" dir="2700000" algn="tl">
                    <a:srgbClr val="000000"/>
                  </a:outerShdw>
                </a:effectLst>
                <a:latin typeface="+mn-ea"/>
                <a:ea typeface="+mn-ea"/>
              </a:rPr>
              <a:t>レニン</a:t>
            </a:r>
            <a:r>
              <a:rPr lang="en-US" altLang="ja-JP" sz="4000">
                <a:solidFill>
                  <a:srgbClr val="FFFFFF"/>
                </a:solidFill>
                <a:effectLst>
                  <a:outerShdw blurRad="38100" dist="38100" dir="2700000" algn="tl">
                    <a:srgbClr val="000000"/>
                  </a:outerShdw>
                </a:effectLst>
                <a:latin typeface="+mn-ea"/>
                <a:ea typeface="+mn-ea"/>
              </a:rPr>
              <a:t>-</a:t>
            </a:r>
            <a:r>
              <a:rPr lang="ja-JP" altLang="en-US" sz="4000">
                <a:solidFill>
                  <a:srgbClr val="FFFFFF"/>
                </a:solidFill>
                <a:effectLst>
                  <a:outerShdw blurRad="38100" dist="38100" dir="2700000" algn="tl">
                    <a:srgbClr val="000000"/>
                  </a:outerShdw>
                </a:effectLst>
                <a:latin typeface="+mn-ea"/>
                <a:ea typeface="+mn-ea"/>
              </a:rPr>
              <a:t>アンギオテンシン</a:t>
            </a:r>
            <a:r>
              <a:rPr lang="en-US" altLang="ja-JP" sz="4000">
                <a:solidFill>
                  <a:srgbClr val="FFFFFF"/>
                </a:solidFill>
                <a:effectLst>
                  <a:outerShdw blurRad="38100" dist="38100" dir="2700000" algn="tl">
                    <a:srgbClr val="000000"/>
                  </a:outerShdw>
                </a:effectLst>
                <a:latin typeface="+mn-ea"/>
                <a:ea typeface="+mn-ea"/>
              </a:rPr>
              <a:t>-</a:t>
            </a:r>
            <a:r>
              <a:rPr lang="ja-JP" altLang="en-US" sz="4000">
                <a:solidFill>
                  <a:srgbClr val="FFFF66"/>
                </a:solidFill>
                <a:effectLst>
                  <a:outerShdw blurRad="38100" dist="38100" dir="2700000" algn="tl">
                    <a:srgbClr val="000000"/>
                  </a:outerShdw>
                </a:effectLst>
                <a:latin typeface="+mn-ea"/>
                <a:ea typeface="+mn-ea"/>
              </a:rPr>
              <a:t>アルドステロン</a:t>
            </a:r>
            <a:r>
              <a:rPr lang="ja-JP" altLang="en-US" sz="4000">
                <a:solidFill>
                  <a:srgbClr val="FFFFFF"/>
                </a:solidFill>
                <a:effectLst>
                  <a:outerShdw blurRad="38100" dist="38100" dir="2700000" algn="tl">
                    <a:srgbClr val="000000"/>
                  </a:outerShdw>
                </a:effectLst>
                <a:latin typeface="+mn-ea"/>
                <a:ea typeface="+mn-ea"/>
              </a:rPr>
              <a:t>系</a:t>
            </a:r>
          </a:p>
        </p:txBody>
      </p:sp>
      <p:sp>
        <p:nvSpPr>
          <p:cNvPr id="109573" name="Text Box 5"/>
          <p:cNvSpPr txBox="1">
            <a:spLocks noChangeArrowheads="1"/>
          </p:cNvSpPr>
          <p:nvPr/>
        </p:nvSpPr>
        <p:spPr bwMode="auto">
          <a:xfrm>
            <a:off x="1627188" y="4692650"/>
            <a:ext cx="6208712" cy="707886"/>
          </a:xfrm>
          <a:prstGeom prst="rect">
            <a:avLst/>
          </a:prstGeom>
          <a:noFill/>
          <a:ln w="9525">
            <a:noFill/>
            <a:miter lim="800000"/>
            <a:headEnd/>
            <a:tailEnd/>
          </a:ln>
          <a:effectLst/>
        </p:spPr>
        <p:txBody>
          <a:bodyPr>
            <a:spAutoFit/>
          </a:bodyPr>
          <a:lstStyle/>
          <a:p>
            <a:pPr>
              <a:spcBef>
                <a:spcPct val="50000"/>
              </a:spcBef>
              <a:defRPr/>
            </a:pPr>
            <a:r>
              <a:rPr lang="en-US" altLang="ja-JP" sz="4000">
                <a:solidFill>
                  <a:srgbClr val="FFFFFF"/>
                </a:solidFill>
                <a:effectLst>
                  <a:outerShdw blurRad="38100" dist="38100" dir="2700000" algn="tl">
                    <a:srgbClr val="000000"/>
                  </a:outerShdw>
                </a:effectLst>
                <a:latin typeface="+mn-ea"/>
                <a:ea typeface="+mn-ea"/>
              </a:rPr>
              <a:t>ACTH-</a:t>
            </a:r>
            <a:r>
              <a:rPr lang="ja-JP" altLang="en-US" sz="4000">
                <a:solidFill>
                  <a:srgbClr val="FFFF66"/>
                </a:solidFill>
                <a:effectLst>
                  <a:outerShdw blurRad="38100" dist="38100" dir="2700000" algn="tl">
                    <a:srgbClr val="000000"/>
                  </a:outerShdw>
                </a:effectLst>
                <a:latin typeface="+mn-ea"/>
                <a:ea typeface="+mn-ea"/>
              </a:rPr>
              <a:t>コルチゾール</a:t>
            </a:r>
            <a:r>
              <a:rPr lang="ja-JP" altLang="en-US" sz="4000">
                <a:solidFill>
                  <a:srgbClr val="FFFFFF"/>
                </a:solidFill>
                <a:effectLst>
                  <a:outerShdw blurRad="38100" dist="38100" dir="2700000" algn="tl">
                    <a:srgbClr val="000000"/>
                  </a:outerShdw>
                </a:effectLst>
                <a:latin typeface="+mn-ea"/>
                <a:ea typeface="+mn-ea"/>
              </a:rPr>
              <a:t>系</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ext Box 2"/>
          <p:cNvSpPr txBox="1">
            <a:spLocks noChangeArrowheads="1"/>
          </p:cNvSpPr>
          <p:nvPr/>
        </p:nvSpPr>
        <p:spPr bwMode="auto">
          <a:xfrm>
            <a:off x="1947863" y="115888"/>
            <a:ext cx="5246687" cy="707886"/>
          </a:xfrm>
          <a:prstGeom prst="rect">
            <a:avLst/>
          </a:prstGeom>
          <a:noFill/>
          <a:ln w="9525">
            <a:noFill/>
            <a:miter lim="800000"/>
            <a:headEnd/>
            <a:tailEnd/>
          </a:ln>
          <a:effectLst/>
        </p:spPr>
        <p:txBody>
          <a:bodyPr>
            <a:spAutoFit/>
          </a:bodyPr>
          <a:lstStyle/>
          <a:p>
            <a:pPr algn="ctr">
              <a:spcBef>
                <a:spcPct val="50000"/>
              </a:spcBef>
              <a:defRPr/>
            </a:pPr>
            <a:r>
              <a:rPr kumimoji="0" lang="ja-JP" altLang="en-US" sz="4000">
                <a:solidFill>
                  <a:srgbClr val="FFFF66"/>
                </a:solidFill>
                <a:effectLst>
                  <a:outerShdw blurRad="38100" dist="38100" dir="2700000" algn="tl">
                    <a:srgbClr val="000000"/>
                  </a:outerShdw>
                </a:effectLst>
                <a:latin typeface="+mn-lt"/>
                <a:ea typeface="+mn-ea"/>
              </a:rPr>
              <a:t>急性副</a:t>
            </a:r>
            <a:r>
              <a:rPr lang="ja-JP" altLang="en-US" sz="4000">
                <a:solidFill>
                  <a:srgbClr val="FFFF66"/>
                </a:solidFill>
                <a:effectLst>
                  <a:outerShdw blurRad="38100" dist="38100" dir="2700000" algn="tl">
                    <a:srgbClr val="000000"/>
                  </a:outerShdw>
                </a:effectLst>
                <a:latin typeface="+mn-lt"/>
                <a:ea typeface="+mn-ea"/>
              </a:rPr>
              <a:t>腎不全</a:t>
            </a:r>
          </a:p>
        </p:txBody>
      </p:sp>
      <p:sp>
        <p:nvSpPr>
          <p:cNvPr id="207875" name="Rectangle 3"/>
          <p:cNvSpPr>
            <a:spLocks noChangeArrowheads="1"/>
          </p:cNvSpPr>
          <p:nvPr/>
        </p:nvSpPr>
        <p:spPr bwMode="auto">
          <a:xfrm>
            <a:off x="0" y="1052513"/>
            <a:ext cx="8923338" cy="4031873"/>
          </a:xfrm>
          <a:prstGeom prst="rect">
            <a:avLst/>
          </a:prstGeom>
          <a:noFill/>
          <a:ln w="9525">
            <a:noFill/>
            <a:miter lim="800000"/>
            <a:headEnd/>
            <a:tailEnd/>
          </a:ln>
          <a:effectLst/>
        </p:spPr>
        <p:txBody>
          <a:bodyPr>
            <a:spAutoFit/>
          </a:bodyPr>
          <a:lstStyle/>
          <a:p>
            <a:pPr algn="ctr">
              <a:defRPr/>
            </a:pPr>
            <a:r>
              <a:rPr lang="ja-JP" altLang="en-US" sz="2800" dirty="0" smtClean="0">
                <a:solidFill>
                  <a:srgbClr val="FFFF66"/>
                </a:solidFill>
                <a:effectLst>
                  <a:outerShdw blurRad="38100" dist="38100" dir="2700000" algn="tl">
                    <a:srgbClr val="000000"/>
                  </a:outerShdw>
                </a:effectLst>
                <a:latin typeface="+mn-lt"/>
                <a:ea typeface="+mn-ea"/>
              </a:rPr>
              <a:t>症状</a:t>
            </a:r>
            <a:endParaRPr lang="ja-JP" altLang="en-US" sz="2800" dirty="0">
              <a:solidFill>
                <a:srgbClr val="FFFF66"/>
              </a:solidFill>
              <a:effectLst>
                <a:outerShdw blurRad="38100" dist="38100" dir="2700000" algn="tl">
                  <a:srgbClr val="000000"/>
                </a:outerShdw>
              </a:effectLst>
              <a:latin typeface="+mn-lt"/>
              <a:ea typeface="+mn-ea"/>
            </a:endParaRPr>
          </a:p>
          <a:p>
            <a:pPr>
              <a:defRPr/>
            </a:pPr>
            <a:r>
              <a:rPr lang="ja-JP" altLang="en-US" sz="2000" dirty="0">
                <a:solidFill>
                  <a:schemeClr val="bg1"/>
                </a:solidFill>
                <a:effectLst>
                  <a:outerShdw blurRad="38100" dist="38100" dir="2700000" algn="tl">
                    <a:srgbClr val="000000"/>
                  </a:outerShdw>
                </a:effectLst>
                <a:latin typeface="+mn-lt"/>
                <a:ea typeface="+mn-ea"/>
              </a:rPr>
              <a:t>意識障害</a:t>
            </a:r>
            <a:r>
              <a:rPr lang="en-US" altLang="ja-JP" sz="2000" dirty="0">
                <a:solidFill>
                  <a:schemeClr val="bg1"/>
                </a:solidFill>
                <a:effectLst>
                  <a:outerShdw blurRad="38100" dist="38100" dir="2700000" algn="tl">
                    <a:srgbClr val="000000"/>
                  </a:outerShdw>
                </a:effectLst>
                <a:latin typeface="+mn-lt"/>
                <a:ea typeface="+mn-ea"/>
              </a:rPr>
              <a:t>(</a:t>
            </a:r>
            <a:r>
              <a:rPr lang="ja-JP" altLang="en-US" sz="2000" dirty="0">
                <a:solidFill>
                  <a:schemeClr val="bg1"/>
                </a:solidFill>
                <a:effectLst>
                  <a:outerShdw blurRad="38100" dist="38100" dir="2700000" algn="tl">
                    <a:srgbClr val="000000"/>
                  </a:outerShdw>
                </a:effectLst>
                <a:latin typeface="+mn-lt"/>
                <a:ea typeface="+mn-ea"/>
              </a:rPr>
              <a:t>昏睡</a:t>
            </a:r>
            <a:r>
              <a:rPr lang="en-US" altLang="ja-JP" sz="2000" dirty="0">
                <a:solidFill>
                  <a:schemeClr val="bg1"/>
                </a:solidFill>
                <a:effectLst>
                  <a:outerShdw blurRad="38100" dist="38100" dir="2700000" algn="tl">
                    <a:srgbClr val="000000"/>
                  </a:outerShdw>
                </a:effectLst>
                <a:latin typeface="+mn-lt"/>
                <a:ea typeface="+mn-ea"/>
              </a:rPr>
              <a:t>)</a:t>
            </a:r>
          </a:p>
          <a:p>
            <a:pPr>
              <a:defRPr/>
            </a:pPr>
            <a:r>
              <a:rPr lang="ja-JP" altLang="en-US" sz="2000" dirty="0">
                <a:solidFill>
                  <a:srgbClr val="FFFF66"/>
                </a:solidFill>
                <a:effectLst>
                  <a:outerShdw blurRad="38100" dist="38100" dir="2700000" algn="tl">
                    <a:srgbClr val="000000"/>
                  </a:outerShdw>
                </a:effectLst>
                <a:latin typeface="+mn-lt"/>
                <a:ea typeface="+mn-ea"/>
              </a:rPr>
              <a:t>血圧著明低下</a:t>
            </a:r>
          </a:p>
          <a:p>
            <a:pPr>
              <a:defRPr/>
            </a:pPr>
            <a:r>
              <a:rPr lang="ja-JP" altLang="en-US" sz="2000" dirty="0">
                <a:solidFill>
                  <a:schemeClr val="bg1"/>
                </a:solidFill>
                <a:effectLst>
                  <a:outerShdw blurRad="38100" dist="38100" dir="2700000" algn="tl">
                    <a:srgbClr val="000000"/>
                  </a:outerShdw>
                </a:effectLst>
                <a:latin typeface="+mn-lt"/>
                <a:ea typeface="+mn-ea"/>
              </a:rPr>
              <a:t>黒味がかったチアノーゼ</a:t>
            </a:r>
          </a:p>
          <a:p>
            <a:pPr>
              <a:defRPr/>
            </a:pPr>
            <a:r>
              <a:rPr lang="ja-JP" altLang="en-US" sz="2000" dirty="0">
                <a:solidFill>
                  <a:srgbClr val="FFFF66"/>
                </a:solidFill>
                <a:effectLst>
                  <a:outerShdw blurRad="38100" dist="38100" dir="2700000" algn="tl">
                    <a:srgbClr val="000000"/>
                  </a:outerShdw>
                </a:effectLst>
                <a:latin typeface="+mn-lt"/>
                <a:ea typeface="+mn-ea"/>
              </a:rPr>
              <a:t>嘔気，嘔吐</a:t>
            </a:r>
            <a:r>
              <a:rPr lang="ja-JP" altLang="en-US" sz="2000" dirty="0">
                <a:solidFill>
                  <a:schemeClr val="bg1"/>
                </a:solidFill>
                <a:effectLst>
                  <a:outerShdw blurRad="38100" dist="38100" dir="2700000" algn="tl">
                    <a:srgbClr val="000000"/>
                  </a:outerShdw>
                </a:effectLst>
                <a:latin typeface="+mn-lt"/>
                <a:ea typeface="+mn-ea"/>
              </a:rPr>
              <a:t>，下痢</a:t>
            </a:r>
          </a:p>
          <a:p>
            <a:pPr>
              <a:defRPr/>
            </a:pPr>
            <a:r>
              <a:rPr lang="ja-JP" altLang="en-US" sz="2000" dirty="0">
                <a:solidFill>
                  <a:schemeClr val="bg1"/>
                </a:solidFill>
                <a:effectLst>
                  <a:outerShdw blurRad="38100" dist="38100" dir="2700000" algn="tl">
                    <a:srgbClr val="000000"/>
                  </a:outerShdw>
                </a:effectLst>
                <a:latin typeface="+mn-lt"/>
                <a:ea typeface="+mn-ea"/>
              </a:rPr>
              <a:t>頭痛，痙攣</a:t>
            </a:r>
          </a:p>
          <a:p>
            <a:pPr>
              <a:defRPr/>
            </a:pPr>
            <a:r>
              <a:rPr lang="ja-JP" altLang="en-US" sz="2000" dirty="0">
                <a:solidFill>
                  <a:schemeClr val="bg1"/>
                </a:solidFill>
                <a:effectLst>
                  <a:outerShdw blurRad="38100" dist="38100" dir="2700000" algn="tl">
                    <a:srgbClr val="000000"/>
                  </a:outerShdw>
                </a:effectLst>
                <a:latin typeface="+mn-lt"/>
                <a:ea typeface="+mn-ea"/>
              </a:rPr>
              <a:t>筋肉痛，関節痛</a:t>
            </a:r>
          </a:p>
          <a:p>
            <a:pPr>
              <a:defRPr/>
            </a:pPr>
            <a:r>
              <a:rPr lang="ja-JP" altLang="en-US" sz="2000" dirty="0">
                <a:solidFill>
                  <a:schemeClr val="bg1"/>
                </a:solidFill>
                <a:effectLst>
                  <a:outerShdw blurRad="38100" dist="38100" dir="2700000" algn="tl">
                    <a:srgbClr val="000000"/>
                  </a:outerShdw>
                </a:effectLst>
                <a:latin typeface="+mn-lt"/>
                <a:ea typeface="+mn-ea"/>
              </a:rPr>
              <a:t>発熱は急性副腎不全や感染による．</a:t>
            </a:r>
          </a:p>
          <a:p>
            <a:pPr>
              <a:defRPr/>
            </a:pPr>
            <a:r>
              <a:rPr lang="ja-JP" altLang="en-US" sz="2000" dirty="0">
                <a:solidFill>
                  <a:schemeClr val="bg1"/>
                </a:solidFill>
                <a:effectLst>
                  <a:outerShdw blurRad="38100" dist="38100" dir="2700000" algn="tl">
                    <a:srgbClr val="000000"/>
                  </a:outerShdw>
                </a:effectLst>
                <a:latin typeface="+mn-lt"/>
                <a:ea typeface="+mn-ea"/>
              </a:rPr>
              <a:t>前駆症状：倦怠感，無気力，食欲不振，疲労感，やせ，歯痛</a:t>
            </a:r>
          </a:p>
          <a:p>
            <a:pPr>
              <a:defRPr/>
            </a:pPr>
            <a:endParaRPr lang="ja-JP" altLang="en-US" sz="2000" dirty="0">
              <a:solidFill>
                <a:schemeClr val="bg1"/>
              </a:solidFill>
              <a:effectLst>
                <a:outerShdw blurRad="38100" dist="38100" dir="2700000" algn="tl">
                  <a:srgbClr val="000000"/>
                </a:outerShdw>
              </a:effectLst>
              <a:latin typeface="+mn-lt"/>
              <a:ea typeface="+mn-ea"/>
            </a:endParaRPr>
          </a:p>
          <a:p>
            <a:pPr>
              <a:defRPr/>
            </a:pPr>
            <a:r>
              <a:rPr lang="en-US" altLang="ja-JP" sz="2000" dirty="0">
                <a:solidFill>
                  <a:schemeClr val="bg1"/>
                </a:solidFill>
                <a:effectLst>
                  <a:outerShdw blurRad="38100" dist="38100" dir="2700000" algn="tl">
                    <a:srgbClr val="000000"/>
                  </a:outerShdw>
                </a:effectLst>
                <a:latin typeface="+mn-lt"/>
                <a:ea typeface="+mn-ea"/>
              </a:rPr>
              <a:t>Waterhouse-</a:t>
            </a:r>
            <a:r>
              <a:rPr lang="en-US" altLang="ja-JP" sz="2000" dirty="0" err="1">
                <a:solidFill>
                  <a:schemeClr val="bg1"/>
                </a:solidFill>
                <a:effectLst>
                  <a:outerShdw blurRad="38100" dist="38100" dir="2700000" algn="tl">
                    <a:srgbClr val="000000"/>
                  </a:outerShdw>
                </a:effectLst>
                <a:latin typeface="+mn-lt"/>
                <a:ea typeface="+mn-ea"/>
              </a:rPr>
              <a:t>Friderichsen</a:t>
            </a:r>
            <a:r>
              <a:rPr lang="ja-JP" altLang="en-US" sz="2000" dirty="0">
                <a:solidFill>
                  <a:schemeClr val="bg1"/>
                </a:solidFill>
                <a:effectLst>
                  <a:outerShdw blurRad="38100" dist="38100" dir="2700000" algn="tl">
                    <a:srgbClr val="000000"/>
                  </a:outerShdw>
                </a:effectLst>
                <a:latin typeface="+mn-lt"/>
                <a:ea typeface="+mn-ea"/>
              </a:rPr>
              <a:t>症候群：全身の皮下出血斑</a:t>
            </a:r>
          </a:p>
          <a:p>
            <a:pPr>
              <a:defRPr/>
            </a:pPr>
            <a:endParaRPr lang="ja-JP" altLang="en-US" sz="1200" dirty="0">
              <a:solidFill>
                <a:schemeClr val="bg1"/>
              </a:solidFill>
              <a:effectLst>
                <a:outerShdw blurRad="38100" dist="38100" dir="2700000" algn="tl">
                  <a:srgbClr val="000000"/>
                </a:outerShdw>
              </a:effectLst>
              <a:latin typeface="+mn-lt"/>
              <a:ea typeface="+mn-ea"/>
            </a:endParaRPr>
          </a:p>
          <a:p>
            <a:pPr>
              <a:defRPr/>
            </a:pPr>
            <a:endParaRPr lang="en-US" altLang="ja-JP" sz="1200" dirty="0">
              <a:solidFill>
                <a:schemeClr val="bg1"/>
              </a:solidFill>
              <a:effectLst>
                <a:outerShdw blurRad="38100" dist="38100" dir="2700000" algn="tl">
                  <a:srgbClr val="000000"/>
                </a:outerShdw>
              </a:effectLst>
              <a:latin typeface="+mn-lt"/>
              <a:ea typeface="+mn-ea"/>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ext Box 2"/>
          <p:cNvSpPr txBox="1">
            <a:spLocks noChangeArrowheads="1"/>
          </p:cNvSpPr>
          <p:nvPr/>
        </p:nvSpPr>
        <p:spPr bwMode="auto">
          <a:xfrm>
            <a:off x="1947863" y="115888"/>
            <a:ext cx="5246687" cy="769441"/>
          </a:xfrm>
          <a:prstGeom prst="rect">
            <a:avLst/>
          </a:prstGeom>
          <a:noFill/>
          <a:ln w="9525">
            <a:noFill/>
            <a:miter lim="800000"/>
            <a:headEnd/>
            <a:tailEnd/>
          </a:ln>
          <a:effectLst/>
        </p:spPr>
        <p:txBody>
          <a:bodyPr>
            <a:spAutoFit/>
          </a:bodyPr>
          <a:lstStyle/>
          <a:p>
            <a:pPr algn="ctr">
              <a:spcBef>
                <a:spcPct val="50000"/>
              </a:spcBef>
              <a:defRPr/>
            </a:pPr>
            <a:r>
              <a:rPr lang="ja-JP" altLang="en-US" sz="4400">
                <a:solidFill>
                  <a:srgbClr val="FFFF66"/>
                </a:solidFill>
                <a:effectLst>
                  <a:outerShdw blurRad="38100" dist="38100" dir="2700000" algn="tl">
                    <a:srgbClr val="000000"/>
                  </a:outerShdw>
                </a:effectLst>
                <a:latin typeface="+mn-lt"/>
                <a:ea typeface="+mn-ea"/>
              </a:rPr>
              <a:t>副腎皮質機能低下</a:t>
            </a:r>
          </a:p>
        </p:txBody>
      </p:sp>
      <p:sp>
        <p:nvSpPr>
          <p:cNvPr id="78851" name="Rectangle 5"/>
          <p:cNvSpPr>
            <a:spLocks noChangeArrowheads="1"/>
          </p:cNvSpPr>
          <p:nvPr/>
        </p:nvSpPr>
        <p:spPr bwMode="auto">
          <a:xfrm>
            <a:off x="412750" y="1412875"/>
            <a:ext cx="8383588"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ja-JP" altLang="en-US" sz="2800" dirty="0">
                <a:solidFill>
                  <a:srgbClr val="FFFF66"/>
                </a:solidFill>
                <a:latin typeface="+mn-lt"/>
                <a:ea typeface="+mn-ea"/>
              </a:rPr>
              <a:t>酸好球増加</a:t>
            </a:r>
            <a:r>
              <a:rPr lang="ja-JP" altLang="en-US" sz="2800" dirty="0">
                <a:solidFill>
                  <a:schemeClr val="bg1"/>
                </a:solidFill>
                <a:latin typeface="+mn-lt"/>
                <a:ea typeface="+mn-ea"/>
              </a:rPr>
              <a:t>：</a:t>
            </a:r>
            <a:r>
              <a:rPr lang="en-US" altLang="ja-JP" sz="2800" dirty="0">
                <a:solidFill>
                  <a:schemeClr val="bg1"/>
                </a:solidFill>
                <a:latin typeface="+mn-lt"/>
                <a:ea typeface="+mn-ea"/>
              </a:rPr>
              <a:t>50</a:t>
            </a:r>
            <a:r>
              <a:rPr lang="ja-JP" altLang="en-US" sz="2800" dirty="0">
                <a:solidFill>
                  <a:schemeClr val="bg1"/>
                </a:solidFill>
                <a:latin typeface="+mn-lt"/>
                <a:ea typeface="+mn-ea"/>
              </a:rPr>
              <a:t>個</a:t>
            </a:r>
            <a:r>
              <a:rPr lang="en-US" altLang="ja-JP" sz="2800" dirty="0">
                <a:solidFill>
                  <a:schemeClr val="bg1"/>
                </a:solidFill>
                <a:latin typeface="+mn-lt"/>
                <a:ea typeface="+mn-ea"/>
              </a:rPr>
              <a:t>/mm</a:t>
            </a:r>
            <a:r>
              <a:rPr lang="en-US" altLang="ja-JP" sz="2800" baseline="30000" dirty="0">
                <a:solidFill>
                  <a:schemeClr val="bg1"/>
                </a:solidFill>
                <a:latin typeface="+mn-lt"/>
                <a:ea typeface="+mn-ea"/>
              </a:rPr>
              <a:t>3</a:t>
            </a:r>
            <a:r>
              <a:rPr lang="ja-JP" altLang="en-US" sz="2800" dirty="0">
                <a:solidFill>
                  <a:schemeClr val="bg1"/>
                </a:solidFill>
                <a:latin typeface="+mn-lt"/>
                <a:ea typeface="+mn-ea"/>
              </a:rPr>
              <a:t>以下否定的</a:t>
            </a:r>
          </a:p>
          <a:p>
            <a:pPr>
              <a:spcBef>
                <a:spcPct val="50000"/>
              </a:spcBef>
            </a:pPr>
            <a:r>
              <a:rPr lang="ja-JP" altLang="en-US" sz="2800" dirty="0">
                <a:solidFill>
                  <a:schemeClr val="bg1"/>
                </a:solidFill>
                <a:latin typeface="+mn-lt"/>
                <a:ea typeface="+mn-ea"/>
              </a:rPr>
              <a:t>電解質異常：</a:t>
            </a:r>
            <a:r>
              <a:rPr lang="ja-JP" altLang="en-US" sz="2800" dirty="0">
                <a:solidFill>
                  <a:srgbClr val="FFFF66"/>
                </a:solidFill>
                <a:latin typeface="+mn-lt"/>
                <a:ea typeface="+mn-ea"/>
              </a:rPr>
              <a:t>低</a:t>
            </a:r>
            <a:r>
              <a:rPr lang="en-US" altLang="ja-JP" sz="2800" dirty="0">
                <a:solidFill>
                  <a:srgbClr val="FFFF66"/>
                </a:solidFill>
                <a:latin typeface="+mn-lt"/>
                <a:ea typeface="+mn-ea"/>
              </a:rPr>
              <a:t>Na</a:t>
            </a:r>
            <a:r>
              <a:rPr lang="ja-JP" altLang="en-US" sz="2800" dirty="0">
                <a:solidFill>
                  <a:srgbClr val="FFFF66"/>
                </a:solidFill>
                <a:latin typeface="+mn-lt"/>
                <a:ea typeface="+mn-ea"/>
              </a:rPr>
              <a:t>血症</a:t>
            </a:r>
          </a:p>
          <a:p>
            <a:pPr>
              <a:spcBef>
                <a:spcPct val="50000"/>
              </a:spcBef>
            </a:pPr>
            <a:r>
              <a:rPr lang="ja-JP" altLang="en-US" sz="2800" dirty="0">
                <a:solidFill>
                  <a:srgbClr val="FFFF66"/>
                </a:solidFill>
                <a:latin typeface="+mn-lt"/>
                <a:ea typeface="+mn-ea"/>
              </a:rPr>
              <a:t>低血糖</a:t>
            </a:r>
          </a:p>
          <a:p>
            <a:pPr>
              <a:spcBef>
                <a:spcPct val="50000"/>
              </a:spcBef>
            </a:pPr>
            <a:r>
              <a:rPr lang="ja-JP" altLang="en-US" sz="2800" u="sng" dirty="0">
                <a:solidFill>
                  <a:schemeClr val="bg1"/>
                </a:solidFill>
                <a:latin typeface="+mn-lt"/>
                <a:ea typeface="+mn-ea"/>
              </a:rPr>
              <a:t>確定診断はコルチゾールの低値を証明</a:t>
            </a:r>
          </a:p>
          <a:p>
            <a:pPr>
              <a:spcBef>
                <a:spcPct val="50000"/>
              </a:spcBef>
            </a:pPr>
            <a:r>
              <a:rPr lang="ja-JP" altLang="en-US" sz="2800" dirty="0">
                <a:solidFill>
                  <a:schemeClr val="bg1"/>
                </a:solidFill>
                <a:latin typeface="+mn-lt"/>
                <a:ea typeface="+mn-ea"/>
              </a:rPr>
              <a:t>血中</a:t>
            </a:r>
            <a:r>
              <a:rPr lang="en-US" altLang="ja-JP" sz="2800" dirty="0">
                <a:solidFill>
                  <a:schemeClr val="bg1"/>
                </a:solidFill>
                <a:latin typeface="+mn-lt"/>
                <a:ea typeface="+mn-ea"/>
              </a:rPr>
              <a:t>ACTH(</a:t>
            </a:r>
            <a:r>
              <a:rPr lang="ja-JP" altLang="en-US" sz="2800" dirty="0">
                <a:solidFill>
                  <a:schemeClr val="bg1"/>
                </a:solidFill>
                <a:latin typeface="+mn-lt"/>
                <a:ea typeface="+mn-ea"/>
              </a:rPr>
              <a:t>副腎皮質刺激ホルモン</a:t>
            </a:r>
            <a:r>
              <a:rPr lang="en-US" altLang="ja-JP" sz="2800" dirty="0">
                <a:solidFill>
                  <a:schemeClr val="bg1"/>
                </a:solidFill>
                <a:latin typeface="+mn-lt"/>
                <a:ea typeface="+mn-ea"/>
              </a:rPr>
              <a:t>)</a:t>
            </a:r>
            <a:r>
              <a:rPr lang="ja-JP" altLang="en-US" sz="2800" dirty="0">
                <a:solidFill>
                  <a:schemeClr val="bg1"/>
                </a:solidFill>
                <a:latin typeface="+mn-lt"/>
                <a:ea typeface="+mn-ea"/>
              </a:rPr>
              <a:t>値（↑</a:t>
            </a:r>
            <a:r>
              <a:rPr lang="en-US" altLang="ja-JP" sz="2800" dirty="0">
                <a:solidFill>
                  <a:schemeClr val="bg1"/>
                </a:solidFill>
                <a:latin typeface="+mn-lt"/>
                <a:ea typeface="+mn-ea"/>
              </a:rPr>
              <a:t>/↓</a:t>
            </a:r>
            <a:r>
              <a:rPr lang="ja-JP" altLang="en-US" sz="2800" dirty="0">
                <a:solidFill>
                  <a:schemeClr val="bg1"/>
                </a:solidFill>
                <a:latin typeface="+mn-lt"/>
                <a:ea typeface="+mn-ea"/>
              </a:rPr>
              <a:t>）</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ext Box 2"/>
          <p:cNvSpPr txBox="1">
            <a:spLocks noChangeArrowheads="1"/>
          </p:cNvSpPr>
          <p:nvPr/>
        </p:nvSpPr>
        <p:spPr bwMode="auto">
          <a:xfrm>
            <a:off x="1947863" y="-26988"/>
            <a:ext cx="5246687" cy="769441"/>
          </a:xfrm>
          <a:prstGeom prst="rect">
            <a:avLst/>
          </a:prstGeom>
          <a:noFill/>
          <a:ln w="9525">
            <a:noFill/>
            <a:miter lim="800000"/>
            <a:headEnd/>
            <a:tailEnd/>
          </a:ln>
          <a:effectLst/>
        </p:spPr>
        <p:txBody>
          <a:bodyPr>
            <a:spAutoFit/>
          </a:bodyPr>
          <a:lstStyle/>
          <a:p>
            <a:pPr algn="ctr">
              <a:spcBef>
                <a:spcPct val="50000"/>
              </a:spcBef>
              <a:defRPr/>
            </a:pPr>
            <a:r>
              <a:rPr kumimoji="0" lang="ja-JP" altLang="en-US" sz="4400">
                <a:solidFill>
                  <a:srgbClr val="FFFF66"/>
                </a:solidFill>
                <a:effectLst>
                  <a:outerShdw blurRad="38100" dist="38100" dir="2700000" algn="tl">
                    <a:srgbClr val="000000"/>
                  </a:outerShdw>
                </a:effectLst>
                <a:latin typeface="+mn-lt"/>
                <a:ea typeface="+mn-ea"/>
              </a:rPr>
              <a:t>急性副</a:t>
            </a:r>
            <a:r>
              <a:rPr lang="ja-JP" altLang="en-US" sz="4400">
                <a:solidFill>
                  <a:srgbClr val="FFFF66"/>
                </a:solidFill>
                <a:effectLst>
                  <a:outerShdw blurRad="38100" dist="38100" dir="2700000" algn="tl">
                    <a:srgbClr val="000000"/>
                  </a:outerShdw>
                </a:effectLst>
                <a:latin typeface="+mn-lt"/>
                <a:ea typeface="+mn-ea"/>
              </a:rPr>
              <a:t>腎不全</a:t>
            </a:r>
          </a:p>
        </p:txBody>
      </p:sp>
      <p:sp>
        <p:nvSpPr>
          <p:cNvPr id="210947" name="Rectangle 3"/>
          <p:cNvSpPr>
            <a:spLocks noChangeArrowheads="1"/>
          </p:cNvSpPr>
          <p:nvPr/>
        </p:nvSpPr>
        <p:spPr bwMode="auto">
          <a:xfrm>
            <a:off x="228600" y="765175"/>
            <a:ext cx="8694738" cy="4401205"/>
          </a:xfrm>
          <a:prstGeom prst="rect">
            <a:avLst/>
          </a:prstGeom>
          <a:noFill/>
          <a:ln w="9525">
            <a:noFill/>
            <a:miter lim="800000"/>
            <a:headEnd/>
            <a:tailEnd/>
          </a:ln>
          <a:effectLst/>
        </p:spPr>
        <p:txBody>
          <a:bodyPr>
            <a:spAutoFit/>
          </a:bodyPr>
          <a:lstStyle/>
          <a:p>
            <a:pPr marL="539750" indent="-539750" algn="ctr">
              <a:tabLst>
                <a:tab pos="539750" algn="l"/>
              </a:tabLst>
              <a:defRPr/>
            </a:pPr>
            <a:r>
              <a:rPr lang="ja-JP" altLang="en-US" sz="2400" dirty="0">
                <a:solidFill>
                  <a:srgbClr val="FFFF66"/>
                </a:solidFill>
                <a:effectLst>
                  <a:outerShdw blurRad="38100" dist="38100" dir="2700000" algn="tl">
                    <a:srgbClr val="000000"/>
                  </a:outerShdw>
                </a:effectLst>
                <a:latin typeface="+mn-lt"/>
                <a:ea typeface="+mn-ea"/>
              </a:rPr>
              <a:t>治療</a:t>
            </a:r>
          </a:p>
          <a:p>
            <a:pPr marL="539750" indent="-539750">
              <a:tabLst>
                <a:tab pos="539750" algn="l"/>
              </a:tabLst>
              <a:defRPr/>
            </a:pPr>
            <a:r>
              <a:rPr lang="en-US" altLang="ja-JP" dirty="0">
                <a:solidFill>
                  <a:schemeClr val="bg1"/>
                </a:solidFill>
                <a:effectLst>
                  <a:outerShdw blurRad="38100" dist="38100" dir="2700000" algn="tl">
                    <a:srgbClr val="000000"/>
                  </a:outerShdw>
                </a:effectLst>
                <a:latin typeface="+mn-lt"/>
                <a:ea typeface="+mn-ea"/>
              </a:rPr>
              <a:t>1</a:t>
            </a:r>
            <a:r>
              <a:rPr lang="ja-JP" altLang="en-US" dirty="0" err="1">
                <a:solidFill>
                  <a:schemeClr val="bg1"/>
                </a:solidFill>
                <a:effectLst>
                  <a:outerShdw blurRad="38100" dist="38100" dir="2700000" algn="tl">
                    <a:srgbClr val="000000"/>
                  </a:outerShdw>
                </a:effectLst>
                <a:latin typeface="+mn-lt"/>
                <a:ea typeface="+mn-ea"/>
              </a:rPr>
              <a:t>．</a:t>
            </a:r>
            <a:r>
              <a:rPr lang="ja-JP" altLang="en-US" dirty="0">
                <a:solidFill>
                  <a:srgbClr val="FFFF66"/>
                </a:solidFill>
                <a:effectLst>
                  <a:outerShdw blurRad="38100" dist="38100" dir="2700000" algn="tl">
                    <a:srgbClr val="000000"/>
                  </a:outerShdw>
                </a:effectLst>
                <a:latin typeface="+mn-lt"/>
                <a:ea typeface="+mn-ea"/>
              </a:rPr>
              <a:t>糖質コルチコイド</a:t>
            </a:r>
            <a:r>
              <a:rPr lang="ja-JP" altLang="en-US" dirty="0">
                <a:solidFill>
                  <a:schemeClr val="bg1"/>
                </a:solidFill>
                <a:effectLst>
                  <a:outerShdw blurRad="38100" dist="38100" dir="2700000" algn="tl">
                    <a:srgbClr val="000000"/>
                  </a:outerShdw>
                </a:effectLst>
                <a:latin typeface="+mn-lt"/>
                <a:ea typeface="+mn-ea"/>
              </a:rPr>
              <a:t>の補給</a:t>
            </a:r>
          </a:p>
          <a:p>
            <a:pPr marL="539750" indent="-539750">
              <a:tabLst>
                <a:tab pos="539750" algn="l"/>
              </a:tabLst>
              <a:defRPr/>
            </a:pPr>
            <a:r>
              <a:rPr lang="ja-JP" altLang="en-US" dirty="0">
                <a:solidFill>
                  <a:schemeClr val="bg1"/>
                </a:solidFill>
                <a:effectLst>
                  <a:outerShdw blurRad="38100" dist="38100" dir="2700000" algn="tl">
                    <a:srgbClr val="000000"/>
                  </a:outerShdw>
                </a:effectLst>
                <a:latin typeface="+mn-lt"/>
                <a:ea typeface="+mn-ea"/>
              </a:rPr>
              <a:t>	水溶性ヒドロコルチゾン</a:t>
            </a:r>
            <a:r>
              <a:rPr lang="en-US" altLang="ja-JP" dirty="0">
                <a:solidFill>
                  <a:schemeClr val="bg1"/>
                </a:solidFill>
                <a:effectLst>
                  <a:outerShdw blurRad="38100" dist="38100" dir="2700000" algn="tl">
                    <a:srgbClr val="000000"/>
                  </a:outerShdw>
                </a:effectLst>
                <a:latin typeface="+mn-lt"/>
                <a:ea typeface="+mn-ea"/>
              </a:rPr>
              <a:t>(</a:t>
            </a:r>
            <a:r>
              <a:rPr lang="ja-JP" altLang="en-US" dirty="0">
                <a:solidFill>
                  <a:schemeClr val="bg1"/>
                </a:solidFill>
                <a:effectLst>
                  <a:outerShdw blurRad="38100" dist="38100" dir="2700000" algn="tl">
                    <a:srgbClr val="000000"/>
                  </a:outerShdw>
                </a:effectLst>
                <a:latin typeface="+mn-lt"/>
                <a:ea typeface="+mn-ea"/>
              </a:rPr>
              <a:t>ソル・コーテフ </a:t>
            </a:r>
            <a:r>
              <a:rPr lang="en-US" altLang="ja-JP" dirty="0">
                <a:solidFill>
                  <a:schemeClr val="bg1"/>
                </a:solidFill>
                <a:effectLst>
                  <a:outerShdw blurRad="38100" dist="38100" dir="2700000" algn="tl">
                    <a:srgbClr val="000000"/>
                  </a:outerShdw>
                </a:effectLst>
                <a:latin typeface="+mn-lt"/>
                <a:ea typeface="+mn-ea"/>
              </a:rPr>
              <a:t>100mg) </a:t>
            </a:r>
            <a:r>
              <a:rPr lang="ja-JP" altLang="en-US" dirty="0">
                <a:solidFill>
                  <a:schemeClr val="bg1"/>
                </a:solidFill>
                <a:effectLst>
                  <a:outerShdw blurRad="38100" dist="38100" dir="2700000" algn="tl">
                    <a:srgbClr val="000000"/>
                  </a:outerShdw>
                </a:effectLst>
                <a:latin typeface="+mn-lt"/>
                <a:ea typeface="+mn-ea"/>
              </a:rPr>
              <a:t>または水溶性プレドニゾロン</a:t>
            </a:r>
            <a:r>
              <a:rPr lang="en-US" altLang="ja-JP" dirty="0">
                <a:solidFill>
                  <a:schemeClr val="bg1"/>
                </a:solidFill>
                <a:effectLst>
                  <a:outerShdw blurRad="38100" dist="38100" dir="2700000" algn="tl">
                    <a:srgbClr val="000000"/>
                  </a:outerShdw>
                </a:effectLst>
                <a:latin typeface="+mn-lt"/>
                <a:ea typeface="+mn-ea"/>
              </a:rPr>
              <a:t>300mg</a:t>
            </a:r>
            <a:r>
              <a:rPr lang="ja-JP" altLang="en-US" dirty="0">
                <a:solidFill>
                  <a:schemeClr val="bg1"/>
                </a:solidFill>
                <a:effectLst>
                  <a:outerShdw blurRad="38100" dist="38100" dir="2700000" algn="tl">
                    <a:srgbClr val="000000"/>
                  </a:outerShdw>
                </a:effectLst>
                <a:latin typeface="+mn-lt"/>
                <a:ea typeface="+mn-ea"/>
              </a:rPr>
              <a:t>を</a:t>
            </a:r>
            <a:r>
              <a:rPr lang="en-US" altLang="ja-JP" dirty="0">
                <a:solidFill>
                  <a:schemeClr val="bg1"/>
                </a:solidFill>
                <a:effectLst>
                  <a:outerShdw blurRad="38100" dist="38100" dir="2700000" algn="tl">
                    <a:srgbClr val="000000"/>
                  </a:outerShdw>
                </a:effectLst>
                <a:latin typeface="+mn-lt"/>
                <a:ea typeface="+mn-ea"/>
              </a:rPr>
              <a:t>5</a:t>
            </a:r>
            <a:r>
              <a:rPr lang="ja-JP" altLang="en-US" dirty="0">
                <a:solidFill>
                  <a:schemeClr val="bg1"/>
                </a:solidFill>
                <a:effectLst>
                  <a:outerShdw blurRad="38100" dist="38100" dir="2700000" algn="tl">
                    <a:srgbClr val="000000"/>
                  </a:outerShdw>
                </a:effectLst>
                <a:latin typeface="+mn-lt"/>
                <a:ea typeface="+mn-ea"/>
              </a:rPr>
              <a:t>～</a:t>
            </a:r>
            <a:r>
              <a:rPr lang="en-US" altLang="ja-JP" dirty="0">
                <a:solidFill>
                  <a:schemeClr val="bg1"/>
                </a:solidFill>
                <a:effectLst>
                  <a:outerShdw blurRad="38100" dist="38100" dir="2700000" algn="tl">
                    <a:srgbClr val="000000"/>
                  </a:outerShdw>
                </a:effectLst>
                <a:latin typeface="+mn-lt"/>
                <a:ea typeface="+mn-ea"/>
              </a:rPr>
              <a:t>10</a:t>
            </a:r>
            <a:r>
              <a:rPr lang="ja-JP" altLang="en-US" dirty="0">
                <a:solidFill>
                  <a:schemeClr val="bg1"/>
                </a:solidFill>
                <a:effectLst>
                  <a:outerShdw blurRad="38100" dist="38100" dir="2700000" algn="tl">
                    <a:srgbClr val="000000"/>
                  </a:outerShdw>
                </a:effectLst>
                <a:latin typeface="+mn-lt"/>
                <a:ea typeface="+mn-ea"/>
              </a:rPr>
              <a:t>分のうちに静注</a:t>
            </a:r>
          </a:p>
          <a:p>
            <a:pPr marL="539750" indent="-539750">
              <a:tabLst>
                <a:tab pos="539750" algn="l"/>
              </a:tabLst>
              <a:defRPr/>
            </a:pPr>
            <a:r>
              <a:rPr lang="ja-JP" altLang="en-US" dirty="0">
                <a:solidFill>
                  <a:schemeClr val="bg1"/>
                </a:solidFill>
                <a:effectLst>
                  <a:outerShdw blurRad="38100" dist="38100" dir="2700000" algn="tl">
                    <a:srgbClr val="000000"/>
                  </a:outerShdw>
                </a:effectLst>
                <a:latin typeface="+mn-lt"/>
                <a:ea typeface="+mn-ea"/>
              </a:rPr>
              <a:t>	症状に応じて</a:t>
            </a:r>
            <a:r>
              <a:rPr lang="en-US" altLang="ja-JP" dirty="0">
                <a:solidFill>
                  <a:schemeClr val="bg1"/>
                </a:solidFill>
                <a:effectLst>
                  <a:outerShdw blurRad="38100" dist="38100" dir="2700000" algn="tl">
                    <a:srgbClr val="000000"/>
                  </a:outerShdw>
                </a:effectLst>
                <a:latin typeface="+mn-lt"/>
                <a:ea typeface="+mn-ea"/>
              </a:rPr>
              <a:t>1</a:t>
            </a:r>
            <a:r>
              <a:rPr lang="ja-JP" altLang="en-US" dirty="0">
                <a:solidFill>
                  <a:schemeClr val="bg1"/>
                </a:solidFill>
                <a:effectLst>
                  <a:outerShdw blurRad="38100" dist="38100" dir="2700000" algn="tl">
                    <a:srgbClr val="000000"/>
                  </a:outerShdw>
                </a:effectLst>
                <a:latin typeface="+mn-lt"/>
                <a:ea typeface="+mn-ea"/>
              </a:rPr>
              <a:t>日</a:t>
            </a:r>
            <a:r>
              <a:rPr lang="en-US" altLang="ja-JP" dirty="0">
                <a:solidFill>
                  <a:schemeClr val="bg1"/>
                </a:solidFill>
                <a:effectLst>
                  <a:outerShdw blurRad="38100" dist="38100" dir="2700000" algn="tl">
                    <a:srgbClr val="000000"/>
                  </a:outerShdw>
                </a:effectLst>
                <a:latin typeface="+mn-lt"/>
                <a:ea typeface="+mn-ea"/>
              </a:rPr>
              <a:t>400</a:t>
            </a:r>
            <a:r>
              <a:rPr lang="ja-JP" altLang="en-US" dirty="0">
                <a:solidFill>
                  <a:schemeClr val="bg1"/>
                </a:solidFill>
                <a:effectLst>
                  <a:outerShdw blurRad="38100" dist="38100" dir="2700000" algn="tl">
                    <a:srgbClr val="000000"/>
                  </a:outerShdw>
                </a:effectLst>
                <a:latin typeface="+mn-lt"/>
                <a:ea typeface="+mn-ea"/>
              </a:rPr>
              <a:t>～</a:t>
            </a:r>
            <a:r>
              <a:rPr lang="en-US" altLang="ja-JP" dirty="0">
                <a:solidFill>
                  <a:schemeClr val="bg1"/>
                </a:solidFill>
                <a:effectLst>
                  <a:outerShdw blurRad="38100" dist="38100" dir="2700000" algn="tl">
                    <a:srgbClr val="000000"/>
                  </a:outerShdw>
                </a:effectLst>
                <a:latin typeface="+mn-lt"/>
                <a:ea typeface="+mn-ea"/>
              </a:rPr>
              <a:t>800mg</a:t>
            </a:r>
            <a:r>
              <a:rPr lang="ja-JP" altLang="en-US" dirty="0">
                <a:solidFill>
                  <a:schemeClr val="bg1"/>
                </a:solidFill>
                <a:effectLst>
                  <a:outerShdw blurRad="38100" dist="38100" dir="2700000" algn="tl">
                    <a:srgbClr val="000000"/>
                  </a:outerShdw>
                </a:effectLst>
                <a:latin typeface="+mn-lt"/>
                <a:ea typeface="+mn-ea"/>
              </a:rPr>
              <a:t>を持続点滴する．</a:t>
            </a:r>
          </a:p>
          <a:p>
            <a:pPr marL="539750" indent="-539750">
              <a:tabLst>
                <a:tab pos="539750" algn="l"/>
              </a:tabLst>
              <a:defRPr/>
            </a:pPr>
            <a:r>
              <a:rPr lang="ja-JP" altLang="en-US" dirty="0">
                <a:solidFill>
                  <a:schemeClr val="bg1"/>
                </a:solidFill>
                <a:effectLst>
                  <a:outerShdw blurRad="38100" dist="38100" dir="2700000" algn="tl">
                    <a:srgbClr val="000000"/>
                  </a:outerShdw>
                </a:effectLst>
                <a:latin typeface="+mn-lt"/>
                <a:ea typeface="+mn-ea"/>
              </a:rPr>
              <a:t>	状態が改善された後は筋注，さらに経口投与</a:t>
            </a:r>
          </a:p>
          <a:p>
            <a:pPr marL="539750" indent="-539750">
              <a:tabLst>
                <a:tab pos="539750" algn="l"/>
              </a:tabLst>
              <a:defRPr/>
            </a:pPr>
            <a:r>
              <a:rPr lang="en-US" altLang="ja-JP" dirty="0">
                <a:solidFill>
                  <a:schemeClr val="bg1"/>
                </a:solidFill>
                <a:effectLst>
                  <a:outerShdw blurRad="38100" dist="38100" dir="2700000" algn="tl">
                    <a:srgbClr val="000000"/>
                  </a:outerShdw>
                </a:effectLst>
                <a:latin typeface="+mn-lt"/>
                <a:ea typeface="+mn-ea"/>
              </a:rPr>
              <a:t>2</a:t>
            </a:r>
            <a:r>
              <a:rPr lang="ja-JP" altLang="en-US" dirty="0" err="1">
                <a:solidFill>
                  <a:schemeClr val="bg1"/>
                </a:solidFill>
                <a:effectLst>
                  <a:outerShdw blurRad="38100" dist="38100" dir="2700000" algn="tl">
                    <a:srgbClr val="000000"/>
                  </a:outerShdw>
                </a:effectLst>
                <a:latin typeface="+mn-lt"/>
                <a:ea typeface="+mn-ea"/>
              </a:rPr>
              <a:t>．</a:t>
            </a:r>
            <a:r>
              <a:rPr lang="ja-JP" altLang="en-US" dirty="0">
                <a:solidFill>
                  <a:schemeClr val="bg1"/>
                </a:solidFill>
                <a:effectLst>
                  <a:outerShdw blurRad="38100" dist="38100" dir="2700000" algn="tl">
                    <a:srgbClr val="000000"/>
                  </a:outerShdw>
                </a:effectLst>
                <a:latin typeface="+mn-lt"/>
                <a:ea typeface="+mn-ea"/>
              </a:rPr>
              <a:t>補液</a:t>
            </a:r>
          </a:p>
          <a:p>
            <a:pPr marL="539750" indent="-539750">
              <a:tabLst>
                <a:tab pos="539750" algn="l"/>
              </a:tabLst>
              <a:defRPr/>
            </a:pPr>
            <a:r>
              <a:rPr lang="ja-JP" altLang="en-US" dirty="0">
                <a:solidFill>
                  <a:schemeClr val="bg1"/>
                </a:solidFill>
                <a:effectLst>
                  <a:outerShdw blurRad="38100" dist="38100" dir="2700000" algn="tl">
                    <a:srgbClr val="000000"/>
                  </a:outerShdw>
                </a:effectLst>
                <a:latin typeface="+mn-lt"/>
                <a:ea typeface="+mn-ea"/>
              </a:rPr>
              <a:t>	生理食塩水と</a:t>
            </a:r>
            <a:r>
              <a:rPr lang="en-US" altLang="ja-JP" dirty="0">
                <a:solidFill>
                  <a:schemeClr val="bg1"/>
                </a:solidFill>
                <a:effectLst>
                  <a:outerShdw blurRad="38100" dist="38100" dir="2700000" algn="tl">
                    <a:srgbClr val="000000"/>
                  </a:outerShdw>
                </a:effectLst>
                <a:latin typeface="+mn-lt"/>
                <a:ea typeface="+mn-ea"/>
              </a:rPr>
              <a:t>5</a:t>
            </a:r>
            <a:r>
              <a:rPr lang="ja-JP" altLang="en-US" dirty="0">
                <a:solidFill>
                  <a:schemeClr val="bg1"/>
                </a:solidFill>
                <a:effectLst>
                  <a:outerShdw blurRad="38100" dist="38100" dir="2700000" algn="tl">
                    <a:srgbClr val="000000"/>
                  </a:outerShdw>
                </a:effectLst>
                <a:latin typeface="+mn-lt"/>
                <a:ea typeface="+mn-ea"/>
              </a:rPr>
              <a:t>％ブドウ糖の混液</a:t>
            </a:r>
            <a:r>
              <a:rPr lang="en-US" altLang="ja-JP" dirty="0">
                <a:solidFill>
                  <a:schemeClr val="bg1"/>
                </a:solidFill>
                <a:effectLst>
                  <a:outerShdw blurRad="38100" dist="38100" dir="2700000" algn="tl">
                    <a:srgbClr val="000000"/>
                  </a:outerShdw>
                </a:effectLst>
                <a:latin typeface="+mn-lt"/>
                <a:ea typeface="+mn-ea"/>
              </a:rPr>
              <a:t>2</a:t>
            </a:r>
            <a:r>
              <a:rPr lang="ja-JP" altLang="en-US" dirty="0">
                <a:solidFill>
                  <a:schemeClr val="bg1"/>
                </a:solidFill>
                <a:effectLst>
                  <a:outerShdw blurRad="38100" dist="38100" dir="2700000" algn="tl">
                    <a:srgbClr val="000000"/>
                  </a:outerShdw>
                </a:effectLst>
                <a:latin typeface="+mn-lt"/>
                <a:ea typeface="+mn-ea"/>
              </a:rPr>
              <a:t>～</a:t>
            </a:r>
            <a:r>
              <a:rPr lang="en-US" altLang="ja-JP" dirty="0">
                <a:solidFill>
                  <a:schemeClr val="bg1"/>
                </a:solidFill>
                <a:effectLst>
                  <a:outerShdw blurRad="38100" dist="38100" dir="2700000" algn="tl">
                    <a:srgbClr val="000000"/>
                  </a:outerShdw>
                </a:effectLst>
                <a:latin typeface="+mn-lt"/>
                <a:ea typeface="+mn-ea"/>
              </a:rPr>
              <a:t>3L</a:t>
            </a:r>
            <a:r>
              <a:rPr lang="ja-JP" altLang="en-US" dirty="0">
                <a:solidFill>
                  <a:schemeClr val="bg1"/>
                </a:solidFill>
                <a:effectLst>
                  <a:outerShdw blurRad="38100" dist="38100" dir="2700000" algn="tl">
                    <a:srgbClr val="000000"/>
                  </a:outerShdw>
                </a:effectLst>
                <a:latin typeface="+mn-lt"/>
                <a:ea typeface="+mn-ea"/>
              </a:rPr>
              <a:t>を</a:t>
            </a:r>
            <a:r>
              <a:rPr lang="en-US" altLang="ja-JP" dirty="0">
                <a:solidFill>
                  <a:schemeClr val="bg1"/>
                </a:solidFill>
                <a:effectLst>
                  <a:outerShdw blurRad="38100" dist="38100" dir="2700000" algn="tl">
                    <a:srgbClr val="000000"/>
                  </a:outerShdw>
                </a:effectLst>
                <a:latin typeface="+mn-lt"/>
                <a:ea typeface="+mn-ea"/>
              </a:rPr>
              <a:t>4</a:t>
            </a:r>
            <a:r>
              <a:rPr lang="ja-JP" altLang="en-US" dirty="0">
                <a:solidFill>
                  <a:schemeClr val="bg1"/>
                </a:solidFill>
                <a:effectLst>
                  <a:outerShdw blurRad="38100" dist="38100" dir="2700000" algn="tl">
                    <a:srgbClr val="000000"/>
                  </a:outerShdw>
                </a:effectLst>
                <a:latin typeface="+mn-lt"/>
                <a:ea typeface="+mn-ea"/>
              </a:rPr>
              <a:t>～</a:t>
            </a:r>
            <a:r>
              <a:rPr lang="en-US" altLang="ja-JP" dirty="0">
                <a:solidFill>
                  <a:schemeClr val="bg1"/>
                </a:solidFill>
                <a:effectLst>
                  <a:outerShdw blurRad="38100" dist="38100" dir="2700000" algn="tl">
                    <a:srgbClr val="000000"/>
                  </a:outerShdw>
                </a:effectLst>
                <a:latin typeface="+mn-lt"/>
                <a:ea typeface="+mn-ea"/>
              </a:rPr>
              <a:t>5</a:t>
            </a:r>
            <a:r>
              <a:rPr lang="ja-JP" altLang="en-US" dirty="0">
                <a:solidFill>
                  <a:schemeClr val="bg1"/>
                </a:solidFill>
                <a:effectLst>
                  <a:outerShdw blurRad="38100" dist="38100" dir="2700000" algn="tl">
                    <a:srgbClr val="000000"/>
                  </a:outerShdw>
                </a:effectLst>
                <a:latin typeface="+mn-lt"/>
                <a:ea typeface="+mn-ea"/>
              </a:rPr>
              <a:t>時間内に静注し</a:t>
            </a:r>
          </a:p>
          <a:p>
            <a:pPr marL="539750" indent="-539750">
              <a:tabLst>
                <a:tab pos="539750" algn="l"/>
              </a:tabLst>
              <a:defRPr/>
            </a:pPr>
            <a:r>
              <a:rPr lang="ja-JP" altLang="en-US" dirty="0">
                <a:solidFill>
                  <a:schemeClr val="bg1"/>
                </a:solidFill>
                <a:effectLst>
                  <a:outerShdw blurRad="38100" dist="38100" dir="2700000" algn="tl">
                    <a:srgbClr val="000000"/>
                  </a:outerShdw>
                </a:effectLst>
                <a:latin typeface="+mn-lt"/>
                <a:ea typeface="+mn-ea"/>
              </a:rPr>
              <a:t>	必要に応じアルブミン投与や輸血を行う．</a:t>
            </a:r>
          </a:p>
          <a:p>
            <a:pPr marL="539750" indent="-539750">
              <a:tabLst>
                <a:tab pos="539750" algn="l"/>
              </a:tabLst>
              <a:defRPr/>
            </a:pPr>
            <a:r>
              <a:rPr lang="en-US" altLang="ja-JP" dirty="0">
                <a:solidFill>
                  <a:schemeClr val="bg1"/>
                </a:solidFill>
                <a:effectLst>
                  <a:outerShdw blurRad="38100" dist="38100" dir="2700000" algn="tl">
                    <a:srgbClr val="000000"/>
                  </a:outerShdw>
                </a:effectLst>
                <a:latin typeface="+mn-lt"/>
                <a:ea typeface="+mn-ea"/>
              </a:rPr>
              <a:t>3</a:t>
            </a:r>
            <a:r>
              <a:rPr lang="ja-JP" altLang="en-US" dirty="0" err="1">
                <a:solidFill>
                  <a:schemeClr val="bg1"/>
                </a:solidFill>
                <a:effectLst>
                  <a:outerShdw blurRad="38100" dist="38100" dir="2700000" algn="tl">
                    <a:srgbClr val="000000"/>
                  </a:outerShdw>
                </a:effectLst>
                <a:latin typeface="+mn-lt"/>
                <a:ea typeface="+mn-ea"/>
              </a:rPr>
              <a:t>．</a:t>
            </a:r>
            <a:r>
              <a:rPr lang="ja-JP" altLang="en-US" dirty="0">
                <a:solidFill>
                  <a:schemeClr val="bg1"/>
                </a:solidFill>
                <a:effectLst>
                  <a:outerShdw blurRad="38100" dist="38100" dir="2700000" algn="tl">
                    <a:srgbClr val="000000"/>
                  </a:outerShdw>
                </a:effectLst>
                <a:latin typeface="+mn-lt"/>
                <a:ea typeface="+mn-ea"/>
              </a:rPr>
              <a:t>昇圧薬，鉱質コルチコイド</a:t>
            </a:r>
          </a:p>
          <a:p>
            <a:pPr marL="539750" indent="-539750">
              <a:tabLst>
                <a:tab pos="539750" algn="l"/>
              </a:tabLst>
              <a:defRPr/>
            </a:pPr>
            <a:r>
              <a:rPr lang="ja-JP" altLang="en-US" dirty="0">
                <a:solidFill>
                  <a:schemeClr val="bg1"/>
                </a:solidFill>
                <a:effectLst>
                  <a:outerShdw blurRad="38100" dist="38100" dir="2700000" algn="tl">
                    <a:srgbClr val="000000"/>
                  </a:outerShdw>
                </a:effectLst>
                <a:latin typeface="+mn-lt"/>
                <a:ea typeface="+mn-ea"/>
              </a:rPr>
              <a:t>	ドーパミン</a:t>
            </a:r>
            <a:r>
              <a:rPr lang="en-US" altLang="ja-JP" dirty="0">
                <a:solidFill>
                  <a:schemeClr val="bg1"/>
                </a:solidFill>
                <a:effectLst>
                  <a:outerShdw blurRad="38100" dist="38100" dir="2700000" algn="tl">
                    <a:srgbClr val="000000"/>
                  </a:outerShdw>
                </a:effectLst>
                <a:latin typeface="+mn-lt"/>
                <a:ea typeface="+mn-ea"/>
              </a:rPr>
              <a:t>(</a:t>
            </a:r>
            <a:r>
              <a:rPr lang="ja-JP" altLang="en-US" dirty="0">
                <a:solidFill>
                  <a:schemeClr val="bg1"/>
                </a:solidFill>
                <a:effectLst>
                  <a:outerShdw blurRad="38100" dist="38100" dir="2700000" algn="tl">
                    <a:srgbClr val="000000"/>
                  </a:outerShdw>
                </a:effectLst>
                <a:latin typeface="+mn-lt"/>
                <a:ea typeface="+mn-ea"/>
              </a:rPr>
              <a:t>イノバン</a:t>
            </a:r>
            <a:r>
              <a:rPr lang="en-US" altLang="ja-JP" dirty="0">
                <a:solidFill>
                  <a:schemeClr val="bg1"/>
                </a:solidFill>
                <a:effectLst>
                  <a:outerShdw blurRad="38100" dist="38100" dir="2700000" algn="tl">
                    <a:srgbClr val="000000"/>
                  </a:outerShdw>
                </a:effectLst>
                <a:latin typeface="+mn-lt"/>
                <a:ea typeface="+mn-ea"/>
              </a:rPr>
              <a:t>)1</a:t>
            </a:r>
            <a:r>
              <a:rPr lang="ja-JP" altLang="en-US" dirty="0">
                <a:solidFill>
                  <a:schemeClr val="bg1"/>
                </a:solidFill>
                <a:effectLst>
                  <a:outerShdw blurRad="38100" dist="38100" dir="2700000" algn="tl">
                    <a:srgbClr val="000000"/>
                  </a:outerShdw>
                </a:effectLst>
                <a:latin typeface="+mn-lt"/>
                <a:ea typeface="+mn-ea"/>
              </a:rPr>
              <a:t>～</a:t>
            </a:r>
            <a:r>
              <a:rPr lang="en-US" altLang="ja-JP" dirty="0">
                <a:solidFill>
                  <a:schemeClr val="bg1"/>
                </a:solidFill>
                <a:effectLst>
                  <a:outerShdw blurRad="38100" dist="38100" dir="2700000" algn="tl">
                    <a:srgbClr val="000000"/>
                  </a:outerShdw>
                </a:effectLst>
                <a:latin typeface="+mn-lt"/>
                <a:ea typeface="+mn-ea"/>
              </a:rPr>
              <a:t>5μg/kg/</a:t>
            </a:r>
            <a:r>
              <a:rPr lang="ja-JP" altLang="en-US" dirty="0">
                <a:solidFill>
                  <a:schemeClr val="bg1"/>
                </a:solidFill>
                <a:effectLst>
                  <a:outerShdw blurRad="38100" dist="38100" dir="2700000" algn="tl">
                    <a:srgbClr val="000000"/>
                  </a:outerShdw>
                </a:effectLst>
                <a:latin typeface="+mn-lt"/>
                <a:ea typeface="+mn-ea"/>
              </a:rPr>
              <a:t>分，ノルアドレナリン</a:t>
            </a:r>
            <a:r>
              <a:rPr lang="en-US" altLang="ja-JP" dirty="0">
                <a:solidFill>
                  <a:schemeClr val="bg1"/>
                </a:solidFill>
                <a:effectLst>
                  <a:outerShdw blurRad="38100" dist="38100" dir="2700000" algn="tl">
                    <a:srgbClr val="000000"/>
                  </a:outerShdw>
                </a:effectLst>
                <a:latin typeface="+mn-lt"/>
                <a:ea typeface="+mn-ea"/>
              </a:rPr>
              <a:t>1mg</a:t>
            </a:r>
            <a:r>
              <a:rPr lang="ja-JP" altLang="en-US" dirty="0">
                <a:solidFill>
                  <a:schemeClr val="bg1"/>
                </a:solidFill>
                <a:effectLst>
                  <a:outerShdw blurRad="38100" dist="38100" dir="2700000" algn="tl">
                    <a:srgbClr val="000000"/>
                  </a:outerShdw>
                </a:effectLst>
                <a:latin typeface="+mn-lt"/>
                <a:ea typeface="+mn-ea"/>
              </a:rPr>
              <a:t>やイソプレナリン</a:t>
            </a:r>
            <a:r>
              <a:rPr lang="en-US" altLang="ja-JP" dirty="0">
                <a:solidFill>
                  <a:schemeClr val="bg1"/>
                </a:solidFill>
                <a:effectLst>
                  <a:outerShdw blurRad="38100" dist="38100" dir="2700000" algn="tl">
                    <a:srgbClr val="000000"/>
                  </a:outerShdw>
                </a:effectLst>
                <a:latin typeface="+mn-lt"/>
                <a:ea typeface="+mn-ea"/>
              </a:rPr>
              <a:t>(</a:t>
            </a:r>
            <a:r>
              <a:rPr lang="ja-JP" altLang="en-US" dirty="0">
                <a:solidFill>
                  <a:schemeClr val="bg1"/>
                </a:solidFill>
                <a:effectLst>
                  <a:outerShdw blurRad="38100" dist="38100" dir="2700000" algn="tl">
                    <a:srgbClr val="000000"/>
                  </a:outerShdw>
                </a:effectLst>
                <a:latin typeface="+mn-lt"/>
                <a:ea typeface="+mn-ea"/>
              </a:rPr>
              <a:t>プロタノール</a:t>
            </a:r>
            <a:r>
              <a:rPr lang="en-US" altLang="ja-JP" dirty="0">
                <a:solidFill>
                  <a:schemeClr val="bg1"/>
                </a:solidFill>
                <a:effectLst>
                  <a:outerShdw blurRad="38100" dist="38100" dir="2700000" algn="tl">
                    <a:srgbClr val="000000"/>
                  </a:outerShdw>
                </a:effectLst>
                <a:latin typeface="+mn-lt"/>
                <a:ea typeface="+mn-ea"/>
              </a:rPr>
              <a:t>L)0.1</a:t>
            </a:r>
            <a:r>
              <a:rPr lang="ja-JP" altLang="en-US" dirty="0">
                <a:solidFill>
                  <a:schemeClr val="bg1"/>
                </a:solidFill>
                <a:effectLst>
                  <a:outerShdw blurRad="38100" dist="38100" dir="2700000" algn="tl">
                    <a:srgbClr val="000000"/>
                  </a:outerShdw>
                </a:effectLst>
                <a:latin typeface="+mn-lt"/>
                <a:ea typeface="+mn-ea"/>
              </a:rPr>
              <a:t>～</a:t>
            </a:r>
            <a:r>
              <a:rPr lang="en-US" altLang="ja-JP" dirty="0">
                <a:solidFill>
                  <a:schemeClr val="bg1"/>
                </a:solidFill>
                <a:effectLst>
                  <a:outerShdw blurRad="38100" dist="38100" dir="2700000" algn="tl">
                    <a:srgbClr val="000000"/>
                  </a:outerShdw>
                </a:effectLst>
                <a:latin typeface="+mn-lt"/>
                <a:ea typeface="+mn-ea"/>
              </a:rPr>
              <a:t>1mg</a:t>
            </a:r>
            <a:r>
              <a:rPr lang="ja-JP" altLang="en-US" dirty="0">
                <a:solidFill>
                  <a:schemeClr val="bg1"/>
                </a:solidFill>
                <a:effectLst>
                  <a:outerShdw blurRad="38100" dist="38100" dir="2700000" algn="tl">
                    <a:srgbClr val="000000"/>
                  </a:outerShdw>
                </a:effectLst>
                <a:latin typeface="+mn-lt"/>
                <a:ea typeface="+mn-ea"/>
              </a:rPr>
              <a:t>を点滴静注</a:t>
            </a:r>
          </a:p>
          <a:p>
            <a:pPr marL="539750" indent="-539750">
              <a:tabLst>
                <a:tab pos="539750" algn="l"/>
              </a:tabLst>
              <a:defRPr/>
            </a:pPr>
            <a:r>
              <a:rPr lang="ja-JP" altLang="en-US" dirty="0">
                <a:solidFill>
                  <a:schemeClr val="bg1"/>
                </a:solidFill>
                <a:effectLst>
                  <a:outerShdw blurRad="38100" dist="38100" dir="2700000" algn="tl">
                    <a:srgbClr val="000000"/>
                  </a:outerShdw>
                </a:effectLst>
                <a:latin typeface="+mn-lt"/>
                <a:ea typeface="+mn-ea"/>
              </a:rPr>
              <a:t>	低</a:t>
            </a:r>
            <a:r>
              <a:rPr lang="en-US" altLang="ja-JP" dirty="0">
                <a:solidFill>
                  <a:schemeClr val="bg1"/>
                </a:solidFill>
                <a:effectLst>
                  <a:outerShdw blurRad="38100" dist="38100" dir="2700000" algn="tl">
                    <a:srgbClr val="000000"/>
                  </a:outerShdw>
                </a:effectLst>
                <a:latin typeface="+mn-lt"/>
                <a:ea typeface="+mn-ea"/>
              </a:rPr>
              <a:t>Na</a:t>
            </a:r>
            <a:r>
              <a:rPr lang="ja-JP" altLang="en-US" dirty="0">
                <a:solidFill>
                  <a:schemeClr val="bg1"/>
                </a:solidFill>
                <a:effectLst>
                  <a:outerShdw blurRad="38100" dist="38100" dir="2700000" algn="tl">
                    <a:srgbClr val="000000"/>
                  </a:outerShdw>
                </a:effectLst>
                <a:latin typeface="+mn-lt"/>
                <a:ea typeface="+mn-ea"/>
              </a:rPr>
              <a:t>血症が改善しない場合</a:t>
            </a:r>
            <a:r>
              <a:rPr lang="en-US" altLang="ja-JP" dirty="0">
                <a:solidFill>
                  <a:schemeClr val="bg1"/>
                </a:solidFill>
                <a:effectLst>
                  <a:outerShdw blurRad="38100" dist="38100" dir="2700000" algn="tl">
                    <a:srgbClr val="000000"/>
                  </a:outerShdw>
                </a:effectLst>
                <a:latin typeface="+mn-lt"/>
                <a:ea typeface="+mn-ea"/>
              </a:rPr>
              <a:t>:</a:t>
            </a:r>
            <a:r>
              <a:rPr lang="ja-JP" altLang="en-US" dirty="0">
                <a:solidFill>
                  <a:schemeClr val="bg1"/>
                </a:solidFill>
                <a:effectLst>
                  <a:outerShdw blurRad="38100" dist="38100" dir="2700000" algn="tl">
                    <a:srgbClr val="000000"/>
                  </a:outerShdw>
                </a:effectLst>
                <a:latin typeface="+mn-lt"/>
                <a:ea typeface="+mn-ea"/>
              </a:rPr>
              <a:t>フルドロコルチゾン</a:t>
            </a:r>
            <a:r>
              <a:rPr lang="en-US" altLang="ja-JP" dirty="0">
                <a:solidFill>
                  <a:schemeClr val="bg1"/>
                </a:solidFill>
                <a:effectLst>
                  <a:outerShdw blurRad="38100" dist="38100" dir="2700000" algn="tl">
                    <a:srgbClr val="000000"/>
                  </a:outerShdw>
                </a:effectLst>
                <a:latin typeface="+mn-lt"/>
                <a:ea typeface="+mn-ea"/>
              </a:rPr>
              <a:t>(</a:t>
            </a:r>
            <a:r>
              <a:rPr lang="ja-JP" altLang="en-US" dirty="0">
                <a:solidFill>
                  <a:schemeClr val="bg1"/>
                </a:solidFill>
                <a:effectLst>
                  <a:outerShdw blurRad="38100" dist="38100" dir="2700000" algn="tl">
                    <a:srgbClr val="000000"/>
                  </a:outerShdw>
                </a:effectLst>
                <a:latin typeface="+mn-lt"/>
                <a:ea typeface="+mn-ea"/>
              </a:rPr>
              <a:t>フロリネフ</a:t>
            </a:r>
            <a:r>
              <a:rPr lang="en-US" altLang="ja-JP" dirty="0">
                <a:solidFill>
                  <a:schemeClr val="bg1"/>
                </a:solidFill>
                <a:effectLst>
                  <a:outerShdw blurRad="38100" dist="38100" dir="2700000" algn="tl">
                    <a:srgbClr val="000000"/>
                  </a:outerShdw>
                </a:effectLst>
                <a:latin typeface="+mn-lt"/>
                <a:ea typeface="+mn-ea"/>
              </a:rPr>
              <a:t>)0.1mg/</a:t>
            </a:r>
            <a:r>
              <a:rPr lang="ja-JP" altLang="en-US" dirty="0">
                <a:solidFill>
                  <a:schemeClr val="bg1"/>
                </a:solidFill>
                <a:effectLst>
                  <a:outerShdw blurRad="38100" dist="38100" dir="2700000" algn="tl">
                    <a:srgbClr val="000000"/>
                  </a:outerShdw>
                </a:effectLst>
                <a:latin typeface="+mn-lt"/>
                <a:ea typeface="+mn-ea"/>
              </a:rPr>
              <a:t>日を内服</a:t>
            </a:r>
          </a:p>
          <a:p>
            <a:pPr marL="539750" indent="-539750">
              <a:tabLst>
                <a:tab pos="539750" algn="l"/>
              </a:tabLst>
              <a:defRPr/>
            </a:pPr>
            <a:r>
              <a:rPr lang="en-US" altLang="ja-JP" dirty="0">
                <a:solidFill>
                  <a:schemeClr val="bg1"/>
                </a:solidFill>
                <a:effectLst>
                  <a:outerShdw blurRad="38100" dist="38100" dir="2700000" algn="tl">
                    <a:srgbClr val="000000"/>
                  </a:outerShdw>
                </a:effectLst>
                <a:latin typeface="+mn-lt"/>
                <a:ea typeface="+mn-ea"/>
              </a:rPr>
              <a:t>4</a:t>
            </a:r>
            <a:r>
              <a:rPr lang="ja-JP" altLang="en-US" dirty="0" err="1">
                <a:solidFill>
                  <a:schemeClr val="bg1"/>
                </a:solidFill>
                <a:effectLst>
                  <a:outerShdw blurRad="38100" dist="38100" dir="2700000" algn="tl">
                    <a:srgbClr val="000000"/>
                  </a:outerShdw>
                </a:effectLst>
                <a:latin typeface="+mn-lt"/>
                <a:ea typeface="+mn-ea"/>
              </a:rPr>
              <a:t>．</a:t>
            </a:r>
            <a:r>
              <a:rPr lang="ja-JP" altLang="en-US" dirty="0">
                <a:solidFill>
                  <a:schemeClr val="bg1"/>
                </a:solidFill>
                <a:effectLst>
                  <a:outerShdw blurRad="38100" dist="38100" dir="2700000" algn="tl">
                    <a:srgbClr val="000000"/>
                  </a:outerShdw>
                </a:effectLst>
                <a:latin typeface="+mn-lt"/>
                <a:ea typeface="+mn-ea"/>
              </a:rPr>
              <a:t>抗生物質</a:t>
            </a:r>
          </a:p>
          <a:p>
            <a:pPr marL="539750" indent="-539750">
              <a:tabLst>
                <a:tab pos="539750" algn="l"/>
              </a:tabLst>
              <a:defRPr/>
            </a:pPr>
            <a:r>
              <a:rPr lang="ja-JP" altLang="en-US" dirty="0">
                <a:solidFill>
                  <a:schemeClr val="bg1"/>
                </a:solidFill>
                <a:effectLst>
                  <a:outerShdw blurRad="38100" dist="38100" dir="2700000" algn="tl">
                    <a:srgbClr val="000000"/>
                  </a:outerShdw>
                </a:effectLst>
                <a:latin typeface="+mn-lt"/>
                <a:ea typeface="+mn-ea"/>
              </a:rPr>
              <a:t>	発熱があるときには，起因菌が不明でも広域性抗生物質を投与</a:t>
            </a:r>
          </a:p>
          <a:p>
            <a:pPr marL="539750" indent="-539750">
              <a:tabLst>
                <a:tab pos="539750" algn="l"/>
              </a:tabLst>
              <a:defRPr/>
            </a:pPr>
            <a:r>
              <a:rPr lang="en-US" altLang="ja-JP" dirty="0">
                <a:solidFill>
                  <a:schemeClr val="bg1"/>
                </a:solidFill>
                <a:effectLst>
                  <a:outerShdw blurRad="38100" dist="38100" dir="2700000" algn="tl">
                    <a:srgbClr val="000000"/>
                  </a:outerShdw>
                </a:effectLst>
                <a:latin typeface="+mn-lt"/>
                <a:ea typeface="+mn-ea"/>
              </a:rPr>
              <a:t>5</a:t>
            </a:r>
            <a:r>
              <a:rPr lang="ja-JP" altLang="en-US" dirty="0" err="1">
                <a:solidFill>
                  <a:schemeClr val="bg1"/>
                </a:solidFill>
                <a:effectLst>
                  <a:outerShdw blurRad="38100" dist="38100" dir="2700000" algn="tl">
                    <a:srgbClr val="000000"/>
                  </a:outerShdw>
                </a:effectLst>
                <a:latin typeface="+mn-lt"/>
                <a:ea typeface="+mn-ea"/>
              </a:rPr>
              <a:t>．</a:t>
            </a:r>
            <a:r>
              <a:rPr lang="ja-JP" altLang="en-US" dirty="0">
                <a:solidFill>
                  <a:schemeClr val="bg1"/>
                </a:solidFill>
                <a:effectLst>
                  <a:outerShdw blurRad="38100" dist="38100" dir="2700000" algn="tl">
                    <a:srgbClr val="000000"/>
                  </a:outerShdw>
                </a:effectLst>
                <a:latin typeface="+mn-lt"/>
                <a:ea typeface="+mn-ea"/>
              </a:rPr>
              <a:t>酸素吸入</a:t>
            </a:r>
          </a:p>
          <a:p>
            <a:pPr marL="539750" indent="-539750">
              <a:tabLst>
                <a:tab pos="539750" algn="l"/>
              </a:tabLst>
              <a:defRPr/>
            </a:pPr>
            <a:r>
              <a:rPr lang="ja-JP" altLang="en-US" dirty="0">
                <a:solidFill>
                  <a:schemeClr val="bg1"/>
                </a:solidFill>
                <a:effectLst>
                  <a:outerShdw blurRad="38100" dist="38100" dir="2700000" algn="tl">
                    <a:srgbClr val="000000"/>
                  </a:outerShdw>
                </a:effectLst>
                <a:latin typeface="+mn-lt"/>
                <a:ea typeface="+mn-ea"/>
              </a:rPr>
              <a:t>	チアノーゼが著しいときには必要</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ext Box 2"/>
          <p:cNvSpPr txBox="1">
            <a:spLocks noChangeArrowheads="1"/>
          </p:cNvSpPr>
          <p:nvPr/>
        </p:nvSpPr>
        <p:spPr bwMode="auto">
          <a:xfrm>
            <a:off x="1947863" y="115888"/>
            <a:ext cx="5246687" cy="707886"/>
          </a:xfrm>
          <a:prstGeom prst="rect">
            <a:avLst/>
          </a:prstGeom>
          <a:noFill/>
          <a:ln w="9525">
            <a:noFill/>
            <a:miter lim="800000"/>
            <a:headEnd/>
            <a:tailEnd/>
          </a:ln>
          <a:effectLst/>
        </p:spPr>
        <p:txBody>
          <a:bodyPr>
            <a:spAutoFit/>
          </a:bodyPr>
          <a:lstStyle/>
          <a:p>
            <a:pPr algn="ctr">
              <a:spcBef>
                <a:spcPct val="50000"/>
              </a:spcBef>
              <a:defRPr/>
            </a:pPr>
            <a:r>
              <a:rPr kumimoji="0" lang="en-US" altLang="ja-JP" sz="4000" dirty="0">
                <a:solidFill>
                  <a:srgbClr val="FFFF66"/>
                </a:solidFill>
                <a:effectLst>
                  <a:outerShdw blurRad="38100" dist="38100" dir="2700000" algn="tl">
                    <a:srgbClr val="000000"/>
                  </a:outerShdw>
                </a:effectLst>
                <a:latin typeface="+mn-ea"/>
                <a:ea typeface="+mn-ea"/>
              </a:rPr>
              <a:t>Addison</a:t>
            </a:r>
            <a:r>
              <a:rPr kumimoji="0" lang="ja-JP" altLang="en-US" sz="4000" dirty="0">
                <a:solidFill>
                  <a:srgbClr val="FFFF66"/>
                </a:solidFill>
                <a:effectLst>
                  <a:outerShdw blurRad="38100" dist="38100" dir="2700000" algn="tl">
                    <a:srgbClr val="000000"/>
                  </a:outerShdw>
                </a:effectLst>
                <a:latin typeface="+mn-ea"/>
                <a:ea typeface="+mn-ea"/>
              </a:rPr>
              <a:t>病</a:t>
            </a:r>
            <a:endParaRPr lang="ja-JP" altLang="en-US" sz="4000" dirty="0">
              <a:solidFill>
                <a:srgbClr val="FFFF66"/>
              </a:solidFill>
              <a:effectLst>
                <a:outerShdw blurRad="38100" dist="38100" dir="2700000" algn="tl">
                  <a:srgbClr val="000000"/>
                </a:outerShdw>
              </a:effectLst>
              <a:latin typeface="+mn-ea"/>
              <a:ea typeface="+mn-ea"/>
            </a:endParaRPr>
          </a:p>
        </p:txBody>
      </p:sp>
      <p:sp>
        <p:nvSpPr>
          <p:cNvPr id="211971" name="Rectangle 3"/>
          <p:cNvSpPr>
            <a:spLocks noChangeArrowheads="1"/>
          </p:cNvSpPr>
          <p:nvPr/>
        </p:nvSpPr>
        <p:spPr bwMode="auto">
          <a:xfrm>
            <a:off x="666750" y="1916113"/>
            <a:ext cx="8064500" cy="2554545"/>
          </a:xfrm>
          <a:prstGeom prst="rect">
            <a:avLst/>
          </a:prstGeom>
          <a:noFill/>
          <a:ln w="9525">
            <a:noFill/>
            <a:miter lim="800000"/>
            <a:headEnd/>
            <a:tailEnd/>
          </a:ln>
          <a:effectLst/>
        </p:spPr>
        <p:txBody>
          <a:bodyPr>
            <a:spAutoFit/>
          </a:bodyPr>
          <a:lstStyle/>
          <a:p>
            <a:pPr>
              <a:defRPr/>
            </a:pPr>
            <a:r>
              <a:rPr lang="ja-JP" altLang="en-US" sz="3200">
                <a:solidFill>
                  <a:srgbClr val="FFFF66"/>
                </a:solidFill>
                <a:effectLst>
                  <a:outerShdw blurRad="38100" dist="38100" dir="2700000" algn="tl">
                    <a:srgbClr val="000000"/>
                  </a:outerShdw>
                </a:effectLst>
                <a:latin typeface="+mn-ea"/>
                <a:ea typeface="+mn-ea"/>
              </a:rPr>
              <a:t>慢性</a:t>
            </a:r>
            <a:r>
              <a:rPr lang="ja-JP" altLang="en-US" sz="3200">
                <a:solidFill>
                  <a:schemeClr val="bg1"/>
                </a:solidFill>
                <a:effectLst>
                  <a:outerShdw blurRad="38100" dist="38100" dir="2700000" algn="tl">
                    <a:srgbClr val="000000"/>
                  </a:outerShdw>
                </a:effectLst>
                <a:latin typeface="+mn-ea"/>
                <a:ea typeface="+mn-ea"/>
              </a:rPr>
              <a:t>原発性副腎皮質機能低下症</a:t>
            </a:r>
          </a:p>
          <a:p>
            <a:pPr>
              <a:defRPr/>
            </a:pPr>
            <a:endParaRPr lang="ja-JP" altLang="en-US" sz="3200">
              <a:solidFill>
                <a:schemeClr val="bg1"/>
              </a:solidFill>
              <a:effectLst>
                <a:outerShdw blurRad="38100" dist="38100" dir="2700000" algn="tl">
                  <a:srgbClr val="000000"/>
                </a:outerShdw>
              </a:effectLst>
              <a:latin typeface="+mn-ea"/>
              <a:ea typeface="+mn-ea"/>
            </a:endParaRPr>
          </a:p>
          <a:p>
            <a:pPr>
              <a:defRPr/>
            </a:pPr>
            <a:r>
              <a:rPr lang="ja-JP" altLang="en-US" sz="3200">
                <a:solidFill>
                  <a:schemeClr val="bg1"/>
                </a:solidFill>
                <a:effectLst>
                  <a:outerShdw blurRad="38100" dist="38100" dir="2700000" algn="tl">
                    <a:srgbClr val="000000"/>
                  </a:outerShdw>
                </a:effectLst>
                <a:latin typeface="+mn-ea"/>
                <a:ea typeface="+mn-ea"/>
              </a:rPr>
              <a:t>副腎皮質の</a:t>
            </a:r>
            <a:r>
              <a:rPr lang="en-US" altLang="ja-JP" sz="3200">
                <a:solidFill>
                  <a:schemeClr val="bg1"/>
                </a:solidFill>
                <a:effectLst>
                  <a:outerShdw blurRad="38100" dist="38100" dir="2700000" algn="tl">
                    <a:srgbClr val="000000"/>
                  </a:outerShdw>
                </a:effectLst>
                <a:latin typeface="+mn-ea"/>
                <a:ea typeface="+mn-ea"/>
              </a:rPr>
              <a:t>90</a:t>
            </a:r>
            <a:r>
              <a:rPr lang="ja-JP" altLang="en-US" sz="3200">
                <a:solidFill>
                  <a:schemeClr val="bg1"/>
                </a:solidFill>
                <a:effectLst>
                  <a:outerShdw blurRad="38100" dist="38100" dir="2700000" algn="tl">
                    <a:srgbClr val="000000"/>
                  </a:outerShdw>
                </a:effectLst>
                <a:latin typeface="+mn-ea"/>
                <a:ea typeface="+mn-ea"/>
              </a:rPr>
              <a:t>％以上が破壊され，コルチゾール，アルドステロン，副腎アンドロゲンが欠落した状態</a:t>
            </a:r>
          </a:p>
        </p:txBody>
      </p:sp>
      <p:sp>
        <p:nvSpPr>
          <p:cNvPr id="211972" name="Rectangle 4"/>
          <p:cNvSpPr>
            <a:spLocks noChangeArrowheads="1"/>
          </p:cNvSpPr>
          <p:nvPr/>
        </p:nvSpPr>
        <p:spPr bwMode="auto">
          <a:xfrm>
            <a:off x="4037013" y="1052513"/>
            <a:ext cx="1005403" cy="584776"/>
          </a:xfrm>
          <a:prstGeom prst="rect">
            <a:avLst/>
          </a:prstGeom>
          <a:noFill/>
          <a:ln w="9525">
            <a:noFill/>
            <a:miter lim="800000"/>
            <a:headEnd/>
            <a:tailEnd/>
          </a:ln>
          <a:effectLst/>
        </p:spPr>
        <p:txBody>
          <a:bodyPr wrap="none">
            <a:spAutoFit/>
          </a:bodyPr>
          <a:lstStyle/>
          <a:p>
            <a:pPr>
              <a:defRPr/>
            </a:pPr>
            <a:r>
              <a:rPr lang="ja-JP" altLang="en-US" sz="3200">
                <a:solidFill>
                  <a:srgbClr val="FFFF66"/>
                </a:solidFill>
                <a:effectLst>
                  <a:outerShdw blurRad="38100" dist="38100" dir="2700000" algn="tl">
                    <a:srgbClr val="000000"/>
                  </a:outerShdw>
                </a:effectLst>
                <a:latin typeface="+mn-ea"/>
                <a:ea typeface="+mn-ea"/>
              </a:rPr>
              <a:t>病態</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5" name="Rectangle 3"/>
          <p:cNvSpPr>
            <a:spLocks noChangeArrowheads="1"/>
          </p:cNvSpPr>
          <p:nvPr/>
        </p:nvSpPr>
        <p:spPr bwMode="auto">
          <a:xfrm>
            <a:off x="685800" y="1268413"/>
            <a:ext cx="7597775" cy="4031873"/>
          </a:xfrm>
          <a:prstGeom prst="rect">
            <a:avLst/>
          </a:prstGeom>
          <a:noFill/>
          <a:ln w="9525">
            <a:noFill/>
            <a:miter lim="800000"/>
            <a:headEnd/>
            <a:tailEnd/>
          </a:ln>
          <a:effectLst/>
        </p:spPr>
        <p:txBody>
          <a:bodyPr>
            <a:spAutoFit/>
          </a:bodyPr>
          <a:lstStyle/>
          <a:p>
            <a:pPr algn="ctr">
              <a:defRPr/>
            </a:pPr>
            <a:r>
              <a:rPr lang="ja-JP" altLang="en-US" sz="3200" dirty="0">
                <a:solidFill>
                  <a:srgbClr val="FFFF66"/>
                </a:solidFill>
                <a:effectLst>
                  <a:outerShdw blurRad="38100" dist="38100" dir="2700000" algn="tl">
                    <a:srgbClr val="000000"/>
                  </a:outerShdw>
                </a:effectLst>
                <a:latin typeface="+mn-ea"/>
                <a:ea typeface="+mn-ea"/>
              </a:rPr>
              <a:t>原因</a:t>
            </a:r>
          </a:p>
          <a:p>
            <a:pPr algn="ctr">
              <a:defRPr/>
            </a:pPr>
            <a:endParaRPr lang="ja-JP" altLang="en-US" sz="3200" dirty="0">
              <a:solidFill>
                <a:srgbClr val="FFFF66"/>
              </a:solidFill>
              <a:effectLst>
                <a:outerShdw blurRad="38100" dist="38100" dir="2700000" algn="tl">
                  <a:srgbClr val="000000"/>
                </a:outerShdw>
              </a:effectLst>
              <a:latin typeface="+mn-ea"/>
              <a:ea typeface="+mn-ea"/>
            </a:endParaRPr>
          </a:p>
          <a:p>
            <a:pPr>
              <a:defRPr/>
            </a:pPr>
            <a:r>
              <a:rPr lang="en-US" altLang="ja-JP" sz="3200" dirty="0">
                <a:solidFill>
                  <a:schemeClr val="bg1"/>
                </a:solidFill>
                <a:effectLst>
                  <a:outerShdw blurRad="38100" dist="38100" dir="2700000" algn="tl">
                    <a:srgbClr val="000000"/>
                  </a:outerShdw>
                </a:effectLst>
                <a:latin typeface="+mn-ea"/>
                <a:ea typeface="+mn-ea"/>
              </a:rPr>
              <a:t>1</a:t>
            </a:r>
            <a:r>
              <a:rPr lang="ja-JP" altLang="en-US" sz="3200" dirty="0" err="1">
                <a:solidFill>
                  <a:schemeClr val="bg1"/>
                </a:solidFill>
                <a:effectLst>
                  <a:outerShdw blurRad="38100" dist="38100" dir="2700000" algn="tl">
                    <a:srgbClr val="000000"/>
                  </a:outerShdw>
                </a:effectLst>
                <a:latin typeface="+mn-ea"/>
                <a:ea typeface="+mn-ea"/>
              </a:rPr>
              <a:t>．</a:t>
            </a:r>
            <a:r>
              <a:rPr lang="ja-JP" altLang="en-US" sz="3200" dirty="0">
                <a:solidFill>
                  <a:schemeClr val="bg1"/>
                </a:solidFill>
                <a:effectLst>
                  <a:outerShdw blurRad="38100" dist="38100" dir="2700000" algn="tl">
                    <a:srgbClr val="000000"/>
                  </a:outerShdw>
                </a:effectLst>
                <a:latin typeface="+mn-ea"/>
                <a:ea typeface="+mn-ea"/>
              </a:rPr>
              <a:t>結核性</a:t>
            </a:r>
          </a:p>
          <a:p>
            <a:pPr>
              <a:defRPr/>
            </a:pPr>
            <a:r>
              <a:rPr lang="en-US" altLang="ja-JP" sz="3200" dirty="0">
                <a:solidFill>
                  <a:schemeClr val="bg1"/>
                </a:solidFill>
                <a:effectLst>
                  <a:outerShdw blurRad="38100" dist="38100" dir="2700000" algn="tl">
                    <a:srgbClr val="000000"/>
                  </a:outerShdw>
                </a:effectLst>
                <a:latin typeface="+mn-ea"/>
                <a:ea typeface="+mn-ea"/>
              </a:rPr>
              <a:t>2</a:t>
            </a:r>
            <a:r>
              <a:rPr lang="ja-JP" altLang="en-US" sz="3200" dirty="0" err="1">
                <a:solidFill>
                  <a:schemeClr val="bg1"/>
                </a:solidFill>
                <a:effectLst>
                  <a:outerShdw blurRad="38100" dist="38100" dir="2700000" algn="tl">
                    <a:srgbClr val="000000"/>
                  </a:outerShdw>
                </a:effectLst>
                <a:latin typeface="+mn-ea"/>
                <a:ea typeface="+mn-ea"/>
              </a:rPr>
              <a:t>．</a:t>
            </a:r>
            <a:r>
              <a:rPr lang="ja-JP" altLang="en-US" sz="3200" dirty="0">
                <a:solidFill>
                  <a:schemeClr val="bg1"/>
                </a:solidFill>
                <a:effectLst>
                  <a:outerShdw blurRad="38100" dist="38100" dir="2700000" algn="tl">
                    <a:srgbClr val="000000"/>
                  </a:outerShdw>
                </a:effectLst>
                <a:latin typeface="+mn-ea"/>
                <a:ea typeface="+mn-ea"/>
              </a:rPr>
              <a:t>特発性 　自己免疫！</a:t>
            </a:r>
          </a:p>
          <a:p>
            <a:pPr>
              <a:defRPr/>
            </a:pPr>
            <a:r>
              <a:rPr lang="en-US" altLang="ja-JP" sz="3200" dirty="0">
                <a:solidFill>
                  <a:schemeClr val="bg1"/>
                </a:solidFill>
                <a:effectLst>
                  <a:outerShdw blurRad="38100" dist="38100" dir="2700000" algn="tl">
                    <a:srgbClr val="000000"/>
                  </a:outerShdw>
                </a:effectLst>
                <a:latin typeface="+mn-ea"/>
                <a:ea typeface="+mn-ea"/>
              </a:rPr>
              <a:t>3</a:t>
            </a:r>
            <a:r>
              <a:rPr lang="ja-JP" altLang="en-US" sz="3200" dirty="0" err="1">
                <a:solidFill>
                  <a:schemeClr val="bg1"/>
                </a:solidFill>
                <a:effectLst>
                  <a:outerShdw blurRad="38100" dist="38100" dir="2700000" algn="tl">
                    <a:srgbClr val="000000"/>
                  </a:outerShdw>
                </a:effectLst>
                <a:latin typeface="+mn-ea"/>
                <a:ea typeface="+mn-ea"/>
              </a:rPr>
              <a:t>．</a:t>
            </a:r>
            <a:r>
              <a:rPr lang="ja-JP" altLang="en-US" sz="3200" dirty="0">
                <a:solidFill>
                  <a:schemeClr val="bg1"/>
                </a:solidFill>
                <a:effectLst>
                  <a:outerShdw blurRad="38100" dist="38100" dir="2700000" algn="tl">
                    <a:srgbClr val="000000"/>
                  </a:outerShdw>
                </a:effectLst>
                <a:latin typeface="+mn-ea"/>
                <a:ea typeface="+mn-ea"/>
              </a:rPr>
              <a:t>副腎への癌転移</a:t>
            </a:r>
          </a:p>
          <a:p>
            <a:pPr>
              <a:defRPr/>
            </a:pPr>
            <a:r>
              <a:rPr lang="en-US" altLang="ja-JP" sz="3200" dirty="0">
                <a:solidFill>
                  <a:schemeClr val="bg1"/>
                </a:solidFill>
                <a:effectLst>
                  <a:outerShdw blurRad="38100" dist="38100" dir="2700000" algn="tl">
                    <a:srgbClr val="000000"/>
                  </a:outerShdw>
                </a:effectLst>
                <a:latin typeface="+mn-ea"/>
                <a:ea typeface="+mn-ea"/>
              </a:rPr>
              <a:t>4</a:t>
            </a:r>
            <a:r>
              <a:rPr lang="ja-JP" altLang="en-US" sz="3200" dirty="0" err="1">
                <a:solidFill>
                  <a:schemeClr val="bg1"/>
                </a:solidFill>
                <a:effectLst>
                  <a:outerShdw blurRad="38100" dist="38100" dir="2700000" algn="tl">
                    <a:srgbClr val="000000"/>
                  </a:outerShdw>
                </a:effectLst>
                <a:latin typeface="+mn-ea"/>
                <a:ea typeface="+mn-ea"/>
              </a:rPr>
              <a:t>．</a:t>
            </a:r>
            <a:r>
              <a:rPr lang="ja-JP" altLang="en-US" sz="3200" dirty="0">
                <a:solidFill>
                  <a:schemeClr val="bg1"/>
                </a:solidFill>
                <a:effectLst>
                  <a:outerShdw blurRad="38100" dist="38100" dir="2700000" algn="tl">
                    <a:srgbClr val="000000"/>
                  </a:outerShdw>
                </a:effectLst>
                <a:latin typeface="+mn-ea"/>
                <a:ea typeface="+mn-ea"/>
              </a:rPr>
              <a:t>その他</a:t>
            </a:r>
            <a:r>
              <a:rPr lang="en-US" altLang="ja-JP" sz="3200" dirty="0">
                <a:solidFill>
                  <a:schemeClr val="bg1"/>
                </a:solidFill>
                <a:effectLst>
                  <a:outerShdw blurRad="38100" dist="38100" dir="2700000" algn="tl">
                    <a:srgbClr val="000000"/>
                  </a:outerShdw>
                </a:effectLst>
                <a:latin typeface="+mn-ea"/>
                <a:ea typeface="+mn-ea"/>
              </a:rPr>
              <a:t>(</a:t>
            </a:r>
            <a:r>
              <a:rPr lang="ja-JP" altLang="en-US" sz="3200" dirty="0">
                <a:solidFill>
                  <a:schemeClr val="bg1"/>
                </a:solidFill>
                <a:effectLst>
                  <a:outerShdw blurRad="38100" dist="38100" dir="2700000" algn="tl">
                    <a:srgbClr val="000000"/>
                  </a:outerShdw>
                </a:effectLst>
                <a:latin typeface="+mn-ea"/>
                <a:ea typeface="+mn-ea"/>
              </a:rPr>
              <a:t>真菌症など</a:t>
            </a:r>
            <a:r>
              <a:rPr lang="en-US" altLang="ja-JP" sz="3200" dirty="0">
                <a:solidFill>
                  <a:schemeClr val="bg1"/>
                </a:solidFill>
                <a:effectLst>
                  <a:outerShdw blurRad="38100" dist="38100" dir="2700000" algn="tl">
                    <a:srgbClr val="000000"/>
                  </a:outerShdw>
                </a:effectLst>
                <a:latin typeface="+mn-ea"/>
                <a:ea typeface="+mn-ea"/>
              </a:rPr>
              <a:t>) </a:t>
            </a:r>
          </a:p>
          <a:p>
            <a:pPr>
              <a:defRPr/>
            </a:pPr>
            <a:r>
              <a:rPr lang="en-US" altLang="ja-JP" sz="3200" dirty="0">
                <a:solidFill>
                  <a:schemeClr val="bg1"/>
                </a:solidFill>
                <a:effectLst>
                  <a:outerShdw blurRad="38100" dist="38100" dir="2700000" algn="tl">
                    <a:srgbClr val="000000"/>
                  </a:outerShdw>
                </a:effectLst>
                <a:latin typeface="+mn-ea"/>
                <a:ea typeface="+mn-ea"/>
              </a:rPr>
              <a:t>5</a:t>
            </a:r>
            <a:r>
              <a:rPr lang="ja-JP" altLang="en-US" sz="3200" dirty="0" err="1">
                <a:solidFill>
                  <a:schemeClr val="bg1"/>
                </a:solidFill>
                <a:effectLst>
                  <a:outerShdw blurRad="38100" dist="38100" dir="2700000" algn="tl">
                    <a:srgbClr val="000000"/>
                  </a:outerShdw>
                </a:effectLst>
                <a:latin typeface="+mn-ea"/>
                <a:ea typeface="+mn-ea"/>
              </a:rPr>
              <a:t>．</a:t>
            </a:r>
            <a:r>
              <a:rPr lang="ja-JP" altLang="en-US" sz="3200" dirty="0">
                <a:solidFill>
                  <a:schemeClr val="bg1"/>
                </a:solidFill>
                <a:effectLst>
                  <a:outerShdw blurRad="38100" dist="38100" dir="2700000" algn="tl">
                    <a:srgbClr val="000000"/>
                  </a:outerShdw>
                </a:effectLst>
                <a:latin typeface="+mn-ea"/>
                <a:ea typeface="+mn-ea"/>
              </a:rPr>
              <a:t>不明</a:t>
            </a:r>
            <a:r>
              <a:rPr lang="ja-JP" altLang="en-US" sz="3200" dirty="0">
                <a:solidFill>
                  <a:srgbClr val="FFFF66"/>
                </a:solidFill>
                <a:effectLst>
                  <a:outerShdw blurRad="38100" dist="38100" dir="2700000" algn="tl">
                    <a:srgbClr val="000000"/>
                  </a:outerShdw>
                </a:effectLst>
                <a:latin typeface="+mn-ea"/>
                <a:ea typeface="+mn-ea"/>
              </a:rPr>
              <a:t> </a:t>
            </a:r>
          </a:p>
          <a:p>
            <a:pPr>
              <a:defRPr/>
            </a:pPr>
            <a:endParaRPr lang="en-US" altLang="ja-JP" sz="3200" dirty="0">
              <a:solidFill>
                <a:srgbClr val="FFFF66"/>
              </a:solidFill>
              <a:effectLst>
                <a:outerShdw blurRad="38100" dist="38100" dir="2700000" algn="tl">
                  <a:srgbClr val="000000"/>
                </a:outerShdw>
              </a:effectLst>
              <a:latin typeface="+mn-ea"/>
              <a:ea typeface="+mn-ea"/>
            </a:endParaRPr>
          </a:p>
        </p:txBody>
      </p:sp>
      <p:sp>
        <p:nvSpPr>
          <p:cNvPr id="212996" name="Text Box 4"/>
          <p:cNvSpPr txBox="1">
            <a:spLocks noChangeArrowheads="1"/>
          </p:cNvSpPr>
          <p:nvPr/>
        </p:nvSpPr>
        <p:spPr bwMode="auto">
          <a:xfrm>
            <a:off x="1947863" y="115888"/>
            <a:ext cx="5246687" cy="707886"/>
          </a:xfrm>
          <a:prstGeom prst="rect">
            <a:avLst/>
          </a:prstGeom>
          <a:noFill/>
          <a:ln w="9525">
            <a:noFill/>
            <a:miter lim="800000"/>
            <a:headEnd/>
            <a:tailEnd/>
          </a:ln>
          <a:effectLst/>
        </p:spPr>
        <p:txBody>
          <a:bodyPr>
            <a:spAutoFit/>
          </a:bodyPr>
          <a:lstStyle/>
          <a:p>
            <a:pPr algn="ctr">
              <a:spcBef>
                <a:spcPct val="50000"/>
              </a:spcBef>
              <a:defRPr/>
            </a:pPr>
            <a:r>
              <a:rPr kumimoji="0" lang="en-US" altLang="ja-JP" sz="4000" dirty="0">
                <a:solidFill>
                  <a:srgbClr val="FFFF66"/>
                </a:solidFill>
                <a:effectLst>
                  <a:outerShdw blurRad="38100" dist="38100" dir="2700000" algn="tl">
                    <a:srgbClr val="000000"/>
                  </a:outerShdw>
                </a:effectLst>
                <a:latin typeface="+mn-ea"/>
                <a:ea typeface="+mn-ea"/>
              </a:rPr>
              <a:t>Addison</a:t>
            </a:r>
            <a:r>
              <a:rPr kumimoji="0" lang="ja-JP" altLang="en-US" sz="4000" dirty="0">
                <a:solidFill>
                  <a:srgbClr val="FFFF66"/>
                </a:solidFill>
                <a:effectLst>
                  <a:outerShdw blurRad="38100" dist="38100" dir="2700000" algn="tl">
                    <a:srgbClr val="000000"/>
                  </a:outerShdw>
                </a:effectLst>
                <a:latin typeface="+mn-ea"/>
                <a:ea typeface="+mn-ea"/>
              </a:rPr>
              <a:t>病</a:t>
            </a:r>
            <a:endParaRPr lang="ja-JP" altLang="en-US" sz="4000" dirty="0">
              <a:solidFill>
                <a:srgbClr val="FFFF66"/>
              </a:solidFill>
              <a:effectLst>
                <a:outerShdw blurRad="38100" dist="38100" dir="2700000" algn="tl">
                  <a:srgbClr val="000000"/>
                </a:outerShdw>
              </a:effectLst>
              <a:latin typeface="+mn-ea"/>
              <a:ea typeface="+mn-ea"/>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3"/>
          <p:cNvSpPr>
            <a:spLocks noChangeArrowheads="1"/>
          </p:cNvSpPr>
          <p:nvPr/>
        </p:nvSpPr>
        <p:spPr bwMode="auto">
          <a:xfrm>
            <a:off x="347663" y="709613"/>
            <a:ext cx="8796337" cy="4816703"/>
          </a:xfrm>
          <a:prstGeom prst="rect">
            <a:avLst/>
          </a:prstGeom>
          <a:noFill/>
          <a:ln w="9525">
            <a:noFill/>
            <a:miter lim="800000"/>
            <a:headEnd/>
            <a:tailEnd/>
          </a:ln>
          <a:effectLst/>
        </p:spPr>
        <p:txBody>
          <a:bodyPr wrap="square">
            <a:spAutoFit/>
          </a:bodyPr>
          <a:lstStyle/>
          <a:p>
            <a:pPr algn="ctr">
              <a:defRPr/>
            </a:pPr>
            <a:r>
              <a:rPr lang="ja-JP" altLang="en-US" sz="2800" dirty="0">
                <a:solidFill>
                  <a:srgbClr val="FFFF66"/>
                </a:solidFill>
                <a:effectLst>
                  <a:outerShdw blurRad="38100" dist="38100" dir="2700000" algn="tl">
                    <a:srgbClr val="000000"/>
                  </a:outerShdw>
                </a:effectLst>
                <a:latin typeface="+mn-ea"/>
                <a:ea typeface="+mn-ea"/>
              </a:rPr>
              <a:t>症状</a:t>
            </a:r>
          </a:p>
          <a:p>
            <a:pPr algn="ctr">
              <a:defRPr/>
            </a:pPr>
            <a:endParaRPr lang="ja-JP" altLang="en-US" sz="900" dirty="0">
              <a:solidFill>
                <a:srgbClr val="FFFF66"/>
              </a:solidFill>
              <a:effectLst>
                <a:outerShdw blurRad="38100" dist="38100" dir="2700000" algn="tl">
                  <a:srgbClr val="000000"/>
                </a:outerShdw>
              </a:effectLst>
              <a:latin typeface="+mn-ea"/>
              <a:ea typeface="+mn-ea"/>
            </a:endParaRPr>
          </a:p>
          <a:p>
            <a:pPr>
              <a:defRPr/>
            </a:pPr>
            <a:r>
              <a:rPr lang="ja-JP" altLang="ja-JP" sz="1800" dirty="0">
                <a:solidFill>
                  <a:schemeClr val="bg1"/>
                </a:solidFill>
                <a:effectLst>
                  <a:outerShdw blurRad="38100" dist="38100" dir="2700000" algn="tl">
                    <a:srgbClr val="000000"/>
                  </a:outerShdw>
                </a:effectLst>
                <a:latin typeface="+mn-ea"/>
                <a:ea typeface="+mn-ea"/>
              </a:rPr>
              <a:t>1．コルチゾールの欠落徴候</a:t>
            </a:r>
          </a:p>
          <a:p>
            <a:pPr>
              <a:defRPr/>
            </a:pPr>
            <a:r>
              <a:rPr lang="ja-JP" altLang="ja-JP" sz="1800" dirty="0">
                <a:solidFill>
                  <a:schemeClr val="bg1"/>
                </a:solidFill>
                <a:effectLst>
                  <a:outerShdw blurRad="38100" dist="38100" dir="2700000" algn="tl">
                    <a:srgbClr val="000000"/>
                  </a:outerShdw>
                </a:effectLst>
                <a:latin typeface="+mn-ea"/>
                <a:ea typeface="+mn-ea"/>
              </a:rPr>
              <a:t>　(1)食欲不振，</a:t>
            </a:r>
            <a:r>
              <a:rPr lang="ja-JP" altLang="ja-JP" sz="1800" dirty="0">
                <a:solidFill>
                  <a:srgbClr val="FFFF66"/>
                </a:solidFill>
                <a:effectLst>
                  <a:outerShdw blurRad="38100" dist="38100" dir="2700000" algn="tl">
                    <a:srgbClr val="000000"/>
                  </a:outerShdw>
                </a:effectLst>
                <a:latin typeface="+mn-ea"/>
                <a:ea typeface="+mn-ea"/>
              </a:rPr>
              <a:t>嘔気，嘔吐</a:t>
            </a:r>
            <a:r>
              <a:rPr lang="ja-JP" altLang="ja-JP" sz="1800" dirty="0">
                <a:solidFill>
                  <a:schemeClr val="bg1"/>
                </a:solidFill>
                <a:effectLst>
                  <a:outerShdw blurRad="38100" dist="38100" dir="2700000" algn="tl">
                    <a:srgbClr val="000000"/>
                  </a:outerShdw>
                </a:effectLst>
                <a:latin typeface="+mn-ea"/>
                <a:ea typeface="+mn-ea"/>
              </a:rPr>
              <a:t>，腹痛，やせなどの胃腸症状．</a:t>
            </a:r>
          </a:p>
          <a:p>
            <a:pPr>
              <a:defRPr/>
            </a:pPr>
            <a:r>
              <a:rPr lang="ja-JP" altLang="ja-JP" sz="1800" dirty="0">
                <a:solidFill>
                  <a:schemeClr val="bg1"/>
                </a:solidFill>
                <a:effectLst>
                  <a:outerShdw blurRad="38100" dist="38100" dir="2700000" algn="tl">
                    <a:srgbClr val="000000"/>
                  </a:outerShdw>
                </a:effectLst>
                <a:latin typeface="+mn-ea"/>
                <a:ea typeface="+mn-ea"/>
              </a:rPr>
              <a:t>　(2)活力消失，易疲労性や無気力などの精神症状．</a:t>
            </a:r>
          </a:p>
          <a:p>
            <a:pPr>
              <a:defRPr/>
            </a:pPr>
            <a:r>
              <a:rPr lang="ja-JP" altLang="ja-JP" sz="1800" dirty="0">
                <a:solidFill>
                  <a:schemeClr val="bg1"/>
                </a:solidFill>
                <a:effectLst>
                  <a:outerShdw blurRad="38100" dist="38100" dir="2700000" algn="tl">
                    <a:srgbClr val="000000"/>
                  </a:outerShdw>
                </a:effectLst>
                <a:latin typeface="+mn-ea"/>
                <a:ea typeface="+mn-ea"/>
              </a:rPr>
              <a:t>　(3)</a:t>
            </a:r>
            <a:r>
              <a:rPr lang="ja-JP" altLang="ja-JP" sz="1800" dirty="0">
                <a:solidFill>
                  <a:srgbClr val="FFFF66"/>
                </a:solidFill>
                <a:effectLst>
                  <a:outerShdw blurRad="38100" dist="38100" dir="2700000" algn="tl">
                    <a:srgbClr val="000000"/>
                  </a:outerShdw>
                </a:effectLst>
                <a:latin typeface="+mn-ea"/>
                <a:ea typeface="+mn-ea"/>
              </a:rPr>
              <a:t>低血糖</a:t>
            </a:r>
            <a:r>
              <a:rPr lang="ja-JP" altLang="ja-JP" sz="1800" dirty="0">
                <a:solidFill>
                  <a:schemeClr val="bg1"/>
                </a:solidFill>
                <a:effectLst>
                  <a:outerShdw blurRad="38100" dist="38100" dir="2700000" algn="tl">
                    <a:srgbClr val="000000"/>
                  </a:outerShdw>
                </a:effectLst>
                <a:latin typeface="+mn-ea"/>
                <a:ea typeface="+mn-ea"/>
              </a:rPr>
              <a:t>などの糖質代謝の低下．</a:t>
            </a:r>
          </a:p>
          <a:p>
            <a:pPr>
              <a:defRPr/>
            </a:pPr>
            <a:r>
              <a:rPr lang="ja-JP" altLang="ja-JP" sz="1800" dirty="0">
                <a:solidFill>
                  <a:schemeClr val="bg1"/>
                </a:solidFill>
                <a:effectLst>
                  <a:outerShdw blurRad="38100" dist="38100" dir="2700000" algn="tl">
                    <a:srgbClr val="000000"/>
                  </a:outerShdw>
                </a:effectLst>
                <a:latin typeface="+mn-ea"/>
                <a:ea typeface="+mn-ea"/>
              </a:rPr>
              <a:t>　(4)</a:t>
            </a:r>
            <a:r>
              <a:rPr lang="ja-JP" altLang="ja-JP" sz="1800" dirty="0">
                <a:solidFill>
                  <a:srgbClr val="FFFF66"/>
                </a:solidFill>
                <a:effectLst>
                  <a:outerShdw blurRad="38100" dist="38100" dir="2700000" algn="tl">
                    <a:srgbClr val="000000"/>
                  </a:outerShdw>
                </a:effectLst>
                <a:latin typeface="+mn-ea"/>
                <a:ea typeface="+mn-ea"/>
              </a:rPr>
              <a:t>低血圧</a:t>
            </a:r>
            <a:r>
              <a:rPr lang="ja-JP" altLang="ja-JP" sz="1800" dirty="0">
                <a:solidFill>
                  <a:schemeClr val="bg1"/>
                </a:solidFill>
                <a:effectLst>
                  <a:outerShdw blurRad="38100" dist="38100" dir="2700000" algn="tl">
                    <a:srgbClr val="000000"/>
                  </a:outerShdw>
                </a:effectLst>
                <a:latin typeface="+mn-ea"/>
                <a:ea typeface="+mn-ea"/>
              </a:rPr>
              <a:t>，カテコールアミンに対する反応性の低下．</a:t>
            </a:r>
          </a:p>
          <a:p>
            <a:pPr>
              <a:defRPr/>
            </a:pPr>
            <a:r>
              <a:rPr lang="ja-JP" altLang="ja-JP" sz="1800" dirty="0">
                <a:solidFill>
                  <a:schemeClr val="bg1"/>
                </a:solidFill>
                <a:effectLst>
                  <a:outerShdw blurRad="38100" dist="38100" dir="2700000" algn="tl">
                    <a:srgbClr val="000000"/>
                  </a:outerShdw>
                </a:effectLst>
                <a:latin typeface="+mn-ea"/>
                <a:ea typeface="+mn-ea"/>
              </a:rPr>
              <a:t>　(5)ACTHやβ-MSHの過剰分泌による皮膚粘膜，特に舌，乳暈，爪，</a:t>
            </a:r>
            <a:r>
              <a:rPr lang="ja-JP" altLang="en-US" sz="1800" dirty="0">
                <a:solidFill>
                  <a:schemeClr val="bg1"/>
                </a:solidFill>
                <a:effectLst>
                  <a:outerShdw blurRad="38100" dist="38100" dir="2700000" algn="tl">
                    <a:srgbClr val="000000"/>
                  </a:outerShdw>
                </a:effectLst>
                <a:latin typeface="+mn-ea"/>
                <a:ea typeface="+mn-ea"/>
              </a:rPr>
              <a:t/>
            </a:r>
            <a:br>
              <a:rPr lang="ja-JP" altLang="en-US" sz="1800" dirty="0">
                <a:solidFill>
                  <a:schemeClr val="bg1"/>
                </a:solidFill>
                <a:effectLst>
                  <a:outerShdw blurRad="38100" dist="38100" dir="2700000" algn="tl">
                    <a:srgbClr val="000000"/>
                  </a:outerShdw>
                </a:effectLst>
                <a:latin typeface="+mn-ea"/>
                <a:ea typeface="+mn-ea"/>
              </a:rPr>
            </a:br>
            <a:r>
              <a:rPr lang="ja-JP" altLang="en-US" sz="1800" dirty="0">
                <a:solidFill>
                  <a:schemeClr val="bg1"/>
                </a:solidFill>
                <a:effectLst>
                  <a:outerShdw blurRad="38100" dist="38100" dir="2700000" algn="tl">
                    <a:srgbClr val="000000"/>
                  </a:outerShdw>
                </a:effectLst>
                <a:latin typeface="+mn-ea"/>
                <a:ea typeface="+mn-ea"/>
              </a:rPr>
              <a:t>　　　</a:t>
            </a:r>
            <a:r>
              <a:rPr lang="ja-JP" altLang="ja-JP" sz="1800" dirty="0">
                <a:solidFill>
                  <a:schemeClr val="bg1"/>
                </a:solidFill>
                <a:effectLst>
                  <a:outerShdw blurRad="38100" dist="38100" dir="2700000" algn="tl">
                    <a:srgbClr val="000000"/>
                  </a:outerShdw>
                </a:effectLst>
                <a:latin typeface="+mn-ea"/>
                <a:ea typeface="+mn-ea"/>
              </a:rPr>
              <a:t>手関節の屈側や手術瘢痕などに著明な</a:t>
            </a:r>
            <a:r>
              <a:rPr lang="ja-JP" altLang="ja-JP" sz="1800" dirty="0">
                <a:solidFill>
                  <a:srgbClr val="FFFF66"/>
                </a:solidFill>
                <a:effectLst>
                  <a:outerShdw blurRad="38100" dist="38100" dir="2700000" algn="tl">
                    <a:srgbClr val="000000"/>
                  </a:outerShdw>
                </a:effectLst>
                <a:latin typeface="+mn-ea"/>
                <a:ea typeface="+mn-ea"/>
              </a:rPr>
              <a:t>色素沈着</a:t>
            </a:r>
            <a:r>
              <a:rPr lang="ja-JP" altLang="ja-JP" sz="1400" dirty="0">
                <a:solidFill>
                  <a:schemeClr val="bg1"/>
                </a:solidFill>
                <a:effectLst>
                  <a:outerShdw blurRad="38100" dist="38100" dir="2700000" algn="tl">
                    <a:srgbClr val="000000"/>
                  </a:outerShdw>
                </a:effectLst>
                <a:latin typeface="+mn-ea"/>
                <a:ea typeface="+mn-ea"/>
              </a:rPr>
              <a:t>．</a:t>
            </a:r>
            <a:r>
              <a:rPr lang="ja-JP" altLang="ja-JP" sz="1800" dirty="0">
                <a:solidFill>
                  <a:schemeClr val="bg1"/>
                </a:solidFill>
                <a:effectLst>
                  <a:outerShdw blurRad="38100" dist="38100" dir="2700000" algn="tl">
                    <a:srgbClr val="000000"/>
                  </a:outerShdw>
                </a:effectLst>
                <a:latin typeface="+mn-ea"/>
                <a:ea typeface="+mn-ea"/>
              </a:rPr>
              <a:t>時に原因不明の白斑．</a:t>
            </a:r>
          </a:p>
          <a:p>
            <a:pPr>
              <a:defRPr/>
            </a:pPr>
            <a:r>
              <a:rPr lang="ja-JP" altLang="ja-JP" sz="1800" dirty="0">
                <a:solidFill>
                  <a:schemeClr val="bg1"/>
                </a:solidFill>
                <a:effectLst>
                  <a:outerShdw blurRad="38100" dist="38100" dir="2700000" algn="tl">
                    <a:srgbClr val="000000"/>
                  </a:outerShdw>
                </a:effectLst>
                <a:latin typeface="+mn-ea"/>
                <a:ea typeface="+mn-ea"/>
              </a:rPr>
              <a:t>　(6)外傷，感染などのストレスに対する反応性の低下など．</a:t>
            </a:r>
          </a:p>
          <a:p>
            <a:pPr>
              <a:defRPr/>
            </a:pPr>
            <a:endParaRPr lang="ja-JP" altLang="ja-JP" sz="1800" dirty="0">
              <a:solidFill>
                <a:schemeClr val="bg1"/>
              </a:solidFill>
              <a:effectLst>
                <a:outerShdw blurRad="38100" dist="38100" dir="2700000" algn="tl">
                  <a:srgbClr val="000000"/>
                </a:outerShdw>
              </a:effectLst>
              <a:latin typeface="+mn-ea"/>
              <a:ea typeface="+mn-ea"/>
            </a:endParaRPr>
          </a:p>
          <a:p>
            <a:pPr>
              <a:defRPr/>
            </a:pPr>
            <a:r>
              <a:rPr lang="ja-JP" altLang="ja-JP" sz="1800" dirty="0">
                <a:solidFill>
                  <a:schemeClr val="bg1"/>
                </a:solidFill>
                <a:effectLst>
                  <a:outerShdw blurRad="38100" dist="38100" dir="2700000" algn="tl">
                    <a:srgbClr val="000000"/>
                  </a:outerShdw>
                </a:effectLst>
                <a:latin typeface="+mn-ea"/>
                <a:ea typeface="+mn-ea"/>
              </a:rPr>
              <a:t>2．アルドステロンの欠落徴候</a:t>
            </a:r>
          </a:p>
          <a:p>
            <a:pPr>
              <a:defRPr/>
            </a:pPr>
            <a:r>
              <a:rPr lang="ja-JP" altLang="ja-JP" sz="1800" dirty="0">
                <a:solidFill>
                  <a:schemeClr val="bg1"/>
                </a:solidFill>
                <a:effectLst>
                  <a:outerShdw blurRad="38100" dist="38100" dir="2700000" algn="tl">
                    <a:srgbClr val="000000"/>
                  </a:outerShdw>
                </a:effectLst>
                <a:latin typeface="+mn-ea"/>
                <a:ea typeface="+mn-ea"/>
              </a:rPr>
              <a:t>　脱水，脱力，やせ，低血圧，塩辛いものを欲する食塩飢餓，</a:t>
            </a:r>
            <a:endParaRPr lang="ja-JP" altLang="en-US" sz="1800" dirty="0">
              <a:solidFill>
                <a:schemeClr val="bg1"/>
              </a:solidFill>
              <a:effectLst>
                <a:outerShdw blurRad="38100" dist="38100" dir="2700000" algn="tl">
                  <a:srgbClr val="000000"/>
                </a:outerShdw>
              </a:effectLst>
              <a:latin typeface="+mn-ea"/>
              <a:ea typeface="+mn-ea"/>
            </a:endParaRPr>
          </a:p>
          <a:p>
            <a:pPr>
              <a:defRPr/>
            </a:pPr>
            <a:r>
              <a:rPr lang="ja-JP" altLang="ja-JP" sz="1800" dirty="0">
                <a:solidFill>
                  <a:schemeClr val="bg1"/>
                </a:solidFill>
                <a:effectLst>
                  <a:outerShdw blurRad="38100" dist="38100" dir="2700000" algn="tl">
                    <a:srgbClr val="000000"/>
                  </a:outerShdw>
                </a:effectLst>
                <a:latin typeface="+mn-ea"/>
                <a:ea typeface="+mn-ea"/>
              </a:rPr>
              <a:t>　食塩味覚閾値の低下など．</a:t>
            </a:r>
          </a:p>
          <a:p>
            <a:pPr>
              <a:defRPr/>
            </a:pPr>
            <a:endParaRPr lang="ja-JP" altLang="ja-JP" sz="1800" dirty="0">
              <a:solidFill>
                <a:schemeClr val="bg1"/>
              </a:solidFill>
              <a:effectLst>
                <a:outerShdw blurRad="38100" dist="38100" dir="2700000" algn="tl">
                  <a:srgbClr val="000000"/>
                </a:outerShdw>
              </a:effectLst>
              <a:latin typeface="+mn-ea"/>
              <a:ea typeface="+mn-ea"/>
            </a:endParaRPr>
          </a:p>
          <a:p>
            <a:pPr>
              <a:defRPr/>
            </a:pPr>
            <a:r>
              <a:rPr lang="ja-JP" altLang="ja-JP" sz="1800" dirty="0">
                <a:solidFill>
                  <a:schemeClr val="bg1"/>
                </a:solidFill>
                <a:effectLst>
                  <a:outerShdw blurRad="38100" dist="38100" dir="2700000" algn="tl">
                    <a:srgbClr val="000000"/>
                  </a:outerShdw>
                </a:effectLst>
                <a:latin typeface="+mn-ea"/>
                <a:ea typeface="+mn-ea"/>
              </a:rPr>
              <a:t>3．副腎アンドロゲンの欠落徴候</a:t>
            </a:r>
          </a:p>
          <a:p>
            <a:pPr>
              <a:defRPr/>
            </a:pPr>
            <a:r>
              <a:rPr lang="ja-JP" altLang="ja-JP" sz="1800" dirty="0">
                <a:solidFill>
                  <a:schemeClr val="bg1"/>
                </a:solidFill>
                <a:effectLst>
                  <a:outerShdw blurRad="38100" dist="38100" dir="2700000" algn="tl">
                    <a:srgbClr val="000000"/>
                  </a:outerShdw>
                </a:effectLst>
                <a:latin typeface="+mn-ea"/>
                <a:ea typeface="+mn-ea"/>
              </a:rPr>
              <a:t>　女性の場合に限って陰毛と腋毛が脱落する．</a:t>
            </a:r>
          </a:p>
        </p:txBody>
      </p:sp>
      <p:sp>
        <p:nvSpPr>
          <p:cNvPr id="214020" name="Text Box 4"/>
          <p:cNvSpPr txBox="1">
            <a:spLocks noChangeArrowheads="1"/>
          </p:cNvSpPr>
          <p:nvPr/>
        </p:nvSpPr>
        <p:spPr bwMode="auto">
          <a:xfrm>
            <a:off x="1947863" y="0"/>
            <a:ext cx="5246687" cy="707886"/>
          </a:xfrm>
          <a:prstGeom prst="rect">
            <a:avLst/>
          </a:prstGeom>
          <a:noFill/>
          <a:ln w="9525">
            <a:noFill/>
            <a:miter lim="800000"/>
            <a:headEnd/>
            <a:tailEnd/>
          </a:ln>
          <a:effectLst/>
        </p:spPr>
        <p:txBody>
          <a:bodyPr>
            <a:spAutoFit/>
          </a:bodyPr>
          <a:lstStyle/>
          <a:p>
            <a:pPr algn="ctr">
              <a:spcBef>
                <a:spcPct val="50000"/>
              </a:spcBef>
              <a:defRPr/>
            </a:pPr>
            <a:r>
              <a:rPr kumimoji="0" lang="en-US" altLang="ja-JP" sz="4000" dirty="0">
                <a:solidFill>
                  <a:srgbClr val="FFFF66"/>
                </a:solidFill>
                <a:effectLst>
                  <a:outerShdw blurRad="38100" dist="38100" dir="2700000" algn="tl">
                    <a:srgbClr val="000000"/>
                  </a:outerShdw>
                </a:effectLst>
                <a:latin typeface="+mn-ea"/>
                <a:ea typeface="+mn-ea"/>
              </a:rPr>
              <a:t>Addison</a:t>
            </a:r>
            <a:r>
              <a:rPr kumimoji="0" lang="ja-JP" altLang="en-US" sz="4000" dirty="0">
                <a:solidFill>
                  <a:srgbClr val="FFFF66"/>
                </a:solidFill>
                <a:effectLst>
                  <a:outerShdw blurRad="38100" dist="38100" dir="2700000" algn="tl">
                    <a:srgbClr val="000000"/>
                  </a:outerShdw>
                </a:effectLst>
                <a:latin typeface="+mn-ea"/>
                <a:ea typeface="+mn-ea"/>
              </a:rPr>
              <a:t>病</a:t>
            </a:r>
            <a:endParaRPr lang="ja-JP" altLang="en-US" sz="4000" dirty="0">
              <a:solidFill>
                <a:srgbClr val="FFFF66"/>
              </a:solidFill>
              <a:effectLst>
                <a:outerShdw blurRad="38100" dist="38100" dir="2700000" algn="tl">
                  <a:srgbClr val="000000"/>
                </a:outerShdw>
              </a:effectLst>
              <a:latin typeface="+mn-ea"/>
              <a:ea typeface="+mn-ea"/>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ChangeArrowheads="1"/>
          </p:cNvSpPr>
          <p:nvPr/>
        </p:nvSpPr>
        <p:spPr bwMode="auto">
          <a:xfrm>
            <a:off x="535516" y="769441"/>
            <a:ext cx="8608483" cy="521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2438" indent="-363538">
              <a:spcBef>
                <a:spcPct val="50000"/>
              </a:spcBef>
            </a:pPr>
            <a:r>
              <a:rPr lang="ja-JP" altLang="en-US" sz="1800" dirty="0">
                <a:solidFill>
                  <a:schemeClr val="bg1"/>
                </a:solidFill>
                <a:latin typeface="+mn-ea"/>
                <a:ea typeface="+mn-ea"/>
              </a:rPr>
              <a:t>　</a:t>
            </a:r>
            <a:r>
              <a:rPr lang="en-US" altLang="ja-JP" sz="1800" dirty="0">
                <a:solidFill>
                  <a:schemeClr val="bg1"/>
                </a:solidFill>
                <a:latin typeface="+mn-ea"/>
                <a:ea typeface="+mn-ea"/>
              </a:rPr>
              <a:t>(1)</a:t>
            </a:r>
            <a:r>
              <a:rPr lang="ja-JP" altLang="en-US" sz="1800" dirty="0">
                <a:solidFill>
                  <a:schemeClr val="bg1"/>
                </a:solidFill>
                <a:latin typeface="+mn-ea"/>
                <a:ea typeface="+mn-ea"/>
              </a:rPr>
              <a:t>電解質異常：</a:t>
            </a:r>
            <a:r>
              <a:rPr lang="ja-JP" altLang="en-US" sz="1800" dirty="0">
                <a:solidFill>
                  <a:srgbClr val="FFFF66"/>
                </a:solidFill>
                <a:latin typeface="+mn-ea"/>
                <a:ea typeface="+mn-ea"/>
              </a:rPr>
              <a:t>低</a:t>
            </a:r>
            <a:r>
              <a:rPr lang="en-US" altLang="ja-JP" sz="1800" dirty="0">
                <a:solidFill>
                  <a:srgbClr val="FFFF66"/>
                </a:solidFill>
                <a:latin typeface="+mn-ea"/>
                <a:ea typeface="+mn-ea"/>
              </a:rPr>
              <a:t>Na</a:t>
            </a:r>
            <a:r>
              <a:rPr lang="ja-JP" altLang="en-US" sz="1800" dirty="0">
                <a:solidFill>
                  <a:srgbClr val="FFFF66"/>
                </a:solidFill>
                <a:latin typeface="+mn-ea"/>
                <a:ea typeface="+mn-ea"/>
              </a:rPr>
              <a:t>血，高 </a:t>
            </a:r>
            <a:r>
              <a:rPr lang="en-US" altLang="ja-JP" sz="1800" dirty="0">
                <a:solidFill>
                  <a:srgbClr val="FFFF66"/>
                </a:solidFill>
                <a:latin typeface="+mn-ea"/>
                <a:ea typeface="+mn-ea"/>
              </a:rPr>
              <a:t>K</a:t>
            </a:r>
            <a:r>
              <a:rPr lang="ja-JP" altLang="en-US" sz="1800" dirty="0">
                <a:solidFill>
                  <a:srgbClr val="FFFF66"/>
                </a:solidFill>
                <a:latin typeface="+mn-ea"/>
                <a:ea typeface="+mn-ea"/>
              </a:rPr>
              <a:t>血</a:t>
            </a:r>
            <a:r>
              <a:rPr lang="ja-JP" altLang="en-US" sz="1800" dirty="0">
                <a:solidFill>
                  <a:schemeClr val="bg1"/>
                </a:solidFill>
                <a:latin typeface="+mn-ea"/>
                <a:ea typeface="+mn-ea"/>
              </a:rPr>
              <a:t>，血中 </a:t>
            </a:r>
            <a:r>
              <a:rPr lang="en-US" altLang="ja-JP" sz="1800" dirty="0">
                <a:solidFill>
                  <a:schemeClr val="bg1"/>
                </a:solidFill>
                <a:latin typeface="+mn-ea"/>
                <a:ea typeface="+mn-ea"/>
              </a:rPr>
              <a:t>Na/K</a:t>
            </a:r>
            <a:r>
              <a:rPr lang="ja-JP" altLang="en-US" sz="1800" dirty="0">
                <a:solidFill>
                  <a:schemeClr val="bg1"/>
                </a:solidFill>
                <a:latin typeface="+mn-ea"/>
                <a:ea typeface="+mn-ea"/>
              </a:rPr>
              <a:t>比低下</a:t>
            </a:r>
            <a:r>
              <a:rPr lang="en-US" altLang="ja-JP" sz="1800" dirty="0">
                <a:solidFill>
                  <a:schemeClr val="bg1"/>
                </a:solidFill>
                <a:latin typeface="+mn-ea"/>
                <a:ea typeface="+mn-ea"/>
              </a:rPr>
              <a:t>(30</a:t>
            </a:r>
            <a:r>
              <a:rPr lang="ja-JP" altLang="en-US" sz="1800" dirty="0">
                <a:solidFill>
                  <a:schemeClr val="bg1"/>
                </a:solidFill>
                <a:latin typeface="+mn-ea"/>
                <a:ea typeface="+mn-ea"/>
              </a:rPr>
              <a:t>～</a:t>
            </a:r>
            <a:r>
              <a:rPr lang="en-US" altLang="ja-JP" sz="1800" dirty="0">
                <a:solidFill>
                  <a:schemeClr val="bg1"/>
                </a:solidFill>
                <a:latin typeface="+mn-ea"/>
                <a:ea typeface="+mn-ea"/>
              </a:rPr>
              <a:t>20)</a:t>
            </a:r>
            <a:r>
              <a:rPr lang="ja-JP" altLang="en-US" sz="1800" dirty="0" err="1">
                <a:solidFill>
                  <a:schemeClr val="bg1"/>
                </a:solidFill>
                <a:latin typeface="+mn-ea"/>
                <a:ea typeface="+mn-ea"/>
              </a:rPr>
              <a:t>，</a:t>
            </a:r>
            <a:r>
              <a:rPr lang="ja-JP" altLang="en-US" sz="1800" dirty="0">
                <a:solidFill>
                  <a:schemeClr val="bg1"/>
                </a:solidFill>
                <a:latin typeface="+mn-ea"/>
                <a:ea typeface="+mn-ea"/>
              </a:rPr>
              <a:t/>
            </a:r>
            <a:br>
              <a:rPr lang="ja-JP" altLang="en-US" sz="1800" dirty="0">
                <a:solidFill>
                  <a:schemeClr val="bg1"/>
                </a:solidFill>
                <a:latin typeface="+mn-ea"/>
                <a:ea typeface="+mn-ea"/>
              </a:rPr>
            </a:br>
            <a:r>
              <a:rPr lang="ja-JP" altLang="en-US" sz="1800" dirty="0">
                <a:solidFill>
                  <a:schemeClr val="bg1"/>
                </a:solidFill>
                <a:latin typeface="+mn-ea"/>
                <a:ea typeface="+mn-ea"/>
              </a:rPr>
              <a:t>唾液</a:t>
            </a:r>
            <a:r>
              <a:rPr lang="en-US" altLang="ja-JP" sz="1800" dirty="0">
                <a:solidFill>
                  <a:schemeClr val="bg1"/>
                </a:solidFill>
                <a:latin typeface="+mn-ea"/>
                <a:ea typeface="+mn-ea"/>
              </a:rPr>
              <a:t>Na/K</a:t>
            </a:r>
            <a:r>
              <a:rPr lang="ja-JP" altLang="en-US" sz="1800" dirty="0">
                <a:solidFill>
                  <a:schemeClr val="bg1"/>
                </a:solidFill>
                <a:latin typeface="+mn-ea"/>
                <a:ea typeface="+mn-ea"/>
              </a:rPr>
              <a:t>比上昇</a:t>
            </a:r>
            <a:r>
              <a:rPr lang="en-US" altLang="ja-JP" sz="1800" dirty="0">
                <a:solidFill>
                  <a:schemeClr val="bg1"/>
                </a:solidFill>
                <a:latin typeface="+mn-ea"/>
                <a:ea typeface="+mn-ea"/>
              </a:rPr>
              <a:t>(2</a:t>
            </a:r>
            <a:r>
              <a:rPr lang="ja-JP" altLang="en-US" sz="1800" dirty="0">
                <a:solidFill>
                  <a:schemeClr val="bg1"/>
                </a:solidFill>
                <a:latin typeface="+mn-ea"/>
                <a:ea typeface="+mn-ea"/>
              </a:rPr>
              <a:t>以上</a:t>
            </a:r>
            <a:r>
              <a:rPr lang="en-US" altLang="ja-JP" sz="1800" dirty="0">
                <a:solidFill>
                  <a:schemeClr val="bg1"/>
                </a:solidFill>
                <a:latin typeface="+mn-ea"/>
                <a:ea typeface="+mn-ea"/>
              </a:rPr>
              <a:t>)</a:t>
            </a:r>
            <a:r>
              <a:rPr lang="ja-JP" altLang="en-US" sz="1800" dirty="0" err="1">
                <a:solidFill>
                  <a:schemeClr val="bg1"/>
                </a:solidFill>
                <a:latin typeface="+mn-ea"/>
                <a:ea typeface="+mn-ea"/>
              </a:rPr>
              <a:t>，</a:t>
            </a:r>
            <a:r>
              <a:rPr lang="ja-JP" altLang="en-US" sz="1800" dirty="0">
                <a:solidFill>
                  <a:schemeClr val="bg1"/>
                </a:solidFill>
                <a:latin typeface="+mn-ea"/>
                <a:ea typeface="+mn-ea"/>
              </a:rPr>
              <a:t>低</a:t>
            </a:r>
            <a:r>
              <a:rPr lang="en-US" altLang="ja-JP" sz="1800" dirty="0" err="1">
                <a:solidFill>
                  <a:schemeClr val="bg1"/>
                </a:solidFill>
                <a:latin typeface="+mn-ea"/>
                <a:ea typeface="+mn-ea"/>
              </a:rPr>
              <a:t>Cl</a:t>
            </a:r>
            <a:r>
              <a:rPr lang="ja-JP" altLang="en-US" sz="1800" dirty="0">
                <a:solidFill>
                  <a:schemeClr val="bg1"/>
                </a:solidFill>
                <a:latin typeface="+mn-ea"/>
                <a:ea typeface="+mn-ea"/>
              </a:rPr>
              <a:t>血．</a:t>
            </a:r>
          </a:p>
          <a:p>
            <a:pPr marL="452438" indent="-363538">
              <a:spcBef>
                <a:spcPct val="50000"/>
              </a:spcBef>
            </a:pPr>
            <a:r>
              <a:rPr lang="ja-JP" altLang="en-US" sz="1800" dirty="0">
                <a:solidFill>
                  <a:schemeClr val="bg1"/>
                </a:solidFill>
                <a:latin typeface="+mn-ea"/>
                <a:ea typeface="+mn-ea"/>
              </a:rPr>
              <a:t>　</a:t>
            </a:r>
            <a:r>
              <a:rPr lang="en-US" altLang="ja-JP" sz="1800" dirty="0">
                <a:solidFill>
                  <a:schemeClr val="bg1"/>
                </a:solidFill>
                <a:latin typeface="+mn-ea"/>
                <a:ea typeface="+mn-ea"/>
              </a:rPr>
              <a:t>(2)</a:t>
            </a:r>
            <a:r>
              <a:rPr lang="ja-JP" altLang="en-US" sz="1800" dirty="0">
                <a:solidFill>
                  <a:schemeClr val="bg1"/>
                </a:solidFill>
                <a:latin typeface="+mn-ea"/>
                <a:ea typeface="+mn-ea"/>
              </a:rPr>
              <a:t>血液像異常：</a:t>
            </a:r>
            <a:r>
              <a:rPr lang="ja-JP" altLang="en-US" sz="1800" dirty="0">
                <a:solidFill>
                  <a:srgbClr val="FFFF66"/>
                </a:solidFill>
                <a:latin typeface="+mn-ea"/>
                <a:ea typeface="+mn-ea"/>
              </a:rPr>
              <a:t>好酸球増加</a:t>
            </a:r>
            <a:r>
              <a:rPr lang="en-US" altLang="ja-JP" sz="1800" dirty="0">
                <a:solidFill>
                  <a:schemeClr val="bg1"/>
                </a:solidFill>
                <a:latin typeface="+mn-ea"/>
                <a:ea typeface="+mn-ea"/>
              </a:rPr>
              <a:t>(100</a:t>
            </a:r>
            <a:r>
              <a:rPr lang="ja-JP" altLang="en-US" sz="1800" dirty="0">
                <a:solidFill>
                  <a:schemeClr val="bg1"/>
                </a:solidFill>
                <a:latin typeface="+mn-ea"/>
                <a:ea typeface="+mn-ea"/>
              </a:rPr>
              <a:t>個</a:t>
            </a:r>
            <a:r>
              <a:rPr lang="en-US" altLang="ja-JP" sz="1800" dirty="0">
                <a:solidFill>
                  <a:schemeClr val="bg1"/>
                </a:solidFill>
                <a:latin typeface="+mn-ea"/>
                <a:ea typeface="+mn-ea"/>
              </a:rPr>
              <a:t>/mm</a:t>
            </a:r>
            <a:r>
              <a:rPr lang="en-US" altLang="ja-JP" sz="1800" baseline="30000" dirty="0">
                <a:solidFill>
                  <a:schemeClr val="bg1"/>
                </a:solidFill>
                <a:latin typeface="+mn-ea"/>
                <a:ea typeface="+mn-ea"/>
              </a:rPr>
              <a:t>3</a:t>
            </a:r>
            <a:r>
              <a:rPr lang="ja-JP" altLang="en-US" sz="1800" dirty="0">
                <a:solidFill>
                  <a:schemeClr val="bg1"/>
                </a:solidFill>
                <a:latin typeface="+mn-ea"/>
                <a:ea typeface="+mn-ea"/>
              </a:rPr>
              <a:t>異常</a:t>
            </a:r>
            <a:r>
              <a:rPr lang="en-US" altLang="ja-JP" sz="1800" dirty="0">
                <a:solidFill>
                  <a:schemeClr val="bg1"/>
                </a:solidFill>
                <a:latin typeface="+mn-ea"/>
                <a:ea typeface="+mn-ea"/>
              </a:rPr>
              <a:t>)</a:t>
            </a:r>
            <a:r>
              <a:rPr lang="ja-JP" altLang="en-US" sz="1800" dirty="0" err="1">
                <a:solidFill>
                  <a:schemeClr val="bg1"/>
                </a:solidFill>
                <a:latin typeface="+mn-ea"/>
                <a:ea typeface="+mn-ea"/>
              </a:rPr>
              <a:t>，</a:t>
            </a:r>
            <a:r>
              <a:rPr lang="ja-JP" altLang="en-US" sz="1800" dirty="0">
                <a:solidFill>
                  <a:schemeClr val="bg1"/>
                </a:solidFill>
                <a:latin typeface="+mn-ea"/>
                <a:ea typeface="+mn-ea"/>
              </a:rPr>
              <a:t>相対的リンパ球増加，貧血</a:t>
            </a:r>
            <a:r>
              <a:rPr lang="en-US" altLang="ja-JP" sz="1800" dirty="0">
                <a:solidFill>
                  <a:schemeClr val="bg1"/>
                </a:solidFill>
                <a:latin typeface="+mn-ea"/>
                <a:ea typeface="+mn-ea"/>
              </a:rPr>
              <a:t>(</a:t>
            </a:r>
            <a:r>
              <a:rPr lang="ja-JP" altLang="en-US" sz="1800" dirty="0">
                <a:solidFill>
                  <a:schemeClr val="bg1"/>
                </a:solidFill>
                <a:latin typeface="+mn-ea"/>
                <a:ea typeface="+mn-ea"/>
              </a:rPr>
              <a:t>鉄欠乏性または悪性貧血</a:t>
            </a:r>
            <a:r>
              <a:rPr lang="en-US" altLang="ja-JP" sz="1800" dirty="0">
                <a:solidFill>
                  <a:schemeClr val="bg1"/>
                </a:solidFill>
                <a:latin typeface="+mn-ea"/>
                <a:ea typeface="+mn-ea"/>
              </a:rPr>
              <a:t>)</a:t>
            </a:r>
            <a:r>
              <a:rPr lang="ja-JP" altLang="en-US" sz="1800" dirty="0" err="1">
                <a:solidFill>
                  <a:schemeClr val="bg1"/>
                </a:solidFill>
                <a:latin typeface="+mn-ea"/>
                <a:ea typeface="+mn-ea"/>
              </a:rPr>
              <a:t>，</a:t>
            </a:r>
            <a:r>
              <a:rPr lang="ja-JP" altLang="en-US" sz="1800" dirty="0">
                <a:solidFill>
                  <a:schemeClr val="bg1"/>
                </a:solidFill>
                <a:latin typeface="+mn-ea"/>
                <a:ea typeface="+mn-ea"/>
              </a:rPr>
              <a:t>赤沈亢進．</a:t>
            </a:r>
          </a:p>
          <a:p>
            <a:pPr marL="452438" indent="-363538">
              <a:spcBef>
                <a:spcPct val="50000"/>
              </a:spcBef>
            </a:pPr>
            <a:r>
              <a:rPr lang="ja-JP" altLang="en-US" sz="1800" dirty="0">
                <a:solidFill>
                  <a:schemeClr val="bg1"/>
                </a:solidFill>
                <a:latin typeface="+mn-ea"/>
                <a:ea typeface="+mn-ea"/>
              </a:rPr>
              <a:t>　</a:t>
            </a:r>
            <a:r>
              <a:rPr lang="en-US" altLang="ja-JP" sz="1800" dirty="0">
                <a:solidFill>
                  <a:schemeClr val="bg1"/>
                </a:solidFill>
                <a:latin typeface="+mn-ea"/>
                <a:ea typeface="+mn-ea"/>
              </a:rPr>
              <a:t>(3)</a:t>
            </a:r>
            <a:r>
              <a:rPr lang="ja-JP" altLang="en-US" sz="1800" dirty="0">
                <a:solidFill>
                  <a:schemeClr val="bg1"/>
                </a:solidFill>
                <a:latin typeface="+mn-ea"/>
                <a:ea typeface="+mn-ea"/>
              </a:rPr>
              <a:t>水利尿障害</a:t>
            </a:r>
          </a:p>
          <a:p>
            <a:pPr marL="452438" indent="-363538">
              <a:spcBef>
                <a:spcPct val="50000"/>
              </a:spcBef>
            </a:pPr>
            <a:r>
              <a:rPr lang="ja-JP" altLang="en-US" sz="1800" dirty="0">
                <a:solidFill>
                  <a:schemeClr val="bg1"/>
                </a:solidFill>
                <a:latin typeface="+mn-ea"/>
                <a:ea typeface="+mn-ea"/>
              </a:rPr>
              <a:t>　</a:t>
            </a:r>
            <a:r>
              <a:rPr lang="en-US" altLang="ja-JP" sz="1800" dirty="0">
                <a:solidFill>
                  <a:schemeClr val="bg1"/>
                </a:solidFill>
                <a:latin typeface="+mn-ea"/>
                <a:ea typeface="+mn-ea"/>
              </a:rPr>
              <a:t>(4)</a:t>
            </a:r>
            <a:r>
              <a:rPr lang="ja-JP" altLang="en-US" sz="1800" dirty="0">
                <a:solidFill>
                  <a:schemeClr val="bg1"/>
                </a:solidFill>
                <a:latin typeface="+mn-ea"/>
                <a:ea typeface="+mn-ea"/>
              </a:rPr>
              <a:t>心電図：</a:t>
            </a:r>
            <a:r>
              <a:rPr lang="ja-JP" altLang="en-US" sz="1800" dirty="0">
                <a:solidFill>
                  <a:srgbClr val="FFFF66"/>
                </a:solidFill>
                <a:latin typeface="+mn-ea"/>
                <a:ea typeface="+mn-ea"/>
              </a:rPr>
              <a:t>低電位とテント状</a:t>
            </a:r>
            <a:r>
              <a:rPr lang="en-US" altLang="ja-JP" sz="1800" dirty="0">
                <a:solidFill>
                  <a:srgbClr val="FFFF66"/>
                </a:solidFill>
                <a:latin typeface="+mn-ea"/>
                <a:ea typeface="+mn-ea"/>
              </a:rPr>
              <a:t>T</a:t>
            </a:r>
            <a:r>
              <a:rPr lang="ja-JP" altLang="en-US" sz="1800" dirty="0" err="1">
                <a:solidFill>
                  <a:schemeClr val="bg1"/>
                </a:solidFill>
                <a:latin typeface="+mn-ea"/>
                <a:ea typeface="+mn-ea"/>
              </a:rPr>
              <a:t>．</a:t>
            </a:r>
            <a:endParaRPr lang="ja-JP" altLang="en-US" sz="1800" dirty="0">
              <a:solidFill>
                <a:schemeClr val="bg1"/>
              </a:solidFill>
              <a:latin typeface="+mn-ea"/>
              <a:ea typeface="+mn-ea"/>
            </a:endParaRPr>
          </a:p>
          <a:p>
            <a:pPr marL="452438" indent="-363538">
              <a:spcBef>
                <a:spcPct val="50000"/>
              </a:spcBef>
            </a:pPr>
            <a:r>
              <a:rPr lang="ja-JP" altLang="en-US" sz="1800" dirty="0">
                <a:solidFill>
                  <a:schemeClr val="bg1"/>
                </a:solidFill>
                <a:latin typeface="+mn-ea"/>
                <a:ea typeface="+mn-ea"/>
              </a:rPr>
              <a:t>　</a:t>
            </a:r>
            <a:r>
              <a:rPr lang="en-US" altLang="ja-JP" sz="1800" dirty="0">
                <a:solidFill>
                  <a:schemeClr val="bg1"/>
                </a:solidFill>
                <a:latin typeface="+mn-ea"/>
                <a:ea typeface="+mn-ea"/>
              </a:rPr>
              <a:t>(5)X</a:t>
            </a:r>
            <a:r>
              <a:rPr lang="ja-JP" altLang="en-US" sz="1800" dirty="0">
                <a:solidFill>
                  <a:schemeClr val="bg1"/>
                </a:solidFill>
                <a:latin typeface="+mn-ea"/>
                <a:ea typeface="+mn-ea"/>
              </a:rPr>
              <a:t>線像：胸部で結核病変，小心，副腎部の石灰化．</a:t>
            </a:r>
          </a:p>
          <a:p>
            <a:pPr marL="452438" indent="-363538">
              <a:spcBef>
                <a:spcPct val="50000"/>
              </a:spcBef>
            </a:pPr>
            <a:r>
              <a:rPr lang="ja-JP" altLang="en-US" sz="1800" dirty="0">
                <a:solidFill>
                  <a:schemeClr val="bg1"/>
                </a:solidFill>
                <a:latin typeface="+mn-ea"/>
                <a:ea typeface="+mn-ea"/>
              </a:rPr>
              <a:t>　</a:t>
            </a:r>
            <a:r>
              <a:rPr lang="en-US" altLang="ja-JP" sz="1800" dirty="0">
                <a:solidFill>
                  <a:schemeClr val="bg1"/>
                </a:solidFill>
                <a:latin typeface="+mn-ea"/>
                <a:ea typeface="+mn-ea"/>
              </a:rPr>
              <a:t>(6)</a:t>
            </a:r>
            <a:r>
              <a:rPr lang="ja-JP" altLang="en-US" sz="1800" dirty="0">
                <a:solidFill>
                  <a:srgbClr val="FFFF66"/>
                </a:solidFill>
                <a:latin typeface="+mn-ea"/>
                <a:ea typeface="+mn-ea"/>
              </a:rPr>
              <a:t>低血糖</a:t>
            </a:r>
            <a:r>
              <a:rPr lang="ja-JP" altLang="en-US" sz="1800" dirty="0">
                <a:solidFill>
                  <a:schemeClr val="bg1"/>
                </a:solidFill>
                <a:latin typeface="+mn-ea"/>
                <a:ea typeface="+mn-ea"/>
              </a:rPr>
              <a:t>，低脂質．</a:t>
            </a:r>
          </a:p>
          <a:p>
            <a:pPr marL="452438" indent="-363538">
              <a:spcBef>
                <a:spcPct val="50000"/>
              </a:spcBef>
            </a:pPr>
            <a:r>
              <a:rPr lang="ja-JP" altLang="en-US" sz="1800" dirty="0">
                <a:solidFill>
                  <a:schemeClr val="bg1"/>
                </a:solidFill>
                <a:latin typeface="+mn-ea"/>
                <a:ea typeface="+mn-ea"/>
              </a:rPr>
              <a:t>　</a:t>
            </a:r>
            <a:r>
              <a:rPr lang="en-US" altLang="ja-JP" sz="1800" dirty="0">
                <a:solidFill>
                  <a:schemeClr val="bg1"/>
                </a:solidFill>
                <a:latin typeface="+mn-ea"/>
                <a:ea typeface="+mn-ea"/>
              </a:rPr>
              <a:t>(7)</a:t>
            </a:r>
            <a:r>
              <a:rPr lang="ja-JP" altLang="en-US" sz="1800" dirty="0">
                <a:solidFill>
                  <a:schemeClr val="bg1"/>
                </a:solidFill>
                <a:latin typeface="+mn-ea"/>
                <a:ea typeface="+mn-ea"/>
              </a:rPr>
              <a:t>免疫異常：抗副腎抗体，甲状腺，副甲状腺や胃壁抗体などに対する自己抗体</a:t>
            </a:r>
          </a:p>
          <a:p>
            <a:pPr marL="452438" indent="-363538">
              <a:spcBef>
                <a:spcPct val="50000"/>
              </a:spcBef>
            </a:pPr>
            <a:r>
              <a:rPr lang="ja-JP" altLang="en-US" sz="1800" dirty="0">
                <a:solidFill>
                  <a:schemeClr val="bg1"/>
                </a:solidFill>
                <a:latin typeface="+mn-ea"/>
                <a:ea typeface="+mn-ea"/>
              </a:rPr>
              <a:t>　</a:t>
            </a:r>
            <a:r>
              <a:rPr lang="en-US" altLang="ja-JP" sz="1800" dirty="0">
                <a:solidFill>
                  <a:schemeClr val="bg1"/>
                </a:solidFill>
                <a:latin typeface="+mn-ea"/>
                <a:ea typeface="+mn-ea"/>
              </a:rPr>
              <a:t>(1)</a:t>
            </a:r>
            <a:r>
              <a:rPr lang="ja-JP" altLang="en-US" sz="1800" dirty="0">
                <a:solidFill>
                  <a:schemeClr val="bg1"/>
                </a:solidFill>
                <a:latin typeface="+mn-ea"/>
                <a:ea typeface="+mn-ea"/>
              </a:rPr>
              <a:t>副腎皮質ホルモン分泌低下：血中コルチゾール低値</a:t>
            </a:r>
            <a:r>
              <a:rPr lang="en-US" altLang="ja-JP" sz="1800" dirty="0">
                <a:solidFill>
                  <a:schemeClr val="bg1"/>
                </a:solidFill>
                <a:latin typeface="+mn-ea"/>
                <a:ea typeface="+mn-ea"/>
              </a:rPr>
              <a:t>(</a:t>
            </a:r>
            <a:r>
              <a:rPr lang="ja-JP" altLang="en-US" sz="1800" dirty="0">
                <a:solidFill>
                  <a:schemeClr val="bg1"/>
                </a:solidFill>
                <a:latin typeface="+mn-ea"/>
                <a:ea typeface="+mn-ea"/>
              </a:rPr>
              <a:t>早朝値 </a:t>
            </a:r>
            <a:r>
              <a:rPr lang="en-US" altLang="ja-JP" sz="1800" dirty="0">
                <a:solidFill>
                  <a:schemeClr val="bg1"/>
                </a:solidFill>
                <a:latin typeface="+mn-ea"/>
                <a:ea typeface="+mn-ea"/>
              </a:rPr>
              <a:t>5μg/dl</a:t>
            </a:r>
            <a:r>
              <a:rPr lang="ja-JP" altLang="en-US" sz="1800" dirty="0">
                <a:solidFill>
                  <a:schemeClr val="bg1"/>
                </a:solidFill>
                <a:latin typeface="+mn-ea"/>
                <a:ea typeface="+mn-ea"/>
              </a:rPr>
              <a:t>以下</a:t>
            </a:r>
            <a:r>
              <a:rPr lang="en-US" altLang="ja-JP" sz="1800" dirty="0">
                <a:solidFill>
                  <a:schemeClr val="bg1"/>
                </a:solidFill>
                <a:latin typeface="+mn-ea"/>
                <a:ea typeface="+mn-ea"/>
              </a:rPr>
              <a:t>)</a:t>
            </a:r>
            <a:r>
              <a:rPr lang="ja-JP" altLang="en-US" sz="1800" dirty="0" err="1">
                <a:solidFill>
                  <a:schemeClr val="bg1"/>
                </a:solidFill>
                <a:latin typeface="+mn-ea"/>
                <a:ea typeface="+mn-ea"/>
              </a:rPr>
              <a:t>，</a:t>
            </a:r>
            <a:r>
              <a:rPr lang="ja-JP" altLang="en-US" sz="1800" dirty="0">
                <a:solidFill>
                  <a:schemeClr val="bg1"/>
                </a:solidFill>
                <a:latin typeface="+mn-ea"/>
                <a:ea typeface="+mn-ea"/>
              </a:rPr>
              <a:t>尿中</a:t>
            </a:r>
            <a:r>
              <a:rPr lang="en-US" altLang="ja-JP" sz="1800" dirty="0">
                <a:solidFill>
                  <a:schemeClr val="bg1"/>
                </a:solidFill>
                <a:latin typeface="+mn-ea"/>
                <a:ea typeface="+mn-ea"/>
              </a:rPr>
              <a:t>17-OHCS </a:t>
            </a:r>
            <a:r>
              <a:rPr lang="ja-JP" altLang="en-US" sz="1800" dirty="0">
                <a:solidFill>
                  <a:schemeClr val="bg1"/>
                </a:solidFill>
                <a:latin typeface="+mn-ea"/>
                <a:ea typeface="+mn-ea"/>
              </a:rPr>
              <a:t>または尿中遊離コルチゾール排泄低下，血中・尿中アルドステロン値低下，尿中</a:t>
            </a:r>
            <a:r>
              <a:rPr lang="en-US" altLang="ja-JP" sz="1800" dirty="0">
                <a:solidFill>
                  <a:schemeClr val="bg1"/>
                </a:solidFill>
                <a:latin typeface="+mn-ea"/>
                <a:ea typeface="+mn-ea"/>
              </a:rPr>
              <a:t>17-KS</a:t>
            </a:r>
            <a:r>
              <a:rPr lang="ja-JP" altLang="en-US" sz="1800" dirty="0">
                <a:solidFill>
                  <a:schemeClr val="bg1"/>
                </a:solidFill>
                <a:latin typeface="+mn-ea"/>
                <a:ea typeface="+mn-ea"/>
              </a:rPr>
              <a:t>排泄量低下，血中</a:t>
            </a:r>
            <a:r>
              <a:rPr lang="en-US" altLang="ja-JP" sz="1800" dirty="0">
                <a:solidFill>
                  <a:schemeClr val="bg1"/>
                </a:solidFill>
                <a:latin typeface="+mn-ea"/>
                <a:ea typeface="+mn-ea"/>
              </a:rPr>
              <a:t>DHEA-S</a:t>
            </a:r>
            <a:r>
              <a:rPr lang="ja-JP" altLang="en-US" sz="1800" dirty="0">
                <a:solidFill>
                  <a:schemeClr val="bg1"/>
                </a:solidFill>
                <a:latin typeface="+mn-ea"/>
                <a:ea typeface="+mn-ea"/>
              </a:rPr>
              <a:t>低値．</a:t>
            </a:r>
          </a:p>
          <a:p>
            <a:pPr marL="452438" indent="-363538">
              <a:spcBef>
                <a:spcPct val="50000"/>
              </a:spcBef>
            </a:pPr>
            <a:r>
              <a:rPr lang="ja-JP" altLang="en-US" sz="1800" dirty="0">
                <a:solidFill>
                  <a:schemeClr val="bg1"/>
                </a:solidFill>
                <a:latin typeface="+mn-ea"/>
                <a:ea typeface="+mn-ea"/>
              </a:rPr>
              <a:t>　</a:t>
            </a:r>
            <a:r>
              <a:rPr lang="en-US" altLang="ja-JP" sz="1800" dirty="0">
                <a:solidFill>
                  <a:schemeClr val="bg1"/>
                </a:solidFill>
                <a:latin typeface="+mn-ea"/>
                <a:ea typeface="+mn-ea"/>
              </a:rPr>
              <a:t>(2)ACTH</a:t>
            </a:r>
            <a:r>
              <a:rPr lang="ja-JP" altLang="en-US" sz="1800" dirty="0" err="1">
                <a:solidFill>
                  <a:schemeClr val="bg1"/>
                </a:solidFill>
                <a:latin typeface="+mn-ea"/>
                <a:ea typeface="+mn-ea"/>
              </a:rPr>
              <a:t>，</a:t>
            </a:r>
            <a:r>
              <a:rPr lang="en-US" altLang="ja-JP" sz="1800" dirty="0">
                <a:solidFill>
                  <a:schemeClr val="bg1"/>
                </a:solidFill>
                <a:latin typeface="+mn-ea"/>
                <a:ea typeface="+mn-ea"/>
              </a:rPr>
              <a:t>β-MSH(LPH)</a:t>
            </a:r>
            <a:r>
              <a:rPr lang="ja-JP" altLang="en-US" sz="1800" dirty="0">
                <a:solidFill>
                  <a:schemeClr val="bg1"/>
                </a:solidFill>
                <a:latin typeface="+mn-ea"/>
                <a:ea typeface="+mn-ea"/>
              </a:rPr>
              <a:t>の分泌増加．</a:t>
            </a:r>
          </a:p>
          <a:p>
            <a:pPr marL="452438" indent="-363538">
              <a:spcBef>
                <a:spcPct val="50000"/>
              </a:spcBef>
            </a:pPr>
            <a:r>
              <a:rPr lang="ja-JP" altLang="en-US" sz="1800" dirty="0">
                <a:solidFill>
                  <a:schemeClr val="bg1"/>
                </a:solidFill>
                <a:latin typeface="+mn-ea"/>
                <a:ea typeface="+mn-ea"/>
              </a:rPr>
              <a:t>　</a:t>
            </a:r>
            <a:r>
              <a:rPr lang="en-US" altLang="ja-JP" sz="1800" dirty="0">
                <a:solidFill>
                  <a:schemeClr val="bg1"/>
                </a:solidFill>
                <a:latin typeface="+mn-ea"/>
                <a:ea typeface="+mn-ea"/>
              </a:rPr>
              <a:t>(3)</a:t>
            </a:r>
            <a:r>
              <a:rPr lang="ja-JP" altLang="en-US" sz="1800" dirty="0">
                <a:solidFill>
                  <a:schemeClr val="bg1"/>
                </a:solidFill>
                <a:latin typeface="+mn-ea"/>
                <a:ea typeface="+mn-ea"/>
              </a:rPr>
              <a:t>血漿レニン活性の増加：</a:t>
            </a:r>
            <a:r>
              <a:rPr lang="en-US" altLang="ja-JP" sz="1800" dirty="0">
                <a:solidFill>
                  <a:schemeClr val="bg1"/>
                </a:solidFill>
                <a:latin typeface="+mn-ea"/>
                <a:ea typeface="+mn-ea"/>
              </a:rPr>
              <a:t>3ng/ml/</a:t>
            </a:r>
            <a:r>
              <a:rPr lang="ja-JP" altLang="en-US" sz="1800" dirty="0">
                <a:solidFill>
                  <a:schemeClr val="bg1"/>
                </a:solidFill>
                <a:latin typeface="+mn-ea"/>
                <a:ea typeface="+mn-ea"/>
              </a:rPr>
              <a:t>時以上．</a:t>
            </a:r>
          </a:p>
        </p:txBody>
      </p:sp>
      <p:sp>
        <p:nvSpPr>
          <p:cNvPr id="215044" name="Text Box 4"/>
          <p:cNvSpPr txBox="1">
            <a:spLocks noChangeArrowheads="1"/>
          </p:cNvSpPr>
          <p:nvPr/>
        </p:nvSpPr>
        <p:spPr bwMode="auto">
          <a:xfrm>
            <a:off x="0" y="0"/>
            <a:ext cx="9144000" cy="707886"/>
          </a:xfrm>
          <a:prstGeom prst="rect">
            <a:avLst/>
          </a:prstGeom>
          <a:noFill/>
          <a:ln w="9525">
            <a:noFill/>
            <a:miter lim="800000"/>
            <a:headEnd/>
            <a:tailEnd/>
          </a:ln>
          <a:effectLst/>
        </p:spPr>
        <p:txBody>
          <a:bodyPr wrap="square">
            <a:spAutoFit/>
          </a:bodyPr>
          <a:lstStyle/>
          <a:p>
            <a:pPr algn="ctr">
              <a:spcBef>
                <a:spcPct val="50000"/>
              </a:spcBef>
              <a:defRPr/>
            </a:pPr>
            <a:r>
              <a:rPr kumimoji="0" lang="en-US" altLang="ja-JP" sz="4000" dirty="0">
                <a:solidFill>
                  <a:srgbClr val="FFFF66"/>
                </a:solidFill>
                <a:effectLst>
                  <a:outerShdw blurRad="38100" dist="38100" dir="2700000" algn="tl">
                    <a:srgbClr val="000000"/>
                  </a:outerShdw>
                </a:effectLst>
                <a:latin typeface="+mn-ea"/>
                <a:ea typeface="+mn-ea"/>
              </a:rPr>
              <a:t>Addison</a:t>
            </a:r>
            <a:r>
              <a:rPr kumimoji="0" lang="ja-JP" altLang="en-US" sz="4000" dirty="0">
                <a:solidFill>
                  <a:srgbClr val="FFFF66"/>
                </a:solidFill>
                <a:effectLst>
                  <a:outerShdw blurRad="38100" dist="38100" dir="2700000" algn="tl">
                    <a:srgbClr val="000000"/>
                  </a:outerShdw>
                </a:effectLst>
                <a:latin typeface="+mn-ea"/>
                <a:ea typeface="+mn-ea"/>
              </a:rPr>
              <a:t>病</a:t>
            </a:r>
            <a:endParaRPr lang="ja-JP" altLang="en-US" sz="4000" dirty="0">
              <a:solidFill>
                <a:srgbClr val="FFFF66"/>
              </a:solidFill>
              <a:effectLst>
                <a:outerShdw blurRad="38100" dist="38100" dir="2700000" algn="tl">
                  <a:srgbClr val="000000"/>
                </a:outerShdw>
              </a:effectLst>
              <a:latin typeface="+mn-ea"/>
              <a:ea typeface="+mn-ea"/>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3"/>
          <p:cNvSpPr>
            <a:spLocks noChangeArrowheads="1"/>
          </p:cNvSpPr>
          <p:nvPr/>
        </p:nvSpPr>
        <p:spPr bwMode="auto">
          <a:xfrm>
            <a:off x="373063" y="680898"/>
            <a:ext cx="8770937" cy="4524315"/>
          </a:xfrm>
          <a:prstGeom prst="rect">
            <a:avLst/>
          </a:prstGeom>
          <a:noFill/>
          <a:ln w="9525">
            <a:noFill/>
            <a:miter lim="800000"/>
            <a:headEnd/>
            <a:tailEnd/>
          </a:ln>
          <a:effectLst/>
        </p:spPr>
        <p:txBody>
          <a:bodyPr wrap="square">
            <a:spAutoFit/>
          </a:bodyPr>
          <a:lstStyle/>
          <a:p>
            <a:pPr marL="363538" indent="-363538" algn="ctr">
              <a:tabLst>
                <a:tab pos="363538" algn="l"/>
              </a:tabLst>
              <a:defRPr/>
            </a:pPr>
            <a:r>
              <a:rPr lang="ja-JP" altLang="en-US" dirty="0">
                <a:solidFill>
                  <a:schemeClr val="bg1"/>
                </a:solidFill>
                <a:effectLst>
                  <a:outerShdw blurRad="38100" dist="38100" dir="2700000" algn="tl">
                    <a:srgbClr val="000000"/>
                  </a:outerShdw>
                </a:effectLst>
                <a:latin typeface="+mn-lt"/>
                <a:ea typeface="+mn-ea"/>
              </a:rPr>
              <a:t>治療</a:t>
            </a:r>
          </a:p>
          <a:p>
            <a:pPr marL="363538" indent="-363538">
              <a:tabLst>
                <a:tab pos="363538" algn="l"/>
              </a:tabLst>
              <a:defRPr/>
            </a:pPr>
            <a:r>
              <a:rPr lang="en-US" altLang="ja-JP" dirty="0">
                <a:solidFill>
                  <a:schemeClr val="bg1"/>
                </a:solidFill>
                <a:effectLst>
                  <a:outerShdw blurRad="38100" dist="38100" dir="2700000" algn="tl">
                    <a:srgbClr val="000000"/>
                  </a:outerShdw>
                </a:effectLst>
                <a:latin typeface="+mn-lt"/>
                <a:ea typeface="+mn-ea"/>
              </a:rPr>
              <a:t>A</a:t>
            </a:r>
            <a:r>
              <a:rPr lang="ja-JP" altLang="en-US" dirty="0" err="1">
                <a:solidFill>
                  <a:schemeClr val="bg1"/>
                </a:solidFill>
                <a:effectLst>
                  <a:outerShdw blurRad="38100" dist="38100" dir="2700000" algn="tl">
                    <a:srgbClr val="000000"/>
                  </a:outerShdw>
                </a:effectLst>
                <a:latin typeface="+mn-lt"/>
                <a:ea typeface="+mn-ea"/>
              </a:rPr>
              <a:t>．</a:t>
            </a:r>
            <a:r>
              <a:rPr lang="ja-JP" altLang="en-US" dirty="0">
                <a:solidFill>
                  <a:schemeClr val="bg1"/>
                </a:solidFill>
                <a:effectLst>
                  <a:outerShdw blurRad="38100" dist="38100" dir="2700000" algn="tl">
                    <a:srgbClr val="000000"/>
                  </a:outerShdw>
                </a:effectLst>
                <a:latin typeface="+mn-lt"/>
                <a:ea typeface="+mn-ea"/>
              </a:rPr>
              <a:t>糖質コルチコイドの補充</a:t>
            </a:r>
          </a:p>
          <a:p>
            <a:pPr marL="363538" indent="-363538">
              <a:tabLst>
                <a:tab pos="363538" algn="l"/>
              </a:tabLst>
              <a:defRPr/>
            </a:pPr>
            <a:r>
              <a:rPr lang="ja-JP" altLang="en-US" dirty="0">
                <a:solidFill>
                  <a:schemeClr val="bg1"/>
                </a:solidFill>
                <a:effectLst>
                  <a:outerShdw blurRad="38100" dist="38100" dir="2700000" algn="tl">
                    <a:srgbClr val="000000"/>
                  </a:outerShdw>
                </a:effectLst>
                <a:latin typeface="+mn-lt"/>
                <a:ea typeface="+mn-ea"/>
              </a:rPr>
              <a:t>　　ヒドロコルチゾン</a:t>
            </a:r>
            <a:r>
              <a:rPr lang="en-US" altLang="ja-JP" dirty="0">
                <a:solidFill>
                  <a:schemeClr val="bg1"/>
                </a:solidFill>
                <a:effectLst>
                  <a:outerShdw blurRad="38100" dist="38100" dir="2700000" algn="tl">
                    <a:srgbClr val="000000"/>
                  </a:outerShdw>
                </a:effectLst>
                <a:latin typeface="+mn-lt"/>
                <a:ea typeface="+mn-ea"/>
              </a:rPr>
              <a:t>20mg</a:t>
            </a:r>
            <a:r>
              <a:rPr lang="ja-JP" altLang="en-US" dirty="0" err="1">
                <a:solidFill>
                  <a:schemeClr val="bg1"/>
                </a:solidFill>
                <a:effectLst>
                  <a:outerShdw blurRad="38100" dist="38100" dir="2700000" algn="tl">
                    <a:srgbClr val="000000"/>
                  </a:outerShdw>
                </a:effectLst>
                <a:latin typeface="+mn-lt"/>
                <a:ea typeface="+mn-ea"/>
              </a:rPr>
              <a:t>，</a:t>
            </a:r>
            <a:r>
              <a:rPr lang="ja-JP" altLang="en-US" dirty="0">
                <a:solidFill>
                  <a:schemeClr val="bg1"/>
                </a:solidFill>
                <a:effectLst>
                  <a:outerShdw blurRad="38100" dist="38100" dir="2700000" algn="tl">
                    <a:srgbClr val="000000"/>
                  </a:outerShdw>
                </a:effectLst>
                <a:latin typeface="+mn-lt"/>
                <a:ea typeface="+mn-ea"/>
              </a:rPr>
              <a:t>またはコルチゾン</a:t>
            </a:r>
            <a:r>
              <a:rPr lang="en-US" altLang="ja-JP" dirty="0">
                <a:solidFill>
                  <a:schemeClr val="bg1"/>
                </a:solidFill>
                <a:effectLst>
                  <a:outerShdw blurRad="38100" dist="38100" dir="2700000" algn="tl">
                    <a:srgbClr val="000000"/>
                  </a:outerShdw>
                </a:effectLst>
                <a:latin typeface="+mn-lt"/>
                <a:ea typeface="+mn-ea"/>
              </a:rPr>
              <a:t>(</a:t>
            </a:r>
            <a:r>
              <a:rPr lang="ja-JP" altLang="en-US" dirty="0">
                <a:solidFill>
                  <a:schemeClr val="bg1"/>
                </a:solidFill>
                <a:effectLst>
                  <a:outerShdw blurRad="38100" dist="38100" dir="2700000" algn="tl">
                    <a:srgbClr val="000000"/>
                  </a:outerShdw>
                </a:effectLst>
                <a:latin typeface="+mn-lt"/>
                <a:ea typeface="+mn-ea"/>
              </a:rPr>
              <a:t>アセテート</a:t>
            </a:r>
            <a:r>
              <a:rPr lang="en-US" altLang="ja-JP" dirty="0">
                <a:solidFill>
                  <a:schemeClr val="bg1"/>
                </a:solidFill>
                <a:effectLst>
                  <a:outerShdw blurRad="38100" dist="38100" dir="2700000" algn="tl">
                    <a:srgbClr val="000000"/>
                  </a:outerShdw>
                </a:effectLst>
                <a:latin typeface="+mn-lt"/>
                <a:ea typeface="+mn-ea"/>
              </a:rPr>
              <a:t>)25mg</a:t>
            </a:r>
            <a:r>
              <a:rPr lang="ja-JP" altLang="en-US" dirty="0">
                <a:solidFill>
                  <a:schemeClr val="bg1"/>
                </a:solidFill>
                <a:effectLst>
                  <a:outerShdw blurRad="38100" dist="38100" dir="2700000" algn="tl">
                    <a:srgbClr val="000000"/>
                  </a:outerShdw>
                </a:effectLst>
                <a:latin typeface="+mn-lt"/>
                <a:ea typeface="+mn-ea"/>
              </a:rPr>
              <a:t>を通常朝夕</a:t>
            </a:r>
            <a:r>
              <a:rPr lang="en-US" altLang="ja-JP" dirty="0">
                <a:solidFill>
                  <a:schemeClr val="bg1"/>
                </a:solidFill>
                <a:effectLst>
                  <a:outerShdw blurRad="38100" dist="38100" dir="2700000" algn="tl">
                    <a:srgbClr val="000000"/>
                  </a:outerShdw>
                </a:effectLst>
                <a:latin typeface="+mn-lt"/>
                <a:ea typeface="+mn-ea"/>
              </a:rPr>
              <a:t>2</a:t>
            </a:r>
            <a:r>
              <a:rPr lang="ja-JP" altLang="en-US" dirty="0">
                <a:solidFill>
                  <a:schemeClr val="bg1"/>
                </a:solidFill>
                <a:effectLst>
                  <a:outerShdw blurRad="38100" dist="38100" dir="2700000" algn="tl">
                    <a:srgbClr val="000000"/>
                  </a:outerShdw>
                </a:effectLst>
                <a:latin typeface="+mn-lt"/>
                <a:ea typeface="+mn-ea"/>
              </a:rPr>
              <a:t>分内服</a:t>
            </a:r>
          </a:p>
          <a:p>
            <a:pPr marL="363538" indent="-363538">
              <a:tabLst>
                <a:tab pos="363538" algn="l"/>
              </a:tabLst>
              <a:defRPr/>
            </a:pPr>
            <a:r>
              <a:rPr lang="ja-JP" altLang="en-US" dirty="0">
                <a:solidFill>
                  <a:schemeClr val="bg1"/>
                </a:solidFill>
                <a:effectLst>
                  <a:outerShdw blurRad="38100" dist="38100" dir="2700000" algn="tl">
                    <a:srgbClr val="000000"/>
                  </a:outerShdw>
                </a:effectLst>
                <a:latin typeface="+mn-lt"/>
                <a:ea typeface="+mn-ea"/>
              </a:rPr>
              <a:t>　　デキサメタゾン</a:t>
            </a:r>
            <a:r>
              <a:rPr lang="en-US" altLang="ja-JP" dirty="0">
                <a:solidFill>
                  <a:schemeClr val="bg1"/>
                </a:solidFill>
                <a:effectLst>
                  <a:outerShdw blurRad="38100" dist="38100" dir="2700000" algn="tl">
                    <a:srgbClr val="000000"/>
                  </a:outerShdw>
                </a:effectLst>
                <a:latin typeface="+mn-lt"/>
                <a:ea typeface="+mn-ea"/>
              </a:rPr>
              <a:t>(0.5mg/</a:t>
            </a:r>
            <a:r>
              <a:rPr lang="ja-JP" altLang="en-US" dirty="0">
                <a:solidFill>
                  <a:schemeClr val="bg1"/>
                </a:solidFill>
                <a:effectLst>
                  <a:outerShdw blurRad="38100" dist="38100" dir="2700000" algn="tl">
                    <a:srgbClr val="000000"/>
                  </a:outerShdw>
                </a:effectLst>
                <a:latin typeface="+mn-lt"/>
                <a:ea typeface="+mn-ea"/>
              </a:rPr>
              <a:t>日</a:t>
            </a:r>
            <a:r>
              <a:rPr lang="en-US" altLang="ja-JP" dirty="0">
                <a:solidFill>
                  <a:schemeClr val="bg1"/>
                </a:solidFill>
                <a:effectLst>
                  <a:outerShdw blurRad="38100" dist="38100" dir="2700000" algn="tl">
                    <a:srgbClr val="000000"/>
                  </a:outerShdw>
                </a:effectLst>
                <a:latin typeface="+mn-lt"/>
                <a:ea typeface="+mn-ea"/>
              </a:rPr>
              <a:t>)</a:t>
            </a:r>
            <a:r>
              <a:rPr lang="ja-JP" altLang="en-US" dirty="0">
                <a:solidFill>
                  <a:schemeClr val="bg1"/>
                </a:solidFill>
                <a:effectLst>
                  <a:outerShdw blurRad="38100" dist="38100" dir="2700000" algn="tl">
                    <a:srgbClr val="000000"/>
                  </a:outerShdw>
                </a:effectLst>
                <a:latin typeface="+mn-lt"/>
                <a:ea typeface="+mn-ea"/>
              </a:rPr>
              <a:t>は</a:t>
            </a:r>
            <a:r>
              <a:rPr lang="en-US" altLang="ja-JP" dirty="0">
                <a:solidFill>
                  <a:schemeClr val="bg1"/>
                </a:solidFill>
                <a:effectLst>
                  <a:outerShdw blurRad="38100" dist="38100" dir="2700000" algn="tl">
                    <a:srgbClr val="000000"/>
                  </a:outerShdw>
                </a:effectLst>
                <a:latin typeface="+mn-lt"/>
                <a:ea typeface="+mn-ea"/>
              </a:rPr>
              <a:t>ACTH</a:t>
            </a:r>
            <a:r>
              <a:rPr lang="ja-JP" altLang="en-US" dirty="0">
                <a:solidFill>
                  <a:schemeClr val="bg1"/>
                </a:solidFill>
                <a:effectLst>
                  <a:outerShdw blurRad="38100" dist="38100" dir="2700000" algn="tl">
                    <a:srgbClr val="000000"/>
                  </a:outerShdw>
                </a:effectLst>
                <a:latin typeface="+mn-lt"/>
                <a:ea typeface="+mn-ea"/>
              </a:rPr>
              <a:t>抑制作用が強いので色素沈着を除去しやすく，また食欲増進作用が強いので体重が増加する。</a:t>
            </a:r>
          </a:p>
          <a:p>
            <a:pPr marL="363538" indent="-363538">
              <a:tabLst>
                <a:tab pos="363538" algn="l"/>
              </a:tabLst>
              <a:defRPr/>
            </a:pPr>
            <a:r>
              <a:rPr lang="ja-JP" altLang="en-US" dirty="0">
                <a:solidFill>
                  <a:schemeClr val="bg1"/>
                </a:solidFill>
                <a:effectLst>
                  <a:outerShdw blurRad="38100" dist="38100" dir="2700000" algn="tl">
                    <a:srgbClr val="000000"/>
                  </a:outerShdw>
                </a:effectLst>
                <a:latin typeface="+mn-lt"/>
                <a:ea typeface="+mn-ea"/>
              </a:rPr>
              <a:t>　　ミネラル作用がないので食塩を十分に摂取</a:t>
            </a:r>
          </a:p>
          <a:p>
            <a:pPr marL="363538" indent="-363538">
              <a:tabLst>
                <a:tab pos="363538" algn="l"/>
              </a:tabLst>
              <a:defRPr/>
            </a:pPr>
            <a:endParaRPr lang="ja-JP" altLang="en-US" dirty="0">
              <a:solidFill>
                <a:schemeClr val="bg1"/>
              </a:solidFill>
              <a:effectLst>
                <a:outerShdw blurRad="38100" dist="38100" dir="2700000" algn="tl">
                  <a:srgbClr val="000000"/>
                </a:outerShdw>
              </a:effectLst>
              <a:latin typeface="+mn-lt"/>
              <a:ea typeface="+mn-ea"/>
            </a:endParaRPr>
          </a:p>
          <a:p>
            <a:pPr marL="363538" indent="-363538">
              <a:tabLst>
                <a:tab pos="363538" algn="l"/>
              </a:tabLst>
              <a:defRPr/>
            </a:pPr>
            <a:r>
              <a:rPr lang="en-US" altLang="ja-JP" dirty="0">
                <a:solidFill>
                  <a:schemeClr val="bg1"/>
                </a:solidFill>
                <a:effectLst>
                  <a:outerShdw blurRad="38100" dist="38100" dir="2700000" algn="tl">
                    <a:srgbClr val="000000"/>
                  </a:outerShdw>
                </a:effectLst>
                <a:latin typeface="+mn-lt"/>
                <a:ea typeface="+mn-ea"/>
              </a:rPr>
              <a:t>B</a:t>
            </a:r>
            <a:r>
              <a:rPr lang="ja-JP" altLang="en-US" dirty="0" err="1">
                <a:solidFill>
                  <a:schemeClr val="bg1"/>
                </a:solidFill>
                <a:effectLst>
                  <a:outerShdw blurRad="38100" dist="38100" dir="2700000" algn="tl">
                    <a:srgbClr val="000000"/>
                  </a:outerShdw>
                </a:effectLst>
                <a:latin typeface="+mn-lt"/>
                <a:ea typeface="+mn-ea"/>
              </a:rPr>
              <a:t>．</a:t>
            </a:r>
            <a:r>
              <a:rPr lang="ja-JP" altLang="en-US" dirty="0">
                <a:solidFill>
                  <a:schemeClr val="bg1"/>
                </a:solidFill>
                <a:effectLst>
                  <a:outerShdw blurRad="38100" dist="38100" dir="2700000" algn="tl">
                    <a:srgbClr val="000000"/>
                  </a:outerShdw>
                </a:effectLst>
                <a:latin typeface="+mn-lt"/>
                <a:ea typeface="+mn-ea"/>
              </a:rPr>
              <a:t>鉱質コルチコイドの補充</a:t>
            </a:r>
          </a:p>
          <a:p>
            <a:pPr marL="363538" indent="-363538">
              <a:tabLst>
                <a:tab pos="363538" algn="l"/>
              </a:tabLst>
              <a:defRPr/>
            </a:pPr>
            <a:r>
              <a:rPr lang="ja-JP" altLang="en-US" dirty="0">
                <a:solidFill>
                  <a:schemeClr val="bg1"/>
                </a:solidFill>
                <a:effectLst>
                  <a:outerShdw blurRad="38100" dist="38100" dir="2700000" algn="tl">
                    <a:srgbClr val="000000"/>
                  </a:outerShdw>
                </a:effectLst>
                <a:latin typeface="+mn-lt"/>
                <a:ea typeface="+mn-ea"/>
              </a:rPr>
              <a:t>　　食塩の摂取量が多い場合は不要</a:t>
            </a:r>
          </a:p>
          <a:p>
            <a:pPr marL="363538" indent="-363538">
              <a:tabLst>
                <a:tab pos="363538" algn="l"/>
              </a:tabLst>
              <a:defRPr/>
            </a:pPr>
            <a:r>
              <a:rPr lang="ja-JP" altLang="en-US" dirty="0">
                <a:solidFill>
                  <a:schemeClr val="bg1"/>
                </a:solidFill>
                <a:effectLst>
                  <a:outerShdw blurRad="38100" dist="38100" dir="2700000" algn="tl">
                    <a:srgbClr val="000000"/>
                  </a:outerShdw>
                </a:effectLst>
                <a:latin typeface="+mn-lt"/>
                <a:ea typeface="+mn-ea"/>
              </a:rPr>
              <a:t>　　フルドロコルチゾン</a:t>
            </a:r>
            <a:r>
              <a:rPr lang="en-US" altLang="ja-JP" dirty="0">
                <a:solidFill>
                  <a:schemeClr val="bg1"/>
                </a:solidFill>
                <a:effectLst>
                  <a:outerShdw blurRad="38100" dist="38100" dir="2700000" algn="tl">
                    <a:srgbClr val="000000"/>
                  </a:outerShdw>
                </a:effectLst>
                <a:latin typeface="+mn-lt"/>
                <a:ea typeface="+mn-ea"/>
              </a:rPr>
              <a:t>(</a:t>
            </a:r>
            <a:r>
              <a:rPr lang="ja-JP" altLang="en-US" dirty="0">
                <a:solidFill>
                  <a:schemeClr val="bg1"/>
                </a:solidFill>
                <a:effectLst>
                  <a:outerShdw blurRad="38100" dist="38100" dir="2700000" algn="tl">
                    <a:srgbClr val="000000"/>
                  </a:outerShdw>
                </a:effectLst>
                <a:latin typeface="+mn-lt"/>
                <a:ea typeface="+mn-ea"/>
              </a:rPr>
              <a:t>フロリネフ</a:t>
            </a:r>
            <a:r>
              <a:rPr lang="en-US" altLang="ja-JP" dirty="0">
                <a:solidFill>
                  <a:schemeClr val="bg1"/>
                </a:solidFill>
                <a:effectLst>
                  <a:outerShdw blurRad="38100" dist="38100" dir="2700000" algn="tl">
                    <a:srgbClr val="000000"/>
                  </a:outerShdw>
                </a:effectLst>
                <a:latin typeface="+mn-lt"/>
                <a:ea typeface="+mn-ea"/>
              </a:rPr>
              <a:t>)</a:t>
            </a:r>
            <a:r>
              <a:rPr lang="ja-JP" altLang="en-US" dirty="0">
                <a:solidFill>
                  <a:schemeClr val="bg1"/>
                </a:solidFill>
                <a:effectLst>
                  <a:outerShdw blurRad="38100" dist="38100" dir="2700000" algn="tl">
                    <a:srgbClr val="000000"/>
                  </a:outerShdw>
                </a:effectLst>
                <a:latin typeface="+mn-lt"/>
                <a:ea typeface="+mn-ea"/>
              </a:rPr>
              <a:t>を</a:t>
            </a:r>
            <a:r>
              <a:rPr lang="en-US" altLang="ja-JP" dirty="0">
                <a:solidFill>
                  <a:schemeClr val="bg1"/>
                </a:solidFill>
                <a:effectLst>
                  <a:outerShdw blurRad="38100" dist="38100" dir="2700000" algn="tl">
                    <a:srgbClr val="000000"/>
                  </a:outerShdw>
                </a:effectLst>
                <a:latin typeface="+mn-lt"/>
                <a:ea typeface="+mn-ea"/>
              </a:rPr>
              <a:t>0.1mg/</a:t>
            </a:r>
            <a:r>
              <a:rPr lang="ja-JP" altLang="en-US" dirty="0">
                <a:solidFill>
                  <a:schemeClr val="bg1"/>
                </a:solidFill>
                <a:effectLst>
                  <a:outerShdw blurRad="38100" dist="38100" dir="2700000" algn="tl">
                    <a:srgbClr val="000000"/>
                  </a:outerShdw>
                </a:effectLst>
                <a:latin typeface="+mn-lt"/>
                <a:ea typeface="+mn-ea"/>
              </a:rPr>
              <a:t>日内服</a:t>
            </a:r>
          </a:p>
          <a:p>
            <a:pPr marL="363538" indent="-363538">
              <a:tabLst>
                <a:tab pos="363538" algn="l"/>
              </a:tabLst>
              <a:defRPr/>
            </a:pPr>
            <a:endParaRPr lang="ja-JP" altLang="en-US" dirty="0">
              <a:solidFill>
                <a:schemeClr val="bg1"/>
              </a:solidFill>
              <a:effectLst>
                <a:outerShdw blurRad="38100" dist="38100" dir="2700000" algn="tl">
                  <a:srgbClr val="000000"/>
                </a:outerShdw>
              </a:effectLst>
              <a:latin typeface="+mn-lt"/>
              <a:ea typeface="+mn-ea"/>
            </a:endParaRPr>
          </a:p>
          <a:p>
            <a:pPr marL="363538" indent="-363538">
              <a:tabLst>
                <a:tab pos="363538" algn="l"/>
              </a:tabLst>
              <a:defRPr/>
            </a:pPr>
            <a:r>
              <a:rPr lang="en-US" altLang="ja-JP" dirty="0">
                <a:solidFill>
                  <a:schemeClr val="bg1"/>
                </a:solidFill>
                <a:effectLst>
                  <a:outerShdw blurRad="38100" dist="38100" dir="2700000" algn="tl">
                    <a:srgbClr val="000000"/>
                  </a:outerShdw>
                </a:effectLst>
                <a:latin typeface="+mn-lt"/>
                <a:ea typeface="+mn-ea"/>
              </a:rPr>
              <a:t>C</a:t>
            </a:r>
            <a:r>
              <a:rPr lang="ja-JP" altLang="en-US" dirty="0" err="1">
                <a:solidFill>
                  <a:schemeClr val="bg1"/>
                </a:solidFill>
                <a:effectLst>
                  <a:outerShdw blurRad="38100" dist="38100" dir="2700000" algn="tl">
                    <a:srgbClr val="000000"/>
                  </a:outerShdw>
                </a:effectLst>
                <a:latin typeface="+mn-lt"/>
                <a:ea typeface="+mn-ea"/>
              </a:rPr>
              <a:t>．</a:t>
            </a:r>
            <a:r>
              <a:rPr lang="ja-JP" altLang="en-US" dirty="0">
                <a:solidFill>
                  <a:schemeClr val="bg1"/>
                </a:solidFill>
                <a:effectLst>
                  <a:outerShdw blurRad="38100" dist="38100" dir="2700000" algn="tl">
                    <a:srgbClr val="000000"/>
                  </a:outerShdw>
                </a:effectLst>
                <a:latin typeface="+mn-lt"/>
                <a:ea typeface="+mn-ea"/>
              </a:rPr>
              <a:t>副腎アンドロゲンの補充</a:t>
            </a:r>
          </a:p>
          <a:p>
            <a:pPr marL="363538" indent="-363538">
              <a:tabLst>
                <a:tab pos="363538" algn="l"/>
              </a:tabLst>
              <a:defRPr/>
            </a:pPr>
            <a:r>
              <a:rPr lang="ja-JP" altLang="en-US" dirty="0">
                <a:solidFill>
                  <a:schemeClr val="bg1"/>
                </a:solidFill>
                <a:effectLst>
                  <a:outerShdw blurRad="38100" dist="38100" dir="2700000" algn="tl">
                    <a:srgbClr val="000000"/>
                  </a:outerShdw>
                </a:effectLst>
                <a:latin typeface="+mn-lt"/>
                <a:ea typeface="+mn-ea"/>
              </a:rPr>
              <a:t>　　オキシメトロン</a:t>
            </a:r>
            <a:r>
              <a:rPr lang="en-US" altLang="ja-JP" dirty="0">
                <a:solidFill>
                  <a:schemeClr val="bg1"/>
                </a:solidFill>
                <a:effectLst>
                  <a:outerShdw blurRad="38100" dist="38100" dir="2700000" algn="tl">
                    <a:srgbClr val="000000"/>
                  </a:outerShdw>
                </a:effectLst>
                <a:latin typeface="+mn-lt"/>
                <a:ea typeface="+mn-ea"/>
              </a:rPr>
              <a:t>(</a:t>
            </a:r>
            <a:r>
              <a:rPr lang="ja-JP" altLang="en-US" dirty="0">
                <a:solidFill>
                  <a:schemeClr val="bg1"/>
                </a:solidFill>
                <a:effectLst>
                  <a:outerShdw blurRad="38100" dist="38100" dir="2700000" algn="tl">
                    <a:srgbClr val="000000"/>
                  </a:outerShdw>
                </a:effectLst>
                <a:latin typeface="+mn-lt"/>
                <a:ea typeface="+mn-ea"/>
              </a:rPr>
              <a:t>アナドロール</a:t>
            </a:r>
            <a:r>
              <a:rPr lang="en-US" altLang="ja-JP" dirty="0">
                <a:solidFill>
                  <a:schemeClr val="bg1"/>
                </a:solidFill>
                <a:effectLst>
                  <a:outerShdw blurRad="38100" dist="38100" dir="2700000" algn="tl">
                    <a:srgbClr val="000000"/>
                  </a:outerShdw>
                </a:effectLst>
                <a:latin typeface="+mn-lt"/>
                <a:ea typeface="+mn-ea"/>
              </a:rPr>
              <a:t>3mg/</a:t>
            </a:r>
            <a:r>
              <a:rPr lang="ja-JP" altLang="en-US" dirty="0">
                <a:solidFill>
                  <a:schemeClr val="bg1"/>
                </a:solidFill>
                <a:effectLst>
                  <a:outerShdw blurRad="38100" dist="38100" dir="2700000" algn="tl">
                    <a:srgbClr val="000000"/>
                  </a:outerShdw>
                </a:effectLst>
                <a:latin typeface="+mn-lt"/>
                <a:ea typeface="+mn-ea"/>
              </a:rPr>
              <a:t>日，内服</a:t>
            </a:r>
            <a:r>
              <a:rPr lang="en-US" altLang="ja-JP" dirty="0">
                <a:solidFill>
                  <a:schemeClr val="bg1"/>
                </a:solidFill>
                <a:effectLst>
                  <a:outerShdw blurRad="38100" dist="38100" dir="2700000" algn="tl">
                    <a:srgbClr val="000000"/>
                  </a:outerShdw>
                </a:effectLst>
                <a:latin typeface="+mn-lt"/>
                <a:ea typeface="+mn-ea"/>
              </a:rPr>
              <a:t>)</a:t>
            </a:r>
            <a:r>
              <a:rPr lang="ja-JP" altLang="en-US" dirty="0" err="1">
                <a:solidFill>
                  <a:schemeClr val="bg1"/>
                </a:solidFill>
                <a:effectLst>
                  <a:outerShdw blurRad="38100" dist="38100" dir="2700000" algn="tl">
                    <a:srgbClr val="000000"/>
                  </a:outerShdw>
                </a:effectLst>
                <a:latin typeface="+mn-lt"/>
                <a:ea typeface="+mn-ea"/>
              </a:rPr>
              <a:t>，</a:t>
            </a:r>
            <a:r>
              <a:rPr lang="ja-JP" altLang="en-US" dirty="0">
                <a:solidFill>
                  <a:schemeClr val="bg1"/>
                </a:solidFill>
                <a:effectLst>
                  <a:outerShdw blurRad="38100" dist="38100" dir="2700000" algn="tl">
                    <a:srgbClr val="000000"/>
                  </a:outerShdw>
                </a:effectLst>
                <a:latin typeface="+mn-lt"/>
                <a:ea typeface="+mn-ea"/>
              </a:rPr>
              <a:t>フェニルプロピオン酸ナンドトロン</a:t>
            </a:r>
            <a:r>
              <a:rPr lang="en-US" altLang="ja-JP" dirty="0">
                <a:solidFill>
                  <a:schemeClr val="bg1"/>
                </a:solidFill>
                <a:effectLst>
                  <a:outerShdw blurRad="38100" dist="38100" dir="2700000" algn="tl">
                    <a:srgbClr val="000000"/>
                  </a:outerShdw>
                </a:effectLst>
                <a:latin typeface="+mn-lt"/>
                <a:ea typeface="+mn-ea"/>
              </a:rPr>
              <a:t>(</a:t>
            </a:r>
            <a:r>
              <a:rPr lang="ja-JP" altLang="en-US" dirty="0">
                <a:solidFill>
                  <a:schemeClr val="bg1"/>
                </a:solidFill>
                <a:effectLst>
                  <a:outerShdw blurRad="38100" dist="38100" dir="2700000" algn="tl">
                    <a:srgbClr val="000000"/>
                  </a:outerShdw>
                </a:effectLst>
                <a:latin typeface="+mn-lt"/>
                <a:ea typeface="+mn-ea"/>
              </a:rPr>
              <a:t>デュラボリン</a:t>
            </a:r>
            <a:r>
              <a:rPr lang="en-US" altLang="ja-JP" dirty="0">
                <a:solidFill>
                  <a:schemeClr val="bg1"/>
                </a:solidFill>
                <a:effectLst>
                  <a:outerShdw blurRad="38100" dist="38100" dir="2700000" algn="tl">
                    <a:srgbClr val="000000"/>
                  </a:outerShdw>
                </a:effectLst>
                <a:latin typeface="+mn-lt"/>
                <a:ea typeface="+mn-ea"/>
              </a:rPr>
              <a:t>10</a:t>
            </a:r>
            <a:r>
              <a:rPr lang="ja-JP" altLang="en-US" dirty="0">
                <a:solidFill>
                  <a:schemeClr val="bg1"/>
                </a:solidFill>
                <a:effectLst>
                  <a:outerShdw blurRad="38100" dist="38100" dir="2700000" algn="tl">
                    <a:srgbClr val="000000"/>
                  </a:outerShdw>
                </a:effectLst>
                <a:latin typeface="+mn-lt"/>
                <a:ea typeface="+mn-ea"/>
              </a:rPr>
              <a:t>～</a:t>
            </a:r>
            <a:r>
              <a:rPr lang="en-US" altLang="ja-JP" dirty="0">
                <a:solidFill>
                  <a:schemeClr val="bg1"/>
                </a:solidFill>
                <a:effectLst>
                  <a:outerShdw blurRad="38100" dist="38100" dir="2700000" algn="tl">
                    <a:srgbClr val="000000"/>
                  </a:outerShdw>
                </a:effectLst>
                <a:latin typeface="+mn-lt"/>
                <a:ea typeface="+mn-ea"/>
              </a:rPr>
              <a:t>25mg/</a:t>
            </a:r>
            <a:r>
              <a:rPr lang="ja-JP" altLang="en-US" dirty="0">
                <a:solidFill>
                  <a:schemeClr val="bg1"/>
                </a:solidFill>
                <a:effectLst>
                  <a:outerShdw blurRad="38100" dist="38100" dir="2700000" algn="tl">
                    <a:srgbClr val="000000"/>
                  </a:outerShdw>
                </a:effectLst>
                <a:latin typeface="+mn-lt"/>
                <a:ea typeface="+mn-ea"/>
              </a:rPr>
              <a:t>週，筋注</a:t>
            </a:r>
            <a:r>
              <a:rPr lang="en-US" altLang="ja-JP" dirty="0">
                <a:solidFill>
                  <a:schemeClr val="bg1"/>
                </a:solidFill>
                <a:effectLst>
                  <a:outerShdw blurRad="38100" dist="38100" dir="2700000" algn="tl">
                    <a:srgbClr val="000000"/>
                  </a:outerShdw>
                </a:effectLst>
                <a:latin typeface="+mn-lt"/>
                <a:ea typeface="+mn-ea"/>
              </a:rPr>
              <a:t>)</a:t>
            </a:r>
            <a:r>
              <a:rPr lang="ja-JP" altLang="en-US" dirty="0">
                <a:solidFill>
                  <a:schemeClr val="bg1"/>
                </a:solidFill>
                <a:effectLst>
                  <a:outerShdw blurRad="38100" dist="38100" dir="2700000" algn="tl">
                    <a:srgbClr val="000000"/>
                  </a:outerShdw>
                </a:effectLst>
                <a:latin typeface="+mn-lt"/>
                <a:ea typeface="+mn-ea"/>
              </a:rPr>
              <a:t>などの蛋白同化ホルモンや，性ホルモンの投与</a:t>
            </a:r>
            <a:r>
              <a:rPr lang="en-US" altLang="ja-JP" dirty="0">
                <a:solidFill>
                  <a:schemeClr val="bg1"/>
                </a:solidFill>
                <a:effectLst>
                  <a:outerShdw blurRad="38100" dist="38100" dir="2700000" algn="tl">
                    <a:srgbClr val="000000"/>
                  </a:outerShdw>
                </a:effectLst>
                <a:latin typeface="+mn-lt"/>
                <a:ea typeface="+mn-ea"/>
              </a:rPr>
              <a:t>DHEA-sulfate(30mg/</a:t>
            </a:r>
            <a:r>
              <a:rPr lang="ja-JP" altLang="en-US" dirty="0">
                <a:solidFill>
                  <a:schemeClr val="bg1"/>
                </a:solidFill>
                <a:effectLst>
                  <a:outerShdw blurRad="38100" dist="38100" dir="2700000" algn="tl">
                    <a:srgbClr val="000000"/>
                  </a:outerShdw>
                </a:effectLst>
                <a:latin typeface="+mn-lt"/>
                <a:ea typeface="+mn-ea"/>
              </a:rPr>
              <a:t>日</a:t>
            </a:r>
            <a:r>
              <a:rPr lang="en-US" altLang="ja-JP" dirty="0">
                <a:solidFill>
                  <a:schemeClr val="bg1"/>
                </a:solidFill>
                <a:effectLst>
                  <a:outerShdw blurRad="38100" dist="38100" dir="2700000" algn="tl">
                    <a:srgbClr val="000000"/>
                  </a:outerShdw>
                </a:effectLst>
                <a:latin typeface="+mn-lt"/>
                <a:ea typeface="+mn-ea"/>
              </a:rPr>
              <a:t>)</a:t>
            </a:r>
            <a:r>
              <a:rPr lang="ja-JP" altLang="en-US" dirty="0">
                <a:solidFill>
                  <a:schemeClr val="bg1"/>
                </a:solidFill>
                <a:effectLst>
                  <a:outerShdw blurRad="38100" dist="38100" dir="2700000" algn="tl">
                    <a:srgbClr val="000000"/>
                  </a:outerShdw>
                </a:effectLst>
                <a:latin typeface="+mn-lt"/>
                <a:ea typeface="+mn-ea"/>
              </a:rPr>
              <a:t>の投与も実用化している．</a:t>
            </a:r>
          </a:p>
          <a:p>
            <a:pPr marL="363538" indent="-363538">
              <a:tabLst>
                <a:tab pos="363538" algn="l"/>
              </a:tabLst>
              <a:defRPr/>
            </a:pPr>
            <a:endParaRPr lang="ja-JP" altLang="en-US" dirty="0">
              <a:solidFill>
                <a:schemeClr val="bg1"/>
              </a:solidFill>
              <a:effectLst>
                <a:outerShdw blurRad="38100" dist="38100" dir="2700000" algn="tl">
                  <a:srgbClr val="000000"/>
                </a:outerShdw>
              </a:effectLst>
              <a:latin typeface="+mn-lt"/>
              <a:ea typeface="+mn-ea"/>
            </a:endParaRPr>
          </a:p>
          <a:p>
            <a:pPr marL="363538" indent="-363538">
              <a:tabLst>
                <a:tab pos="363538" algn="l"/>
              </a:tabLst>
              <a:defRPr/>
            </a:pPr>
            <a:r>
              <a:rPr lang="ja-JP" altLang="en-US" dirty="0">
                <a:solidFill>
                  <a:schemeClr val="bg1"/>
                </a:solidFill>
                <a:effectLst>
                  <a:outerShdw blurRad="38100" dist="38100" dir="2700000" algn="tl">
                    <a:srgbClr val="000000"/>
                  </a:outerShdw>
                </a:effectLst>
                <a:latin typeface="+mn-lt"/>
                <a:ea typeface="+mn-ea"/>
              </a:rPr>
              <a:t>種々のストレスによってクリーゼに陥る危険が予測されるときには，数倍程度の</a:t>
            </a:r>
            <a:r>
              <a:rPr lang="ja-JP" altLang="en-US" dirty="0">
                <a:solidFill>
                  <a:srgbClr val="FF0000"/>
                </a:solidFill>
                <a:effectLst>
                  <a:outerShdw blurRad="38100" dist="38100" dir="2700000" algn="tl">
                    <a:srgbClr val="000000"/>
                  </a:outerShdw>
                </a:effectLst>
                <a:latin typeface="+mn-lt"/>
                <a:ea typeface="+mn-ea"/>
              </a:rPr>
              <a:t>ヒドロコルチゾンを内服させる</a:t>
            </a:r>
            <a:r>
              <a:rPr lang="ja-JP" altLang="en-US" dirty="0" smtClean="0">
                <a:solidFill>
                  <a:srgbClr val="FF0000"/>
                </a:solidFill>
                <a:effectLst>
                  <a:outerShdw blurRad="38100" dist="38100" dir="2700000" algn="tl">
                    <a:srgbClr val="000000"/>
                  </a:outerShdw>
                </a:effectLst>
                <a:latin typeface="+mn-lt"/>
                <a:ea typeface="+mn-ea"/>
              </a:rPr>
              <a:t>．</a:t>
            </a:r>
            <a:endParaRPr lang="ja-JP" altLang="en-US" dirty="0">
              <a:solidFill>
                <a:srgbClr val="FF0000"/>
              </a:solidFill>
              <a:effectLst>
                <a:outerShdw blurRad="38100" dist="38100" dir="2700000" algn="tl">
                  <a:srgbClr val="000000"/>
                </a:outerShdw>
              </a:effectLst>
              <a:latin typeface="+mn-lt"/>
              <a:ea typeface="+mn-ea"/>
            </a:endParaRPr>
          </a:p>
        </p:txBody>
      </p:sp>
      <p:sp>
        <p:nvSpPr>
          <p:cNvPr id="216068" name="Text Box 4"/>
          <p:cNvSpPr txBox="1">
            <a:spLocks noChangeArrowheads="1"/>
          </p:cNvSpPr>
          <p:nvPr/>
        </p:nvSpPr>
        <p:spPr bwMode="auto">
          <a:xfrm>
            <a:off x="1947863" y="-26988"/>
            <a:ext cx="5488062" cy="707886"/>
          </a:xfrm>
          <a:prstGeom prst="rect">
            <a:avLst/>
          </a:prstGeom>
          <a:noFill/>
          <a:ln w="9525">
            <a:noFill/>
            <a:miter lim="800000"/>
            <a:headEnd/>
            <a:tailEnd/>
          </a:ln>
          <a:effectLst/>
        </p:spPr>
        <p:txBody>
          <a:bodyPr wrap="square">
            <a:spAutoFit/>
          </a:bodyPr>
          <a:lstStyle/>
          <a:p>
            <a:pPr algn="ctr">
              <a:spcBef>
                <a:spcPct val="50000"/>
              </a:spcBef>
              <a:defRPr/>
            </a:pPr>
            <a:r>
              <a:rPr kumimoji="0" lang="en-US" altLang="ja-JP" sz="4000" dirty="0">
                <a:solidFill>
                  <a:srgbClr val="FFFF66"/>
                </a:solidFill>
                <a:effectLst>
                  <a:outerShdw blurRad="38100" dist="38100" dir="2700000" algn="tl">
                    <a:srgbClr val="000000"/>
                  </a:outerShdw>
                </a:effectLst>
                <a:latin typeface="+mn-lt"/>
                <a:ea typeface="+mn-ea"/>
              </a:rPr>
              <a:t>Addison</a:t>
            </a:r>
            <a:r>
              <a:rPr kumimoji="0" lang="ja-JP" altLang="en-US" sz="4000" dirty="0">
                <a:solidFill>
                  <a:srgbClr val="FFFF66"/>
                </a:solidFill>
                <a:effectLst>
                  <a:outerShdw blurRad="38100" dist="38100" dir="2700000" algn="tl">
                    <a:srgbClr val="000000"/>
                  </a:outerShdw>
                </a:effectLst>
                <a:latin typeface="+mn-lt"/>
                <a:ea typeface="+mn-ea"/>
              </a:rPr>
              <a:t>病</a:t>
            </a:r>
            <a:endParaRPr lang="ja-JP" altLang="en-US" sz="4000" dirty="0">
              <a:solidFill>
                <a:srgbClr val="FFFF66"/>
              </a:solidFill>
              <a:effectLst>
                <a:outerShdw blurRad="38100" dist="38100" dir="2700000" algn="tl">
                  <a:srgbClr val="000000"/>
                </a:outerShdw>
              </a:effectLst>
              <a:latin typeface="+mn-lt"/>
              <a:ea typeface="+mn-ea"/>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457200" y="1916113"/>
            <a:ext cx="8229600" cy="1143000"/>
          </a:xfrm>
        </p:spPr>
        <p:txBody>
          <a:bodyPr/>
          <a:lstStyle/>
          <a:p>
            <a:pPr eaLnBrk="1" hangingPunct="1">
              <a:defRPr/>
            </a:pPr>
            <a:r>
              <a:rPr lang="en-US" altLang="ja-JP"/>
              <a:t>Addison</a:t>
            </a:r>
            <a:r>
              <a:rPr lang="ja-JP" altLang="en-US"/>
              <a:t>病の症例</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ext Box 2"/>
          <p:cNvSpPr txBox="1">
            <a:spLocks noChangeArrowheads="1"/>
          </p:cNvSpPr>
          <p:nvPr/>
        </p:nvSpPr>
        <p:spPr bwMode="auto">
          <a:xfrm>
            <a:off x="1947863" y="115888"/>
            <a:ext cx="5246687" cy="707886"/>
          </a:xfrm>
          <a:prstGeom prst="rect">
            <a:avLst/>
          </a:prstGeom>
          <a:noFill/>
          <a:ln w="9525">
            <a:noFill/>
            <a:miter lim="800000"/>
            <a:headEnd/>
            <a:tailEnd/>
          </a:ln>
          <a:effectLst/>
        </p:spPr>
        <p:txBody>
          <a:bodyPr>
            <a:spAutoFit/>
          </a:bodyPr>
          <a:lstStyle/>
          <a:p>
            <a:pPr algn="ctr">
              <a:spcBef>
                <a:spcPct val="50000"/>
              </a:spcBef>
              <a:defRPr/>
            </a:pPr>
            <a:r>
              <a:rPr lang="ja-JP" altLang="en-US" sz="4000">
                <a:solidFill>
                  <a:srgbClr val="FFFF66"/>
                </a:solidFill>
                <a:effectLst>
                  <a:outerShdw blurRad="38100" dist="38100" dir="2700000" algn="tl">
                    <a:srgbClr val="000000"/>
                  </a:outerShdw>
                </a:effectLst>
                <a:latin typeface="Times New Roman" pitchFamily="18" charset="0"/>
              </a:rPr>
              <a:t>副腎皮質機能低下</a:t>
            </a:r>
          </a:p>
        </p:txBody>
      </p:sp>
      <p:pic>
        <p:nvPicPr>
          <p:cNvPr id="87043" name="Picture 5" descr="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0" y="1125538"/>
            <a:ext cx="3065463"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6" descr="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221163"/>
            <a:ext cx="2708275"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7" descr="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1463" y="1052513"/>
            <a:ext cx="1801812"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8" descr="a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052513"/>
            <a:ext cx="1801813"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フッター プレースホルダ 3"/>
          <p:cNvSpPr>
            <a:spLocks noGrp="1"/>
          </p:cNvSpPr>
          <p:nvPr>
            <p:ph type="ftr" sz="quarter" idx="11"/>
          </p:nvPr>
        </p:nvSpPr>
        <p:spPr/>
        <p:txBody>
          <a:bodyPr/>
          <a:lstStyle/>
          <a:p>
            <a:pPr>
              <a:defRPr/>
            </a:pPr>
            <a:r>
              <a:rPr lang="en-US" altLang="ja-JP" sz="1200">
                <a:latin typeface="+mn-ea"/>
                <a:ea typeface="+mn-ea"/>
              </a:rPr>
              <a:t>KAWASAKI MEDICAL SCHOOL</a:t>
            </a:r>
          </a:p>
        </p:txBody>
      </p:sp>
      <p:graphicFrame>
        <p:nvGraphicFramePr>
          <p:cNvPr id="14339" name="Object 2"/>
          <p:cNvGraphicFramePr>
            <a:graphicFrameLocks noGrp="1" noChangeAspect="1"/>
          </p:cNvGraphicFramePr>
          <p:nvPr>
            <p:ph/>
            <p:extLst>
              <p:ext uri="{D42A27DB-BD31-4B8C-83A1-F6EECF244321}">
                <p14:modId xmlns:p14="http://schemas.microsoft.com/office/powerpoint/2010/main" val="3325039964"/>
              </p:ext>
            </p:extLst>
          </p:nvPr>
        </p:nvGraphicFramePr>
        <p:xfrm>
          <a:off x="4113213" y="0"/>
          <a:ext cx="5030787" cy="6858000"/>
        </p:xfrm>
        <a:graphic>
          <a:graphicData uri="http://schemas.openxmlformats.org/presentationml/2006/ole">
            <mc:AlternateContent xmlns:mc="http://schemas.openxmlformats.org/markup-compatibility/2006">
              <mc:Choice xmlns:v="urn:schemas-microsoft-com:vml" Requires="v">
                <p:oleObj spid="_x0000_s14382" name="Image" r:id="rId4" imgW="10801271" imgH="13088599" progId="">
                  <p:embed/>
                </p:oleObj>
              </mc:Choice>
              <mc:Fallback>
                <p:oleObj name="Image" r:id="rId4" imgW="10801271" imgH="13088599" progId="">
                  <p:embed/>
                  <p:pic>
                    <p:nvPicPr>
                      <p:cNvPr id="0" name="Object 2"/>
                      <p:cNvPicPr>
                        <a:picLocks noChangeAspect="1" noChangeArrowheads="1"/>
                      </p:cNvPicPr>
                      <p:nvPr/>
                    </p:nvPicPr>
                    <p:blipFill>
                      <a:blip r:embed="rId5">
                        <a:lum bright="48000" contrast="36000"/>
                        <a:extLst>
                          <a:ext uri="{28A0092B-C50C-407E-A947-70E740481C1C}">
                            <a14:useLocalDpi xmlns:a14="http://schemas.microsoft.com/office/drawing/2010/main" val="0"/>
                          </a:ext>
                        </a:extLst>
                      </a:blip>
                      <a:srcRect/>
                      <a:stretch>
                        <a:fillRect/>
                      </a:stretch>
                    </p:blipFill>
                    <p:spPr bwMode="auto">
                      <a:xfrm>
                        <a:off x="4113213" y="0"/>
                        <a:ext cx="50307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0595" name="Text Box 3"/>
          <p:cNvSpPr txBox="1">
            <a:spLocks noChangeArrowheads="1"/>
          </p:cNvSpPr>
          <p:nvPr/>
        </p:nvSpPr>
        <p:spPr bwMode="auto">
          <a:xfrm>
            <a:off x="347663" y="692150"/>
            <a:ext cx="3455987" cy="1446550"/>
          </a:xfrm>
          <a:prstGeom prst="rect">
            <a:avLst/>
          </a:prstGeom>
          <a:noFill/>
          <a:ln w="9525">
            <a:noFill/>
            <a:miter lim="800000"/>
            <a:headEnd/>
            <a:tailEnd/>
          </a:ln>
          <a:effectLst/>
        </p:spPr>
        <p:txBody>
          <a:bodyPr>
            <a:spAutoFit/>
          </a:bodyPr>
          <a:lstStyle/>
          <a:p>
            <a:pPr algn="ctr">
              <a:spcBef>
                <a:spcPct val="50000"/>
              </a:spcBef>
              <a:defRPr/>
            </a:pPr>
            <a:r>
              <a:rPr lang="ja-JP" altLang="en-US" sz="4400">
                <a:solidFill>
                  <a:srgbClr val="FFFF66"/>
                </a:solidFill>
                <a:effectLst>
                  <a:outerShdw blurRad="38100" dist="38100" dir="2700000" algn="tl">
                    <a:srgbClr val="000000"/>
                  </a:outerShdw>
                </a:effectLst>
                <a:latin typeface="+mn-ea"/>
                <a:ea typeface="+mn-ea"/>
              </a:rPr>
              <a:t>副腎皮質機能検査</a:t>
            </a:r>
          </a:p>
        </p:txBody>
      </p:sp>
      <p:sp>
        <p:nvSpPr>
          <p:cNvPr id="14341" name="Text Box 4"/>
          <p:cNvSpPr txBox="1">
            <a:spLocks noChangeArrowheads="1"/>
          </p:cNvSpPr>
          <p:nvPr/>
        </p:nvSpPr>
        <p:spPr bwMode="auto">
          <a:xfrm>
            <a:off x="603250" y="2708275"/>
            <a:ext cx="27543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b="1">
                <a:solidFill>
                  <a:schemeClr val="tx1"/>
                </a:solidFill>
                <a:latin typeface="Arial" pitchFamily="34" charset="0"/>
                <a:ea typeface="ＭＳ Ｐゴシック" pitchFamily="50" charset="-128"/>
              </a:defRPr>
            </a:lvl1pPr>
            <a:lvl2pPr marL="742950" indent="-285750" eaLnBrk="0" hangingPunct="0">
              <a:defRPr kumimoji="1" sz="1600" b="1">
                <a:solidFill>
                  <a:schemeClr val="tx1"/>
                </a:solidFill>
                <a:latin typeface="Arial" pitchFamily="34" charset="0"/>
                <a:ea typeface="ＭＳ Ｐゴシック" pitchFamily="50" charset="-128"/>
              </a:defRPr>
            </a:lvl2pPr>
            <a:lvl3pPr marL="1143000" indent="-228600" eaLnBrk="0" hangingPunct="0">
              <a:defRPr kumimoji="1" sz="1600" b="1">
                <a:solidFill>
                  <a:schemeClr val="tx1"/>
                </a:solidFill>
                <a:latin typeface="Arial" pitchFamily="34" charset="0"/>
                <a:ea typeface="ＭＳ Ｐゴシック" pitchFamily="50" charset="-128"/>
              </a:defRPr>
            </a:lvl3pPr>
            <a:lvl4pPr marL="1600200" indent="-228600" eaLnBrk="0" hangingPunct="0">
              <a:defRPr kumimoji="1" sz="1600" b="1">
                <a:solidFill>
                  <a:schemeClr val="tx1"/>
                </a:solidFill>
                <a:latin typeface="Arial" pitchFamily="34" charset="0"/>
                <a:ea typeface="ＭＳ Ｐゴシック" pitchFamily="50" charset="-128"/>
              </a:defRPr>
            </a:lvl4pPr>
            <a:lvl5pPr marL="2057400" indent="-228600" eaLnBrk="0" hangingPunct="0">
              <a:defRPr kumimoji="1" sz="1600"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600" b="1">
                <a:solidFill>
                  <a:schemeClr val="tx1"/>
                </a:solidFill>
                <a:latin typeface="Arial" pitchFamily="34" charset="0"/>
                <a:ea typeface="ＭＳ Ｐゴシック" pitchFamily="50" charset="-128"/>
              </a:defRPr>
            </a:lvl9pPr>
          </a:lstStyle>
          <a:p>
            <a:pPr algn="ctr" eaLnBrk="1" hangingPunct="1">
              <a:spcBef>
                <a:spcPct val="50000"/>
              </a:spcBef>
            </a:pPr>
            <a:r>
              <a:rPr lang="ja-JP" altLang="en-US" sz="3200">
                <a:solidFill>
                  <a:srgbClr val="FFFFFF"/>
                </a:solidFill>
                <a:latin typeface="+mn-ea"/>
                <a:ea typeface="+mn-ea"/>
              </a:rPr>
              <a:t>血中及び尿中の代謝産物の測定の意義</a:t>
            </a:r>
          </a:p>
        </p:txBody>
      </p:sp>
      <p:sp>
        <p:nvSpPr>
          <p:cNvPr id="14342" name="Line 5"/>
          <p:cNvSpPr>
            <a:spLocks noChangeShapeType="1"/>
          </p:cNvSpPr>
          <p:nvPr/>
        </p:nvSpPr>
        <p:spPr bwMode="auto">
          <a:xfrm flipH="1">
            <a:off x="6235700" y="6381750"/>
            <a:ext cx="320675" cy="215900"/>
          </a:xfrm>
          <a:prstGeom prst="line">
            <a:avLst/>
          </a:prstGeom>
          <a:noFill/>
          <a:ln w="15875">
            <a:solidFill>
              <a:srgbClr val="969696"/>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mn-ea"/>
              <a:ea typeface="+mn-ea"/>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ext Box 2"/>
          <p:cNvSpPr txBox="1">
            <a:spLocks noChangeArrowheads="1"/>
          </p:cNvSpPr>
          <p:nvPr/>
        </p:nvSpPr>
        <p:spPr bwMode="auto">
          <a:xfrm>
            <a:off x="1947863" y="115888"/>
            <a:ext cx="5246687" cy="707886"/>
          </a:xfrm>
          <a:prstGeom prst="rect">
            <a:avLst/>
          </a:prstGeom>
          <a:noFill/>
          <a:ln w="9525">
            <a:noFill/>
            <a:miter lim="800000"/>
            <a:headEnd/>
            <a:tailEnd/>
          </a:ln>
          <a:effectLst/>
        </p:spPr>
        <p:txBody>
          <a:bodyPr>
            <a:spAutoFit/>
          </a:bodyPr>
          <a:lstStyle/>
          <a:p>
            <a:pPr algn="ctr">
              <a:spcBef>
                <a:spcPct val="50000"/>
              </a:spcBef>
              <a:defRPr/>
            </a:pPr>
            <a:r>
              <a:rPr lang="ja-JP" altLang="en-US" sz="4000">
                <a:solidFill>
                  <a:srgbClr val="FFFF66"/>
                </a:solidFill>
                <a:effectLst>
                  <a:outerShdw blurRad="38100" dist="38100" dir="2700000" algn="tl">
                    <a:srgbClr val="000000"/>
                  </a:outerShdw>
                </a:effectLst>
                <a:latin typeface="Times New Roman" pitchFamily="18" charset="0"/>
              </a:rPr>
              <a:t>副腎皮質機能低下</a:t>
            </a:r>
          </a:p>
        </p:txBody>
      </p:sp>
      <p:pic>
        <p:nvPicPr>
          <p:cNvPr id="88067" name="Picture 9" descr="a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55813"/>
            <a:ext cx="4287838"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11" descr="a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8" y="2060575"/>
            <a:ext cx="433705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ChangeArrowheads="1"/>
          </p:cNvSpPr>
          <p:nvPr/>
        </p:nvSpPr>
        <p:spPr bwMode="auto">
          <a:xfrm>
            <a:off x="1371600" y="2552700"/>
            <a:ext cx="6400800" cy="1752600"/>
          </a:xfrm>
          <a:prstGeom prst="rect">
            <a:avLst/>
          </a:prstGeom>
          <a:noFill/>
          <a:ln w="9525">
            <a:noFill/>
            <a:miter lim="800000"/>
            <a:headEnd/>
            <a:tailEnd/>
          </a:ln>
          <a:effectLst/>
        </p:spPr>
        <p:txBody>
          <a:bodyPr/>
          <a:lstStyle/>
          <a:p>
            <a:pPr algn="ctr">
              <a:spcBef>
                <a:spcPct val="20000"/>
              </a:spcBef>
              <a:defRPr/>
            </a:pPr>
            <a:r>
              <a:rPr lang="ja-JP" altLang="en-US" sz="4800">
                <a:solidFill>
                  <a:srgbClr val="FFFFFF"/>
                </a:solidFill>
                <a:effectLst>
                  <a:outerShdw blurRad="38100" dist="38100" dir="2700000" algn="tl">
                    <a:srgbClr val="000000"/>
                  </a:outerShdw>
                </a:effectLst>
              </a:rPr>
              <a:t>副腎（</a:t>
            </a:r>
            <a:r>
              <a:rPr lang="en-US" altLang="ja-JP" sz="4800">
                <a:solidFill>
                  <a:srgbClr val="FFFFFF"/>
                </a:solidFill>
                <a:effectLst>
                  <a:outerShdw blurRad="38100" dist="38100" dir="2700000" algn="tl">
                    <a:srgbClr val="000000"/>
                  </a:outerShdw>
                </a:effectLst>
              </a:rPr>
              <a:t>3</a:t>
            </a:r>
            <a:r>
              <a:rPr lang="ja-JP" altLang="en-US" sz="4800">
                <a:solidFill>
                  <a:srgbClr val="FFFFFF"/>
                </a:solidFill>
                <a:effectLst>
                  <a:outerShdw blurRad="38100" dist="38100" dir="2700000" algn="tl">
                    <a:srgbClr val="000000"/>
                  </a:outerShdw>
                </a:effectLst>
              </a:rPr>
              <a:t>）</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666750" y="-26988"/>
            <a:ext cx="7772400" cy="1143001"/>
          </a:xfrm>
        </p:spPr>
        <p:txBody>
          <a:bodyPr/>
          <a:lstStyle/>
          <a:p>
            <a:pPr eaLnBrk="1" hangingPunct="1">
              <a:defRPr/>
            </a:pPr>
            <a:r>
              <a:rPr lang="ja-JP" altLang="en-US" sz="4800" b="1">
                <a:solidFill>
                  <a:srgbClr val="FFFF00"/>
                </a:solidFill>
              </a:rPr>
              <a:t>副腎</a:t>
            </a:r>
          </a:p>
        </p:txBody>
      </p:sp>
      <p:graphicFrame>
        <p:nvGraphicFramePr>
          <p:cNvPr id="90115" name="Object 2"/>
          <p:cNvGraphicFramePr>
            <a:graphicFrameLocks noGrp="1" noChangeAspect="1"/>
          </p:cNvGraphicFramePr>
          <p:nvPr>
            <p:ph sz="half" idx="1"/>
            <p:extLst>
              <p:ext uri="{D42A27DB-BD31-4B8C-83A1-F6EECF244321}">
                <p14:modId xmlns:p14="http://schemas.microsoft.com/office/powerpoint/2010/main" val="265013874"/>
              </p:ext>
            </p:extLst>
          </p:nvPr>
        </p:nvGraphicFramePr>
        <p:xfrm>
          <a:off x="284163" y="1052513"/>
          <a:ext cx="5861050" cy="4948237"/>
        </p:xfrm>
        <a:graphic>
          <a:graphicData uri="http://schemas.openxmlformats.org/presentationml/2006/ole">
            <mc:AlternateContent xmlns:mc="http://schemas.openxmlformats.org/markup-compatibility/2006">
              <mc:Choice xmlns:v="urn:schemas-microsoft-com:vml" Requires="v">
                <p:oleObj spid="_x0000_s90227" name="Photo Editor 写真" r:id="rId4" imgW="3657917" imgH="2743438" progId="">
                  <p:embed/>
                </p:oleObj>
              </mc:Choice>
              <mc:Fallback>
                <p:oleObj name="Photo Editor 写真" r:id="rId4" imgW="3657917" imgH="2743438"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163" y="1052513"/>
                        <a:ext cx="5861050" cy="494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0116" name="Object 3"/>
          <p:cNvGraphicFramePr>
            <a:graphicFrameLocks noGrp="1" noChangeAspect="1"/>
          </p:cNvGraphicFramePr>
          <p:nvPr>
            <p:ph sz="quarter" idx="2"/>
            <p:extLst>
              <p:ext uri="{D42A27DB-BD31-4B8C-83A1-F6EECF244321}">
                <p14:modId xmlns:p14="http://schemas.microsoft.com/office/powerpoint/2010/main" val="598548553"/>
              </p:ext>
            </p:extLst>
          </p:nvPr>
        </p:nvGraphicFramePr>
        <p:xfrm>
          <a:off x="6272213" y="1073150"/>
          <a:ext cx="2239962" cy="1166813"/>
        </p:xfrm>
        <a:graphic>
          <a:graphicData uri="http://schemas.openxmlformats.org/presentationml/2006/ole">
            <mc:AlternateContent xmlns:mc="http://schemas.openxmlformats.org/markup-compatibility/2006">
              <mc:Choice xmlns:v="urn:schemas-microsoft-com:vml" Requires="v">
                <p:oleObj spid="_x0000_s90228" name="Photo Editor 写真" r:id="rId6" imgW="4572396" imgH="2118095" progId="">
                  <p:embed/>
                </p:oleObj>
              </mc:Choice>
              <mc:Fallback>
                <p:oleObj name="Photo Editor 写真" r:id="rId6" imgW="4572396" imgH="2118095"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2213" y="1073150"/>
                        <a:ext cx="2239962" cy="116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0117" name="Object 4"/>
          <p:cNvGraphicFramePr>
            <a:graphicFrameLocks noGrp="1" noChangeAspect="1"/>
          </p:cNvGraphicFramePr>
          <p:nvPr>
            <p:ph sz="quarter" idx="3"/>
            <p:extLst>
              <p:ext uri="{D42A27DB-BD31-4B8C-83A1-F6EECF244321}">
                <p14:modId xmlns:p14="http://schemas.microsoft.com/office/powerpoint/2010/main" val="2623243888"/>
              </p:ext>
            </p:extLst>
          </p:nvPr>
        </p:nvGraphicFramePr>
        <p:xfrm>
          <a:off x="6272213" y="2343150"/>
          <a:ext cx="2236787" cy="3662363"/>
        </p:xfrm>
        <a:graphic>
          <a:graphicData uri="http://schemas.openxmlformats.org/presentationml/2006/ole">
            <mc:AlternateContent xmlns:mc="http://schemas.openxmlformats.org/markup-compatibility/2006">
              <mc:Choice xmlns:v="urn:schemas-microsoft-com:vml" Requires="v">
                <p:oleObj spid="_x0000_s90229" name="Photo Editor 写真" r:id="rId8" imgW="3809524" imgH="5540220" progId="">
                  <p:embed/>
                </p:oleObj>
              </mc:Choice>
              <mc:Fallback>
                <p:oleObj name="Photo Editor 写真" r:id="rId8" imgW="3809524" imgH="5540220" progId="">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72213" y="2343150"/>
                        <a:ext cx="2236787"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 3"/>
          <p:cNvSpPr>
            <a:spLocks noGrp="1"/>
          </p:cNvSpPr>
          <p:nvPr>
            <p:ph type="ftr" sz="quarter" idx="11"/>
          </p:nvPr>
        </p:nvSpPr>
        <p:spPr/>
        <p:txBody>
          <a:bodyPr/>
          <a:lstStyle/>
          <a:p>
            <a:pPr>
              <a:defRPr/>
            </a:pPr>
            <a:r>
              <a:rPr lang="en-US" altLang="ja-JP" sz="1100">
                <a:latin typeface="+mn-lt"/>
                <a:ea typeface="+mn-ea"/>
              </a:rPr>
              <a:t>KAWASAKI MEDICAL SCHOOL</a:t>
            </a:r>
          </a:p>
        </p:txBody>
      </p:sp>
      <p:graphicFrame>
        <p:nvGraphicFramePr>
          <p:cNvPr id="91139" name="Object 2"/>
          <p:cNvGraphicFramePr>
            <a:graphicFrameLocks noChangeAspect="1"/>
          </p:cNvGraphicFramePr>
          <p:nvPr>
            <p:extLst>
              <p:ext uri="{D42A27DB-BD31-4B8C-83A1-F6EECF244321}">
                <p14:modId xmlns:p14="http://schemas.microsoft.com/office/powerpoint/2010/main" val="2107682447"/>
              </p:ext>
            </p:extLst>
          </p:nvPr>
        </p:nvGraphicFramePr>
        <p:xfrm>
          <a:off x="3930650" y="44450"/>
          <a:ext cx="4962525" cy="6762750"/>
        </p:xfrm>
        <a:graphic>
          <a:graphicData uri="http://schemas.openxmlformats.org/presentationml/2006/ole">
            <mc:AlternateContent xmlns:mc="http://schemas.openxmlformats.org/markup-compatibility/2006">
              <mc:Choice xmlns:v="urn:schemas-microsoft-com:vml" Requires="v">
                <p:oleObj spid="_x0000_s91183" name="Image" r:id="rId4" imgW="11169785" imgH="13533357" progId="">
                  <p:embed/>
                </p:oleObj>
              </mc:Choice>
              <mc:Fallback>
                <p:oleObj name="Image" r:id="rId4" imgW="11169785" imgH="13533357" progId="">
                  <p:embed/>
                  <p:pic>
                    <p:nvPicPr>
                      <p:cNvPr id="0" name="Object 2"/>
                      <p:cNvPicPr>
                        <a:picLocks noChangeAspect="1" noChangeArrowheads="1"/>
                      </p:cNvPicPr>
                      <p:nvPr/>
                    </p:nvPicPr>
                    <p:blipFill>
                      <a:blip r:embed="rId5">
                        <a:lum bright="14000" contrast="100000"/>
                        <a:extLst>
                          <a:ext uri="{28A0092B-C50C-407E-A947-70E740481C1C}">
                            <a14:useLocalDpi xmlns:a14="http://schemas.microsoft.com/office/drawing/2010/main" val="0"/>
                          </a:ext>
                        </a:extLst>
                      </a:blip>
                      <a:srcRect/>
                      <a:stretch>
                        <a:fillRect/>
                      </a:stretch>
                    </p:blipFill>
                    <p:spPr bwMode="auto">
                      <a:xfrm>
                        <a:off x="3930650" y="44450"/>
                        <a:ext cx="4962525" cy="676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0595" name="Text Box 3"/>
          <p:cNvSpPr txBox="1">
            <a:spLocks noChangeArrowheads="1"/>
          </p:cNvSpPr>
          <p:nvPr/>
        </p:nvSpPr>
        <p:spPr bwMode="auto">
          <a:xfrm>
            <a:off x="347663" y="0"/>
            <a:ext cx="3455987" cy="707886"/>
          </a:xfrm>
          <a:prstGeom prst="rect">
            <a:avLst/>
          </a:prstGeom>
          <a:noFill/>
          <a:ln w="9525">
            <a:noFill/>
            <a:miter lim="800000"/>
            <a:headEnd/>
            <a:tailEnd/>
          </a:ln>
          <a:effectLst/>
        </p:spPr>
        <p:txBody>
          <a:bodyPr>
            <a:spAutoFit/>
          </a:bodyPr>
          <a:lstStyle/>
          <a:p>
            <a:pPr algn="ctr">
              <a:spcBef>
                <a:spcPct val="50000"/>
              </a:spcBef>
              <a:defRPr/>
            </a:pPr>
            <a:r>
              <a:rPr lang="ja-JP" altLang="en-US" sz="4000">
                <a:solidFill>
                  <a:srgbClr val="FFFF66"/>
                </a:solidFill>
                <a:effectLst>
                  <a:outerShdw blurRad="38100" dist="38100" dir="2700000" algn="tl">
                    <a:srgbClr val="000000"/>
                  </a:outerShdw>
                </a:effectLst>
                <a:latin typeface="+mn-lt"/>
                <a:ea typeface="+mn-ea"/>
              </a:rPr>
              <a:t>副腎皮質</a:t>
            </a:r>
          </a:p>
        </p:txBody>
      </p:sp>
      <p:sp>
        <p:nvSpPr>
          <p:cNvPr id="91141" name="Line 5"/>
          <p:cNvSpPr>
            <a:spLocks noChangeShapeType="1"/>
          </p:cNvSpPr>
          <p:nvPr/>
        </p:nvSpPr>
        <p:spPr bwMode="auto">
          <a:xfrm flipH="1">
            <a:off x="6492875" y="6381750"/>
            <a:ext cx="320675" cy="215900"/>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200">
              <a:latin typeface="+mn-lt"/>
              <a:ea typeface="+mn-ea"/>
            </a:endParaRPr>
          </a:p>
        </p:txBody>
      </p:sp>
      <p:sp>
        <p:nvSpPr>
          <p:cNvPr id="110598" name="Rectangle 6"/>
          <p:cNvSpPr>
            <a:spLocks noChangeArrowheads="1"/>
          </p:cNvSpPr>
          <p:nvPr/>
        </p:nvSpPr>
        <p:spPr bwMode="auto">
          <a:xfrm>
            <a:off x="0" y="836613"/>
            <a:ext cx="4379913" cy="3877985"/>
          </a:xfrm>
          <a:prstGeom prst="rect">
            <a:avLst/>
          </a:prstGeom>
          <a:noFill/>
          <a:ln w="9525">
            <a:noFill/>
            <a:miter lim="800000"/>
            <a:headEnd/>
            <a:tailEnd/>
          </a:ln>
          <a:effectLst/>
        </p:spPr>
        <p:txBody>
          <a:bodyPr>
            <a:spAutoFit/>
          </a:bodyPr>
          <a:lstStyle/>
          <a:p>
            <a:pPr>
              <a:defRPr/>
            </a:pPr>
            <a:r>
              <a:rPr lang="en-US" altLang="ja-JP" sz="2000" dirty="0">
                <a:solidFill>
                  <a:srgbClr val="FFFFFF"/>
                </a:solidFill>
                <a:latin typeface="+mn-lt"/>
                <a:ea typeface="+mn-ea"/>
              </a:rPr>
              <a:t>HSD</a:t>
            </a:r>
            <a:r>
              <a:rPr lang="en-US" altLang="ja-JP" dirty="0">
                <a:solidFill>
                  <a:srgbClr val="FFFFFF"/>
                </a:solidFill>
                <a:latin typeface="+mn-lt"/>
                <a:ea typeface="+mn-ea"/>
              </a:rPr>
              <a:t>(</a:t>
            </a:r>
            <a:r>
              <a:rPr lang="en-US" altLang="ja-JP" dirty="0" err="1">
                <a:solidFill>
                  <a:srgbClr val="FFFFFF"/>
                </a:solidFill>
                <a:latin typeface="+mn-lt"/>
                <a:ea typeface="+mn-ea"/>
              </a:rPr>
              <a:t>hydroxysteroid</a:t>
            </a:r>
            <a:r>
              <a:rPr lang="en-US" altLang="ja-JP" dirty="0">
                <a:solidFill>
                  <a:srgbClr val="FFFFFF"/>
                </a:solidFill>
                <a:latin typeface="+mn-lt"/>
                <a:ea typeface="+mn-ea"/>
              </a:rPr>
              <a:t>  </a:t>
            </a:r>
          </a:p>
          <a:p>
            <a:pPr>
              <a:defRPr/>
            </a:pPr>
            <a:r>
              <a:rPr lang="en-US" altLang="ja-JP" dirty="0">
                <a:solidFill>
                  <a:srgbClr val="FFFFFF"/>
                </a:solidFill>
                <a:latin typeface="+mn-lt"/>
                <a:ea typeface="+mn-ea"/>
              </a:rPr>
              <a:t>          </a:t>
            </a:r>
            <a:r>
              <a:rPr lang="en-US" altLang="ja-JP" dirty="0" err="1">
                <a:solidFill>
                  <a:srgbClr val="FFFFFF"/>
                </a:solidFill>
                <a:latin typeface="+mn-lt"/>
                <a:ea typeface="+mn-ea"/>
              </a:rPr>
              <a:t>dehydrogenase</a:t>
            </a:r>
            <a:r>
              <a:rPr lang="en-US" altLang="ja-JP" dirty="0">
                <a:solidFill>
                  <a:srgbClr val="FFFFFF"/>
                </a:solidFill>
                <a:latin typeface="+mn-lt"/>
                <a:ea typeface="+mn-ea"/>
              </a:rPr>
              <a:t>)</a:t>
            </a:r>
          </a:p>
          <a:p>
            <a:pPr>
              <a:defRPr/>
            </a:pPr>
            <a:r>
              <a:rPr lang="en-US" altLang="ja-JP" sz="2000" dirty="0">
                <a:solidFill>
                  <a:srgbClr val="FFFFFF"/>
                </a:solidFill>
                <a:latin typeface="+mn-lt"/>
                <a:ea typeface="+mn-ea"/>
              </a:rPr>
              <a:t> (</a:t>
            </a:r>
            <a:r>
              <a:rPr lang="en-US" altLang="ja-JP" sz="2000" dirty="0">
                <a:solidFill>
                  <a:srgbClr val="FFFF00"/>
                </a:solidFill>
                <a:effectLst>
                  <a:outerShdw blurRad="38100" dist="38100" dir="2700000" algn="tl">
                    <a:srgbClr val="000000"/>
                  </a:outerShdw>
                </a:effectLst>
                <a:latin typeface="+mn-lt"/>
                <a:ea typeface="+mn-ea"/>
              </a:rPr>
              <a:t>3β-HSD</a:t>
            </a:r>
            <a:r>
              <a:rPr lang="en-US" altLang="ja-JP" sz="2000" dirty="0">
                <a:solidFill>
                  <a:srgbClr val="FFFFFF"/>
                </a:solidFill>
                <a:latin typeface="+mn-lt"/>
                <a:ea typeface="+mn-ea"/>
              </a:rPr>
              <a:t>,17β-HSD)</a:t>
            </a:r>
          </a:p>
          <a:p>
            <a:pPr>
              <a:defRPr/>
            </a:pPr>
            <a:endParaRPr lang="en-US" altLang="ja-JP" sz="1000" dirty="0">
              <a:solidFill>
                <a:srgbClr val="FFFFFF"/>
              </a:solidFill>
              <a:latin typeface="+mn-lt"/>
              <a:ea typeface="+mn-ea"/>
            </a:endParaRPr>
          </a:p>
          <a:p>
            <a:pPr>
              <a:defRPr/>
            </a:pPr>
            <a:r>
              <a:rPr lang="ja-JP" altLang="en-US" sz="2000" dirty="0">
                <a:solidFill>
                  <a:srgbClr val="FFFFFF"/>
                </a:solidFill>
                <a:latin typeface="+mn-lt"/>
                <a:ea typeface="+mn-ea"/>
              </a:rPr>
              <a:t>シトクロム</a:t>
            </a:r>
            <a:r>
              <a:rPr lang="en-US" altLang="ja-JP" sz="2000" dirty="0">
                <a:solidFill>
                  <a:srgbClr val="FFFFFF"/>
                </a:solidFill>
                <a:latin typeface="+mn-lt"/>
                <a:ea typeface="+mn-ea"/>
              </a:rPr>
              <a:t>P450</a:t>
            </a:r>
            <a:r>
              <a:rPr lang="ja-JP" altLang="en-US" sz="2000" dirty="0">
                <a:solidFill>
                  <a:srgbClr val="FFFFFF"/>
                </a:solidFill>
                <a:latin typeface="+mn-lt"/>
                <a:ea typeface="+mn-ea"/>
              </a:rPr>
              <a:t>ヘム酵素</a:t>
            </a:r>
          </a:p>
          <a:p>
            <a:pPr>
              <a:defRPr/>
            </a:pPr>
            <a:r>
              <a:rPr lang="ja-JP" altLang="en-US" sz="2000" dirty="0">
                <a:solidFill>
                  <a:srgbClr val="FFFFFF"/>
                </a:solidFill>
                <a:latin typeface="+mn-lt"/>
                <a:ea typeface="+mn-ea"/>
              </a:rPr>
              <a:t>　</a:t>
            </a:r>
            <a:r>
              <a:rPr lang="en-US" altLang="ja-JP" sz="2000" dirty="0">
                <a:solidFill>
                  <a:srgbClr val="FFFFFF"/>
                </a:solidFill>
                <a:latin typeface="+mn-lt"/>
                <a:ea typeface="+mn-ea"/>
              </a:rPr>
              <a:t>P450scc</a:t>
            </a:r>
            <a:r>
              <a:rPr lang="ja-JP" altLang="en-US" sz="2000" dirty="0">
                <a:solidFill>
                  <a:srgbClr val="FFFFFF"/>
                </a:solidFill>
                <a:latin typeface="+mn-lt"/>
                <a:ea typeface="+mn-ea"/>
              </a:rPr>
              <a:t>　</a:t>
            </a:r>
            <a:r>
              <a:rPr lang="ja-JP" altLang="en-US" sz="1100" dirty="0">
                <a:solidFill>
                  <a:srgbClr val="FFFFFF"/>
                </a:solidFill>
                <a:latin typeface="+mn-lt"/>
                <a:ea typeface="+mn-ea"/>
              </a:rPr>
              <a:t>側鎖切断</a:t>
            </a:r>
          </a:p>
          <a:p>
            <a:pPr>
              <a:defRPr/>
            </a:pPr>
            <a:r>
              <a:rPr lang="ja-JP" altLang="en-US" sz="2000" dirty="0">
                <a:solidFill>
                  <a:srgbClr val="FFFFFF"/>
                </a:solidFill>
                <a:latin typeface="+mn-lt"/>
                <a:ea typeface="+mn-ea"/>
              </a:rPr>
              <a:t>　</a:t>
            </a:r>
            <a:r>
              <a:rPr lang="en-US" altLang="ja-JP" sz="2000" dirty="0">
                <a:solidFill>
                  <a:srgbClr val="FFFF00"/>
                </a:solidFill>
                <a:effectLst>
                  <a:outerShdw blurRad="38100" dist="38100" dir="2700000" algn="tl">
                    <a:srgbClr val="000000"/>
                  </a:outerShdw>
                </a:effectLst>
                <a:latin typeface="+mn-lt"/>
                <a:ea typeface="+mn-ea"/>
              </a:rPr>
              <a:t>P450</a:t>
            </a:r>
            <a:r>
              <a:rPr lang="en-US" altLang="ja-JP" sz="2000" baseline="-25000" dirty="0">
                <a:solidFill>
                  <a:srgbClr val="FFFF00"/>
                </a:solidFill>
                <a:effectLst>
                  <a:outerShdw blurRad="38100" dist="38100" dir="2700000" algn="tl">
                    <a:srgbClr val="000000"/>
                  </a:outerShdw>
                </a:effectLst>
                <a:latin typeface="+mn-lt"/>
                <a:ea typeface="+mn-ea"/>
              </a:rPr>
              <a:t>C21</a:t>
            </a:r>
            <a:endParaRPr lang="en-US" altLang="ja-JP" sz="2000" dirty="0">
              <a:solidFill>
                <a:srgbClr val="FFFF00"/>
              </a:solidFill>
              <a:effectLst>
                <a:outerShdw blurRad="38100" dist="38100" dir="2700000" algn="tl">
                  <a:srgbClr val="000000"/>
                </a:outerShdw>
              </a:effectLst>
              <a:latin typeface="+mn-lt"/>
              <a:ea typeface="+mn-ea"/>
            </a:endParaRPr>
          </a:p>
          <a:p>
            <a:pPr>
              <a:defRPr/>
            </a:pPr>
            <a:r>
              <a:rPr lang="ja-JP" altLang="en-US" sz="2000" dirty="0">
                <a:solidFill>
                  <a:srgbClr val="FFFFFF"/>
                </a:solidFill>
                <a:effectLst>
                  <a:outerShdw blurRad="38100" dist="38100" dir="2700000" algn="tl">
                    <a:srgbClr val="000000"/>
                  </a:outerShdw>
                </a:effectLst>
                <a:latin typeface="+mn-lt"/>
                <a:ea typeface="+mn-ea"/>
              </a:rPr>
              <a:t>　</a:t>
            </a:r>
            <a:r>
              <a:rPr lang="en-US" altLang="ja-JP" sz="2000" dirty="0">
                <a:solidFill>
                  <a:srgbClr val="FFFF00"/>
                </a:solidFill>
                <a:effectLst>
                  <a:outerShdw blurRad="38100" dist="38100" dir="2700000" algn="tl">
                    <a:srgbClr val="000000"/>
                  </a:outerShdw>
                </a:effectLst>
                <a:latin typeface="+mn-lt"/>
                <a:ea typeface="+mn-ea"/>
              </a:rPr>
              <a:t>P450</a:t>
            </a:r>
            <a:r>
              <a:rPr lang="en-US" altLang="ja-JP" sz="2000" baseline="-25000" dirty="0">
                <a:solidFill>
                  <a:srgbClr val="FFFF00"/>
                </a:solidFill>
                <a:effectLst>
                  <a:outerShdw blurRad="38100" dist="38100" dir="2700000" algn="tl">
                    <a:srgbClr val="000000"/>
                  </a:outerShdw>
                </a:effectLst>
                <a:latin typeface="+mn-lt"/>
                <a:ea typeface="+mn-ea"/>
              </a:rPr>
              <a:t>11β</a:t>
            </a:r>
            <a:endParaRPr lang="en-US" altLang="ja-JP" sz="2000" dirty="0">
              <a:solidFill>
                <a:srgbClr val="FFFF00"/>
              </a:solidFill>
              <a:effectLst>
                <a:outerShdw blurRad="38100" dist="38100" dir="2700000" algn="tl">
                  <a:srgbClr val="000000"/>
                </a:outerShdw>
              </a:effectLst>
              <a:latin typeface="+mn-lt"/>
              <a:ea typeface="+mn-ea"/>
            </a:endParaRPr>
          </a:p>
          <a:p>
            <a:pPr>
              <a:defRPr/>
            </a:pPr>
            <a:r>
              <a:rPr lang="ja-JP" altLang="en-US" sz="2000" dirty="0">
                <a:solidFill>
                  <a:srgbClr val="FFFFFF"/>
                </a:solidFill>
                <a:latin typeface="+mn-lt"/>
                <a:ea typeface="+mn-ea"/>
              </a:rPr>
              <a:t>　</a:t>
            </a:r>
            <a:r>
              <a:rPr lang="en-US" altLang="ja-JP" sz="2000" dirty="0">
                <a:solidFill>
                  <a:srgbClr val="FFFF00"/>
                </a:solidFill>
                <a:effectLst>
                  <a:outerShdw blurRad="38100" dist="38100" dir="2700000" algn="tl">
                    <a:srgbClr val="000000"/>
                  </a:outerShdw>
                </a:effectLst>
                <a:latin typeface="+mn-lt"/>
                <a:ea typeface="+mn-ea"/>
              </a:rPr>
              <a:t>P450</a:t>
            </a:r>
            <a:r>
              <a:rPr lang="en-US" altLang="ja-JP" sz="2000" baseline="-25000" dirty="0">
                <a:solidFill>
                  <a:srgbClr val="FFFF00"/>
                </a:solidFill>
                <a:effectLst>
                  <a:outerShdw blurRad="38100" dist="38100" dir="2700000" algn="tl">
                    <a:srgbClr val="000000"/>
                  </a:outerShdw>
                </a:effectLst>
                <a:latin typeface="+mn-lt"/>
                <a:ea typeface="+mn-ea"/>
              </a:rPr>
              <a:t>17α</a:t>
            </a:r>
            <a:endParaRPr lang="en-US" altLang="ja-JP" sz="2000" dirty="0">
              <a:solidFill>
                <a:srgbClr val="FFFF00"/>
              </a:solidFill>
              <a:effectLst>
                <a:outerShdw blurRad="38100" dist="38100" dir="2700000" algn="tl">
                  <a:srgbClr val="000000"/>
                </a:outerShdw>
              </a:effectLst>
              <a:latin typeface="+mn-lt"/>
              <a:ea typeface="+mn-ea"/>
            </a:endParaRPr>
          </a:p>
          <a:p>
            <a:pPr>
              <a:defRPr/>
            </a:pPr>
            <a:r>
              <a:rPr lang="ja-JP" altLang="en-US" sz="2000" dirty="0">
                <a:solidFill>
                  <a:srgbClr val="FFFFFF"/>
                </a:solidFill>
                <a:latin typeface="+mn-lt"/>
                <a:ea typeface="+mn-ea"/>
              </a:rPr>
              <a:t>　</a:t>
            </a:r>
            <a:r>
              <a:rPr lang="en-US" altLang="ja-JP" sz="2000" dirty="0">
                <a:solidFill>
                  <a:srgbClr val="FFFF66"/>
                </a:solidFill>
                <a:effectLst>
                  <a:outerShdw blurRad="38100" dist="38100" dir="2700000" algn="tl">
                    <a:srgbClr val="000000"/>
                  </a:outerShdw>
                </a:effectLst>
                <a:latin typeface="+mn-lt"/>
                <a:ea typeface="+mn-ea"/>
              </a:rPr>
              <a:t>P450</a:t>
            </a:r>
            <a:r>
              <a:rPr lang="en-US" altLang="ja-JP" dirty="0">
                <a:solidFill>
                  <a:srgbClr val="FFFF66"/>
                </a:solidFill>
                <a:effectLst>
                  <a:outerShdw blurRad="38100" dist="38100" dir="2700000" algn="tl">
                    <a:srgbClr val="000000"/>
                  </a:outerShdw>
                </a:effectLst>
                <a:latin typeface="+mn-lt"/>
                <a:ea typeface="+mn-ea"/>
              </a:rPr>
              <a:t>ald</a:t>
            </a:r>
            <a:r>
              <a:rPr lang="ja-JP" altLang="en-US" dirty="0">
                <a:solidFill>
                  <a:srgbClr val="FFFF66"/>
                </a:solidFill>
                <a:effectLst>
                  <a:outerShdw blurRad="38100" dist="38100" dir="2700000" algn="tl">
                    <a:srgbClr val="000000"/>
                  </a:outerShdw>
                </a:effectLst>
                <a:latin typeface="+mn-lt"/>
                <a:ea typeface="+mn-ea"/>
              </a:rPr>
              <a:t>　</a:t>
            </a:r>
            <a:r>
              <a:rPr lang="en-US" altLang="ja-JP" sz="1400" dirty="0" smtClean="0">
                <a:solidFill>
                  <a:srgbClr val="FFFF66"/>
                </a:solidFill>
                <a:effectLst>
                  <a:outerShdw blurRad="38100" dist="38100" dir="2700000" algn="tl">
                    <a:srgbClr val="000000"/>
                  </a:outerShdw>
                </a:effectLst>
                <a:latin typeface="+mn-lt"/>
                <a:ea typeface="+mn-ea"/>
              </a:rPr>
              <a:t>(</a:t>
            </a:r>
            <a:r>
              <a:rPr lang="en-US" altLang="ja-JP" sz="1400" dirty="0">
                <a:solidFill>
                  <a:srgbClr val="FFFF66"/>
                </a:solidFill>
                <a:effectLst>
                  <a:outerShdw blurRad="38100" dist="38100" dir="2700000" algn="tl">
                    <a:srgbClr val="000000"/>
                  </a:outerShdw>
                </a:effectLst>
                <a:latin typeface="+mn-lt"/>
                <a:ea typeface="+mn-ea"/>
              </a:rPr>
              <a:t>18)</a:t>
            </a:r>
          </a:p>
          <a:p>
            <a:pPr>
              <a:defRPr/>
            </a:pPr>
            <a:r>
              <a:rPr lang="ja-JP" altLang="en-US" sz="2000" dirty="0">
                <a:solidFill>
                  <a:srgbClr val="FFFFFF"/>
                </a:solidFill>
                <a:latin typeface="+mn-lt"/>
                <a:ea typeface="+mn-ea"/>
              </a:rPr>
              <a:t>　</a:t>
            </a:r>
            <a:r>
              <a:rPr lang="en-US" altLang="ja-JP" sz="2000" dirty="0">
                <a:solidFill>
                  <a:srgbClr val="FFFFFF"/>
                </a:solidFill>
                <a:latin typeface="+mn-lt"/>
                <a:ea typeface="+mn-ea"/>
              </a:rPr>
              <a:t>P450</a:t>
            </a:r>
            <a:r>
              <a:rPr lang="en-US" altLang="ja-JP" dirty="0">
                <a:solidFill>
                  <a:srgbClr val="FFFFFF"/>
                </a:solidFill>
                <a:latin typeface="+mn-lt"/>
                <a:ea typeface="+mn-ea"/>
              </a:rPr>
              <a:t>arom</a:t>
            </a:r>
          </a:p>
          <a:p>
            <a:pPr>
              <a:defRPr/>
            </a:pPr>
            <a:endParaRPr lang="en-US" altLang="ja-JP" sz="1400" dirty="0">
              <a:solidFill>
                <a:srgbClr val="FFFFFF"/>
              </a:solidFill>
              <a:latin typeface="+mn-lt"/>
              <a:ea typeface="+mn-ea"/>
            </a:endParaRPr>
          </a:p>
          <a:p>
            <a:pPr>
              <a:defRPr/>
            </a:pPr>
            <a:r>
              <a:rPr lang="ja-JP" altLang="en-US" sz="1400" dirty="0">
                <a:solidFill>
                  <a:srgbClr val="FFFFFF"/>
                </a:solidFill>
                <a:latin typeface="+mn-lt"/>
                <a:ea typeface="+mn-ea"/>
              </a:rPr>
              <a:t>注意：</a:t>
            </a:r>
            <a:r>
              <a:rPr lang="en-US" altLang="ja-JP" sz="1800" dirty="0">
                <a:solidFill>
                  <a:srgbClr val="FFFFFF"/>
                </a:solidFill>
                <a:latin typeface="+mn-lt"/>
                <a:ea typeface="+mn-ea"/>
              </a:rPr>
              <a:t>AME</a:t>
            </a:r>
            <a:r>
              <a:rPr lang="ja-JP" altLang="en-US" sz="1800" dirty="0">
                <a:solidFill>
                  <a:srgbClr val="FFFFFF"/>
                </a:solidFill>
                <a:latin typeface="+mn-lt"/>
                <a:ea typeface="+mn-ea"/>
              </a:rPr>
              <a:t>の</a:t>
            </a:r>
            <a:r>
              <a:rPr lang="en-US" altLang="ja-JP" dirty="0">
                <a:solidFill>
                  <a:srgbClr val="FFFFFF"/>
                </a:solidFill>
                <a:effectLst>
                  <a:outerShdw blurRad="38100" dist="38100" dir="2700000" algn="tl">
                    <a:srgbClr val="000000"/>
                  </a:outerShdw>
                </a:effectLst>
                <a:latin typeface="+mn-lt"/>
                <a:ea typeface="+mn-ea"/>
              </a:rPr>
              <a:t>11β-HSD</a:t>
            </a:r>
            <a:r>
              <a:rPr lang="ja-JP" altLang="en-US" dirty="0">
                <a:solidFill>
                  <a:srgbClr val="FFFFFF"/>
                </a:solidFill>
                <a:latin typeface="+mn-lt"/>
                <a:ea typeface="+mn-ea"/>
              </a:rPr>
              <a:t>は腎臓！</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4"/>
          <p:cNvSpPr>
            <a:spLocks noChangeArrowheads="1"/>
          </p:cNvSpPr>
          <p:nvPr/>
        </p:nvSpPr>
        <p:spPr bwMode="auto">
          <a:xfrm>
            <a:off x="550863" y="333703"/>
            <a:ext cx="80549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ja-JP" altLang="en-US" sz="2800">
                <a:solidFill>
                  <a:srgbClr val="FFFF66"/>
                </a:solidFill>
              </a:rPr>
              <a:t>先天性副腎皮質過形成の臨床症状一覧</a:t>
            </a:r>
          </a:p>
        </p:txBody>
      </p:sp>
      <p:graphicFrame>
        <p:nvGraphicFramePr>
          <p:cNvPr id="92163" name="Object 2"/>
          <p:cNvGraphicFramePr>
            <a:graphicFrameLocks noGrp="1" noChangeAspect="1"/>
          </p:cNvGraphicFramePr>
          <p:nvPr>
            <p:ph/>
            <p:extLst>
              <p:ext uri="{D42A27DB-BD31-4B8C-83A1-F6EECF244321}">
                <p14:modId xmlns:p14="http://schemas.microsoft.com/office/powerpoint/2010/main" val="1109549160"/>
              </p:ext>
            </p:extLst>
          </p:nvPr>
        </p:nvGraphicFramePr>
        <p:xfrm>
          <a:off x="541617" y="1265238"/>
          <a:ext cx="8035284" cy="4788429"/>
        </p:xfrm>
        <a:graphic>
          <a:graphicData uri="http://schemas.openxmlformats.org/presentationml/2006/ole">
            <mc:AlternateContent xmlns:mc="http://schemas.openxmlformats.org/markup-compatibility/2006">
              <mc:Choice xmlns:v="urn:schemas-microsoft-com:vml" Requires="v">
                <p:oleObj spid="_x0000_s92204" name="ワークシート" r:id="rId5" imgW="7496189" imgH="4467150" progId="Excel.Sheet.8">
                  <p:embed/>
                </p:oleObj>
              </mc:Choice>
              <mc:Fallback>
                <p:oleObj name="ワークシート" r:id="rId5" imgW="7496189" imgH="4467150" progId="Excel.Sheet.8">
                  <p:embed/>
                  <p:pic>
                    <p:nvPicPr>
                      <p:cNvPr id="0" name="Object 2"/>
                      <p:cNvPicPr>
                        <a:picLocks noChangeAspect="1" noChangeArrowheads="1"/>
                      </p:cNvPicPr>
                      <p:nvPr/>
                    </p:nvPicPr>
                    <p:blipFill>
                      <a:blip r:embed="rId6"/>
                      <a:srcRect/>
                      <a:stretch>
                        <a:fillRect/>
                      </a:stretch>
                    </p:blipFill>
                    <p:spPr bwMode="auto">
                      <a:xfrm>
                        <a:off x="541617" y="1265238"/>
                        <a:ext cx="8035284" cy="4788429"/>
                      </a:xfrm>
                      <a:prstGeom prst="rect">
                        <a:avLst/>
                      </a:prstGeom>
                      <a:noFill/>
                      <a:ln>
                        <a:noFill/>
                      </a:ln>
                      <a:effectLst/>
                      <a:extLst/>
                    </p:spPr>
                  </p:pic>
                </p:oleObj>
              </mc:Fallback>
            </mc:AlternateContent>
          </a:graphicData>
        </a:graphic>
      </p:graphicFrame>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フッター プレースホルダ 5"/>
          <p:cNvSpPr>
            <a:spLocks noGrp="1"/>
          </p:cNvSpPr>
          <p:nvPr>
            <p:ph type="ftr" sz="quarter" idx="11"/>
          </p:nvPr>
        </p:nvSpPr>
        <p:spPr/>
        <p:txBody>
          <a:bodyPr/>
          <a:lstStyle/>
          <a:p>
            <a:pPr>
              <a:defRPr/>
            </a:pPr>
            <a:r>
              <a:rPr lang="en-US" altLang="ja-JP" sz="1200">
                <a:latin typeface="+mn-lt"/>
                <a:ea typeface="+mn-ea"/>
              </a:rPr>
              <a:t>KAWASAKI MEDICAL SCHOOL</a:t>
            </a:r>
          </a:p>
        </p:txBody>
      </p:sp>
      <p:sp>
        <p:nvSpPr>
          <p:cNvPr id="93187" name="Rectangle 7"/>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2400">
              <a:solidFill>
                <a:srgbClr val="000000"/>
              </a:solidFill>
              <a:latin typeface="+mn-lt"/>
              <a:ea typeface="+mn-ea"/>
            </a:endParaRPr>
          </a:p>
        </p:txBody>
      </p:sp>
      <p:pic>
        <p:nvPicPr>
          <p:cNvPr id="93188" name="Picture 4" descr="f1x"/>
          <p:cNvPicPr>
            <a:picLocks noGrp="1" noChangeAspect="1" noChangeArrowheads="1"/>
          </p:cNvPicPr>
          <p:nvPr>
            <p:ph sz="half" idx="1"/>
          </p:nvPr>
        </p:nvPicPr>
        <p:blipFill>
          <a:blip r:embed="rId3">
            <a:lum bright="6000" contrast="24000"/>
            <a:extLst>
              <a:ext uri="{28A0092B-C50C-407E-A947-70E740481C1C}">
                <a14:useLocalDpi xmlns:a14="http://schemas.microsoft.com/office/drawing/2010/main" val="0"/>
              </a:ext>
            </a:extLst>
          </a:blip>
          <a:srcRect/>
          <a:stretch>
            <a:fillRect/>
          </a:stretch>
        </p:blipFill>
        <p:spPr>
          <a:xfrm>
            <a:off x="92075" y="0"/>
            <a:ext cx="8193088" cy="6867525"/>
          </a:xfrm>
        </p:spPr>
      </p:pic>
      <p:sp>
        <p:nvSpPr>
          <p:cNvPr id="93189" name="Line 11"/>
          <p:cNvSpPr>
            <a:spLocks noChangeShapeType="1"/>
          </p:cNvSpPr>
          <p:nvPr/>
        </p:nvSpPr>
        <p:spPr bwMode="auto">
          <a:xfrm>
            <a:off x="5084763" y="2565400"/>
            <a:ext cx="0" cy="3743325"/>
          </a:xfrm>
          <a:prstGeom prst="line">
            <a:avLst/>
          </a:prstGeom>
          <a:noFill/>
          <a:ln w="22225">
            <a:solidFill>
              <a:srgbClr val="FF33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mn-lt"/>
              <a:ea typeface="+mn-ea"/>
            </a:endParaRPr>
          </a:p>
        </p:txBody>
      </p:sp>
      <p:sp>
        <p:nvSpPr>
          <p:cNvPr id="93190" name="Line 12"/>
          <p:cNvSpPr>
            <a:spLocks noChangeShapeType="1"/>
          </p:cNvSpPr>
          <p:nvPr/>
        </p:nvSpPr>
        <p:spPr bwMode="auto">
          <a:xfrm>
            <a:off x="4764088" y="2565400"/>
            <a:ext cx="320675" cy="0"/>
          </a:xfrm>
          <a:prstGeom prst="line">
            <a:avLst/>
          </a:prstGeom>
          <a:noFill/>
          <a:ln w="22225">
            <a:solidFill>
              <a:srgbClr val="FF3300"/>
            </a:solidFill>
            <a:prstDash val="dash"/>
            <a:round/>
            <a:headEnd/>
            <a:tailEnd/>
          </a:ln>
          <a:extLst>
            <a:ext uri="{909E8E84-426E-40DD-AFC4-6F175D3DCCD1}">
              <a14:hiddenFill xmlns:a14="http://schemas.microsoft.com/office/drawing/2010/main">
                <a:noFill/>
              </a14:hiddenFill>
            </a:ext>
          </a:extLst>
        </p:spPr>
        <p:txBody>
          <a:bodyPr/>
          <a:lstStyle/>
          <a:p>
            <a:endParaRPr lang="ja-JP" altLang="en-US" sz="1400">
              <a:latin typeface="+mn-lt"/>
              <a:ea typeface="+mn-ea"/>
            </a:endParaRPr>
          </a:p>
        </p:txBody>
      </p:sp>
      <p:pic>
        <p:nvPicPr>
          <p:cNvPr id="93191" name="Picture 13" descr="steroid"/>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499350" y="0"/>
            <a:ext cx="1644650" cy="1989138"/>
          </a:xfrm>
        </p:spPr>
      </p:pic>
      <p:sp>
        <p:nvSpPr>
          <p:cNvPr id="196624" name="Oval 16"/>
          <p:cNvSpPr>
            <a:spLocks noChangeArrowheads="1"/>
          </p:cNvSpPr>
          <p:nvPr/>
        </p:nvSpPr>
        <p:spPr bwMode="auto">
          <a:xfrm>
            <a:off x="3548063" y="3716338"/>
            <a:ext cx="1087437" cy="720725"/>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2400">
              <a:solidFill>
                <a:srgbClr val="000000"/>
              </a:solidFill>
              <a:latin typeface="+mn-l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6624"/>
                                        </p:tgtEl>
                                        <p:attrNameLst>
                                          <p:attrName>style.visibility</p:attrName>
                                        </p:attrNameLst>
                                      </p:cBhvr>
                                      <p:to>
                                        <p:strVal val="visible"/>
                                      </p:to>
                                    </p:set>
                                    <p:anim calcmode="lin" valueType="num">
                                      <p:cBhvr additive="base">
                                        <p:cTn id="7" dur="500" fill="hold"/>
                                        <p:tgtEl>
                                          <p:spTgt spid="196624"/>
                                        </p:tgtEl>
                                        <p:attrNameLst>
                                          <p:attrName>ppt_x</p:attrName>
                                        </p:attrNameLst>
                                      </p:cBhvr>
                                      <p:tavLst>
                                        <p:tav tm="0">
                                          <p:val>
                                            <p:strVal val="#ppt_x"/>
                                          </p:val>
                                        </p:tav>
                                        <p:tav tm="100000">
                                          <p:val>
                                            <p:strVal val="#ppt_x"/>
                                          </p:val>
                                        </p:tav>
                                      </p:tavLst>
                                    </p:anim>
                                    <p:anim calcmode="lin" valueType="num">
                                      <p:cBhvr additive="base">
                                        <p:cTn id="8" dur="500" fill="hold"/>
                                        <p:tgtEl>
                                          <p:spTgt spid="1966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2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0"/>
            <a:ext cx="8229600" cy="620713"/>
          </a:xfrm>
        </p:spPr>
        <p:txBody>
          <a:bodyPr/>
          <a:lstStyle/>
          <a:p>
            <a:pPr eaLnBrk="1" hangingPunct="1">
              <a:defRPr/>
            </a:pPr>
            <a:r>
              <a:rPr lang="ja-JP" altLang="en-US" b="1">
                <a:solidFill>
                  <a:srgbClr val="FFFF00"/>
                </a:solidFill>
                <a:latin typeface="+mn-ea"/>
                <a:ea typeface="+mn-ea"/>
              </a:rPr>
              <a:t>副腎</a:t>
            </a:r>
          </a:p>
        </p:txBody>
      </p:sp>
      <p:sp>
        <p:nvSpPr>
          <p:cNvPr id="137219" name="Text Box 3"/>
          <p:cNvSpPr txBox="1">
            <a:spLocks noChangeArrowheads="1"/>
          </p:cNvSpPr>
          <p:nvPr/>
        </p:nvSpPr>
        <p:spPr bwMode="auto">
          <a:xfrm>
            <a:off x="454025" y="1341438"/>
            <a:ext cx="8234363" cy="1225550"/>
          </a:xfrm>
          <a:prstGeom prst="rect">
            <a:avLst/>
          </a:prstGeom>
          <a:noFill/>
          <a:ln w="9525">
            <a:noFill/>
            <a:miter lim="800000"/>
            <a:headEnd/>
            <a:tailEnd/>
          </a:ln>
          <a:effectLst/>
        </p:spPr>
        <p:txBody>
          <a:bodyPr>
            <a:spAutoFit/>
          </a:bodyPr>
          <a:lstStyle/>
          <a:p>
            <a:pPr>
              <a:spcBef>
                <a:spcPct val="5000"/>
              </a:spcBef>
              <a:defRPr/>
            </a:pPr>
            <a:endParaRPr lang="en-US" altLang="ja-JP" sz="4000">
              <a:solidFill>
                <a:srgbClr val="FFFFFF"/>
              </a:solidFill>
              <a:effectLst>
                <a:outerShdw blurRad="38100" dist="38100" dir="2700000" algn="tl">
                  <a:srgbClr val="000000"/>
                </a:outerShdw>
              </a:effectLst>
              <a:latin typeface="+mn-ea"/>
              <a:ea typeface="+mn-ea"/>
            </a:endParaRPr>
          </a:p>
          <a:p>
            <a:pPr>
              <a:spcBef>
                <a:spcPct val="5000"/>
              </a:spcBef>
              <a:defRPr/>
            </a:pPr>
            <a:endParaRPr lang="en-US" altLang="ja-JP" sz="3200">
              <a:solidFill>
                <a:srgbClr val="FFFFFF"/>
              </a:solidFill>
              <a:effectLst>
                <a:outerShdw blurRad="38100" dist="38100" dir="2700000" algn="tl">
                  <a:srgbClr val="000000"/>
                </a:outerShdw>
              </a:effectLst>
              <a:latin typeface="+mn-ea"/>
              <a:ea typeface="+mn-ea"/>
            </a:endParaRPr>
          </a:p>
        </p:txBody>
      </p:sp>
      <p:graphicFrame>
        <p:nvGraphicFramePr>
          <p:cNvPr id="137344" name="Group 128"/>
          <p:cNvGraphicFramePr>
            <a:graphicFrameLocks noGrp="1"/>
          </p:cNvGraphicFramePr>
          <p:nvPr>
            <p:extLst>
              <p:ext uri="{D42A27DB-BD31-4B8C-83A1-F6EECF244321}">
                <p14:modId xmlns:p14="http://schemas.microsoft.com/office/powerpoint/2010/main" val="3552088699"/>
              </p:ext>
            </p:extLst>
          </p:nvPr>
        </p:nvGraphicFramePr>
        <p:xfrm>
          <a:off x="508000" y="908050"/>
          <a:ext cx="8127999" cy="5381626"/>
        </p:xfrm>
        <a:graphic>
          <a:graphicData uri="http://schemas.openxmlformats.org/drawingml/2006/table">
            <a:tbl>
              <a:tblPr/>
              <a:tblGrid>
                <a:gridCol w="1928989"/>
                <a:gridCol w="1737077"/>
                <a:gridCol w="1605844"/>
                <a:gridCol w="2856089"/>
              </a:tblGrid>
              <a:tr h="425450">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1" lang="ja-JP" altLang="ja-JP" sz="2400" b="1" i="0" u="none" strike="noStrike" cap="none" normalizeH="0" baseline="0" dirty="0" smtClean="0">
                        <a:ln>
                          <a:noFill/>
                        </a:ln>
                        <a:solidFill>
                          <a:schemeClr val="bg1"/>
                        </a:solidFill>
                        <a:effectLst>
                          <a:outerShdw blurRad="38100" dist="38100" dir="2700000" algn="tl">
                            <a:srgbClr val="000000"/>
                          </a:outerShdw>
                        </a:effectLst>
                        <a:latin typeface="+mn-ea"/>
                        <a:ea typeface="+mn-ea"/>
                      </a:endParaRP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球状層</a:t>
                      </a: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束状層</a:t>
                      </a: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網状層</a:t>
                      </a: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649288">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1" lang="ja-JP" altLang="ja-JP" sz="2400" b="1" i="0" u="none" strike="noStrike" cap="none" normalizeH="0" baseline="0" smtClean="0">
                        <a:ln>
                          <a:noFill/>
                        </a:ln>
                        <a:solidFill>
                          <a:schemeClr val="bg1"/>
                        </a:solidFill>
                        <a:effectLst>
                          <a:outerShdw blurRad="38100" dist="38100" dir="2700000" algn="tl">
                            <a:srgbClr val="000000"/>
                          </a:outerShdw>
                        </a:effectLst>
                        <a:latin typeface="+mn-ea"/>
                        <a:ea typeface="+mn-ea"/>
                      </a:endParaRP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電解質</a:t>
                      </a:r>
                      <a:b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b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コルチコイド</a:t>
                      </a: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糖質</a:t>
                      </a:r>
                      <a:b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b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コルチコイド</a:t>
                      </a: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副腎</a:t>
                      </a:r>
                      <a:b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b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アンドロゲン</a:t>
                      </a: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371475">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600" b="1" i="0" u="none" strike="noStrike" cap="none" normalizeH="0" baseline="0" smtClean="0">
                          <a:ln>
                            <a:noFill/>
                          </a:ln>
                          <a:solidFill>
                            <a:schemeClr val="bg1"/>
                          </a:solidFill>
                          <a:effectLst>
                            <a:outerShdw blurRad="38100" dist="38100" dir="2700000" algn="tl">
                              <a:srgbClr val="000000"/>
                            </a:outerShdw>
                          </a:effectLst>
                          <a:latin typeface="+mn-ea"/>
                          <a:ea typeface="+mn-ea"/>
                        </a:rPr>
                        <a:t>Prader</a:t>
                      </a: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（すべて）</a:t>
                      </a: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Ｎａ喪失</a:t>
                      </a: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600" b="1" i="0" u="none" strike="noStrike" cap="none" normalizeH="0" baseline="0" smtClean="0">
                          <a:ln>
                            <a:noFill/>
                          </a:ln>
                          <a:solidFill>
                            <a:schemeClr val="bg1"/>
                          </a:solidFill>
                          <a:effectLst>
                            <a:outerShdw blurRad="38100" dist="38100" dir="2700000" algn="tl">
                              <a:srgbClr val="000000"/>
                            </a:outerShdw>
                          </a:effectLst>
                          <a:latin typeface="+mn-ea"/>
                          <a:ea typeface="+mn-ea"/>
                        </a:rPr>
                        <a:t>↓↓↓</a:t>
                      </a: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クリ－ゼ</a:t>
                      </a: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600" b="1" i="0" u="none" strike="noStrike" cap="none" normalizeH="0" baseline="0" smtClean="0">
                          <a:ln>
                            <a:noFill/>
                          </a:ln>
                          <a:solidFill>
                            <a:schemeClr val="bg1"/>
                          </a:solidFill>
                          <a:effectLst>
                            <a:outerShdw blurRad="38100" dist="38100" dir="2700000" algn="tl">
                              <a:srgbClr val="000000"/>
                            </a:outerShdw>
                          </a:effectLst>
                          <a:latin typeface="+mn-ea"/>
                          <a:ea typeface="+mn-ea"/>
                        </a:rPr>
                        <a:t>↓</a:t>
                      </a: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性腺機能低下</a:t>
                      </a: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373063">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３</a:t>
                      </a:r>
                      <a:r>
                        <a:rPr kumimoji="1" lang="en-US" altLang="ja-JP" sz="1600" b="1" i="0" u="none" strike="noStrike" cap="none" normalizeH="0" baseline="0" smtClean="0">
                          <a:ln>
                            <a:noFill/>
                          </a:ln>
                          <a:solidFill>
                            <a:schemeClr val="bg1"/>
                          </a:solidFill>
                          <a:effectLst>
                            <a:outerShdw blurRad="38100" dist="38100" dir="2700000" algn="tl">
                              <a:srgbClr val="000000"/>
                            </a:outerShdw>
                          </a:effectLst>
                          <a:latin typeface="+mn-ea"/>
                          <a:ea typeface="+mn-ea"/>
                        </a:rPr>
                        <a:t>β</a:t>
                      </a: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Ｎａ喪失</a:t>
                      </a: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600" b="1" i="0" u="none" strike="noStrike" cap="none" normalizeH="0" baseline="0" smtClean="0">
                          <a:ln>
                            <a:noFill/>
                          </a:ln>
                          <a:solidFill>
                            <a:schemeClr val="bg1"/>
                          </a:solidFill>
                          <a:effectLst>
                            <a:outerShdw blurRad="38100" dist="38100" dir="2700000" algn="tl">
                              <a:srgbClr val="000000"/>
                            </a:outerShdw>
                          </a:effectLst>
                          <a:latin typeface="+mn-ea"/>
                          <a:ea typeface="+mn-ea"/>
                        </a:rPr>
                        <a:t>↓↓↓</a:t>
                      </a: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クリ－ゼ</a:t>
                      </a: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600" b="1" i="0" u="none" strike="noStrike" cap="none" normalizeH="0" baseline="0" smtClean="0">
                          <a:ln>
                            <a:noFill/>
                          </a:ln>
                          <a:solidFill>
                            <a:srgbClr val="FF3300"/>
                          </a:solidFill>
                          <a:effectLst>
                            <a:outerShdw blurRad="38100" dist="38100" dir="2700000" algn="tl">
                              <a:srgbClr val="000000"/>
                            </a:outerShdw>
                          </a:effectLst>
                          <a:latin typeface="+mn-ea"/>
                          <a:ea typeface="+mn-ea"/>
                        </a:rPr>
                        <a:t>DHEA↑</a:t>
                      </a: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弱男性化＝</a:t>
                      </a:r>
                      <a:r>
                        <a:rPr kumimoji="1" lang="en-US" altLang="ja-JP" sz="1600" b="1" i="0" u="none" strike="noStrike" cap="none" normalizeH="0" baseline="0" smtClean="0">
                          <a:ln>
                            <a:noFill/>
                          </a:ln>
                          <a:solidFill>
                            <a:schemeClr val="bg1"/>
                          </a:solidFill>
                          <a:effectLst>
                            <a:outerShdw blurRad="38100" dist="38100" dir="2700000" algn="tl">
                              <a:srgbClr val="000000"/>
                            </a:outerShdw>
                          </a:effectLst>
                          <a:latin typeface="+mn-ea"/>
                          <a:ea typeface="+mn-ea"/>
                        </a:rPr>
                        <a:t>17KS↑</a:t>
                      </a: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649288">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dirty="0" smtClean="0">
                          <a:ln>
                            <a:noFill/>
                          </a:ln>
                          <a:solidFill>
                            <a:schemeClr val="bg1"/>
                          </a:solidFill>
                          <a:effectLst>
                            <a:outerShdw blurRad="38100" dist="38100" dir="2700000" algn="tl">
                              <a:srgbClr val="000000"/>
                            </a:outerShdw>
                          </a:effectLst>
                          <a:latin typeface="+mn-ea"/>
                          <a:ea typeface="+mn-ea"/>
                        </a:rPr>
                        <a:t>２１（</a:t>
                      </a:r>
                      <a:r>
                        <a:rPr kumimoji="1" lang="en-US" altLang="ja-JP" sz="1600" b="1" i="0" u="none" strike="noStrike" cap="none" normalizeH="0" baseline="0" dirty="0" smtClean="0">
                          <a:ln>
                            <a:noFill/>
                          </a:ln>
                          <a:solidFill>
                            <a:schemeClr val="bg1"/>
                          </a:solidFill>
                          <a:effectLst>
                            <a:outerShdw blurRad="38100" dist="38100" dir="2700000" algn="tl">
                              <a:srgbClr val="000000"/>
                            </a:outerShdw>
                          </a:effectLst>
                          <a:latin typeface="+mn-ea"/>
                          <a:ea typeface="+mn-ea"/>
                        </a:rPr>
                        <a:t>80</a:t>
                      </a:r>
                      <a:r>
                        <a:rPr kumimoji="1" lang="ja-JP" altLang="en-US" sz="1600" b="1" i="0" u="none" strike="noStrike" cap="none" normalizeH="0" baseline="0" dirty="0" smtClean="0">
                          <a:ln>
                            <a:noFill/>
                          </a:ln>
                          <a:solidFill>
                            <a:schemeClr val="bg1"/>
                          </a:solidFill>
                          <a:effectLst>
                            <a:outerShdw blurRad="38100" dist="38100" dir="2700000" algn="tl">
                              <a:srgbClr val="000000"/>
                            </a:outerShdw>
                          </a:effectLst>
                          <a:latin typeface="+mn-ea"/>
                          <a:ea typeface="+mn-ea"/>
                        </a:rPr>
                        <a:t>％）</a:t>
                      </a:r>
                    </a:p>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dirty="0" smtClean="0">
                          <a:ln>
                            <a:noFill/>
                          </a:ln>
                          <a:solidFill>
                            <a:srgbClr val="FF3300"/>
                          </a:solidFill>
                          <a:effectLst>
                            <a:outerShdw blurRad="38100" dist="38100" dir="2700000" algn="tl">
                              <a:srgbClr val="000000"/>
                            </a:outerShdw>
                          </a:effectLst>
                          <a:latin typeface="+mn-ea"/>
                          <a:ea typeface="+mn-ea"/>
                        </a:rPr>
                        <a:t>尿中</a:t>
                      </a:r>
                      <a:r>
                        <a:rPr kumimoji="1" lang="en-US" altLang="ja-JP" sz="1600" b="1" i="0" u="none" strike="noStrike" cap="none" normalizeH="0" baseline="0" dirty="0" smtClean="0">
                          <a:ln>
                            <a:noFill/>
                          </a:ln>
                          <a:solidFill>
                            <a:srgbClr val="FF3300"/>
                          </a:solidFill>
                          <a:effectLst>
                            <a:outerShdw blurRad="38100" dist="38100" dir="2700000" algn="tl">
                              <a:srgbClr val="000000"/>
                            </a:outerShdw>
                          </a:effectLst>
                          <a:latin typeface="+mn-ea"/>
                          <a:ea typeface="+mn-ea"/>
                        </a:rPr>
                        <a:t>17OHCS↓↓</a:t>
                      </a: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正常または</a:t>
                      </a:r>
                      <a:b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b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Ｎａ喪失</a:t>
                      </a: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600" b="1" i="0" u="none" strike="noStrike" cap="none" normalizeH="0" baseline="0" smtClean="0">
                          <a:ln>
                            <a:noFill/>
                          </a:ln>
                          <a:solidFill>
                            <a:schemeClr val="bg1"/>
                          </a:solidFill>
                          <a:effectLst>
                            <a:outerShdw blurRad="38100" dist="38100" dir="2700000" algn="tl">
                              <a:srgbClr val="000000"/>
                            </a:outerShdw>
                          </a:effectLst>
                          <a:latin typeface="+mn-ea"/>
                          <a:ea typeface="+mn-ea"/>
                        </a:rPr>
                        <a:t>↓↓</a:t>
                      </a: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男性化＝</a:t>
                      </a:r>
                      <a:r>
                        <a:rPr kumimoji="1" lang="en-US" altLang="ja-JP" sz="1600" b="1" i="0" u="none" strike="noStrike" cap="none" normalizeH="0" baseline="0" smtClean="0">
                          <a:ln>
                            <a:noFill/>
                          </a:ln>
                          <a:solidFill>
                            <a:schemeClr val="bg1"/>
                          </a:solidFill>
                          <a:effectLst>
                            <a:outerShdw blurRad="38100" dist="38100" dir="2700000" algn="tl">
                              <a:srgbClr val="000000"/>
                            </a:outerShdw>
                          </a:effectLst>
                          <a:latin typeface="+mn-ea"/>
                          <a:ea typeface="+mn-ea"/>
                        </a:rPr>
                        <a:t>17KS↑↑</a:t>
                      </a: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788988">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１１</a:t>
                      </a:r>
                      <a:r>
                        <a:rPr kumimoji="1" lang="en-US" altLang="ja-JP" sz="1600" b="1" i="0" u="none" strike="noStrike" cap="none" normalizeH="0" baseline="0" smtClean="0">
                          <a:ln>
                            <a:noFill/>
                          </a:ln>
                          <a:solidFill>
                            <a:schemeClr val="bg1"/>
                          </a:solidFill>
                          <a:effectLst>
                            <a:outerShdw blurRad="38100" dist="38100" dir="2700000" algn="tl">
                              <a:srgbClr val="000000"/>
                            </a:outerShdw>
                          </a:effectLst>
                          <a:latin typeface="+mn-ea"/>
                          <a:ea typeface="+mn-ea"/>
                        </a:rPr>
                        <a:t>β</a:t>
                      </a: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a:t>
                      </a:r>
                      <a:r>
                        <a:rPr kumimoji="1" lang="en-US" altLang="ja-JP" sz="1600" b="1" i="0" u="none" strike="noStrike" cap="none" normalizeH="0" baseline="0" smtClean="0">
                          <a:ln>
                            <a:noFill/>
                          </a:ln>
                          <a:solidFill>
                            <a:schemeClr val="bg1"/>
                          </a:solidFill>
                          <a:effectLst>
                            <a:outerShdw blurRad="38100" dist="38100" dir="2700000" algn="tl">
                              <a:srgbClr val="000000"/>
                            </a:outerShdw>
                          </a:effectLst>
                          <a:latin typeface="+mn-ea"/>
                          <a:ea typeface="+mn-ea"/>
                        </a:rPr>
                        <a:t>10</a:t>
                      </a: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a:t>
                      </a:r>
                      <a:b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br>
                      <a:r>
                        <a:rPr kumimoji="1" lang="ja-JP" altLang="en-US" sz="1600" b="1" i="0" u="none" strike="noStrike" cap="none" normalizeH="0" baseline="0" smtClean="0">
                          <a:ln>
                            <a:noFill/>
                          </a:ln>
                          <a:solidFill>
                            <a:srgbClr val="FF3300"/>
                          </a:solidFill>
                          <a:effectLst>
                            <a:outerShdw blurRad="38100" dist="38100" dir="2700000" algn="tl">
                              <a:srgbClr val="000000"/>
                            </a:outerShdw>
                          </a:effectLst>
                          <a:latin typeface="+mn-ea"/>
                          <a:ea typeface="+mn-ea"/>
                        </a:rPr>
                        <a:t>尿中</a:t>
                      </a:r>
                      <a:r>
                        <a:rPr kumimoji="1" lang="en-US" altLang="ja-JP" sz="1600" b="1" i="0" u="none" strike="noStrike" cap="none" normalizeH="0" baseline="0" smtClean="0">
                          <a:ln>
                            <a:noFill/>
                          </a:ln>
                          <a:solidFill>
                            <a:srgbClr val="FF3300"/>
                          </a:solidFill>
                          <a:effectLst>
                            <a:outerShdw blurRad="38100" dist="38100" dir="2700000" algn="tl">
                              <a:srgbClr val="000000"/>
                            </a:outerShdw>
                          </a:effectLst>
                          <a:latin typeface="+mn-ea"/>
                          <a:ea typeface="+mn-ea"/>
                        </a:rPr>
                        <a:t>17OHCS↑↑</a:t>
                      </a: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高血圧</a:t>
                      </a:r>
                      <a:b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b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低Ｋ（ＤＯＣ↑）</a:t>
                      </a:r>
                      <a:b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b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アルカロ－シス</a:t>
                      </a: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600" b="1" i="0" u="none" strike="noStrike" cap="none" normalizeH="0" baseline="0" smtClean="0">
                          <a:ln>
                            <a:noFill/>
                          </a:ln>
                          <a:solidFill>
                            <a:schemeClr val="bg1"/>
                          </a:solidFill>
                          <a:effectLst>
                            <a:outerShdw blurRad="38100" dist="38100" dir="2700000" algn="tl">
                              <a:srgbClr val="000000"/>
                            </a:outerShdw>
                          </a:effectLst>
                          <a:latin typeface="+mn-ea"/>
                          <a:ea typeface="+mn-ea"/>
                        </a:rPr>
                        <a:t>↓</a:t>
                      </a: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男性化＝</a:t>
                      </a:r>
                      <a:r>
                        <a:rPr kumimoji="1" lang="en-US" altLang="ja-JP" sz="1600" b="1" i="0" u="none" strike="noStrike" cap="none" normalizeH="0" baseline="0" smtClean="0">
                          <a:ln>
                            <a:noFill/>
                          </a:ln>
                          <a:solidFill>
                            <a:srgbClr val="FF3300"/>
                          </a:solidFill>
                          <a:effectLst>
                            <a:outerShdw blurRad="38100" dist="38100" dir="2700000" algn="tl">
                              <a:srgbClr val="000000"/>
                            </a:outerShdw>
                          </a:effectLst>
                          <a:latin typeface="+mn-ea"/>
                          <a:ea typeface="+mn-ea"/>
                        </a:rPr>
                        <a:t>17KS↑↑</a:t>
                      </a: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195387">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１７</a:t>
                      </a:r>
                      <a:r>
                        <a:rPr kumimoji="1" lang="en-US" altLang="ja-JP" sz="1600" b="1" i="0" u="none" strike="noStrike" cap="none" normalizeH="0" baseline="0" smtClean="0">
                          <a:ln>
                            <a:noFill/>
                          </a:ln>
                          <a:solidFill>
                            <a:schemeClr val="bg1"/>
                          </a:solidFill>
                          <a:effectLst>
                            <a:outerShdw blurRad="38100" dist="38100" dir="2700000" algn="tl">
                              <a:srgbClr val="000000"/>
                            </a:outerShdw>
                          </a:effectLst>
                          <a:latin typeface="+mn-ea"/>
                          <a:ea typeface="+mn-ea"/>
                        </a:rPr>
                        <a:t>α</a:t>
                      </a:r>
                      <a:br>
                        <a:rPr kumimoji="1" lang="en-US" altLang="ja-JP" sz="1600" b="1" i="0" u="none" strike="noStrike" cap="none" normalizeH="0" baseline="0" smtClean="0">
                          <a:ln>
                            <a:noFill/>
                          </a:ln>
                          <a:solidFill>
                            <a:schemeClr val="bg1"/>
                          </a:solidFill>
                          <a:effectLst>
                            <a:outerShdw blurRad="38100" dist="38100" dir="2700000" algn="tl">
                              <a:srgbClr val="000000"/>
                            </a:outerShdw>
                          </a:effectLst>
                          <a:latin typeface="+mn-ea"/>
                          <a:ea typeface="+mn-ea"/>
                        </a:rPr>
                      </a:b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（縦の酵素）</a:t>
                      </a: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高血圧</a:t>
                      </a:r>
                      <a:b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b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低Ｋ（ＤＯＣ↑）</a:t>
                      </a:r>
                      <a:b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b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アルカロ－シス</a:t>
                      </a:r>
                      <a:b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br>
                      <a:r>
                        <a:rPr kumimoji="1" lang="ja-JP" altLang="en-US" sz="1600" b="1" i="0" u="none" strike="noStrike" cap="none" normalizeH="0" baseline="0" smtClean="0">
                          <a:ln>
                            <a:noFill/>
                          </a:ln>
                          <a:solidFill>
                            <a:srgbClr val="FF3300"/>
                          </a:solidFill>
                          <a:effectLst>
                            <a:outerShdw blurRad="38100" dist="38100" dir="2700000" algn="tl">
                              <a:srgbClr val="000000"/>
                            </a:outerShdw>
                          </a:effectLst>
                          <a:latin typeface="+mn-ea"/>
                          <a:ea typeface="+mn-ea"/>
                        </a:rPr>
                        <a:t>アルドステロン↓</a:t>
                      </a: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600" b="1" i="0" u="none" strike="noStrike" cap="none" normalizeH="0" baseline="0" smtClean="0">
                          <a:ln>
                            <a:noFill/>
                          </a:ln>
                          <a:solidFill>
                            <a:schemeClr val="bg1"/>
                          </a:solidFill>
                          <a:effectLst>
                            <a:outerShdw blurRad="38100" dist="38100" dir="2700000" algn="tl">
                              <a:srgbClr val="000000"/>
                            </a:outerShdw>
                          </a:effectLst>
                          <a:latin typeface="+mn-ea"/>
                          <a:ea typeface="+mn-ea"/>
                        </a:rPr>
                        <a:t>↓↓</a:t>
                      </a: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600" b="1" i="0" u="none" strike="noStrike" cap="none" normalizeH="0" baseline="0" smtClean="0">
                          <a:ln>
                            <a:noFill/>
                          </a:ln>
                          <a:solidFill>
                            <a:schemeClr val="bg1"/>
                          </a:solidFill>
                          <a:effectLst>
                            <a:outerShdw blurRad="38100" dist="38100" dir="2700000" algn="tl">
                              <a:srgbClr val="000000"/>
                            </a:outerShdw>
                          </a:effectLst>
                          <a:latin typeface="+mn-ea"/>
                          <a:ea typeface="+mn-ea"/>
                        </a:rPr>
                        <a:t>↓</a:t>
                      </a: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性腺機能低下</a:t>
                      </a: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928687">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１８（</a:t>
                      </a:r>
                      <a:r>
                        <a:rPr kumimoji="1" lang="en-US" altLang="ja-JP" sz="1600" b="1" i="0" u="none" strike="noStrike" cap="none" normalizeH="0" baseline="0" smtClean="0">
                          <a:ln>
                            <a:noFill/>
                          </a:ln>
                          <a:solidFill>
                            <a:schemeClr val="bg1"/>
                          </a:solidFill>
                          <a:effectLst>
                            <a:outerShdw blurRad="38100" dist="38100" dir="2700000" algn="tl">
                              <a:srgbClr val="000000"/>
                            </a:outerShdw>
                          </a:effectLst>
                          <a:latin typeface="+mn-ea"/>
                          <a:ea typeface="+mn-ea"/>
                        </a:rPr>
                        <a:t>ACTH</a:t>
                      </a: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正常）</a:t>
                      </a:r>
                      <a:b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b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アルドステロン</a:t>
                      </a:r>
                      <a:b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b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を作る酵素</a:t>
                      </a: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Ｎａ喪失</a:t>
                      </a: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outerShdw blurRad="38100" dist="38100" dir="2700000" algn="tl">
                              <a:srgbClr val="000000"/>
                            </a:outerShdw>
                          </a:effectLst>
                          <a:latin typeface="+mn-ea"/>
                          <a:ea typeface="+mn-ea"/>
                        </a:rPr>
                        <a:t>正常</a:t>
                      </a: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dirty="0" smtClean="0">
                          <a:ln>
                            <a:noFill/>
                          </a:ln>
                          <a:solidFill>
                            <a:schemeClr val="bg1"/>
                          </a:solidFill>
                          <a:effectLst>
                            <a:outerShdw blurRad="38100" dist="38100" dir="2700000" algn="tl">
                              <a:srgbClr val="000000"/>
                            </a:outerShdw>
                          </a:effectLst>
                          <a:latin typeface="+mn-ea"/>
                          <a:ea typeface="+mn-ea"/>
                        </a:rPr>
                        <a:t>正常</a:t>
                      </a:r>
                    </a:p>
                  </a:txBody>
                  <a:tcPr marL="80000" marR="80000" marT="18000" marB="1800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57200" y="260350"/>
            <a:ext cx="8229600" cy="981075"/>
          </a:xfrm>
        </p:spPr>
        <p:txBody>
          <a:bodyPr/>
          <a:lstStyle/>
          <a:p>
            <a:pPr eaLnBrk="1" hangingPunct="1">
              <a:defRPr/>
            </a:pPr>
            <a:r>
              <a:rPr lang="ja-JP" altLang="en-US" b="1"/>
              <a:t>副腎と副腎疾患</a:t>
            </a:r>
          </a:p>
        </p:txBody>
      </p:sp>
      <p:sp>
        <p:nvSpPr>
          <p:cNvPr id="112643" name="Text Box 3"/>
          <p:cNvSpPr txBox="1">
            <a:spLocks noChangeArrowheads="1"/>
          </p:cNvSpPr>
          <p:nvPr/>
        </p:nvSpPr>
        <p:spPr bwMode="auto">
          <a:xfrm>
            <a:off x="635000" y="1484313"/>
            <a:ext cx="8509000" cy="4154984"/>
          </a:xfrm>
          <a:prstGeom prst="rect">
            <a:avLst/>
          </a:prstGeom>
          <a:noFill/>
          <a:ln w="9525">
            <a:noFill/>
            <a:miter lim="800000"/>
            <a:headEnd/>
            <a:tailEnd/>
          </a:ln>
          <a:effectLst/>
        </p:spPr>
        <p:txBody>
          <a:bodyPr wrap="square">
            <a:spAutoFit/>
          </a:bodyPr>
          <a:lstStyle/>
          <a:p>
            <a:pPr>
              <a:defRPr/>
            </a:pPr>
            <a:r>
              <a:rPr lang="ja-JP" altLang="en-US" sz="2400" dirty="0">
                <a:solidFill>
                  <a:srgbClr val="FFFFFF"/>
                </a:solidFill>
                <a:effectLst>
                  <a:outerShdw blurRad="38100" dist="38100" dir="2700000" algn="tl">
                    <a:srgbClr val="000000"/>
                  </a:outerShdw>
                </a:effectLst>
                <a:latin typeface="+mn-ea"/>
                <a:ea typeface="+mn-ea"/>
              </a:rPr>
              <a:t>副腎皮質</a:t>
            </a:r>
          </a:p>
          <a:p>
            <a:pPr>
              <a:defRPr/>
            </a:pPr>
            <a:r>
              <a:rPr lang="ja-JP" altLang="en-US" sz="2400" dirty="0">
                <a:solidFill>
                  <a:srgbClr val="FFFFFF"/>
                </a:solidFill>
                <a:effectLst>
                  <a:outerShdw blurRad="38100" dist="38100" dir="2700000" algn="tl">
                    <a:srgbClr val="000000"/>
                  </a:outerShdw>
                </a:effectLst>
                <a:latin typeface="+mn-ea"/>
                <a:ea typeface="+mn-ea"/>
              </a:rPr>
              <a:t>　球状層　（Ｇ）　アルドステロン症　　　副腎不全</a:t>
            </a:r>
          </a:p>
          <a:p>
            <a:pPr>
              <a:defRPr/>
            </a:pPr>
            <a:r>
              <a:rPr lang="ja-JP" altLang="en-US" sz="2400" dirty="0">
                <a:solidFill>
                  <a:srgbClr val="FFFFFF"/>
                </a:solidFill>
                <a:effectLst>
                  <a:outerShdw blurRad="38100" dist="38100" dir="2700000" algn="tl">
                    <a:srgbClr val="000000"/>
                  </a:outerShdw>
                </a:effectLst>
                <a:latin typeface="+mn-ea"/>
                <a:ea typeface="+mn-ea"/>
              </a:rPr>
              <a:t>　束状層　（Ｆ）　クッシング症候群　　　アジソン病</a:t>
            </a:r>
          </a:p>
          <a:p>
            <a:pPr>
              <a:defRPr/>
            </a:pPr>
            <a:r>
              <a:rPr lang="ja-JP" altLang="en-US" sz="2400" dirty="0">
                <a:solidFill>
                  <a:srgbClr val="FFFFFF"/>
                </a:solidFill>
                <a:effectLst>
                  <a:outerShdw blurRad="38100" dist="38100" dir="2700000" algn="tl">
                    <a:srgbClr val="000000"/>
                  </a:outerShdw>
                </a:effectLst>
                <a:latin typeface="+mn-ea"/>
                <a:ea typeface="+mn-ea"/>
              </a:rPr>
              <a:t>　網状層　（Ｒ）　</a:t>
            </a:r>
            <a:r>
              <a:rPr lang="zh-TW" altLang="en-US" sz="2400" dirty="0">
                <a:solidFill>
                  <a:srgbClr val="FF3300"/>
                </a:solidFill>
                <a:effectLst>
                  <a:outerShdw blurRad="38100" dist="38100" dir="2700000" algn="tl">
                    <a:srgbClr val="000000"/>
                  </a:outerShdw>
                </a:effectLst>
                <a:latin typeface="+mn-ea"/>
                <a:ea typeface="+mn-ea"/>
              </a:rPr>
              <a:t>副腎性器症候群</a:t>
            </a:r>
            <a:endParaRPr lang="zh-TW" altLang="ja-JP" sz="2400" dirty="0">
              <a:solidFill>
                <a:srgbClr val="FF3300"/>
              </a:solidFill>
              <a:effectLst>
                <a:outerShdw blurRad="38100" dist="38100" dir="2700000" algn="tl">
                  <a:srgbClr val="000000"/>
                </a:outerShdw>
              </a:effectLst>
              <a:latin typeface="+mn-ea"/>
              <a:ea typeface="+mn-ea"/>
            </a:endParaRPr>
          </a:p>
          <a:p>
            <a:pPr>
              <a:defRPr/>
            </a:pPr>
            <a:endParaRPr lang="ja-JP" altLang="en-US" sz="2400" dirty="0">
              <a:solidFill>
                <a:srgbClr val="FF3300"/>
              </a:solidFill>
              <a:effectLst>
                <a:outerShdw blurRad="38100" dist="38100" dir="2700000" algn="tl">
                  <a:srgbClr val="000000"/>
                </a:outerShdw>
              </a:effectLst>
              <a:latin typeface="+mn-ea"/>
              <a:ea typeface="+mn-ea"/>
            </a:endParaRPr>
          </a:p>
          <a:p>
            <a:pPr>
              <a:defRPr/>
            </a:pPr>
            <a:r>
              <a:rPr lang="ja-JP" altLang="en-US" sz="2400" dirty="0">
                <a:solidFill>
                  <a:srgbClr val="FFFFFF"/>
                </a:solidFill>
                <a:effectLst>
                  <a:outerShdw blurRad="38100" dist="38100" dir="2700000" algn="tl">
                    <a:srgbClr val="000000"/>
                  </a:outerShdw>
                </a:effectLst>
                <a:latin typeface="+mn-ea"/>
                <a:ea typeface="+mn-ea"/>
              </a:rPr>
              <a:t>副腎髄質　　　　褐色細胞腫</a:t>
            </a:r>
          </a:p>
          <a:p>
            <a:pPr>
              <a:defRPr/>
            </a:pPr>
            <a:endParaRPr lang="ja-JP" altLang="en-US" sz="2400" dirty="0">
              <a:solidFill>
                <a:srgbClr val="FFFFFF"/>
              </a:solidFill>
              <a:effectLst>
                <a:outerShdw blurRad="38100" dist="38100" dir="2700000" algn="tl">
                  <a:srgbClr val="000000"/>
                </a:outerShdw>
              </a:effectLst>
              <a:latin typeface="+mn-ea"/>
              <a:ea typeface="+mn-ea"/>
            </a:endParaRPr>
          </a:p>
          <a:p>
            <a:pPr>
              <a:defRPr/>
            </a:pPr>
            <a:r>
              <a:rPr lang="ja-JP" altLang="en-US" sz="2400" dirty="0">
                <a:solidFill>
                  <a:srgbClr val="FFFF66"/>
                </a:solidFill>
                <a:effectLst>
                  <a:outerShdw blurRad="38100" dist="38100" dir="2700000" algn="tl">
                    <a:srgbClr val="000000"/>
                  </a:outerShdw>
                </a:effectLst>
                <a:latin typeface="+mn-ea"/>
                <a:ea typeface="+mn-ea"/>
              </a:rPr>
              <a:t>その他の疾患</a:t>
            </a:r>
          </a:p>
          <a:p>
            <a:pPr>
              <a:defRPr/>
            </a:pPr>
            <a:r>
              <a:rPr lang="ja-JP" altLang="en-US" sz="2400" dirty="0">
                <a:solidFill>
                  <a:srgbClr val="FFFFFF"/>
                </a:solidFill>
                <a:effectLst>
                  <a:outerShdw blurRad="38100" dist="38100" dir="2700000" algn="tl">
                    <a:srgbClr val="000000"/>
                  </a:outerShdw>
                </a:effectLst>
                <a:latin typeface="+mn-ea"/>
                <a:ea typeface="+mn-ea"/>
              </a:rPr>
              <a:t>副腎偶発腫　　　プレクリニカルクッシング症候群</a:t>
            </a:r>
          </a:p>
          <a:p>
            <a:pPr>
              <a:defRPr/>
            </a:pPr>
            <a:r>
              <a:rPr lang="en-US" altLang="ja-JP" sz="2400" dirty="0">
                <a:solidFill>
                  <a:srgbClr val="FFFFFF"/>
                </a:solidFill>
                <a:effectLst>
                  <a:outerShdw blurRad="38100" dist="38100" dir="2700000" algn="tl">
                    <a:srgbClr val="000000"/>
                  </a:outerShdw>
                </a:effectLst>
                <a:latin typeface="+mn-ea"/>
                <a:ea typeface="+mn-ea"/>
              </a:rPr>
              <a:t>AME </a:t>
            </a:r>
            <a:r>
              <a:rPr lang="ja-JP" altLang="en-US" sz="2400" dirty="0">
                <a:solidFill>
                  <a:srgbClr val="FFFFFF"/>
                </a:solidFill>
                <a:effectLst>
                  <a:outerShdw blurRad="38100" dist="38100" dir="2700000" algn="tl">
                    <a:srgbClr val="000000"/>
                  </a:outerShdw>
                </a:effectLst>
                <a:latin typeface="+mn-ea"/>
                <a:ea typeface="+mn-ea"/>
              </a:rPr>
              <a:t>症候群　</a:t>
            </a:r>
            <a:r>
              <a:rPr lang="en-US" altLang="ja-JP" sz="2000" dirty="0">
                <a:solidFill>
                  <a:srgbClr val="FFFFFF"/>
                </a:solidFill>
                <a:effectLst>
                  <a:outerShdw blurRad="38100" dist="38100" dir="2700000" algn="tl">
                    <a:srgbClr val="000000"/>
                  </a:outerShdw>
                </a:effectLst>
                <a:latin typeface="+mn-ea"/>
                <a:ea typeface="+mn-ea"/>
              </a:rPr>
              <a:t>(apparent mineral corticoid excess)</a:t>
            </a:r>
          </a:p>
          <a:p>
            <a:pPr>
              <a:defRPr/>
            </a:pPr>
            <a:endParaRPr lang="en-US" altLang="ja-JP" sz="2000" dirty="0">
              <a:solidFill>
                <a:srgbClr val="FFFFFF"/>
              </a:solidFill>
              <a:effectLst>
                <a:outerShdw blurRad="38100" dist="38100" dir="2700000" algn="tl">
                  <a:srgbClr val="000000"/>
                </a:outerShdw>
              </a:effectLst>
              <a:latin typeface="+mn-ea"/>
              <a:ea typeface="+mn-ea"/>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457200" y="0"/>
            <a:ext cx="8229600" cy="908050"/>
          </a:xfrm>
        </p:spPr>
        <p:txBody>
          <a:bodyPr/>
          <a:lstStyle/>
          <a:p>
            <a:pPr eaLnBrk="1" hangingPunct="1">
              <a:defRPr/>
            </a:pPr>
            <a:r>
              <a:rPr lang="zh-TW" altLang="en-US" sz="4000" b="1">
                <a:solidFill>
                  <a:srgbClr val="FFFF00"/>
                </a:solidFill>
                <a:latin typeface="+mn-ea"/>
                <a:ea typeface="+mn-ea"/>
              </a:rPr>
              <a:t>副腎性男性化症候群</a:t>
            </a:r>
            <a:endParaRPr lang="ja-JP" altLang="en-US" sz="4000" b="1">
              <a:solidFill>
                <a:srgbClr val="FFFF00"/>
              </a:solidFill>
              <a:latin typeface="+mn-ea"/>
              <a:ea typeface="+mn-ea"/>
            </a:endParaRPr>
          </a:p>
        </p:txBody>
      </p:sp>
      <p:sp>
        <p:nvSpPr>
          <p:cNvPr id="162819" name="Text Box 3"/>
          <p:cNvSpPr txBox="1">
            <a:spLocks noChangeArrowheads="1"/>
          </p:cNvSpPr>
          <p:nvPr/>
        </p:nvSpPr>
        <p:spPr bwMode="auto">
          <a:xfrm>
            <a:off x="454025" y="1341438"/>
            <a:ext cx="8234363" cy="972574"/>
          </a:xfrm>
          <a:prstGeom prst="rect">
            <a:avLst/>
          </a:prstGeom>
          <a:noFill/>
          <a:ln w="9525">
            <a:noFill/>
            <a:miter lim="800000"/>
            <a:headEnd/>
            <a:tailEnd/>
          </a:ln>
          <a:effectLst/>
        </p:spPr>
        <p:txBody>
          <a:bodyPr>
            <a:spAutoFit/>
          </a:bodyPr>
          <a:lstStyle/>
          <a:p>
            <a:pPr>
              <a:spcBef>
                <a:spcPct val="5000"/>
              </a:spcBef>
              <a:defRPr/>
            </a:pPr>
            <a:endParaRPr lang="en-US" altLang="ja-JP" sz="3200">
              <a:solidFill>
                <a:srgbClr val="FFFFFF"/>
              </a:solidFill>
              <a:effectLst>
                <a:outerShdw blurRad="38100" dist="38100" dir="2700000" algn="tl">
                  <a:srgbClr val="000000"/>
                </a:outerShdw>
              </a:effectLst>
              <a:latin typeface="+mn-ea"/>
              <a:ea typeface="+mn-ea"/>
            </a:endParaRPr>
          </a:p>
          <a:p>
            <a:pPr>
              <a:spcBef>
                <a:spcPct val="5000"/>
              </a:spcBef>
              <a:defRPr/>
            </a:pPr>
            <a:endParaRPr lang="en-US" altLang="ja-JP" sz="2400">
              <a:solidFill>
                <a:srgbClr val="FFFFFF"/>
              </a:solidFill>
              <a:effectLst>
                <a:outerShdw blurRad="38100" dist="38100" dir="2700000" algn="tl">
                  <a:srgbClr val="000000"/>
                </a:outerShdw>
              </a:effectLst>
              <a:latin typeface="+mn-ea"/>
              <a:ea typeface="+mn-ea"/>
            </a:endParaRPr>
          </a:p>
        </p:txBody>
      </p:sp>
      <p:sp>
        <p:nvSpPr>
          <p:cNvPr id="162838" name="Rectangle 22"/>
          <p:cNvSpPr>
            <a:spLocks noChangeArrowheads="1"/>
          </p:cNvSpPr>
          <p:nvPr/>
        </p:nvSpPr>
        <p:spPr bwMode="auto">
          <a:xfrm>
            <a:off x="412750" y="908050"/>
            <a:ext cx="8636000" cy="2314480"/>
          </a:xfrm>
          <a:prstGeom prst="rect">
            <a:avLst/>
          </a:prstGeom>
          <a:noFill/>
          <a:ln w="9525">
            <a:noFill/>
            <a:miter lim="800000"/>
            <a:headEnd/>
            <a:tailEnd/>
          </a:ln>
          <a:effectLst/>
        </p:spPr>
        <p:txBody>
          <a:bodyPr>
            <a:spAutoFit/>
          </a:bodyPr>
          <a:lstStyle/>
          <a:p>
            <a:pPr>
              <a:lnSpc>
                <a:spcPct val="95000"/>
              </a:lnSpc>
              <a:defRPr/>
            </a:pPr>
            <a:r>
              <a:rPr lang="ja-JP" altLang="en-US" sz="2400" dirty="0">
                <a:solidFill>
                  <a:srgbClr val="FFFFFF"/>
                </a:solidFill>
                <a:latin typeface="+mn-ea"/>
                <a:ea typeface="+mn-ea"/>
              </a:rPr>
              <a:t>副腎皮質の男性ホルモンの増加</a:t>
            </a:r>
          </a:p>
          <a:p>
            <a:pPr>
              <a:lnSpc>
                <a:spcPct val="95000"/>
              </a:lnSpc>
              <a:defRPr/>
            </a:pPr>
            <a:r>
              <a:rPr lang="ja-JP" altLang="en-US" sz="2400" dirty="0">
                <a:solidFill>
                  <a:srgbClr val="FFFFFF"/>
                </a:solidFill>
                <a:latin typeface="+mn-ea"/>
                <a:ea typeface="+mn-ea"/>
              </a:rPr>
              <a:t>　</a:t>
            </a:r>
            <a:r>
              <a:rPr lang="ja-JP" altLang="en-US" sz="2400" dirty="0">
                <a:solidFill>
                  <a:srgbClr val="FFFF66"/>
                </a:solidFill>
                <a:effectLst>
                  <a:outerShdw blurRad="38100" dist="38100" dir="2700000" algn="tl">
                    <a:srgbClr val="000000"/>
                  </a:outerShdw>
                </a:effectLst>
                <a:latin typeface="+mn-ea"/>
                <a:ea typeface="+mn-ea"/>
              </a:rPr>
              <a:t>テストステロン</a:t>
            </a:r>
            <a:r>
              <a:rPr lang="en-US" altLang="ja-JP" sz="2400" dirty="0">
                <a:solidFill>
                  <a:srgbClr val="FFFF66"/>
                </a:solidFill>
                <a:effectLst>
                  <a:outerShdw blurRad="38100" dist="38100" dir="2700000" algn="tl">
                    <a:srgbClr val="000000"/>
                  </a:outerShdw>
                </a:effectLst>
                <a:latin typeface="+mn-ea"/>
                <a:ea typeface="+mn-ea"/>
              </a:rPr>
              <a:t>(testosterone)</a:t>
            </a:r>
            <a:r>
              <a:rPr lang="ja-JP" altLang="en-US" sz="2400" dirty="0" err="1">
                <a:solidFill>
                  <a:srgbClr val="FFFF66"/>
                </a:solidFill>
                <a:effectLst>
                  <a:outerShdw blurRad="38100" dist="38100" dir="2700000" algn="tl">
                    <a:srgbClr val="000000"/>
                  </a:outerShdw>
                </a:effectLst>
                <a:latin typeface="+mn-ea"/>
                <a:ea typeface="+mn-ea"/>
              </a:rPr>
              <a:t>，</a:t>
            </a:r>
            <a:endParaRPr lang="ja-JP" altLang="en-US" sz="2400" dirty="0">
              <a:solidFill>
                <a:srgbClr val="FFFF66"/>
              </a:solidFill>
              <a:effectLst>
                <a:outerShdw blurRad="38100" dist="38100" dir="2700000" algn="tl">
                  <a:srgbClr val="000000"/>
                </a:outerShdw>
              </a:effectLst>
              <a:latin typeface="+mn-ea"/>
              <a:ea typeface="+mn-ea"/>
            </a:endParaRPr>
          </a:p>
          <a:p>
            <a:pPr>
              <a:lnSpc>
                <a:spcPct val="95000"/>
              </a:lnSpc>
              <a:defRPr/>
            </a:pPr>
            <a:r>
              <a:rPr lang="ja-JP" altLang="en-US" sz="2400" dirty="0">
                <a:solidFill>
                  <a:srgbClr val="FFFF66"/>
                </a:solidFill>
                <a:effectLst>
                  <a:outerShdw blurRad="38100" dist="38100" dir="2700000" algn="tl">
                    <a:srgbClr val="000000"/>
                  </a:outerShdw>
                </a:effectLst>
                <a:latin typeface="+mn-ea"/>
                <a:ea typeface="+mn-ea"/>
              </a:rPr>
              <a:t>　デヒドロエピアンドロステロン</a:t>
            </a:r>
          </a:p>
          <a:p>
            <a:pPr>
              <a:lnSpc>
                <a:spcPct val="95000"/>
              </a:lnSpc>
              <a:defRPr/>
            </a:pPr>
            <a:r>
              <a:rPr lang="ja-JP" altLang="en-US" sz="2400" dirty="0">
                <a:solidFill>
                  <a:srgbClr val="FFFF66"/>
                </a:solidFill>
                <a:effectLst>
                  <a:outerShdw blurRad="38100" dist="38100" dir="2700000" algn="tl">
                    <a:srgbClr val="000000"/>
                  </a:outerShdw>
                </a:effectLst>
                <a:latin typeface="+mn-ea"/>
                <a:ea typeface="+mn-ea"/>
              </a:rPr>
              <a:t>　　　</a:t>
            </a:r>
            <a:r>
              <a:rPr lang="en-US" altLang="ja-JP" sz="2400" dirty="0">
                <a:solidFill>
                  <a:srgbClr val="FFFF66"/>
                </a:solidFill>
                <a:effectLst>
                  <a:outerShdw blurRad="38100" dist="38100" dir="2700000" algn="tl">
                    <a:srgbClr val="000000"/>
                  </a:outerShdw>
                </a:effectLst>
                <a:latin typeface="+mn-ea"/>
                <a:ea typeface="+mn-ea"/>
              </a:rPr>
              <a:t>(</a:t>
            </a:r>
            <a:r>
              <a:rPr lang="en-US" altLang="ja-JP" sz="2400" dirty="0" err="1">
                <a:solidFill>
                  <a:srgbClr val="FFFF66"/>
                </a:solidFill>
                <a:effectLst>
                  <a:outerShdw blurRad="38100" dist="38100" dir="2700000" algn="tl">
                    <a:srgbClr val="000000"/>
                  </a:outerShdw>
                </a:effectLst>
                <a:latin typeface="+mn-ea"/>
                <a:ea typeface="+mn-ea"/>
              </a:rPr>
              <a:t>dehydroepiandrosterone</a:t>
            </a:r>
            <a:r>
              <a:rPr lang="en-US" altLang="ja-JP" sz="2400" dirty="0">
                <a:solidFill>
                  <a:srgbClr val="FFFF66"/>
                </a:solidFill>
                <a:effectLst>
                  <a:outerShdw blurRad="38100" dist="38100" dir="2700000" algn="tl">
                    <a:srgbClr val="000000"/>
                  </a:outerShdw>
                </a:effectLst>
                <a:latin typeface="+mn-ea"/>
                <a:ea typeface="+mn-ea"/>
              </a:rPr>
              <a:t>; DHEA)</a:t>
            </a:r>
          </a:p>
          <a:p>
            <a:pPr>
              <a:lnSpc>
                <a:spcPct val="95000"/>
              </a:lnSpc>
              <a:defRPr/>
            </a:pPr>
            <a:r>
              <a:rPr lang="ja-JP" altLang="en-US" sz="2400" dirty="0">
                <a:solidFill>
                  <a:srgbClr val="FFFF66"/>
                </a:solidFill>
                <a:effectLst>
                  <a:outerShdw blurRad="38100" dist="38100" dir="2700000" algn="tl">
                    <a:srgbClr val="000000"/>
                  </a:outerShdw>
                </a:effectLst>
                <a:latin typeface="+mn-ea"/>
                <a:ea typeface="+mn-ea"/>
              </a:rPr>
              <a:t>　アンドロステンジオン</a:t>
            </a:r>
            <a:r>
              <a:rPr lang="en-US" altLang="ja-JP" sz="2400" dirty="0">
                <a:solidFill>
                  <a:srgbClr val="FFFF66"/>
                </a:solidFill>
                <a:effectLst>
                  <a:outerShdw blurRad="38100" dist="38100" dir="2700000" algn="tl">
                    <a:srgbClr val="000000"/>
                  </a:outerShdw>
                </a:effectLst>
                <a:latin typeface="+mn-ea"/>
                <a:ea typeface="+mn-ea"/>
              </a:rPr>
              <a:t>(</a:t>
            </a:r>
            <a:r>
              <a:rPr lang="en-US" altLang="ja-JP" sz="2400" dirty="0" err="1">
                <a:solidFill>
                  <a:srgbClr val="FFFF66"/>
                </a:solidFill>
                <a:effectLst>
                  <a:outerShdw blurRad="38100" dist="38100" dir="2700000" algn="tl">
                    <a:srgbClr val="000000"/>
                  </a:outerShdw>
                </a:effectLst>
                <a:latin typeface="+mn-ea"/>
                <a:ea typeface="+mn-ea"/>
              </a:rPr>
              <a:t>androstanedione</a:t>
            </a:r>
            <a:r>
              <a:rPr lang="en-US" altLang="ja-JP" sz="2400" dirty="0">
                <a:solidFill>
                  <a:srgbClr val="FFFF66"/>
                </a:solidFill>
                <a:effectLst>
                  <a:outerShdw blurRad="38100" dist="38100" dir="2700000" algn="tl">
                    <a:srgbClr val="000000"/>
                  </a:outerShdw>
                </a:effectLst>
                <a:latin typeface="+mn-ea"/>
                <a:ea typeface="+mn-ea"/>
              </a:rPr>
              <a:t>)</a:t>
            </a:r>
          </a:p>
          <a:p>
            <a:pPr>
              <a:lnSpc>
                <a:spcPct val="95000"/>
              </a:lnSpc>
              <a:defRPr/>
            </a:pPr>
            <a:endParaRPr lang="en-US" altLang="ja-JP" sz="800" dirty="0">
              <a:solidFill>
                <a:srgbClr val="FFFF66"/>
              </a:solidFill>
              <a:effectLst>
                <a:outerShdw blurRad="38100" dist="38100" dir="2700000" algn="tl">
                  <a:srgbClr val="000000"/>
                </a:outerShdw>
              </a:effectLst>
              <a:latin typeface="+mn-ea"/>
              <a:ea typeface="+mn-ea"/>
            </a:endParaRPr>
          </a:p>
          <a:p>
            <a:pPr>
              <a:lnSpc>
                <a:spcPct val="95000"/>
              </a:lnSpc>
              <a:defRPr/>
            </a:pPr>
            <a:r>
              <a:rPr lang="ja-JP" altLang="en-US" sz="2400" dirty="0">
                <a:solidFill>
                  <a:srgbClr val="FFFFFF"/>
                </a:solidFill>
                <a:latin typeface="+mn-ea"/>
                <a:ea typeface="+mn-ea"/>
              </a:rPr>
              <a:t>男性では性早熟，女性では男性化，二次性徴の異常などをきたす</a:t>
            </a:r>
          </a:p>
        </p:txBody>
      </p:sp>
      <p:sp>
        <p:nvSpPr>
          <p:cNvPr id="97285" name="Rectangle 23"/>
          <p:cNvSpPr>
            <a:spLocks noChangeArrowheads="1"/>
          </p:cNvSpPr>
          <p:nvPr/>
        </p:nvSpPr>
        <p:spPr bwMode="auto">
          <a:xfrm>
            <a:off x="795338" y="4919663"/>
            <a:ext cx="834866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000">
                <a:solidFill>
                  <a:srgbClr val="FFFFFF"/>
                </a:solidFill>
                <a:latin typeface="+mn-ea"/>
                <a:ea typeface="+mn-ea"/>
              </a:rPr>
              <a:t>先天性副腎ステロイド合成酵素欠損</a:t>
            </a:r>
          </a:p>
          <a:p>
            <a:r>
              <a:rPr lang="en-US" altLang="ja-JP" sz="1800">
                <a:solidFill>
                  <a:srgbClr val="FFFFFF"/>
                </a:solidFill>
                <a:latin typeface="+mn-ea"/>
                <a:ea typeface="+mn-ea"/>
              </a:rPr>
              <a:t>(</a:t>
            </a:r>
            <a:r>
              <a:rPr lang="ja-JP" altLang="en-US" sz="1800">
                <a:solidFill>
                  <a:srgbClr val="FFFFFF"/>
                </a:solidFill>
                <a:latin typeface="+mn-ea"/>
                <a:ea typeface="+mn-ea"/>
              </a:rPr>
              <a:t>先天性副腎皮質過形成 </a:t>
            </a:r>
            <a:r>
              <a:rPr lang="en-US" altLang="ja-JP" sz="1800">
                <a:solidFill>
                  <a:srgbClr val="FFFFFF"/>
                </a:solidFill>
                <a:latin typeface="+mn-ea"/>
                <a:ea typeface="+mn-ea"/>
              </a:rPr>
              <a:t>congenital adrenal hyperplasia;CAH)</a:t>
            </a:r>
          </a:p>
          <a:p>
            <a:endParaRPr lang="en-US" altLang="ja-JP" sz="600">
              <a:solidFill>
                <a:srgbClr val="FFFFFF"/>
              </a:solidFill>
              <a:latin typeface="+mn-ea"/>
              <a:ea typeface="+mn-ea"/>
            </a:endParaRPr>
          </a:p>
          <a:p>
            <a:endParaRPr lang="en-US" altLang="ja-JP" sz="600">
              <a:solidFill>
                <a:srgbClr val="FFFFFF"/>
              </a:solidFill>
              <a:latin typeface="+mn-ea"/>
              <a:ea typeface="+mn-ea"/>
            </a:endParaRPr>
          </a:p>
          <a:p>
            <a:r>
              <a:rPr lang="ja-JP" altLang="en-US" sz="2000">
                <a:solidFill>
                  <a:srgbClr val="FFFFFF"/>
                </a:solidFill>
                <a:latin typeface="+mn-ea"/>
                <a:ea typeface="+mn-ea"/>
              </a:rPr>
              <a:t>後天性 副腎腫瘍</a:t>
            </a:r>
          </a:p>
        </p:txBody>
      </p:sp>
      <p:sp>
        <p:nvSpPr>
          <p:cNvPr id="97286" name="AutoShape 24"/>
          <p:cNvSpPr>
            <a:spLocks/>
          </p:cNvSpPr>
          <p:nvPr/>
        </p:nvSpPr>
        <p:spPr bwMode="auto">
          <a:xfrm>
            <a:off x="539750" y="4797425"/>
            <a:ext cx="190500" cy="1655763"/>
          </a:xfrm>
          <a:prstGeom prst="leftBrace">
            <a:avLst>
              <a:gd name="adj1" fmla="val 64383"/>
              <a:gd name="adj2" fmla="val 50815"/>
            </a:avLst>
          </a:prstGeom>
          <a:noFill/>
          <a:ln w="222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ja-JP" altLang="ja-JP" sz="2000">
              <a:solidFill>
                <a:srgbClr val="FFFFFF"/>
              </a:solidFill>
              <a:latin typeface="+mn-ea"/>
              <a:ea typeface="+mn-ea"/>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438150" y="144463"/>
            <a:ext cx="8229600" cy="908050"/>
          </a:xfrm>
        </p:spPr>
        <p:txBody>
          <a:bodyPr/>
          <a:lstStyle/>
          <a:p>
            <a:pPr eaLnBrk="1" hangingPunct="1">
              <a:defRPr/>
            </a:pPr>
            <a:r>
              <a:rPr lang="ja-JP" altLang="en-US" sz="4000" b="1">
                <a:solidFill>
                  <a:srgbClr val="FFFF00"/>
                </a:solidFill>
                <a:latin typeface="+mn-ea"/>
                <a:ea typeface="+mn-ea"/>
              </a:rPr>
              <a:t>副腎性女性化</a:t>
            </a:r>
            <a:r>
              <a:rPr lang="zh-TW" altLang="en-US" sz="4000" b="1">
                <a:solidFill>
                  <a:srgbClr val="FFFF00"/>
                </a:solidFill>
                <a:latin typeface="+mn-ea"/>
                <a:ea typeface="+mn-ea"/>
              </a:rPr>
              <a:t>症候群</a:t>
            </a:r>
            <a:endParaRPr lang="ja-JP" altLang="en-US" sz="4000" b="1">
              <a:solidFill>
                <a:srgbClr val="FFFF00"/>
              </a:solidFill>
              <a:latin typeface="+mn-ea"/>
              <a:ea typeface="+mn-ea"/>
            </a:endParaRPr>
          </a:p>
        </p:txBody>
      </p:sp>
      <p:sp>
        <p:nvSpPr>
          <p:cNvPr id="187396" name="Rectangle 4"/>
          <p:cNvSpPr>
            <a:spLocks noChangeArrowheads="1"/>
          </p:cNvSpPr>
          <p:nvPr/>
        </p:nvSpPr>
        <p:spPr bwMode="auto">
          <a:xfrm>
            <a:off x="436563" y="1052513"/>
            <a:ext cx="8343900" cy="3970318"/>
          </a:xfrm>
          <a:prstGeom prst="rect">
            <a:avLst/>
          </a:prstGeom>
          <a:noFill/>
          <a:ln w="9525">
            <a:noFill/>
            <a:miter lim="800000"/>
            <a:headEnd/>
            <a:tailEnd/>
          </a:ln>
          <a:effectLst/>
        </p:spPr>
        <p:txBody>
          <a:bodyPr>
            <a:spAutoFit/>
          </a:bodyPr>
          <a:lstStyle/>
          <a:p>
            <a:pPr>
              <a:defRPr/>
            </a:pPr>
            <a:r>
              <a:rPr lang="ja-JP" altLang="en-US" sz="2800" dirty="0">
                <a:solidFill>
                  <a:srgbClr val="FFFFFF"/>
                </a:solidFill>
                <a:latin typeface="+mn-ea"/>
                <a:ea typeface="+mn-ea"/>
              </a:rPr>
              <a:t>主に副腎腫瘍による女性ホルモンの上昇</a:t>
            </a:r>
          </a:p>
          <a:p>
            <a:pPr>
              <a:defRPr/>
            </a:pPr>
            <a:r>
              <a:rPr lang="ja-JP" altLang="en-US" sz="2800" dirty="0">
                <a:solidFill>
                  <a:srgbClr val="FFFFFF"/>
                </a:solidFill>
                <a:effectLst>
                  <a:outerShdw blurRad="38100" dist="38100" dir="2700000" algn="tl">
                    <a:srgbClr val="000000"/>
                  </a:outerShdw>
                </a:effectLst>
                <a:latin typeface="+mn-ea"/>
                <a:ea typeface="+mn-ea"/>
              </a:rPr>
              <a:t>　</a:t>
            </a:r>
            <a:r>
              <a:rPr lang="ja-JP" altLang="en-US" sz="2800" dirty="0">
                <a:solidFill>
                  <a:srgbClr val="FFFF66"/>
                </a:solidFill>
                <a:effectLst>
                  <a:outerShdw blurRad="38100" dist="38100" dir="2700000" algn="tl">
                    <a:srgbClr val="000000"/>
                  </a:outerShdw>
                </a:effectLst>
                <a:latin typeface="+mn-ea"/>
                <a:ea typeface="+mn-ea"/>
              </a:rPr>
              <a:t>エストロン</a:t>
            </a:r>
          </a:p>
          <a:p>
            <a:pPr>
              <a:defRPr/>
            </a:pPr>
            <a:r>
              <a:rPr lang="ja-JP" altLang="en-US" sz="2800" dirty="0">
                <a:solidFill>
                  <a:srgbClr val="FFFF66"/>
                </a:solidFill>
                <a:effectLst>
                  <a:outerShdw blurRad="38100" dist="38100" dir="2700000" algn="tl">
                    <a:srgbClr val="000000"/>
                  </a:outerShdw>
                </a:effectLst>
                <a:latin typeface="+mn-ea"/>
                <a:ea typeface="+mn-ea"/>
              </a:rPr>
              <a:t>　エストラジオール</a:t>
            </a:r>
          </a:p>
          <a:p>
            <a:pPr>
              <a:defRPr/>
            </a:pPr>
            <a:r>
              <a:rPr lang="ja-JP" altLang="en-US" sz="2800" dirty="0">
                <a:solidFill>
                  <a:srgbClr val="FFFF66"/>
                </a:solidFill>
                <a:effectLst>
                  <a:outerShdw blurRad="38100" dist="38100" dir="2700000" algn="tl">
                    <a:srgbClr val="000000"/>
                  </a:outerShdw>
                </a:effectLst>
                <a:latin typeface="+mn-ea"/>
                <a:ea typeface="+mn-ea"/>
              </a:rPr>
              <a:t>　エストリオール</a:t>
            </a:r>
          </a:p>
          <a:p>
            <a:pPr>
              <a:defRPr/>
            </a:pPr>
            <a:r>
              <a:rPr lang="ja-JP" altLang="en-US" sz="2800" dirty="0">
                <a:solidFill>
                  <a:srgbClr val="FFFFFF"/>
                </a:solidFill>
                <a:latin typeface="+mn-ea"/>
                <a:ea typeface="+mn-ea"/>
              </a:rPr>
              <a:t>＝副腎皮質女性化腫</a:t>
            </a:r>
          </a:p>
          <a:p>
            <a:pPr>
              <a:defRPr/>
            </a:pPr>
            <a:r>
              <a:rPr lang="ja-JP" altLang="en-US" sz="2800" dirty="0">
                <a:solidFill>
                  <a:srgbClr val="FFFFFF"/>
                </a:solidFill>
                <a:latin typeface="+mn-ea"/>
                <a:ea typeface="+mn-ea"/>
              </a:rPr>
              <a:t>　　</a:t>
            </a:r>
            <a:r>
              <a:rPr lang="en-US" altLang="ja-JP" sz="2800" dirty="0">
                <a:solidFill>
                  <a:srgbClr val="FFFFFF"/>
                </a:solidFill>
                <a:latin typeface="+mn-ea"/>
                <a:ea typeface="+mn-ea"/>
              </a:rPr>
              <a:t>(</a:t>
            </a:r>
            <a:r>
              <a:rPr lang="en-US" altLang="ja-JP" sz="2800" dirty="0" err="1">
                <a:solidFill>
                  <a:srgbClr val="FFFFFF"/>
                </a:solidFill>
                <a:latin typeface="+mn-ea"/>
                <a:ea typeface="+mn-ea"/>
              </a:rPr>
              <a:t>adrenocortical</a:t>
            </a:r>
            <a:r>
              <a:rPr lang="en-US" altLang="ja-JP" sz="2800" dirty="0">
                <a:solidFill>
                  <a:srgbClr val="FFFFFF"/>
                </a:solidFill>
                <a:latin typeface="+mn-ea"/>
                <a:ea typeface="+mn-ea"/>
              </a:rPr>
              <a:t> feminizing tumor)</a:t>
            </a:r>
          </a:p>
          <a:p>
            <a:pPr>
              <a:defRPr/>
            </a:pPr>
            <a:endParaRPr lang="en-US" altLang="ja-JP" sz="2800" dirty="0">
              <a:solidFill>
                <a:srgbClr val="FFFFFF"/>
              </a:solidFill>
              <a:latin typeface="+mn-ea"/>
              <a:ea typeface="+mn-ea"/>
            </a:endParaRPr>
          </a:p>
          <a:p>
            <a:pPr>
              <a:defRPr/>
            </a:pPr>
            <a:r>
              <a:rPr lang="ja-JP" altLang="en-US" sz="2800" dirty="0">
                <a:solidFill>
                  <a:srgbClr val="FFFF66"/>
                </a:solidFill>
                <a:effectLst>
                  <a:outerShdw blurRad="38100" dist="38100" dir="2700000" algn="tl">
                    <a:srgbClr val="000000"/>
                  </a:outerShdw>
                </a:effectLst>
                <a:latin typeface="+mn-ea"/>
                <a:ea typeface="+mn-ea"/>
              </a:rPr>
              <a:t>男性で，副腎以外の器官に異所性に女性ホルモンを産生した例は報告されていない</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0"/>
            <a:ext cx="8229600" cy="620713"/>
          </a:xfrm>
        </p:spPr>
        <p:txBody>
          <a:bodyPr/>
          <a:lstStyle/>
          <a:p>
            <a:pPr eaLnBrk="1" hangingPunct="1">
              <a:defRPr/>
            </a:pPr>
            <a:r>
              <a:rPr lang="ja-JP" altLang="en-US" sz="4000" b="1">
                <a:solidFill>
                  <a:srgbClr val="FFFF00"/>
                </a:solidFill>
              </a:rPr>
              <a:t>副腎</a:t>
            </a:r>
          </a:p>
        </p:txBody>
      </p:sp>
      <p:graphicFrame>
        <p:nvGraphicFramePr>
          <p:cNvPr id="137477" name="Group 261"/>
          <p:cNvGraphicFramePr>
            <a:graphicFrameLocks noGrp="1"/>
          </p:cNvGraphicFramePr>
          <p:nvPr>
            <p:extLst>
              <p:ext uri="{D42A27DB-BD31-4B8C-83A1-F6EECF244321}">
                <p14:modId xmlns:p14="http://schemas.microsoft.com/office/powerpoint/2010/main" val="3945543174"/>
              </p:ext>
            </p:extLst>
          </p:nvPr>
        </p:nvGraphicFramePr>
        <p:xfrm>
          <a:off x="508000" y="908050"/>
          <a:ext cx="8127999" cy="5381626"/>
        </p:xfrm>
        <a:graphic>
          <a:graphicData uri="http://schemas.openxmlformats.org/drawingml/2006/table">
            <a:tbl>
              <a:tblPr/>
              <a:tblGrid>
                <a:gridCol w="1928989"/>
                <a:gridCol w="1737077"/>
                <a:gridCol w="1605844"/>
                <a:gridCol w="2856089"/>
              </a:tblGrid>
              <a:tr h="425450">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1" lang="ja-JP" altLang="ja-JP" sz="2400" b="1" i="0" u="none" strike="noStrike" cap="none" normalizeH="0" baseline="0" dirty="0" smtClean="0">
                        <a:ln>
                          <a:noFill/>
                        </a:ln>
                        <a:solidFill>
                          <a:schemeClr val="bg1"/>
                        </a:solidFill>
                        <a:effectLst/>
                        <a:latin typeface="+mn-ea"/>
                        <a:ea typeface="+mn-ea"/>
                      </a:endParaRP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latin typeface="+mn-ea"/>
                          <a:ea typeface="+mn-ea"/>
                        </a:rPr>
                        <a:t>球状層</a:t>
                      </a: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latin typeface="+mn-ea"/>
                          <a:ea typeface="+mn-ea"/>
                        </a:rPr>
                        <a:t>束状層</a:t>
                      </a: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latin typeface="+mn-ea"/>
                          <a:ea typeface="+mn-ea"/>
                        </a:rPr>
                        <a:t>網状層</a:t>
                      </a: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CC3399"/>
                    </a:solidFill>
                  </a:tcPr>
                </a:tc>
              </a:tr>
              <a:tr h="649288">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1" lang="ja-JP" altLang="ja-JP" sz="2400" b="1" i="0" u="none" strike="noStrike" cap="none" normalizeH="0" baseline="0" dirty="0" smtClean="0">
                        <a:ln>
                          <a:noFill/>
                        </a:ln>
                        <a:solidFill>
                          <a:schemeClr val="bg1"/>
                        </a:solidFill>
                        <a:effectLst/>
                        <a:latin typeface="+mn-ea"/>
                        <a:ea typeface="+mn-ea"/>
                      </a:endParaRP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rgbClr val="FFFF6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latin typeface="+mn-ea"/>
                          <a:ea typeface="+mn-ea"/>
                        </a:rPr>
                        <a:t>電解質</a:t>
                      </a:r>
                      <a:br>
                        <a:rPr kumimoji="1" lang="ja-JP" altLang="en-US" sz="1600" b="1" i="0" u="none" strike="noStrike" cap="none" normalizeH="0" baseline="0" smtClean="0">
                          <a:ln>
                            <a:noFill/>
                          </a:ln>
                          <a:solidFill>
                            <a:schemeClr val="bg1"/>
                          </a:solidFill>
                          <a:effectLst/>
                          <a:latin typeface="+mn-ea"/>
                          <a:ea typeface="+mn-ea"/>
                        </a:rPr>
                      </a:br>
                      <a:r>
                        <a:rPr kumimoji="1" lang="ja-JP" altLang="en-US" sz="1600" b="1" i="0" u="none" strike="noStrike" cap="none" normalizeH="0" baseline="0" smtClean="0">
                          <a:ln>
                            <a:noFill/>
                          </a:ln>
                          <a:solidFill>
                            <a:schemeClr val="bg1"/>
                          </a:solidFill>
                          <a:effectLst/>
                          <a:latin typeface="+mn-ea"/>
                          <a:ea typeface="+mn-ea"/>
                        </a:rPr>
                        <a:t>コルチコイド</a:t>
                      </a: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rgbClr val="FFFF66"/>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latin typeface="+mn-ea"/>
                          <a:ea typeface="+mn-ea"/>
                        </a:rPr>
                        <a:t>糖質</a:t>
                      </a:r>
                      <a:br>
                        <a:rPr kumimoji="1" lang="ja-JP" altLang="en-US" sz="1600" b="1" i="0" u="none" strike="noStrike" cap="none" normalizeH="0" baseline="0" smtClean="0">
                          <a:ln>
                            <a:noFill/>
                          </a:ln>
                          <a:solidFill>
                            <a:schemeClr val="bg1"/>
                          </a:solidFill>
                          <a:effectLst/>
                          <a:latin typeface="+mn-ea"/>
                          <a:ea typeface="+mn-ea"/>
                        </a:rPr>
                      </a:br>
                      <a:r>
                        <a:rPr kumimoji="1" lang="ja-JP" altLang="en-US" sz="1600" b="1" i="0" u="none" strike="noStrike" cap="none" normalizeH="0" baseline="0" smtClean="0">
                          <a:ln>
                            <a:noFill/>
                          </a:ln>
                          <a:solidFill>
                            <a:schemeClr val="bg1"/>
                          </a:solidFill>
                          <a:effectLst/>
                          <a:latin typeface="+mn-ea"/>
                          <a:ea typeface="+mn-ea"/>
                        </a:rPr>
                        <a:t>コルチコイド</a:t>
                      </a: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rgbClr val="FFFF66"/>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latin typeface="+mn-ea"/>
                          <a:ea typeface="+mn-ea"/>
                        </a:rPr>
                        <a:t>副腎</a:t>
                      </a:r>
                      <a:br>
                        <a:rPr kumimoji="1" lang="ja-JP" altLang="en-US" sz="1600" b="1" i="0" u="none" strike="noStrike" cap="none" normalizeH="0" baseline="0" smtClean="0">
                          <a:ln>
                            <a:noFill/>
                          </a:ln>
                          <a:solidFill>
                            <a:schemeClr val="bg1"/>
                          </a:solidFill>
                          <a:effectLst/>
                          <a:latin typeface="+mn-ea"/>
                          <a:ea typeface="+mn-ea"/>
                        </a:rPr>
                      </a:br>
                      <a:r>
                        <a:rPr kumimoji="1" lang="ja-JP" altLang="en-US" sz="1600" b="1" i="0" u="none" strike="noStrike" cap="none" normalizeH="0" baseline="0" smtClean="0">
                          <a:ln>
                            <a:noFill/>
                          </a:ln>
                          <a:solidFill>
                            <a:schemeClr val="bg1"/>
                          </a:solidFill>
                          <a:effectLst/>
                          <a:latin typeface="+mn-ea"/>
                          <a:ea typeface="+mn-ea"/>
                        </a:rPr>
                        <a:t>アンドロゲン</a:t>
                      </a: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rgbClr val="FFFF66"/>
                      </a:solidFill>
                      <a:prstDash val="solid"/>
                      <a:round/>
                      <a:headEnd type="none" w="med" len="med"/>
                      <a:tailEnd type="none" w="med" len="med"/>
                    </a:lnB>
                    <a:lnTlToBr>
                      <a:noFill/>
                    </a:lnTlToBr>
                    <a:lnBlToTr>
                      <a:noFill/>
                    </a:lnBlToTr>
                    <a:solidFill>
                      <a:srgbClr val="CC3399"/>
                    </a:solidFill>
                  </a:tcPr>
                </a:tc>
              </a:tr>
              <a:tr h="371475">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600" b="1" i="0" u="none" strike="noStrike" cap="none" normalizeH="0" baseline="0" smtClean="0">
                          <a:ln>
                            <a:noFill/>
                          </a:ln>
                          <a:solidFill>
                            <a:schemeClr val="bg1"/>
                          </a:solidFill>
                          <a:effectLst/>
                          <a:latin typeface="+mn-ea"/>
                          <a:ea typeface="+mn-ea"/>
                        </a:rPr>
                        <a:t>Prader</a:t>
                      </a:r>
                      <a:r>
                        <a:rPr kumimoji="1" lang="ja-JP" altLang="en-US" sz="1600" b="1" i="0" u="none" strike="noStrike" cap="none" normalizeH="0" baseline="0" smtClean="0">
                          <a:ln>
                            <a:noFill/>
                          </a:ln>
                          <a:solidFill>
                            <a:schemeClr val="bg1"/>
                          </a:solidFill>
                          <a:effectLst/>
                          <a:latin typeface="+mn-ea"/>
                          <a:ea typeface="+mn-ea"/>
                        </a:rPr>
                        <a:t>（すべて）</a:t>
                      </a: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FFFF66"/>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latin typeface="+mn-ea"/>
                          <a:ea typeface="+mn-ea"/>
                        </a:rPr>
                        <a:t>Ｎａ喪失</a:t>
                      </a: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FFFF66"/>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600" b="1" i="0" u="none" strike="noStrike" cap="none" normalizeH="0" baseline="0" smtClean="0">
                          <a:ln>
                            <a:noFill/>
                          </a:ln>
                          <a:solidFill>
                            <a:schemeClr val="bg1"/>
                          </a:solidFill>
                          <a:effectLst/>
                          <a:latin typeface="+mn-ea"/>
                          <a:ea typeface="+mn-ea"/>
                        </a:rPr>
                        <a:t>↓↓↓</a:t>
                      </a:r>
                      <a:r>
                        <a:rPr kumimoji="1" lang="ja-JP" altLang="en-US" sz="1600" b="1" i="0" u="none" strike="noStrike" cap="none" normalizeH="0" baseline="0" smtClean="0">
                          <a:ln>
                            <a:noFill/>
                          </a:ln>
                          <a:solidFill>
                            <a:schemeClr val="bg1"/>
                          </a:solidFill>
                          <a:effectLst/>
                          <a:latin typeface="+mn-ea"/>
                          <a:ea typeface="+mn-ea"/>
                        </a:rPr>
                        <a:t>クリ－ゼ</a:t>
                      </a: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FFFF66"/>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600" b="1" i="0" u="none" strike="noStrike" cap="none" normalizeH="0" baseline="0" smtClean="0">
                          <a:ln>
                            <a:noFill/>
                          </a:ln>
                          <a:solidFill>
                            <a:schemeClr val="bg1"/>
                          </a:solidFill>
                          <a:effectLst/>
                          <a:latin typeface="+mn-ea"/>
                          <a:ea typeface="+mn-ea"/>
                        </a:rPr>
                        <a:t>↓</a:t>
                      </a:r>
                      <a:r>
                        <a:rPr kumimoji="1" lang="ja-JP" altLang="en-US" sz="1600" b="1" i="0" u="none" strike="noStrike" cap="none" normalizeH="0" baseline="0" smtClean="0">
                          <a:ln>
                            <a:noFill/>
                          </a:ln>
                          <a:solidFill>
                            <a:schemeClr val="bg1"/>
                          </a:solidFill>
                          <a:effectLst/>
                          <a:latin typeface="+mn-ea"/>
                          <a:ea typeface="+mn-ea"/>
                        </a:rPr>
                        <a:t>性腺機能低下</a:t>
                      </a: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FFFF66"/>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CC3399"/>
                    </a:solidFill>
                  </a:tcPr>
                </a:tc>
              </a:tr>
              <a:tr h="373063">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latin typeface="+mn-ea"/>
                          <a:ea typeface="+mn-ea"/>
                        </a:rPr>
                        <a:t>３</a:t>
                      </a:r>
                      <a:r>
                        <a:rPr kumimoji="1" lang="en-US" altLang="ja-JP" sz="1600" b="1" i="0" u="none" strike="noStrike" cap="none" normalizeH="0" baseline="0" smtClean="0">
                          <a:ln>
                            <a:noFill/>
                          </a:ln>
                          <a:solidFill>
                            <a:schemeClr val="bg1"/>
                          </a:solidFill>
                          <a:effectLst/>
                          <a:latin typeface="+mn-ea"/>
                          <a:ea typeface="+mn-ea"/>
                        </a:rPr>
                        <a:t>β</a:t>
                      </a: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latin typeface="+mn-ea"/>
                          <a:ea typeface="+mn-ea"/>
                        </a:rPr>
                        <a:t>Ｎａ喪失</a:t>
                      </a: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600" b="1" i="0" u="none" strike="noStrike" cap="none" normalizeH="0" baseline="0" smtClean="0">
                          <a:ln>
                            <a:noFill/>
                          </a:ln>
                          <a:solidFill>
                            <a:schemeClr val="bg1"/>
                          </a:solidFill>
                          <a:effectLst/>
                          <a:latin typeface="+mn-ea"/>
                          <a:ea typeface="+mn-ea"/>
                        </a:rPr>
                        <a:t>↓↓↓</a:t>
                      </a:r>
                      <a:r>
                        <a:rPr kumimoji="1" lang="ja-JP" altLang="en-US" sz="1600" b="1" i="0" u="none" strike="noStrike" cap="none" normalizeH="0" baseline="0" smtClean="0">
                          <a:ln>
                            <a:noFill/>
                          </a:ln>
                          <a:solidFill>
                            <a:schemeClr val="bg1"/>
                          </a:solidFill>
                          <a:effectLst/>
                          <a:latin typeface="+mn-ea"/>
                          <a:ea typeface="+mn-ea"/>
                        </a:rPr>
                        <a:t>クリ－ゼ</a:t>
                      </a: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600" b="1" i="0" u="none" strike="noStrike" cap="none" normalizeH="0" baseline="0" smtClean="0">
                          <a:ln>
                            <a:noFill/>
                          </a:ln>
                          <a:solidFill>
                            <a:schemeClr val="bg1"/>
                          </a:solidFill>
                          <a:effectLst/>
                          <a:latin typeface="+mn-ea"/>
                          <a:ea typeface="+mn-ea"/>
                        </a:rPr>
                        <a:t>DHEA↑</a:t>
                      </a:r>
                      <a:r>
                        <a:rPr kumimoji="1" lang="ja-JP" altLang="en-US" sz="1600" b="1" i="0" u="none" strike="noStrike" cap="none" normalizeH="0" baseline="0" smtClean="0">
                          <a:ln>
                            <a:noFill/>
                          </a:ln>
                          <a:solidFill>
                            <a:schemeClr val="bg1"/>
                          </a:solidFill>
                          <a:effectLst/>
                          <a:latin typeface="+mn-ea"/>
                          <a:ea typeface="+mn-ea"/>
                        </a:rPr>
                        <a:t>弱男性化＝</a:t>
                      </a:r>
                      <a:r>
                        <a:rPr kumimoji="1" lang="en-US" altLang="ja-JP" sz="1600" b="1" i="0" u="none" strike="noStrike" cap="none" normalizeH="0" baseline="0" smtClean="0">
                          <a:ln>
                            <a:noFill/>
                          </a:ln>
                          <a:solidFill>
                            <a:schemeClr val="bg1"/>
                          </a:solidFill>
                          <a:effectLst/>
                          <a:latin typeface="+mn-ea"/>
                          <a:ea typeface="+mn-ea"/>
                        </a:rPr>
                        <a:t>17KS↑</a:t>
                      </a: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CC3399"/>
                    </a:solidFill>
                  </a:tcPr>
                </a:tc>
              </a:tr>
              <a:tr h="649288">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latin typeface="+mn-ea"/>
                          <a:ea typeface="+mn-ea"/>
                        </a:rPr>
                        <a:t>２１（</a:t>
                      </a:r>
                      <a:r>
                        <a:rPr kumimoji="1" lang="en-US" altLang="ja-JP" sz="1600" b="1" i="0" u="none" strike="noStrike" cap="none" normalizeH="0" baseline="0" smtClean="0">
                          <a:ln>
                            <a:noFill/>
                          </a:ln>
                          <a:solidFill>
                            <a:schemeClr val="bg1"/>
                          </a:solidFill>
                          <a:effectLst/>
                          <a:latin typeface="+mn-ea"/>
                          <a:ea typeface="+mn-ea"/>
                        </a:rPr>
                        <a:t>80</a:t>
                      </a:r>
                      <a:r>
                        <a:rPr kumimoji="1" lang="ja-JP" altLang="en-US" sz="1600" b="1" i="0" u="none" strike="noStrike" cap="none" normalizeH="0" baseline="0" smtClean="0">
                          <a:ln>
                            <a:noFill/>
                          </a:ln>
                          <a:solidFill>
                            <a:schemeClr val="bg1"/>
                          </a:solidFill>
                          <a:effectLst/>
                          <a:latin typeface="+mn-ea"/>
                          <a:ea typeface="+mn-ea"/>
                        </a:rPr>
                        <a:t>％）</a:t>
                      </a: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latin typeface="+mn-ea"/>
                          <a:ea typeface="+mn-ea"/>
                        </a:rPr>
                        <a:t>正常または</a:t>
                      </a:r>
                      <a:br>
                        <a:rPr kumimoji="1" lang="ja-JP" altLang="en-US" sz="1600" b="1" i="0" u="none" strike="noStrike" cap="none" normalizeH="0" baseline="0" smtClean="0">
                          <a:ln>
                            <a:noFill/>
                          </a:ln>
                          <a:solidFill>
                            <a:schemeClr val="bg1"/>
                          </a:solidFill>
                          <a:effectLst/>
                          <a:latin typeface="+mn-ea"/>
                          <a:ea typeface="+mn-ea"/>
                        </a:rPr>
                      </a:br>
                      <a:r>
                        <a:rPr kumimoji="1" lang="ja-JP" altLang="en-US" sz="1600" b="1" i="0" u="none" strike="noStrike" cap="none" normalizeH="0" baseline="0" smtClean="0">
                          <a:ln>
                            <a:noFill/>
                          </a:ln>
                          <a:solidFill>
                            <a:schemeClr val="bg1"/>
                          </a:solidFill>
                          <a:effectLst/>
                          <a:latin typeface="+mn-ea"/>
                          <a:ea typeface="+mn-ea"/>
                        </a:rPr>
                        <a:t>Ｎａ喪失</a:t>
                      </a: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600" b="1" i="0" u="none" strike="noStrike" cap="none" normalizeH="0" baseline="0" smtClean="0">
                          <a:ln>
                            <a:noFill/>
                          </a:ln>
                          <a:solidFill>
                            <a:schemeClr val="bg1"/>
                          </a:solidFill>
                          <a:effectLst/>
                          <a:latin typeface="+mn-ea"/>
                          <a:ea typeface="+mn-ea"/>
                        </a:rPr>
                        <a:t>↓↓</a:t>
                      </a: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latin typeface="+mn-ea"/>
                          <a:ea typeface="+mn-ea"/>
                        </a:rPr>
                        <a:t>男性化＝</a:t>
                      </a:r>
                      <a:r>
                        <a:rPr kumimoji="1" lang="en-US" altLang="ja-JP" sz="1600" b="1" i="0" u="none" strike="noStrike" cap="none" normalizeH="0" baseline="0" smtClean="0">
                          <a:ln>
                            <a:noFill/>
                          </a:ln>
                          <a:solidFill>
                            <a:schemeClr val="bg1"/>
                          </a:solidFill>
                          <a:effectLst/>
                          <a:latin typeface="+mn-ea"/>
                          <a:ea typeface="+mn-ea"/>
                        </a:rPr>
                        <a:t>17KS↑↑</a:t>
                      </a: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CC3399"/>
                    </a:solidFill>
                  </a:tcPr>
                </a:tc>
              </a:tr>
              <a:tr h="788988">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latin typeface="+mn-ea"/>
                          <a:ea typeface="+mn-ea"/>
                        </a:rPr>
                        <a:t>１１</a:t>
                      </a:r>
                      <a:r>
                        <a:rPr kumimoji="1" lang="en-US" altLang="ja-JP" sz="1600" b="1" i="0" u="none" strike="noStrike" cap="none" normalizeH="0" baseline="0" smtClean="0">
                          <a:ln>
                            <a:noFill/>
                          </a:ln>
                          <a:solidFill>
                            <a:schemeClr val="bg1"/>
                          </a:solidFill>
                          <a:effectLst/>
                          <a:latin typeface="+mn-ea"/>
                          <a:ea typeface="+mn-ea"/>
                        </a:rPr>
                        <a:t>β</a:t>
                      </a:r>
                      <a:r>
                        <a:rPr kumimoji="1" lang="ja-JP" altLang="en-US" sz="1600" b="1" i="0" u="none" strike="noStrike" cap="none" normalizeH="0" baseline="0" smtClean="0">
                          <a:ln>
                            <a:noFill/>
                          </a:ln>
                          <a:solidFill>
                            <a:schemeClr val="bg1"/>
                          </a:solidFill>
                          <a:effectLst/>
                          <a:latin typeface="+mn-ea"/>
                          <a:ea typeface="+mn-ea"/>
                        </a:rPr>
                        <a:t>（</a:t>
                      </a:r>
                      <a:r>
                        <a:rPr kumimoji="1" lang="en-US" altLang="ja-JP" sz="1600" b="1" i="0" u="none" strike="noStrike" cap="none" normalizeH="0" baseline="0" smtClean="0">
                          <a:ln>
                            <a:noFill/>
                          </a:ln>
                          <a:solidFill>
                            <a:schemeClr val="bg1"/>
                          </a:solidFill>
                          <a:effectLst/>
                          <a:latin typeface="+mn-ea"/>
                          <a:ea typeface="+mn-ea"/>
                        </a:rPr>
                        <a:t>10</a:t>
                      </a:r>
                      <a:r>
                        <a:rPr kumimoji="1" lang="ja-JP" altLang="en-US" sz="1600" b="1" i="0" u="none" strike="noStrike" cap="none" normalizeH="0" baseline="0" smtClean="0">
                          <a:ln>
                            <a:noFill/>
                          </a:ln>
                          <a:solidFill>
                            <a:schemeClr val="bg1"/>
                          </a:solidFill>
                          <a:effectLst/>
                          <a:latin typeface="+mn-ea"/>
                          <a:ea typeface="+mn-ea"/>
                        </a:rPr>
                        <a:t>％）</a:t>
                      </a:r>
                      <a:br>
                        <a:rPr kumimoji="1" lang="ja-JP" altLang="en-US" sz="1600" b="1" i="0" u="none" strike="noStrike" cap="none" normalizeH="0" baseline="0" smtClean="0">
                          <a:ln>
                            <a:noFill/>
                          </a:ln>
                          <a:solidFill>
                            <a:schemeClr val="bg1"/>
                          </a:solidFill>
                          <a:effectLst/>
                          <a:latin typeface="+mn-ea"/>
                          <a:ea typeface="+mn-ea"/>
                        </a:rPr>
                      </a:br>
                      <a:r>
                        <a:rPr kumimoji="1" lang="ja-JP" altLang="en-US" sz="1600" b="1" i="0" u="none" strike="noStrike" cap="none" normalizeH="0" baseline="0" smtClean="0">
                          <a:ln>
                            <a:noFill/>
                          </a:ln>
                          <a:solidFill>
                            <a:schemeClr val="bg1"/>
                          </a:solidFill>
                          <a:effectLst/>
                          <a:latin typeface="+mn-ea"/>
                          <a:ea typeface="+mn-ea"/>
                        </a:rPr>
                        <a:t>尿中</a:t>
                      </a:r>
                      <a:r>
                        <a:rPr kumimoji="1" lang="en-US" altLang="ja-JP" sz="1600" b="1" i="0" u="none" strike="noStrike" cap="none" normalizeH="0" baseline="0" smtClean="0">
                          <a:ln>
                            <a:noFill/>
                          </a:ln>
                          <a:solidFill>
                            <a:schemeClr val="bg1"/>
                          </a:solidFill>
                          <a:effectLst/>
                          <a:latin typeface="+mn-ea"/>
                          <a:ea typeface="+mn-ea"/>
                        </a:rPr>
                        <a:t>17OHCS↑↑</a:t>
                      </a: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latin typeface="+mn-ea"/>
                          <a:ea typeface="+mn-ea"/>
                        </a:rPr>
                        <a:t>高血圧</a:t>
                      </a:r>
                      <a:br>
                        <a:rPr kumimoji="1" lang="ja-JP" altLang="en-US" sz="1600" b="1" i="0" u="none" strike="noStrike" cap="none" normalizeH="0" baseline="0" smtClean="0">
                          <a:ln>
                            <a:noFill/>
                          </a:ln>
                          <a:solidFill>
                            <a:schemeClr val="bg1"/>
                          </a:solidFill>
                          <a:effectLst/>
                          <a:latin typeface="+mn-ea"/>
                          <a:ea typeface="+mn-ea"/>
                        </a:rPr>
                      </a:br>
                      <a:r>
                        <a:rPr kumimoji="1" lang="ja-JP" altLang="en-US" sz="1600" b="1" i="0" u="none" strike="noStrike" cap="none" normalizeH="0" baseline="0" smtClean="0">
                          <a:ln>
                            <a:noFill/>
                          </a:ln>
                          <a:solidFill>
                            <a:schemeClr val="bg1"/>
                          </a:solidFill>
                          <a:effectLst/>
                          <a:latin typeface="+mn-ea"/>
                          <a:ea typeface="+mn-ea"/>
                        </a:rPr>
                        <a:t>低Ｋ（</a:t>
                      </a:r>
                      <a:r>
                        <a:rPr kumimoji="1" lang="ja-JP" altLang="en-US" sz="1600" b="1" i="0" u="none" strike="noStrike" cap="none" normalizeH="0" baseline="0" smtClean="0">
                          <a:ln>
                            <a:noFill/>
                          </a:ln>
                          <a:solidFill>
                            <a:srgbClr val="FFFF66"/>
                          </a:solidFill>
                          <a:effectLst/>
                          <a:latin typeface="+mn-ea"/>
                          <a:ea typeface="+mn-ea"/>
                        </a:rPr>
                        <a:t>ＤＯＣ↑</a:t>
                      </a:r>
                      <a:r>
                        <a:rPr kumimoji="1" lang="ja-JP" altLang="en-US" sz="1600" b="1" i="0" u="none" strike="noStrike" cap="none" normalizeH="0" baseline="0" smtClean="0">
                          <a:ln>
                            <a:noFill/>
                          </a:ln>
                          <a:solidFill>
                            <a:schemeClr val="bg1"/>
                          </a:solidFill>
                          <a:effectLst/>
                          <a:latin typeface="+mn-ea"/>
                          <a:ea typeface="+mn-ea"/>
                        </a:rPr>
                        <a:t>）</a:t>
                      </a:r>
                      <a:br>
                        <a:rPr kumimoji="1" lang="ja-JP" altLang="en-US" sz="1600" b="1" i="0" u="none" strike="noStrike" cap="none" normalizeH="0" baseline="0" smtClean="0">
                          <a:ln>
                            <a:noFill/>
                          </a:ln>
                          <a:solidFill>
                            <a:schemeClr val="bg1"/>
                          </a:solidFill>
                          <a:effectLst/>
                          <a:latin typeface="+mn-ea"/>
                          <a:ea typeface="+mn-ea"/>
                        </a:rPr>
                      </a:br>
                      <a:r>
                        <a:rPr kumimoji="1" lang="ja-JP" altLang="en-US" sz="1600" b="1" i="0" u="none" strike="noStrike" cap="none" normalizeH="0" baseline="0" smtClean="0">
                          <a:ln>
                            <a:noFill/>
                          </a:ln>
                          <a:solidFill>
                            <a:schemeClr val="bg1"/>
                          </a:solidFill>
                          <a:effectLst/>
                          <a:latin typeface="+mn-ea"/>
                          <a:ea typeface="+mn-ea"/>
                        </a:rPr>
                        <a:t>アルカロ－シス</a:t>
                      </a: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600" b="1" i="0" u="none" strike="noStrike" cap="none" normalizeH="0" baseline="0" smtClean="0">
                          <a:ln>
                            <a:noFill/>
                          </a:ln>
                          <a:solidFill>
                            <a:schemeClr val="bg1"/>
                          </a:solidFill>
                          <a:effectLst/>
                          <a:latin typeface="+mn-ea"/>
                          <a:ea typeface="+mn-ea"/>
                        </a:rPr>
                        <a:t>↓</a:t>
                      </a: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latin typeface="+mn-ea"/>
                          <a:ea typeface="+mn-ea"/>
                        </a:rPr>
                        <a:t>男性化＝</a:t>
                      </a:r>
                      <a:r>
                        <a:rPr kumimoji="1" lang="en-US" altLang="ja-JP" sz="1600" b="1" i="0" u="none" strike="noStrike" cap="none" normalizeH="0" baseline="0" smtClean="0">
                          <a:ln>
                            <a:noFill/>
                          </a:ln>
                          <a:solidFill>
                            <a:schemeClr val="bg1"/>
                          </a:solidFill>
                          <a:effectLst/>
                          <a:latin typeface="+mn-ea"/>
                          <a:ea typeface="+mn-ea"/>
                        </a:rPr>
                        <a:t>17KS↑↑</a:t>
                      </a: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CC3399"/>
                    </a:solidFill>
                  </a:tcPr>
                </a:tc>
              </a:tr>
              <a:tr h="1195387">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latin typeface="+mn-ea"/>
                          <a:ea typeface="+mn-ea"/>
                        </a:rPr>
                        <a:t>１７</a:t>
                      </a:r>
                      <a:r>
                        <a:rPr kumimoji="1" lang="en-US" altLang="ja-JP" sz="1600" b="1" i="0" u="none" strike="noStrike" cap="none" normalizeH="0" baseline="0" smtClean="0">
                          <a:ln>
                            <a:noFill/>
                          </a:ln>
                          <a:solidFill>
                            <a:schemeClr val="bg1"/>
                          </a:solidFill>
                          <a:effectLst/>
                          <a:latin typeface="+mn-ea"/>
                          <a:ea typeface="+mn-ea"/>
                        </a:rPr>
                        <a:t>α</a:t>
                      </a:r>
                      <a:br>
                        <a:rPr kumimoji="1" lang="en-US" altLang="ja-JP" sz="1600" b="1" i="0" u="none" strike="noStrike" cap="none" normalizeH="0" baseline="0" smtClean="0">
                          <a:ln>
                            <a:noFill/>
                          </a:ln>
                          <a:solidFill>
                            <a:schemeClr val="bg1"/>
                          </a:solidFill>
                          <a:effectLst/>
                          <a:latin typeface="+mn-ea"/>
                          <a:ea typeface="+mn-ea"/>
                        </a:rPr>
                      </a:br>
                      <a:r>
                        <a:rPr kumimoji="1" lang="ja-JP" altLang="en-US" sz="1600" b="1" i="0" u="none" strike="noStrike" cap="none" normalizeH="0" baseline="0" smtClean="0">
                          <a:ln>
                            <a:noFill/>
                          </a:ln>
                          <a:solidFill>
                            <a:schemeClr val="bg1"/>
                          </a:solidFill>
                          <a:effectLst/>
                          <a:latin typeface="+mn-ea"/>
                          <a:ea typeface="+mn-ea"/>
                        </a:rPr>
                        <a:t>（縦の酵素）</a:t>
                      </a: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dirty="0" smtClean="0">
                          <a:ln>
                            <a:noFill/>
                          </a:ln>
                          <a:solidFill>
                            <a:schemeClr val="bg1"/>
                          </a:solidFill>
                          <a:effectLst/>
                          <a:latin typeface="+mn-ea"/>
                          <a:ea typeface="+mn-ea"/>
                        </a:rPr>
                        <a:t>高血圧</a:t>
                      </a:r>
                      <a:br>
                        <a:rPr kumimoji="1" lang="ja-JP" altLang="en-US" sz="1600" b="1" i="0" u="none" strike="noStrike" cap="none" normalizeH="0" baseline="0" dirty="0" smtClean="0">
                          <a:ln>
                            <a:noFill/>
                          </a:ln>
                          <a:solidFill>
                            <a:schemeClr val="bg1"/>
                          </a:solidFill>
                          <a:effectLst/>
                          <a:latin typeface="+mn-ea"/>
                          <a:ea typeface="+mn-ea"/>
                        </a:rPr>
                      </a:br>
                      <a:r>
                        <a:rPr kumimoji="1" lang="ja-JP" altLang="en-US" sz="1600" b="1" i="0" u="none" strike="noStrike" cap="none" normalizeH="0" baseline="0" dirty="0" smtClean="0">
                          <a:ln>
                            <a:noFill/>
                          </a:ln>
                          <a:solidFill>
                            <a:schemeClr val="bg1"/>
                          </a:solidFill>
                          <a:effectLst/>
                          <a:latin typeface="+mn-ea"/>
                          <a:ea typeface="+mn-ea"/>
                        </a:rPr>
                        <a:t>低Ｋ（</a:t>
                      </a:r>
                      <a:r>
                        <a:rPr kumimoji="1" lang="ja-JP" altLang="en-US" sz="1600" b="1" i="0" u="none" strike="noStrike" cap="none" normalizeH="0" baseline="0" dirty="0" smtClean="0">
                          <a:ln>
                            <a:noFill/>
                          </a:ln>
                          <a:solidFill>
                            <a:srgbClr val="FFFF66"/>
                          </a:solidFill>
                          <a:effectLst/>
                          <a:latin typeface="+mn-ea"/>
                          <a:ea typeface="+mn-ea"/>
                        </a:rPr>
                        <a:t>ＤＯＣ↑</a:t>
                      </a:r>
                      <a:r>
                        <a:rPr kumimoji="1" lang="ja-JP" altLang="en-US" sz="1600" b="1" i="0" u="none" strike="noStrike" cap="none" normalizeH="0" baseline="0" dirty="0" smtClean="0">
                          <a:ln>
                            <a:noFill/>
                          </a:ln>
                          <a:solidFill>
                            <a:schemeClr val="bg1"/>
                          </a:solidFill>
                          <a:effectLst/>
                          <a:latin typeface="+mn-ea"/>
                          <a:ea typeface="+mn-ea"/>
                        </a:rPr>
                        <a:t>）</a:t>
                      </a:r>
                      <a:br>
                        <a:rPr kumimoji="1" lang="ja-JP" altLang="en-US" sz="1600" b="1" i="0" u="none" strike="noStrike" cap="none" normalizeH="0" baseline="0" dirty="0" smtClean="0">
                          <a:ln>
                            <a:noFill/>
                          </a:ln>
                          <a:solidFill>
                            <a:schemeClr val="bg1"/>
                          </a:solidFill>
                          <a:effectLst/>
                          <a:latin typeface="+mn-ea"/>
                          <a:ea typeface="+mn-ea"/>
                        </a:rPr>
                      </a:br>
                      <a:r>
                        <a:rPr kumimoji="1" lang="ja-JP" altLang="en-US" sz="1600" b="1" i="0" u="none" strike="noStrike" cap="none" normalizeH="0" baseline="0" dirty="0" smtClean="0">
                          <a:ln>
                            <a:noFill/>
                          </a:ln>
                          <a:solidFill>
                            <a:schemeClr val="bg1"/>
                          </a:solidFill>
                          <a:effectLst/>
                          <a:latin typeface="+mn-ea"/>
                          <a:ea typeface="+mn-ea"/>
                        </a:rPr>
                        <a:t>アルカロ－シス</a:t>
                      </a:r>
                      <a:br>
                        <a:rPr kumimoji="1" lang="ja-JP" altLang="en-US" sz="1600" b="1" i="0" u="none" strike="noStrike" cap="none" normalizeH="0" baseline="0" dirty="0" smtClean="0">
                          <a:ln>
                            <a:noFill/>
                          </a:ln>
                          <a:solidFill>
                            <a:schemeClr val="bg1"/>
                          </a:solidFill>
                          <a:effectLst/>
                          <a:latin typeface="+mn-ea"/>
                          <a:ea typeface="+mn-ea"/>
                        </a:rPr>
                      </a:br>
                      <a:r>
                        <a:rPr kumimoji="1" lang="ja-JP" altLang="en-US" sz="1600" b="1" i="0" u="none" strike="noStrike" cap="none" normalizeH="0" baseline="0" dirty="0" smtClean="0">
                          <a:ln>
                            <a:noFill/>
                          </a:ln>
                          <a:solidFill>
                            <a:schemeClr val="bg1"/>
                          </a:solidFill>
                          <a:effectLst/>
                          <a:latin typeface="+mn-ea"/>
                          <a:ea typeface="+mn-ea"/>
                        </a:rPr>
                        <a:t>アルドステロン↓</a:t>
                      </a: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600" b="1" i="0" u="none" strike="noStrike" cap="none" normalizeH="0" baseline="0" smtClean="0">
                          <a:ln>
                            <a:noFill/>
                          </a:ln>
                          <a:solidFill>
                            <a:schemeClr val="bg1"/>
                          </a:solidFill>
                          <a:effectLst/>
                          <a:latin typeface="+mn-ea"/>
                          <a:ea typeface="+mn-ea"/>
                        </a:rPr>
                        <a:t>↓↓</a:t>
                      </a: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600" b="1" i="0" u="none" strike="noStrike" cap="none" normalizeH="0" baseline="0" smtClean="0">
                          <a:ln>
                            <a:noFill/>
                          </a:ln>
                          <a:solidFill>
                            <a:schemeClr val="bg1"/>
                          </a:solidFill>
                          <a:effectLst/>
                          <a:latin typeface="+mn-ea"/>
                          <a:ea typeface="+mn-ea"/>
                        </a:rPr>
                        <a:t>↓</a:t>
                      </a:r>
                      <a:r>
                        <a:rPr kumimoji="1" lang="ja-JP" altLang="en-US" sz="1600" b="1" i="0" u="none" strike="noStrike" cap="none" normalizeH="0" baseline="0" smtClean="0">
                          <a:ln>
                            <a:noFill/>
                          </a:ln>
                          <a:solidFill>
                            <a:schemeClr val="bg1"/>
                          </a:solidFill>
                          <a:effectLst/>
                          <a:latin typeface="+mn-ea"/>
                          <a:ea typeface="+mn-ea"/>
                        </a:rPr>
                        <a:t>性腺機能低下</a:t>
                      </a: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CC3399"/>
                    </a:solidFill>
                  </a:tcPr>
                </a:tc>
              </a:tr>
              <a:tr h="928687">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latin typeface="+mn-ea"/>
                          <a:ea typeface="+mn-ea"/>
                        </a:rPr>
                        <a:t>１８（</a:t>
                      </a:r>
                      <a:r>
                        <a:rPr kumimoji="1" lang="en-US" altLang="ja-JP" sz="1600" b="1" i="0" u="none" strike="noStrike" cap="none" normalizeH="0" baseline="0" smtClean="0">
                          <a:ln>
                            <a:noFill/>
                          </a:ln>
                          <a:solidFill>
                            <a:schemeClr val="bg1"/>
                          </a:solidFill>
                          <a:effectLst/>
                          <a:latin typeface="+mn-ea"/>
                          <a:ea typeface="+mn-ea"/>
                        </a:rPr>
                        <a:t>ACTH</a:t>
                      </a:r>
                      <a:r>
                        <a:rPr kumimoji="1" lang="ja-JP" altLang="en-US" sz="1600" b="1" i="0" u="none" strike="noStrike" cap="none" normalizeH="0" baseline="0" smtClean="0">
                          <a:ln>
                            <a:noFill/>
                          </a:ln>
                          <a:solidFill>
                            <a:schemeClr val="bg1"/>
                          </a:solidFill>
                          <a:effectLst/>
                          <a:latin typeface="+mn-ea"/>
                          <a:ea typeface="+mn-ea"/>
                        </a:rPr>
                        <a:t>正常）</a:t>
                      </a:r>
                      <a:br>
                        <a:rPr kumimoji="1" lang="ja-JP" altLang="en-US" sz="1600" b="1" i="0" u="none" strike="noStrike" cap="none" normalizeH="0" baseline="0" smtClean="0">
                          <a:ln>
                            <a:noFill/>
                          </a:ln>
                          <a:solidFill>
                            <a:schemeClr val="bg1"/>
                          </a:solidFill>
                          <a:effectLst/>
                          <a:latin typeface="+mn-ea"/>
                          <a:ea typeface="+mn-ea"/>
                        </a:rPr>
                      </a:br>
                      <a:r>
                        <a:rPr kumimoji="1" lang="ja-JP" altLang="en-US" sz="1600" b="1" i="0" u="none" strike="noStrike" cap="none" normalizeH="0" baseline="0" smtClean="0">
                          <a:ln>
                            <a:noFill/>
                          </a:ln>
                          <a:solidFill>
                            <a:schemeClr val="bg1"/>
                          </a:solidFill>
                          <a:effectLst/>
                          <a:latin typeface="+mn-ea"/>
                          <a:ea typeface="+mn-ea"/>
                        </a:rPr>
                        <a:t>アルドステロン</a:t>
                      </a:r>
                      <a:br>
                        <a:rPr kumimoji="1" lang="ja-JP" altLang="en-US" sz="1600" b="1" i="0" u="none" strike="noStrike" cap="none" normalizeH="0" baseline="0" smtClean="0">
                          <a:ln>
                            <a:noFill/>
                          </a:ln>
                          <a:solidFill>
                            <a:schemeClr val="bg1"/>
                          </a:solidFill>
                          <a:effectLst/>
                          <a:latin typeface="+mn-ea"/>
                          <a:ea typeface="+mn-ea"/>
                        </a:rPr>
                      </a:br>
                      <a:r>
                        <a:rPr kumimoji="1" lang="ja-JP" altLang="en-US" sz="1600" b="1" i="0" u="none" strike="noStrike" cap="none" normalizeH="0" baseline="0" smtClean="0">
                          <a:ln>
                            <a:noFill/>
                          </a:ln>
                          <a:solidFill>
                            <a:schemeClr val="bg1"/>
                          </a:solidFill>
                          <a:effectLst/>
                          <a:latin typeface="+mn-ea"/>
                          <a:ea typeface="+mn-ea"/>
                        </a:rPr>
                        <a:t>を作る酵素</a:t>
                      </a: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latin typeface="+mn-ea"/>
                          <a:ea typeface="+mn-ea"/>
                        </a:rPr>
                        <a:t>Ｎａ喪失</a:t>
                      </a: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smtClean="0">
                          <a:ln>
                            <a:noFill/>
                          </a:ln>
                          <a:solidFill>
                            <a:schemeClr val="bg1"/>
                          </a:solidFill>
                          <a:effectLst/>
                          <a:latin typeface="+mn-ea"/>
                          <a:ea typeface="+mn-ea"/>
                        </a:rPr>
                        <a:t>正常</a:t>
                      </a: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600" b="1" i="0" u="none" strike="noStrike" cap="none" normalizeH="0" baseline="0" dirty="0" smtClean="0">
                          <a:ln>
                            <a:noFill/>
                          </a:ln>
                          <a:solidFill>
                            <a:schemeClr val="bg1"/>
                          </a:solidFill>
                          <a:effectLst/>
                          <a:latin typeface="+mn-ea"/>
                          <a:ea typeface="+mn-ea"/>
                        </a:rPr>
                        <a:t>正常</a:t>
                      </a:r>
                    </a:p>
                  </a:txBody>
                  <a:tcPr marL="80000" marR="80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3399"/>
                    </a:solidFill>
                  </a:tcPr>
                </a:tc>
              </a:tr>
            </a:tbl>
          </a:graphicData>
        </a:graphic>
      </p:graphicFrame>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666750" y="-26988"/>
            <a:ext cx="7772400" cy="1143001"/>
          </a:xfrm>
        </p:spPr>
        <p:txBody>
          <a:bodyPr/>
          <a:lstStyle/>
          <a:p>
            <a:pPr eaLnBrk="1" hangingPunct="1">
              <a:defRPr/>
            </a:pPr>
            <a:r>
              <a:rPr lang="ja-JP" altLang="en-US" sz="4800" b="1">
                <a:solidFill>
                  <a:srgbClr val="FFFF00"/>
                </a:solidFill>
              </a:rPr>
              <a:t>副腎髄質</a:t>
            </a:r>
          </a:p>
        </p:txBody>
      </p:sp>
      <p:graphicFrame>
        <p:nvGraphicFramePr>
          <p:cNvPr id="99331" name="Object 2"/>
          <p:cNvGraphicFramePr>
            <a:graphicFrameLocks noGrp="1" noChangeAspect="1"/>
          </p:cNvGraphicFramePr>
          <p:nvPr>
            <p:ph sz="half" idx="1"/>
            <p:extLst>
              <p:ext uri="{D42A27DB-BD31-4B8C-83A1-F6EECF244321}">
                <p14:modId xmlns:p14="http://schemas.microsoft.com/office/powerpoint/2010/main" val="737840590"/>
              </p:ext>
            </p:extLst>
          </p:nvPr>
        </p:nvGraphicFramePr>
        <p:xfrm>
          <a:off x="347663" y="1535113"/>
          <a:ext cx="5056187" cy="4270375"/>
        </p:xfrm>
        <a:graphic>
          <a:graphicData uri="http://schemas.openxmlformats.org/presentationml/2006/ole">
            <mc:AlternateContent xmlns:mc="http://schemas.openxmlformats.org/markup-compatibility/2006">
              <mc:Choice xmlns:v="urn:schemas-microsoft-com:vml" Requires="v">
                <p:oleObj spid="_x0000_s99409" name="Photo Editor 写真" r:id="rId4" imgW="3657917" imgH="2743438" progId="">
                  <p:embed/>
                </p:oleObj>
              </mc:Choice>
              <mc:Fallback>
                <p:oleObj name="Photo Editor 写真" r:id="rId4" imgW="3657917" imgH="2743438"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663" y="1535113"/>
                        <a:ext cx="5056187"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9332" name="Object 3"/>
          <p:cNvGraphicFramePr>
            <a:graphicFrameLocks noGrp="1" noChangeAspect="1"/>
          </p:cNvGraphicFramePr>
          <p:nvPr>
            <p:ph sz="quarter" idx="2"/>
            <p:extLst>
              <p:ext uri="{D42A27DB-BD31-4B8C-83A1-F6EECF244321}">
                <p14:modId xmlns:p14="http://schemas.microsoft.com/office/powerpoint/2010/main" val="3195043273"/>
              </p:ext>
            </p:extLst>
          </p:nvPr>
        </p:nvGraphicFramePr>
        <p:xfrm>
          <a:off x="5853113" y="1052513"/>
          <a:ext cx="2239962" cy="1166812"/>
        </p:xfrm>
        <a:graphic>
          <a:graphicData uri="http://schemas.openxmlformats.org/presentationml/2006/ole">
            <mc:AlternateContent xmlns:mc="http://schemas.openxmlformats.org/markup-compatibility/2006">
              <mc:Choice xmlns:v="urn:schemas-microsoft-com:vml" Requires="v">
                <p:oleObj spid="_x0000_s99410" name="Photo Editor 写真" r:id="rId6" imgW="4572396" imgH="2118095" progId="">
                  <p:embed/>
                </p:oleObj>
              </mc:Choice>
              <mc:Fallback>
                <p:oleObj name="Photo Editor 写真" r:id="rId6" imgW="4572396" imgH="2118095"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3113" y="1052513"/>
                        <a:ext cx="2239962" cy="116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9333" name="Picture 9" descr="pheochromocytom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51525" y="2492375"/>
            <a:ext cx="1985963"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11" descr="1-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51525" y="4652963"/>
            <a:ext cx="2047875"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57200" y="260350"/>
            <a:ext cx="8229600" cy="981075"/>
          </a:xfrm>
        </p:spPr>
        <p:txBody>
          <a:bodyPr/>
          <a:lstStyle/>
          <a:p>
            <a:pPr eaLnBrk="1" hangingPunct="1">
              <a:defRPr/>
            </a:pPr>
            <a:r>
              <a:rPr lang="ja-JP" altLang="en-US" sz="4000" b="1">
                <a:latin typeface="+mn-ea"/>
                <a:ea typeface="+mn-ea"/>
              </a:rPr>
              <a:t>副腎と副腎疾患</a:t>
            </a:r>
          </a:p>
        </p:txBody>
      </p:sp>
      <p:sp>
        <p:nvSpPr>
          <p:cNvPr id="195587" name="Text Box 3"/>
          <p:cNvSpPr txBox="1">
            <a:spLocks noChangeArrowheads="1"/>
          </p:cNvSpPr>
          <p:nvPr/>
        </p:nvSpPr>
        <p:spPr bwMode="auto">
          <a:xfrm>
            <a:off x="635000" y="1484313"/>
            <a:ext cx="7874000" cy="3477875"/>
          </a:xfrm>
          <a:prstGeom prst="rect">
            <a:avLst/>
          </a:prstGeom>
          <a:noFill/>
          <a:ln w="9525">
            <a:noFill/>
            <a:miter lim="800000"/>
            <a:headEnd/>
            <a:tailEnd/>
          </a:ln>
          <a:effectLst/>
        </p:spPr>
        <p:txBody>
          <a:bodyPr>
            <a:spAutoFit/>
          </a:bodyPr>
          <a:lstStyle/>
          <a:p>
            <a:pPr>
              <a:defRPr/>
            </a:pPr>
            <a:r>
              <a:rPr lang="ja-JP" altLang="en-US" sz="2000">
                <a:solidFill>
                  <a:srgbClr val="FFFFFF"/>
                </a:solidFill>
                <a:effectLst>
                  <a:outerShdw blurRad="38100" dist="38100" dir="2700000" algn="tl">
                    <a:srgbClr val="000000"/>
                  </a:outerShdw>
                </a:effectLst>
                <a:latin typeface="+mn-ea"/>
                <a:ea typeface="+mn-ea"/>
              </a:rPr>
              <a:t>副腎皮質</a:t>
            </a:r>
          </a:p>
          <a:p>
            <a:pPr>
              <a:defRPr/>
            </a:pPr>
            <a:r>
              <a:rPr lang="ja-JP" altLang="en-US" sz="2000">
                <a:solidFill>
                  <a:srgbClr val="FFFFFF"/>
                </a:solidFill>
                <a:effectLst>
                  <a:outerShdw blurRad="38100" dist="38100" dir="2700000" algn="tl">
                    <a:srgbClr val="000000"/>
                  </a:outerShdw>
                </a:effectLst>
                <a:latin typeface="+mn-ea"/>
                <a:ea typeface="+mn-ea"/>
              </a:rPr>
              <a:t>　球状層　（Ｇ）　アルドステロン症　　　副腎不全</a:t>
            </a:r>
          </a:p>
          <a:p>
            <a:pPr>
              <a:defRPr/>
            </a:pPr>
            <a:r>
              <a:rPr lang="ja-JP" altLang="en-US" sz="2000">
                <a:solidFill>
                  <a:srgbClr val="FFFFFF"/>
                </a:solidFill>
                <a:effectLst>
                  <a:outerShdw blurRad="38100" dist="38100" dir="2700000" algn="tl">
                    <a:srgbClr val="000000"/>
                  </a:outerShdw>
                </a:effectLst>
                <a:latin typeface="+mn-ea"/>
                <a:ea typeface="+mn-ea"/>
              </a:rPr>
              <a:t>　束状層　（Ｆ）　クッシング症候群　　　アジソン病</a:t>
            </a:r>
          </a:p>
          <a:p>
            <a:pPr>
              <a:defRPr/>
            </a:pPr>
            <a:r>
              <a:rPr lang="ja-JP" altLang="en-US" sz="2000">
                <a:solidFill>
                  <a:srgbClr val="FFFFFF"/>
                </a:solidFill>
                <a:effectLst>
                  <a:outerShdw blurRad="38100" dist="38100" dir="2700000" algn="tl">
                    <a:srgbClr val="000000"/>
                  </a:outerShdw>
                </a:effectLst>
                <a:latin typeface="+mn-ea"/>
                <a:ea typeface="+mn-ea"/>
              </a:rPr>
              <a:t>　網状層　（Ｒ）　</a:t>
            </a:r>
            <a:r>
              <a:rPr lang="zh-TW" altLang="en-US" sz="2000">
                <a:solidFill>
                  <a:srgbClr val="FFFFFF"/>
                </a:solidFill>
                <a:effectLst>
                  <a:outerShdw blurRad="38100" dist="38100" dir="2700000" algn="tl">
                    <a:srgbClr val="000000"/>
                  </a:outerShdw>
                </a:effectLst>
                <a:latin typeface="+mn-ea"/>
                <a:ea typeface="+mn-ea"/>
              </a:rPr>
              <a:t>副腎性器症候群</a:t>
            </a:r>
            <a:endParaRPr lang="zh-TW" altLang="ja-JP" sz="2000">
              <a:solidFill>
                <a:srgbClr val="FFFFFF"/>
              </a:solidFill>
              <a:effectLst>
                <a:outerShdw blurRad="38100" dist="38100" dir="2700000" algn="tl">
                  <a:srgbClr val="000000"/>
                </a:outerShdw>
              </a:effectLst>
              <a:latin typeface="+mn-ea"/>
              <a:ea typeface="+mn-ea"/>
            </a:endParaRPr>
          </a:p>
          <a:p>
            <a:pPr>
              <a:defRPr/>
            </a:pPr>
            <a:endParaRPr lang="ja-JP" altLang="en-US" sz="2000">
              <a:solidFill>
                <a:srgbClr val="FF3300"/>
              </a:solidFill>
              <a:effectLst>
                <a:outerShdw blurRad="38100" dist="38100" dir="2700000" algn="tl">
                  <a:srgbClr val="000000"/>
                </a:outerShdw>
              </a:effectLst>
              <a:latin typeface="+mn-ea"/>
              <a:ea typeface="+mn-ea"/>
            </a:endParaRPr>
          </a:p>
          <a:p>
            <a:pPr>
              <a:defRPr/>
            </a:pPr>
            <a:r>
              <a:rPr lang="ja-JP" altLang="en-US" sz="2000">
                <a:solidFill>
                  <a:srgbClr val="FFFFFF"/>
                </a:solidFill>
                <a:effectLst>
                  <a:outerShdw blurRad="38100" dist="38100" dir="2700000" algn="tl">
                    <a:srgbClr val="000000"/>
                  </a:outerShdw>
                </a:effectLst>
                <a:latin typeface="+mn-ea"/>
                <a:ea typeface="+mn-ea"/>
              </a:rPr>
              <a:t>副腎髄質　</a:t>
            </a:r>
            <a:r>
              <a:rPr lang="ja-JP" altLang="en-US" sz="2000">
                <a:solidFill>
                  <a:srgbClr val="FF3300"/>
                </a:solidFill>
                <a:effectLst>
                  <a:outerShdw blurRad="38100" dist="38100" dir="2700000" algn="tl">
                    <a:srgbClr val="000000"/>
                  </a:outerShdw>
                </a:effectLst>
                <a:latin typeface="+mn-ea"/>
                <a:ea typeface="+mn-ea"/>
              </a:rPr>
              <a:t>神経芽細胞腫</a:t>
            </a:r>
            <a:r>
              <a:rPr lang="ja-JP" altLang="en-US" sz="2000">
                <a:solidFill>
                  <a:srgbClr val="FFFFFF"/>
                </a:solidFill>
                <a:effectLst>
                  <a:outerShdw blurRad="38100" dist="38100" dir="2700000" algn="tl">
                    <a:srgbClr val="000000"/>
                  </a:outerShdw>
                </a:effectLst>
                <a:latin typeface="+mn-ea"/>
                <a:ea typeface="+mn-ea"/>
              </a:rPr>
              <a:t>　</a:t>
            </a:r>
            <a:r>
              <a:rPr lang="ja-JP" altLang="en-US" sz="2000">
                <a:solidFill>
                  <a:srgbClr val="FF3300"/>
                </a:solidFill>
                <a:effectLst>
                  <a:outerShdw blurRad="38100" dist="38100" dir="2700000" algn="tl">
                    <a:srgbClr val="000000"/>
                  </a:outerShdw>
                </a:effectLst>
                <a:latin typeface="+mn-ea"/>
                <a:ea typeface="+mn-ea"/>
              </a:rPr>
              <a:t>褐色細胞腫</a:t>
            </a:r>
          </a:p>
          <a:p>
            <a:pPr>
              <a:defRPr/>
            </a:pPr>
            <a:endParaRPr lang="ja-JP" altLang="en-US" sz="2000">
              <a:solidFill>
                <a:srgbClr val="FFFFFF"/>
              </a:solidFill>
              <a:effectLst>
                <a:outerShdw blurRad="38100" dist="38100" dir="2700000" algn="tl">
                  <a:srgbClr val="000000"/>
                </a:outerShdw>
              </a:effectLst>
              <a:latin typeface="+mn-ea"/>
              <a:ea typeface="+mn-ea"/>
            </a:endParaRPr>
          </a:p>
          <a:p>
            <a:pPr>
              <a:defRPr/>
            </a:pPr>
            <a:r>
              <a:rPr lang="ja-JP" altLang="en-US" sz="2000">
                <a:solidFill>
                  <a:srgbClr val="FFFF66"/>
                </a:solidFill>
                <a:effectLst>
                  <a:outerShdw blurRad="38100" dist="38100" dir="2700000" algn="tl">
                    <a:srgbClr val="000000"/>
                  </a:outerShdw>
                </a:effectLst>
                <a:latin typeface="+mn-ea"/>
                <a:ea typeface="+mn-ea"/>
              </a:rPr>
              <a:t>その他の疾患</a:t>
            </a:r>
          </a:p>
          <a:p>
            <a:pPr>
              <a:defRPr/>
            </a:pPr>
            <a:r>
              <a:rPr lang="ja-JP" altLang="en-US" sz="2000">
                <a:solidFill>
                  <a:srgbClr val="FFFFFF"/>
                </a:solidFill>
                <a:effectLst>
                  <a:outerShdw blurRad="38100" dist="38100" dir="2700000" algn="tl">
                    <a:srgbClr val="000000"/>
                  </a:outerShdw>
                </a:effectLst>
                <a:latin typeface="+mn-ea"/>
                <a:ea typeface="+mn-ea"/>
              </a:rPr>
              <a:t>副腎偶発腫　　　プレクリニカルクッシング症候群</a:t>
            </a:r>
          </a:p>
          <a:p>
            <a:pPr>
              <a:defRPr/>
            </a:pPr>
            <a:r>
              <a:rPr lang="en-US" altLang="ja-JP" sz="2000">
                <a:solidFill>
                  <a:srgbClr val="FFFFFF"/>
                </a:solidFill>
                <a:effectLst>
                  <a:outerShdw blurRad="38100" dist="38100" dir="2700000" algn="tl">
                    <a:srgbClr val="000000"/>
                  </a:outerShdw>
                </a:effectLst>
                <a:latin typeface="+mn-ea"/>
                <a:ea typeface="+mn-ea"/>
              </a:rPr>
              <a:t>AME </a:t>
            </a:r>
            <a:r>
              <a:rPr lang="ja-JP" altLang="en-US" sz="2000">
                <a:solidFill>
                  <a:srgbClr val="FFFFFF"/>
                </a:solidFill>
                <a:effectLst>
                  <a:outerShdw blurRad="38100" dist="38100" dir="2700000" algn="tl">
                    <a:srgbClr val="000000"/>
                  </a:outerShdw>
                </a:effectLst>
                <a:latin typeface="+mn-ea"/>
                <a:ea typeface="+mn-ea"/>
              </a:rPr>
              <a:t>症候群　</a:t>
            </a:r>
            <a:r>
              <a:rPr lang="en-US" altLang="ja-JP" sz="1800">
                <a:solidFill>
                  <a:srgbClr val="FFFFFF"/>
                </a:solidFill>
                <a:effectLst>
                  <a:outerShdw blurRad="38100" dist="38100" dir="2700000" algn="tl">
                    <a:srgbClr val="000000"/>
                  </a:outerShdw>
                </a:effectLst>
                <a:latin typeface="+mn-ea"/>
                <a:ea typeface="+mn-ea"/>
              </a:rPr>
              <a:t>(apparent mineral corticoid excess)</a:t>
            </a:r>
          </a:p>
          <a:p>
            <a:pPr>
              <a:defRPr/>
            </a:pPr>
            <a:endParaRPr lang="en-US" altLang="ja-JP" sz="1800">
              <a:solidFill>
                <a:srgbClr val="FFFFFF"/>
              </a:solidFill>
              <a:effectLst>
                <a:outerShdw blurRad="38100" dist="38100" dir="2700000" algn="tl">
                  <a:srgbClr val="000000"/>
                </a:outerShdw>
              </a:effectLst>
              <a:latin typeface="+mn-ea"/>
              <a:ea typeface="+mn-ea"/>
            </a:endParaRPr>
          </a:p>
        </p:txBody>
      </p:sp>
      <p:sp>
        <p:nvSpPr>
          <p:cNvPr id="100356" name="AutoShape 4"/>
          <p:cNvSpPr>
            <a:spLocks/>
          </p:cNvSpPr>
          <p:nvPr/>
        </p:nvSpPr>
        <p:spPr bwMode="auto">
          <a:xfrm>
            <a:off x="8391870" y="1698792"/>
            <a:ext cx="234259" cy="1210350"/>
          </a:xfrm>
          <a:prstGeom prst="rightBracket">
            <a:avLst>
              <a:gd name="adj" fmla="val 55586"/>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2000">
              <a:solidFill>
                <a:srgbClr val="000000"/>
              </a:solidFill>
              <a:latin typeface="+mn-ea"/>
              <a:ea typeface="+mn-ea"/>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666750" y="-26988"/>
            <a:ext cx="7772400" cy="1143001"/>
          </a:xfrm>
        </p:spPr>
        <p:txBody>
          <a:bodyPr/>
          <a:lstStyle/>
          <a:p>
            <a:pPr eaLnBrk="1" hangingPunct="1">
              <a:defRPr/>
            </a:pPr>
            <a:r>
              <a:rPr lang="ja-JP" altLang="en-US" b="1">
                <a:solidFill>
                  <a:srgbClr val="FFFF00"/>
                </a:solidFill>
                <a:latin typeface="+mn-ea"/>
                <a:ea typeface="+mn-ea"/>
              </a:rPr>
              <a:t>副腎髄質腫瘍</a:t>
            </a:r>
          </a:p>
        </p:txBody>
      </p:sp>
      <p:sp>
        <p:nvSpPr>
          <p:cNvPr id="188426" name="Rectangle 10"/>
          <p:cNvSpPr>
            <a:spLocks noChangeArrowheads="1"/>
          </p:cNvSpPr>
          <p:nvPr/>
        </p:nvSpPr>
        <p:spPr bwMode="auto">
          <a:xfrm>
            <a:off x="241300" y="1125538"/>
            <a:ext cx="8489950" cy="3462486"/>
          </a:xfrm>
          <a:prstGeom prst="rect">
            <a:avLst/>
          </a:prstGeom>
          <a:noFill/>
          <a:ln w="9525">
            <a:noFill/>
            <a:miter lim="800000"/>
            <a:headEnd/>
            <a:tailEnd/>
          </a:ln>
          <a:effectLst/>
        </p:spPr>
        <p:txBody>
          <a:bodyPr>
            <a:spAutoFit/>
          </a:bodyPr>
          <a:lstStyle/>
          <a:p>
            <a:pPr>
              <a:defRPr/>
            </a:pPr>
            <a:r>
              <a:rPr lang="ja-JP" altLang="en-US" sz="2400" dirty="0">
                <a:solidFill>
                  <a:srgbClr val="FFFFFF"/>
                </a:solidFill>
                <a:effectLst>
                  <a:outerShdw blurRad="38100" dist="38100" dir="2700000" algn="tl">
                    <a:srgbClr val="000000"/>
                  </a:outerShdw>
                </a:effectLst>
                <a:latin typeface="+mn-ea"/>
                <a:ea typeface="+mn-ea"/>
              </a:rPr>
              <a:t>神経芽細胞腫</a:t>
            </a:r>
          </a:p>
          <a:p>
            <a:pPr>
              <a:defRPr/>
            </a:pPr>
            <a:r>
              <a:rPr lang="ja-JP" altLang="en-US" sz="2400" dirty="0">
                <a:solidFill>
                  <a:srgbClr val="FFFFFF"/>
                </a:solidFill>
                <a:effectLst>
                  <a:outerShdw blurRad="38100" dist="38100" dir="2700000" algn="tl">
                    <a:srgbClr val="000000"/>
                  </a:outerShdw>
                </a:effectLst>
                <a:latin typeface="+mn-ea"/>
                <a:ea typeface="+mn-ea"/>
              </a:rPr>
              <a:t>交感神経芽細胞腫</a:t>
            </a:r>
            <a:r>
              <a:rPr lang="en-US" altLang="ja-JP" sz="2400" dirty="0">
                <a:solidFill>
                  <a:srgbClr val="FFFFFF"/>
                </a:solidFill>
                <a:effectLst>
                  <a:outerShdw blurRad="38100" dist="38100" dir="2700000" algn="tl">
                    <a:srgbClr val="000000"/>
                  </a:outerShdw>
                </a:effectLst>
                <a:latin typeface="+mn-ea"/>
                <a:ea typeface="+mn-ea"/>
              </a:rPr>
              <a:t>(</a:t>
            </a:r>
            <a:r>
              <a:rPr lang="en-US" altLang="ja-JP" sz="2400" dirty="0" err="1">
                <a:solidFill>
                  <a:srgbClr val="FFFFFF"/>
                </a:solidFill>
                <a:effectLst>
                  <a:outerShdw blurRad="38100" dist="38100" dir="2700000" algn="tl">
                    <a:srgbClr val="000000"/>
                  </a:outerShdw>
                </a:effectLst>
                <a:latin typeface="+mn-ea"/>
                <a:ea typeface="+mn-ea"/>
              </a:rPr>
              <a:t>ganglioneuroblastoma</a:t>
            </a:r>
            <a:r>
              <a:rPr lang="en-US" altLang="ja-JP" sz="2400" dirty="0">
                <a:solidFill>
                  <a:srgbClr val="FFFFFF"/>
                </a:solidFill>
                <a:effectLst>
                  <a:outerShdw blurRad="38100" dist="38100" dir="2700000" algn="tl">
                    <a:srgbClr val="000000"/>
                  </a:outerShdw>
                </a:effectLst>
                <a:latin typeface="+mn-ea"/>
                <a:ea typeface="+mn-ea"/>
              </a:rPr>
              <a:t>)</a:t>
            </a:r>
          </a:p>
          <a:p>
            <a:pPr>
              <a:defRPr/>
            </a:pPr>
            <a:r>
              <a:rPr lang="ja-JP" altLang="en-US" sz="2400" dirty="0">
                <a:solidFill>
                  <a:srgbClr val="FFFFFF"/>
                </a:solidFill>
                <a:effectLst>
                  <a:outerShdw blurRad="38100" dist="38100" dir="2700000" algn="tl">
                    <a:srgbClr val="000000"/>
                  </a:outerShdw>
                </a:effectLst>
                <a:latin typeface="+mn-ea"/>
                <a:ea typeface="+mn-ea"/>
              </a:rPr>
              <a:t>交感神経節細胞腫</a:t>
            </a:r>
            <a:r>
              <a:rPr lang="en-US" altLang="ja-JP" sz="2400" dirty="0">
                <a:solidFill>
                  <a:srgbClr val="FFFFFF"/>
                </a:solidFill>
                <a:effectLst>
                  <a:outerShdw blurRad="38100" dist="38100" dir="2700000" algn="tl">
                    <a:srgbClr val="000000"/>
                  </a:outerShdw>
                </a:effectLst>
                <a:latin typeface="+mn-ea"/>
                <a:ea typeface="+mn-ea"/>
              </a:rPr>
              <a:t>(</a:t>
            </a:r>
            <a:r>
              <a:rPr lang="en-US" altLang="ja-JP" sz="2400" dirty="0" err="1">
                <a:solidFill>
                  <a:srgbClr val="FFFFFF"/>
                </a:solidFill>
                <a:effectLst>
                  <a:outerShdw blurRad="38100" dist="38100" dir="2700000" algn="tl">
                    <a:srgbClr val="000000"/>
                  </a:outerShdw>
                </a:effectLst>
                <a:latin typeface="+mn-ea"/>
                <a:ea typeface="+mn-ea"/>
              </a:rPr>
              <a:t>ganglioneuroma</a:t>
            </a:r>
            <a:r>
              <a:rPr lang="en-US" altLang="ja-JP" sz="2400" dirty="0">
                <a:solidFill>
                  <a:srgbClr val="FFFFFF"/>
                </a:solidFill>
                <a:effectLst>
                  <a:outerShdw blurRad="38100" dist="38100" dir="2700000" algn="tl">
                    <a:srgbClr val="000000"/>
                  </a:outerShdw>
                </a:effectLst>
                <a:latin typeface="+mn-ea"/>
                <a:ea typeface="+mn-ea"/>
              </a:rPr>
              <a:t>)</a:t>
            </a:r>
          </a:p>
          <a:p>
            <a:pPr>
              <a:defRPr/>
            </a:pPr>
            <a:endParaRPr lang="en-US" altLang="ja-JP" sz="700" dirty="0">
              <a:solidFill>
                <a:srgbClr val="FFFFFF"/>
              </a:solidFill>
              <a:effectLst>
                <a:outerShdw blurRad="38100" dist="38100" dir="2700000" algn="tl">
                  <a:srgbClr val="000000"/>
                </a:outerShdw>
              </a:effectLst>
              <a:latin typeface="+mn-ea"/>
              <a:ea typeface="+mn-ea"/>
            </a:endParaRPr>
          </a:p>
          <a:p>
            <a:pPr>
              <a:defRPr/>
            </a:pPr>
            <a:r>
              <a:rPr lang="ja-JP" altLang="en-US" sz="2000" dirty="0">
                <a:solidFill>
                  <a:srgbClr val="FFFFFF"/>
                </a:solidFill>
                <a:effectLst>
                  <a:outerShdw blurRad="38100" dist="38100" dir="2700000" algn="tl">
                    <a:srgbClr val="000000"/>
                  </a:outerShdw>
                </a:effectLst>
                <a:latin typeface="+mn-ea"/>
                <a:ea typeface="+mn-ea"/>
              </a:rPr>
              <a:t>神経稜</a:t>
            </a:r>
            <a:r>
              <a:rPr lang="en-US" altLang="ja-JP" sz="2000" dirty="0">
                <a:solidFill>
                  <a:srgbClr val="FFFFFF"/>
                </a:solidFill>
                <a:effectLst>
                  <a:outerShdw blurRad="38100" dist="38100" dir="2700000" algn="tl">
                    <a:srgbClr val="000000"/>
                  </a:outerShdw>
                </a:effectLst>
                <a:latin typeface="+mn-ea"/>
                <a:ea typeface="+mn-ea"/>
              </a:rPr>
              <a:t>(neural crest)</a:t>
            </a:r>
            <a:r>
              <a:rPr lang="ja-JP" altLang="en-US" sz="2000" dirty="0">
                <a:solidFill>
                  <a:srgbClr val="FFFFFF"/>
                </a:solidFill>
                <a:effectLst>
                  <a:outerShdw blurRad="38100" dist="38100" dir="2700000" algn="tl">
                    <a:srgbClr val="000000"/>
                  </a:outerShdw>
                </a:effectLst>
                <a:latin typeface="+mn-ea"/>
                <a:ea typeface="+mn-ea"/>
              </a:rPr>
              <a:t>由来の腫瘍</a:t>
            </a:r>
          </a:p>
          <a:p>
            <a:pPr>
              <a:defRPr/>
            </a:pPr>
            <a:r>
              <a:rPr lang="ja-JP" altLang="en-US" sz="2000" dirty="0">
                <a:solidFill>
                  <a:srgbClr val="FFFFFF"/>
                </a:solidFill>
                <a:effectLst>
                  <a:outerShdw blurRad="38100" dist="38100" dir="2700000" algn="tl">
                    <a:srgbClr val="000000"/>
                  </a:outerShdw>
                </a:effectLst>
                <a:latin typeface="+mn-ea"/>
                <a:ea typeface="+mn-ea"/>
              </a:rPr>
              <a:t>副腎髄質や交感神経節に生じる</a:t>
            </a:r>
          </a:p>
          <a:p>
            <a:pPr>
              <a:defRPr/>
            </a:pPr>
            <a:r>
              <a:rPr lang="ja-JP" altLang="en-US" sz="2000" dirty="0">
                <a:solidFill>
                  <a:srgbClr val="FFFFFF"/>
                </a:solidFill>
                <a:effectLst>
                  <a:outerShdw blurRad="38100" dist="38100" dir="2700000" algn="tl">
                    <a:srgbClr val="000000"/>
                  </a:outerShdw>
                </a:effectLst>
                <a:latin typeface="+mn-ea"/>
                <a:ea typeface="+mn-ea"/>
              </a:rPr>
              <a:t>主に乳児・小児の副腎や縦隔，後腹膜腔に腫瘤を形成</a:t>
            </a:r>
          </a:p>
          <a:p>
            <a:pPr>
              <a:defRPr/>
            </a:pPr>
            <a:r>
              <a:rPr lang="ja-JP" altLang="en-US" sz="2000" dirty="0">
                <a:solidFill>
                  <a:srgbClr val="FFFFFF"/>
                </a:solidFill>
                <a:effectLst>
                  <a:outerShdw blurRad="38100" dist="38100" dir="2700000" algn="tl">
                    <a:srgbClr val="000000"/>
                  </a:outerShdw>
                </a:effectLst>
                <a:latin typeface="+mn-ea"/>
                <a:ea typeface="+mn-ea"/>
              </a:rPr>
              <a:t>神経芽細胞腫は悪性腫瘍</a:t>
            </a:r>
          </a:p>
          <a:p>
            <a:pPr>
              <a:defRPr/>
            </a:pPr>
            <a:r>
              <a:rPr lang="ja-JP" altLang="en-US" sz="2000" dirty="0">
                <a:solidFill>
                  <a:srgbClr val="FFFFFF"/>
                </a:solidFill>
                <a:effectLst>
                  <a:outerShdw blurRad="38100" dist="38100" dir="2700000" algn="tl">
                    <a:srgbClr val="000000"/>
                  </a:outerShdw>
                </a:effectLst>
                <a:latin typeface="+mn-ea"/>
                <a:ea typeface="+mn-ea"/>
              </a:rPr>
              <a:t>肝，皮膚，リンパ節，骨髄，骨へ広範に転移を起こす</a:t>
            </a:r>
          </a:p>
          <a:p>
            <a:pPr>
              <a:defRPr/>
            </a:pPr>
            <a:r>
              <a:rPr lang="ja-JP" altLang="en-US" sz="2000" dirty="0">
                <a:solidFill>
                  <a:srgbClr val="FFFFFF"/>
                </a:solidFill>
                <a:effectLst>
                  <a:outerShdw blurRad="38100" dist="38100" dir="2700000" algn="tl">
                    <a:srgbClr val="000000"/>
                  </a:outerShdw>
                </a:effectLst>
                <a:latin typeface="+mn-ea"/>
                <a:ea typeface="+mn-ea"/>
              </a:rPr>
              <a:t>カテコールアミンやカテコールアミン代謝産物が増加</a:t>
            </a:r>
          </a:p>
          <a:p>
            <a:pPr>
              <a:defRPr/>
            </a:pPr>
            <a:r>
              <a:rPr lang="ja-JP" altLang="en-US" sz="2000" dirty="0">
                <a:solidFill>
                  <a:srgbClr val="FFFFFF"/>
                </a:solidFill>
                <a:effectLst>
                  <a:outerShdw blurRad="38100" dist="38100" dir="2700000" algn="tl">
                    <a:srgbClr val="000000"/>
                  </a:outerShdw>
                </a:effectLst>
                <a:latin typeface="+mn-ea"/>
                <a:ea typeface="+mn-ea"/>
              </a:rPr>
              <a:t>　　（褐色細胞腫</a:t>
            </a:r>
            <a:r>
              <a:rPr lang="en-US" altLang="ja-JP" sz="2000" dirty="0">
                <a:solidFill>
                  <a:srgbClr val="FFFFFF"/>
                </a:solidFill>
                <a:effectLst>
                  <a:outerShdw blurRad="38100" dist="38100" dir="2700000" algn="tl">
                    <a:srgbClr val="000000"/>
                  </a:outerShdw>
                </a:effectLst>
                <a:latin typeface="+mn-ea"/>
                <a:ea typeface="+mn-ea"/>
              </a:rPr>
              <a:t>(</a:t>
            </a:r>
            <a:r>
              <a:rPr lang="en-US" altLang="ja-JP" sz="2000" dirty="0" err="1">
                <a:solidFill>
                  <a:srgbClr val="FFFFFF"/>
                </a:solidFill>
                <a:effectLst>
                  <a:outerShdw blurRad="38100" dist="38100" dir="2700000" algn="tl">
                    <a:srgbClr val="000000"/>
                  </a:outerShdw>
                </a:effectLst>
                <a:latin typeface="+mn-ea"/>
                <a:ea typeface="+mn-ea"/>
              </a:rPr>
              <a:t>pheochromocytoma</a:t>
            </a:r>
            <a:r>
              <a:rPr lang="en-US" altLang="ja-JP" sz="2000" dirty="0">
                <a:solidFill>
                  <a:srgbClr val="FFFFFF"/>
                </a:solidFill>
                <a:effectLst>
                  <a:outerShdw blurRad="38100" dist="38100" dir="2700000" algn="tl">
                    <a:srgbClr val="000000"/>
                  </a:outerShdw>
                </a:effectLst>
                <a:latin typeface="+mn-ea"/>
                <a:ea typeface="+mn-ea"/>
              </a:rPr>
              <a:t>)</a:t>
            </a:r>
            <a:r>
              <a:rPr lang="ja-JP" altLang="en-US" sz="2000" dirty="0">
                <a:solidFill>
                  <a:srgbClr val="FFFFFF"/>
                </a:solidFill>
                <a:effectLst>
                  <a:outerShdw blurRad="38100" dist="38100" dir="2700000" algn="tl">
                    <a:srgbClr val="000000"/>
                  </a:outerShdw>
                </a:effectLst>
                <a:latin typeface="+mn-ea"/>
                <a:ea typeface="+mn-ea"/>
              </a:rPr>
              <a:t>と同様）</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666750" y="-26988"/>
            <a:ext cx="7772400" cy="1143001"/>
          </a:xfrm>
        </p:spPr>
        <p:txBody>
          <a:bodyPr/>
          <a:lstStyle/>
          <a:p>
            <a:pPr eaLnBrk="1" hangingPunct="1">
              <a:defRPr/>
            </a:pPr>
            <a:r>
              <a:rPr lang="zh-TW" altLang="en-US" sz="4800" b="1">
                <a:solidFill>
                  <a:srgbClr val="FFFF00"/>
                </a:solidFill>
                <a:latin typeface="+mn-ea"/>
                <a:ea typeface="+mn-ea"/>
              </a:rPr>
              <a:t>神経芽細胞腫</a:t>
            </a:r>
            <a:endParaRPr lang="ja-JP" altLang="en-US" sz="4800" b="1">
              <a:solidFill>
                <a:srgbClr val="FFFF00"/>
              </a:solidFill>
              <a:latin typeface="+mn-ea"/>
              <a:ea typeface="+mn-ea"/>
            </a:endParaRPr>
          </a:p>
        </p:txBody>
      </p:sp>
      <p:sp>
        <p:nvSpPr>
          <p:cNvPr id="102403" name="Rectangle 3"/>
          <p:cNvSpPr>
            <a:spLocks noChangeArrowheads="1"/>
          </p:cNvSpPr>
          <p:nvPr/>
        </p:nvSpPr>
        <p:spPr bwMode="auto">
          <a:xfrm>
            <a:off x="506413" y="1287463"/>
            <a:ext cx="8129587" cy="453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3200" u="sng">
                <a:solidFill>
                  <a:srgbClr val="FFFFFF"/>
                </a:solidFill>
                <a:latin typeface="+mn-ea"/>
                <a:ea typeface="+mn-ea"/>
              </a:rPr>
              <a:t>小児悪性腫瘍</a:t>
            </a:r>
            <a:r>
              <a:rPr lang="ja-JP" altLang="en-US" sz="3200">
                <a:solidFill>
                  <a:srgbClr val="FFFFFF"/>
                </a:solidFill>
                <a:latin typeface="+mn-ea"/>
                <a:ea typeface="+mn-ea"/>
              </a:rPr>
              <a:t>としては最も多い．</a:t>
            </a:r>
          </a:p>
          <a:p>
            <a:r>
              <a:rPr lang="ja-JP" altLang="en-US" sz="3200">
                <a:solidFill>
                  <a:srgbClr val="FFFFFF"/>
                </a:solidFill>
                <a:latin typeface="+mn-ea"/>
                <a:ea typeface="+mn-ea"/>
              </a:rPr>
              <a:t>年間</a:t>
            </a:r>
            <a:r>
              <a:rPr lang="en-US" altLang="ja-JP" sz="3200">
                <a:solidFill>
                  <a:srgbClr val="FFFFFF"/>
                </a:solidFill>
                <a:latin typeface="+mn-ea"/>
                <a:ea typeface="+mn-ea"/>
              </a:rPr>
              <a:t>150</a:t>
            </a:r>
            <a:r>
              <a:rPr lang="ja-JP" altLang="en-US" sz="3200">
                <a:solidFill>
                  <a:srgbClr val="FFFFFF"/>
                </a:solidFill>
                <a:latin typeface="+mn-ea"/>
                <a:ea typeface="+mn-ea"/>
              </a:rPr>
              <a:t>～</a:t>
            </a:r>
            <a:r>
              <a:rPr lang="en-US" altLang="ja-JP" sz="3200">
                <a:solidFill>
                  <a:srgbClr val="FFFFFF"/>
                </a:solidFill>
                <a:latin typeface="+mn-ea"/>
                <a:ea typeface="+mn-ea"/>
              </a:rPr>
              <a:t>200</a:t>
            </a:r>
            <a:r>
              <a:rPr lang="ja-JP" altLang="en-US" sz="3200">
                <a:solidFill>
                  <a:srgbClr val="FFFFFF"/>
                </a:solidFill>
                <a:latin typeface="+mn-ea"/>
                <a:ea typeface="+mn-ea"/>
              </a:rPr>
              <a:t>例</a:t>
            </a:r>
          </a:p>
          <a:p>
            <a:r>
              <a:rPr lang="ja-JP" altLang="en-US" sz="2000">
                <a:solidFill>
                  <a:srgbClr val="FFFFFF"/>
                </a:solidFill>
                <a:latin typeface="+mn-ea"/>
                <a:ea typeface="+mn-ea"/>
              </a:rPr>
              <a:t>（</a:t>
            </a:r>
            <a:r>
              <a:rPr lang="en-US" altLang="ja-JP" sz="2000">
                <a:solidFill>
                  <a:srgbClr val="FFFFFF"/>
                </a:solidFill>
                <a:latin typeface="+mn-ea"/>
                <a:ea typeface="+mn-ea"/>
              </a:rPr>
              <a:t>6</a:t>
            </a:r>
            <a:r>
              <a:rPr lang="ja-JP" altLang="en-US" sz="2000">
                <a:solidFill>
                  <a:srgbClr val="FFFFFF"/>
                </a:solidFill>
                <a:latin typeface="+mn-ea"/>
                <a:ea typeface="+mn-ea"/>
              </a:rPr>
              <a:t>か月乳児を対象に行われているマススクリーニング）</a:t>
            </a:r>
          </a:p>
          <a:p>
            <a:endParaRPr lang="ja-JP" altLang="en-US" sz="800">
              <a:solidFill>
                <a:srgbClr val="FFFFFF"/>
              </a:solidFill>
              <a:latin typeface="+mn-ea"/>
              <a:ea typeface="+mn-ea"/>
            </a:endParaRPr>
          </a:p>
          <a:p>
            <a:r>
              <a:rPr lang="ja-JP" altLang="en-US" sz="3200">
                <a:solidFill>
                  <a:srgbClr val="FFFFFF"/>
                </a:solidFill>
                <a:latin typeface="+mn-ea"/>
                <a:ea typeface="+mn-ea"/>
              </a:rPr>
              <a:t>小児人口</a:t>
            </a:r>
            <a:r>
              <a:rPr lang="en-US" altLang="ja-JP" sz="3200">
                <a:solidFill>
                  <a:srgbClr val="FFFFFF"/>
                </a:solidFill>
                <a:latin typeface="+mn-ea"/>
                <a:ea typeface="+mn-ea"/>
              </a:rPr>
              <a:t>5000</a:t>
            </a:r>
            <a:r>
              <a:rPr lang="ja-JP" altLang="en-US" sz="3200">
                <a:solidFill>
                  <a:srgbClr val="FFFFFF"/>
                </a:solidFill>
                <a:latin typeface="+mn-ea"/>
                <a:ea typeface="+mn-ea"/>
              </a:rPr>
              <a:t>～</a:t>
            </a:r>
            <a:r>
              <a:rPr lang="en-US" altLang="ja-JP" sz="3200">
                <a:solidFill>
                  <a:srgbClr val="FFFFFF"/>
                </a:solidFill>
                <a:latin typeface="+mn-ea"/>
                <a:ea typeface="+mn-ea"/>
              </a:rPr>
              <a:t>10000</a:t>
            </a:r>
            <a:r>
              <a:rPr lang="ja-JP" altLang="en-US" sz="3200">
                <a:solidFill>
                  <a:srgbClr val="FFFFFF"/>
                </a:solidFill>
                <a:latin typeface="+mn-ea"/>
                <a:ea typeface="+mn-ea"/>
              </a:rPr>
              <a:t>人に</a:t>
            </a:r>
            <a:r>
              <a:rPr lang="en-US" altLang="ja-JP" sz="3200">
                <a:solidFill>
                  <a:srgbClr val="FFFFFF"/>
                </a:solidFill>
                <a:latin typeface="+mn-ea"/>
                <a:ea typeface="+mn-ea"/>
              </a:rPr>
              <a:t>1</a:t>
            </a:r>
            <a:r>
              <a:rPr lang="ja-JP" altLang="en-US" sz="3200">
                <a:solidFill>
                  <a:srgbClr val="FFFFFF"/>
                </a:solidFill>
                <a:latin typeface="+mn-ea"/>
                <a:ea typeface="+mn-ea"/>
              </a:rPr>
              <a:t>人</a:t>
            </a:r>
          </a:p>
          <a:p>
            <a:endParaRPr lang="ja-JP" altLang="en-US" sz="700">
              <a:solidFill>
                <a:srgbClr val="FFFFFF"/>
              </a:solidFill>
              <a:latin typeface="+mn-ea"/>
              <a:ea typeface="+mn-ea"/>
            </a:endParaRPr>
          </a:p>
          <a:p>
            <a:r>
              <a:rPr lang="ja-JP" altLang="en-US" sz="3200">
                <a:solidFill>
                  <a:srgbClr val="FFFFFF"/>
                </a:solidFill>
                <a:latin typeface="+mn-ea"/>
                <a:ea typeface="+mn-ea"/>
              </a:rPr>
              <a:t>男女比は男子にやや多い．</a:t>
            </a:r>
          </a:p>
          <a:p>
            <a:endParaRPr lang="ja-JP" altLang="en-US" sz="700">
              <a:solidFill>
                <a:srgbClr val="FFFFFF"/>
              </a:solidFill>
              <a:latin typeface="+mn-ea"/>
              <a:ea typeface="+mn-ea"/>
            </a:endParaRPr>
          </a:p>
          <a:p>
            <a:endParaRPr lang="ja-JP" altLang="en-US" sz="700">
              <a:solidFill>
                <a:srgbClr val="FFFFFF"/>
              </a:solidFill>
              <a:latin typeface="+mn-ea"/>
              <a:ea typeface="+mn-ea"/>
            </a:endParaRPr>
          </a:p>
          <a:p>
            <a:r>
              <a:rPr lang="ja-JP" altLang="en-US" sz="2800">
                <a:solidFill>
                  <a:srgbClr val="FFFFFF"/>
                </a:solidFill>
                <a:latin typeface="+mn-ea"/>
                <a:ea typeface="+mn-ea"/>
              </a:rPr>
              <a:t>副腎原発：</a:t>
            </a:r>
            <a:r>
              <a:rPr lang="en-US" altLang="ja-JP" sz="2800">
                <a:solidFill>
                  <a:srgbClr val="FFFFFF"/>
                </a:solidFill>
                <a:latin typeface="+mn-ea"/>
                <a:ea typeface="+mn-ea"/>
              </a:rPr>
              <a:t>60</a:t>
            </a:r>
            <a:r>
              <a:rPr lang="ja-JP" altLang="en-US" sz="2800">
                <a:solidFill>
                  <a:srgbClr val="FFFFFF"/>
                </a:solidFill>
                <a:latin typeface="+mn-ea"/>
                <a:ea typeface="+mn-ea"/>
              </a:rPr>
              <a:t>％，</a:t>
            </a:r>
          </a:p>
          <a:p>
            <a:r>
              <a:rPr lang="ja-JP" altLang="en-US" sz="2800">
                <a:solidFill>
                  <a:srgbClr val="FFFFFF"/>
                </a:solidFill>
                <a:latin typeface="+mn-ea"/>
                <a:ea typeface="+mn-ea"/>
              </a:rPr>
              <a:t>後腹膜腔：</a:t>
            </a:r>
            <a:r>
              <a:rPr lang="en-US" altLang="ja-JP" sz="2800">
                <a:solidFill>
                  <a:srgbClr val="FFFFFF"/>
                </a:solidFill>
                <a:latin typeface="+mn-ea"/>
                <a:ea typeface="+mn-ea"/>
              </a:rPr>
              <a:t>20</a:t>
            </a:r>
            <a:r>
              <a:rPr lang="ja-JP" altLang="en-US" sz="2800">
                <a:solidFill>
                  <a:srgbClr val="FFFFFF"/>
                </a:solidFill>
                <a:latin typeface="+mn-ea"/>
                <a:ea typeface="+mn-ea"/>
              </a:rPr>
              <a:t>％，</a:t>
            </a:r>
          </a:p>
          <a:p>
            <a:r>
              <a:rPr lang="ja-JP" altLang="en-US" sz="2800">
                <a:solidFill>
                  <a:srgbClr val="FFFFFF"/>
                </a:solidFill>
                <a:latin typeface="+mn-ea"/>
                <a:ea typeface="+mn-ea"/>
              </a:rPr>
              <a:t>後縦隔部：</a:t>
            </a:r>
            <a:r>
              <a:rPr lang="en-US" altLang="ja-JP" sz="2800">
                <a:solidFill>
                  <a:srgbClr val="FFFFFF"/>
                </a:solidFill>
                <a:latin typeface="+mn-ea"/>
                <a:ea typeface="+mn-ea"/>
              </a:rPr>
              <a:t>15</a:t>
            </a:r>
            <a:r>
              <a:rPr lang="ja-JP" altLang="en-US" sz="2800">
                <a:solidFill>
                  <a:srgbClr val="FFFFFF"/>
                </a:solidFill>
                <a:latin typeface="+mn-ea"/>
                <a:ea typeface="+mn-ea"/>
              </a:rPr>
              <a:t>％　　</a:t>
            </a:r>
          </a:p>
          <a:p>
            <a:r>
              <a:rPr lang="ja-JP" altLang="en-US" sz="2800">
                <a:solidFill>
                  <a:srgbClr val="FFFFFF"/>
                </a:solidFill>
                <a:latin typeface="+mn-ea"/>
                <a:ea typeface="+mn-ea"/>
              </a:rPr>
              <a:t>成人は少数</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2" name="Rectangle 4"/>
          <p:cNvSpPr>
            <a:spLocks noChangeArrowheads="1"/>
          </p:cNvSpPr>
          <p:nvPr/>
        </p:nvSpPr>
        <p:spPr bwMode="auto">
          <a:xfrm>
            <a:off x="2687638" y="105896"/>
            <a:ext cx="3332162" cy="523220"/>
          </a:xfrm>
          <a:prstGeom prst="rect">
            <a:avLst/>
          </a:prstGeom>
          <a:noFill/>
          <a:ln w="9525">
            <a:noFill/>
            <a:miter lim="800000"/>
            <a:headEnd/>
            <a:tailEnd/>
          </a:ln>
          <a:effectLst/>
        </p:spPr>
        <p:txBody>
          <a:bodyPr wrap="none" anchor="ctr">
            <a:spAutoFit/>
          </a:bodyPr>
          <a:lstStyle/>
          <a:p>
            <a:pPr>
              <a:defRPr/>
            </a:pPr>
            <a:r>
              <a:rPr lang="ja-JP" altLang="en-US" sz="2800">
                <a:solidFill>
                  <a:srgbClr val="FFFF00"/>
                </a:solidFill>
                <a:effectLst>
                  <a:outerShdw blurRad="38100" dist="38100" dir="2700000" algn="tl">
                    <a:srgbClr val="000000"/>
                  </a:outerShdw>
                </a:effectLst>
                <a:latin typeface="+mn-ea"/>
                <a:ea typeface="+mn-ea"/>
              </a:rPr>
              <a:t>神経芽腫病期と予後</a:t>
            </a:r>
          </a:p>
        </p:txBody>
      </p:sp>
      <p:graphicFrame>
        <p:nvGraphicFramePr>
          <p:cNvPr id="191577" name="Group 89"/>
          <p:cNvGraphicFramePr>
            <a:graphicFrameLocks noGrp="1"/>
          </p:cNvGraphicFramePr>
          <p:nvPr>
            <p:extLst>
              <p:ext uri="{D42A27DB-BD31-4B8C-83A1-F6EECF244321}">
                <p14:modId xmlns:p14="http://schemas.microsoft.com/office/powerpoint/2010/main" val="2199327870"/>
              </p:ext>
            </p:extLst>
          </p:nvPr>
        </p:nvGraphicFramePr>
        <p:xfrm>
          <a:off x="0" y="922338"/>
          <a:ext cx="4681538" cy="3897312"/>
        </p:xfrm>
        <a:graphic>
          <a:graphicData uri="http://schemas.openxmlformats.org/drawingml/2006/table">
            <a:tbl>
              <a:tblPr/>
              <a:tblGrid>
                <a:gridCol w="1069424"/>
                <a:gridCol w="3612114"/>
              </a:tblGrid>
              <a:tr h="9763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bg1"/>
                          </a:solidFill>
                          <a:effectLst>
                            <a:outerShdw blurRad="38100" dist="38100" dir="2700000" algn="tl">
                              <a:srgbClr val="000000"/>
                            </a:outerShdw>
                          </a:effectLst>
                          <a:latin typeface="+mn-ea"/>
                          <a:ea typeface="+mn-ea"/>
                        </a:rPr>
                        <a:t>病期</a:t>
                      </a:r>
                      <a:r>
                        <a:rPr kumimoji="1" lang="en-US" altLang="ja-JP" sz="1800" b="1" i="0" u="none" strike="noStrike" cap="none" normalizeH="0" baseline="0" dirty="0" smtClean="0">
                          <a:ln>
                            <a:noFill/>
                          </a:ln>
                          <a:solidFill>
                            <a:schemeClr val="bg1"/>
                          </a:solidFill>
                          <a:effectLst>
                            <a:outerShdw blurRad="38100" dist="38100" dir="2700000" algn="tl">
                              <a:srgbClr val="000000"/>
                            </a:outerShdw>
                          </a:effectLst>
                          <a:latin typeface="+mn-ea"/>
                          <a:ea typeface="+mn-ea"/>
                        </a:rPr>
                        <a:t>I</a:t>
                      </a:r>
                    </a:p>
                  </a:txBody>
                  <a:tcPr marL="81286" marR="81286"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bg1"/>
                          </a:solidFill>
                          <a:effectLst>
                            <a:outerShdw blurRad="38100" dist="38100" dir="2700000" algn="tl">
                              <a:srgbClr val="000000"/>
                            </a:outerShdw>
                          </a:effectLst>
                          <a:latin typeface="+mn-ea"/>
                          <a:ea typeface="+mn-ea"/>
                        </a:rPr>
                        <a:t>腫瘍が原発臓器に限局しているもの</a:t>
                      </a:r>
                    </a:p>
                  </a:txBody>
                  <a:tcPr marL="81286" marR="81286"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FF"/>
                    </a:solidFill>
                  </a:tcPr>
                </a:tc>
              </a:tr>
              <a:tr h="6588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bg1"/>
                          </a:solidFill>
                          <a:effectLst>
                            <a:outerShdw blurRad="38100" dist="38100" dir="2700000" algn="tl">
                              <a:srgbClr val="000000"/>
                            </a:outerShdw>
                          </a:effectLst>
                          <a:latin typeface="+mn-ea"/>
                          <a:ea typeface="+mn-ea"/>
                        </a:rPr>
                        <a:t>病期</a:t>
                      </a:r>
                      <a:r>
                        <a:rPr kumimoji="1" lang="en-US" altLang="ja-JP" sz="1800" b="1" i="0" u="none" strike="noStrike" cap="none" normalizeH="0" baseline="0" dirty="0" smtClean="0">
                          <a:ln>
                            <a:noFill/>
                          </a:ln>
                          <a:solidFill>
                            <a:schemeClr val="bg1"/>
                          </a:solidFill>
                          <a:effectLst>
                            <a:outerShdw blurRad="38100" dist="38100" dir="2700000" algn="tl">
                              <a:srgbClr val="000000"/>
                            </a:outerShdw>
                          </a:effectLst>
                          <a:latin typeface="+mn-ea"/>
                          <a:ea typeface="+mn-ea"/>
                        </a:rPr>
                        <a:t>II</a:t>
                      </a:r>
                    </a:p>
                  </a:txBody>
                  <a:tcPr marL="81286" marR="81286"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bg1"/>
                          </a:solidFill>
                          <a:effectLst>
                            <a:outerShdw blurRad="38100" dist="38100" dir="2700000" algn="tl">
                              <a:srgbClr val="000000"/>
                            </a:outerShdw>
                          </a:effectLst>
                          <a:latin typeface="+mn-ea"/>
                          <a:ea typeface="+mn-ea"/>
                        </a:rPr>
                        <a:t>腫瘍が原発臓器を越えて浸潤しているが，正中線を越えないもの</a:t>
                      </a:r>
                    </a:p>
                  </a:txBody>
                  <a:tcPr marL="81286" marR="81286"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FF"/>
                    </a:solidFill>
                  </a:tcPr>
                </a:tc>
              </a:tr>
              <a:tr h="9477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smtClean="0">
                          <a:ln>
                            <a:noFill/>
                          </a:ln>
                          <a:solidFill>
                            <a:schemeClr val="bg1"/>
                          </a:solidFill>
                          <a:effectLst>
                            <a:outerShdw blurRad="38100" dist="38100" dir="2700000" algn="tl">
                              <a:srgbClr val="000000"/>
                            </a:outerShdw>
                          </a:effectLst>
                          <a:latin typeface="+mn-ea"/>
                          <a:ea typeface="+mn-ea"/>
                        </a:rPr>
                        <a:t>病期</a:t>
                      </a:r>
                      <a:r>
                        <a:rPr kumimoji="1" lang="en-US" altLang="ja-JP" sz="1800" b="1" i="0" u="none" strike="noStrike" cap="none" normalizeH="0" baseline="0" smtClean="0">
                          <a:ln>
                            <a:noFill/>
                          </a:ln>
                          <a:solidFill>
                            <a:schemeClr val="bg1"/>
                          </a:solidFill>
                          <a:effectLst>
                            <a:outerShdw blurRad="38100" dist="38100" dir="2700000" algn="tl">
                              <a:srgbClr val="000000"/>
                            </a:outerShdw>
                          </a:effectLst>
                          <a:latin typeface="+mn-ea"/>
                          <a:ea typeface="+mn-ea"/>
                        </a:rPr>
                        <a:t>III</a:t>
                      </a:r>
                    </a:p>
                  </a:txBody>
                  <a:tcPr marL="81286" marR="81286"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bg1"/>
                          </a:solidFill>
                          <a:effectLst>
                            <a:outerShdw blurRad="38100" dist="38100" dir="2700000" algn="tl">
                              <a:srgbClr val="000000"/>
                            </a:outerShdw>
                          </a:effectLst>
                          <a:latin typeface="+mn-ea"/>
                          <a:ea typeface="+mn-ea"/>
                        </a:rPr>
                        <a:t>腫瘍が正中線を越えて浸潤しているもの，および正中線を越えなくても対側リンパ節転移のあるもの</a:t>
                      </a:r>
                    </a:p>
                  </a:txBody>
                  <a:tcPr marL="81286" marR="81286"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FF"/>
                    </a:solid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smtClean="0">
                          <a:ln>
                            <a:noFill/>
                          </a:ln>
                          <a:solidFill>
                            <a:schemeClr val="bg1"/>
                          </a:solidFill>
                          <a:effectLst>
                            <a:outerShdw blurRad="38100" dist="38100" dir="2700000" algn="tl">
                              <a:srgbClr val="000000"/>
                            </a:outerShdw>
                          </a:effectLst>
                          <a:latin typeface="+mn-ea"/>
                          <a:ea typeface="+mn-ea"/>
                        </a:rPr>
                        <a:t>病期</a:t>
                      </a:r>
                      <a:r>
                        <a:rPr kumimoji="1" lang="en-US" altLang="ja-JP" sz="1800" b="1" i="0" u="none" strike="noStrike" cap="none" normalizeH="0" baseline="0" smtClean="0">
                          <a:ln>
                            <a:noFill/>
                          </a:ln>
                          <a:solidFill>
                            <a:schemeClr val="bg1"/>
                          </a:solidFill>
                          <a:effectLst>
                            <a:outerShdw blurRad="38100" dist="38100" dir="2700000" algn="tl">
                              <a:srgbClr val="000000"/>
                            </a:outerShdw>
                          </a:effectLst>
                          <a:latin typeface="+mn-ea"/>
                          <a:ea typeface="+mn-ea"/>
                        </a:rPr>
                        <a:t>IV</a:t>
                      </a:r>
                    </a:p>
                  </a:txBody>
                  <a:tcPr marL="81286" marR="81286"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bg1"/>
                          </a:solidFill>
                          <a:effectLst>
                            <a:outerShdw blurRad="38100" dist="38100" dir="2700000" algn="tl">
                              <a:srgbClr val="000000"/>
                            </a:outerShdw>
                          </a:effectLst>
                          <a:latin typeface="+mn-ea"/>
                          <a:ea typeface="+mn-ea"/>
                        </a:rPr>
                        <a:t>腫瘍の遠隔転移が認められるもの</a:t>
                      </a:r>
                    </a:p>
                  </a:txBody>
                  <a:tcPr marL="81286" marR="81286"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FF"/>
                    </a:solidFill>
                  </a:tcPr>
                </a:tc>
              </a:tr>
              <a:tr h="939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bg1"/>
                          </a:solidFill>
                          <a:effectLst>
                            <a:outerShdw blurRad="38100" dist="38100" dir="2700000" algn="tl">
                              <a:srgbClr val="000000"/>
                            </a:outerShdw>
                          </a:effectLst>
                          <a:latin typeface="+mn-ea"/>
                          <a:ea typeface="+mn-ea"/>
                        </a:rPr>
                        <a:t>病期</a:t>
                      </a:r>
                      <a:r>
                        <a:rPr kumimoji="1" lang="en-US" altLang="ja-JP" sz="1800" b="1" i="0" u="none" strike="noStrike" cap="none" normalizeH="0" baseline="0" dirty="0" smtClean="0">
                          <a:ln>
                            <a:noFill/>
                          </a:ln>
                          <a:solidFill>
                            <a:schemeClr val="bg1"/>
                          </a:solidFill>
                          <a:effectLst>
                            <a:outerShdw blurRad="38100" dist="38100" dir="2700000" algn="tl">
                              <a:srgbClr val="000000"/>
                            </a:outerShdw>
                          </a:effectLst>
                          <a:latin typeface="+mn-ea"/>
                          <a:ea typeface="+mn-ea"/>
                        </a:rPr>
                        <a:t>IV-S</a:t>
                      </a:r>
                    </a:p>
                  </a:txBody>
                  <a:tcPr marL="81286" marR="81286"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bg1"/>
                          </a:solidFill>
                          <a:effectLst>
                            <a:outerShdw blurRad="38100" dist="38100" dir="2700000" algn="tl">
                              <a:srgbClr val="000000"/>
                            </a:outerShdw>
                          </a:effectLst>
                          <a:latin typeface="+mn-ea"/>
                          <a:ea typeface="+mn-ea"/>
                        </a:rPr>
                        <a:t>皮膚，肝または骨髄の転移があることを除けば，病期</a:t>
                      </a:r>
                      <a:r>
                        <a:rPr kumimoji="1" lang="en-US" altLang="ja-JP" sz="1800" b="1" i="0" u="none" strike="noStrike" cap="none" normalizeH="0" baseline="0" dirty="0" smtClean="0">
                          <a:ln>
                            <a:noFill/>
                          </a:ln>
                          <a:solidFill>
                            <a:schemeClr val="bg1"/>
                          </a:solidFill>
                          <a:effectLst>
                            <a:outerShdw blurRad="38100" dist="38100" dir="2700000" algn="tl">
                              <a:srgbClr val="000000"/>
                            </a:outerShdw>
                          </a:effectLst>
                          <a:latin typeface="+mn-ea"/>
                          <a:ea typeface="+mn-ea"/>
                        </a:rPr>
                        <a:t>I</a:t>
                      </a:r>
                      <a:r>
                        <a:rPr kumimoji="1" lang="ja-JP" altLang="en-US" sz="1800" b="1" i="0" u="none" strike="noStrike" cap="none" normalizeH="0" baseline="0" dirty="0" smtClean="0">
                          <a:ln>
                            <a:noFill/>
                          </a:ln>
                          <a:solidFill>
                            <a:schemeClr val="bg1"/>
                          </a:solidFill>
                          <a:effectLst>
                            <a:outerShdw blurRad="38100" dist="38100" dir="2700000" algn="tl">
                              <a:srgbClr val="000000"/>
                            </a:outerShdw>
                          </a:effectLst>
                          <a:latin typeface="+mn-ea"/>
                          <a:ea typeface="+mn-ea"/>
                        </a:rPr>
                        <a:t>または病期</a:t>
                      </a:r>
                      <a:r>
                        <a:rPr kumimoji="1" lang="en-US" altLang="ja-JP" sz="1800" b="1" i="0" u="none" strike="noStrike" cap="none" normalizeH="0" baseline="0" dirty="0" smtClean="0">
                          <a:ln>
                            <a:noFill/>
                          </a:ln>
                          <a:solidFill>
                            <a:schemeClr val="bg1"/>
                          </a:solidFill>
                          <a:effectLst>
                            <a:outerShdw blurRad="38100" dist="38100" dir="2700000" algn="tl">
                              <a:srgbClr val="000000"/>
                            </a:outerShdw>
                          </a:effectLst>
                          <a:latin typeface="+mn-ea"/>
                          <a:ea typeface="+mn-ea"/>
                        </a:rPr>
                        <a:t>II</a:t>
                      </a:r>
                      <a:r>
                        <a:rPr kumimoji="1" lang="ja-JP" altLang="en-US" sz="1800" b="1" i="0" u="none" strike="noStrike" cap="none" normalizeH="0" baseline="0" dirty="0" smtClean="0">
                          <a:ln>
                            <a:noFill/>
                          </a:ln>
                          <a:solidFill>
                            <a:schemeClr val="bg1"/>
                          </a:solidFill>
                          <a:effectLst>
                            <a:outerShdw blurRad="38100" dist="38100" dir="2700000" algn="tl">
                              <a:srgbClr val="000000"/>
                            </a:outerShdw>
                          </a:effectLst>
                          <a:latin typeface="+mn-ea"/>
                          <a:ea typeface="+mn-ea"/>
                        </a:rPr>
                        <a:t>に属するもの</a:t>
                      </a:r>
                    </a:p>
                  </a:txBody>
                  <a:tcPr marL="81286" marR="81286"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FF"/>
                    </a:solidFill>
                  </a:tcPr>
                </a:tc>
              </a:tr>
            </a:tbl>
          </a:graphicData>
        </a:graphic>
      </p:graphicFrame>
      <p:sp>
        <p:nvSpPr>
          <p:cNvPr id="191555" name="Rectangle 67"/>
          <p:cNvSpPr>
            <a:spLocks noChangeArrowheads="1"/>
          </p:cNvSpPr>
          <p:nvPr/>
        </p:nvSpPr>
        <p:spPr bwMode="auto">
          <a:xfrm>
            <a:off x="2455863" y="5062944"/>
            <a:ext cx="287258" cy="276999"/>
          </a:xfrm>
          <a:prstGeom prst="rect">
            <a:avLst/>
          </a:prstGeom>
          <a:noFill/>
          <a:ln w="9525">
            <a:noFill/>
            <a:miter lim="800000"/>
            <a:headEnd/>
            <a:tailEnd/>
          </a:ln>
          <a:effectLst/>
        </p:spPr>
        <p:txBody>
          <a:bodyPr wrap="none" anchor="ctr">
            <a:spAutoFit/>
          </a:bodyPr>
          <a:lstStyle/>
          <a:p>
            <a:pPr>
              <a:defRPr/>
            </a:pPr>
            <a:r>
              <a:rPr lang="ja-JP" altLang="en-US" sz="1200">
                <a:solidFill>
                  <a:srgbClr val="000000"/>
                </a:solidFill>
                <a:effectLst>
                  <a:outerShdw blurRad="38100" dist="38100" dir="2700000" algn="tl">
                    <a:srgbClr val="FFFFFF"/>
                  </a:outerShdw>
                </a:effectLst>
                <a:latin typeface="+mn-ea"/>
                <a:ea typeface="+mn-ea"/>
              </a:rPr>
              <a:t>　</a:t>
            </a:r>
          </a:p>
        </p:txBody>
      </p:sp>
      <p:sp>
        <p:nvSpPr>
          <p:cNvPr id="191575" name="Rectangle 87"/>
          <p:cNvSpPr>
            <a:spLocks noChangeArrowheads="1"/>
          </p:cNvSpPr>
          <p:nvPr/>
        </p:nvSpPr>
        <p:spPr bwMode="auto">
          <a:xfrm>
            <a:off x="4764088" y="908050"/>
            <a:ext cx="3903662" cy="2554545"/>
          </a:xfrm>
          <a:prstGeom prst="rect">
            <a:avLst/>
          </a:prstGeom>
          <a:noFill/>
          <a:ln w="9525">
            <a:noFill/>
            <a:miter lim="800000"/>
            <a:headEnd/>
            <a:tailEnd/>
          </a:ln>
          <a:effectLst/>
        </p:spPr>
        <p:txBody>
          <a:bodyPr>
            <a:spAutoFit/>
          </a:bodyPr>
          <a:lstStyle/>
          <a:p>
            <a:pPr>
              <a:spcBef>
                <a:spcPct val="50000"/>
              </a:spcBef>
              <a:defRPr/>
            </a:pPr>
            <a:r>
              <a:rPr lang="ja-JP" altLang="en-US" dirty="0">
                <a:solidFill>
                  <a:srgbClr val="FFFFFF"/>
                </a:solidFill>
                <a:effectLst>
                  <a:outerShdw blurRad="38100" dist="38100" dir="2700000" algn="tl">
                    <a:srgbClr val="000000"/>
                  </a:outerShdw>
                </a:effectLst>
                <a:latin typeface="+mn-ea"/>
                <a:ea typeface="+mn-ea"/>
              </a:rPr>
              <a:t>病期</a:t>
            </a:r>
            <a:r>
              <a:rPr lang="en-US" altLang="ja-JP" dirty="0">
                <a:solidFill>
                  <a:srgbClr val="FFFFFF"/>
                </a:solidFill>
                <a:effectLst>
                  <a:outerShdw blurRad="38100" dist="38100" dir="2700000" algn="tl">
                    <a:srgbClr val="000000"/>
                  </a:outerShdw>
                </a:effectLst>
                <a:latin typeface="+mn-ea"/>
                <a:ea typeface="+mn-ea"/>
              </a:rPr>
              <a:t>I</a:t>
            </a:r>
            <a:r>
              <a:rPr lang="ja-JP" altLang="en-US" dirty="0" err="1">
                <a:solidFill>
                  <a:srgbClr val="FFFFFF"/>
                </a:solidFill>
                <a:effectLst>
                  <a:outerShdw blurRad="38100" dist="38100" dir="2700000" algn="tl">
                    <a:srgbClr val="000000"/>
                  </a:outerShdw>
                </a:effectLst>
                <a:latin typeface="+mn-ea"/>
                <a:ea typeface="+mn-ea"/>
              </a:rPr>
              <a:t>，</a:t>
            </a:r>
            <a:r>
              <a:rPr lang="en-US" altLang="ja-JP" dirty="0">
                <a:solidFill>
                  <a:srgbClr val="FFFFFF"/>
                </a:solidFill>
                <a:effectLst>
                  <a:outerShdw blurRad="38100" dist="38100" dir="2700000" algn="tl">
                    <a:srgbClr val="000000"/>
                  </a:outerShdw>
                </a:effectLst>
                <a:latin typeface="+mn-ea"/>
                <a:ea typeface="+mn-ea"/>
              </a:rPr>
              <a:t>II</a:t>
            </a:r>
            <a:r>
              <a:rPr lang="ja-JP" altLang="en-US" dirty="0">
                <a:solidFill>
                  <a:srgbClr val="FFFFFF"/>
                </a:solidFill>
                <a:effectLst>
                  <a:outerShdw blurRad="38100" dist="38100" dir="2700000" algn="tl">
                    <a:srgbClr val="000000"/>
                  </a:outerShdw>
                </a:effectLst>
                <a:latin typeface="+mn-ea"/>
                <a:ea typeface="+mn-ea"/>
              </a:rPr>
              <a:t>では，腫瘍を摘出し術後化学療法（ビンクリスチン，シクロホスファミド）</a:t>
            </a:r>
          </a:p>
          <a:p>
            <a:pPr>
              <a:spcBef>
                <a:spcPct val="50000"/>
              </a:spcBef>
              <a:defRPr/>
            </a:pPr>
            <a:r>
              <a:rPr lang="ja-JP" altLang="en-US" dirty="0">
                <a:solidFill>
                  <a:srgbClr val="FFFFFF"/>
                </a:solidFill>
                <a:effectLst>
                  <a:outerShdw blurRad="38100" dist="38100" dir="2700000" algn="tl">
                    <a:srgbClr val="000000"/>
                  </a:outerShdw>
                </a:effectLst>
                <a:latin typeface="+mn-ea"/>
                <a:ea typeface="+mn-ea"/>
              </a:rPr>
              <a:t>病期</a:t>
            </a:r>
            <a:r>
              <a:rPr lang="en-US" altLang="ja-JP" dirty="0">
                <a:solidFill>
                  <a:srgbClr val="FFFFFF"/>
                </a:solidFill>
                <a:effectLst>
                  <a:outerShdw blurRad="38100" dist="38100" dir="2700000" algn="tl">
                    <a:srgbClr val="000000"/>
                  </a:outerShdw>
                </a:effectLst>
                <a:latin typeface="+mn-ea"/>
                <a:ea typeface="+mn-ea"/>
              </a:rPr>
              <a:t>III</a:t>
            </a:r>
            <a:r>
              <a:rPr lang="ja-JP" altLang="en-US" dirty="0" err="1">
                <a:solidFill>
                  <a:srgbClr val="FFFFFF"/>
                </a:solidFill>
                <a:effectLst>
                  <a:outerShdw blurRad="38100" dist="38100" dir="2700000" algn="tl">
                    <a:srgbClr val="000000"/>
                  </a:outerShdw>
                </a:effectLst>
                <a:latin typeface="+mn-ea"/>
                <a:ea typeface="+mn-ea"/>
              </a:rPr>
              <a:t>，</a:t>
            </a:r>
            <a:r>
              <a:rPr lang="en-US" altLang="ja-JP" dirty="0">
                <a:solidFill>
                  <a:srgbClr val="FFFFFF"/>
                </a:solidFill>
                <a:effectLst>
                  <a:outerShdw blurRad="38100" dist="38100" dir="2700000" algn="tl">
                    <a:srgbClr val="000000"/>
                  </a:outerShdw>
                </a:effectLst>
                <a:latin typeface="+mn-ea"/>
                <a:ea typeface="+mn-ea"/>
              </a:rPr>
              <a:t>IV</a:t>
            </a:r>
            <a:r>
              <a:rPr lang="ja-JP" altLang="en-US" dirty="0">
                <a:solidFill>
                  <a:srgbClr val="FFFFFF"/>
                </a:solidFill>
                <a:effectLst>
                  <a:outerShdw blurRad="38100" dist="38100" dir="2700000" algn="tl">
                    <a:srgbClr val="000000"/>
                  </a:outerShdw>
                </a:effectLst>
                <a:latin typeface="+mn-ea"/>
                <a:ea typeface="+mn-ea"/>
              </a:rPr>
              <a:t>では，まず化学療法（シスプラチン，エトポシド，アドリアマイシン，シクロホスファミド）や放射線療法を先行，腫瘍の縮小を待って残存腫瘍を摘出し，術後にさらに化学療法や放射線療法を続け，自家骨髄移植併用</a:t>
            </a:r>
          </a:p>
          <a:p>
            <a:pPr>
              <a:spcBef>
                <a:spcPct val="50000"/>
              </a:spcBef>
              <a:defRPr/>
            </a:pPr>
            <a:endParaRPr lang="en-US" altLang="ja-JP" dirty="0">
              <a:solidFill>
                <a:srgbClr val="FFFFFF"/>
              </a:solidFill>
              <a:effectLst>
                <a:outerShdw blurRad="38100" dist="38100" dir="2700000" algn="tl">
                  <a:srgbClr val="000000"/>
                </a:outerShdw>
              </a:effectLst>
              <a:latin typeface="+mn-ea"/>
              <a:ea typeface="+mn-ea"/>
            </a:endParaRPr>
          </a:p>
        </p:txBody>
      </p:sp>
      <p:sp>
        <p:nvSpPr>
          <p:cNvPr id="191578" name="Rectangle 90"/>
          <p:cNvSpPr>
            <a:spLocks noChangeArrowheads="1"/>
          </p:cNvSpPr>
          <p:nvPr/>
        </p:nvSpPr>
        <p:spPr bwMode="auto">
          <a:xfrm>
            <a:off x="0" y="5065713"/>
            <a:ext cx="8856663" cy="935641"/>
          </a:xfrm>
          <a:prstGeom prst="rect">
            <a:avLst/>
          </a:prstGeom>
          <a:noFill/>
          <a:ln w="9525">
            <a:noFill/>
            <a:miter lim="800000"/>
            <a:headEnd/>
            <a:tailEnd/>
          </a:ln>
          <a:effectLst/>
        </p:spPr>
        <p:txBody>
          <a:bodyPr>
            <a:spAutoFit/>
          </a:bodyPr>
          <a:lstStyle/>
          <a:p>
            <a:pPr>
              <a:lnSpc>
                <a:spcPct val="85000"/>
              </a:lnSpc>
              <a:defRPr/>
            </a:pPr>
            <a:r>
              <a:rPr lang="en-US" altLang="ja-JP" dirty="0">
                <a:solidFill>
                  <a:srgbClr val="FFFFFF"/>
                </a:solidFill>
                <a:effectLst>
                  <a:outerShdw blurRad="38100" dist="38100" dir="2700000" algn="tl">
                    <a:srgbClr val="000000"/>
                  </a:outerShdw>
                </a:effectLst>
                <a:latin typeface="+mn-ea"/>
                <a:ea typeface="+mn-ea"/>
              </a:rPr>
              <a:t>1</a:t>
            </a:r>
            <a:r>
              <a:rPr lang="ja-JP" altLang="en-US" dirty="0">
                <a:solidFill>
                  <a:srgbClr val="FFFFFF"/>
                </a:solidFill>
                <a:effectLst>
                  <a:outerShdw blurRad="38100" dist="38100" dir="2700000" algn="tl">
                    <a:srgbClr val="000000"/>
                  </a:outerShdw>
                </a:effectLst>
                <a:latin typeface="+mn-ea"/>
                <a:ea typeface="+mn-ea"/>
              </a:rPr>
              <a:t>歳以下で病期</a:t>
            </a:r>
            <a:r>
              <a:rPr lang="en-US" altLang="ja-JP" dirty="0">
                <a:solidFill>
                  <a:srgbClr val="FFFFFF"/>
                </a:solidFill>
                <a:effectLst>
                  <a:outerShdw blurRad="38100" dist="38100" dir="2700000" algn="tl">
                    <a:srgbClr val="000000"/>
                  </a:outerShdw>
                </a:effectLst>
                <a:latin typeface="+mn-ea"/>
                <a:ea typeface="+mn-ea"/>
              </a:rPr>
              <a:t>I</a:t>
            </a:r>
            <a:r>
              <a:rPr lang="ja-JP" altLang="en-US" dirty="0" err="1">
                <a:solidFill>
                  <a:srgbClr val="FFFFFF"/>
                </a:solidFill>
                <a:effectLst>
                  <a:outerShdw blurRad="38100" dist="38100" dir="2700000" algn="tl">
                    <a:srgbClr val="000000"/>
                  </a:outerShdw>
                </a:effectLst>
                <a:latin typeface="+mn-ea"/>
                <a:ea typeface="+mn-ea"/>
              </a:rPr>
              <a:t>，</a:t>
            </a:r>
            <a:r>
              <a:rPr lang="en-US" altLang="ja-JP" dirty="0">
                <a:solidFill>
                  <a:srgbClr val="FFFFFF"/>
                </a:solidFill>
                <a:effectLst>
                  <a:outerShdw blurRad="38100" dist="38100" dir="2700000" algn="tl">
                    <a:srgbClr val="000000"/>
                  </a:outerShdw>
                </a:effectLst>
                <a:latin typeface="+mn-ea"/>
                <a:ea typeface="+mn-ea"/>
              </a:rPr>
              <a:t>II</a:t>
            </a:r>
            <a:r>
              <a:rPr lang="ja-JP" altLang="en-US" dirty="0">
                <a:solidFill>
                  <a:srgbClr val="FFFFFF"/>
                </a:solidFill>
                <a:effectLst>
                  <a:outerShdw blurRad="38100" dist="38100" dir="2700000" algn="tl">
                    <a:srgbClr val="000000"/>
                  </a:outerShdw>
                </a:effectLst>
                <a:latin typeface="+mn-ea"/>
                <a:ea typeface="+mn-ea"/>
              </a:rPr>
              <a:t>では，ほぼ</a:t>
            </a:r>
            <a:r>
              <a:rPr lang="en-US" altLang="ja-JP" dirty="0">
                <a:solidFill>
                  <a:srgbClr val="FFFFFF"/>
                </a:solidFill>
                <a:effectLst>
                  <a:outerShdw blurRad="38100" dist="38100" dir="2700000" algn="tl">
                    <a:srgbClr val="000000"/>
                  </a:outerShdw>
                </a:effectLst>
                <a:latin typeface="+mn-ea"/>
                <a:ea typeface="+mn-ea"/>
              </a:rPr>
              <a:t>100</a:t>
            </a:r>
            <a:r>
              <a:rPr lang="ja-JP" altLang="en-US" dirty="0">
                <a:solidFill>
                  <a:srgbClr val="FFFFFF"/>
                </a:solidFill>
                <a:effectLst>
                  <a:outerShdw blurRad="38100" dist="38100" dir="2700000" algn="tl">
                    <a:srgbClr val="000000"/>
                  </a:outerShdw>
                </a:effectLst>
                <a:latin typeface="+mn-ea"/>
                <a:ea typeface="+mn-ea"/>
              </a:rPr>
              <a:t>％が予後良好だが，病期</a:t>
            </a:r>
            <a:r>
              <a:rPr lang="en-US" altLang="ja-JP" dirty="0">
                <a:solidFill>
                  <a:srgbClr val="FFFFFF"/>
                </a:solidFill>
                <a:effectLst>
                  <a:outerShdw blurRad="38100" dist="38100" dir="2700000" algn="tl">
                    <a:srgbClr val="000000"/>
                  </a:outerShdw>
                </a:effectLst>
                <a:latin typeface="+mn-ea"/>
                <a:ea typeface="+mn-ea"/>
              </a:rPr>
              <a:t>III</a:t>
            </a:r>
            <a:r>
              <a:rPr lang="ja-JP" altLang="en-US" dirty="0" err="1">
                <a:solidFill>
                  <a:srgbClr val="FFFFFF"/>
                </a:solidFill>
                <a:effectLst>
                  <a:outerShdw blurRad="38100" dist="38100" dir="2700000" algn="tl">
                    <a:srgbClr val="000000"/>
                  </a:outerShdw>
                </a:effectLst>
                <a:latin typeface="+mn-ea"/>
                <a:ea typeface="+mn-ea"/>
              </a:rPr>
              <a:t>，</a:t>
            </a:r>
            <a:r>
              <a:rPr lang="en-US" altLang="ja-JP" dirty="0">
                <a:solidFill>
                  <a:srgbClr val="FFFFFF"/>
                </a:solidFill>
                <a:effectLst>
                  <a:outerShdw blurRad="38100" dist="38100" dir="2700000" algn="tl">
                    <a:srgbClr val="000000"/>
                  </a:outerShdw>
                </a:effectLst>
                <a:latin typeface="+mn-ea"/>
                <a:ea typeface="+mn-ea"/>
              </a:rPr>
              <a:t>IV</a:t>
            </a:r>
            <a:r>
              <a:rPr lang="ja-JP" altLang="en-US" dirty="0">
                <a:solidFill>
                  <a:srgbClr val="FFFFFF"/>
                </a:solidFill>
                <a:effectLst>
                  <a:outerShdw blurRad="38100" dist="38100" dir="2700000" algn="tl">
                    <a:srgbClr val="000000"/>
                  </a:outerShdw>
                </a:effectLst>
                <a:latin typeface="+mn-ea"/>
                <a:ea typeface="+mn-ea"/>
              </a:rPr>
              <a:t>の予後は不良</a:t>
            </a:r>
          </a:p>
          <a:p>
            <a:pPr>
              <a:lnSpc>
                <a:spcPct val="85000"/>
              </a:lnSpc>
              <a:defRPr/>
            </a:pPr>
            <a:r>
              <a:rPr lang="ja-JP" altLang="en-US" dirty="0">
                <a:solidFill>
                  <a:srgbClr val="FFFFFF"/>
                </a:solidFill>
                <a:effectLst>
                  <a:outerShdw blurRad="38100" dist="38100" dir="2700000" algn="tl">
                    <a:srgbClr val="000000"/>
                  </a:outerShdw>
                </a:effectLst>
                <a:latin typeface="+mn-ea"/>
                <a:ea typeface="+mn-ea"/>
              </a:rPr>
              <a:t>病期</a:t>
            </a:r>
            <a:r>
              <a:rPr lang="en-US" altLang="ja-JP" dirty="0">
                <a:solidFill>
                  <a:srgbClr val="FFFFFF"/>
                </a:solidFill>
                <a:effectLst>
                  <a:outerShdw blurRad="38100" dist="38100" dir="2700000" algn="tl">
                    <a:srgbClr val="000000"/>
                  </a:outerShdw>
                </a:effectLst>
                <a:latin typeface="+mn-ea"/>
                <a:ea typeface="+mn-ea"/>
              </a:rPr>
              <a:t>IV</a:t>
            </a:r>
            <a:r>
              <a:rPr lang="ja-JP" altLang="en-US" dirty="0">
                <a:solidFill>
                  <a:srgbClr val="FFFFFF"/>
                </a:solidFill>
                <a:effectLst>
                  <a:outerShdw blurRad="38100" dist="38100" dir="2700000" algn="tl">
                    <a:srgbClr val="000000"/>
                  </a:outerShdw>
                </a:effectLst>
                <a:latin typeface="+mn-ea"/>
                <a:ea typeface="+mn-ea"/>
              </a:rPr>
              <a:t>の</a:t>
            </a:r>
            <a:r>
              <a:rPr lang="en-US" altLang="ja-JP" dirty="0">
                <a:solidFill>
                  <a:srgbClr val="FFFFFF"/>
                </a:solidFill>
                <a:effectLst>
                  <a:outerShdw blurRad="38100" dist="38100" dir="2700000" algn="tl">
                    <a:srgbClr val="000000"/>
                  </a:outerShdw>
                </a:effectLst>
                <a:latin typeface="+mn-ea"/>
                <a:ea typeface="+mn-ea"/>
              </a:rPr>
              <a:t>5</a:t>
            </a:r>
            <a:r>
              <a:rPr lang="ja-JP" altLang="en-US" dirty="0">
                <a:solidFill>
                  <a:srgbClr val="FFFFFF"/>
                </a:solidFill>
                <a:effectLst>
                  <a:outerShdw blurRad="38100" dist="38100" dir="2700000" algn="tl">
                    <a:srgbClr val="000000"/>
                  </a:outerShdw>
                </a:effectLst>
                <a:latin typeface="+mn-ea"/>
                <a:ea typeface="+mn-ea"/>
              </a:rPr>
              <a:t>年生存率は</a:t>
            </a:r>
            <a:r>
              <a:rPr lang="en-US" altLang="ja-JP" dirty="0">
                <a:solidFill>
                  <a:srgbClr val="FFFFFF"/>
                </a:solidFill>
                <a:effectLst>
                  <a:outerShdw blurRad="38100" dist="38100" dir="2700000" algn="tl">
                    <a:srgbClr val="000000"/>
                  </a:outerShdw>
                </a:effectLst>
                <a:latin typeface="+mn-ea"/>
                <a:ea typeface="+mn-ea"/>
              </a:rPr>
              <a:t>15</a:t>
            </a:r>
            <a:r>
              <a:rPr lang="ja-JP" altLang="en-US" dirty="0">
                <a:solidFill>
                  <a:srgbClr val="FFFFFF"/>
                </a:solidFill>
                <a:effectLst>
                  <a:outerShdw blurRad="38100" dist="38100" dir="2700000" algn="tl">
                    <a:srgbClr val="000000"/>
                  </a:outerShdw>
                </a:effectLst>
                <a:latin typeface="+mn-ea"/>
                <a:ea typeface="+mn-ea"/>
              </a:rPr>
              <a:t>％以下</a:t>
            </a:r>
          </a:p>
          <a:p>
            <a:pPr>
              <a:lnSpc>
                <a:spcPct val="85000"/>
              </a:lnSpc>
              <a:defRPr/>
            </a:pPr>
            <a:r>
              <a:rPr lang="ja-JP" altLang="en-US" dirty="0">
                <a:solidFill>
                  <a:srgbClr val="FFFFFF"/>
                </a:solidFill>
                <a:effectLst>
                  <a:outerShdw blurRad="38100" dist="38100" dir="2700000" algn="tl">
                    <a:srgbClr val="000000"/>
                  </a:outerShdw>
                </a:effectLst>
                <a:latin typeface="+mn-ea"/>
                <a:ea typeface="+mn-ea"/>
              </a:rPr>
              <a:t>病期</a:t>
            </a:r>
            <a:r>
              <a:rPr lang="en-US" altLang="ja-JP" dirty="0">
                <a:solidFill>
                  <a:srgbClr val="FFFFFF"/>
                </a:solidFill>
                <a:effectLst>
                  <a:outerShdw blurRad="38100" dist="38100" dir="2700000" algn="tl">
                    <a:srgbClr val="000000"/>
                  </a:outerShdw>
                </a:effectLst>
                <a:latin typeface="+mn-ea"/>
                <a:ea typeface="+mn-ea"/>
              </a:rPr>
              <a:t>IV-S</a:t>
            </a:r>
            <a:r>
              <a:rPr lang="ja-JP" altLang="en-US" dirty="0">
                <a:solidFill>
                  <a:srgbClr val="FFFFFF"/>
                </a:solidFill>
                <a:effectLst>
                  <a:outerShdw blurRad="38100" dist="38100" dir="2700000" algn="tl">
                    <a:srgbClr val="000000"/>
                  </a:outerShdw>
                </a:effectLst>
                <a:latin typeface="+mn-ea"/>
                <a:ea typeface="+mn-ea"/>
              </a:rPr>
              <a:t>例で乳児期後期に発症した者は予後良好（生存率＞</a:t>
            </a:r>
            <a:r>
              <a:rPr lang="en-US" altLang="ja-JP" dirty="0">
                <a:solidFill>
                  <a:srgbClr val="FFFFFF"/>
                </a:solidFill>
                <a:effectLst>
                  <a:outerShdw blurRad="38100" dist="38100" dir="2700000" algn="tl">
                    <a:srgbClr val="000000"/>
                  </a:outerShdw>
                </a:effectLst>
                <a:latin typeface="+mn-ea"/>
                <a:ea typeface="+mn-ea"/>
              </a:rPr>
              <a:t>75</a:t>
            </a:r>
            <a:r>
              <a:rPr lang="ja-JP" altLang="en-US" dirty="0">
                <a:solidFill>
                  <a:srgbClr val="FFFFFF"/>
                </a:solidFill>
                <a:effectLst>
                  <a:outerShdw blurRad="38100" dist="38100" dir="2700000" algn="tl">
                    <a:srgbClr val="000000"/>
                  </a:outerShdw>
                </a:effectLst>
                <a:latin typeface="+mn-ea"/>
                <a:ea typeface="+mn-ea"/>
              </a:rPr>
              <a:t>％）</a:t>
            </a:r>
          </a:p>
          <a:p>
            <a:pPr>
              <a:lnSpc>
                <a:spcPct val="85000"/>
              </a:lnSpc>
              <a:defRPr/>
            </a:pPr>
            <a:r>
              <a:rPr lang="ja-JP" altLang="en-US" dirty="0">
                <a:solidFill>
                  <a:srgbClr val="FFFFFF"/>
                </a:solidFill>
                <a:effectLst>
                  <a:outerShdw blurRad="38100" dist="38100" dir="2700000" algn="tl">
                    <a:srgbClr val="000000"/>
                  </a:outerShdw>
                </a:effectLst>
                <a:latin typeface="+mn-ea"/>
                <a:ea typeface="+mn-ea"/>
              </a:rPr>
              <a:t>新生児や乳児期前半に発症した者で肝腫大が著しい例は，予後不良のことが多い．</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457200" y="0"/>
            <a:ext cx="8229600" cy="908050"/>
          </a:xfrm>
        </p:spPr>
        <p:txBody>
          <a:bodyPr/>
          <a:lstStyle/>
          <a:p>
            <a:pPr eaLnBrk="1" hangingPunct="1">
              <a:defRPr/>
            </a:pPr>
            <a:r>
              <a:rPr lang="ja-JP" altLang="en-US" sz="4000" b="1">
                <a:solidFill>
                  <a:srgbClr val="FFFF00"/>
                </a:solidFill>
                <a:latin typeface="+mn-ea"/>
                <a:ea typeface="+mn-ea"/>
              </a:rPr>
              <a:t>褐色細胞腫</a:t>
            </a:r>
          </a:p>
        </p:txBody>
      </p:sp>
      <p:sp>
        <p:nvSpPr>
          <p:cNvPr id="167939" name="Text Box 3"/>
          <p:cNvSpPr txBox="1">
            <a:spLocks noChangeArrowheads="1"/>
          </p:cNvSpPr>
          <p:nvPr/>
        </p:nvSpPr>
        <p:spPr bwMode="auto">
          <a:xfrm>
            <a:off x="454025" y="1341438"/>
            <a:ext cx="8234363" cy="972574"/>
          </a:xfrm>
          <a:prstGeom prst="rect">
            <a:avLst/>
          </a:prstGeom>
          <a:noFill/>
          <a:ln w="9525">
            <a:noFill/>
            <a:miter lim="800000"/>
            <a:headEnd/>
            <a:tailEnd/>
          </a:ln>
          <a:effectLst/>
        </p:spPr>
        <p:txBody>
          <a:bodyPr>
            <a:spAutoFit/>
          </a:bodyPr>
          <a:lstStyle/>
          <a:p>
            <a:pPr>
              <a:spcBef>
                <a:spcPct val="5000"/>
              </a:spcBef>
              <a:defRPr/>
            </a:pPr>
            <a:endParaRPr lang="en-US" altLang="ja-JP" sz="3200">
              <a:solidFill>
                <a:srgbClr val="FFFFFF"/>
              </a:solidFill>
              <a:effectLst>
                <a:outerShdw blurRad="38100" dist="38100" dir="2700000" algn="tl">
                  <a:srgbClr val="000000"/>
                </a:outerShdw>
              </a:effectLst>
              <a:latin typeface="+mn-ea"/>
              <a:ea typeface="+mn-ea"/>
            </a:endParaRPr>
          </a:p>
          <a:p>
            <a:pPr>
              <a:spcBef>
                <a:spcPct val="5000"/>
              </a:spcBef>
              <a:defRPr/>
            </a:pPr>
            <a:endParaRPr lang="en-US" altLang="ja-JP" sz="2400">
              <a:solidFill>
                <a:srgbClr val="FFFFFF"/>
              </a:solidFill>
              <a:effectLst>
                <a:outerShdw blurRad="38100" dist="38100" dir="2700000" algn="tl">
                  <a:srgbClr val="000000"/>
                </a:outerShdw>
              </a:effectLst>
              <a:latin typeface="+mn-ea"/>
              <a:ea typeface="+mn-ea"/>
            </a:endParaRPr>
          </a:p>
        </p:txBody>
      </p:sp>
      <p:sp>
        <p:nvSpPr>
          <p:cNvPr id="104452" name="Rectangle 5"/>
          <p:cNvSpPr>
            <a:spLocks noChangeArrowheads="1"/>
          </p:cNvSpPr>
          <p:nvPr/>
        </p:nvSpPr>
        <p:spPr bwMode="auto">
          <a:xfrm>
            <a:off x="0" y="760413"/>
            <a:ext cx="8924925" cy="3746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spcBef>
                <a:spcPct val="40000"/>
              </a:spcBef>
            </a:pPr>
            <a:r>
              <a:rPr lang="en-US" altLang="ja-JP" sz="2000">
                <a:solidFill>
                  <a:srgbClr val="FFFFFF"/>
                </a:solidFill>
                <a:latin typeface="+mn-ea"/>
                <a:ea typeface="+mn-ea"/>
              </a:rPr>
              <a:t>【</a:t>
            </a:r>
            <a:r>
              <a:rPr lang="ja-JP" altLang="en-US" sz="2000">
                <a:solidFill>
                  <a:srgbClr val="FFFFFF"/>
                </a:solidFill>
                <a:latin typeface="+mn-ea"/>
                <a:ea typeface="+mn-ea"/>
              </a:rPr>
              <a:t>概念</a:t>
            </a:r>
            <a:r>
              <a:rPr lang="en-US" altLang="ja-JP" sz="2000">
                <a:solidFill>
                  <a:srgbClr val="FFFFFF"/>
                </a:solidFill>
                <a:latin typeface="+mn-ea"/>
                <a:ea typeface="+mn-ea"/>
              </a:rPr>
              <a:t>】</a:t>
            </a:r>
          </a:p>
          <a:p>
            <a:pPr>
              <a:lnSpc>
                <a:spcPct val="90000"/>
              </a:lnSpc>
              <a:spcBef>
                <a:spcPct val="40000"/>
              </a:spcBef>
            </a:pPr>
            <a:r>
              <a:rPr lang="ja-JP" altLang="en-US" sz="2000">
                <a:solidFill>
                  <a:srgbClr val="FFFFFF"/>
                </a:solidFill>
                <a:latin typeface="+mn-ea"/>
                <a:ea typeface="+mn-ea"/>
              </a:rPr>
              <a:t>カテコールアミン</a:t>
            </a:r>
            <a:r>
              <a:rPr lang="en-US" altLang="ja-JP" sz="2000">
                <a:solidFill>
                  <a:srgbClr val="FFFFFF"/>
                </a:solidFill>
                <a:latin typeface="+mn-ea"/>
                <a:ea typeface="+mn-ea"/>
              </a:rPr>
              <a:t>(</a:t>
            </a:r>
            <a:r>
              <a:rPr lang="ja-JP" altLang="en-US" sz="2000">
                <a:solidFill>
                  <a:srgbClr val="FFFFFF"/>
                </a:solidFill>
                <a:latin typeface="+mn-ea"/>
                <a:ea typeface="+mn-ea"/>
              </a:rPr>
              <a:t>アドレナリン，ノルアドレナリンおよびドーパミン</a:t>
            </a:r>
            <a:r>
              <a:rPr lang="en-US" altLang="ja-JP" sz="2000">
                <a:solidFill>
                  <a:srgbClr val="FFFFFF"/>
                </a:solidFill>
                <a:latin typeface="+mn-ea"/>
                <a:ea typeface="+mn-ea"/>
              </a:rPr>
              <a:t>)</a:t>
            </a:r>
            <a:r>
              <a:rPr lang="ja-JP" altLang="en-US" sz="2000">
                <a:solidFill>
                  <a:srgbClr val="FFFFFF"/>
                </a:solidFill>
                <a:latin typeface="+mn-ea"/>
                <a:ea typeface="+mn-ea"/>
              </a:rPr>
              <a:t>を大量に産生，放出する腫瘍で，副腎髄質またはクロム親和性組織</a:t>
            </a:r>
            <a:r>
              <a:rPr lang="en-US" altLang="ja-JP" sz="2000">
                <a:solidFill>
                  <a:srgbClr val="FFFFFF"/>
                </a:solidFill>
                <a:latin typeface="+mn-ea"/>
                <a:ea typeface="+mn-ea"/>
              </a:rPr>
              <a:t>(</a:t>
            </a:r>
            <a:r>
              <a:rPr lang="ja-JP" altLang="en-US" sz="2000">
                <a:solidFill>
                  <a:srgbClr val="FFFFFF"/>
                </a:solidFill>
                <a:latin typeface="+mn-ea"/>
                <a:ea typeface="+mn-ea"/>
              </a:rPr>
              <a:t>脊髄傍神経節，交感神経末端など</a:t>
            </a:r>
            <a:r>
              <a:rPr lang="en-US" altLang="ja-JP" sz="2000">
                <a:solidFill>
                  <a:srgbClr val="FFFFFF"/>
                </a:solidFill>
                <a:latin typeface="+mn-ea"/>
                <a:ea typeface="+mn-ea"/>
              </a:rPr>
              <a:t>)</a:t>
            </a:r>
            <a:r>
              <a:rPr lang="ja-JP" altLang="en-US" sz="2000">
                <a:solidFill>
                  <a:srgbClr val="FFFFFF"/>
                </a:solidFill>
                <a:latin typeface="+mn-ea"/>
                <a:ea typeface="+mn-ea"/>
              </a:rPr>
              <a:t>より生じ，高血圧とカテコールアミン</a:t>
            </a:r>
            <a:r>
              <a:rPr lang="en-US" altLang="ja-JP" sz="2000">
                <a:solidFill>
                  <a:srgbClr val="FFFFFF"/>
                </a:solidFill>
                <a:latin typeface="+mn-ea"/>
                <a:ea typeface="+mn-ea"/>
              </a:rPr>
              <a:t>(CA)</a:t>
            </a:r>
            <a:r>
              <a:rPr lang="ja-JP" altLang="en-US" sz="2000">
                <a:solidFill>
                  <a:srgbClr val="FFFFFF"/>
                </a:solidFill>
                <a:latin typeface="+mn-ea"/>
                <a:ea typeface="+mn-ea"/>
              </a:rPr>
              <a:t>の分泌過剰を主徴候とする．</a:t>
            </a:r>
          </a:p>
          <a:p>
            <a:pPr>
              <a:lnSpc>
                <a:spcPct val="90000"/>
              </a:lnSpc>
              <a:spcBef>
                <a:spcPct val="40000"/>
              </a:spcBef>
            </a:pPr>
            <a:r>
              <a:rPr lang="ja-JP" altLang="en-US" sz="1800">
                <a:solidFill>
                  <a:srgbClr val="FFFF66"/>
                </a:solidFill>
                <a:latin typeface="+mn-ea"/>
                <a:ea typeface="+mn-ea"/>
              </a:rPr>
              <a:t>副腎髄質由来：副腎褐色細胞腫</a:t>
            </a:r>
            <a:r>
              <a:rPr lang="en-US" altLang="ja-JP" sz="1800">
                <a:solidFill>
                  <a:srgbClr val="FFFF66"/>
                </a:solidFill>
                <a:latin typeface="+mn-ea"/>
                <a:ea typeface="+mn-ea"/>
              </a:rPr>
              <a:t>(adrenal pheochromocytoma)</a:t>
            </a:r>
          </a:p>
          <a:p>
            <a:pPr>
              <a:lnSpc>
                <a:spcPct val="90000"/>
              </a:lnSpc>
              <a:spcBef>
                <a:spcPct val="40000"/>
              </a:spcBef>
            </a:pPr>
            <a:r>
              <a:rPr lang="ja-JP" altLang="en-US" sz="1800">
                <a:solidFill>
                  <a:srgbClr val="FFFF66"/>
                </a:solidFill>
                <a:latin typeface="+mn-ea"/>
                <a:ea typeface="+mn-ea"/>
              </a:rPr>
              <a:t>副腎外褐色細胞腫</a:t>
            </a:r>
            <a:r>
              <a:rPr lang="en-US" altLang="ja-JP" sz="1800">
                <a:solidFill>
                  <a:srgbClr val="FFFF66"/>
                </a:solidFill>
                <a:latin typeface="+mn-ea"/>
                <a:ea typeface="+mn-ea"/>
              </a:rPr>
              <a:t>(extra-adrenal pheochromocytoma)</a:t>
            </a:r>
            <a:r>
              <a:rPr lang="en-US" altLang="ja-JP" sz="2000">
                <a:solidFill>
                  <a:srgbClr val="FFFFFF"/>
                </a:solidFill>
                <a:latin typeface="+mn-ea"/>
                <a:ea typeface="+mn-ea"/>
              </a:rPr>
              <a:t> </a:t>
            </a:r>
          </a:p>
          <a:p>
            <a:pPr>
              <a:lnSpc>
                <a:spcPct val="90000"/>
              </a:lnSpc>
              <a:spcBef>
                <a:spcPct val="40000"/>
              </a:spcBef>
            </a:pPr>
            <a:r>
              <a:rPr lang="ja-JP" altLang="en-US" sz="2000">
                <a:solidFill>
                  <a:srgbClr val="FFFFFF"/>
                </a:solidFill>
                <a:latin typeface="+mn-ea"/>
                <a:ea typeface="+mn-ea"/>
              </a:rPr>
              <a:t>甲状腺髄様癌との合併が家族性にみられる</a:t>
            </a:r>
          </a:p>
          <a:p>
            <a:pPr>
              <a:lnSpc>
                <a:spcPct val="90000"/>
              </a:lnSpc>
              <a:spcBef>
                <a:spcPct val="40000"/>
              </a:spcBef>
            </a:pPr>
            <a:r>
              <a:rPr lang="ja-JP" altLang="en-US" sz="2000">
                <a:solidFill>
                  <a:srgbClr val="FFFFFF"/>
                </a:solidFill>
                <a:latin typeface="+mn-ea"/>
                <a:ea typeface="+mn-ea"/>
              </a:rPr>
              <a:t>　＝</a:t>
            </a:r>
            <a:r>
              <a:rPr lang="en-US" altLang="ja-JP" sz="2000">
                <a:solidFill>
                  <a:srgbClr val="FFFFFF"/>
                </a:solidFill>
                <a:latin typeface="+mn-ea"/>
                <a:ea typeface="+mn-ea"/>
              </a:rPr>
              <a:t>Sipple</a:t>
            </a:r>
            <a:r>
              <a:rPr lang="ja-JP" altLang="en-US" sz="2000">
                <a:solidFill>
                  <a:srgbClr val="FFFFFF"/>
                </a:solidFill>
                <a:latin typeface="+mn-ea"/>
                <a:ea typeface="+mn-ea"/>
              </a:rPr>
              <a:t>症候群</a:t>
            </a:r>
            <a:r>
              <a:rPr lang="en-US" altLang="ja-JP" sz="2000">
                <a:solidFill>
                  <a:srgbClr val="FFFFFF"/>
                </a:solidFill>
                <a:latin typeface="+mn-ea"/>
                <a:ea typeface="+mn-ea"/>
              </a:rPr>
              <a:t>(MEN 2A</a:t>
            </a:r>
            <a:r>
              <a:rPr lang="ja-JP" altLang="en-US" sz="2000">
                <a:solidFill>
                  <a:srgbClr val="FFFFFF"/>
                </a:solidFill>
                <a:latin typeface="+mn-ea"/>
                <a:ea typeface="+mn-ea"/>
              </a:rPr>
              <a:t>型</a:t>
            </a:r>
            <a:r>
              <a:rPr lang="en-US" altLang="ja-JP" sz="2000">
                <a:solidFill>
                  <a:srgbClr val="FFFFFF"/>
                </a:solidFill>
                <a:latin typeface="+mn-ea"/>
                <a:ea typeface="+mn-ea"/>
              </a:rPr>
              <a:t>)</a:t>
            </a:r>
            <a:r>
              <a:rPr lang="ja-JP" altLang="en-US" sz="2000">
                <a:solidFill>
                  <a:srgbClr val="FFFFFF"/>
                </a:solidFill>
                <a:latin typeface="+mn-ea"/>
                <a:ea typeface="+mn-ea"/>
              </a:rPr>
              <a:t>という．</a:t>
            </a:r>
          </a:p>
          <a:p>
            <a:pPr>
              <a:lnSpc>
                <a:spcPct val="90000"/>
              </a:lnSpc>
              <a:spcBef>
                <a:spcPct val="40000"/>
              </a:spcBef>
            </a:pPr>
            <a:endParaRPr lang="ja-JP" altLang="en-US" sz="800">
              <a:solidFill>
                <a:srgbClr val="FFFFFF"/>
              </a:solidFill>
              <a:latin typeface="+mn-ea"/>
              <a:ea typeface="+mn-ea"/>
            </a:endParaRPr>
          </a:p>
          <a:p>
            <a:pPr>
              <a:lnSpc>
                <a:spcPct val="90000"/>
              </a:lnSpc>
              <a:spcBef>
                <a:spcPct val="40000"/>
              </a:spcBef>
            </a:pPr>
            <a:r>
              <a:rPr lang="ja-JP" altLang="en-US" sz="1800">
                <a:solidFill>
                  <a:srgbClr val="FFFFFF"/>
                </a:solidFill>
                <a:latin typeface="+mn-ea"/>
                <a:ea typeface="+mn-ea"/>
              </a:rPr>
              <a:t>副甲状腺機能亢進を合併する多発性内分泌腺腫症</a:t>
            </a:r>
            <a:r>
              <a:rPr lang="en-US" altLang="ja-JP" sz="1800">
                <a:solidFill>
                  <a:srgbClr val="FFFFFF"/>
                </a:solidFill>
                <a:latin typeface="+mn-ea"/>
                <a:ea typeface="+mn-ea"/>
              </a:rPr>
              <a:t>(multiple endocrine neoplasia;MEN)</a:t>
            </a:r>
            <a:r>
              <a:rPr lang="ja-JP" altLang="en-US" sz="1800">
                <a:solidFill>
                  <a:srgbClr val="FFFFFF"/>
                </a:solidFill>
                <a:latin typeface="+mn-ea"/>
                <a:ea typeface="+mn-ea"/>
              </a:rPr>
              <a:t>の</a:t>
            </a:r>
            <a:r>
              <a:rPr lang="en-US" altLang="ja-JP" sz="1800">
                <a:solidFill>
                  <a:srgbClr val="FFFFFF"/>
                </a:solidFill>
                <a:latin typeface="+mn-ea"/>
                <a:ea typeface="+mn-ea"/>
              </a:rPr>
              <a:t>2</a:t>
            </a:r>
            <a:r>
              <a:rPr lang="ja-JP" altLang="en-US" sz="1800">
                <a:solidFill>
                  <a:srgbClr val="FFFFFF"/>
                </a:solidFill>
                <a:latin typeface="+mn-ea"/>
                <a:ea typeface="+mn-ea"/>
              </a:rPr>
              <a:t>型</a:t>
            </a:r>
            <a:r>
              <a:rPr lang="en-US" altLang="ja-JP" sz="1800">
                <a:solidFill>
                  <a:srgbClr val="FFFFFF"/>
                </a:solidFill>
                <a:latin typeface="+mn-ea"/>
                <a:ea typeface="+mn-ea"/>
              </a:rPr>
              <a:t>(A</a:t>
            </a:r>
            <a:r>
              <a:rPr lang="ja-JP" altLang="en-US" sz="1800">
                <a:solidFill>
                  <a:srgbClr val="FFFFFF"/>
                </a:solidFill>
                <a:latin typeface="+mn-ea"/>
                <a:ea typeface="+mn-ea"/>
              </a:rPr>
              <a:t>型および</a:t>
            </a:r>
            <a:r>
              <a:rPr lang="en-US" altLang="ja-JP" sz="1800">
                <a:solidFill>
                  <a:srgbClr val="FFFFFF"/>
                </a:solidFill>
                <a:latin typeface="+mn-ea"/>
                <a:ea typeface="+mn-ea"/>
              </a:rPr>
              <a:t>B</a:t>
            </a:r>
            <a:r>
              <a:rPr lang="ja-JP" altLang="en-US" sz="1800">
                <a:solidFill>
                  <a:srgbClr val="FFFFFF"/>
                </a:solidFill>
                <a:latin typeface="+mn-ea"/>
                <a:ea typeface="+mn-ea"/>
              </a:rPr>
              <a:t>型</a:t>
            </a:r>
            <a:r>
              <a:rPr lang="en-US" altLang="ja-JP" sz="1800">
                <a:solidFill>
                  <a:srgbClr val="FFFFFF"/>
                </a:solidFill>
                <a:latin typeface="+mn-ea"/>
                <a:ea typeface="+mn-ea"/>
              </a:rPr>
              <a:t>)</a:t>
            </a:r>
          </a:p>
        </p:txBody>
      </p:sp>
      <p:sp>
        <p:nvSpPr>
          <p:cNvPr id="104453" name="Rectangle 7"/>
          <p:cNvSpPr>
            <a:spLocks noChangeArrowheads="1"/>
          </p:cNvSpPr>
          <p:nvPr/>
        </p:nvSpPr>
        <p:spPr bwMode="auto">
          <a:xfrm>
            <a:off x="439738" y="6457950"/>
            <a:ext cx="30957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a:solidFill>
                  <a:srgbClr val="FFFFFF"/>
                </a:solidFill>
                <a:latin typeface="+mn-ea"/>
                <a:ea typeface="+mn-ea"/>
              </a:rPr>
              <a:t>MEN=multiple endocrine neoplasia </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457200" y="0"/>
            <a:ext cx="8229600" cy="908050"/>
          </a:xfrm>
        </p:spPr>
        <p:txBody>
          <a:bodyPr/>
          <a:lstStyle/>
          <a:p>
            <a:pPr eaLnBrk="1" hangingPunct="1">
              <a:defRPr/>
            </a:pPr>
            <a:r>
              <a:rPr lang="ja-JP" altLang="en-US" b="1">
                <a:solidFill>
                  <a:srgbClr val="FFFF00"/>
                </a:solidFill>
                <a:latin typeface="+mn-ea"/>
                <a:ea typeface="+mn-ea"/>
              </a:rPr>
              <a:t>褐色細胞腫</a:t>
            </a:r>
          </a:p>
        </p:txBody>
      </p:sp>
      <p:sp>
        <p:nvSpPr>
          <p:cNvPr id="172035" name="Text Box 3"/>
          <p:cNvSpPr txBox="1">
            <a:spLocks noChangeArrowheads="1"/>
          </p:cNvSpPr>
          <p:nvPr/>
        </p:nvSpPr>
        <p:spPr bwMode="auto">
          <a:xfrm>
            <a:off x="454025" y="1341438"/>
            <a:ext cx="8234363" cy="1098762"/>
          </a:xfrm>
          <a:prstGeom prst="rect">
            <a:avLst/>
          </a:prstGeom>
          <a:noFill/>
          <a:ln w="9525">
            <a:noFill/>
            <a:miter lim="800000"/>
            <a:headEnd/>
            <a:tailEnd/>
          </a:ln>
          <a:effectLst/>
        </p:spPr>
        <p:txBody>
          <a:bodyPr>
            <a:spAutoFit/>
          </a:bodyPr>
          <a:lstStyle/>
          <a:p>
            <a:pPr>
              <a:spcBef>
                <a:spcPct val="5000"/>
              </a:spcBef>
              <a:defRPr/>
            </a:pPr>
            <a:endParaRPr lang="en-US" altLang="ja-JP" sz="3600">
              <a:solidFill>
                <a:srgbClr val="FFFFFF"/>
              </a:solidFill>
              <a:effectLst>
                <a:outerShdw blurRad="38100" dist="38100" dir="2700000" algn="tl">
                  <a:srgbClr val="000000"/>
                </a:outerShdw>
              </a:effectLst>
              <a:latin typeface="+mn-ea"/>
              <a:ea typeface="+mn-ea"/>
            </a:endParaRPr>
          </a:p>
          <a:p>
            <a:pPr>
              <a:spcBef>
                <a:spcPct val="5000"/>
              </a:spcBef>
              <a:defRPr/>
            </a:pPr>
            <a:endParaRPr lang="en-US" altLang="ja-JP" sz="2800">
              <a:solidFill>
                <a:srgbClr val="FFFFFF"/>
              </a:solidFill>
              <a:effectLst>
                <a:outerShdw blurRad="38100" dist="38100" dir="2700000" algn="tl">
                  <a:srgbClr val="000000"/>
                </a:outerShdw>
              </a:effectLst>
              <a:latin typeface="+mn-ea"/>
              <a:ea typeface="+mn-ea"/>
            </a:endParaRPr>
          </a:p>
        </p:txBody>
      </p:sp>
      <p:sp>
        <p:nvSpPr>
          <p:cNvPr id="106500" name="Rectangle 4"/>
          <p:cNvSpPr>
            <a:spLocks noChangeArrowheads="1"/>
          </p:cNvSpPr>
          <p:nvPr/>
        </p:nvSpPr>
        <p:spPr bwMode="auto">
          <a:xfrm>
            <a:off x="284163" y="1052513"/>
            <a:ext cx="8512175" cy="494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spcBef>
                <a:spcPct val="40000"/>
              </a:spcBef>
            </a:pPr>
            <a:r>
              <a:rPr lang="en-US" altLang="ja-JP" sz="3200" dirty="0">
                <a:solidFill>
                  <a:srgbClr val="FFFFFF"/>
                </a:solidFill>
                <a:latin typeface="+mn-ea"/>
                <a:ea typeface="+mn-ea"/>
              </a:rPr>
              <a:t>【10%</a:t>
            </a:r>
            <a:r>
              <a:rPr lang="ja-JP" altLang="en-US" sz="3200" dirty="0">
                <a:solidFill>
                  <a:srgbClr val="FFFFFF"/>
                </a:solidFill>
                <a:latin typeface="+mn-ea"/>
                <a:ea typeface="+mn-ea"/>
              </a:rPr>
              <a:t>腫瘍</a:t>
            </a:r>
            <a:r>
              <a:rPr lang="en-US" altLang="ja-JP" sz="3200" dirty="0">
                <a:solidFill>
                  <a:srgbClr val="FFFFFF"/>
                </a:solidFill>
                <a:latin typeface="+mn-ea"/>
                <a:ea typeface="+mn-ea"/>
              </a:rPr>
              <a:t>】</a:t>
            </a:r>
          </a:p>
          <a:p>
            <a:pPr>
              <a:lnSpc>
                <a:spcPct val="90000"/>
              </a:lnSpc>
              <a:spcBef>
                <a:spcPct val="40000"/>
              </a:spcBef>
            </a:pPr>
            <a:r>
              <a:rPr lang="ja-JP" altLang="en-US" sz="3200" dirty="0">
                <a:solidFill>
                  <a:srgbClr val="FF0000"/>
                </a:solidFill>
                <a:latin typeface="+mn-ea"/>
                <a:ea typeface="+mn-ea"/>
              </a:rPr>
              <a:t>副腎外</a:t>
            </a:r>
            <a:r>
              <a:rPr lang="ja-JP" altLang="en-US" sz="3200" dirty="0">
                <a:solidFill>
                  <a:srgbClr val="FFFFFF"/>
                </a:solidFill>
                <a:latin typeface="+mn-ea"/>
                <a:ea typeface="+mn-ea"/>
              </a:rPr>
              <a:t>に生ずるものは約</a:t>
            </a:r>
            <a:r>
              <a:rPr lang="en-US" altLang="ja-JP" sz="3200" dirty="0">
                <a:solidFill>
                  <a:srgbClr val="FFFFFF"/>
                </a:solidFill>
                <a:latin typeface="+mn-ea"/>
                <a:ea typeface="+mn-ea"/>
              </a:rPr>
              <a:t>10</a:t>
            </a:r>
            <a:r>
              <a:rPr lang="ja-JP" altLang="en-US" sz="3200" dirty="0">
                <a:solidFill>
                  <a:srgbClr val="FFFFFF"/>
                </a:solidFill>
                <a:latin typeface="+mn-ea"/>
                <a:ea typeface="+mn-ea"/>
              </a:rPr>
              <a:t>％で，腹部大動脈周辺，腎門部，腎盂部，傍神経節や膀胱部などに生ずる．</a:t>
            </a:r>
          </a:p>
          <a:p>
            <a:pPr>
              <a:lnSpc>
                <a:spcPct val="90000"/>
              </a:lnSpc>
              <a:spcBef>
                <a:spcPct val="40000"/>
              </a:spcBef>
            </a:pPr>
            <a:r>
              <a:rPr lang="ja-JP" altLang="en-US" sz="3200" dirty="0">
                <a:solidFill>
                  <a:srgbClr val="FF0000"/>
                </a:solidFill>
                <a:latin typeface="+mn-ea"/>
                <a:ea typeface="+mn-ea"/>
              </a:rPr>
              <a:t>両側</a:t>
            </a:r>
            <a:r>
              <a:rPr lang="ja-JP" altLang="en-US" sz="3200" dirty="0">
                <a:solidFill>
                  <a:srgbClr val="FFFFFF"/>
                </a:solidFill>
                <a:latin typeface="+mn-ea"/>
                <a:ea typeface="+mn-ea"/>
              </a:rPr>
              <a:t>に発生するものが</a:t>
            </a:r>
            <a:r>
              <a:rPr lang="en-US" altLang="ja-JP" sz="3200" dirty="0">
                <a:solidFill>
                  <a:srgbClr val="FFFFFF"/>
                </a:solidFill>
                <a:latin typeface="+mn-ea"/>
                <a:ea typeface="+mn-ea"/>
              </a:rPr>
              <a:t>10</a:t>
            </a:r>
            <a:r>
              <a:rPr lang="ja-JP" altLang="en-US" sz="3200" dirty="0">
                <a:solidFill>
                  <a:srgbClr val="FFFFFF"/>
                </a:solidFill>
                <a:latin typeface="+mn-ea"/>
                <a:ea typeface="+mn-ea"/>
              </a:rPr>
              <a:t>％で，</a:t>
            </a:r>
            <a:r>
              <a:rPr lang="en-US" altLang="ja-JP" sz="3200" dirty="0" err="1">
                <a:solidFill>
                  <a:srgbClr val="FFFFFF"/>
                </a:solidFill>
                <a:latin typeface="+mn-ea"/>
                <a:ea typeface="+mn-ea"/>
              </a:rPr>
              <a:t>Sipple</a:t>
            </a:r>
            <a:r>
              <a:rPr lang="ja-JP" altLang="en-US" sz="3200" dirty="0">
                <a:solidFill>
                  <a:srgbClr val="FFFFFF"/>
                </a:solidFill>
                <a:latin typeface="+mn-ea"/>
                <a:ea typeface="+mn-ea"/>
              </a:rPr>
              <a:t>症候群に多い．</a:t>
            </a:r>
          </a:p>
          <a:p>
            <a:pPr>
              <a:lnSpc>
                <a:spcPct val="90000"/>
              </a:lnSpc>
              <a:spcBef>
                <a:spcPct val="40000"/>
              </a:spcBef>
            </a:pPr>
            <a:r>
              <a:rPr lang="ja-JP" altLang="en-US" sz="3200" dirty="0">
                <a:solidFill>
                  <a:srgbClr val="FFFFFF"/>
                </a:solidFill>
                <a:latin typeface="+mn-ea"/>
                <a:ea typeface="+mn-ea"/>
              </a:rPr>
              <a:t>さらに</a:t>
            </a:r>
            <a:r>
              <a:rPr lang="en-US" altLang="ja-JP" sz="3200" dirty="0">
                <a:solidFill>
                  <a:srgbClr val="FFFFFF"/>
                </a:solidFill>
                <a:latin typeface="+mn-ea"/>
                <a:ea typeface="+mn-ea"/>
              </a:rPr>
              <a:t>10</a:t>
            </a:r>
            <a:r>
              <a:rPr lang="ja-JP" altLang="en-US" sz="3200" dirty="0">
                <a:solidFill>
                  <a:srgbClr val="FFFFFF"/>
                </a:solidFill>
                <a:latin typeface="+mn-ea"/>
                <a:ea typeface="+mn-ea"/>
              </a:rPr>
              <a:t>％前後が</a:t>
            </a:r>
            <a:r>
              <a:rPr lang="ja-JP" altLang="en-US" sz="3200" dirty="0">
                <a:solidFill>
                  <a:srgbClr val="FF0000"/>
                </a:solidFill>
                <a:latin typeface="+mn-ea"/>
                <a:ea typeface="+mn-ea"/>
              </a:rPr>
              <a:t>悪性</a:t>
            </a:r>
            <a:r>
              <a:rPr lang="ja-JP" altLang="en-US" sz="3200" dirty="0">
                <a:solidFill>
                  <a:srgbClr val="FFFFFF"/>
                </a:solidFill>
                <a:latin typeface="+mn-ea"/>
                <a:ea typeface="+mn-ea"/>
              </a:rPr>
              <a:t>で，その多くは副腎外に生じる</a:t>
            </a:r>
            <a:r>
              <a:rPr lang="ja-JP" altLang="en-US" sz="3200" dirty="0" smtClean="0">
                <a:solidFill>
                  <a:srgbClr val="FFFFFF"/>
                </a:solidFill>
                <a:latin typeface="+mn-ea"/>
                <a:ea typeface="+mn-ea"/>
              </a:rPr>
              <a:t>．</a:t>
            </a:r>
            <a:endParaRPr lang="en-US" altLang="ja-JP" sz="3200" dirty="0" smtClean="0">
              <a:solidFill>
                <a:srgbClr val="FFFFFF"/>
              </a:solidFill>
              <a:latin typeface="+mn-ea"/>
              <a:ea typeface="+mn-ea"/>
            </a:endParaRPr>
          </a:p>
          <a:p>
            <a:pPr>
              <a:lnSpc>
                <a:spcPct val="90000"/>
              </a:lnSpc>
              <a:spcBef>
                <a:spcPct val="40000"/>
              </a:spcBef>
            </a:pPr>
            <a:endParaRPr lang="en-US" altLang="ja-JP" sz="1200" dirty="0">
              <a:solidFill>
                <a:srgbClr val="FFFFFF"/>
              </a:solidFill>
              <a:latin typeface="+mn-ea"/>
              <a:ea typeface="+mn-ea"/>
            </a:endParaRPr>
          </a:p>
          <a:p>
            <a:pPr>
              <a:lnSpc>
                <a:spcPct val="90000"/>
              </a:lnSpc>
              <a:spcBef>
                <a:spcPct val="40000"/>
              </a:spcBef>
            </a:pPr>
            <a:r>
              <a:rPr lang="ja-JP" altLang="en-US" sz="2400" dirty="0">
                <a:solidFill>
                  <a:srgbClr val="FF0000"/>
                </a:solidFill>
                <a:latin typeface="+mn-ea"/>
                <a:ea typeface="+mn-ea"/>
              </a:rPr>
              <a:t>家族性</a:t>
            </a:r>
            <a:r>
              <a:rPr lang="ja-JP" altLang="en-US" sz="2400" dirty="0">
                <a:solidFill>
                  <a:srgbClr val="FFFFFF"/>
                </a:solidFill>
                <a:latin typeface="+mn-ea"/>
                <a:ea typeface="+mn-ea"/>
              </a:rPr>
              <a:t>　を入れる場合もある</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26988"/>
            <a:ext cx="8229600" cy="908051"/>
          </a:xfrm>
        </p:spPr>
        <p:txBody>
          <a:bodyPr/>
          <a:lstStyle/>
          <a:p>
            <a:pPr eaLnBrk="1" hangingPunct="1">
              <a:defRPr/>
            </a:pPr>
            <a:r>
              <a:rPr lang="ja-JP" altLang="en-US" sz="4000" b="1">
                <a:solidFill>
                  <a:srgbClr val="FFFF00"/>
                </a:solidFill>
                <a:latin typeface="+mn-ea"/>
                <a:ea typeface="+mn-ea"/>
              </a:rPr>
              <a:t>褐色細胞腫</a:t>
            </a:r>
          </a:p>
        </p:txBody>
      </p:sp>
      <p:sp>
        <p:nvSpPr>
          <p:cNvPr id="173059" name="Text Box 3"/>
          <p:cNvSpPr txBox="1">
            <a:spLocks noChangeArrowheads="1"/>
          </p:cNvSpPr>
          <p:nvPr/>
        </p:nvSpPr>
        <p:spPr bwMode="auto">
          <a:xfrm>
            <a:off x="454025" y="1341438"/>
            <a:ext cx="8234363" cy="972574"/>
          </a:xfrm>
          <a:prstGeom prst="rect">
            <a:avLst/>
          </a:prstGeom>
          <a:noFill/>
          <a:ln w="9525">
            <a:noFill/>
            <a:miter lim="800000"/>
            <a:headEnd/>
            <a:tailEnd/>
          </a:ln>
          <a:effectLst/>
        </p:spPr>
        <p:txBody>
          <a:bodyPr>
            <a:spAutoFit/>
          </a:bodyPr>
          <a:lstStyle/>
          <a:p>
            <a:pPr>
              <a:spcBef>
                <a:spcPct val="5000"/>
              </a:spcBef>
              <a:defRPr/>
            </a:pPr>
            <a:endParaRPr lang="en-US" altLang="ja-JP" sz="3200">
              <a:solidFill>
                <a:srgbClr val="FFFFFF"/>
              </a:solidFill>
              <a:effectLst>
                <a:outerShdw blurRad="38100" dist="38100" dir="2700000" algn="tl">
                  <a:srgbClr val="000000"/>
                </a:outerShdw>
              </a:effectLst>
              <a:latin typeface="+mn-ea"/>
              <a:ea typeface="+mn-ea"/>
            </a:endParaRPr>
          </a:p>
          <a:p>
            <a:pPr>
              <a:spcBef>
                <a:spcPct val="5000"/>
              </a:spcBef>
              <a:defRPr/>
            </a:pPr>
            <a:endParaRPr lang="en-US" altLang="ja-JP" sz="2400">
              <a:solidFill>
                <a:srgbClr val="FFFFFF"/>
              </a:solidFill>
              <a:effectLst>
                <a:outerShdw blurRad="38100" dist="38100" dir="2700000" algn="tl">
                  <a:srgbClr val="000000"/>
                </a:outerShdw>
              </a:effectLst>
              <a:latin typeface="+mn-ea"/>
              <a:ea typeface="+mn-ea"/>
            </a:endParaRPr>
          </a:p>
        </p:txBody>
      </p:sp>
      <p:sp>
        <p:nvSpPr>
          <p:cNvPr id="173060" name="Rectangle 4"/>
          <p:cNvSpPr>
            <a:spLocks noChangeArrowheads="1"/>
          </p:cNvSpPr>
          <p:nvPr/>
        </p:nvSpPr>
        <p:spPr bwMode="auto">
          <a:xfrm>
            <a:off x="220663" y="847725"/>
            <a:ext cx="8767762" cy="3606115"/>
          </a:xfrm>
          <a:prstGeom prst="rect">
            <a:avLst/>
          </a:prstGeom>
          <a:noFill/>
          <a:ln w="9525">
            <a:noFill/>
            <a:miter lim="800000"/>
            <a:headEnd/>
            <a:tailEnd/>
          </a:ln>
          <a:effectLst/>
        </p:spPr>
        <p:txBody>
          <a:bodyPr>
            <a:spAutoFit/>
          </a:bodyPr>
          <a:lstStyle/>
          <a:p>
            <a:pPr>
              <a:lnSpc>
                <a:spcPct val="90000"/>
              </a:lnSpc>
              <a:spcBef>
                <a:spcPct val="10000"/>
              </a:spcBef>
              <a:defRPr/>
            </a:pPr>
            <a:r>
              <a:rPr lang="ja-JP" altLang="en-US" sz="2000">
                <a:solidFill>
                  <a:srgbClr val="FF3300"/>
                </a:solidFill>
                <a:effectLst>
                  <a:outerShdw blurRad="38100" dist="38100" dir="2700000" algn="tl">
                    <a:srgbClr val="000000"/>
                  </a:outerShdw>
                </a:effectLst>
                <a:latin typeface="+mn-ea"/>
                <a:ea typeface="+mn-ea"/>
              </a:rPr>
              <a:t>主徴候</a:t>
            </a:r>
            <a:r>
              <a:rPr lang="en-US" altLang="ja-JP" sz="2000">
                <a:solidFill>
                  <a:srgbClr val="FF3300"/>
                </a:solidFill>
                <a:effectLst>
                  <a:outerShdw blurRad="38100" dist="38100" dir="2700000" algn="tl">
                    <a:srgbClr val="000000"/>
                  </a:outerShdw>
                </a:effectLst>
                <a:latin typeface="+mn-ea"/>
                <a:ea typeface="+mn-ea"/>
              </a:rPr>
              <a:t>(5Hs)</a:t>
            </a:r>
          </a:p>
          <a:p>
            <a:pPr>
              <a:lnSpc>
                <a:spcPct val="90000"/>
              </a:lnSpc>
              <a:spcBef>
                <a:spcPct val="10000"/>
              </a:spcBef>
              <a:defRPr/>
            </a:pPr>
            <a:r>
              <a:rPr lang="ja-JP" altLang="en-US" sz="2000">
                <a:solidFill>
                  <a:srgbClr val="FFFFFF"/>
                </a:solidFill>
                <a:effectLst>
                  <a:outerShdw blurRad="38100" dist="38100" dir="2700000" algn="tl">
                    <a:srgbClr val="000000"/>
                  </a:outerShdw>
                </a:effectLst>
                <a:latin typeface="+mn-ea"/>
                <a:ea typeface="+mn-ea"/>
              </a:rPr>
              <a:t>高血圧</a:t>
            </a:r>
            <a:r>
              <a:rPr lang="en-US" altLang="ja-JP" sz="2000">
                <a:solidFill>
                  <a:srgbClr val="FFFFFF"/>
                </a:solidFill>
                <a:effectLst>
                  <a:outerShdw blurRad="38100" dist="38100" dir="2700000" algn="tl">
                    <a:srgbClr val="000000"/>
                  </a:outerShdw>
                </a:effectLst>
                <a:latin typeface="+mn-ea"/>
                <a:ea typeface="+mn-ea"/>
              </a:rPr>
              <a:t>(hypertension)</a:t>
            </a:r>
            <a:r>
              <a:rPr lang="ja-JP" altLang="en-US" sz="2000">
                <a:solidFill>
                  <a:srgbClr val="FFFFFF"/>
                </a:solidFill>
                <a:effectLst>
                  <a:outerShdw blurRad="38100" dist="38100" dir="2700000" algn="tl">
                    <a:srgbClr val="000000"/>
                  </a:outerShdw>
                </a:effectLst>
                <a:latin typeface="+mn-ea"/>
                <a:ea typeface="+mn-ea"/>
              </a:rPr>
              <a:t>，代謝亢進</a:t>
            </a:r>
            <a:r>
              <a:rPr lang="en-US" altLang="ja-JP" sz="2000">
                <a:solidFill>
                  <a:srgbClr val="FFFFFF"/>
                </a:solidFill>
                <a:effectLst>
                  <a:outerShdw blurRad="38100" dist="38100" dir="2700000" algn="tl">
                    <a:srgbClr val="000000"/>
                  </a:outerShdw>
                </a:effectLst>
                <a:latin typeface="+mn-ea"/>
                <a:ea typeface="+mn-ea"/>
              </a:rPr>
              <a:t>(hypermetabolism)</a:t>
            </a:r>
            <a:r>
              <a:rPr lang="ja-JP" altLang="en-US" sz="2000">
                <a:solidFill>
                  <a:srgbClr val="FFFFFF"/>
                </a:solidFill>
                <a:effectLst>
                  <a:outerShdw blurRad="38100" dist="38100" dir="2700000" algn="tl">
                    <a:srgbClr val="000000"/>
                  </a:outerShdw>
                </a:effectLst>
                <a:latin typeface="+mn-ea"/>
                <a:ea typeface="+mn-ea"/>
              </a:rPr>
              <a:t>，過血糖</a:t>
            </a:r>
            <a:r>
              <a:rPr lang="en-US" altLang="ja-JP" sz="2000">
                <a:solidFill>
                  <a:srgbClr val="FFFFFF"/>
                </a:solidFill>
                <a:effectLst>
                  <a:outerShdw blurRad="38100" dist="38100" dir="2700000" algn="tl">
                    <a:srgbClr val="000000"/>
                  </a:outerShdw>
                </a:effectLst>
                <a:latin typeface="+mn-ea"/>
                <a:ea typeface="+mn-ea"/>
              </a:rPr>
              <a:t>(hyperglycemia)</a:t>
            </a:r>
            <a:r>
              <a:rPr lang="ja-JP" altLang="en-US" sz="2000">
                <a:solidFill>
                  <a:srgbClr val="FFFFFF"/>
                </a:solidFill>
                <a:effectLst>
                  <a:outerShdw blurRad="38100" dist="38100" dir="2700000" algn="tl">
                    <a:srgbClr val="000000"/>
                  </a:outerShdw>
                </a:effectLst>
                <a:latin typeface="+mn-ea"/>
                <a:ea typeface="+mn-ea"/>
              </a:rPr>
              <a:t>，頭痛</a:t>
            </a:r>
            <a:r>
              <a:rPr lang="en-US" altLang="ja-JP" sz="2000">
                <a:solidFill>
                  <a:srgbClr val="FFFFFF"/>
                </a:solidFill>
                <a:effectLst>
                  <a:outerShdw blurRad="38100" dist="38100" dir="2700000" algn="tl">
                    <a:srgbClr val="000000"/>
                  </a:outerShdw>
                </a:effectLst>
                <a:latin typeface="+mn-ea"/>
                <a:ea typeface="+mn-ea"/>
              </a:rPr>
              <a:t>(headache)</a:t>
            </a:r>
            <a:r>
              <a:rPr lang="ja-JP" altLang="en-US" sz="2000">
                <a:solidFill>
                  <a:srgbClr val="FFFFFF"/>
                </a:solidFill>
                <a:effectLst>
                  <a:outerShdw blurRad="38100" dist="38100" dir="2700000" algn="tl">
                    <a:srgbClr val="000000"/>
                  </a:outerShdw>
                </a:effectLst>
                <a:latin typeface="+mn-ea"/>
                <a:ea typeface="+mn-ea"/>
              </a:rPr>
              <a:t>，多汗</a:t>
            </a:r>
            <a:r>
              <a:rPr lang="en-US" altLang="ja-JP" sz="2000">
                <a:solidFill>
                  <a:srgbClr val="FFFFFF"/>
                </a:solidFill>
                <a:effectLst>
                  <a:outerShdw blurRad="38100" dist="38100" dir="2700000" algn="tl">
                    <a:srgbClr val="000000"/>
                  </a:outerShdw>
                </a:effectLst>
                <a:latin typeface="+mn-ea"/>
                <a:ea typeface="+mn-ea"/>
              </a:rPr>
              <a:t>(hyperidorosis)</a:t>
            </a:r>
          </a:p>
          <a:p>
            <a:pPr>
              <a:lnSpc>
                <a:spcPct val="90000"/>
              </a:lnSpc>
              <a:spcBef>
                <a:spcPct val="10000"/>
              </a:spcBef>
              <a:defRPr/>
            </a:pPr>
            <a:endParaRPr lang="en-US" altLang="ja-JP" sz="700">
              <a:solidFill>
                <a:srgbClr val="FFFFFF"/>
              </a:solidFill>
              <a:effectLst>
                <a:outerShdw blurRad="38100" dist="38100" dir="2700000" algn="tl">
                  <a:srgbClr val="000000"/>
                </a:outerShdw>
              </a:effectLst>
              <a:latin typeface="+mn-ea"/>
              <a:ea typeface="+mn-ea"/>
            </a:endParaRPr>
          </a:p>
          <a:p>
            <a:pPr>
              <a:lnSpc>
                <a:spcPct val="90000"/>
              </a:lnSpc>
              <a:spcBef>
                <a:spcPct val="10000"/>
              </a:spcBef>
              <a:defRPr/>
            </a:pPr>
            <a:r>
              <a:rPr lang="ja-JP" altLang="en-US" sz="2000">
                <a:solidFill>
                  <a:srgbClr val="FFFFFF"/>
                </a:solidFill>
                <a:effectLst>
                  <a:outerShdw blurRad="38100" dist="38100" dir="2700000" algn="tl">
                    <a:srgbClr val="000000"/>
                  </a:outerShdw>
                </a:effectLst>
                <a:latin typeface="+mn-ea"/>
                <a:ea typeface="+mn-ea"/>
              </a:rPr>
              <a:t>高血圧　　発作型と持続型の比は</a:t>
            </a:r>
            <a:r>
              <a:rPr lang="en-US" altLang="ja-JP" sz="2000">
                <a:solidFill>
                  <a:srgbClr val="FFFFFF"/>
                </a:solidFill>
                <a:effectLst>
                  <a:outerShdw blurRad="38100" dist="38100" dir="2700000" algn="tl">
                    <a:srgbClr val="000000"/>
                  </a:outerShdw>
                </a:effectLst>
                <a:latin typeface="+mn-ea"/>
                <a:ea typeface="+mn-ea"/>
              </a:rPr>
              <a:t>1.5:1</a:t>
            </a:r>
            <a:r>
              <a:rPr lang="ja-JP" altLang="en-US" sz="2000">
                <a:solidFill>
                  <a:srgbClr val="FFFFFF"/>
                </a:solidFill>
                <a:effectLst>
                  <a:outerShdw blurRad="38100" dist="38100" dir="2700000" algn="tl">
                    <a:srgbClr val="000000"/>
                  </a:outerShdw>
                </a:effectLst>
                <a:latin typeface="+mn-ea"/>
                <a:ea typeface="+mn-ea"/>
              </a:rPr>
              <a:t>　眼底変化に注意</a:t>
            </a:r>
          </a:p>
          <a:p>
            <a:pPr>
              <a:lnSpc>
                <a:spcPct val="90000"/>
              </a:lnSpc>
              <a:spcBef>
                <a:spcPct val="10000"/>
              </a:spcBef>
              <a:defRPr/>
            </a:pPr>
            <a:r>
              <a:rPr lang="ja-JP" altLang="en-US" sz="2000">
                <a:solidFill>
                  <a:srgbClr val="FFFFFF"/>
                </a:solidFill>
                <a:effectLst>
                  <a:outerShdw blurRad="38100" dist="38100" dir="2700000" algn="tl">
                    <a:srgbClr val="000000"/>
                  </a:outerShdw>
                </a:effectLst>
                <a:latin typeface="+mn-ea"/>
                <a:ea typeface="+mn-ea"/>
              </a:rPr>
              <a:t>基礎代謝率は亢進</a:t>
            </a:r>
          </a:p>
          <a:p>
            <a:pPr>
              <a:lnSpc>
                <a:spcPct val="90000"/>
              </a:lnSpc>
              <a:spcBef>
                <a:spcPct val="10000"/>
              </a:spcBef>
              <a:defRPr/>
            </a:pPr>
            <a:r>
              <a:rPr lang="ja-JP" altLang="en-US" sz="2000">
                <a:solidFill>
                  <a:srgbClr val="FFFFFF"/>
                </a:solidFill>
                <a:effectLst>
                  <a:outerShdw blurRad="38100" dist="38100" dir="2700000" algn="tl">
                    <a:srgbClr val="000000"/>
                  </a:outerShdw>
                </a:effectLst>
                <a:latin typeface="+mn-ea"/>
                <a:ea typeface="+mn-ea"/>
              </a:rPr>
              <a:t>空腹時血糖は約</a:t>
            </a:r>
            <a:r>
              <a:rPr lang="en-US" altLang="ja-JP" sz="2000">
                <a:solidFill>
                  <a:srgbClr val="FFFFFF"/>
                </a:solidFill>
                <a:effectLst>
                  <a:outerShdw blurRad="38100" dist="38100" dir="2700000" algn="tl">
                    <a:srgbClr val="000000"/>
                  </a:outerShdw>
                </a:effectLst>
                <a:latin typeface="+mn-ea"/>
                <a:ea typeface="+mn-ea"/>
              </a:rPr>
              <a:t>2/3</a:t>
            </a:r>
            <a:r>
              <a:rPr lang="ja-JP" altLang="en-US" sz="2000">
                <a:solidFill>
                  <a:srgbClr val="FFFFFF"/>
                </a:solidFill>
                <a:effectLst>
                  <a:outerShdw blurRad="38100" dist="38100" dir="2700000" algn="tl">
                    <a:srgbClr val="000000"/>
                  </a:outerShdw>
                </a:effectLst>
                <a:latin typeface="+mn-ea"/>
                <a:ea typeface="+mn-ea"/>
              </a:rPr>
              <a:t>例で高値</a:t>
            </a:r>
          </a:p>
          <a:p>
            <a:pPr>
              <a:lnSpc>
                <a:spcPct val="90000"/>
              </a:lnSpc>
              <a:spcBef>
                <a:spcPct val="10000"/>
              </a:spcBef>
              <a:defRPr/>
            </a:pPr>
            <a:r>
              <a:rPr lang="ja-JP" altLang="en-US" sz="2000">
                <a:solidFill>
                  <a:srgbClr val="FFFFFF"/>
                </a:solidFill>
                <a:effectLst>
                  <a:outerShdw blurRad="38100" dist="38100" dir="2700000" algn="tl">
                    <a:srgbClr val="000000"/>
                  </a:outerShdw>
                </a:effectLst>
                <a:latin typeface="+mn-ea"/>
                <a:ea typeface="+mn-ea"/>
              </a:rPr>
              <a:t>腹部腫瘤　</a:t>
            </a:r>
            <a:r>
              <a:rPr lang="en-US" altLang="ja-JP" sz="2000">
                <a:solidFill>
                  <a:srgbClr val="FFFFFF"/>
                </a:solidFill>
                <a:effectLst>
                  <a:outerShdw blurRad="38100" dist="38100" dir="2700000" algn="tl">
                    <a:srgbClr val="000000"/>
                  </a:outerShdw>
                </a:effectLst>
                <a:latin typeface="+mn-ea"/>
                <a:ea typeface="+mn-ea"/>
              </a:rPr>
              <a:t>15</a:t>
            </a:r>
            <a:r>
              <a:rPr lang="ja-JP" altLang="en-US" sz="2000">
                <a:solidFill>
                  <a:srgbClr val="FFFFFF"/>
                </a:solidFill>
                <a:effectLst>
                  <a:outerShdw blurRad="38100" dist="38100" dir="2700000" algn="tl">
                    <a:srgbClr val="000000"/>
                  </a:outerShdw>
                </a:effectLst>
                <a:latin typeface="+mn-ea"/>
                <a:ea typeface="+mn-ea"/>
              </a:rPr>
              <a:t>～</a:t>
            </a:r>
            <a:r>
              <a:rPr lang="en-US" altLang="ja-JP" sz="2000">
                <a:solidFill>
                  <a:srgbClr val="FFFFFF"/>
                </a:solidFill>
                <a:effectLst>
                  <a:outerShdw blurRad="38100" dist="38100" dir="2700000" algn="tl">
                    <a:srgbClr val="000000"/>
                  </a:outerShdw>
                </a:effectLst>
                <a:latin typeface="+mn-ea"/>
                <a:ea typeface="+mn-ea"/>
              </a:rPr>
              <a:t>30</a:t>
            </a:r>
            <a:r>
              <a:rPr lang="ja-JP" altLang="en-US" sz="2000">
                <a:solidFill>
                  <a:srgbClr val="FFFFFF"/>
                </a:solidFill>
                <a:effectLst>
                  <a:outerShdw blurRad="38100" dist="38100" dir="2700000" algn="tl">
                    <a:srgbClr val="000000"/>
                  </a:outerShdw>
                </a:effectLst>
                <a:latin typeface="+mn-ea"/>
                <a:ea typeface="+mn-ea"/>
              </a:rPr>
              <a:t>％が触知可能</a:t>
            </a:r>
          </a:p>
          <a:p>
            <a:pPr>
              <a:lnSpc>
                <a:spcPct val="90000"/>
              </a:lnSpc>
              <a:spcBef>
                <a:spcPct val="10000"/>
              </a:spcBef>
              <a:defRPr/>
            </a:pPr>
            <a:endParaRPr lang="ja-JP" altLang="en-US" sz="700">
              <a:solidFill>
                <a:srgbClr val="FFFFFF"/>
              </a:solidFill>
              <a:effectLst>
                <a:outerShdw blurRad="38100" dist="38100" dir="2700000" algn="tl">
                  <a:srgbClr val="000000"/>
                </a:outerShdw>
              </a:effectLst>
              <a:latin typeface="+mn-ea"/>
              <a:ea typeface="+mn-ea"/>
            </a:endParaRPr>
          </a:p>
          <a:p>
            <a:pPr>
              <a:lnSpc>
                <a:spcPct val="90000"/>
              </a:lnSpc>
              <a:spcBef>
                <a:spcPct val="10000"/>
              </a:spcBef>
              <a:defRPr/>
            </a:pPr>
            <a:r>
              <a:rPr lang="ja-JP" altLang="en-US" sz="2000">
                <a:solidFill>
                  <a:srgbClr val="FFFF66"/>
                </a:solidFill>
                <a:effectLst>
                  <a:outerShdw blurRad="38100" dist="38100" dir="2700000" algn="tl">
                    <a:srgbClr val="000000"/>
                  </a:outerShdw>
                </a:effectLst>
                <a:latin typeface="+mn-ea"/>
                <a:ea typeface="+mn-ea"/>
              </a:rPr>
              <a:t>＜自覚症状＞</a:t>
            </a:r>
          </a:p>
          <a:p>
            <a:pPr>
              <a:lnSpc>
                <a:spcPct val="90000"/>
              </a:lnSpc>
              <a:spcBef>
                <a:spcPct val="10000"/>
              </a:spcBef>
              <a:defRPr/>
            </a:pPr>
            <a:r>
              <a:rPr lang="ja-JP" altLang="en-US" sz="2000">
                <a:solidFill>
                  <a:srgbClr val="FFFFFF"/>
                </a:solidFill>
                <a:effectLst>
                  <a:outerShdw blurRad="38100" dist="38100" dir="2700000" algn="tl">
                    <a:srgbClr val="000000"/>
                  </a:outerShdw>
                </a:effectLst>
                <a:latin typeface="+mn-ea"/>
                <a:ea typeface="+mn-ea"/>
              </a:rPr>
              <a:t>心悸亢進，頭痛，発汗，やせ，嘔気，嘔吐，視力障害，全身倦怠感など</a:t>
            </a:r>
          </a:p>
          <a:p>
            <a:pPr>
              <a:lnSpc>
                <a:spcPct val="90000"/>
              </a:lnSpc>
              <a:spcBef>
                <a:spcPct val="10000"/>
              </a:spcBef>
              <a:defRPr/>
            </a:pPr>
            <a:r>
              <a:rPr lang="ja-JP" altLang="en-US" sz="2000">
                <a:solidFill>
                  <a:srgbClr val="FFFFFF"/>
                </a:solidFill>
                <a:effectLst>
                  <a:outerShdw blurRad="38100" dist="38100" dir="2700000" algn="tl">
                    <a:srgbClr val="000000"/>
                  </a:outerShdw>
                </a:effectLst>
                <a:latin typeface="+mn-ea"/>
                <a:ea typeface="+mn-ea"/>
              </a:rPr>
              <a:t>発作型では四肢強直，拍動性頭痛，視力低下，振戦，全身蒼白，四肢厥冷，瞳孔散大や呼吸促</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546" name="Object 2"/>
          <p:cNvGraphicFramePr>
            <a:graphicFrameLocks noChangeAspect="1"/>
          </p:cNvGraphicFramePr>
          <p:nvPr>
            <p:extLst>
              <p:ext uri="{D42A27DB-BD31-4B8C-83A1-F6EECF244321}">
                <p14:modId xmlns:p14="http://schemas.microsoft.com/office/powerpoint/2010/main" val="660810600"/>
              </p:ext>
            </p:extLst>
          </p:nvPr>
        </p:nvGraphicFramePr>
        <p:xfrm>
          <a:off x="1765300" y="620713"/>
          <a:ext cx="4286250" cy="6237287"/>
        </p:xfrm>
        <a:graphic>
          <a:graphicData uri="http://schemas.openxmlformats.org/presentationml/2006/ole">
            <mc:AlternateContent xmlns:mc="http://schemas.openxmlformats.org/markup-compatibility/2006">
              <mc:Choice xmlns:v="urn:schemas-microsoft-com:vml" Requires="v">
                <p:oleObj spid="_x0000_s108588" name="Image" r:id="rId4" imgW="6099541" imgH="7891281" progId="">
                  <p:embed/>
                </p:oleObj>
              </mc:Choice>
              <mc:Fallback>
                <p:oleObj name="Image" r:id="rId4" imgW="6099541" imgH="7891281" progId="">
                  <p:embed/>
                  <p:pic>
                    <p:nvPicPr>
                      <p:cNvPr id="0" name="Object 2"/>
                      <p:cNvPicPr>
                        <a:picLocks noChangeAspect="1" noChangeArrowheads="1"/>
                      </p:cNvPicPr>
                      <p:nvPr/>
                    </p:nvPicPr>
                    <p:blipFill>
                      <a:blip r:embed="rId5">
                        <a:lum contrast="100000"/>
                        <a:extLst>
                          <a:ext uri="{28A0092B-C50C-407E-A947-70E740481C1C}">
                            <a14:useLocalDpi xmlns:a14="http://schemas.microsoft.com/office/drawing/2010/main" val="0"/>
                          </a:ext>
                        </a:extLst>
                      </a:blip>
                      <a:srcRect/>
                      <a:stretch>
                        <a:fillRect/>
                      </a:stretch>
                    </p:blipFill>
                    <p:spPr bwMode="auto">
                      <a:xfrm>
                        <a:off x="1765300" y="620713"/>
                        <a:ext cx="4286250" cy="623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5346" name="Rectangle 2"/>
          <p:cNvSpPr>
            <a:spLocks noGrp="1" noChangeArrowheads="1"/>
          </p:cNvSpPr>
          <p:nvPr>
            <p:ph type="title"/>
          </p:nvPr>
        </p:nvSpPr>
        <p:spPr>
          <a:xfrm>
            <a:off x="457200" y="0"/>
            <a:ext cx="8229600" cy="908050"/>
          </a:xfrm>
        </p:spPr>
        <p:txBody>
          <a:bodyPr/>
          <a:lstStyle/>
          <a:p>
            <a:pPr eaLnBrk="1" hangingPunct="1">
              <a:defRPr/>
            </a:pPr>
            <a:r>
              <a:rPr lang="ja-JP" altLang="en-US" sz="4000" b="1">
                <a:solidFill>
                  <a:srgbClr val="FFFF00"/>
                </a:solidFill>
              </a:rPr>
              <a:t>カテコールアミンの測定</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457200" y="0"/>
            <a:ext cx="8229600" cy="908050"/>
          </a:xfrm>
        </p:spPr>
        <p:txBody>
          <a:bodyPr/>
          <a:lstStyle/>
          <a:p>
            <a:pPr eaLnBrk="1" hangingPunct="1">
              <a:defRPr/>
            </a:pPr>
            <a:r>
              <a:rPr lang="ja-JP" altLang="en-US" sz="4000" b="1">
                <a:solidFill>
                  <a:srgbClr val="FFFF00"/>
                </a:solidFill>
                <a:latin typeface="+mn-ea"/>
                <a:ea typeface="+mn-ea"/>
              </a:rPr>
              <a:t>褐色細胞腫</a:t>
            </a:r>
          </a:p>
        </p:txBody>
      </p:sp>
      <p:sp>
        <p:nvSpPr>
          <p:cNvPr id="177155" name="Text Box 3"/>
          <p:cNvSpPr txBox="1">
            <a:spLocks noChangeArrowheads="1"/>
          </p:cNvSpPr>
          <p:nvPr/>
        </p:nvSpPr>
        <p:spPr bwMode="auto">
          <a:xfrm>
            <a:off x="454025" y="1341438"/>
            <a:ext cx="8234363" cy="972574"/>
          </a:xfrm>
          <a:prstGeom prst="rect">
            <a:avLst/>
          </a:prstGeom>
          <a:noFill/>
          <a:ln w="9525">
            <a:noFill/>
            <a:miter lim="800000"/>
            <a:headEnd/>
            <a:tailEnd/>
          </a:ln>
          <a:effectLst/>
        </p:spPr>
        <p:txBody>
          <a:bodyPr>
            <a:spAutoFit/>
          </a:bodyPr>
          <a:lstStyle/>
          <a:p>
            <a:pPr>
              <a:spcBef>
                <a:spcPct val="5000"/>
              </a:spcBef>
              <a:defRPr/>
            </a:pPr>
            <a:endParaRPr lang="en-US" altLang="ja-JP" sz="3200">
              <a:solidFill>
                <a:srgbClr val="FFFFFF"/>
              </a:solidFill>
              <a:effectLst>
                <a:outerShdw blurRad="38100" dist="38100" dir="2700000" algn="tl">
                  <a:srgbClr val="000000"/>
                </a:outerShdw>
              </a:effectLst>
              <a:latin typeface="+mn-ea"/>
              <a:ea typeface="+mn-ea"/>
            </a:endParaRPr>
          </a:p>
          <a:p>
            <a:pPr>
              <a:spcBef>
                <a:spcPct val="5000"/>
              </a:spcBef>
              <a:defRPr/>
            </a:pPr>
            <a:endParaRPr lang="en-US" altLang="ja-JP" sz="2400">
              <a:solidFill>
                <a:srgbClr val="FFFFFF"/>
              </a:solidFill>
              <a:effectLst>
                <a:outerShdw blurRad="38100" dist="38100" dir="2700000" algn="tl">
                  <a:srgbClr val="000000"/>
                </a:outerShdw>
              </a:effectLst>
              <a:latin typeface="+mn-ea"/>
              <a:ea typeface="+mn-ea"/>
            </a:endParaRPr>
          </a:p>
        </p:txBody>
      </p:sp>
      <p:sp>
        <p:nvSpPr>
          <p:cNvPr id="177157" name="Rectangle 5"/>
          <p:cNvSpPr>
            <a:spLocks noChangeArrowheads="1"/>
          </p:cNvSpPr>
          <p:nvPr/>
        </p:nvSpPr>
        <p:spPr bwMode="auto">
          <a:xfrm>
            <a:off x="201613" y="1125538"/>
            <a:ext cx="8594725" cy="3539431"/>
          </a:xfrm>
          <a:prstGeom prst="rect">
            <a:avLst/>
          </a:prstGeom>
          <a:noFill/>
          <a:ln w="9525">
            <a:noFill/>
            <a:miter lim="800000"/>
            <a:headEnd/>
            <a:tailEnd/>
          </a:ln>
          <a:effectLst/>
        </p:spPr>
        <p:txBody>
          <a:bodyPr>
            <a:spAutoFit/>
          </a:bodyPr>
          <a:lstStyle/>
          <a:p>
            <a:pPr>
              <a:defRPr/>
            </a:pPr>
            <a:r>
              <a:rPr lang="ja-JP" altLang="en-US" sz="2800" u="sng" dirty="0">
                <a:solidFill>
                  <a:srgbClr val="FFFF00"/>
                </a:solidFill>
                <a:effectLst>
                  <a:outerShdw blurRad="38100" dist="38100" dir="2700000" algn="tl">
                    <a:srgbClr val="000000"/>
                  </a:outerShdw>
                </a:effectLst>
                <a:latin typeface="+mn-ea"/>
                <a:ea typeface="+mn-ea"/>
              </a:rPr>
              <a:t>持続性高血圧型：遮断・抑制試験</a:t>
            </a:r>
          </a:p>
          <a:p>
            <a:pPr>
              <a:defRPr/>
            </a:pPr>
            <a:r>
              <a:rPr lang="ja-JP" altLang="en-US" sz="2400" dirty="0">
                <a:solidFill>
                  <a:srgbClr val="FFFFFF"/>
                </a:solidFill>
                <a:effectLst>
                  <a:outerShdw blurRad="38100" dist="38100" dir="2700000" algn="tl">
                    <a:srgbClr val="000000"/>
                  </a:outerShdw>
                </a:effectLst>
                <a:latin typeface="+mn-ea"/>
                <a:ea typeface="+mn-ea"/>
              </a:rPr>
              <a:t>フェントラミン</a:t>
            </a:r>
            <a:r>
              <a:rPr lang="en-US" altLang="ja-JP" sz="2400" dirty="0">
                <a:solidFill>
                  <a:srgbClr val="FFFFFF"/>
                </a:solidFill>
                <a:effectLst>
                  <a:outerShdw blurRad="38100" dist="38100" dir="2700000" algn="tl">
                    <a:srgbClr val="000000"/>
                  </a:outerShdw>
                </a:effectLst>
                <a:latin typeface="+mn-ea"/>
                <a:ea typeface="+mn-ea"/>
              </a:rPr>
              <a:t>(α</a:t>
            </a:r>
            <a:r>
              <a:rPr lang="ja-JP" altLang="en-US" sz="2400" dirty="0">
                <a:solidFill>
                  <a:srgbClr val="FFFFFF"/>
                </a:solidFill>
                <a:effectLst>
                  <a:outerShdw blurRad="38100" dist="38100" dir="2700000" algn="tl">
                    <a:srgbClr val="000000"/>
                  </a:outerShdw>
                </a:effectLst>
                <a:latin typeface="+mn-ea"/>
                <a:ea typeface="+mn-ea"/>
              </a:rPr>
              <a:t>遮断</a:t>
            </a:r>
            <a:r>
              <a:rPr lang="en-US" altLang="ja-JP" sz="2400" dirty="0">
                <a:solidFill>
                  <a:srgbClr val="FFFFFF"/>
                </a:solidFill>
                <a:effectLst>
                  <a:outerShdw blurRad="38100" dist="38100" dir="2700000" algn="tl">
                    <a:srgbClr val="000000"/>
                  </a:outerShdw>
                </a:effectLst>
                <a:latin typeface="+mn-ea"/>
                <a:ea typeface="+mn-ea"/>
              </a:rPr>
              <a:t>)</a:t>
            </a:r>
            <a:r>
              <a:rPr lang="ja-JP" altLang="en-US" sz="2400" dirty="0">
                <a:solidFill>
                  <a:srgbClr val="FFFFFF"/>
                </a:solidFill>
                <a:effectLst>
                  <a:outerShdw blurRad="38100" dist="38100" dir="2700000" algn="tl">
                    <a:srgbClr val="000000"/>
                  </a:outerShdw>
                </a:effectLst>
                <a:latin typeface="+mn-ea"/>
                <a:ea typeface="+mn-ea"/>
              </a:rPr>
              <a:t>試験</a:t>
            </a:r>
            <a:r>
              <a:rPr lang="en-US" altLang="ja-JP" sz="2400" dirty="0">
                <a:solidFill>
                  <a:srgbClr val="FFFFFF"/>
                </a:solidFill>
                <a:effectLst>
                  <a:outerShdw blurRad="38100" dist="38100" dir="2700000" algn="tl">
                    <a:srgbClr val="000000"/>
                  </a:outerShdw>
                </a:effectLst>
                <a:latin typeface="+mn-ea"/>
                <a:ea typeface="+mn-ea"/>
              </a:rPr>
              <a:t>(1</a:t>
            </a:r>
            <a:r>
              <a:rPr lang="ja-JP" altLang="en-US" sz="2400" dirty="0">
                <a:solidFill>
                  <a:srgbClr val="FFFFFF"/>
                </a:solidFill>
                <a:effectLst>
                  <a:outerShdw blurRad="38100" dist="38100" dir="2700000" algn="tl">
                    <a:srgbClr val="000000"/>
                  </a:outerShdw>
                </a:effectLst>
                <a:latin typeface="+mn-ea"/>
                <a:ea typeface="+mn-ea"/>
              </a:rPr>
              <a:t>～</a:t>
            </a:r>
            <a:r>
              <a:rPr lang="en-US" altLang="ja-JP" sz="2400" dirty="0">
                <a:solidFill>
                  <a:srgbClr val="FFFFFF"/>
                </a:solidFill>
                <a:effectLst>
                  <a:outerShdw blurRad="38100" dist="38100" dir="2700000" algn="tl">
                    <a:srgbClr val="000000"/>
                  </a:outerShdw>
                </a:effectLst>
                <a:latin typeface="+mn-ea"/>
                <a:ea typeface="+mn-ea"/>
              </a:rPr>
              <a:t>5mg</a:t>
            </a:r>
            <a:r>
              <a:rPr lang="ja-JP" altLang="en-US" sz="2400" dirty="0">
                <a:solidFill>
                  <a:srgbClr val="FFFFFF"/>
                </a:solidFill>
                <a:effectLst>
                  <a:outerShdw blurRad="38100" dist="38100" dir="2700000" algn="tl">
                    <a:srgbClr val="000000"/>
                  </a:outerShdw>
                </a:effectLst>
                <a:latin typeface="+mn-ea"/>
                <a:ea typeface="+mn-ea"/>
              </a:rPr>
              <a:t>静注</a:t>
            </a:r>
            <a:r>
              <a:rPr lang="en-US" altLang="ja-JP" sz="2400" dirty="0">
                <a:solidFill>
                  <a:srgbClr val="FFFFFF"/>
                </a:solidFill>
                <a:effectLst>
                  <a:outerShdw blurRad="38100" dist="38100" dir="2700000" algn="tl">
                    <a:srgbClr val="000000"/>
                  </a:outerShdw>
                </a:effectLst>
                <a:latin typeface="+mn-ea"/>
                <a:ea typeface="+mn-ea"/>
              </a:rPr>
              <a:t>)</a:t>
            </a:r>
          </a:p>
          <a:p>
            <a:pPr>
              <a:defRPr/>
            </a:pPr>
            <a:r>
              <a:rPr lang="ja-JP" altLang="en-US" sz="2400" dirty="0">
                <a:solidFill>
                  <a:srgbClr val="FFFFFF"/>
                </a:solidFill>
                <a:effectLst>
                  <a:outerShdw blurRad="38100" dist="38100" dir="2700000" algn="tl">
                    <a:srgbClr val="000000"/>
                  </a:outerShdw>
                </a:effectLst>
                <a:latin typeface="+mn-ea"/>
                <a:ea typeface="+mn-ea"/>
              </a:rPr>
              <a:t>クロニジン試験</a:t>
            </a:r>
            <a:r>
              <a:rPr lang="en-US" altLang="ja-JP" sz="2400" dirty="0">
                <a:solidFill>
                  <a:srgbClr val="FFFFFF"/>
                </a:solidFill>
                <a:effectLst>
                  <a:outerShdw blurRad="38100" dist="38100" dir="2700000" algn="tl">
                    <a:srgbClr val="000000"/>
                  </a:outerShdw>
                </a:effectLst>
                <a:latin typeface="+mn-ea"/>
                <a:ea typeface="+mn-ea"/>
              </a:rPr>
              <a:t>(</a:t>
            </a:r>
            <a:r>
              <a:rPr lang="ja-JP" altLang="en-US" sz="2400" dirty="0">
                <a:solidFill>
                  <a:srgbClr val="FFFFFF"/>
                </a:solidFill>
                <a:effectLst>
                  <a:outerShdw blurRad="38100" dist="38100" dir="2700000" algn="tl">
                    <a:srgbClr val="000000"/>
                  </a:outerShdw>
                </a:effectLst>
                <a:latin typeface="+mn-ea"/>
                <a:ea typeface="+mn-ea"/>
              </a:rPr>
              <a:t>中枢</a:t>
            </a:r>
            <a:r>
              <a:rPr lang="en-US" altLang="ja-JP" sz="2400" dirty="0">
                <a:solidFill>
                  <a:srgbClr val="FFFFFF"/>
                </a:solidFill>
                <a:effectLst>
                  <a:outerShdw blurRad="38100" dist="38100" dir="2700000" algn="tl">
                    <a:srgbClr val="000000"/>
                  </a:outerShdw>
                </a:effectLst>
                <a:latin typeface="+mn-ea"/>
                <a:ea typeface="+mn-ea"/>
              </a:rPr>
              <a:t>α</a:t>
            </a:r>
            <a:r>
              <a:rPr lang="en-US" altLang="ja-JP" sz="2400" baseline="-25000" dirty="0">
                <a:solidFill>
                  <a:srgbClr val="FFFFFF"/>
                </a:solidFill>
                <a:effectLst>
                  <a:outerShdw blurRad="38100" dist="38100" dir="2700000" algn="tl">
                    <a:srgbClr val="000000"/>
                  </a:outerShdw>
                </a:effectLst>
                <a:latin typeface="+mn-ea"/>
                <a:ea typeface="+mn-ea"/>
              </a:rPr>
              <a:t>2</a:t>
            </a:r>
            <a:r>
              <a:rPr lang="ja-JP" altLang="en-US" sz="2400" dirty="0">
                <a:solidFill>
                  <a:srgbClr val="FFFFFF"/>
                </a:solidFill>
                <a:effectLst>
                  <a:outerShdw blurRad="38100" dist="38100" dir="2700000" algn="tl">
                    <a:srgbClr val="000000"/>
                  </a:outerShdw>
                </a:effectLst>
                <a:latin typeface="+mn-ea"/>
                <a:ea typeface="+mn-ea"/>
              </a:rPr>
              <a:t>刺激</a:t>
            </a:r>
            <a:r>
              <a:rPr lang="en-US" altLang="ja-JP" sz="2400" dirty="0">
                <a:solidFill>
                  <a:srgbClr val="FFFFFF"/>
                </a:solidFill>
                <a:effectLst>
                  <a:outerShdw blurRad="38100" dist="38100" dir="2700000" algn="tl">
                    <a:srgbClr val="000000"/>
                  </a:outerShdw>
                </a:effectLst>
                <a:latin typeface="+mn-ea"/>
                <a:ea typeface="+mn-ea"/>
              </a:rPr>
              <a:t>)(150</a:t>
            </a:r>
            <a:r>
              <a:rPr lang="ja-JP" altLang="en-US" sz="2400" dirty="0">
                <a:solidFill>
                  <a:srgbClr val="FFFFFF"/>
                </a:solidFill>
                <a:effectLst>
                  <a:outerShdw blurRad="38100" dist="38100" dir="2700000" algn="tl">
                    <a:srgbClr val="000000"/>
                  </a:outerShdw>
                </a:effectLst>
                <a:latin typeface="+mn-ea"/>
                <a:ea typeface="+mn-ea"/>
              </a:rPr>
              <a:t>～</a:t>
            </a:r>
            <a:r>
              <a:rPr lang="en-US" altLang="ja-JP" sz="2400" dirty="0">
                <a:solidFill>
                  <a:srgbClr val="FFFFFF"/>
                </a:solidFill>
                <a:effectLst>
                  <a:outerShdw blurRad="38100" dist="38100" dir="2700000" algn="tl">
                    <a:srgbClr val="000000"/>
                  </a:outerShdw>
                </a:effectLst>
                <a:latin typeface="+mn-ea"/>
                <a:ea typeface="+mn-ea"/>
              </a:rPr>
              <a:t>300μg</a:t>
            </a:r>
            <a:r>
              <a:rPr lang="ja-JP" altLang="en-US" sz="2400" dirty="0">
                <a:solidFill>
                  <a:srgbClr val="FFFFFF"/>
                </a:solidFill>
                <a:effectLst>
                  <a:outerShdw blurRad="38100" dist="38100" dir="2700000" algn="tl">
                    <a:srgbClr val="000000"/>
                  </a:outerShdw>
                </a:effectLst>
                <a:latin typeface="+mn-ea"/>
                <a:ea typeface="+mn-ea"/>
              </a:rPr>
              <a:t>経口</a:t>
            </a:r>
            <a:r>
              <a:rPr lang="en-US" altLang="ja-JP" sz="2400" dirty="0">
                <a:solidFill>
                  <a:srgbClr val="FFFFFF"/>
                </a:solidFill>
                <a:effectLst>
                  <a:outerShdw blurRad="38100" dist="38100" dir="2700000" algn="tl">
                    <a:srgbClr val="000000"/>
                  </a:outerShdw>
                </a:effectLst>
                <a:latin typeface="+mn-ea"/>
                <a:ea typeface="+mn-ea"/>
              </a:rPr>
              <a:t>)</a:t>
            </a:r>
          </a:p>
          <a:p>
            <a:pPr>
              <a:defRPr/>
            </a:pPr>
            <a:endParaRPr lang="en-US" altLang="ja-JP" sz="2400" dirty="0">
              <a:solidFill>
                <a:srgbClr val="FFFFFF"/>
              </a:solidFill>
              <a:effectLst>
                <a:outerShdw blurRad="38100" dist="38100" dir="2700000" algn="tl">
                  <a:srgbClr val="000000"/>
                </a:outerShdw>
              </a:effectLst>
              <a:latin typeface="+mn-ea"/>
              <a:ea typeface="+mn-ea"/>
            </a:endParaRPr>
          </a:p>
          <a:p>
            <a:pPr>
              <a:defRPr/>
            </a:pPr>
            <a:r>
              <a:rPr lang="ja-JP" altLang="en-US" sz="2800" u="sng" dirty="0">
                <a:solidFill>
                  <a:srgbClr val="FFFF00"/>
                </a:solidFill>
                <a:effectLst>
                  <a:outerShdw blurRad="38100" dist="38100" dir="2700000" algn="tl">
                    <a:srgbClr val="000000"/>
                  </a:outerShdw>
                </a:effectLst>
                <a:latin typeface="+mn-ea"/>
                <a:ea typeface="+mn-ea"/>
              </a:rPr>
              <a:t>発作型：誘発試験</a:t>
            </a:r>
          </a:p>
          <a:p>
            <a:pPr>
              <a:defRPr/>
            </a:pPr>
            <a:r>
              <a:rPr lang="ja-JP" altLang="en-US" sz="2400" dirty="0">
                <a:solidFill>
                  <a:srgbClr val="FFFFFF"/>
                </a:solidFill>
                <a:effectLst>
                  <a:outerShdw blurRad="38100" dist="38100" dir="2700000" algn="tl">
                    <a:srgbClr val="000000"/>
                  </a:outerShdw>
                </a:effectLst>
                <a:latin typeface="+mn-ea"/>
                <a:ea typeface="+mn-ea"/>
              </a:rPr>
              <a:t>メトクロプラミド試験</a:t>
            </a:r>
            <a:r>
              <a:rPr lang="en-US" altLang="ja-JP" sz="2400" dirty="0">
                <a:solidFill>
                  <a:srgbClr val="FFFFFF"/>
                </a:solidFill>
                <a:effectLst>
                  <a:outerShdw blurRad="38100" dist="38100" dir="2700000" algn="tl">
                    <a:srgbClr val="000000"/>
                  </a:outerShdw>
                </a:effectLst>
                <a:latin typeface="+mn-ea"/>
                <a:ea typeface="+mn-ea"/>
              </a:rPr>
              <a:t>(</a:t>
            </a:r>
            <a:r>
              <a:rPr lang="ja-JP" altLang="en-US" sz="2400" dirty="0">
                <a:solidFill>
                  <a:srgbClr val="FFFFFF"/>
                </a:solidFill>
                <a:effectLst>
                  <a:outerShdw blurRad="38100" dist="38100" dir="2700000" algn="tl">
                    <a:srgbClr val="000000"/>
                  </a:outerShdw>
                </a:effectLst>
                <a:latin typeface="+mn-ea"/>
                <a:ea typeface="+mn-ea"/>
              </a:rPr>
              <a:t>抗ドパミン</a:t>
            </a:r>
            <a:r>
              <a:rPr lang="en-US" altLang="ja-JP" sz="2400" dirty="0">
                <a:solidFill>
                  <a:srgbClr val="FFFFFF"/>
                </a:solidFill>
                <a:effectLst>
                  <a:outerShdw blurRad="38100" dist="38100" dir="2700000" algn="tl">
                    <a:srgbClr val="000000"/>
                  </a:outerShdw>
                </a:effectLst>
                <a:latin typeface="+mn-ea"/>
                <a:ea typeface="+mn-ea"/>
              </a:rPr>
              <a:t>)(5mg</a:t>
            </a:r>
            <a:r>
              <a:rPr lang="ja-JP" altLang="en-US" sz="2400" dirty="0">
                <a:solidFill>
                  <a:srgbClr val="FFFFFF"/>
                </a:solidFill>
                <a:effectLst>
                  <a:outerShdw blurRad="38100" dist="38100" dir="2700000" algn="tl">
                    <a:srgbClr val="000000"/>
                  </a:outerShdw>
                </a:effectLst>
                <a:latin typeface="+mn-ea"/>
                <a:ea typeface="+mn-ea"/>
              </a:rPr>
              <a:t>静注</a:t>
            </a:r>
            <a:r>
              <a:rPr lang="en-US" altLang="ja-JP" sz="2400" dirty="0">
                <a:solidFill>
                  <a:srgbClr val="FFFFFF"/>
                </a:solidFill>
                <a:effectLst>
                  <a:outerShdw blurRad="38100" dist="38100" dir="2700000" algn="tl">
                    <a:srgbClr val="000000"/>
                  </a:outerShdw>
                </a:effectLst>
                <a:latin typeface="+mn-ea"/>
                <a:ea typeface="+mn-ea"/>
              </a:rPr>
              <a:t>)</a:t>
            </a:r>
          </a:p>
          <a:p>
            <a:pPr>
              <a:defRPr/>
            </a:pPr>
            <a:r>
              <a:rPr lang="ja-JP" altLang="en-US" sz="2400" dirty="0">
                <a:solidFill>
                  <a:srgbClr val="FFFFFF"/>
                </a:solidFill>
                <a:effectLst>
                  <a:outerShdw blurRad="38100" dist="38100" dir="2700000" algn="tl">
                    <a:srgbClr val="000000"/>
                  </a:outerShdw>
                </a:effectLst>
                <a:latin typeface="+mn-ea"/>
                <a:ea typeface="+mn-ea"/>
              </a:rPr>
              <a:t>グルカゴン試験</a:t>
            </a:r>
            <a:r>
              <a:rPr lang="en-US" altLang="ja-JP" sz="2400" dirty="0">
                <a:solidFill>
                  <a:srgbClr val="FFFFFF"/>
                </a:solidFill>
                <a:effectLst>
                  <a:outerShdw blurRad="38100" dist="38100" dir="2700000" algn="tl">
                    <a:srgbClr val="000000"/>
                  </a:outerShdw>
                </a:effectLst>
                <a:latin typeface="+mn-ea"/>
                <a:ea typeface="+mn-ea"/>
              </a:rPr>
              <a:t>(0.5</a:t>
            </a:r>
            <a:r>
              <a:rPr lang="ja-JP" altLang="en-US" sz="2400" dirty="0">
                <a:solidFill>
                  <a:srgbClr val="FFFFFF"/>
                </a:solidFill>
                <a:effectLst>
                  <a:outerShdw blurRad="38100" dist="38100" dir="2700000" algn="tl">
                    <a:srgbClr val="000000"/>
                  </a:outerShdw>
                </a:effectLst>
                <a:latin typeface="+mn-ea"/>
                <a:ea typeface="+mn-ea"/>
              </a:rPr>
              <a:t>～</a:t>
            </a:r>
            <a:r>
              <a:rPr lang="en-US" altLang="ja-JP" sz="2400" dirty="0">
                <a:solidFill>
                  <a:srgbClr val="FFFFFF"/>
                </a:solidFill>
                <a:effectLst>
                  <a:outerShdw blurRad="38100" dist="38100" dir="2700000" algn="tl">
                    <a:srgbClr val="000000"/>
                  </a:outerShdw>
                </a:effectLst>
                <a:latin typeface="+mn-ea"/>
                <a:ea typeface="+mn-ea"/>
              </a:rPr>
              <a:t>1.0mg</a:t>
            </a:r>
            <a:r>
              <a:rPr lang="ja-JP" altLang="en-US" sz="2400" dirty="0">
                <a:solidFill>
                  <a:srgbClr val="FFFFFF"/>
                </a:solidFill>
                <a:effectLst>
                  <a:outerShdw blurRad="38100" dist="38100" dir="2700000" algn="tl">
                    <a:srgbClr val="000000"/>
                  </a:outerShdw>
                </a:effectLst>
                <a:latin typeface="+mn-ea"/>
                <a:ea typeface="+mn-ea"/>
              </a:rPr>
              <a:t>を静注</a:t>
            </a:r>
            <a:r>
              <a:rPr lang="en-US" altLang="ja-JP" sz="2400" dirty="0">
                <a:solidFill>
                  <a:srgbClr val="FFFFFF"/>
                </a:solidFill>
                <a:effectLst>
                  <a:outerShdw blurRad="38100" dist="38100" dir="2700000" algn="tl">
                    <a:srgbClr val="000000"/>
                  </a:outerShdw>
                </a:effectLst>
                <a:latin typeface="+mn-ea"/>
                <a:ea typeface="+mn-ea"/>
              </a:rPr>
              <a:t>)</a:t>
            </a:r>
          </a:p>
          <a:p>
            <a:pPr>
              <a:defRPr/>
            </a:pPr>
            <a:r>
              <a:rPr lang="ja-JP" altLang="en-US" sz="2400" dirty="0">
                <a:solidFill>
                  <a:srgbClr val="FFFFFF"/>
                </a:solidFill>
                <a:effectLst>
                  <a:outerShdw blurRad="38100" dist="38100" dir="2700000" algn="tl">
                    <a:srgbClr val="000000"/>
                  </a:outerShdw>
                </a:effectLst>
                <a:latin typeface="+mn-ea"/>
                <a:ea typeface="+mn-ea"/>
              </a:rPr>
              <a:t>チラミン試験</a:t>
            </a:r>
            <a:r>
              <a:rPr lang="en-US" altLang="ja-JP" sz="2400" dirty="0">
                <a:solidFill>
                  <a:srgbClr val="FFFFFF"/>
                </a:solidFill>
                <a:effectLst>
                  <a:outerShdw blurRad="38100" dist="38100" dir="2700000" algn="tl">
                    <a:srgbClr val="000000"/>
                  </a:outerShdw>
                </a:effectLst>
                <a:latin typeface="+mn-ea"/>
                <a:ea typeface="+mn-ea"/>
              </a:rPr>
              <a:t>(250</a:t>
            </a:r>
            <a:r>
              <a:rPr lang="ja-JP" altLang="en-US" sz="2400" dirty="0">
                <a:solidFill>
                  <a:srgbClr val="FFFFFF"/>
                </a:solidFill>
                <a:effectLst>
                  <a:outerShdw blurRad="38100" dist="38100" dir="2700000" algn="tl">
                    <a:srgbClr val="000000"/>
                  </a:outerShdw>
                </a:effectLst>
                <a:latin typeface="+mn-ea"/>
                <a:ea typeface="+mn-ea"/>
              </a:rPr>
              <a:t>～</a:t>
            </a:r>
            <a:r>
              <a:rPr lang="en-US" altLang="ja-JP" sz="2400" dirty="0">
                <a:solidFill>
                  <a:srgbClr val="FFFFFF"/>
                </a:solidFill>
                <a:effectLst>
                  <a:outerShdw blurRad="38100" dist="38100" dir="2700000" algn="tl">
                    <a:srgbClr val="000000"/>
                  </a:outerShdw>
                </a:effectLst>
                <a:latin typeface="+mn-ea"/>
                <a:ea typeface="+mn-ea"/>
              </a:rPr>
              <a:t>500μg</a:t>
            </a:r>
            <a:r>
              <a:rPr lang="ja-JP" altLang="en-US" sz="2400" dirty="0">
                <a:solidFill>
                  <a:srgbClr val="FFFFFF"/>
                </a:solidFill>
                <a:effectLst>
                  <a:outerShdw blurRad="38100" dist="38100" dir="2700000" algn="tl">
                    <a:srgbClr val="000000"/>
                  </a:outerShdw>
                </a:effectLst>
                <a:latin typeface="+mn-ea"/>
                <a:ea typeface="+mn-ea"/>
              </a:rPr>
              <a:t>静注</a:t>
            </a:r>
            <a:r>
              <a:rPr lang="en-US" altLang="ja-JP" sz="2400" dirty="0">
                <a:solidFill>
                  <a:srgbClr val="FFFFFF"/>
                </a:solidFill>
                <a:effectLst>
                  <a:outerShdw blurRad="38100" dist="38100" dir="2700000" algn="tl">
                    <a:srgbClr val="000000"/>
                  </a:outerShdw>
                </a:effectLst>
                <a:latin typeface="+mn-ea"/>
                <a:ea typeface="+mn-ea"/>
              </a:rPr>
              <a:t>)</a:t>
            </a:r>
          </a:p>
          <a:p>
            <a:pPr>
              <a:defRPr/>
            </a:pPr>
            <a:r>
              <a:rPr lang="ja-JP" altLang="en-US" sz="2400" dirty="0">
                <a:solidFill>
                  <a:srgbClr val="FFFFFF"/>
                </a:solidFill>
                <a:effectLst>
                  <a:outerShdw blurRad="38100" dist="38100" dir="2700000" algn="tl">
                    <a:srgbClr val="000000"/>
                  </a:outerShdw>
                </a:effectLst>
                <a:latin typeface="+mn-ea"/>
                <a:ea typeface="+mn-ea"/>
              </a:rPr>
              <a:t>ヒスタミン試験</a:t>
            </a:r>
            <a:r>
              <a:rPr lang="en-US" altLang="ja-JP" sz="2400" dirty="0">
                <a:solidFill>
                  <a:srgbClr val="FFFFFF"/>
                </a:solidFill>
                <a:effectLst>
                  <a:outerShdw blurRad="38100" dist="38100" dir="2700000" algn="tl">
                    <a:srgbClr val="000000"/>
                  </a:outerShdw>
                </a:effectLst>
                <a:latin typeface="+mn-ea"/>
                <a:ea typeface="+mn-ea"/>
              </a:rPr>
              <a:t>(10</a:t>
            </a:r>
            <a:r>
              <a:rPr lang="ja-JP" altLang="en-US" sz="2400" dirty="0">
                <a:solidFill>
                  <a:srgbClr val="FFFFFF"/>
                </a:solidFill>
                <a:effectLst>
                  <a:outerShdw blurRad="38100" dist="38100" dir="2700000" algn="tl">
                    <a:srgbClr val="000000"/>
                  </a:outerShdw>
                </a:effectLst>
                <a:latin typeface="+mn-ea"/>
                <a:ea typeface="+mn-ea"/>
              </a:rPr>
              <a:t>～</a:t>
            </a:r>
            <a:r>
              <a:rPr lang="en-US" altLang="ja-JP" sz="2400" dirty="0">
                <a:solidFill>
                  <a:srgbClr val="FFFFFF"/>
                </a:solidFill>
                <a:effectLst>
                  <a:outerShdw blurRad="38100" dist="38100" dir="2700000" algn="tl">
                    <a:srgbClr val="000000"/>
                  </a:outerShdw>
                </a:effectLst>
                <a:latin typeface="+mn-ea"/>
                <a:ea typeface="+mn-ea"/>
              </a:rPr>
              <a:t>25μg</a:t>
            </a:r>
            <a:r>
              <a:rPr lang="ja-JP" altLang="en-US" sz="2400" dirty="0">
                <a:solidFill>
                  <a:srgbClr val="FFFFFF"/>
                </a:solidFill>
                <a:effectLst>
                  <a:outerShdw blurRad="38100" dist="38100" dir="2700000" algn="tl">
                    <a:srgbClr val="000000"/>
                  </a:outerShdw>
                </a:effectLst>
                <a:latin typeface="+mn-ea"/>
                <a:ea typeface="+mn-ea"/>
              </a:rPr>
              <a:t>を静注</a:t>
            </a:r>
            <a:r>
              <a:rPr lang="en-US" altLang="ja-JP" sz="2400" dirty="0">
                <a:solidFill>
                  <a:srgbClr val="FFFFFF"/>
                </a:solidFill>
                <a:effectLst>
                  <a:outerShdw blurRad="38100" dist="38100" dir="2700000" algn="tl">
                    <a:srgbClr val="000000"/>
                  </a:outerShdw>
                </a:effectLst>
                <a:latin typeface="+mn-ea"/>
                <a:ea typeface="+mn-ea"/>
              </a:rPr>
              <a: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ueSlide">
  <a:themeElements>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ue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1" i="0" u="none" strike="noStrike" cap="none" normalizeH="0" baseline="0" smtClean="0">
            <a:ln>
              <a:noFill/>
            </a:ln>
            <a:solidFill>
              <a:schemeClr val="tx1"/>
            </a:solidFill>
            <a:effectLst/>
            <a:latin typeface="Arial" pitchFamily="34"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1" i="0" u="none" strike="noStrike" cap="none" normalizeH="0" baseline="0" smtClean="0">
            <a:ln>
              <a:noFill/>
            </a:ln>
            <a:solidFill>
              <a:schemeClr val="tx1"/>
            </a:solidFill>
            <a:effectLst/>
            <a:latin typeface="Arial" pitchFamily="34" charset="0"/>
            <a:ea typeface="ＭＳ Ｐゴシック" pitchFamily="50" charset="-128"/>
          </a:defRPr>
        </a:defPPr>
      </a:lstStyle>
    </a:lnDef>
  </a:objectDefaults>
  <a:extraClrSchemeLst>
    <a:extraClrScheme>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1" i="0" u="none" strike="noStrike" cap="none" normalizeH="0" baseline="0" smtClean="0">
            <a:ln>
              <a:noFill/>
            </a:ln>
            <a:solidFill>
              <a:schemeClr val="tx1"/>
            </a:solidFill>
            <a:effectLst/>
            <a:latin typeface="Arial" pitchFamily="34"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1" i="0" u="none" strike="noStrike" cap="none" normalizeH="0" baseline="0" smtClean="0">
            <a:ln>
              <a:noFill/>
            </a:ln>
            <a:solidFill>
              <a:schemeClr val="tx1"/>
            </a:solidFill>
            <a:effectLst/>
            <a:latin typeface="Arial" pitchFamily="34"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標準デザイン">
  <a:themeElements>
    <a:clrScheme name="5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標準デザイン">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xml><?xml version="1.0" encoding="utf-8"?>
<a:themeOverride xmlns:a="http://schemas.openxmlformats.org/drawingml/2006/main">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xml><?xml version="1.0" encoding="utf-8"?>
<a:themeOverride xmlns:a="http://schemas.openxmlformats.org/drawingml/2006/main">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xml><?xml version="1.0" encoding="utf-8"?>
<a:themeOverride xmlns:a="http://schemas.openxmlformats.org/drawingml/2006/main">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docProps/app.xml><?xml version="1.0" encoding="utf-8"?>
<Properties xmlns="http://schemas.openxmlformats.org/officeDocument/2006/extended-properties" xmlns:vt="http://schemas.openxmlformats.org/officeDocument/2006/docPropsVTypes">
  <Template>BlueSlide</Template>
  <TotalTime>17033</TotalTime>
  <Words>4329</Words>
  <Application>Microsoft Office PowerPoint</Application>
  <PresentationFormat>画面に合わせる (4:3)</PresentationFormat>
  <Paragraphs>1566</Paragraphs>
  <Slides>108</Slides>
  <Notes>106</Notes>
  <HiddenSlides>0</HiddenSlides>
  <MMClips>0</MMClips>
  <ScaleCrop>false</ScaleCrop>
  <HeadingPairs>
    <vt:vector size="6" baseType="variant">
      <vt:variant>
        <vt:lpstr>テーマ</vt:lpstr>
      </vt:variant>
      <vt:variant>
        <vt:i4>6</vt:i4>
      </vt:variant>
      <vt:variant>
        <vt:lpstr>埋め込まれた OLE サーバー</vt:lpstr>
      </vt:variant>
      <vt:variant>
        <vt:i4>4</vt:i4>
      </vt:variant>
      <vt:variant>
        <vt:lpstr>スライド タイトル</vt:lpstr>
      </vt:variant>
      <vt:variant>
        <vt:i4>108</vt:i4>
      </vt:variant>
    </vt:vector>
  </HeadingPairs>
  <TitlesOfParts>
    <vt:vector size="118" baseType="lpstr">
      <vt:lpstr>BlueSlide</vt:lpstr>
      <vt:lpstr>2_標準デザイン</vt:lpstr>
      <vt:lpstr>1_標準デザイン</vt:lpstr>
      <vt:lpstr>標準デザイン</vt:lpstr>
      <vt:lpstr>3_標準デザイン</vt:lpstr>
      <vt:lpstr>5_標準デザイン</vt:lpstr>
      <vt:lpstr>Photo Editor 写真</vt:lpstr>
      <vt:lpstr>Image</vt:lpstr>
      <vt:lpstr>グラフ</vt:lpstr>
      <vt:lpstr>ワークシート</vt:lpstr>
      <vt:lpstr>BSL医学生セミナー 副腎　Update 　</vt:lpstr>
      <vt:lpstr>PowerPoint プレゼンテーション</vt:lpstr>
      <vt:lpstr>副腎と副腎疾患</vt:lpstr>
      <vt:lpstr>副腎</vt:lpstr>
      <vt:lpstr>副腎と副腎疾患</vt:lpstr>
      <vt:lpstr>副腎</vt:lpstr>
      <vt:lpstr>PowerPoint プレゼンテーション</vt:lpstr>
      <vt:lpstr>PowerPoint プレゼンテーション</vt:lpstr>
      <vt:lpstr>副腎</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画像所見１</vt:lpstr>
      <vt:lpstr>PowerPoint プレゼンテーション</vt:lpstr>
      <vt:lpstr>PowerPoint プレゼンテーション</vt:lpstr>
      <vt:lpstr>画像所見 2，サンプリング</vt:lpstr>
      <vt:lpstr>PowerPoint プレゼンテーション</vt:lpstr>
      <vt:lpstr>アルドステロン受容体とAME症候群</vt:lpstr>
      <vt:lpstr>PowerPoint プレゼンテーション</vt:lpstr>
      <vt:lpstr>アルドステロン受容体とAME症候群</vt:lpstr>
      <vt:lpstr>アルドステロン受容体とAME症候群</vt:lpstr>
      <vt:lpstr>アルドステロン受容体とAME症候群</vt:lpstr>
      <vt:lpstr>PowerPoint プレゼンテーション</vt:lpstr>
      <vt:lpstr>副腎</vt:lpstr>
      <vt:lpstr>副腎とホルモン</vt:lpstr>
      <vt:lpstr>副腎と副腎疾患</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Cushing症候群の症例</vt:lpstr>
      <vt:lpstr>PowerPoint プレゼンテーション</vt:lpstr>
      <vt:lpstr>PowerPoint プレゼンテーション</vt:lpstr>
      <vt:lpstr>PowerPoint プレゼンテーション</vt:lpstr>
      <vt:lpstr>負荷試験</vt:lpstr>
      <vt:lpstr>画像所見１</vt:lpstr>
      <vt:lpstr>PowerPoint プレゼンテーション</vt:lpstr>
      <vt:lpstr>PowerPoint プレゼンテーション</vt:lpstr>
      <vt:lpstr>術後１年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Addison病の症例</vt:lpstr>
      <vt:lpstr>PowerPoint プレゼンテーション</vt:lpstr>
      <vt:lpstr>PowerPoint プレゼンテーション</vt:lpstr>
      <vt:lpstr>PowerPoint プレゼンテーション</vt:lpstr>
      <vt:lpstr>副腎</vt:lpstr>
      <vt:lpstr>PowerPoint プレゼンテーション</vt:lpstr>
      <vt:lpstr>PowerPoint プレゼンテーション</vt:lpstr>
      <vt:lpstr>PowerPoint プレゼンテーション</vt:lpstr>
      <vt:lpstr>副腎</vt:lpstr>
      <vt:lpstr>副腎と副腎疾患</vt:lpstr>
      <vt:lpstr>副腎性男性化症候群</vt:lpstr>
      <vt:lpstr>副腎性女性化症候群</vt:lpstr>
      <vt:lpstr>副腎髄質</vt:lpstr>
      <vt:lpstr>副腎と副腎疾患</vt:lpstr>
      <vt:lpstr>副腎髄質腫瘍</vt:lpstr>
      <vt:lpstr>神経芽細胞腫</vt:lpstr>
      <vt:lpstr>PowerPoint プレゼンテーション</vt:lpstr>
      <vt:lpstr>褐色細胞腫</vt:lpstr>
      <vt:lpstr>褐色細胞腫</vt:lpstr>
      <vt:lpstr>褐色細胞腫</vt:lpstr>
      <vt:lpstr>カテコールアミンの測定</vt:lpstr>
      <vt:lpstr>褐色細胞腫</vt:lpstr>
      <vt:lpstr>PowerPoint プレゼンテーション</vt:lpstr>
      <vt:lpstr>褐色細胞腫</vt:lpstr>
      <vt:lpstr>褐色細胞腫</vt:lpstr>
      <vt:lpstr>褐色細胞腫の治療　１</vt:lpstr>
      <vt:lpstr>褐色細胞腫の治療　２</vt:lpstr>
      <vt:lpstr>PowerPoint プレゼンテーション</vt:lpstr>
      <vt:lpstr>10 ヒトの副腎皮質から分泌される糖質コルチコイドはcortisolである。次の構造式はcortisol，predonisone，predonisoloneのものである。正しいのはどれか。</vt:lpstr>
      <vt:lpstr>　　 cortisol，predonisone，predonisolone</vt:lpstr>
      <vt:lpstr>PowerPoint プレゼンテーション</vt:lpstr>
    </vt:vector>
  </TitlesOfParts>
  <Company>エスピーG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Masafumi Matsuda, MD</dc:creator>
  <cp:lastModifiedBy>第１内科　医局</cp:lastModifiedBy>
  <cp:revision>886</cp:revision>
  <dcterms:created xsi:type="dcterms:W3CDTF">2001-10-16T01:19:51Z</dcterms:created>
  <dcterms:modified xsi:type="dcterms:W3CDTF">2018-11-18T22:26:04Z</dcterms:modified>
</cp:coreProperties>
</file>