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5" r:id="rId3"/>
  </p:sldMasterIdLst>
  <p:notesMasterIdLst>
    <p:notesMasterId r:id="rId28"/>
  </p:notesMasterIdLst>
  <p:sldIdLst>
    <p:sldId id="260" r:id="rId4"/>
    <p:sldId id="276" r:id="rId5"/>
    <p:sldId id="277" r:id="rId6"/>
    <p:sldId id="617" r:id="rId7"/>
    <p:sldId id="282" r:id="rId8"/>
    <p:sldId id="618" r:id="rId9"/>
    <p:sldId id="261" r:id="rId10"/>
    <p:sldId id="275" r:id="rId11"/>
    <p:sldId id="265" r:id="rId12"/>
    <p:sldId id="279" r:id="rId13"/>
    <p:sldId id="522" r:id="rId14"/>
    <p:sldId id="283" r:id="rId15"/>
    <p:sldId id="510" r:id="rId16"/>
    <p:sldId id="619" r:id="rId17"/>
    <p:sldId id="278" r:id="rId18"/>
    <p:sldId id="266" r:id="rId19"/>
    <p:sldId id="280" r:id="rId20"/>
    <p:sldId id="272" r:id="rId21"/>
    <p:sldId id="281" r:id="rId22"/>
    <p:sldId id="270" r:id="rId23"/>
    <p:sldId id="271" r:id="rId24"/>
    <p:sldId id="264" r:id="rId25"/>
    <p:sldId id="267" r:id="rId26"/>
    <p:sldId id="273" r:id="rId27"/>
  </p:sldIdLst>
  <p:sldSz cx="9906000" cy="6858000" type="A4"/>
  <p:notesSz cx="6858000" cy="9144000"/>
  <p:defaultTextStyle>
    <a:defPPr>
      <a:defRPr lang="ja-JP"/>
    </a:defPPr>
    <a:lvl1pPr marL="0" algn="l" defTabSz="804649" rtl="0" eaLnBrk="1" latinLnBrk="0" hangingPunct="1">
      <a:defRPr kumimoji="1" sz="1584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kumimoji="1" sz="1584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kumimoji="1" sz="1584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kumimoji="1" sz="1584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kumimoji="1" sz="1584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kumimoji="1" sz="1584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kumimoji="1" sz="1584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kumimoji="1" sz="1584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kumimoji="1"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2"/>
    <p:restoredTop sz="94745"/>
  </p:normalViewPr>
  <p:slideViewPr>
    <p:cSldViewPr snapToGrid="0" snapToObjects="1">
      <p:cViewPr varScale="1">
        <p:scale>
          <a:sx n="84" d="100"/>
          <a:sy n="84" d="100"/>
        </p:scale>
        <p:origin x="4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3F49A-09A5-2544-BA27-88E81BABAA3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79050-19AC-034C-9D08-1A998A4F14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09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9050-19AC-034C-9D08-1A998A4F14D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8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481388" y="544513"/>
            <a:ext cx="3492500" cy="2620962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8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BBB1E-3BB0-4503-85A7-440DF0AFB219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8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799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76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14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025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95302" y="1741325"/>
            <a:ext cx="8915399" cy="23876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ja-JP" altLang="en-US" sz="4400" dirty="0"/>
            </a:lvl1pPr>
          </a:lstStyle>
          <a:p>
            <a:pPr lvl="0" algn="ctr" fontAlgn="auto">
              <a:spcAft>
                <a:spcPts val="0"/>
              </a:spcAft>
            </a:pPr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507000" y="4221000"/>
            <a:ext cx="8892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630545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61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498024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189413" cy="4351338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825625"/>
            <a:ext cx="4189413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908455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758" y="260649"/>
            <a:ext cx="9223242" cy="864096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2758" y="1681163"/>
            <a:ext cx="41911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82758" y="2505075"/>
            <a:ext cx="4191132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7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77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133951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924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654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40125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14012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688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62258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 p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2928494"/>
            <a:ext cx="9906000" cy="3929507"/>
          </a:xfrm>
          <a:prstGeom prst="rect">
            <a:avLst/>
          </a:prstGeom>
          <a:gradFill>
            <a:gsLst>
              <a:gs pos="0">
                <a:srgbClr val="6699CC">
                  <a:alpha val="40000"/>
                </a:srgbClr>
              </a:gs>
              <a:gs pos="100000">
                <a:srgbClr val="FFFFFF"/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400" noProof="0" dirty="0">
              <a:solidFill>
                <a:schemeClr val="tx1"/>
              </a:solidFill>
              <a:latin typeface="BISansOpti"/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971453"/>
            <a:ext cx="9906000" cy="0"/>
          </a:xfrm>
          <a:prstGeom prst="line">
            <a:avLst/>
          </a:prstGeom>
          <a:ln w="12700">
            <a:solidFill>
              <a:srgbClr val="0033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5901-183E-4A00-9284-9EF186007567}" type="datetime1">
              <a:rPr lang="en-GB" smtClean="0"/>
              <a:t>23/01/2019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title, date, author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5C4-4F5A-416B-997D-6CE47EB0A94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headline</a:t>
            </a:r>
          </a:p>
        </p:txBody>
      </p:sp>
      <p:pic>
        <p:nvPicPr>
          <p:cNvPr id="11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3" y="6578958"/>
            <a:ext cx="682793" cy="1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7F5EE-FE2A-4DEE-92A0-9F2A5D696CD1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D59D-875F-46B0-9AA3-B0A89A2811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1509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9AC5-518D-4BF0-819D-82065926BDF3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BB073-FD3B-4BDC-81EE-814061E3F0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4219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D21F2-7B0D-41A0-978B-E9604273AF02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0736A-9E15-4FC6-AB9D-7763B13101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0240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97154-EB9A-4595-ACF1-7D1CE1EB39B9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800B8-32D1-46AB-BDDF-0A55478712B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8226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2004-A2C2-406B-8D7D-DDCE5A1A0EA5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E68A-AC6E-4992-B35D-8C5A5AFF117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4512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23533-2817-4A53-9709-56627A8B2FBC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A2DF9-F5EE-412F-A510-02DDF94B6E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261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9859-E2E0-44D2-BAA3-765428E78ABB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ECB1D-711C-4332-8612-3A7952291CA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1668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C0906-BA82-45F5-856C-6D02E55EB376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D2CD6-2378-435B-9A56-DDEBAFBE9CC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370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826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60E8E-7708-4EA3-879F-5BA0EC2B888C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2297B-696E-45F1-AE90-95D04C4B440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0268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1B5F0-7AA2-4E6E-BA16-3626C4DE9CA7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EFA4-A145-4AF7-A3DE-18BBE5DC82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706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E3DAA-C41A-4906-AF49-8A2EFCC6EDFE}" type="datetimeFigureOut">
              <a:rPr lang="ja-JP" altLang="en-US"/>
              <a:pPr>
                <a:defRPr/>
              </a:pPr>
              <a:t>2019/1/23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D484-58CF-4785-B5E7-29AAD2178AB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936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736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86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5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2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08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4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7B637-522C-7F43-9ECB-00F90DABBB29}" type="datetimeFigureOut">
              <a:rPr kumimoji="1" lang="ja-JP" altLang="en-US" smtClean="0"/>
              <a:t>2019/1/23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8A05-D7E3-C646-B948-7EE9D3613E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77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31789" y="260351"/>
            <a:ext cx="9440319" cy="865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2" y="1484313"/>
            <a:ext cx="8915399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9495948" y="6465115"/>
            <a:ext cx="3722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r"/>
            <a:fld id="{5E7A0F90-21F5-45F0-AE94-EE42CA761CD5}" type="slidenum">
              <a:rPr lang="ja-JP" altLang="en-US" sz="1200">
                <a:solidFill>
                  <a:prstClr val="white"/>
                </a:solidFill>
              </a:rPr>
              <a:pPr algn="r"/>
              <a:t>‹#›</a:t>
            </a:fld>
            <a:endParaRPr lang="en-US" altLang="ja-JP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1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0" kern="1200">
          <a:solidFill>
            <a:srgbClr val="FFFF00"/>
          </a:solidFill>
          <a:latin typeface="HGP創英角ｺﾞｼｯｸUB" panose="020B0900000000000000" pitchFamily="50" charset="-128"/>
          <a:ea typeface="HGP創英角ｺﾞｼｯｸUB" panose="020B0900000000000000" pitchFamily="50" charset="-128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600"/>
        </a:spcBef>
        <a:buClr>
          <a:srgbClr val="E46C0A"/>
        </a:buClr>
        <a:buFont typeface="Wingdings" panose="05000000000000000000" pitchFamily="2" charset="2"/>
        <a:buChar char="l"/>
        <a:defRPr kumimoji="1" sz="2400" kern="1200">
          <a:solidFill>
            <a:schemeClr val="bg1"/>
          </a:solidFill>
          <a:latin typeface="+mj-lt"/>
          <a:ea typeface="HGPｺﾞｼｯｸE" panose="020B0900000000000000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rgbClr val="E46C0A"/>
        </a:buClr>
        <a:buFont typeface="Calibri" panose="020F0502020204030204" pitchFamily="34" charset="0"/>
        <a:buChar char="–"/>
        <a:defRPr kumimoji="1" sz="2000" kern="1200">
          <a:solidFill>
            <a:schemeClr val="bg1"/>
          </a:solidFill>
          <a:latin typeface="+mj-lt"/>
          <a:ea typeface="HGPｺﾞｼｯｸE" panose="020B0900000000000000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rgbClr val="E46C0A"/>
        </a:buClr>
        <a:buFont typeface="Arial" panose="020B0604020202020204" pitchFamily="34" charset="0"/>
        <a:buChar char="•"/>
        <a:defRPr kumimoji="1" sz="1800" kern="1200">
          <a:solidFill>
            <a:schemeClr val="bg1"/>
          </a:solidFill>
          <a:latin typeface="+mj-lt"/>
          <a:ea typeface="HGPｺﾞｼｯｸE" panose="020B0900000000000000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rgbClr val="E46C0A"/>
        </a:buClr>
        <a:buFont typeface="Calibri" panose="020F0502020204030204" pitchFamily="34" charset="0"/>
        <a:buChar char="–"/>
        <a:defRPr kumimoji="1" sz="1600" kern="1200">
          <a:solidFill>
            <a:schemeClr val="bg1"/>
          </a:solidFill>
          <a:latin typeface="+mj-lt"/>
          <a:ea typeface="HGPｺﾞｼｯｸE" panose="020B0900000000000000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rgbClr val="E46C0A"/>
        </a:buClr>
        <a:buFont typeface="Arial" panose="020B0604020202020204" pitchFamily="34" charset="0"/>
        <a:buChar char="•"/>
        <a:defRPr kumimoji="1" sz="1600" kern="1200">
          <a:solidFill>
            <a:schemeClr val="bg1"/>
          </a:solidFill>
          <a:latin typeface="+mj-lt"/>
          <a:ea typeface="HGPｺﾞｼｯｸE" panose="020B0900000000000000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fld id="{EE0F9B8E-9ACE-4148-9906-3DD025E58141}" type="datetimeFigureOut">
              <a:rPr lang="ja-JP" altLang="en-US" b="0">
                <a:latin typeface="Calibri" panose="020F0502020204030204" pitchFamily="34" charset="0"/>
              </a:rPr>
              <a:pPr>
                <a:defRPr/>
              </a:pPr>
              <a:t>2019/1/23</a:t>
            </a:fld>
            <a:endParaRPr lang="ja-JP" altLang="en-US" b="0">
              <a:latin typeface="Calibri" panose="020F0502020204030204" pitchFamily="34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DD8AD1C-562B-4C22-B288-3E917551804A}" type="slidenum">
              <a:rPr lang="ja-JP" altLang="en-US" b="0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ja-JP" altLang="en-US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0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4.JP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6.JPG"/><Relationship Id="rId10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6DF74DAD-F27B-4906-BB6B-7FEC8DF70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630" y="0"/>
            <a:ext cx="9248491" cy="693636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F3BB8DD-D6E3-4931-811C-DE54BEF64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274031" y="4051974"/>
            <a:ext cx="3741368" cy="280602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D9403C4-522F-4396-832C-256BA02F7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669" y="-1622031"/>
            <a:ext cx="7720093" cy="579007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AFD427D-DB0D-4D6C-8878-C2C9892D4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677" y="3973606"/>
            <a:ext cx="3043741" cy="228280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55682" y="6256412"/>
            <a:ext cx="880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MaruGothicMPRO" charset="-128"/>
                <a:ea typeface="HGMaruGothicMPRO" charset="-128"/>
                <a:cs typeface="HGMaruGothicMPRO" charset="-128"/>
              </a:rPr>
              <a:t>総合医療センター内分泌糖尿病内科　教授　松田昌文</a:t>
            </a:r>
          </a:p>
        </p:txBody>
      </p:sp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8C7792EA-E7B6-42AB-9DB1-55E7C03442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352061"/>
              </p:ext>
            </p:extLst>
          </p:nvPr>
        </p:nvGraphicFramePr>
        <p:xfrm>
          <a:off x="-293614" y="3973606"/>
          <a:ext cx="2382907" cy="229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7" imgW="13561560" imgH="13028400" progId="">
                  <p:embed/>
                </p:oleObj>
              </mc:Choice>
              <mc:Fallback>
                <p:oleObj r:id="rId7" imgW="13561560" imgH="13028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293614" y="3973606"/>
                        <a:ext cx="2382907" cy="229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481126CC-6E3C-41F2-BB6F-928FAC93C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3802" y="3973606"/>
            <a:ext cx="3043741" cy="228280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0" y="3026099"/>
            <a:ext cx="10015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500" i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Meiryo" charset="-128"/>
                <a:ea typeface="Meiryo" charset="-128"/>
                <a:cs typeface="Meiryo" charset="-128"/>
              </a:rPr>
              <a:t>総合医療センター内分泌・糖尿病内科</a:t>
            </a:r>
            <a:endParaRPr lang="en-US" altLang="ja-JP" sz="4500" i="1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4500" i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Meiryo" charset="-128"/>
                <a:ea typeface="Meiryo" charset="-128"/>
                <a:cs typeface="Meiryo" charset="-128"/>
              </a:rPr>
              <a:t>紹介！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6641FAA-E98C-4FFC-B4B9-2963946B48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5500" y="4443696"/>
            <a:ext cx="1477328" cy="1477328"/>
          </a:xfrm>
          <a:prstGeom prst="rect">
            <a:avLst/>
          </a:prstGeom>
        </p:spPr>
      </p:pic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AA2ECD0D-2393-4604-9B95-1B99E99D0B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469540"/>
              </p:ext>
            </p:extLst>
          </p:nvPr>
        </p:nvGraphicFramePr>
        <p:xfrm>
          <a:off x="676768" y="1118799"/>
          <a:ext cx="997653" cy="127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11" imgW="2082240" imgH="2666520" progId="">
                  <p:embed/>
                </p:oleObj>
              </mc:Choice>
              <mc:Fallback>
                <p:oleObj r:id="rId11" imgW="2082240" imgH="2666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6768" y="1118799"/>
                        <a:ext cx="997653" cy="1277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2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D770A83-55F4-475B-99AC-244358406E5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990905"/>
            <a:ext cx="9906000" cy="487618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54257C4-32FC-470C-B0A2-7F31913824CD}"/>
              </a:ext>
            </a:extLst>
          </p:cNvPr>
          <p:cNvSpPr/>
          <p:nvPr/>
        </p:nvSpPr>
        <p:spPr>
          <a:xfrm>
            <a:off x="0" y="245495"/>
            <a:ext cx="9905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 dirty="0">
                <a:latin typeface="YuGothic-Bold"/>
              </a:rPr>
              <a:t>埼⽟医科⼤学総合医療センター内分泌・糖尿病内科の年次医師・患者数推移</a:t>
            </a:r>
            <a:endParaRPr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80C56FE-7526-4512-BAD6-2E7743703629}"/>
              </a:ext>
            </a:extLst>
          </p:cNvPr>
          <p:cNvSpPr/>
          <p:nvPr/>
        </p:nvSpPr>
        <p:spPr>
          <a:xfrm>
            <a:off x="9345706" y="1169894"/>
            <a:ext cx="470647" cy="43299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8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1E08C5-1FBE-45FA-A971-0FE6F95F0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12" y="0"/>
            <a:ext cx="3771254" cy="685800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7E20F72-DC3E-436D-9F25-F0928AEF195E}"/>
              </a:ext>
            </a:extLst>
          </p:cNvPr>
          <p:cNvSpPr/>
          <p:nvPr/>
        </p:nvSpPr>
        <p:spPr>
          <a:xfrm>
            <a:off x="5110047" y="1463576"/>
            <a:ext cx="1656184" cy="108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3EFACD1-AD3C-45A8-826F-81B928F04FF2}"/>
              </a:ext>
            </a:extLst>
          </p:cNvPr>
          <p:cNvSpPr/>
          <p:nvPr/>
        </p:nvSpPr>
        <p:spPr>
          <a:xfrm>
            <a:off x="5980651" y="5661248"/>
            <a:ext cx="468052" cy="11967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85D7F4-B25B-4123-8A27-A4902DDC5751}"/>
              </a:ext>
            </a:extLst>
          </p:cNvPr>
          <p:cNvSpPr txBox="1"/>
          <p:nvPr/>
        </p:nvSpPr>
        <p:spPr>
          <a:xfrm>
            <a:off x="8989980" y="2780928"/>
            <a:ext cx="916020" cy="288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dirty="0"/>
              <a:t>糖尿病の治療は、医師とスタッフによる「チーム医療」 の実践がカギを握る。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B79E01B-DBA2-4D3D-BC75-984B38869603}"/>
              </a:ext>
            </a:extLst>
          </p:cNvPr>
          <p:cNvCxnSpPr/>
          <p:nvPr/>
        </p:nvCxnSpPr>
        <p:spPr>
          <a:xfrm flipV="1">
            <a:off x="6448703" y="5301208"/>
            <a:ext cx="2693792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A30734-D3B3-45A4-AA39-60E86C542DDF}"/>
              </a:ext>
            </a:extLst>
          </p:cNvPr>
          <p:cNvSpPr txBox="1"/>
          <p:nvPr/>
        </p:nvSpPr>
        <p:spPr>
          <a:xfrm>
            <a:off x="98803" y="414943"/>
            <a:ext cx="2968570" cy="579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CDEJ</a:t>
            </a:r>
          </a:p>
          <a:p>
            <a:r>
              <a:rPr lang="en-US" altLang="ja-JP" dirty="0"/>
              <a:t>Certified Diabetes Educator Japan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6700A4-FEAC-4DBA-BA8F-18E432B6755F}"/>
              </a:ext>
            </a:extLst>
          </p:cNvPr>
          <p:cNvSpPr txBox="1"/>
          <p:nvPr/>
        </p:nvSpPr>
        <p:spPr>
          <a:xfrm>
            <a:off x="98803" y="1272332"/>
            <a:ext cx="1947969" cy="579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糖尿病療養指導士　</a:t>
            </a:r>
            <a:endParaRPr lang="en-US" altLang="ja-JP" b="1" dirty="0"/>
          </a:p>
          <a:p>
            <a:r>
              <a:rPr lang="ja-JP" altLang="en-US" b="1" dirty="0"/>
              <a:t>　数　日本２位～３位</a:t>
            </a:r>
            <a:endParaRPr kumimoji="1" lang="ja-JP" altLang="en-US" b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ABAA64A-21E6-4DE4-A650-79A45FD6E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14" y="2474200"/>
            <a:ext cx="4351884" cy="416864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737C3BE-AABA-4EEB-B7E0-ECBFD5AA35C4}"/>
              </a:ext>
            </a:extLst>
          </p:cNvPr>
          <p:cNvSpPr txBox="1"/>
          <p:nvPr/>
        </p:nvSpPr>
        <p:spPr>
          <a:xfrm flipH="1">
            <a:off x="957815" y="2129721"/>
            <a:ext cx="2770094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いっしょに歩こう</a:t>
            </a:r>
          </a:p>
        </p:txBody>
      </p:sp>
    </p:spTree>
    <p:extLst>
      <p:ext uri="{BB962C8B-B14F-4D97-AF65-F5344CB8AC3E}">
        <p14:creationId xmlns:p14="http://schemas.microsoft.com/office/powerpoint/2010/main" val="230556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FE1CF44-D5BF-41C2-9CB1-4ABAF50D751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436924"/>
            <a:ext cx="9906000" cy="536938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71E4721-A1E1-4193-81E0-E2716B9D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123686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3C93BE4-6B3B-40D9-BBCA-B35D144BA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376" y="6041227"/>
            <a:ext cx="1111624" cy="81677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B86EB4-A933-41E6-999F-EA197A8A8D42}"/>
              </a:ext>
            </a:extLst>
          </p:cNvPr>
          <p:cNvSpPr/>
          <p:nvPr/>
        </p:nvSpPr>
        <p:spPr>
          <a:xfrm>
            <a:off x="141067" y="1036814"/>
            <a:ext cx="3903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046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丸ゴシック体M" panose="020B0609010101010101" pitchFamily="49" charset="-128"/>
                <a:ea typeface="AR丸ゴシック体M" panose="020B0609010101010101" pitchFamily="49" charset="-128"/>
                <a:cs typeface="+mn-cs"/>
              </a:rPr>
              <a:t>疾病ごとの医療提供体制の整備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丸ゴシック体M" panose="020B0609010101010101" pitchFamily="49" charset="-128"/>
              <a:ea typeface="AR丸ゴシック体M" panose="020B0609010101010101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31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8817E2-6275-41E9-85CC-E72E53CFF8D7}"/>
              </a:ext>
            </a:extLst>
          </p:cNvPr>
          <p:cNvSpPr/>
          <p:nvPr/>
        </p:nvSpPr>
        <p:spPr>
          <a:xfrm>
            <a:off x="785860" y="1031097"/>
            <a:ext cx="8203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埼玉医科大学総合医療センターの栄養代謝状態に問題のある患者の診療を</a:t>
            </a:r>
            <a:r>
              <a:rPr lang="ja-JP" altLang="en-US" sz="2400" b="1" u="sng" dirty="0">
                <a:solidFill>
                  <a:srgbClr val="FF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医療チームで実施する組織</a:t>
            </a:r>
            <a:r>
              <a:rPr lang="ja-JP" altLang="en-US" sz="2400" b="1" dirty="0">
                <a:solidFill>
                  <a:prstClr val="black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として「栄養代謝センター」を設置しその運営のため栄養代謝センター委員会を置く。（案）</a:t>
            </a:r>
            <a:endParaRPr lang="ja-JP" altLang="en-US" sz="2400" b="1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" name="角丸四角形 4">
            <a:extLst>
              <a:ext uri="{FF2B5EF4-FFF2-40B4-BE49-F238E27FC236}">
                <a16:creationId xmlns:a16="http://schemas.microsoft.com/office/drawing/2014/main" id="{044A051A-7E4D-4EA4-A95B-5ABE51D1D1A3}"/>
              </a:ext>
            </a:extLst>
          </p:cNvPr>
          <p:cNvSpPr/>
          <p:nvPr/>
        </p:nvSpPr>
        <p:spPr>
          <a:xfrm>
            <a:off x="785860" y="3866176"/>
            <a:ext cx="2172929" cy="505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妊娠糖尿病</a:t>
            </a:r>
            <a:endParaRPr lang="en-US" altLang="ja-JP" sz="1600" b="1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糖尿病妊娠の管理</a:t>
            </a:r>
          </a:p>
        </p:txBody>
      </p:sp>
      <p:sp>
        <p:nvSpPr>
          <p:cNvPr id="5" name="角丸四角形 5">
            <a:extLst>
              <a:ext uri="{FF2B5EF4-FFF2-40B4-BE49-F238E27FC236}">
                <a16:creationId xmlns:a16="http://schemas.microsoft.com/office/drawing/2014/main" id="{B657AEAB-9EAB-4EBF-B4F6-7C9862C9B8FD}"/>
              </a:ext>
            </a:extLst>
          </p:cNvPr>
          <p:cNvSpPr/>
          <p:nvPr/>
        </p:nvSpPr>
        <p:spPr>
          <a:xfrm>
            <a:off x="785860" y="4435704"/>
            <a:ext cx="2172929" cy="5301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ステロイド性糖尿病</a:t>
            </a:r>
            <a:endParaRPr lang="en-US" altLang="ja-JP" sz="1600" b="1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ステロイド増悪の管理</a:t>
            </a:r>
          </a:p>
        </p:txBody>
      </p:sp>
      <p:sp>
        <p:nvSpPr>
          <p:cNvPr id="6" name="角丸四角形 6">
            <a:extLst>
              <a:ext uri="{FF2B5EF4-FFF2-40B4-BE49-F238E27FC236}">
                <a16:creationId xmlns:a16="http://schemas.microsoft.com/office/drawing/2014/main" id="{2AB145DC-1BF9-4BAE-A70D-1D21FD2EBD69}"/>
              </a:ext>
            </a:extLst>
          </p:cNvPr>
          <p:cNvSpPr/>
          <p:nvPr/>
        </p:nvSpPr>
        <p:spPr>
          <a:xfrm>
            <a:off x="785860" y="5039857"/>
            <a:ext cx="2172929" cy="549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術前、周術期、術後の血糖管理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3DA3CA-A652-4546-9740-1DC9E210EC34}"/>
              </a:ext>
            </a:extLst>
          </p:cNvPr>
          <p:cNvSpPr txBox="1"/>
          <p:nvPr/>
        </p:nvSpPr>
        <p:spPr>
          <a:xfrm>
            <a:off x="1109496" y="3045872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急性増悪時治療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8E8431-6E86-440C-B315-202986DAF56B}"/>
              </a:ext>
            </a:extLst>
          </p:cNvPr>
          <p:cNvSpPr txBox="1"/>
          <p:nvPr/>
        </p:nvSpPr>
        <p:spPr>
          <a:xfrm>
            <a:off x="3657971" y="3045872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専門的治療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33A2587-37B8-4420-A5E3-78274F91CD55}"/>
              </a:ext>
            </a:extLst>
          </p:cNvPr>
          <p:cNvSpPr/>
          <p:nvPr/>
        </p:nvSpPr>
        <p:spPr>
          <a:xfrm>
            <a:off x="3657971" y="3718767"/>
            <a:ext cx="1577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b="1" u="sng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教育入院 </a:t>
            </a:r>
            <a:endParaRPr lang="ja-JP" altLang="en-US" sz="2400" b="1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5FA21A3-97BC-4A77-B026-6E478F282A28}"/>
              </a:ext>
            </a:extLst>
          </p:cNvPr>
          <p:cNvSpPr/>
          <p:nvPr/>
        </p:nvSpPr>
        <p:spPr>
          <a:xfrm>
            <a:off x="5661917" y="4059187"/>
            <a:ext cx="3642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糖尿病腎症透析予防</a:t>
            </a:r>
            <a:r>
              <a:rPr lang="en-US" altLang="ja-JP" sz="16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[</a:t>
            </a:r>
            <a:r>
              <a:rPr lang="ja-JP" altLang="en-US" sz="16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指導管理料</a:t>
            </a:r>
            <a:r>
              <a:rPr lang="en-US" altLang="ja-JP" sz="16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]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ja-JP" altLang="en-US" sz="1600" b="1" u="sng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保険診療でチーム必須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BBE45E6-18AC-49C9-B352-474637A4C521}"/>
              </a:ext>
            </a:extLst>
          </p:cNvPr>
          <p:cNvSpPr txBox="1"/>
          <p:nvPr/>
        </p:nvSpPr>
        <p:spPr>
          <a:xfrm>
            <a:off x="8116472" y="379992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8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(</a:t>
            </a:r>
            <a:r>
              <a:rPr lang="ja-JP" altLang="en-US" sz="18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外来</a:t>
            </a:r>
            <a:r>
              <a:rPr lang="en-US" altLang="ja-JP" sz="18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)</a:t>
            </a:r>
            <a:endParaRPr lang="ja-JP" altLang="en-US" sz="1800" b="1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FF1543-EB8B-4B97-92E0-C58D260D62ED}"/>
              </a:ext>
            </a:extLst>
          </p:cNvPr>
          <p:cNvSpPr txBox="1"/>
          <p:nvPr/>
        </p:nvSpPr>
        <p:spPr>
          <a:xfrm>
            <a:off x="8116471" y="503935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8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(</a:t>
            </a:r>
            <a:r>
              <a:rPr lang="ja-JP" altLang="en-US" sz="18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院外</a:t>
            </a:r>
            <a:r>
              <a:rPr lang="en-US" altLang="ja-JP" sz="18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)</a:t>
            </a:r>
            <a:endParaRPr lang="ja-JP" altLang="en-US" sz="1800" b="1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BE2F4F5-B47E-4680-860A-058B576F91B1}"/>
              </a:ext>
            </a:extLst>
          </p:cNvPr>
          <p:cNvSpPr txBox="1"/>
          <p:nvPr/>
        </p:nvSpPr>
        <p:spPr>
          <a:xfrm>
            <a:off x="5650674" y="4965900"/>
            <a:ext cx="2276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糖尿病協会　行事　</a:t>
            </a:r>
            <a:endParaRPr lang="en-US" altLang="ja-JP" sz="1800" b="1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患者会</a:t>
            </a:r>
            <a:endParaRPr lang="en-US" altLang="ja-JP" sz="1800" b="1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病診連携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DB36B9-8AE8-4B4A-8AEA-946BA3AEE455}"/>
              </a:ext>
            </a:extLst>
          </p:cNvPr>
          <p:cNvSpPr txBox="1"/>
          <p:nvPr/>
        </p:nvSpPr>
        <p:spPr>
          <a:xfrm>
            <a:off x="717841" y="65182"/>
            <a:ext cx="3748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栄養代謝センター　</a:t>
            </a:r>
            <a:r>
              <a:rPr lang="en-US" altLang="ja-JP" sz="28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WG</a:t>
            </a:r>
            <a:endParaRPr lang="ja-JP" altLang="en-US" sz="2800" b="1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9AE1FF0-077B-440F-8EB2-59556B87B9BB}"/>
              </a:ext>
            </a:extLst>
          </p:cNvPr>
          <p:cNvSpPr txBox="1"/>
          <p:nvPr/>
        </p:nvSpPr>
        <p:spPr>
          <a:xfrm>
            <a:off x="1109497" y="5912610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内分泌・糖尿病内科　診療科としての関与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14B0D56-0905-4400-8B3B-6DDDA836C15D}"/>
              </a:ext>
            </a:extLst>
          </p:cNvPr>
          <p:cNvSpPr txBox="1"/>
          <p:nvPr/>
        </p:nvSpPr>
        <p:spPr>
          <a:xfrm>
            <a:off x="5661916" y="3799924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フットケア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99D5A18-C854-4031-A9ED-5DCBDE89EA76}"/>
              </a:ext>
            </a:extLst>
          </p:cNvPr>
          <p:cNvSpPr txBox="1"/>
          <p:nvPr/>
        </p:nvSpPr>
        <p:spPr>
          <a:xfrm>
            <a:off x="5780028" y="304345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専門的外来・治療</a:t>
            </a:r>
          </a:p>
        </p:txBody>
      </p:sp>
    </p:spTree>
    <p:extLst>
      <p:ext uri="{BB962C8B-B14F-4D97-AF65-F5344CB8AC3E}">
        <p14:creationId xmlns:p14="http://schemas.microsoft.com/office/powerpoint/2010/main" val="87842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AAD3EF0-EF9D-4745-9B07-0EA5D2CFA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4" y="94129"/>
            <a:ext cx="4601086" cy="66697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921D82-4D7E-4A42-82CB-0DC1B43A9A3B}"/>
              </a:ext>
            </a:extLst>
          </p:cNvPr>
          <p:cNvSpPr txBox="1"/>
          <p:nvPr/>
        </p:nvSpPr>
        <p:spPr>
          <a:xfrm>
            <a:off x="5166947" y="94129"/>
            <a:ext cx="4397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看護師特定行為　研修　開始しました</a:t>
            </a:r>
            <a:endParaRPr kumimoji="1" lang="en-US" altLang="ja-JP" sz="2000" b="1" dirty="0"/>
          </a:p>
          <a:p>
            <a:endParaRPr kumimoji="1" lang="en-US" altLang="ja-JP" sz="2000" b="1" dirty="0"/>
          </a:p>
          <a:p>
            <a:r>
              <a:rPr lang="ja-JP" altLang="en-US" sz="2000" b="1" dirty="0"/>
              <a:t>各病棟に</a:t>
            </a:r>
            <a:r>
              <a:rPr lang="en-US" altLang="ja-JP" sz="2000" b="1" dirty="0"/>
              <a:t>｢</a:t>
            </a:r>
            <a:r>
              <a:rPr lang="ja-JP" altLang="en-US" sz="2000" b="1" dirty="0"/>
              <a:t>栄養代謝リンクナース</a:t>
            </a:r>
            <a:r>
              <a:rPr lang="en-US" altLang="ja-JP" sz="2000" b="1" dirty="0"/>
              <a:t>｣</a:t>
            </a:r>
            <a:r>
              <a:rPr lang="ja-JP" altLang="en-US" sz="2000" b="1" dirty="0"/>
              <a:t>配置</a:t>
            </a:r>
            <a:endParaRPr lang="en-US" altLang="ja-JP" sz="2000" b="1" dirty="0"/>
          </a:p>
          <a:p>
            <a:r>
              <a:rPr kumimoji="1" lang="ja-JP" altLang="en-US" sz="2000" b="1" dirty="0"/>
              <a:t>し養成教育を開始しました。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1E5BC2-3AAD-494E-AFF8-EE4159D44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031" y="1976717"/>
            <a:ext cx="3299021" cy="47871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710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0293" y="412595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>
                <a:latin typeface="Meiryo" charset="-128"/>
                <a:ea typeface="Meiryo" charset="-128"/>
                <a:cs typeface="Meiryo" charset="-128"/>
              </a:rPr>
              <a:t>当科のいいところ</a:t>
            </a:r>
            <a:endParaRPr kumimoji="1" lang="ja-JP" altLang="en-US" sz="44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08547" y="1182036"/>
            <a:ext cx="716093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将来食いっぱぐれない。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開業医を目指している人に最適。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わからないことはすぐに相談できる。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dirty="0">
                <a:latin typeface="Meiryo" charset="-128"/>
                <a:ea typeface="Meiryo" charset="-128"/>
                <a:cs typeface="Meiryo" charset="-128"/>
              </a:rPr>
              <a:t>QOL</a:t>
            </a:r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がいい。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ダイエットのコツが学べる。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チーム医療ができる。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英語の勉強ができる。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海外の学会で発表できる。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研究もできる。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735799-004A-4B02-AF38-DCCED770B663}"/>
              </a:ext>
            </a:extLst>
          </p:cNvPr>
          <p:cNvSpPr txBox="1"/>
          <p:nvPr/>
        </p:nvSpPr>
        <p:spPr>
          <a:xfrm>
            <a:off x="5244353" y="6198794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森田　智子先生　作成</a:t>
            </a:r>
          </a:p>
        </p:txBody>
      </p:sp>
    </p:spTree>
    <p:extLst>
      <p:ext uri="{BB962C8B-B14F-4D97-AF65-F5344CB8AC3E}">
        <p14:creationId xmlns:p14="http://schemas.microsoft.com/office/powerpoint/2010/main" val="2353396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81155" y="254643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Meiryo" charset="-128"/>
                <a:ea typeface="Meiryo" charset="-128"/>
                <a:cs typeface="Meiryo" charset="-128"/>
              </a:rPr>
              <a:t>１週間のスケジュール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098125"/>
              </p:ext>
            </p:extLst>
          </p:nvPr>
        </p:nvGraphicFramePr>
        <p:xfrm>
          <a:off x="251788" y="900976"/>
          <a:ext cx="9501810" cy="5954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762">
                  <a:extLst>
                    <a:ext uri="{9D8B030D-6E8A-4147-A177-3AD203B41FA5}">
                      <a16:colId xmlns:a16="http://schemas.microsoft.com/office/drawing/2014/main" val="1160657401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935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97230">
                <a:tc>
                  <a:txBody>
                    <a:bodyPr/>
                    <a:lstStyle/>
                    <a:p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8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9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10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11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12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13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14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15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16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17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18</a:t>
                      </a:r>
                      <a:endParaRPr kumimoji="1" lang="ja-JP" altLang="en-US" sz="20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566">
                <a:tc>
                  <a:txBody>
                    <a:bodyPr/>
                    <a:lstStyle/>
                    <a:p>
                      <a:r>
                        <a:rPr kumimoji="1" lang="ja-JP" altLang="en-US" sz="32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月</a:t>
                      </a:r>
                      <a:endParaRPr kumimoji="1" lang="en-US" altLang="ja-JP" sz="3200" b="0" dirty="0">
                        <a:latin typeface="Meiryo" charset="-128"/>
                        <a:ea typeface="Meiryo" charset="-128"/>
                        <a:cs typeface="Meiryo" charset="-128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病棟で仕事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新患カンファ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566">
                <a:tc>
                  <a:txBody>
                    <a:bodyPr/>
                    <a:lstStyle/>
                    <a:p>
                      <a:r>
                        <a:rPr kumimoji="1" lang="ja-JP" altLang="en-US" sz="32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火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病棟で仕事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新患カンファ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4566">
                <a:tc>
                  <a:txBody>
                    <a:bodyPr/>
                    <a:lstStyle/>
                    <a:p>
                      <a:r>
                        <a:rPr kumimoji="1" lang="ja-JP" altLang="en-US" sz="32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水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病棟で仕事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栄養代謝リンクナース回診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新患カンファ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4566">
                <a:tc>
                  <a:txBody>
                    <a:bodyPr/>
                    <a:lstStyle/>
                    <a:p>
                      <a:r>
                        <a:rPr kumimoji="1" lang="ja-JP" altLang="en-US" sz="32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抄</a:t>
                      </a:r>
                      <a:endParaRPr kumimoji="1" lang="en-US" altLang="ja-JP" dirty="0"/>
                    </a:p>
                    <a:p>
                      <a:pPr algn="r"/>
                      <a:r>
                        <a:rPr kumimoji="1" lang="ja-JP" altLang="en-US" dirty="0"/>
                        <a:t>読</a:t>
                      </a:r>
                      <a:endParaRPr kumimoji="1" lang="en-US" altLang="ja-JP" dirty="0"/>
                    </a:p>
                    <a:p>
                      <a:pPr algn="r"/>
                      <a:r>
                        <a:rPr kumimoji="1" lang="ja-JP" altLang="en-US" dirty="0"/>
                        <a:t>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病棟カンファ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甲状腺エコー</a:t>
                      </a:r>
                    </a:p>
                    <a:p>
                      <a:pPr algn="l"/>
                      <a:r>
                        <a:rPr kumimoji="1" lang="ja-JP" altLang="en-US" dirty="0"/>
                        <a:t>カンファ</a:t>
                      </a:r>
                      <a:endParaRPr kumimoji="1" lang="en-US" altLang="ja-JP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dist"/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入院カンファ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教育入院</a:t>
                      </a:r>
                      <a:endParaRPr kumimoji="1" lang="en-US" altLang="ja-JP" sz="120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sz="1200" dirty="0">
                          <a:solidFill>
                            <a:srgbClr val="FF0000"/>
                          </a:solidFill>
                        </a:rPr>
                        <a:t>カンファ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/>
                        <a:t>回診</a:t>
                      </a:r>
                      <a:endParaRPr kumimoji="1" lang="en-US" altLang="ja-JP" sz="1200" dirty="0"/>
                    </a:p>
                    <a:p>
                      <a:pPr algn="ctr"/>
                      <a:r>
                        <a:rPr kumimoji="1" lang="ja-JP" altLang="en-US" sz="1200" dirty="0"/>
                        <a:t>薬剤</a:t>
                      </a:r>
                      <a:endParaRPr kumimoji="1" lang="en-US" altLang="ja-JP" sz="1200" dirty="0"/>
                    </a:p>
                    <a:p>
                      <a:pPr algn="ctr"/>
                      <a:r>
                        <a:rPr kumimoji="1" lang="ja-JP" altLang="en-US" sz="1200" dirty="0"/>
                        <a:t>説明</a:t>
                      </a:r>
                    </a:p>
                    <a:p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4566">
                <a:tc>
                  <a:txBody>
                    <a:bodyPr/>
                    <a:lstStyle/>
                    <a:p>
                      <a:r>
                        <a:rPr kumimoji="1" lang="ja-JP" altLang="en-US" sz="32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金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病棟で仕事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4566">
                <a:tc>
                  <a:txBody>
                    <a:bodyPr/>
                    <a:lstStyle/>
                    <a:p>
                      <a:r>
                        <a:rPr kumimoji="1" lang="ja-JP" altLang="en-US" sz="3200" b="0" dirty="0">
                          <a:latin typeface="Meiryo" charset="-128"/>
                          <a:ea typeface="Meiryo" charset="-128"/>
                          <a:cs typeface="Meiryo" charset="-128"/>
                        </a:rPr>
                        <a:t>土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病棟で仕事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チーム</a:t>
                      </a:r>
                      <a:endParaRPr kumimoji="1" lang="en-US" altLang="ja-JP" dirty="0"/>
                    </a:p>
                    <a:p>
                      <a:pPr algn="l"/>
                      <a:r>
                        <a:rPr kumimoji="1" lang="ja-JP" altLang="en-US" dirty="0"/>
                        <a:t>カンファ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BC6169-C53C-4E63-9D84-827E5EC4FE8C}"/>
              </a:ext>
            </a:extLst>
          </p:cNvPr>
          <p:cNvSpPr txBox="1"/>
          <p:nvPr/>
        </p:nvSpPr>
        <p:spPr>
          <a:xfrm>
            <a:off x="7879976" y="254643"/>
            <a:ext cx="1170513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チーム医療</a:t>
            </a:r>
          </a:p>
        </p:txBody>
      </p:sp>
    </p:spTree>
    <p:extLst>
      <p:ext uri="{BB962C8B-B14F-4D97-AF65-F5344CB8AC3E}">
        <p14:creationId xmlns:p14="http://schemas.microsoft.com/office/powerpoint/2010/main" val="520085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0293" y="412595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>
                <a:latin typeface="Meiryo" charset="-128"/>
                <a:ea typeface="Meiryo" charset="-128"/>
                <a:cs typeface="Meiryo" charset="-128"/>
              </a:rPr>
              <a:t>当科のいいところ</a:t>
            </a:r>
            <a:endParaRPr kumimoji="1" lang="ja-JP" altLang="en-US" sz="44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08547" y="1182036"/>
            <a:ext cx="716093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将来食いっぱぐれない。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開業医を目指している人に最適。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わからないことはすぐに相談できる。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dirty="0">
                <a:latin typeface="Meiryo" charset="-128"/>
                <a:ea typeface="Meiryo" charset="-128"/>
                <a:cs typeface="Meiryo" charset="-128"/>
              </a:rPr>
              <a:t>QOL</a:t>
            </a:r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がいい。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ダイエットのコツが学べる。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チーム医療ができる。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英語の勉強ができる。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海外の学会で発表できる。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研究もできる。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735799-004A-4B02-AF38-DCCED770B663}"/>
              </a:ext>
            </a:extLst>
          </p:cNvPr>
          <p:cNvSpPr txBox="1"/>
          <p:nvPr/>
        </p:nvSpPr>
        <p:spPr>
          <a:xfrm>
            <a:off x="5244353" y="6198794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森田　智子先生　作成</a:t>
            </a:r>
          </a:p>
        </p:txBody>
      </p:sp>
    </p:spTree>
    <p:extLst>
      <p:ext uri="{BB962C8B-B14F-4D97-AF65-F5344CB8AC3E}">
        <p14:creationId xmlns:p14="http://schemas.microsoft.com/office/powerpoint/2010/main" val="1759370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47340" y="99604"/>
            <a:ext cx="92913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MaruGothicMPRO" charset="-128"/>
                <a:ea typeface="HGMaruGothicMPRO" charset="-128"/>
                <a:cs typeface="HGMaruGothicMPRO" charset="-128"/>
              </a:rPr>
              <a:t>教育入院への参加</a:t>
            </a:r>
            <a:endParaRPr kumimoji="1" lang="en-US" altLang="ja-JP" sz="2800" dirty="0">
              <a:latin typeface="HGMaruGothicMPRO" charset="-128"/>
              <a:ea typeface="HGMaruGothicMPRO" charset="-128"/>
              <a:cs typeface="HGMaruGothicMPRO" charset="-128"/>
            </a:endParaRPr>
          </a:p>
          <a:p>
            <a:r>
              <a:rPr lang="ja-JP" altLang="en-US" sz="2800" dirty="0">
                <a:latin typeface="HGMaruGothicMPRO" charset="-128"/>
                <a:ea typeface="HGMaruGothicMPRO" charset="-128"/>
                <a:cs typeface="HGMaruGothicMPRO" charset="-128"/>
              </a:rPr>
              <a:t>　栄養士・リハビリセラピスト・臨床心理士などと知り合うことができます。</a:t>
            </a:r>
            <a:endParaRPr lang="en-US" altLang="ja-JP" sz="2800" dirty="0">
              <a:latin typeface="HGMaruGothicMPRO" charset="-128"/>
              <a:ea typeface="HGMaruGothicMPRO" charset="-128"/>
              <a:cs typeface="HGMaruGothicMPRO" charset="-128"/>
            </a:endParaRPr>
          </a:p>
          <a:p>
            <a:endParaRPr kumimoji="1" lang="en-US" altLang="ja-JP" sz="2800" dirty="0">
              <a:latin typeface="HGMaruGothicMPRO" charset="-128"/>
              <a:ea typeface="HGMaruGothicMPRO" charset="-128"/>
              <a:cs typeface="HGMaruGothicMPRO" charset="-128"/>
            </a:endParaRPr>
          </a:p>
          <a:p>
            <a:r>
              <a:rPr kumimoji="1" lang="en-US" altLang="ja-JP" sz="2800" dirty="0">
                <a:latin typeface="HGMaruGothicMPRO" charset="-128"/>
                <a:ea typeface="HGMaruGothicMPRO" charset="-128"/>
                <a:cs typeface="HGMaruGothicMPRO" charset="-128"/>
              </a:rPr>
              <a:t>NST</a:t>
            </a:r>
            <a:r>
              <a:rPr kumimoji="1" lang="ja-JP" altLang="en-US" sz="2800" dirty="0">
                <a:latin typeface="HGMaruGothicMPRO" charset="-128"/>
                <a:ea typeface="HGMaruGothicMPRO" charset="-128"/>
                <a:cs typeface="HGMaruGothicMPRO" charset="-128"/>
              </a:rPr>
              <a:t>への参加</a:t>
            </a:r>
            <a:endParaRPr kumimoji="1" lang="en-US" altLang="ja-JP" sz="2800" dirty="0">
              <a:latin typeface="HGMaruGothicMPRO" charset="-128"/>
              <a:ea typeface="HGMaruGothicMPRO" charset="-128"/>
              <a:cs typeface="HGMaruGothicMPRO" charset="-128"/>
            </a:endParaRPr>
          </a:p>
          <a:p>
            <a:r>
              <a:rPr lang="ja-JP" altLang="en-US" sz="2800" dirty="0">
                <a:latin typeface="HGMaruGothicMPRO" charset="-128"/>
                <a:ea typeface="HGMaruGothicMPRO" charset="-128"/>
                <a:cs typeface="HGMaruGothicMPRO" charset="-128"/>
              </a:rPr>
              <a:t>　栄養過多だけでなく低栄養への対策に詳しくなれます。</a:t>
            </a:r>
            <a:endParaRPr lang="en-US" altLang="ja-JP" sz="2800" dirty="0">
              <a:latin typeface="HGMaruGothicMPRO" charset="-128"/>
              <a:ea typeface="HGMaruGothicMPRO" charset="-128"/>
              <a:cs typeface="HGMaruGothicMPRO" charset="-128"/>
            </a:endParaRPr>
          </a:p>
          <a:p>
            <a:endParaRPr kumimoji="1" lang="en-US" altLang="ja-JP" sz="2800" dirty="0">
              <a:latin typeface="HGMaruGothicMPRO" charset="-128"/>
              <a:ea typeface="HGMaruGothicMPRO" charset="-128"/>
              <a:cs typeface="HGMaruGothicMPRO" charset="-128"/>
            </a:endParaRPr>
          </a:p>
          <a:p>
            <a:r>
              <a:rPr kumimoji="1" lang="ja-JP" altLang="en-US" sz="2800" dirty="0">
                <a:latin typeface="HGMaruGothicMPRO" charset="-128"/>
                <a:ea typeface="HGMaruGothicMPRO" charset="-128"/>
                <a:cs typeface="HGMaruGothicMPRO" charset="-128"/>
              </a:rPr>
              <a:t>フットケアチームへの参加</a:t>
            </a:r>
            <a:endParaRPr kumimoji="1" lang="en-US" altLang="ja-JP" sz="2800" dirty="0">
              <a:latin typeface="HGMaruGothicMPRO" charset="-128"/>
              <a:ea typeface="HGMaruGothicMPRO" charset="-128"/>
              <a:cs typeface="HGMaruGothicMPRO" charset="-128"/>
            </a:endParaRPr>
          </a:p>
          <a:p>
            <a:r>
              <a:rPr lang="ja-JP" altLang="en-US" sz="2800" dirty="0">
                <a:latin typeface="HGMaruGothicMPRO" charset="-128"/>
                <a:ea typeface="HGMaruGothicMPRO" charset="-128"/>
                <a:cs typeface="HGMaruGothicMPRO" charset="-128"/>
              </a:rPr>
              <a:t>　内科にいながら外傷の処置に詳しくなれます。</a:t>
            </a:r>
            <a:endParaRPr lang="en-US" altLang="ja-JP" sz="2800" dirty="0">
              <a:latin typeface="HGMaruGothicMPRO" charset="-128"/>
              <a:ea typeface="HGMaruGothicMPRO" charset="-128"/>
              <a:cs typeface="HGMaruGothicMPRO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4483556" y="4389037"/>
            <a:ext cx="1018902" cy="5747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39704" y="5282917"/>
            <a:ext cx="6824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Meiryo" charset="-128"/>
                <a:ea typeface="Meiryo" charset="-128"/>
                <a:cs typeface="Meiryo" charset="-128"/>
              </a:rPr>
              <a:t>内科（特に地方）での</a:t>
            </a:r>
            <a:endParaRPr kumimoji="1" lang="en-US" altLang="ja-JP" sz="3600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3600" dirty="0">
                <a:latin typeface="Meiryo" charset="-128"/>
                <a:ea typeface="Meiryo" charset="-128"/>
                <a:cs typeface="Meiryo" charset="-128"/>
              </a:rPr>
              <a:t>開業を考えている方にオススメ</a:t>
            </a:r>
          </a:p>
        </p:txBody>
      </p:sp>
    </p:spTree>
    <p:extLst>
      <p:ext uri="{BB962C8B-B14F-4D97-AF65-F5344CB8AC3E}">
        <p14:creationId xmlns:p14="http://schemas.microsoft.com/office/powerpoint/2010/main" val="8777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0293" y="412595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>
                <a:latin typeface="Meiryo" charset="-128"/>
                <a:ea typeface="Meiryo" charset="-128"/>
                <a:cs typeface="Meiryo" charset="-128"/>
              </a:rPr>
              <a:t>当科のいいところ</a:t>
            </a:r>
            <a:endParaRPr kumimoji="1" lang="ja-JP" altLang="en-US" sz="44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08547" y="1182036"/>
            <a:ext cx="716093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将来食いっぱぐれない。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開業医を目指している人に最適。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わからないことはすぐに相談できる。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dirty="0">
                <a:latin typeface="Meiryo" charset="-128"/>
                <a:ea typeface="Meiryo" charset="-128"/>
                <a:cs typeface="Meiryo" charset="-128"/>
              </a:rPr>
              <a:t>QOL</a:t>
            </a:r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がいい。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ダイエットのコツが学べる。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チーム医療ができる。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英語の勉強ができる。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海外の学会で発表できる。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研究もできる。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735799-004A-4B02-AF38-DCCED770B663}"/>
              </a:ext>
            </a:extLst>
          </p:cNvPr>
          <p:cNvSpPr txBox="1"/>
          <p:nvPr/>
        </p:nvSpPr>
        <p:spPr>
          <a:xfrm>
            <a:off x="5244353" y="6198794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森田　智子先生　作成</a:t>
            </a:r>
          </a:p>
        </p:txBody>
      </p:sp>
    </p:spTree>
    <p:extLst>
      <p:ext uri="{BB962C8B-B14F-4D97-AF65-F5344CB8AC3E}">
        <p14:creationId xmlns:p14="http://schemas.microsoft.com/office/powerpoint/2010/main" val="3019352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73DB3E-F779-4977-8987-8AF6CF110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73" y="0"/>
            <a:ext cx="6580466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B048545-D56F-41A8-B36E-C292C3A5C23D}"/>
              </a:ext>
            </a:extLst>
          </p:cNvPr>
          <p:cNvSpPr/>
          <p:nvPr/>
        </p:nvSpPr>
        <p:spPr>
          <a:xfrm>
            <a:off x="5688106" y="6322548"/>
            <a:ext cx="4231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2800" b="1" dirty="0"/>
              <a:t>http://x.telemed.jp/</a:t>
            </a:r>
          </a:p>
        </p:txBody>
      </p:sp>
    </p:spTree>
    <p:extLst>
      <p:ext uri="{BB962C8B-B14F-4D97-AF65-F5344CB8AC3E}">
        <p14:creationId xmlns:p14="http://schemas.microsoft.com/office/powerpoint/2010/main" val="1021859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53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3" name="雲形吹き出し 2"/>
          <p:cNvSpPr/>
          <p:nvPr/>
        </p:nvSpPr>
        <p:spPr>
          <a:xfrm>
            <a:off x="3291840" y="0"/>
            <a:ext cx="5852160" cy="2194560"/>
          </a:xfrm>
          <a:prstGeom prst="cloudCallout">
            <a:avLst>
              <a:gd name="adj1" fmla="val -50646"/>
              <a:gd name="adj2" fmla="val 5729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accent5">
                    <a:lumMod val="75000"/>
                  </a:schemeClr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Hiragino Kaku Gothic StdN W8" charset="-128"/>
              </a:rPr>
              <a:t>実験も楽しい川越</a:t>
            </a:r>
            <a:endParaRPr kumimoji="1" lang="en-US" altLang="ja-JP" sz="2800" dirty="0">
              <a:solidFill>
                <a:schemeClr val="accent5">
                  <a:lumMod val="75000"/>
                </a:schemeClr>
              </a:solidFill>
              <a:latin typeface="AR丸ゴシック体M" panose="020B0609010101010101" pitchFamily="49" charset="-128"/>
              <a:ea typeface="AR丸ゴシック体M" panose="020B0609010101010101" pitchFamily="49" charset="-128"/>
              <a:cs typeface="Hiragino Kaku Gothic StdN W8" charset="-128"/>
            </a:endParaRPr>
          </a:p>
          <a:p>
            <a:pPr algn="ctr"/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Hiragino Kaku Gothic StdN W8" charset="-128"/>
              </a:rPr>
              <a:t>内分泌・糖尿病内科に</a:t>
            </a:r>
            <a:endParaRPr lang="en-US" altLang="ja-JP" sz="2800" dirty="0">
              <a:solidFill>
                <a:schemeClr val="accent5">
                  <a:lumMod val="75000"/>
                </a:schemeClr>
              </a:solidFill>
              <a:latin typeface="AR丸ゴシック体M" panose="020B0609010101010101" pitchFamily="49" charset="-128"/>
              <a:ea typeface="AR丸ゴシック体M" panose="020B0609010101010101" pitchFamily="49" charset="-128"/>
              <a:cs typeface="Hiragino Kaku Gothic StdN W8" charset="-128"/>
            </a:endParaRPr>
          </a:p>
          <a:p>
            <a:pPr algn="ctr"/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AR丸ゴシック体M" panose="020B0609010101010101" pitchFamily="49" charset="-128"/>
                <a:ea typeface="AR丸ゴシック体M" panose="020B0609010101010101" pitchFamily="49" charset="-128"/>
                <a:cs typeface="Hiragino Kaku Gothic StdN W8" charset="-128"/>
              </a:rPr>
              <a:t>ぜひ来てね</a:t>
            </a:r>
            <a:endParaRPr kumimoji="1" lang="ja-JP" altLang="en-US" sz="3200" dirty="0">
              <a:solidFill>
                <a:schemeClr val="accent5">
                  <a:lumMod val="75000"/>
                </a:schemeClr>
              </a:solidFill>
              <a:latin typeface="AR丸ゴシック体M" panose="020B0609010101010101" pitchFamily="49" charset="-128"/>
              <a:ea typeface="AR丸ゴシック体M" panose="020B0609010101010101" pitchFamily="49" charset="-128"/>
              <a:cs typeface="Hiragino Kaku Gothic StdN W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0703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46599" y="89611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Meiryo" charset="-128"/>
                <a:ea typeface="Meiryo" charset="-128"/>
                <a:cs typeface="Meiryo" charset="-128"/>
              </a:rPr>
              <a:t>当科に向いている人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9107" y="1789750"/>
            <a:ext cx="849463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latin typeface="Meiryo" charset="-128"/>
                <a:ea typeface="Meiryo" charset="-128"/>
                <a:cs typeface="Meiryo" charset="-128"/>
              </a:rPr>
              <a:t>将来開業を考えている人</a:t>
            </a:r>
            <a:endParaRPr kumimoji="1" lang="en-US" altLang="ja-JP" sz="36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600" dirty="0">
                <a:latin typeface="Meiryo" charset="-128"/>
                <a:ea typeface="Meiryo" charset="-128"/>
                <a:cs typeface="Meiryo" charset="-128"/>
              </a:rPr>
              <a:t>じっくり物事を考えることが好きな人</a:t>
            </a:r>
            <a:endParaRPr kumimoji="1" lang="en-US" altLang="ja-JP" sz="36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600" dirty="0">
                <a:latin typeface="Meiryo" charset="-128"/>
                <a:ea typeface="Meiryo" charset="-128"/>
                <a:cs typeface="Meiryo" charset="-128"/>
              </a:rPr>
              <a:t>手技をやることがあまり好きではない人</a:t>
            </a:r>
            <a:endParaRPr kumimoji="1" lang="en-US" altLang="ja-JP" sz="36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600" dirty="0">
                <a:latin typeface="Meiryo" charset="-128"/>
                <a:ea typeface="Meiryo" charset="-128"/>
                <a:cs typeface="Meiryo" charset="-128"/>
              </a:rPr>
              <a:t>他人</a:t>
            </a:r>
            <a:r>
              <a:rPr kumimoji="1" lang="ja-JP" altLang="en-US" sz="3600" dirty="0">
                <a:latin typeface="Meiryo" charset="-128"/>
                <a:ea typeface="Meiryo" charset="-128"/>
                <a:cs typeface="Meiryo" charset="-128"/>
              </a:rPr>
              <a:t>と話をすることが好きな人</a:t>
            </a:r>
            <a:endParaRPr kumimoji="1" lang="en-US" altLang="ja-JP" sz="36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600" dirty="0">
                <a:latin typeface="Meiryo" charset="-128"/>
                <a:ea typeface="Meiryo" charset="-128"/>
                <a:cs typeface="Meiryo" charset="-128"/>
              </a:rPr>
              <a:t>チーム医療を実践していきたい人</a:t>
            </a:r>
            <a:endParaRPr lang="en-US" altLang="ja-JP" sz="36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600" dirty="0">
                <a:latin typeface="Meiryo" charset="-128"/>
                <a:ea typeface="Meiryo" charset="-128"/>
                <a:cs typeface="Meiryo" charset="-128"/>
              </a:rPr>
              <a:t>家庭と仕事を両立していきたい人</a:t>
            </a:r>
            <a:endParaRPr kumimoji="1" lang="en-US" altLang="ja-JP" sz="36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600" dirty="0">
                <a:latin typeface="Meiryo" charset="-128"/>
                <a:ea typeface="Meiryo" charset="-128"/>
                <a:cs typeface="Meiryo" charset="-128"/>
              </a:rPr>
              <a:t>料理や運動が得意な人</a:t>
            </a:r>
            <a:endParaRPr lang="en-US" altLang="ja-JP" sz="36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600" dirty="0">
                <a:latin typeface="Meiryo" charset="-128"/>
                <a:ea typeface="Meiryo" charset="-128"/>
                <a:cs typeface="Meiryo" charset="-128"/>
              </a:rPr>
              <a:t>オタクな人</a:t>
            </a:r>
          </a:p>
        </p:txBody>
      </p:sp>
    </p:spTree>
    <p:extLst>
      <p:ext uri="{BB962C8B-B14F-4D97-AF65-F5344CB8AC3E}">
        <p14:creationId xmlns:p14="http://schemas.microsoft.com/office/powerpoint/2010/main" val="2098072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9C25A2C-3784-4DE2-801A-10AE6C68E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844"/>
            <a:ext cx="9144000" cy="685800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936521" y="287383"/>
            <a:ext cx="80329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iragino Mincho ProN W3" charset="-128"/>
                <a:ea typeface="Hiragino Mincho ProN W3" charset="-128"/>
                <a:cs typeface="Hiragino Mincho ProN W3" charset="-128"/>
              </a:rPr>
              <a:t>世界糖尿病デー　ブルーライトアップ</a:t>
            </a:r>
            <a:endParaRPr lang="en-US" altLang="ja-JP" sz="36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Hiragino Mincho ProN W3" charset="-128"/>
              <a:ea typeface="Hiragino Mincho ProN W3" charset="-128"/>
              <a:cs typeface="Hiragino Mincho ProN W3" charset="-128"/>
            </a:endParaRPr>
          </a:p>
          <a:p>
            <a:pPr algn="ctr"/>
            <a:r>
              <a:rPr lang="en-US" altLang="ja-JP" sz="36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iragino Mincho ProN W3" charset="-128"/>
                <a:ea typeface="Hiragino Mincho ProN W3" charset="-128"/>
                <a:cs typeface="Hiragino Mincho ProN W3" charset="-128"/>
              </a:rPr>
              <a:t>11</a:t>
            </a:r>
            <a:r>
              <a:rPr lang="ja-JP" altLang="en-US" sz="36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iragino Mincho ProN W3" charset="-128"/>
                <a:ea typeface="Hiragino Mincho ProN W3" charset="-128"/>
                <a:cs typeface="Hiragino Mincho ProN W3" charset="-128"/>
              </a:rPr>
              <a:t>月</a:t>
            </a:r>
            <a:r>
              <a:rPr lang="en-US" altLang="ja-JP" sz="36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iragino Mincho ProN W3" charset="-128"/>
                <a:ea typeface="Hiragino Mincho ProN W3" charset="-128"/>
                <a:cs typeface="Hiragino Mincho ProN W3" charset="-128"/>
              </a:rPr>
              <a:t>14</a:t>
            </a:r>
            <a:r>
              <a:rPr lang="ja-JP" altLang="en-US" sz="36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iragino Mincho ProN W3" charset="-128"/>
                <a:ea typeface="Hiragino Mincho ProN W3" charset="-128"/>
                <a:cs typeface="Hiragino Mincho ProN W3" charset="-128"/>
              </a:rPr>
              <a:t>日</a:t>
            </a:r>
            <a:r>
              <a:rPr lang="en-US" altLang="ja-JP" sz="36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iragino Mincho ProN W3" charset="-128"/>
                <a:ea typeface="Hiragino Mincho ProN W3" charset="-128"/>
                <a:cs typeface="Hiragino Mincho ProN W3" charset="-128"/>
              </a:rPr>
              <a:t>18</a:t>
            </a:r>
            <a:r>
              <a:rPr lang="ja-JP" altLang="en-US" sz="36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iragino Mincho ProN W3" charset="-128"/>
                <a:ea typeface="Hiragino Mincho ProN W3" charset="-128"/>
                <a:cs typeface="Hiragino Mincho ProN W3" charset="-128"/>
              </a:rPr>
              <a:t>時から</a:t>
            </a:r>
            <a:endParaRPr lang="en-US" altLang="ja-JP" sz="36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Hiragino Mincho ProN W3" charset="-128"/>
              <a:ea typeface="Hiragino Mincho ProN W3" charset="-128"/>
              <a:cs typeface="Hiragino Mincho ProN W3" charset="-128"/>
            </a:endParaRPr>
          </a:p>
          <a:p>
            <a:pPr algn="ctr"/>
            <a:r>
              <a:rPr lang="ja-JP" altLang="en-US" sz="36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iragino Mincho ProN W3" charset="-128"/>
                <a:ea typeface="Hiragino Mincho ProN W3" charset="-128"/>
                <a:cs typeface="Hiragino Mincho ProN W3" charset="-128"/>
              </a:rPr>
              <a:t>川越駅西口歩行者デッキ</a:t>
            </a:r>
            <a:endParaRPr kumimoji="1" lang="ja-JP" altLang="en-US" sz="36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Hiragino Mincho ProN W3" charset="-128"/>
              <a:ea typeface="Hiragino Mincho ProN W3" charset="-128"/>
              <a:cs typeface="Hiragino Mincho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97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5C217F71-2413-4969-B356-A7554B931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-2763122"/>
            <a:ext cx="9144000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771323" y="2984795"/>
            <a:ext cx="2129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/>
                <a:ea typeface="ＭＳ Ｐゴシック"/>
              </a:rPr>
              <a:t>2018</a:t>
            </a:r>
            <a:r>
              <a:rPr lang="ja-JP" altLang="en-US" sz="14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/>
                <a:ea typeface="ＭＳ Ｐゴシック"/>
              </a:rPr>
              <a:t>年</a:t>
            </a:r>
            <a:r>
              <a:rPr lang="en-US" altLang="ja-JP" sz="14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/>
                <a:ea typeface="ＭＳ Ｐゴシック"/>
              </a:rPr>
              <a:t>11</a:t>
            </a:r>
            <a:r>
              <a:rPr lang="ja-JP" altLang="en-US" sz="14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/>
                <a:ea typeface="ＭＳ Ｐゴシック"/>
              </a:rPr>
              <a:t>月</a:t>
            </a:r>
            <a:r>
              <a:rPr lang="en-US" altLang="ja-JP" sz="14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/>
                <a:ea typeface="ＭＳ Ｐゴシック"/>
              </a:rPr>
              <a:t>14</a:t>
            </a:r>
            <a:r>
              <a:rPr lang="ja-JP" altLang="en-US" sz="14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/>
                <a:ea typeface="ＭＳ Ｐゴシック"/>
              </a:rPr>
              <a:t>日</a:t>
            </a:r>
            <a:endParaRPr lang="en-US" altLang="ja-JP" sz="1400" b="1" dirty="0">
              <a:solidFill>
                <a:srgbClr val="333399">
                  <a:lumMod val="20000"/>
                  <a:lumOff val="80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5" name="正方形/長方形 12"/>
          <p:cNvSpPr>
            <a:spLocks noChangeArrowheads="1"/>
          </p:cNvSpPr>
          <p:nvPr/>
        </p:nvSpPr>
        <p:spPr bwMode="auto">
          <a:xfrm>
            <a:off x="381001" y="3305175"/>
            <a:ext cx="3519377" cy="295195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ja-JP" altLang="en-US" sz="1600" b="1">
              <a:solidFill>
                <a:srgbClr val="000000"/>
              </a:solidFill>
            </a:endParaRPr>
          </a:p>
        </p:txBody>
      </p:sp>
      <p:pic>
        <p:nvPicPr>
          <p:cNvPr id="6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3" y="3520902"/>
            <a:ext cx="3366546" cy="89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5"/>
          <p:cNvSpPr>
            <a:spLocks noChangeArrowheads="1"/>
          </p:cNvSpPr>
          <p:nvPr/>
        </p:nvSpPr>
        <p:spPr bwMode="auto">
          <a:xfrm>
            <a:off x="381000" y="6259543"/>
            <a:ext cx="28971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en-US" sz="900" dirty="0">
                <a:solidFill>
                  <a:srgbClr val="D1D1F0"/>
                </a:solidFill>
              </a:rPr>
              <a:t>http://www.diabetesatlas.org/key-messages.html</a:t>
            </a:r>
          </a:p>
        </p:txBody>
      </p:sp>
      <p:pic>
        <p:nvPicPr>
          <p:cNvPr id="8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6" y="5502635"/>
            <a:ext cx="2836052" cy="69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5" y="4567433"/>
            <a:ext cx="2671265" cy="79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5"/>
          <p:cNvSpPr>
            <a:spLocks noChangeArrowheads="1"/>
          </p:cNvSpPr>
          <p:nvPr/>
        </p:nvSpPr>
        <p:spPr bwMode="auto">
          <a:xfrm>
            <a:off x="5601587" y="6259542"/>
            <a:ext cx="39234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900" dirty="0">
                <a:solidFill>
                  <a:srgbClr val="D1D1F0"/>
                </a:solidFill>
              </a:rPr>
              <a:t>http://tokinokane-blue-lightup.diabetes-smc.jp/forpc.html</a:t>
            </a:r>
            <a:endParaRPr lang="ja-JP" altLang="en-US" sz="900" dirty="0">
              <a:solidFill>
                <a:srgbClr val="D1D1F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41032" y="6490374"/>
            <a:ext cx="40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8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 pitchFamily="34" charset="0"/>
                <a:ea typeface="ＭＳ Ｐゴシック" pitchFamily="50" charset="-128"/>
              </a:rPr>
              <a:t>WDD in Kawagoe: 2018</a:t>
            </a:r>
            <a:r>
              <a:rPr lang="ja-JP" altLang="en-US" sz="18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 pitchFamily="34" charset="0"/>
                <a:ea typeface="ＭＳ Ｐゴシック" pitchFamily="50" charset="-128"/>
              </a:rPr>
              <a:t>年</a:t>
            </a:r>
            <a:r>
              <a:rPr lang="en-US" altLang="ja-JP" sz="18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 pitchFamily="34" charset="0"/>
                <a:ea typeface="ＭＳ Ｐゴシック" pitchFamily="50" charset="-128"/>
              </a:rPr>
              <a:t>11</a:t>
            </a:r>
            <a:r>
              <a:rPr lang="ja-JP" altLang="en-US" sz="18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 pitchFamily="34" charset="0"/>
                <a:ea typeface="ＭＳ Ｐゴシック" pitchFamily="50" charset="-128"/>
              </a:rPr>
              <a:t>月</a:t>
            </a:r>
            <a:r>
              <a:rPr lang="en-US" altLang="ja-JP" sz="18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 pitchFamily="34" charset="0"/>
                <a:ea typeface="ＭＳ Ｐゴシック" pitchFamily="50" charset="-128"/>
              </a:rPr>
              <a:t>14</a:t>
            </a:r>
            <a:r>
              <a:rPr lang="ja-JP" altLang="en-US" sz="1800" b="1" dirty="0">
                <a:solidFill>
                  <a:srgbClr val="333399">
                    <a:lumMod val="20000"/>
                    <a:lumOff val="80000"/>
                  </a:srgbClr>
                </a:solidFill>
                <a:latin typeface="Arial" pitchFamily="34" charset="0"/>
                <a:ea typeface="ＭＳ Ｐゴシック" pitchFamily="50" charset="-128"/>
              </a:rPr>
              <a:t>日</a:t>
            </a:r>
            <a:endParaRPr lang="en-US" altLang="ja-JP" sz="1800" b="1" dirty="0">
              <a:solidFill>
                <a:srgbClr val="333399">
                  <a:lumMod val="20000"/>
                  <a:lumOff val="80000"/>
                </a:srgbClr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B5E7088-2668-4602-9F6C-FC7E0EB40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8622" y="1931695"/>
            <a:ext cx="5596379" cy="432543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E57FC79-5BA6-4289-B444-513A64A2AD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4576" y="6268325"/>
            <a:ext cx="795482" cy="50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24BA282-E05D-49F2-8E4A-0C6C5AA2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8625" y="1405894"/>
            <a:ext cx="4332249" cy="48683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84CD0C0-3DD3-41CA-BCD2-1F17183AF6A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460874" y="1274922"/>
            <a:ext cx="5316501" cy="504504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F72913-11B9-42D1-9E2A-77CAFE9E49AD}"/>
              </a:ext>
            </a:extLst>
          </p:cNvPr>
          <p:cNvSpPr txBox="1"/>
          <p:nvPr/>
        </p:nvSpPr>
        <p:spPr>
          <a:xfrm>
            <a:off x="0" y="389965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latin typeface="AR丸ゴシック体M" panose="020B0609010101010101" pitchFamily="49" charset="-128"/>
                <a:ea typeface="AR丸ゴシック体M" panose="020B0609010101010101" pitchFamily="49" charset="-128"/>
                <a:cs typeface="Meiryo" charset="-128"/>
              </a:rPr>
              <a:t>当科のスタッフ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FD00A18-2500-4D04-B35F-1818B2DEDBBB}"/>
              </a:ext>
            </a:extLst>
          </p:cNvPr>
          <p:cNvSpPr/>
          <p:nvPr/>
        </p:nvSpPr>
        <p:spPr>
          <a:xfrm>
            <a:off x="128625" y="1274922"/>
            <a:ext cx="9499469" cy="103797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24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3281" y="185461"/>
            <a:ext cx="8199438" cy="730251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埼玉医科大学総合医療センター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内分泌・糖尿病内科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32521" y="1555645"/>
            <a:ext cx="8798949" cy="2856088"/>
          </a:xfrm>
        </p:spPr>
        <p:txBody>
          <a:bodyPr/>
          <a:lstStyle/>
          <a:p>
            <a:r>
              <a:rPr lang="en-US" altLang="zh-TW" sz="2200" b="1" dirty="0">
                <a:solidFill>
                  <a:srgbClr val="FFFFFF"/>
                </a:solidFill>
              </a:rPr>
              <a:t>201</a:t>
            </a:r>
            <a:r>
              <a:rPr lang="en-US" altLang="ja-JP" sz="2200" b="1" dirty="0">
                <a:solidFill>
                  <a:srgbClr val="FFFFFF"/>
                </a:solidFill>
              </a:rPr>
              <a:t>7</a:t>
            </a:r>
            <a:r>
              <a:rPr lang="zh-TW" altLang="en-US" sz="2200" b="1" dirty="0">
                <a:solidFill>
                  <a:srgbClr val="FFFFFF"/>
                </a:solidFill>
              </a:rPr>
              <a:t>年度診療実績</a:t>
            </a:r>
            <a:endParaRPr lang="en-US" altLang="zh-TW" sz="2200" b="1" dirty="0">
              <a:solidFill>
                <a:srgbClr val="FFFFFF"/>
              </a:solidFill>
            </a:endParaRPr>
          </a:p>
          <a:p>
            <a:pPr marL="0" indent="0">
              <a:buNone/>
              <a:tabLst>
                <a:tab pos="2417763" algn="r"/>
                <a:tab pos="3717925" algn="r"/>
              </a:tabLst>
            </a:pPr>
            <a:r>
              <a:rPr lang="ja-JP" altLang="en-US" sz="2000" dirty="0">
                <a:solidFill>
                  <a:srgbClr val="FFFFFF"/>
                </a:solidFill>
              </a:rPr>
              <a:t>　のべ</a:t>
            </a:r>
            <a:r>
              <a:rPr lang="zh-TW" altLang="en-US" sz="2000" dirty="0">
                <a:solidFill>
                  <a:srgbClr val="FFFFFF"/>
                </a:solidFill>
              </a:rPr>
              <a:t>外来診療数</a:t>
            </a:r>
            <a:r>
              <a:rPr lang="en-US" altLang="zh-TW" sz="2000" dirty="0">
                <a:solidFill>
                  <a:srgbClr val="FFFFFF"/>
                </a:solidFill>
              </a:rPr>
              <a:t>	</a:t>
            </a:r>
            <a:r>
              <a:rPr lang="ja-JP" altLang="en-US" sz="2000" dirty="0">
                <a:solidFill>
                  <a:srgbClr val="FFFFFF"/>
                </a:solidFill>
              </a:rPr>
              <a:t>　 </a:t>
            </a:r>
            <a:r>
              <a:rPr lang="en-US" altLang="zh-TW" sz="2000" dirty="0">
                <a:solidFill>
                  <a:srgbClr val="FFFFFF"/>
                </a:solidFill>
              </a:rPr>
              <a:t>	</a:t>
            </a:r>
            <a:r>
              <a:rPr lang="en-US" altLang="ja-JP" sz="2000" dirty="0">
                <a:solidFill>
                  <a:srgbClr val="FFFFFF"/>
                </a:solidFill>
              </a:rPr>
              <a:t>20063</a:t>
            </a:r>
            <a:r>
              <a:rPr lang="en-US" altLang="zh-TW" sz="2000" dirty="0">
                <a:solidFill>
                  <a:srgbClr val="FFFFFF"/>
                </a:solidFill>
              </a:rPr>
              <a:t>(ID</a:t>
            </a:r>
            <a:r>
              <a:rPr lang="zh-TW" altLang="en-US" sz="2000" dirty="0">
                <a:solidFill>
                  <a:srgbClr val="FFFFFF"/>
                </a:solidFill>
              </a:rPr>
              <a:t>別 </a:t>
            </a:r>
            <a:r>
              <a:rPr lang="en-US" altLang="ja-JP" sz="2000" u="sng" dirty="0">
                <a:solidFill>
                  <a:srgbClr val="FFFFFF"/>
                </a:solidFill>
              </a:rPr>
              <a:t>3730</a:t>
            </a:r>
            <a:r>
              <a:rPr lang="ja-JP" altLang="en-US" sz="2000" u="sng" dirty="0">
                <a:solidFill>
                  <a:srgbClr val="FFFFFF"/>
                </a:solidFill>
              </a:rPr>
              <a:t>名</a:t>
            </a:r>
            <a:r>
              <a:rPr lang="ja-JP" altLang="en-US" sz="2000" dirty="0">
                <a:solidFill>
                  <a:srgbClr val="FFFFFF"/>
                </a:solidFill>
              </a:rPr>
              <a:t>　前年受診なし　</a:t>
            </a:r>
            <a:r>
              <a:rPr lang="en-US" altLang="ja-JP" sz="2000" dirty="0">
                <a:solidFill>
                  <a:srgbClr val="FFFFFF"/>
                </a:solidFill>
              </a:rPr>
              <a:t>1555</a:t>
            </a:r>
            <a:r>
              <a:rPr lang="ja-JP" altLang="en-US" sz="2000">
                <a:solidFill>
                  <a:srgbClr val="FFFFFF"/>
                </a:solidFill>
              </a:rPr>
              <a:t>名</a:t>
            </a:r>
            <a:r>
              <a:rPr lang="en-US" altLang="zh-TW" sz="2000">
                <a:solidFill>
                  <a:srgbClr val="FFFFFF"/>
                </a:solidFill>
              </a:rPr>
              <a:t>)</a:t>
            </a:r>
            <a:br>
              <a:rPr lang="en-US" altLang="zh-TW" sz="2000" dirty="0">
                <a:solidFill>
                  <a:srgbClr val="FFFFFF"/>
                </a:solidFill>
              </a:rPr>
            </a:br>
            <a:r>
              <a:rPr lang="ja-JP" altLang="en-US" sz="2000" dirty="0">
                <a:solidFill>
                  <a:srgbClr val="FFFFFF"/>
                </a:solidFill>
              </a:rPr>
              <a:t>　</a:t>
            </a:r>
            <a:r>
              <a:rPr lang="en-US" altLang="zh-TW" sz="2000" dirty="0">
                <a:solidFill>
                  <a:srgbClr val="FFFFFF"/>
                </a:solidFill>
              </a:rPr>
              <a:t>	</a:t>
            </a:r>
            <a:r>
              <a:rPr lang="zh-TW" altLang="en-US" sz="2000" dirty="0">
                <a:solidFill>
                  <a:srgbClr val="FFFFFF"/>
                </a:solidFill>
              </a:rPr>
              <a:t>病棟入院数</a:t>
            </a:r>
            <a:r>
              <a:rPr lang="ja-JP" altLang="en-US" sz="2000" dirty="0">
                <a:solidFill>
                  <a:srgbClr val="FFFFFF"/>
                </a:solidFill>
              </a:rPr>
              <a:t>　　　　　　</a:t>
            </a:r>
            <a:r>
              <a:rPr lang="en-US" altLang="ja-JP" sz="2000" dirty="0">
                <a:solidFill>
                  <a:srgbClr val="FFFFFF"/>
                </a:solidFill>
              </a:rPr>
              <a:t>219</a:t>
            </a:r>
            <a:r>
              <a:rPr lang="zh-TW" altLang="en-US" sz="2000" dirty="0">
                <a:solidFill>
                  <a:srgbClr val="FFFFFF"/>
                </a:solidFill>
              </a:rPr>
              <a:t>名</a:t>
            </a:r>
            <a:endParaRPr lang="en-US" altLang="zh-TW" sz="2000" dirty="0">
              <a:solidFill>
                <a:srgbClr val="FFFFFF"/>
              </a:solidFill>
            </a:endParaRPr>
          </a:p>
          <a:p>
            <a:r>
              <a:rPr lang="zh-CN" altLang="en-US" sz="2200" b="1" dirty="0">
                <a:solidFill>
                  <a:srgbClr val="FFFFFF"/>
                </a:solidFill>
              </a:rPr>
              <a:t>外来新患人数 </a:t>
            </a:r>
            <a:r>
              <a:rPr lang="ja-JP" altLang="en-US" sz="1600" b="1" dirty="0">
                <a:solidFill>
                  <a:srgbClr val="FFFFFF"/>
                </a:solidFill>
              </a:rPr>
              <a:t>　</a:t>
            </a:r>
            <a:r>
              <a:rPr lang="en-US" altLang="ja-JP" sz="2000" dirty="0">
                <a:solidFill>
                  <a:srgbClr val="FFFFFF"/>
                </a:solidFill>
              </a:rPr>
              <a:t> 2017</a:t>
            </a:r>
            <a:r>
              <a:rPr lang="ja-JP" altLang="en-US" sz="2000" dirty="0">
                <a:solidFill>
                  <a:srgbClr val="FFFFFF"/>
                </a:solidFill>
              </a:rPr>
              <a:t>年度</a:t>
            </a:r>
            <a:endParaRPr lang="en-US" altLang="ja-JP" sz="2000" dirty="0">
              <a:solidFill>
                <a:srgbClr val="FFFFFF"/>
              </a:solidFill>
            </a:endParaRPr>
          </a:p>
          <a:p>
            <a:pPr marL="0" indent="0">
              <a:buNone/>
              <a:tabLst>
                <a:tab pos="265113" algn="l"/>
                <a:tab pos="3741738" algn="r"/>
              </a:tabLst>
            </a:pPr>
            <a:r>
              <a:rPr lang="en-US" altLang="zh-CN" sz="2000" dirty="0">
                <a:solidFill>
                  <a:srgbClr val="FFFFFF"/>
                </a:solidFill>
              </a:rPr>
              <a:t>	</a:t>
            </a:r>
            <a:r>
              <a:rPr lang="zh-CN" altLang="en-US" sz="2000" dirty="0">
                <a:solidFill>
                  <a:srgbClr val="FFFFFF"/>
                </a:solidFill>
              </a:rPr>
              <a:t>代謝疾患</a:t>
            </a:r>
            <a:r>
              <a:rPr lang="ja-JP" altLang="en-US" sz="2000" dirty="0">
                <a:solidFill>
                  <a:srgbClr val="FFFFFF"/>
                </a:solidFill>
              </a:rPr>
              <a:t>　　　</a:t>
            </a:r>
            <a:r>
              <a:rPr lang="en-US" altLang="ja-JP" sz="2000" dirty="0">
                <a:solidFill>
                  <a:srgbClr val="FFFFFF"/>
                </a:solidFill>
              </a:rPr>
              <a:t>	706</a:t>
            </a:r>
            <a:r>
              <a:rPr lang="ja-JP" altLang="en-US" sz="2000" dirty="0">
                <a:solidFill>
                  <a:srgbClr val="FFFFFF"/>
                </a:solidFill>
              </a:rPr>
              <a:t>名</a:t>
            </a:r>
            <a:endParaRPr lang="en-US" altLang="zh-CN" sz="2000" dirty="0">
              <a:solidFill>
                <a:srgbClr val="FFFFFF"/>
              </a:solidFill>
            </a:endParaRPr>
          </a:p>
          <a:p>
            <a:pPr marL="0" indent="0">
              <a:buNone/>
              <a:tabLst>
                <a:tab pos="265113" algn="l"/>
                <a:tab pos="3741738" algn="r"/>
              </a:tabLst>
            </a:pPr>
            <a:r>
              <a:rPr lang="en-US" altLang="zh-CN" sz="2000" dirty="0">
                <a:solidFill>
                  <a:srgbClr val="FFFFFF"/>
                </a:solidFill>
              </a:rPr>
              <a:t>	</a:t>
            </a:r>
            <a:r>
              <a:rPr lang="zh-CN" altLang="en-US" sz="2000" dirty="0">
                <a:solidFill>
                  <a:srgbClr val="FFFFFF"/>
                </a:solidFill>
              </a:rPr>
              <a:t>内分泌疾患</a:t>
            </a:r>
            <a:r>
              <a:rPr lang="ja-JP" altLang="en-US" sz="2000" dirty="0">
                <a:solidFill>
                  <a:srgbClr val="FFFFFF"/>
                </a:solidFill>
              </a:rPr>
              <a:t>　 　</a:t>
            </a:r>
            <a:r>
              <a:rPr lang="en-US" altLang="ja-JP" sz="2000" dirty="0">
                <a:solidFill>
                  <a:srgbClr val="FFFFFF"/>
                </a:solidFill>
              </a:rPr>
              <a:t>	675</a:t>
            </a:r>
            <a:r>
              <a:rPr lang="ja-JP" altLang="en-US" sz="2000" dirty="0">
                <a:solidFill>
                  <a:srgbClr val="FFFFFF"/>
                </a:solidFill>
              </a:rPr>
              <a:t>名</a:t>
            </a:r>
            <a:endParaRPr lang="en-US" altLang="zh-CN" sz="2000" dirty="0">
              <a:solidFill>
                <a:srgbClr val="FFFFFF"/>
              </a:solidFill>
            </a:endParaRPr>
          </a:p>
          <a:p>
            <a:pPr marL="0" indent="0">
              <a:buNone/>
              <a:tabLst>
                <a:tab pos="265113" algn="l"/>
                <a:tab pos="3741738" algn="r"/>
              </a:tabLst>
            </a:pPr>
            <a:r>
              <a:rPr lang="en-US" altLang="zh-CN" sz="2000" dirty="0">
                <a:solidFill>
                  <a:srgbClr val="FFFFFF"/>
                </a:solidFill>
              </a:rPr>
              <a:t>	</a:t>
            </a:r>
            <a:r>
              <a:rPr lang="zh-CN" altLang="en-US" sz="2000" dirty="0">
                <a:solidFill>
                  <a:srgbClr val="FFFFFF"/>
                </a:solidFill>
              </a:rPr>
              <a:t>合計</a:t>
            </a:r>
            <a:r>
              <a:rPr lang="ja-JP" altLang="en-US" sz="2000" dirty="0">
                <a:solidFill>
                  <a:srgbClr val="FFFFFF"/>
                </a:solidFill>
              </a:rPr>
              <a:t>　　　　　　　</a:t>
            </a:r>
            <a:r>
              <a:rPr lang="en-US" altLang="ja-JP" sz="2000" dirty="0">
                <a:solidFill>
                  <a:srgbClr val="FFFFFF"/>
                </a:solidFill>
              </a:rPr>
              <a:t>	1381</a:t>
            </a:r>
            <a:r>
              <a:rPr lang="ja-JP" altLang="en-US" sz="2000" dirty="0">
                <a:solidFill>
                  <a:srgbClr val="FFFFFF"/>
                </a:solidFill>
              </a:rPr>
              <a:t>名</a:t>
            </a:r>
            <a:endParaRPr lang="en-US" altLang="ja-JP" sz="2000" dirty="0">
              <a:solidFill>
                <a:srgbClr val="FFFFFF"/>
              </a:solidFill>
            </a:endParaRPr>
          </a:p>
        </p:txBody>
      </p:sp>
      <p:pic>
        <p:nvPicPr>
          <p:cNvPr id="3489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6517"/>
            <a:ext cx="9144000" cy="1671484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9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86" y="5188184"/>
            <a:ext cx="3722914" cy="56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4691256" y="2737023"/>
            <a:ext cx="4788024" cy="2062103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defTabSz="914400">
              <a:spcBef>
                <a:spcPct val="20000"/>
              </a:spcBef>
              <a:buClr>
                <a:srgbClr val="880038"/>
              </a:buClr>
              <a:defRPr/>
            </a:pPr>
            <a:r>
              <a:rPr lang="ja-JP" altLang="en-US" sz="2000" kern="0" dirty="0">
                <a:solidFill>
                  <a:srgbClr val="FFFFFF"/>
                </a:solidFill>
                <a:latin typeface="Verdana"/>
                <a:ea typeface="ＭＳ Ｐゴシック"/>
              </a:rPr>
              <a:t>糖尿病患者数</a:t>
            </a:r>
            <a:r>
              <a:rPr lang="en-US" altLang="zh-TW" sz="2000" kern="0" dirty="0">
                <a:solidFill>
                  <a:srgbClr val="FFFFFF"/>
                </a:solidFill>
                <a:latin typeface="Verdana"/>
                <a:ea typeface="ＭＳ Ｐゴシック"/>
              </a:rPr>
              <a:t>	</a:t>
            </a:r>
            <a:r>
              <a:rPr lang="en-US" altLang="ja-JP" sz="2000" kern="0" dirty="0">
                <a:solidFill>
                  <a:srgbClr val="FFFFFF"/>
                </a:solidFill>
                <a:latin typeface="Verdana"/>
                <a:ea typeface="ＭＳ Ｐゴシック"/>
              </a:rPr>
              <a:t>2298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(2017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年度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)</a:t>
            </a:r>
            <a:endParaRPr lang="en-US" altLang="zh-TW" sz="2000" kern="0" dirty="0">
              <a:solidFill>
                <a:srgbClr val="FFFFFF"/>
              </a:solidFill>
              <a:latin typeface="Verdana"/>
              <a:ea typeface="ＭＳ Ｐゴシック"/>
            </a:endParaRPr>
          </a:p>
          <a:p>
            <a:pPr marL="457200" lvl="1" defTabSz="914400">
              <a:spcBef>
                <a:spcPct val="20000"/>
              </a:spcBef>
              <a:buClr>
                <a:srgbClr val="880038"/>
              </a:buClr>
              <a:defRPr/>
            </a:pP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妊娠患者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	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　　　　　　　　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83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名</a:t>
            </a:r>
            <a:endParaRPr lang="en-US" altLang="ja-JP" sz="1800" kern="0" dirty="0">
              <a:solidFill>
                <a:srgbClr val="FFFFFF"/>
              </a:solidFill>
              <a:latin typeface="Verdana"/>
              <a:ea typeface="ＭＳ Ｐゴシック"/>
            </a:endParaRPr>
          </a:p>
          <a:p>
            <a:pPr marL="457200" lvl="1" defTabSz="914400">
              <a:spcBef>
                <a:spcPct val="20000"/>
              </a:spcBef>
              <a:buClr>
                <a:srgbClr val="880038"/>
              </a:buClr>
              <a:defRPr/>
            </a:pP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（妊娠糖尿病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		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　　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59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名）</a:t>
            </a:r>
            <a:endParaRPr lang="en-US" altLang="ja-JP" sz="1800" kern="0" dirty="0">
              <a:solidFill>
                <a:srgbClr val="FFFFFF"/>
              </a:solidFill>
              <a:latin typeface="Verdana"/>
              <a:ea typeface="ＭＳ Ｐゴシック"/>
            </a:endParaRPr>
          </a:p>
          <a:p>
            <a:pPr marL="457200" lvl="1" defTabSz="914400">
              <a:spcBef>
                <a:spcPct val="20000"/>
              </a:spcBef>
              <a:buClr>
                <a:srgbClr val="880038"/>
              </a:buClr>
              <a:defRPr/>
            </a:pP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1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型糖尿病患者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	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　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106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名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(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劇症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3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名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)</a:t>
            </a:r>
          </a:p>
          <a:p>
            <a:pPr marL="457200" lvl="1" defTabSz="914400">
              <a:spcBef>
                <a:spcPct val="20000"/>
              </a:spcBef>
              <a:buClr>
                <a:srgbClr val="880038"/>
              </a:buClr>
              <a:defRPr/>
            </a:pP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2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型糖尿病患者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	2082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名</a:t>
            </a:r>
            <a:endParaRPr lang="en-US" altLang="ja-JP" sz="1800" kern="0" dirty="0">
              <a:solidFill>
                <a:srgbClr val="FFFFFF"/>
              </a:solidFill>
              <a:latin typeface="Verdana"/>
              <a:ea typeface="ＭＳ Ｐゴシック"/>
            </a:endParaRPr>
          </a:p>
          <a:p>
            <a:pPr marL="457200" lvl="1" defTabSz="914400">
              <a:spcBef>
                <a:spcPct val="20000"/>
              </a:spcBef>
              <a:buClr>
                <a:srgbClr val="880038"/>
              </a:buClr>
              <a:defRPr/>
            </a:pP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その他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		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　　</a:t>
            </a:r>
            <a:r>
              <a:rPr lang="en-US" altLang="ja-JP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28</a:t>
            </a: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名</a:t>
            </a:r>
            <a:endParaRPr lang="en-US" altLang="ja-JP" sz="1800" kern="0" dirty="0">
              <a:solidFill>
                <a:srgbClr val="FFFFFF"/>
              </a:solidFill>
              <a:latin typeface="Verdana"/>
              <a:ea typeface="ＭＳ Ｐゴシック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182978" y="241860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defTabSz="914400">
              <a:spcBef>
                <a:spcPct val="20000"/>
              </a:spcBef>
              <a:buClr>
                <a:srgbClr val="880038"/>
              </a:buClr>
              <a:defRPr/>
            </a:pPr>
            <a:r>
              <a:rPr lang="ja-JP" altLang="en-US" sz="1800" kern="0" dirty="0">
                <a:solidFill>
                  <a:srgbClr val="FFFFFF"/>
                </a:solidFill>
                <a:latin typeface="Verdana"/>
                <a:ea typeface="ＭＳ Ｐゴシック"/>
              </a:rPr>
              <a:t>推定</a:t>
            </a:r>
            <a:endParaRPr lang="en-US" altLang="ja-JP" sz="1800" kern="0" dirty="0">
              <a:solidFill>
                <a:srgbClr val="FFFFFF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965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BD313AB-8E17-4F4F-98DC-F75EB67F9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1" y="0"/>
            <a:ext cx="9452957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0090C21-6B97-42C2-95F0-3C834DBC9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13" y="2111186"/>
            <a:ext cx="3818965" cy="3818965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DB726A1-21CE-41F7-B741-842D21BA4E08}"/>
              </a:ext>
            </a:extLst>
          </p:cNvPr>
          <p:cNvGrpSpPr/>
          <p:nvPr/>
        </p:nvGrpSpPr>
        <p:grpSpPr>
          <a:xfrm>
            <a:off x="13156" y="53788"/>
            <a:ext cx="5840984" cy="6750424"/>
            <a:chOff x="107575" y="167248"/>
            <a:chExt cx="5540189" cy="6674519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4F3CD7D-7816-413A-8A75-8BAE2D1E5A79}"/>
                </a:ext>
              </a:extLst>
            </p:cNvPr>
            <p:cNvSpPr txBox="1"/>
            <p:nvPr/>
          </p:nvSpPr>
          <p:spPr>
            <a:xfrm>
              <a:off x="107575" y="167248"/>
              <a:ext cx="5540189" cy="66745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1999</a:t>
              </a:r>
              <a:r>
                <a:rPr kumimoji="1" lang="ja-JP" altLang="en-US" dirty="0"/>
                <a:t>年に発表　</a:t>
              </a:r>
              <a:r>
                <a:rPr kumimoji="1" lang="en-US" altLang="ja-JP" dirty="0"/>
                <a:t>Matsuda </a:t>
              </a:r>
              <a:r>
                <a:rPr lang="en-US" altLang="ja-JP" dirty="0"/>
                <a:t>Index</a:t>
              </a:r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lang="en-US" altLang="ja-JP" dirty="0"/>
            </a:p>
            <a:p>
              <a:endParaRPr kumimoji="1" lang="ja-JP" altLang="en-US" dirty="0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6CFAF3B-7EC2-48B8-BF9E-B1C6D4E01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179" y="503917"/>
              <a:ext cx="5421243" cy="284837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6A1B55BA-26FC-4F23-8362-4E89381F2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79" y="3446414"/>
              <a:ext cx="5367489" cy="2752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846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E236158-7B78-4D45-B413-30AEC4909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2" y="0"/>
            <a:ext cx="3886200" cy="25865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7955752-540F-428E-A763-7ADC51D5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2" y="2219325"/>
            <a:ext cx="5295900" cy="463867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B3360DC-352A-4EEA-A0C8-A7A4800A46C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5805254" y="160329"/>
            <a:ext cx="3913224" cy="63338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1FEAA04-F5E7-48F5-BEA3-BCBD78425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743" y="160329"/>
            <a:ext cx="4130735" cy="63338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89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13316C-7B13-494A-9A5E-D4719E3D273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308562"/>
            <a:ext cx="9906000" cy="64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9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0293" y="412595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>
                <a:latin typeface="Meiryo" charset="-128"/>
                <a:ea typeface="Meiryo" charset="-128"/>
                <a:cs typeface="Meiryo" charset="-128"/>
              </a:rPr>
              <a:t>当科のいいところ</a:t>
            </a:r>
            <a:endParaRPr kumimoji="1" lang="ja-JP" altLang="en-US" sz="44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08547" y="1182036"/>
            <a:ext cx="716093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将来食いっぱぐれない。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開業医を目指している人に最適。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わからないことはすぐに相談できる。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dirty="0">
                <a:latin typeface="Meiryo" charset="-128"/>
                <a:ea typeface="Meiryo" charset="-128"/>
                <a:cs typeface="Meiryo" charset="-128"/>
              </a:rPr>
              <a:t>QOL</a:t>
            </a:r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がいい。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ダイエットのコツが学べる。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チーム医療ができる。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英語の勉強ができる。</a:t>
            </a:r>
            <a:endParaRPr kumimoji="1"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海外の学会で発表できる。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dirty="0">
                <a:latin typeface="Meiryo" charset="-128"/>
                <a:ea typeface="Meiryo" charset="-128"/>
                <a:cs typeface="Meiryo" charset="-128"/>
              </a:rPr>
              <a:t>研究もできる。</a:t>
            </a:r>
            <a:endParaRPr lang="en-US" altLang="ja-JP" sz="32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735799-004A-4B02-AF38-DCCED770B663}"/>
              </a:ext>
            </a:extLst>
          </p:cNvPr>
          <p:cNvSpPr txBox="1"/>
          <p:nvPr/>
        </p:nvSpPr>
        <p:spPr>
          <a:xfrm>
            <a:off x="5244353" y="6198794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森田　智子先生　作成</a:t>
            </a:r>
          </a:p>
        </p:txBody>
      </p:sp>
    </p:spTree>
    <p:extLst>
      <p:ext uri="{BB962C8B-B14F-4D97-AF65-F5344CB8AC3E}">
        <p14:creationId xmlns:p14="http://schemas.microsoft.com/office/powerpoint/2010/main" val="192357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2724" y="1532980"/>
            <a:ext cx="5572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厚生労働省の定める</a:t>
            </a:r>
            <a:r>
              <a:rPr kumimoji="1" lang="en-US" altLang="ja-JP" sz="3200" dirty="0">
                <a:latin typeface="Meiryo" charset="-128"/>
                <a:ea typeface="Meiryo" charset="-128"/>
                <a:cs typeface="Meiryo" charset="-128"/>
              </a:rPr>
              <a:t>5</a:t>
            </a:r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大疾病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69297" y="2065329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" charset="-128"/>
                <a:ea typeface="Meiryo" charset="-128"/>
                <a:cs typeface="Meiryo" charset="-128"/>
              </a:rPr>
              <a:t>がん、脳卒中、急性心筋梗塞、</a:t>
            </a:r>
            <a:r>
              <a:rPr lang="ja-JP" altLang="en-US" sz="2800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糖尿病</a:t>
            </a:r>
            <a:r>
              <a:rPr lang="ja-JP" altLang="en-US" sz="2800" dirty="0">
                <a:latin typeface="Meiryo" charset="-128"/>
                <a:ea typeface="Meiryo" charset="-128"/>
                <a:cs typeface="Meiryo" charset="-128"/>
              </a:rPr>
              <a:t>、精神疾患</a:t>
            </a:r>
            <a:endParaRPr kumimoji="1" lang="ja-JP" altLang="en-US" sz="2800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8850" y="327070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Meiryo" charset="-128"/>
                <a:ea typeface="Meiryo" charset="-128"/>
                <a:cs typeface="Meiryo" charset="-128"/>
              </a:rPr>
              <a:t>国連決議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22491" y="3270704"/>
            <a:ext cx="71455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2800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ja-JP" altLang="en-US" sz="2800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糖尿病</a:t>
            </a:r>
            <a:r>
              <a:rPr lang="ja-JP" altLang="en-US" sz="2800" dirty="0">
                <a:latin typeface="Meiryo" charset="-128"/>
                <a:ea typeface="Meiryo" charset="-128"/>
                <a:cs typeface="Meiryo" charset="-128"/>
              </a:rPr>
              <a:t>の全世界的脅威を認知する決議」を</a:t>
            </a:r>
            <a:r>
              <a:rPr lang="en-US" altLang="ja-JP" sz="2800" dirty="0">
                <a:latin typeface="Meiryo" charset="-128"/>
                <a:ea typeface="Meiryo" charset="-128"/>
                <a:cs typeface="Meiryo" charset="-128"/>
              </a:rPr>
              <a:t>2006</a:t>
            </a:r>
            <a:r>
              <a:rPr lang="ja-JP" altLang="en-US" sz="2800" dirty="0">
                <a:latin typeface="Meiryo" charset="-128"/>
                <a:ea typeface="Meiryo" charset="-128"/>
                <a:cs typeface="Meiryo" charset="-128"/>
              </a:rPr>
              <a:t>年に国連総会議で採択し</a:t>
            </a:r>
            <a:endParaRPr lang="en-US" altLang="ja-JP" sz="2800" dirty="0">
              <a:latin typeface="Meiryo" charset="-128"/>
              <a:ea typeface="Meiryo" charset="-128"/>
              <a:cs typeface="Meiryo" charset="-128"/>
            </a:endParaRPr>
          </a:p>
          <a:p>
            <a:pPr algn="r"/>
            <a:r>
              <a:rPr lang="ja-JP" altLang="en-US" sz="2800" dirty="0">
                <a:latin typeface="Meiryo" charset="-128"/>
                <a:ea typeface="Meiryo" charset="-128"/>
                <a:cs typeface="Meiryo" charset="-128"/>
              </a:rPr>
              <a:t>同時に</a:t>
            </a:r>
            <a:r>
              <a:rPr lang="en-US" altLang="ja-JP" sz="2800" dirty="0">
                <a:solidFill>
                  <a:schemeClr val="accent1">
                    <a:lumMod val="75000"/>
                  </a:schemeClr>
                </a:solidFill>
                <a:latin typeface="Meiryo" charset="-128"/>
                <a:ea typeface="Meiryo" charset="-128"/>
                <a:cs typeface="Meiryo" charset="-128"/>
              </a:rPr>
              <a:t>11</a:t>
            </a:r>
            <a:r>
              <a:rPr lang="ja-JP" altLang="en-US" sz="2800" dirty="0">
                <a:solidFill>
                  <a:schemeClr val="accent1">
                    <a:lumMod val="75000"/>
                  </a:schemeClr>
                </a:solidFill>
                <a:latin typeface="Meiryo" charset="-128"/>
                <a:ea typeface="Meiryo" charset="-128"/>
                <a:cs typeface="Meiryo" charset="-128"/>
              </a:rPr>
              <a:t>月</a:t>
            </a:r>
            <a:r>
              <a:rPr lang="en-US" altLang="ja-JP" sz="2800" dirty="0">
                <a:solidFill>
                  <a:schemeClr val="accent1">
                    <a:lumMod val="75000"/>
                  </a:schemeClr>
                </a:solidFill>
                <a:latin typeface="Meiryo" charset="-128"/>
                <a:ea typeface="Meiryo" charset="-128"/>
                <a:cs typeface="Meiryo" charset="-128"/>
              </a:rPr>
              <a:t>14</a:t>
            </a:r>
            <a:r>
              <a:rPr lang="ja-JP" altLang="en-US" sz="2800" dirty="0">
                <a:solidFill>
                  <a:schemeClr val="accent1">
                    <a:lumMod val="75000"/>
                  </a:schemeClr>
                </a:solidFill>
                <a:latin typeface="Meiryo" charset="-128"/>
                <a:ea typeface="Meiryo" charset="-128"/>
                <a:cs typeface="Meiryo" charset="-128"/>
              </a:rPr>
              <a:t>日</a:t>
            </a:r>
            <a:r>
              <a:rPr lang="ja-JP" altLang="en-US" sz="2800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800" dirty="0">
              <a:latin typeface="Meiryo" charset="-128"/>
              <a:ea typeface="Meiryo" charset="-128"/>
              <a:cs typeface="Meiryo" charset="-128"/>
            </a:endParaRPr>
          </a:p>
          <a:p>
            <a:pPr algn="r"/>
            <a:r>
              <a:rPr lang="ja-JP" altLang="en-US" sz="2800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ja-JP" altLang="en-US" sz="2800" dirty="0">
                <a:solidFill>
                  <a:schemeClr val="accent1">
                    <a:lumMod val="75000"/>
                  </a:schemeClr>
                </a:solidFill>
                <a:latin typeface="Meiryo" charset="-128"/>
                <a:ea typeface="Meiryo" charset="-128"/>
                <a:cs typeface="Meiryo" charset="-128"/>
              </a:rPr>
              <a:t>世界糖尿病デー</a:t>
            </a:r>
            <a:r>
              <a:rPr lang="ja-JP" altLang="en-US" sz="2800" dirty="0">
                <a:latin typeface="Meiryo" charset="-128"/>
                <a:ea typeface="Meiryo" charset="-128"/>
                <a:cs typeface="Meiryo" charset="-128"/>
              </a:rPr>
              <a:t>」に指定</a:t>
            </a:r>
            <a:endParaRPr kumimoji="1" lang="ja-JP" altLang="en-US" sz="2800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3855478"/>
            <a:ext cx="4362993" cy="28350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0" y="352888"/>
            <a:ext cx="9668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latin typeface="Meiryo" charset="-128"/>
                <a:ea typeface="Meiryo" charset="-128"/>
                <a:cs typeface="Meiryo" charset="-128"/>
              </a:rPr>
              <a:t>日本の糖尿病患者および予備軍</a:t>
            </a:r>
            <a:r>
              <a:rPr lang="en-US" altLang="ja-JP" sz="4000" dirty="0">
                <a:latin typeface="Meiryo" charset="-128"/>
                <a:ea typeface="Meiryo" charset="-128"/>
                <a:cs typeface="Meiryo" charset="-128"/>
              </a:rPr>
              <a:t>2000</a:t>
            </a:r>
            <a:r>
              <a:rPr lang="ja-JP" altLang="en-US" sz="4000" dirty="0">
                <a:latin typeface="Meiryo" charset="-128"/>
                <a:ea typeface="Meiryo" charset="-128"/>
                <a:cs typeface="Meiryo" charset="-128"/>
              </a:rPr>
              <a:t>万人</a:t>
            </a:r>
            <a:endParaRPr kumimoji="1" lang="ja-JP" altLang="en-US" sz="4000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607881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4">
      <a:majorFont>
        <a:latin typeface="Arial"/>
        <a:ea typeface="ＭＳ Ｐゴシック"/>
        <a:cs typeface="Osaka"/>
      </a:majorFont>
      <a:minorFont>
        <a:latin typeface="Arial"/>
        <a:ea typeface="ＭＳ Ｐゴシック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</TotalTime>
  <Words>715</Words>
  <Application>Microsoft Office PowerPoint</Application>
  <PresentationFormat>A4 210 x 297 mm</PresentationFormat>
  <Paragraphs>204</Paragraphs>
  <Slides>24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0</vt:i4>
      </vt:variant>
      <vt:variant>
        <vt:lpstr>スライド タイトル</vt:lpstr>
      </vt:variant>
      <vt:variant>
        <vt:i4>24</vt:i4>
      </vt:variant>
    </vt:vector>
  </HeadingPairs>
  <TitlesOfParts>
    <vt:vector size="42" baseType="lpstr">
      <vt:lpstr>AR丸ゴシック体M</vt:lpstr>
      <vt:lpstr>BISansOpti</vt:lpstr>
      <vt:lpstr>HGP創英角ｺﾞｼｯｸUB</vt:lpstr>
      <vt:lpstr>HGMaruGothicMPRO</vt:lpstr>
      <vt:lpstr>Hiragino Mincho ProN W3</vt:lpstr>
      <vt:lpstr>ＭＳ 明朝</vt:lpstr>
      <vt:lpstr>YuGothic-Bold</vt:lpstr>
      <vt:lpstr>Meiryo</vt:lpstr>
      <vt:lpstr>Yu Gothic</vt:lpstr>
      <vt:lpstr>Arial</vt:lpstr>
      <vt:lpstr>Calibri</vt:lpstr>
      <vt:lpstr>Calibri Light</vt:lpstr>
      <vt:lpstr>Century</vt:lpstr>
      <vt:lpstr>Verdana</vt:lpstr>
      <vt:lpstr>Wingdings</vt:lpstr>
      <vt:lpstr>ホワイト</vt:lpstr>
      <vt:lpstr>13_デザインの設定</vt:lpstr>
      <vt:lpstr>1_Office ​​テーマ</vt:lpstr>
      <vt:lpstr>PowerPoint プレゼンテーション</vt:lpstr>
      <vt:lpstr>PowerPoint プレゼンテーション</vt:lpstr>
      <vt:lpstr>PowerPoint プレゼンテーション</vt:lpstr>
      <vt:lpstr>埼玉医科大学総合医療センター 内分泌・糖尿病内科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森田智子</dc:creator>
  <cp:lastModifiedBy>Masafumi Matsuda</cp:lastModifiedBy>
  <cp:revision>68</cp:revision>
  <dcterms:created xsi:type="dcterms:W3CDTF">2016-02-18T08:12:52Z</dcterms:created>
  <dcterms:modified xsi:type="dcterms:W3CDTF">2019-01-23T08:54:26Z</dcterms:modified>
</cp:coreProperties>
</file>