
<file path=[Content_Types].xml><?xml version="1.0" encoding="utf-8"?>
<Types xmlns="http://schemas.openxmlformats.org/package/2006/content-types">
  <Default Extension="xml" ContentType="application/xml"/>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24"/>
  </p:handoutMasterIdLst>
  <p:sldIdLst>
    <p:sldId id="256" r:id="rId2"/>
    <p:sldId id="257" r:id="rId3"/>
    <p:sldId id="260" r:id="rId4"/>
    <p:sldId id="261" r:id="rId5"/>
    <p:sldId id="277" r:id="rId6"/>
    <p:sldId id="262" r:id="rId7"/>
    <p:sldId id="258" r:id="rId8"/>
    <p:sldId id="259" r:id="rId9"/>
    <p:sldId id="263" r:id="rId10"/>
    <p:sldId id="264" r:id="rId11"/>
    <p:sldId id="265" r:id="rId12"/>
    <p:sldId id="266" r:id="rId13"/>
    <p:sldId id="271" r:id="rId14"/>
    <p:sldId id="278" r:id="rId15"/>
    <p:sldId id="267" r:id="rId16"/>
    <p:sldId id="268" r:id="rId17"/>
    <p:sldId id="269" r:id="rId18"/>
    <p:sldId id="273" r:id="rId19"/>
    <p:sldId id="270" r:id="rId20"/>
    <p:sldId id="274" r:id="rId21"/>
    <p:sldId id="275" r:id="rId22"/>
    <p:sldId id="276" r:id="rId23"/>
  </p:sldIdLst>
  <p:sldSz cx="9144000" cy="6858000" type="screen4x3"/>
  <p:notesSz cx="9144000" cy="6858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360" autoAdjust="0"/>
    <p:restoredTop sz="99842" autoAdjust="0"/>
  </p:normalViewPr>
  <p:slideViewPr>
    <p:cSldViewPr snapToGrid="0" snapToObjects="1">
      <p:cViewPr varScale="1">
        <p:scale>
          <a:sx n="104" d="100"/>
          <a:sy n="104" d="100"/>
        </p:scale>
        <p:origin x="1472" y="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handoutMaster" Target="handoutMasters/handoutMaster1.xml"/><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41ED1C-F1DE-DE45-92E5-F0E1BD086483}" type="doc">
      <dgm:prSet loTypeId="urn:microsoft.com/office/officeart/2005/8/layout/vList5" loCatId="" qsTypeId="urn:microsoft.com/office/officeart/2005/8/quickstyle/simple4" qsCatId="simple" csTypeId="urn:microsoft.com/office/officeart/2005/8/colors/accent1_2" csCatId="accent1" phldr="1"/>
      <dgm:spPr/>
      <dgm:t>
        <a:bodyPr/>
        <a:lstStyle/>
        <a:p>
          <a:endParaRPr kumimoji="1" lang="ja-JP" altLang="en-US"/>
        </a:p>
      </dgm:t>
    </dgm:pt>
    <dgm:pt modelId="{E91FA62B-25E8-3A42-BDB3-C769170E0061}">
      <dgm:prSet phldrT="[テキスト]"/>
      <dgm:spPr/>
      <dgm:t>
        <a:bodyPr/>
        <a:lstStyle/>
        <a:p>
          <a:r>
            <a:rPr kumimoji="1" lang="ja-JP" altLang="en-US" dirty="0" smtClean="0"/>
            <a:t>運動すると血糖が下がる人</a:t>
          </a:r>
          <a:endParaRPr kumimoji="1" lang="ja-JP" altLang="en-US" dirty="0"/>
        </a:p>
      </dgm:t>
    </dgm:pt>
    <dgm:pt modelId="{AAD70C26-9210-684E-90C1-AC241A7EFB28}" type="parTrans" cxnId="{90A9751C-ED27-2E40-8B0D-F1C9C5D27963}">
      <dgm:prSet/>
      <dgm:spPr/>
      <dgm:t>
        <a:bodyPr/>
        <a:lstStyle/>
        <a:p>
          <a:endParaRPr kumimoji="1" lang="ja-JP" altLang="en-US"/>
        </a:p>
      </dgm:t>
    </dgm:pt>
    <dgm:pt modelId="{464F2EB3-586C-C143-8937-38ED66F9DB31}" type="sibTrans" cxnId="{90A9751C-ED27-2E40-8B0D-F1C9C5D27963}">
      <dgm:prSet/>
      <dgm:spPr/>
      <dgm:t>
        <a:bodyPr/>
        <a:lstStyle/>
        <a:p>
          <a:endParaRPr kumimoji="1" lang="ja-JP" altLang="en-US"/>
        </a:p>
      </dgm:t>
    </dgm:pt>
    <dgm:pt modelId="{51EB6AF1-6318-9442-8F2D-D21C07B61506}">
      <dgm:prSet phldrT="[テキスト]"/>
      <dgm:spPr/>
      <dgm:t>
        <a:bodyPr/>
        <a:lstStyle/>
        <a:p>
          <a:r>
            <a:rPr kumimoji="1" lang="ja-JP" altLang="en-US" dirty="0" smtClean="0"/>
            <a:t>運動の前のインスリンは少なめに打つ</a:t>
          </a:r>
          <a:endParaRPr kumimoji="1" lang="ja-JP" altLang="en-US" dirty="0"/>
        </a:p>
      </dgm:t>
    </dgm:pt>
    <dgm:pt modelId="{BD7D8F09-857B-E744-B5A3-EB39C3DE6366}" type="parTrans" cxnId="{0480E0EF-1785-F541-B823-80B8A0196AA3}">
      <dgm:prSet/>
      <dgm:spPr/>
      <dgm:t>
        <a:bodyPr/>
        <a:lstStyle/>
        <a:p>
          <a:endParaRPr kumimoji="1" lang="ja-JP" altLang="en-US"/>
        </a:p>
      </dgm:t>
    </dgm:pt>
    <dgm:pt modelId="{82F0CFA9-A4F7-6348-925E-440B9D3A874D}" type="sibTrans" cxnId="{0480E0EF-1785-F541-B823-80B8A0196AA3}">
      <dgm:prSet/>
      <dgm:spPr/>
      <dgm:t>
        <a:bodyPr/>
        <a:lstStyle/>
        <a:p>
          <a:endParaRPr kumimoji="1" lang="ja-JP" altLang="en-US"/>
        </a:p>
      </dgm:t>
    </dgm:pt>
    <dgm:pt modelId="{5E233C1B-B69A-A240-8BF8-B94D3C22F946}">
      <dgm:prSet phldrT="[テキスト]"/>
      <dgm:spPr/>
      <dgm:t>
        <a:bodyPr/>
        <a:lstStyle/>
        <a:p>
          <a:r>
            <a:rPr kumimoji="1" lang="ja-JP" altLang="en-US" dirty="0" smtClean="0"/>
            <a:t>運動直前にチーズやクラッカーなどの補食を摂取する。</a:t>
          </a:r>
          <a:endParaRPr kumimoji="1" lang="ja-JP" altLang="en-US" dirty="0"/>
        </a:p>
      </dgm:t>
    </dgm:pt>
    <dgm:pt modelId="{2A3488E1-4A68-C443-AAC0-5FE5109AF413}" type="parTrans" cxnId="{00084429-C55D-1F4D-B44F-DF08645B9D4E}">
      <dgm:prSet/>
      <dgm:spPr/>
      <dgm:t>
        <a:bodyPr/>
        <a:lstStyle/>
        <a:p>
          <a:endParaRPr kumimoji="1" lang="ja-JP" altLang="en-US"/>
        </a:p>
      </dgm:t>
    </dgm:pt>
    <dgm:pt modelId="{D5A0E459-8E03-2845-9EA7-97783B3D57B8}" type="sibTrans" cxnId="{00084429-C55D-1F4D-B44F-DF08645B9D4E}">
      <dgm:prSet/>
      <dgm:spPr/>
      <dgm:t>
        <a:bodyPr/>
        <a:lstStyle/>
        <a:p>
          <a:endParaRPr kumimoji="1" lang="ja-JP" altLang="en-US"/>
        </a:p>
      </dgm:t>
    </dgm:pt>
    <dgm:pt modelId="{47F05A50-DD98-3640-A0EC-943C58D1D1A7}">
      <dgm:prSet phldrT="[テキスト]"/>
      <dgm:spPr/>
      <dgm:t>
        <a:bodyPr/>
        <a:lstStyle/>
        <a:p>
          <a:r>
            <a:rPr kumimoji="1" lang="ja-JP" altLang="en-US" dirty="0" smtClean="0"/>
            <a:t>運動すると血糖が上がる人</a:t>
          </a:r>
          <a:endParaRPr kumimoji="1" lang="ja-JP" altLang="en-US" dirty="0"/>
        </a:p>
      </dgm:t>
    </dgm:pt>
    <dgm:pt modelId="{0D94BA5F-B4C1-6D42-9170-62BE02E6A279}" type="parTrans" cxnId="{C0381308-7B8C-A048-9BA5-7E026302E1DF}">
      <dgm:prSet/>
      <dgm:spPr/>
      <dgm:t>
        <a:bodyPr/>
        <a:lstStyle/>
        <a:p>
          <a:endParaRPr kumimoji="1" lang="ja-JP" altLang="en-US"/>
        </a:p>
      </dgm:t>
    </dgm:pt>
    <dgm:pt modelId="{3A7F4744-5CDB-B24A-B2D7-DE8CA089B6FE}" type="sibTrans" cxnId="{C0381308-7B8C-A048-9BA5-7E026302E1DF}">
      <dgm:prSet/>
      <dgm:spPr/>
      <dgm:t>
        <a:bodyPr/>
        <a:lstStyle/>
        <a:p>
          <a:endParaRPr kumimoji="1" lang="ja-JP" altLang="en-US"/>
        </a:p>
      </dgm:t>
    </dgm:pt>
    <dgm:pt modelId="{9A391785-696F-C344-B7EC-B69C8E8F6591}">
      <dgm:prSet phldrT="[テキスト]"/>
      <dgm:spPr/>
      <dgm:t>
        <a:bodyPr/>
        <a:lstStyle/>
        <a:p>
          <a:r>
            <a:rPr kumimoji="1" lang="ja-JP" altLang="en-US" dirty="0" smtClean="0"/>
            <a:t>運動の前のインスリンは多めに打つ</a:t>
          </a:r>
          <a:endParaRPr kumimoji="1" lang="ja-JP" altLang="en-US" dirty="0"/>
        </a:p>
      </dgm:t>
    </dgm:pt>
    <dgm:pt modelId="{227D2110-988C-BA4B-9A03-46150750BDAA}" type="parTrans" cxnId="{2A4DC566-B7D9-F949-A08C-12CA12B375BA}">
      <dgm:prSet/>
      <dgm:spPr/>
      <dgm:t>
        <a:bodyPr/>
        <a:lstStyle/>
        <a:p>
          <a:endParaRPr kumimoji="1" lang="ja-JP" altLang="en-US"/>
        </a:p>
      </dgm:t>
    </dgm:pt>
    <dgm:pt modelId="{DF00C812-3156-EE41-BE17-DEF0CD88B163}" type="sibTrans" cxnId="{2A4DC566-B7D9-F949-A08C-12CA12B375BA}">
      <dgm:prSet/>
      <dgm:spPr/>
      <dgm:t>
        <a:bodyPr/>
        <a:lstStyle/>
        <a:p>
          <a:endParaRPr kumimoji="1" lang="ja-JP" altLang="en-US"/>
        </a:p>
      </dgm:t>
    </dgm:pt>
    <dgm:pt modelId="{79FBC51A-7D26-B148-91D7-F2F3DC9DDFE5}">
      <dgm:prSet phldrT="[テキスト]"/>
      <dgm:spPr/>
      <dgm:t>
        <a:bodyPr/>
        <a:lstStyle/>
        <a:p>
          <a:r>
            <a:rPr kumimoji="1" lang="ja-JP" altLang="en-US" dirty="0" smtClean="0"/>
            <a:t>毎日運動する人（プロスポーツ選手）</a:t>
          </a:r>
          <a:endParaRPr kumimoji="1" lang="ja-JP" altLang="en-US" dirty="0"/>
        </a:p>
      </dgm:t>
    </dgm:pt>
    <dgm:pt modelId="{AE077619-6FDA-3449-B415-6E7B2EC6C34F}" type="parTrans" cxnId="{459A5E96-C493-AF42-91A4-12C020D535EF}">
      <dgm:prSet/>
      <dgm:spPr/>
      <dgm:t>
        <a:bodyPr/>
        <a:lstStyle/>
        <a:p>
          <a:endParaRPr kumimoji="1" lang="ja-JP" altLang="en-US"/>
        </a:p>
      </dgm:t>
    </dgm:pt>
    <dgm:pt modelId="{3B02FC0A-7815-274E-9896-6E2DB28C0457}" type="sibTrans" cxnId="{459A5E96-C493-AF42-91A4-12C020D535EF}">
      <dgm:prSet/>
      <dgm:spPr/>
      <dgm:t>
        <a:bodyPr/>
        <a:lstStyle/>
        <a:p>
          <a:endParaRPr kumimoji="1" lang="ja-JP" altLang="en-US"/>
        </a:p>
      </dgm:t>
    </dgm:pt>
    <dgm:pt modelId="{3940E6A6-9D2F-9B4E-9D41-A9A4E389DC14}">
      <dgm:prSet phldrT="[テキスト]"/>
      <dgm:spPr/>
      <dgm:t>
        <a:bodyPr/>
        <a:lstStyle/>
        <a:p>
          <a:r>
            <a:rPr kumimoji="1" lang="ja-JP" altLang="en-US" dirty="0" smtClean="0"/>
            <a:t>特にインスリンを変更しなくても良い場合が多い。</a:t>
          </a:r>
          <a:endParaRPr kumimoji="1" lang="ja-JP" altLang="en-US" dirty="0"/>
        </a:p>
      </dgm:t>
    </dgm:pt>
    <dgm:pt modelId="{47BAE48C-0312-2F48-ADDE-CD4D86A9B0B3}" type="parTrans" cxnId="{68785A09-7324-2B40-AD67-76F792A51E75}">
      <dgm:prSet/>
      <dgm:spPr/>
      <dgm:t>
        <a:bodyPr/>
        <a:lstStyle/>
        <a:p>
          <a:endParaRPr kumimoji="1" lang="ja-JP" altLang="en-US"/>
        </a:p>
      </dgm:t>
    </dgm:pt>
    <dgm:pt modelId="{D74E3C2B-6F06-5043-A0DB-3FDBD4BE0302}" type="sibTrans" cxnId="{68785A09-7324-2B40-AD67-76F792A51E75}">
      <dgm:prSet/>
      <dgm:spPr/>
      <dgm:t>
        <a:bodyPr/>
        <a:lstStyle/>
        <a:p>
          <a:endParaRPr kumimoji="1" lang="ja-JP" altLang="en-US"/>
        </a:p>
      </dgm:t>
    </dgm:pt>
    <dgm:pt modelId="{C2BD8655-8654-5046-984F-B29AEC7A650B}">
      <dgm:prSet phldrT="[テキスト]"/>
      <dgm:spPr/>
      <dgm:t>
        <a:bodyPr/>
        <a:lstStyle/>
        <a:p>
          <a:r>
            <a:rPr kumimoji="1" lang="ja-JP" altLang="en-US" dirty="0" smtClean="0"/>
            <a:t>ブドウ糖やジュースを手元に置いておく。</a:t>
          </a:r>
          <a:endParaRPr kumimoji="1" lang="ja-JP" altLang="en-US" dirty="0"/>
        </a:p>
      </dgm:t>
    </dgm:pt>
    <dgm:pt modelId="{9BA176FB-778E-F446-A0C8-5DF84707CD87}" type="parTrans" cxnId="{1CC4CFA2-2F74-C145-8EC6-CD7C8DE41861}">
      <dgm:prSet/>
      <dgm:spPr/>
      <dgm:t>
        <a:bodyPr/>
        <a:lstStyle/>
        <a:p>
          <a:endParaRPr kumimoji="1" lang="ja-JP" altLang="en-US"/>
        </a:p>
      </dgm:t>
    </dgm:pt>
    <dgm:pt modelId="{A4B7B7A8-7F4A-E341-9D73-3C4EA8163FB7}" type="sibTrans" cxnId="{1CC4CFA2-2F74-C145-8EC6-CD7C8DE41861}">
      <dgm:prSet/>
      <dgm:spPr/>
      <dgm:t>
        <a:bodyPr/>
        <a:lstStyle/>
        <a:p>
          <a:endParaRPr kumimoji="1" lang="ja-JP" altLang="en-US"/>
        </a:p>
      </dgm:t>
    </dgm:pt>
    <dgm:pt modelId="{34871078-C3FE-CD4D-BE19-AB2926271641}">
      <dgm:prSet phldrT="[テキスト]"/>
      <dgm:spPr/>
      <dgm:t>
        <a:bodyPr/>
        <a:lstStyle/>
        <a:p>
          <a:r>
            <a:rPr kumimoji="1" lang="ja-JP" altLang="en-US" dirty="0" smtClean="0"/>
            <a:t>補食を用意しておく。</a:t>
          </a:r>
          <a:endParaRPr kumimoji="1" lang="ja-JP" altLang="en-US" dirty="0"/>
        </a:p>
      </dgm:t>
    </dgm:pt>
    <dgm:pt modelId="{4D5ED789-A67C-3A47-B84D-C548FFFAF567}" type="parTrans" cxnId="{EE2B8F0E-E5E9-5447-837A-B25BE3497FE2}">
      <dgm:prSet/>
      <dgm:spPr/>
      <dgm:t>
        <a:bodyPr/>
        <a:lstStyle/>
        <a:p>
          <a:endParaRPr kumimoji="1" lang="ja-JP" altLang="en-US"/>
        </a:p>
      </dgm:t>
    </dgm:pt>
    <dgm:pt modelId="{DEAA7B36-9788-6D4C-89DE-89D95CEC8340}" type="sibTrans" cxnId="{EE2B8F0E-E5E9-5447-837A-B25BE3497FE2}">
      <dgm:prSet/>
      <dgm:spPr/>
      <dgm:t>
        <a:bodyPr/>
        <a:lstStyle/>
        <a:p>
          <a:endParaRPr kumimoji="1" lang="ja-JP" altLang="en-US"/>
        </a:p>
      </dgm:t>
    </dgm:pt>
    <dgm:pt modelId="{A27F939D-560C-444B-B393-494839159248}" type="pres">
      <dgm:prSet presAssocID="{4E41ED1C-F1DE-DE45-92E5-F0E1BD086483}" presName="Name0" presStyleCnt="0">
        <dgm:presLayoutVars>
          <dgm:dir/>
          <dgm:animLvl val="lvl"/>
          <dgm:resizeHandles val="exact"/>
        </dgm:presLayoutVars>
      </dgm:prSet>
      <dgm:spPr/>
      <dgm:t>
        <a:bodyPr/>
        <a:lstStyle/>
        <a:p>
          <a:endParaRPr kumimoji="1" lang="ja-JP" altLang="en-US"/>
        </a:p>
      </dgm:t>
    </dgm:pt>
    <dgm:pt modelId="{7DEE5D3B-BE4A-CC49-9C6E-B03A36960301}" type="pres">
      <dgm:prSet presAssocID="{E91FA62B-25E8-3A42-BDB3-C769170E0061}" presName="linNode" presStyleCnt="0"/>
      <dgm:spPr/>
    </dgm:pt>
    <dgm:pt modelId="{DB1E23ED-E86A-714F-8B82-226893AFB8E2}" type="pres">
      <dgm:prSet presAssocID="{E91FA62B-25E8-3A42-BDB3-C769170E0061}" presName="parentText" presStyleLbl="node1" presStyleIdx="0" presStyleCnt="3">
        <dgm:presLayoutVars>
          <dgm:chMax val="1"/>
          <dgm:bulletEnabled val="1"/>
        </dgm:presLayoutVars>
      </dgm:prSet>
      <dgm:spPr/>
      <dgm:t>
        <a:bodyPr/>
        <a:lstStyle/>
        <a:p>
          <a:endParaRPr kumimoji="1" lang="ja-JP" altLang="en-US"/>
        </a:p>
      </dgm:t>
    </dgm:pt>
    <dgm:pt modelId="{C1C54A60-A598-714A-8611-A83B19593325}" type="pres">
      <dgm:prSet presAssocID="{E91FA62B-25E8-3A42-BDB3-C769170E0061}" presName="descendantText" presStyleLbl="alignAccFollowNode1" presStyleIdx="0" presStyleCnt="3">
        <dgm:presLayoutVars>
          <dgm:bulletEnabled val="1"/>
        </dgm:presLayoutVars>
      </dgm:prSet>
      <dgm:spPr/>
      <dgm:t>
        <a:bodyPr/>
        <a:lstStyle/>
        <a:p>
          <a:endParaRPr kumimoji="1" lang="ja-JP" altLang="en-US"/>
        </a:p>
      </dgm:t>
    </dgm:pt>
    <dgm:pt modelId="{FD160FDB-0009-1847-B854-6C1B2313A237}" type="pres">
      <dgm:prSet presAssocID="{464F2EB3-586C-C143-8937-38ED66F9DB31}" presName="sp" presStyleCnt="0"/>
      <dgm:spPr/>
    </dgm:pt>
    <dgm:pt modelId="{A55E70E6-C467-684F-A668-AC6145699011}" type="pres">
      <dgm:prSet presAssocID="{47F05A50-DD98-3640-A0EC-943C58D1D1A7}" presName="linNode" presStyleCnt="0"/>
      <dgm:spPr/>
    </dgm:pt>
    <dgm:pt modelId="{FD98E7D5-5197-844B-B513-9E07E2E96BCB}" type="pres">
      <dgm:prSet presAssocID="{47F05A50-DD98-3640-A0EC-943C58D1D1A7}" presName="parentText" presStyleLbl="node1" presStyleIdx="1" presStyleCnt="3">
        <dgm:presLayoutVars>
          <dgm:chMax val="1"/>
          <dgm:bulletEnabled val="1"/>
        </dgm:presLayoutVars>
      </dgm:prSet>
      <dgm:spPr/>
      <dgm:t>
        <a:bodyPr/>
        <a:lstStyle/>
        <a:p>
          <a:endParaRPr kumimoji="1" lang="ja-JP" altLang="en-US"/>
        </a:p>
      </dgm:t>
    </dgm:pt>
    <dgm:pt modelId="{71BF91A6-698D-E047-A40A-FA95C6945308}" type="pres">
      <dgm:prSet presAssocID="{47F05A50-DD98-3640-A0EC-943C58D1D1A7}" presName="descendantText" presStyleLbl="alignAccFollowNode1" presStyleIdx="1" presStyleCnt="3">
        <dgm:presLayoutVars>
          <dgm:bulletEnabled val="1"/>
        </dgm:presLayoutVars>
      </dgm:prSet>
      <dgm:spPr/>
      <dgm:t>
        <a:bodyPr/>
        <a:lstStyle/>
        <a:p>
          <a:endParaRPr kumimoji="1" lang="ja-JP" altLang="en-US"/>
        </a:p>
      </dgm:t>
    </dgm:pt>
    <dgm:pt modelId="{C828ACC1-A3A0-3D42-875E-7E6C73796F5F}" type="pres">
      <dgm:prSet presAssocID="{3A7F4744-5CDB-B24A-B2D7-DE8CA089B6FE}" presName="sp" presStyleCnt="0"/>
      <dgm:spPr/>
    </dgm:pt>
    <dgm:pt modelId="{A91A3944-3393-B24D-9C34-D53890549E4E}" type="pres">
      <dgm:prSet presAssocID="{79FBC51A-7D26-B148-91D7-F2F3DC9DDFE5}" presName="linNode" presStyleCnt="0"/>
      <dgm:spPr/>
    </dgm:pt>
    <dgm:pt modelId="{7D769618-3E8C-9D4F-9A84-3EE2F4E8C1D1}" type="pres">
      <dgm:prSet presAssocID="{79FBC51A-7D26-B148-91D7-F2F3DC9DDFE5}" presName="parentText" presStyleLbl="node1" presStyleIdx="2" presStyleCnt="3">
        <dgm:presLayoutVars>
          <dgm:chMax val="1"/>
          <dgm:bulletEnabled val="1"/>
        </dgm:presLayoutVars>
      </dgm:prSet>
      <dgm:spPr/>
      <dgm:t>
        <a:bodyPr/>
        <a:lstStyle/>
        <a:p>
          <a:endParaRPr kumimoji="1" lang="ja-JP" altLang="en-US"/>
        </a:p>
      </dgm:t>
    </dgm:pt>
    <dgm:pt modelId="{4135230E-5B7C-D640-9956-6FBBCAD748FC}" type="pres">
      <dgm:prSet presAssocID="{79FBC51A-7D26-B148-91D7-F2F3DC9DDFE5}" presName="descendantText" presStyleLbl="alignAccFollowNode1" presStyleIdx="2" presStyleCnt="3">
        <dgm:presLayoutVars>
          <dgm:bulletEnabled val="1"/>
        </dgm:presLayoutVars>
      </dgm:prSet>
      <dgm:spPr/>
      <dgm:t>
        <a:bodyPr/>
        <a:lstStyle/>
        <a:p>
          <a:endParaRPr kumimoji="1" lang="ja-JP" altLang="en-US"/>
        </a:p>
      </dgm:t>
    </dgm:pt>
  </dgm:ptLst>
  <dgm:cxnLst>
    <dgm:cxn modelId="{4D232D08-0BEE-EE48-9F87-C5047C2B4E7D}" type="presOf" srcId="{5E233C1B-B69A-A240-8BF8-B94D3C22F946}" destId="{C1C54A60-A598-714A-8611-A83B19593325}" srcOrd="0" destOrd="1" presId="urn:microsoft.com/office/officeart/2005/8/layout/vList5"/>
    <dgm:cxn modelId="{90A9751C-ED27-2E40-8B0D-F1C9C5D27963}" srcId="{4E41ED1C-F1DE-DE45-92E5-F0E1BD086483}" destId="{E91FA62B-25E8-3A42-BDB3-C769170E0061}" srcOrd="0" destOrd="0" parTransId="{AAD70C26-9210-684E-90C1-AC241A7EFB28}" sibTransId="{464F2EB3-586C-C143-8937-38ED66F9DB31}"/>
    <dgm:cxn modelId="{1CC4CFA2-2F74-C145-8EC6-CD7C8DE41861}" srcId="{E91FA62B-25E8-3A42-BDB3-C769170E0061}" destId="{C2BD8655-8654-5046-984F-B29AEC7A650B}" srcOrd="2" destOrd="0" parTransId="{9BA176FB-778E-F446-A0C8-5DF84707CD87}" sibTransId="{A4B7B7A8-7F4A-E341-9D73-3C4EA8163FB7}"/>
    <dgm:cxn modelId="{102F554B-8BC2-594F-9A83-051CC95A432F}" type="presOf" srcId="{79FBC51A-7D26-B148-91D7-F2F3DC9DDFE5}" destId="{7D769618-3E8C-9D4F-9A84-3EE2F4E8C1D1}" srcOrd="0" destOrd="0" presId="urn:microsoft.com/office/officeart/2005/8/layout/vList5"/>
    <dgm:cxn modelId="{F26BDE1B-AEE5-934E-8EFD-47633389CFF4}" type="presOf" srcId="{51EB6AF1-6318-9442-8F2D-D21C07B61506}" destId="{C1C54A60-A598-714A-8611-A83B19593325}" srcOrd="0" destOrd="0" presId="urn:microsoft.com/office/officeart/2005/8/layout/vList5"/>
    <dgm:cxn modelId="{0480E0EF-1785-F541-B823-80B8A0196AA3}" srcId="{E91FA62B-25E8-3A42-BDB3-C769170E0061}" destId="{51EB6AF1-6318-9442-8F2D-D21C07B61506}" srcOrd="0" destOrd="0" parTransId="{BD7D8F09-857B-E744-B5A3-EB39C3DE6366}" sibTransId="{82F0CFA9-A4F7-6348-925E-440B9D3A874D}"/>
    <dgm:cxn modelId="{EE2B8F0E-E5E9-5447-837A-B25BE3497FE2}" srcId="{79FBC51A-7D26-B148-91D7-F2F3DC9DDFE5}" destId="{34871078-C3FE-CD4D-BE19-AB2926271641}" srcOrd="1" destOrd="0" parTransId="{4D5ED789-A67C-3A47-B84D-C548FFFAF567}" sibTransId="{DEAA7B36-9788-6D4C-89DE-89D95CEC8340}"/>
    <dgm:cxn modelId="{00084429-C55D-1F4D-B44F-DF08645B9D4E}" srcId="{E91FA62B-25E8-3A42-BDB3-C769170E0061}" destId="{5E233C1B-B69A-A240-8BF8-B94D3C22F946}" srcOrd="1" destOrd="0" parTransId="{2A3488E1-4A68-C443-AAC0-5FE5109AF413}" sibTransId="{D5A0E459-8E03-2845-9EA7-97783B3D57B8}"/>
    <dgm:cxn modelId="{2A4DC566-B7D9-F949-A08C-12CA12B375BA}" srcId="{47F05A50-DD98-3640-A0EC-943C58D1D1A7}" destId="{9A391785-696F-C344-B7EC-B69C8E8F6591}" srcOrd="0" destOrd="0" parTransId="{227D2110-988C-BA4B-9A03-46150750BDAA}" sibTransId="{DF00C812-3156-EE41-BE17-DEF0CD88B163}"/>
    <dgm:cxn modelId="{459A5E96-C493-AF42-91A4-12C020D535EF}" srcId="{4E41ED1C-F1DE-DE45-92E5-F0E1BD086483}" destId="{79FBC51A-7D26-B148-91D7-F2F3DC9DDFE5}" srcOrd="2" destOrd="0" parTransId="{AE077619-6FDA-3449-B415-6E7B2EC6C34F}" sibTransId="{3B02FC0A-7815-274E-9896-6E2DB28C0457}"/>
    <dgm:cxn modelId="{5E74B6CE-C8EA-8D45-BD0C-AFC38DE5A5D5}" type="presOf" srcId="{C2BD8655-8654-5046-984F-B29AEC7A650B}" destId="{C1C54A60-A598-714A-8611-A83B19593325}" srcOrd="0" destOrd="2" presId="urn:microsoft.com/office/officeart/2005/8/layout/vList5"/>
    <dgm:cxn modelId="{16D798A5-9F2D-EB46-9735-6D2827DC3411}" type="presOf" srcId="{3940E6A6-9D2F-9B4E-9D41-A9A4E389DC14}" destId="{4135230E-5B7C-D640-9956-6FBBCAD748FC}" srcOrd="0" destOrd="0" presId="urn:microsoft.com/office/officeart/2005/8/layout/vList5"/>
    <dgm:cxn modelId="{63D851A4-495E-A841-A25B-2B1543B7E08A}" type="presOf" srcId="{9A391785-696F-C344-B7EC-B69C8E8F6591}" destId="{71BF91A6-698D-E047-A40A-FA95C6945308}" srcOrd="0" destOrd="0" presId="urn:microsoft.com/office/officeart/2005/8/layout/vList5"/>
    <dgm:cxn modelId="{C0381308-7B8C-A048-9BA5-7E026302E1DF}" srcId="{4E41ED1C-F1DE-DE45-92E5-F0E1BD086483}" destId="{47F05A50-DD98-3640-A0EC-943C58D1D1A7}" srcOrd="1" destOrd="0" parTransId="{0D94BA5F-B4C1-6D42-9170-62BE02E6A279}" sibTransId="{3A7F4744-5CDB-B24A-B2D7-DE8CA089B6FE}"/>
    <dgm:cxn modelId="{2F519049-247C-7E46-AF48-2360A6862B2E}" type="presOf" srcId="{34871078-C3FE-CD4D-BE19-AB2926271641}" destId="{4135230E-5B7C-D640-9956-6FBBCAD748FC}" srcOrd="0" destOrd="1" presId="urn:microsoft.com/office/officeart/2005/8/layout/vList5"/>
    <dgm:cxn modelId="{68785A09-7324-2B40-AD67-76F792A51E75}" srcId="{79FBC51A-7D26-B148-91D7-F2F3DC9DDFE5}" destId="{3940E6A6-9D2F-9B4E-9D41-A9A4E389DC14}" srcOrd="0" destOrd="0" parTransId="{47BAE48C-0312-2F48-ADDE-CD4D86A9B0B3}" sibTransId="{D74E3C2B-6F06-5043-A0DB-3FDBD4BE0302}"/>
    <dgm:cxn modelId="{C01201D5-6126-3B49-A824-B5A55FAF22D2}" type="presOf" srcId="{47F05A50-DD98-3640-A0EC-943C58D1D1A7}" destId="{FD98E7D5-5197-844B-B513-9E07E2E96BCB}" srcOrd="0" destOrd="0" presId="urn:microsoft.com/office/officeart/2005/8/layout/vList5"/>
    <dgm:cxn modelId="{7E15B6A4-E30D-CC44-B8AD-51D78654640D}" type="presOf" srcId="{4E41ED1C-F1DE-DE45-92E5-F0E1BD086483}" destId="{A27F939D-560C-444B-B393-494839159248}" srcOrd="0" destOrd="0" presId="urn:microsoft.com/office/officeart/2005/8/layout/vList5"/>
    <dgm:cxn modelId="{59BE6CFC-0D8E-454F-87A7-A1987558D10E}" type="presOf" srcId="{E91FA62B-25E8-3A42-BDB3-C769170E0061}" destId="{DB1E23ED-E86A-714F-8B82-226893AFB8E2}" srcOrd="0" destOrd="0" presId="urn:microsoft.com/office/officeart/2005/8/layout/vList5"/>
    <dgm:cxn modelId="{4E30C8E2-2814-0C4B-B282-DC850FA1BC5A}" type="presParOf" srcId="{A27F939D-560C-444B-B393-494839159248}" destId="{7DEE5D3B-BE4A-CC49-9C6E-B03A36960301}" srcOrd="0" destOrd="0" presId="urn:microsoft.com/office/officeart/2005/8/layout/vList5"/>
    <dgm:cxn modelId="{B7429FCC-D8A3-FA4B-B361-567D910C57B1}" type="presParOf" srcId="{7DEE5D3B-BE4A-CC49-9C6E-B03A36960301}" destId="{DB1E23ED-E86A-714F-8B82-226893AFB8E2}" srcOrd="0" destOrd="0" presId="urn:microsoft.com/office/officeart/2005/8/layout/vList5"/>
    <dgm:cxn modelId="{DF316F6D-0F69-AE4E-8837-F9BA89B02AB4}" type="presParOf" srcId="{7DEE5D3B-BE4A-CC49-9C6E-B03A36960301}" destId="{C1C54A60-A598-714A-8611-A83B19593325}" srcOrd="1" destOrd="0" presId="urn:microsoft.com/office/officeart/2005/8/layout/vList5"/>
    <dgm:cxn modelId="{875DC6CD-4E92-814A-ADEB-4677683A2D80}" type="presParOf" srcId="{A27F939D-560C-444B-B393-494839159248}" destId="{FD160FDB-0009-1847-B854-6C1B2313A237}" srcOrd="1" destOrd="0" presId="urn:microsoft.com/office/officeart/2005/8/layout/vList5"/>
    <dgm:cxn modelId="{1D5AF32D-D20A-5F45-9797-E667A04A4900}" type="presParOf" srcId="{A27F939D-560C-444B-B393-494839159248}" destId="{A55E70E6-C467-684F-A668-AC6145699011}" srcOrd="2" destOrd="0" presId="urn:microsoft.com/office/officeart/2005/8/layout/vList5"/>
    <dgm:cxn modelId="{ABD4C99E-FBAC-E442-B298-9C113934E5F6}" type="presParOf" srcId="{A55E70E6-C467-684F-A668-AC6145699011}" destId="{FD98E7D5-5197-844B-B513-9E07E2E96BCB}" srcOrd="0" destOrd="0" presId="urn:microsoft.com/office/officeart/2005/8/layout/vList5"/>
    <dgm:cxn modelId="{41242A24-F0AE-6240-9273-D0A9A0561475}" type="presParOf" srcId="{A55E70E6-C467-684F-A668-AC6145699011}" destId="{71BF91A6-698D-E047-A40A-FA95C6945308}" srcOrd="1" destOrd="0" presId="urn:microsoft.com/office/officeart/2005/8/layout/vList5"/>
    <dgm:cxn modelId="{CA2CA45A-0F2F-4542-9760-DEE83FE86FCB}" type="presParOf" srcId="{A27F939D-560C-444B-B393-494839159248}" destId="{C828ACC1-A3A0-3D42-875E-7E6C73796F5F}" srcOrd="3" destOrd="0" presId="urn:microsoft.com/office/officeart/2005/8/layout/vList5"/>
    <dgm:cxn modelId="{502FE1EC-5E12-FA48-A4E2-E17FD04C6BAF}" type="presParOf" srcId="{A27F939D-560C-444B-B393-494839159248}" destId="{A91A3944-3393-B24D-9C34-D53890549E4E}" srcOrd="4" destOrd="0" presId="urn:microsoft.com/office/officeart/2005/8/layout/vList5"/>
    <dgm:cxn modelId="{B5073C78-728C-9B46-A27F-1E882FABAA66}" type="presParOf" srcId="{A91A3944-3393-B24D-9C34-D53890549E4E}" destId="{7D769618-3E8C-9D4F-9A84-3EE2F4E8C1D1}" srcOrd="0" destOrd="0" presId="urn:microsoft.com/office/officeart/2005/8/layout/vList5"/>
    <dgm:cxn modelId="{6B7C80E9-49DF-EB49-B997-58FF5E24DAAC}" type="presParOf" srcId="{A91A3944-3393-B24D-9C34-D53890549E4E}" destId="{4135230E-5B7C-D640-9956-6FBBCAD748F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8D4211F-C366-A342-A831-D32C30C360FD}" type="doc">
      <dgm:prSet loTypeId="urn:microsoft.com/office/officeart/2005/8/layout/chevron2" loCatId="" qsTypeId="urn:microsoft.com/office/officeart/2005/8/quickstyle/simple4" qsCatId="simple" csTypeId="urn:microsoft.com/office/officeart/2005/8/colors/accent1_2" csCatId="accent1" phldr="1"/>
      <dgm:spPr/>
      <dgm:t>
        <a:bodyPr/>
        <a:lstStyle/>
        <a:p>
          <a:endParaRPr kumimoji="1" lang="ja-JP" altLang="en-US"/>
        </a:p>
      </dgm:t>
    </dgm:pt>
    <dgm:pt modelId="{5EF4B1CA-3D86-C048-A83E-D92443EF45CD}">
      <dgm:prSet phldrT="[テキスト]"/>
      <dgm:spPr/>
      <dgm:t>
        <a:bodyPr/>
        <a:lstStyle/>
        <a:p>
          <a:r>
            <a:rPr kumimoji="1" lang="ja-JP" altLang="en-US" dirty="0" smtClean="0"/>
            <a:t>６０以下</a:t>
          </a:r>
          <a:endParaRPr kumimoji="1" lang="ja-JP" altLang="en-US" dirty="0"/>
        </a:p>
      </dgm:t>
    </dgm:pt>
    <dgm:pt modelId="{E45C62EA-2068-3E42-BA1D-58093BF8958A}" type="parTrans" cxnId="{85CFC1CC-CF7F-834D-A776-ADBC8AA2A25D}">
      <dgm:prSet/>
      <dgm:spPr/>
      <dgm:t>
        <a:bodyPr/>
        <a:lstStyle/>
        <a:p>
          <a:endParaRPr kumimoji="1" lang="ja-JP" altLang="en-US"/>
        </a:p>
      </dgm:t>
    </dgm:pt>
    <dgm:pt modelId="{5EBE5894-304D-1047-AFB7-25C15F98143F}" type="sibTrans" cxnId="{85CFC1CC-CF7F-834D-A776-ADBC8AA2A25D}">
      <dgm:prSet/>
      <dgm:spPr/>
      <dgm:t>
        <a:bodyPr/>
        <a:lstStyle/>
        <a:p>
          <a:endParaRPr kumimoji="1" lang="ja-JP" altLang="en-US"/>
        </a:p>
      </dgm:t>
    </dgm:pt>
    <dgm:pt modelId="{DFE43D98-A69B-5645-913E-DA7755124E05}">
      <dgm:prSet phldrT="[テキスト]"/>
      <dgm:spPr/>
      <dgm:t>
        <a:bodyPr/>
        <a:lstStyle/>
        <a:p>
          <a:r>
            <a:rPr kumimoji="1" lang="ja-JP" altLang="en-US" dirty="0" smtClean="0"/>
            <a:t>自律神経症状</a:t>
          </a:r>
          <a:endParaRPr kumimoji="1" lang="ja-JP" altLang="en-US" dirty="0"/>
        </a:p>
      </dgm:t>
    </dgm:pt>
    <dgm:pt modelId="{7B7EEEE7-1F60-0F42-8756-49D5B3F4F2EF}" type="parTrans" cxnId="{BFB376A6-32F7-2A4A-A8C7-82B34E7ED1B7}">
      <dgm:prSet/>
      <dgm:spPr/>
      <dgm:t>
        <a:bodyPr/>
        <a:lstStyle/>
        <a:p>
          <a:endParaRPr kumimoji="1" lang="ja-JP" altLang="en-US"/>
        </a:p>
      </dgm:t>
    </dgm:pt>
    <dgm:pt modelId="{0AC78EFC-B31C-BD45-979E-4864921E0F8D}" type="sibTrans" cxnId="{BFB376A6-32F7-2A4A-A8C7-82B34E7ED1B7}">
      <dgm:prSet/>
      <dgm:spPr/>
      <dgm:t>
        <a:bodyPr/>
        <a:lstStyle/>
        <a:p>
          <a:endParaRPr kumimoji="1" lang="ja-JP" altLang="en-US"/>
        </a:p>
      </dgm:t>
    </dgm:pt>
    <dgm:pt modelId="{F409A154-0FAE-AA41-907C-6707807461BE}">
      <dgm:prSet phldrT="[テキスト]"/>
      <dgm:spPr/>
      <dgm:t>
        <a:bodyPr/>
        <a:lstStyle/>
        <a:p>
          <a:r>
            <a:rPr kumimoji="1" lang="ja-JP" altLang="en-US" dirty="0" smtClean="0"/>
            <a:t>５０以下</a:t>
          </a:r>
          <a:endParaRPr kumimoji="1" lang="ja-JP" altLang="en-US" dirty="0"/>
        </a:p>
      </dgm:t>
    </dgm:pt>
    <dgm:pt modelId="{C3BCD971-316F-6B4D-A6F2-F5ACB835F7FB}" type="parTrans" cxnId="{1820CCB5-96E2-BC46-BECD-E4A36971369D}">
      <dgm:prSet/>
      <dgm:spPr/>
      <dgm:t>
        <a:bodyPr/>
        <a:lstStyle/>
        <a:p>
          <a:endParaRPr kumimoji="1" lang="ja-JP" altLang="en-US"/>
        </a:p>
      </dgm:t>
    </dgm:pt>
    <dgm:pt modelId="{C432E758-ACA9-614A-A2DA-6C1A493096DE}" type="sibTrans" cxnId="{1820CCB5-96E2-BC46-BECD-E4A36971369D}">
      <dgm:prSet/>
      <dgm:spPr/>
      <dgm:t>
        <a:bodyPr/>
        <a:lstStyle/>
        <a:p>
          <a:endParaRPr kumimoji="1" lang="ja-JP" altLang="en-US"/>
        </a:p>
      </dgm:t>
    </dgm:pt>
    <dgm:pt modelId="{1DEBB0AD-EEC2-1D4B-A96E-6E95A5525F49}">
      <dgm:prSet phldrT="[テキスト]"/>
      <dgm:spPr/>
      <dgm:t>
        <a:bodyPr/>
        <a:lstStyle/>
        <a:p>
          <a:r>
            <a:rPr kumimoji="1" lang="ja-JP" altLang="en-US" dirty="0" smtClean="0"/>
            <a:t>中枢神経系の糖欠乏症状</a:t>
          </a:r>
          <a:endParaRPr kumimoji="1" lang="ja-JP" altLang="en-US" dirty="0"/>
        </a:p>
      </dgm:t>
    </dgm:pt>
    <dgm:pt modelId="{8F254553-0882-1F4D-9A3D-5BCD9E2B5267}" type="parTrans" cxnId="{0BECAEE1-EF40-1F4F-8A50-5CE847CF99BC}">
      <dgm:prSet/>
      <dgm:spPr/>
      <dgm:t>
        <a:bodyPr/>
        <a:lstStyle/>
        <a:p>
          <a:endParaRPr kumimoji="1" lang="ja-JP" altLang="en-US"/>
        </a:p>
      </dgm:t>
    </dgm:pt>
    <dgm:pt modelId="{B84DAC15-5B1D-404B-A687-F8B2C192D720}" type="sibTrans" cxnId="{0BECAEE1-EF40-1F4F-8A50-5CE847CF99BC}">
      <dgm:prSet/>
      <dgm:spPr/>
      <dgm:t>
        <a:bodyPr/>
        <a:lstStyle/>
        <a:p>
          <a:endParaRPr kumimoji="1" lang="ja-JP" altLang="en-US"/>
        </a:p>
      </dgm:t>
    </dgm:pt>
    <dgm:pt modelId="{8F3AEC9B-4A55-9348-8344-31B6D2D6873D}">
      <dgm:prSet phldrT="[テキスト]"/>
      <dgm:spPr/>
      <dgm:t>
        <a:bodyPr/>
        <a:lstStyle/>
        <a:p>
          <a:r>
            <a:rPr kumimoji="1" lang="ja-JP" altLang="en-US" dirty="0" smtClean="0"/>
            <a:t>脱力、めまい感、頭痛、</a:t>
          </a:r>
          <a:endParaRPr kumimoji="1" lang="ja-JP" altLang="en-US" dirty="0"/>
        </a:p>
      </dgm:t>
    </dgm:pt>
    <dgm:pt modelId="{C6D1DC67-7228-8F4B-9C07-FBB16E055113}" type="parTrans" cxnId="{7045DD99-4A3A-8E43-99D4-4AD216934FB3}">
      <dgm:prSet/>
      <dgm:spPr/>
      <dgm:t>
        <a:bodyPr/>
        <a:lstStyle/>
        <a:p>
          <a:endParaRPr kumimoji="1" lang="ja-JP" altLang="en-US"/>
        </a:p>
      </dgm:t>
    </dgm:pt>
    <dgm:pt modelId="{A7F7D01A-2CA9-5F46-9516-EBE120B9024C}" type="sibTrans" cxnId="{7045DD99-4A3A-8E43-99D4-4AD216934FB3}">
      <dgm:prSet/>
      <dgm:spPr/>
      <dgm:t>
        <a:bodyPr/>
        <a:lstStyle/>
        <a:p>
          <a:endParaRPr kumimoji="1" lang="ja-JP" altLang="en-US"/>
        </a:p>
      </dgm:t>
    </dgm:pt>
    <dgm:pt modelId="{C4276C57-6884-F342-BA06-53D26FECCADD}">
      <dgm:prSet phldrT="[テキスト]"/>
      <dgm:spPr/>
      <dgm:t>
        <a:bodyPr/>
        <a:lstStyle/>
        <a:p>
          <a:r>
            <a:rPr kumimoji="1" lang="ja-JP" altLang="en-US" dirty="0" smtClean="0"/>
            <a:t>４０以下</a:t>
          </a:r>
          <a:endParaRPr kumimoji="1" lang="ja-JP" altLang="en-US" dirty="0"/>
        </a:p>
      </dgm:t>
    </dgm:pt>
    <dgm:pt modelId="{B7799C72-F4D0-3041-9338-F8C8E9DDB3D8}" type="parTrans" cxnId="{5AF409F4-C317-3249-AFEA-8EF8A3CA858D}">
      <dgm:prSet/>
      <dgm:spPr/>
      <dgm:t>
        <a:bodyPr/>
        <a:lstStyle/>
        <a:p>
          <a:endParaRPr kumimoji="1" lang="ja-JP" altLang="en-US"/>
        </a:p>
      </dgm:t>
    </dgm:pt>
    <dgm:pt modelId="{E7F14C41-4CEB-2F4D-8405-8AC7CF1BE217}" type="sibTrans" cxnId="{5AF409F4-C317-3249-AFEA-8EF8A3CA858D}">
      <dgm:prSet/>
      <dgm:spPr/>
      <dgm:t>
        <a:bodyPr/>
        <a:lstStyle/>
        <a:p>
          <a:endParaRPr kumimoji="1" lang="ja-JP" altLang="en-US"/>
        </a:p>
      </dgm:t>
    </dgm:pt>
    <dgm:pt modelId="{07F599C2-61C4-B143-9239-9153E45CD03D}">
      <dgm:prSet phldrT="[テキスト]"/>
      <dgm:spPr/>
      <dgm:t>
        <a:bodyPr/>
        <a:lstStyle/>
        <a:p>
          <a:r>
            <a:rPr kumimoji="1" lang="ja-JP" altLang="en-US" dirty="0" smtClean="0"/>
            <a:t>中枢神経系の糖欠乏症状</a:t>
          </a:r>
          <a:endParaRPr kumimoji="1" lang="ja-JP" altLang="en-US" dirty="0"/>
        </a:p>
      </dgm:t>
    </dgm:pt>
    <dgm:pt modelId="{C097C980-4255-9243-A8F4-CA38D2382250}" type="parTrans" cxnId="{04C1DE68-39AF-9C46-9321-62572BADF9ED}">
      <dgm:prSet/>
      <dgm:spPr/>
      <dgm:t>
        <a:bodyPr/>
        <a:lstStyle/>
        <a:p>
          <a:endParaRPr kumimoji="1" lang="ja-JP" altLang="en-US"/>
        </a:p>
      </dgm:t>
    </dgm:pt>
    <dgm:pt modelId="{AA49BAF0-DF93-614C-8228-AB4783F21BAD}" type="sibTrans" cxnId="{04C1DE68-39AF-9C46-9321-62572BADF9ED}">
      <dgm:prSet/>
      <dgm:spPr/>
      <dgm:t>
        <a:bodyPr/>
        <a:lstStyle/>
        <a:p>
          <a:endParaRPr kumimoji="1" lang="ja-JP" altLang="en-US"/>
        </a:p>
      </dgm:t>
    </dgm:pt>
    <dgm:pt modelId="{4FECD8CC-B2FA-974F-94B8-5103990986C6}">
      <dgm:prSet phldrT="[テキスト]"/>
      <dgm:spPr/>
      <dgm:t>
        <a:bodyPr/>
        <a:lstStyle/>
        <a:p>
          <a:r>
            <a:rPr kumimoji="1" lang="ja-JP" altLang="en-US" dirty="0" smtClean="0"/>
            <a:t>錯乱、視力障害、低体温、昏睡、死亡</a:t>
          </a:r>
          <a:endParaRPr kumimoji="1" lang="ja-JP" altLang="en-US" dirty="0"/>
        </a:p>
      </dgm:t>
    </dgm:pt>
    <dgm:pt modelId="{B3F285D1-2D37-3645-ADAF-C08F7ECA3FBD}" type="parTrans" cxnId="{64C8FEB2-6F2A-0540-95D8-2EFDD06E5730}">
      <dgm:prSet/>
      <dgm:spPr/>
      <dgm:t>
        <a:bodyPr/>
        <a:lstStyle/>
        <a:p>
          <a:endParaRPr kumimoji="1" lang="ja-JP" altLang="en-US"/>
        </a:p>
      </dgm:t>
    </dgm:pt>
    <dgm:pt modelId="{65A81EF2-0372-C441-8235-B5CFA0DF8BE3}" type="sibTrans" cxnId="{64C8FEB2-6F2A-0540-95D8-2EFDD06E5730}">
      <dgm:prSet/>
      <dgm:spPr/>
      <dgm:t>
        <a:bodyPr/>
        <a:lstStyle/>
        <a:p>
          <a:endParaRPr kumimoji="1" lang="ja-JP" altLang="en-US"/>
        </a:p>
      </dgm:t>
    </dgm:pt>
    <dgm:pt modelId="{3FD5779A-643F-2F47-97F1-81F0B17AA55B}">
      <dgm:prSet phldrT="[テキスト]"/>
      <dgm:spPr/>
      <dgm:t>
        <a:bodyPr/>
        <a:lstStyle/>
        <a:p>
          <a:r>
            <a:rPr kumimoji="1" lang="ja-JP" altLang="en-US" dirty="0" smtClean="0"/>
            <a:t>空腹、発汗、振戦、動悸、蒼白、頻脈</a:t>
          </a:r>
          <a:endParaRPr kumimoji="1" lang="ja-JP" altLang="en-US" dirty="0"/>
        </a:p>
      </dgm:t>
    </dgm:pt>
    <dgm:pt modelId="{5F770CC2-2EBA-674E-BE5E-C9F06A61441B}" type="parTrans" cxnId="{DC157637-E9DE-1F4A-84CD-5F94128B987F}">
      <dgm:prSet/>
      <dgm:spPr/>
      <dgm:t>
        <a:bodyPr/>
        <a:lstStyle/>
        <a:p>
          <a:endParaRPr kumimoji="1" lang="ja-JP" altLang="en-US"/>
        </a:p>
      </dgm:t>
    </dgm:pt>
    <dgm:pt modelId="{DCC1D673-9FE9-3C4D-BEB7-BB9E79DCE336}" type="sibTrans" cxnId="{DC157637-E9DE-1F4A-84CD-5F94128B987F}">
      <dgm:prSet/>
      <dgm:spPr/>
      <dgm:t>
        <a:bodyPr/>
        <a:lstStyle/>
        <a:p>
          <a:endParaRPr kumimoji="1" lang="ja-JP" altLang="en-US"/>
        </a:p>
      </dgm:t>
    </dgm:pt>
    <dgm:pt modelId="{F1589439-7843-4E4A-8799-C4DF0E31F8CD}" type="pres">
      <dgm:prSet presAssocID="{B8D4211F-C366-A342-A831-D32C30C360FD}" presName="linearFlow" presStyleCnt="0">
        <dgm:presLayoutVars>
          <dgm:dir/>
          <dgm:animLvl val="lvl"/>
          <dgm:resizeHandles val="exact"/>
        </dgm:presLayoutVars>
      </dgm:prSet>
      <dgm:spPr/>
      <dgm:t>
        <a:bodyPr/>
        <a:lstStyle/>
        <a:p>
          <a:endParaRPr kumimoji="1" lang="ja-JP" altLang="en-US"/>
        </a:p>
      </dgm:t>
    </dgm:pt>
    <dgm:pt modelId="{559F664B-4347-CF4B-999B-CA61CBE07B0D}" type="pres">
      <dgm:prSet presAssocID="{5EF4B1CA-3D86-C048-A83E-D92443EF45CD}" presName="composite" presStyleCnt="0"/>
      <dgm:spPr/>
    </dgm:pt>
    <dgm:pt modelId="{63BA9416-15D1-4B42-A214-557473844CF8}" type="pres">
      <dgm:prSet presAssocID="{5EF4B1CA-3D86-C048-A83E-D92443EF45CD}" presName="parentText" presStyleLbl="alignNode1" presStyleIdx="0" presStyleCnt="3">
        <dgm:presLayoutVars>
          <dgm:chMax val="1"/>
          <dgm:bulletEnabled val="1"/>
        </dgm:presLayoutVars>
      </dgm:prSet>
      <dgm:spPr/>
      <dgm:t>
        <a:bodyPr/>
        <a:lstStyle/>
        <a:p>
          <a:endParaRPr kumimoji="1" lang="ja-JP" altLang="en-US"/>
        </a:p>
      </dgm:t>
    </dgm:pt>
    <dgm:pt modelId="{3F322AAC-874F-EA40-9AB2-82D91E4F2ED7}" type="pres">
      <dgm:prSet presAssocID="{5EF4B1CA-3D86-C048-A83E-D92443EF45CD}" presName="descendantText" presStyleLbl="alignAcc1" presStyleIdx="0" presStyleCnt="3" custLinFactNeighborX="0" custLinFactNeighborY="-955">
        <dgm:presLayoutVars>
          <dgm:bulletEnabled val="1"/>
        </dgm:presLayoutVars>
      </dgm:prSet>
      <dgm:spPr/>
      <dgm:t>
        <a:bodyPr/>
        <a:lstStyle/>
        <a:p>
          <a:endParaRPr kumimoji="1" lang="ja-JP" altLang="en-US"/>
        </a:p>
      </dgm:t>
    </dgm:pt>
    <dgm:pt modelId="{0657C4ED-AA0D-8541-9AEA-FB3C8F3E0576}" type="pres">
      <dgm:prSet presAssocID="{5EBE5894-304D-1047-AFB7-25C15F98143F}" presName="sp" presStyleCnt="0"/>
      <dgm:spPr/>
    </dgm:pt>
    <dgm:pt modelId="{F1DA0DD3-C609-4F4F-9B0D-485883CC9E3C}" type="pres">
      <dgm:prSet presAssocID="{F409A154-0FAE-AA41-907C-6707807461BE}" presName="composite" presStyleCnt="0"/>
      <dgm:spPr/>
    </dgm:pt>
    <dgm:pt modelId="{C1155AFD-D70E-BC40-BE95-6B1CF07FC7A1}" type="pres">
      <dgm:prSet presAssocID="{F409A154-0FAE-AA41-907C-6707807461BE}" presName="parentText" presStyleLbl="alignNode1" presStyleIdx="1" presStyleCnt="3">
        <dgm:presLayoutVars>
          <dgm:chMax val="1"/>
          <dgm:bulletEnabled val="1"/>
        </dgm:presLayoutVars>
      </dgm:prSet>
      <dgm:spPr/>
      <dgm:t>
        <a:bodyPr/>
        <a:lstStyle/>
        <a:p>
          <a:endParaRPr kumimoji="1" lang="ja-JP" altLang="en-US"/>
        </a:p>
      </dgm:t>
    </dgm:pt>
    <dgm:pt modelId="{78B02A4D-AB59-BD48-B82A-2439B6BB6DB4}" type="pres">
      <dgm:prSet presAssocID="{F409A154-0FAE-AA41-907C-6707807461BE}" presName="descendantText" presStyleLbl="alignAcc1" presStyleIdx="1" presStyleCnt="3">
        <dgm:presLayoutVars>
          <dgm:bulletEnabled val="1"/>
        </dgm:presLayoutVars>
      </dgm:prSet>
      <dgm:spPr/>
      <dgm:t>
        <a:bodyPr/>
        <a:lstStyle/>
        <a:p>
          <a:endParaRPr kumimoji="1" lang="ja-JP" altLang="en-US"/>
        </a:p>
      </dgm:t>
    </dgm:pt>
    <dgm:pt modelId="{CEBDDB8A-1E03-834D-AAC1-D27662193306}" type="pres">
      <dgm:prSet presAssocID="{C432E758-ACA9-614A-A2DA-6C1A493096DE}" presName="sp" presStyleCnt="0"/>
      <dgm:spPr/>
    </dgm:pt>
    <dgm:pt modelId="{40B369A7-B7E4-5A4F-91DE-B0ECF78435EA}" type="pres">
      <dgm:prSet presAssocID="{C4276C57-6884-F342-BA06-53D26FECCADD}" presName="composite" presStyleCnt="0"/>
      <dgm:spPr/>
    </dgm:pt>
    <dgm:pt modelId="{6B037933-EB7E-AC43-9D88-3FDFEB43BCEA}" type="pres">
      <dgm:prSet presAssocID="{C4276C57-6884-F342-BA06-53D26FECCADD}" presName="parentText" presStyleLbl="alignNode1" presStyleIdx="2" presStyleCnt="3">
        <dgm:presLayoutVars>
          <dgm:chMax val="1"/>
          <dgm:bulletEnabled val="1"/>
        </dgm:presLayoutVars>
      </dgm:prSet>
      <dgm:spPr/>
      <dgm:t>
        <a:bodyPr/>
        <a:lstStyle/>
        <a:p>
          <a:endParaRPr kumimoji="1" lang="ja-JP" altLang="en-US"/>
        </a:p>
      </dgm:t>
    </dgm:pt>
    <dgm:pt modelId="{E0ABC1F7-C59B-2E4E-98ED-C06653B243B3}" type="pres">
      <dgm:prSet presAssocID="{C4276C57-6884-F342-BA06-53D26FECCADD}" presName="descendantText" presStyleLbl="alignAcc1" presStyleIdx="2" presStyleCnt="3">
        <dgm:presLayoutVars>
          <dgm:bulletEnabled val="1"/>
        </dgm:presLayoutVars>
      </dgm:prSet>
      <dgm:spPr/>
      <dgm:t>
        <a:bodyPr/>
        <a:lstStyle/>
        <a:p>
          <a:endParaRPr kumimoji="1" lang="ja-JP" altLang="en-US"/>
        </a:p>
      </dgm:t>
    </dgm:pt>
  </dgm:ptLst>
  <dgm:cxnLst>
    <dgm:cxn modelId="{0BECAEE1-EF40-1F4F-8A50-5CE847CF99BC}" srcId="{F409A154-0FAE-AA41-907C-6707807461BE}" destId="{1DEBB0AD-EEC2-1D4B-A96E-6E95A5525F49}" srcOrd="0" destOrd="0" parTransId="{8F254553-0882-1F4D-9A3D-5BCD9E2B5267}" sibTransId="{B84DAC15-5B1D-404B-A687-F8B2C192D720}"/>
    <dgm:cxn modelId="{7256B4CC-EB82-6C42-A3AC-59DA354987B2}" type="presOf" srcId="{3FD5779A-643F-2F47-97F1-81F0B17AA55B}" destId="{3F322AAC-874F-EA40-9AB2-82D91E4F2ED7}" srcOrd="0" destOrd="1" presId="urn:microsoft.com/office/officeart/2005/8/layout/chevron2"/>
    <dgm:cxn modelId="{5AF409F4-C317-3249-AFEA-8EF8A3CA858D}" srcId="{B8D4211F-C366-A342-A831-D32C30C360FD}" destId="{C4276C57-6884-F342-BA06-53D26FECCADD}" srcOrd="2" destOrd="0" parTransId="{B7799C72-F4D0-3041-9338-F8C8E9DDB3D8}" sibTransId="{E7F14C41-4CEB-2F4D-8405-8AC7CF1BE217}"/>
    <dgm:cxn modelId="{1820CCB5-96E2-BC46-BECD-E4A36971369D}" srcId="{B8D4211F-C366-A342-A831-D32C30C360FD}" destId="{F409A154-0FAE-AA41-907C-6707807461BE}" srcOrd="1" destOrd="0" parTransId="{C3BCD971-316F-6B4D-A6F2-F5ACB835F7FB}" sibTransId="{C432E758-ACA9-614A-A2DA-6C1A493096DE}"/>
    <dgm:cxn modelId="{F4ECAE77-9A04-A44B-A5A1-310EC30F455B}" type="presOf" srcId="{DFE43D98-A69B-5645-913E-DA7755124E05}" destId="{3F322AAC-874F-EA40-9AB2-82D91E4F2ED7}" srcOrd="0" destOrd="0" presId="urn:microsoft.com/office/officeart/2005/8/layout/chevron2"/>
    <dgm:cxn modelId="{85CFC1CC-CF7F-834D-A776-ADBC8AA2A25D}" srcId="{B8D4211F-C366-A342-A831-D32C30C360FD}" destId="{5EF4B1CA-3D86-C048-A83E-D92443EF45CD}" srcOrd="0" destOrd="0" parTransId="{E45C62EA-2068-3E42-BA1D-58093BF8958A}" sibTransId="{5EBE5894-304D-1047-AFB7-25C15F98143F}"/>
    <dgm:cxn modelId="{AE67FE7D-1620-CF40-AA4C-8C70F8C91ACE}" type="presOf" srcId="{8F3AEC9B-4A55-9348-8344-31B6D2D6873D}" destId="{78B02A4D-AB59-BD48-B82A-2439B6BB6DB4}" srcOrd="0" destOrd="1" presId="urn:microsoft.com/office/officeart/2005/8/layout/chevron2"/>
    <dgm:cxn modelId="{04C1DE68-39AF-9C46-9321-62572BADF9ED}" srcId="{C4276C57-6884-F342-BA06-53D26FECCADD}" destId="{07F599C2-61C4-B143-9239-9153E45CD03D}" srcOrd="0" destOrd="0" parTransId="{C097C980-4255-9243-A8F4-CA38D2382250}" sibTransId="{AA49BAF0-DF93-614C-8228-AB4783F21BAD}"/>
    <dgm:cxn modelId="{67E50C75-026A-9045-8C7D-9BAA43499CED}" type="presOf" srcId="{1DEBB0AD-EEC2-1D4B-A96E-6E95A5525F49}" destId="{78B02A4D-AB59-BD48-B82A-2439B6BB6DB4}" srcOrd="0" destOrd="0" presId="urn:microsoft.com/office/officeart/2005/8/layout/chevron2"/>
    <dgm:cxn modelId="{64C8FEB2-6F2A-0540-95D8-2EFDD06E5730}" srcId="{C4276C57-6884-F342-BA06-53D26FECCADD}" destId="{4FECD8CC-B2FA-974F-94B8-5103990986C6}" srcOrd="1" destOrd="0" parTransId="{B3F285D1-2D37-3645-ADAF-C08F7ECA3FBD}" sibTransId="{65A81EF2-0372-C441-8235-B5CFA0DF8BE3}"/>
    <dgm:cxn modelId="{95D8D67E-F1DC-3740-9252-760A9DDA664D}" type="presOf" srcId="{07F599C2-61C4-B143-9239-9153E45CD03D}" destId="{E0ABC1F7-C59B-2E4E-98ED-C06653B243B3}" srcOrd="0" destOrd="0" presId="urn:microsoft.com/office/officeart/2005/8/layout/chevron2"/>
    <dgm:cxn modelId="{05DC2E5A-DD5C-584C-92D7-91D89F370F05}" type="presOf" srcId="{4FECD8CC-B2FA-974F-94B8-5103990986C6}" destId="{E0ABC1F7-C59B-2E4E-98ED-C06653B243B3}" srcOrd="0" destOrd="1" presId="urn:microsoft.com/office/officeart/2005/8/layout/chevron2"/>
    <dgm:cxn modelId="{BFB376A6-32F7-2A4A-A8C7-82B34E7ED1B7}" srcId="{5EF4B1CA-3D86-C048-A83E-D92443EF45CD}" destId="{DFE43D98-A69B-5645-913E-DA7755124E05}" srcOrd="0" destOrd="0" parTransId="{7B7EEEE7-1F60-0F42-8756-49D5B3F4F2EF}" sibTransId="{0AC78EFC-B31C-BD45-979E-4864921E0F8D}"/>
    <dgm:cxn modelId="{BFCDA216-8D11-514C-8DD9-2793A9CFC142}" type="presOf" srcId="{B8D4211F-C366-A342-A831-D32C30C360FD}" destId="{F1589439-7843-4E4A-8799-C4DF0E31F8CD}" srcOrd="0" destOrd="0" presId="urn:microsoft.com/office/officeart/2005/8/layout/chevron2"/>
    <dgm:cxn modelId="{6FCADBF2-B9BA-2240-B177-83C36E2CADB5}" type="presOf" srcId="{F409A154-0FAE-AA41-907C-6707807461BE}" destId="{C1155AFD-D70E-BC40-BE95-6B1CF07FC7A1}" srcOrd="0" destOrd="0" presId="urn:microsoft.com/office/officeart/2005/8/layout/chevron2"/>
    <dgm:cxn modelId="{445984E1-BAAB-264E-BEE5-6704367441B2}" type="presOf" srcId="{C4276C57-6884-F342-BA06-53D26FECCADD}" destId="{6B037933-EB7E-AC43-9D88-3FDFEB43BCEA}" srcOrd="0" destOrd="0" presId="urn:microsoft.com/office/officeart/2005/8/layout/chevron2"/>
    <dgm:cxn modelId="{DC157637-E9DE-1F4A-84CD-5F94128B987F}" srcId="{5EF4B1CA-3D86-C048-A83E-D92443EF45CD}" destId="{3FD5779A-643F-2F47-97F1-81F0B17AA55B}" srcOrd="1" destOrd="0" parTransId="{5F770CC2-2EBA-674E-BE5E-C9F06A61441B}" sibTransId="{DCC1D673-9FE9-3C4D-BEB7-BB9E79DCE336}"/>
    <dgm:cxn modelId="{7045DD99-4A3A-8E43-99D4-4AD216934FB3}" srcId="{F409A154-0FAE-AA41-907C-6707807461BE}" destId="{8F3AEC9B-4A55-9348-8344-31B6D2D6873D}" srcOrd="1" destOrd="0" parTransId="{C6D1DC67-7228-8F4B-9C07-FBB16E055113}" sibTransId="{A7F7D01A-2CA9-5F46-9516-EBE120B9024C}"/>
    <dgm:cxn modelId="{9A57B09D-3D58-7246-B18A-F7581EBB97D2}" type="presOf" srcId="{5EF4B1CA-3D86-C048-A83E-D92443EF45CD}" destId="{63BA9416-15D1-4B42-A214-557473844CF8}" srcOrd="0" destOrd="0" presId="urn:microsoft.com/office/officeart/2005/8/layout/chevron2"/>
    <dgm:cxn modelId="{1371F4F1-C697-8A4A-8EF3-C1A6C7C9FE78}" type="presParOf" srcId="{F1589439-7843-4E4A-8799-C4DF0E31F8CD}" destId="{559F664B-4347-CF4B-999B-CA61CBE07B0D}" srcOrd="0" destOrd="0" presId="urn:microsoft.com/office/officeart/2005/8/layout/chevron2"/>
    <dgm:cxn modelId="{03A67F56-D88B-9949-AF14-A58DAA619C92}" type="presParOf" srcId="{559F664B-4347-CF4B-999B-CA61CBE07B0D}" destId="{63BA9416-15D1-4B42-A214-557473844CF8}" srcOrd="0" destOrd="0" presId="urn:microsoft.com/office/officeart/2005/8/layout/chevron2"/>
    <dgm:cxn modelId="{89F1DAC4-C07A-5B4E-8275-3A7C04F015A4}" type="presParOf" srcId="{559F664B-4347-CF4B-999B-CA61CBE07B0D}" destId="{3F322AAC-874F-EA40-9AB2-82D91E4F2ED7}" srcOrd="1" destOrd="0" presId="urn:microsoft.com/office/officeart/2005/8/layout/chevron2"/>
    <dgm:cxn modelId="{03080CF0-0A5B-3845-84C2-20219504FB51}" type="presParOf" srcId="{F1589439-7843-4E4A-8799-C4DF0E31F8CD}" destId="{0657C4ED-AA0D-8541-9AEA-FB3C8F3E0576}" srcOrd="1" destOrd="0" presId="urn:microsoft.com/office/officeart/2005/8/layout/chevron2"/>
    <dgm:cxn modelId="{92D4AF8C-1B6E-A745-B0F7-864628904D99}" type="presParOf" srcId="{F1589439-7843-4E4A-8799-C4DF0E31F8CD}" destId="{F1DA0DD3-C609-4F4F-9B0D-485883CC9E3C}" srcOrd="2" destOrd="0" presId="urn:microsoft.com/office/officeart/2005/8/layout/chevron2"/>
    <dgm:cxn modelId="{BA10F1C0-27AB-1640-A916-3291801686AE}" type="presParOf" srcId="{F1DA0DD3-C609-4F4F-9B0D-485883CC9E3C}" destId="{C1155AFD-D70E-BC40-BE95-6B1CF07FC7A1}" srcOrd="0" destOrd="0" presId="urn:microsoft.com/office/officeart/2005/8/layout/chevron2"/>
    <dgm:cxn modelId="{58497D6C-C6B9-2242-9102-DBE2FDD80304}" type="presParOf" srcId="{F1DA0DD3-C609-4F4F-9B0D-485883CC9E3C}" destId="{78B02A4D-AB59-BD48-B82A-2439B6BB6DB4}" srcOrd="1" destOrd="0" presId="urn:microsoft.com/office/officeart/2005/8/layout/chevron2"/>
    <dgm:cxn modelId="{7C667347-D28D-764C-84BB-84654C82BF0D}" type="presParOf" srcId="{F1589439-7843-4E4A-8799-C4DF0E31F8CD}" destId="{CEBDDB8A-1E03-834D-AAC1-D27662193306}" srcOrd="3" destOrd="0" presId="urn:microsoft.com/office/officeart/2005/8/layout/chevron2"/>
    <dgm:cxn modelId="{63CA46FB-86BF-7F4F-A12F-A8971D31F271}" type="presParOf" srcId="{F1589439-7843-4E4A-8799-C4DF0E31F8CD}" destId="{40B369A7-B7E4-5A4F-91DE-B0ECF78435EA}" srcOrd="4" destOrd="0" presId="urn:microsoft.com/office/officeart/2005/8/layout/chevron2"/>
    <dgm:cxn modelId="{DBF1300E-624C-D047-8260-346310FE5312}" type="presParOf" srcId="{40B369A7-B7E4-5A4F-91DE-B0ECF78435EA}" destId="{6B037933-EB7E-AC43-9D88-3FDFEB43BCEA}" srcOrd="0" destOrd="0" presId="urn:microsoft.com/office/officeart/2005/8/layout/chevron2"/>
    <dgm:cxn modelId="{466C65CE-EAC0-9743-8F41-69D48950AE3E}" type="presParOf" srcId="{40B369A7-B7E4-5A4F-91DE-B0ECF78435EA}" destId="{E0ABC1F7-C59B-2E4E-98ED-C06653B243B3}"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DB7F96-87B1-584A-8A68-FB4D976DDBBE}" type="doc">
      <dgm:prSet loTypeId="urn:microsoft.com/office/officeart/2005/8/layout/process4" loCatId="" qsTypeId="urn:microsoft.com/office/officeart/2005/8/quickstyle/simple4" qsCatId="simple" csTypeId="urn:microsoft.com/office/officeart/2005/8/colors/accent1_2" csCatId="accent1" phldr="1"/>
      <dgm:spPr/>
      <dgm:t>
        <a:bodyPr/>
        <a:lstStyle/>
        <a:p>
          <a:endParaRPr kumimoji="1" lang="ja-JP" altLang="en-US"/>
        </a:p>
      </dgm:t>
    </dgm:pt>
    <dgm:pt modelId="{C4125E66-E6B7-9444-A439-9151C9E16845}">
      <dgm:prSet phldrT="[テキスト]" custT="1"/>
      <dgm:spPr/>
      <dgm:t>
        <a:bodyPr/>
        <a:lstStyle/>
        <a:p>
          <a:r>
            <a:rPr kumimoji="1" lang="en-US" altLang="ja-JP" sz="1200" dirty="0" smtClean="0"/>
            <a:t>Step 1</a:t>
          </a:r>
          <a:r>
            <a:rPr kumimoji="1" lang="ja-JP" altLang="en-US" sz="1200" dirty="0" smtClean="0"/>
            <a:t>　低血糖症の診断</a:t>
          </a:r>
          <a:endParaRPr kumimoji="1" lang="ja-JP" altLang="en-US" sz="1200" dirty="0"/>
        </a:p>
      </dgm:t>
    </dgm:pt>
    <dgm:pt modelId="{20DEDF51-0D91-4E4F-B85A-A9247C6E0E94}" type="parTrans" cxnId="{8846050D-1B45-C848-9562-C0691C62EC99}">
      <dgm:prSet/>
      <dgm:spPr/>
      <dgm:t>
        <a:bodyPr/>
        <a:lstStyle/>
        <a:p>
          <a:endParaRPr kumimoji="1" lang="ja-JP" altLang="en-US"/>
        </a:p>
      </dgm:t>
    </dgm:pt>
    <dgm:pt modelId="{3DAE2A7F-91E9-844B-927D-2EACDF62979B}" type="sibTrans" cxnId="{8846050D-1B45-C848-9562-C0691C62EC99}">
      <dgm:prSet/>
      <dgm:spPr/>
      <dgm:t>
        <a:bodyPr/>
        <a:lstStyle/>
        <a:p>
          <a:endParaRPr kumimoji="1" lang="ja-JP" altLang="en-US"/>
        </a:p>
      </dgm:t>
    </dgm:pt>
    <dgm:pt modelId="{06BEC1EB-9625-2A4D-8D0D-A24BC754EE8E}">
      <dgm:prSet phldrT="[テキスト]" custT="1"/>
      <dgm:spPr/>
      <dgm:t>
        <a:bodyPr/>
        <a:lstStyle/>
        <a:p>
          <a:r>
            <a:rPr kumimoji="1" lang="ja-JP" altLang="en-US" sz="1200" dirty="0" smtClean="0"/>
            <a:t>症状出現時に血糖</a:t>
          </a:r>
          <a:r>
            <a:rPr kumimoji="1" lang="en-US" altLang="ja-JP" sz="1200" dirty="0" smtClean="0"/>
            <a:t>60mg/d</a:t>
          </a:r>
          <a:r>
            <a:rPr kumimoji="1" lang="ja-JP" altLang="en-US" sz="1200" dirty="0" smtClean="0"/>
            <a:t>以下になっているかどうか</a:t>
          </a:r>
          <a:endParaRPr kumimoji="1" lang="ja-JP" altLang="en-US" sz="1200" dirty="0"/>
        </a:p>
      </dgm:t>
    </dgm:pt>
    <dgm:pt modelId="{C6C5FC41-353D-D749-8D5C-0A97B68EB61B}" type="parTrans" cxnId="{7C49DB8D-725A-2444-B680-7C9A73E3D037}">
      <dgm:prSet/>
      <dgm:spPr/>
      <dgm:t>
        <a:bodyPr/>
        <a:lstStyle/>
        <a:p>
          <a:endParaRPr kumimoji="1" lang="ja-JP" altLang="en-US"/>
        </a:p>
      </dgm:t>
    </dgm:pt>
    <dgm:pt modelId="{5E63E75E-E6DE-FF4E-AC29-B184DFDC55CF}" type="sibTrans" cxnId="{7C49DB8D-725A-2444-B680-7C9A73E3D037}">
      <dgm:prSet/>
      <dgm:spPr/>
      <dgm:t>
        <a:bodyPr/>
        <a:lstStyle/>
        <a:p>
          <a:endParaRPr kumimoji="1" lang="ja-JP" altLang="en-US"/>
        </a:p>
      </dgm:t>
    </dgm:pt>
    <dgm:pt modelId="{ADFF73D1-7D8B-8548-9842-0BB552417F0D}">
      <dgm:prSet phldrT="[テキスト]" custT="1"/>
      <dgm:spPr/>
      <dgm:t>
        <a:bodyPr/>
        <a:lstStyle/>
        <a:p>
          <a:r>
            <a:rPr kumimoji="1" lang="en-US" altLang="ja-JP" sz="1200" dirty="0" smtClean="0"/>
            <a:t>→</a:t>
          </a:r>
          <a:r>
            <a:rPr kumimoji="1" lang="ja-JP" altLang="en-US" sz="1200" dirty="0" smtClean="0"/>
            <a:t>自律神経症状が出ているだけの可能性の除外</a:t>
          </a:r>
          <a:endParaRPr kumimoji="1" lang="ja-JP" altLang="en-US" sz="1200" dirty="0"/>
        </a:p>
      </dgm:t>
    </dgm:pt>
    <dgm:pt modelId="{F62552DB-47E9-784C-B90D-2135F6432DA7}" type="parTrans" cxnId="{E8FF2620-1F47-E14D-9900-FF8B0C77657B}">
      <dgm:prSet/>
      <dgm:spPr/>
      <dgm:t>
        <a:bodyPr/>
        <a:lstStyle/>
        <a:p>
          <a:endParaRPr kumimoji="1" lang="ja-JP" altLang="en-US"/>
        </a:p>
      </dgm:t>
    </dgm:pt>
    <dgm:pt modelId="{E4F30EB3-3303-EB48-B394-8175FF2A2665}" type="sibTrans" cxnId="{E8FF2620-1F47-E14D-9900-FF8B0C77657B}">
      <dgm:prSet/>
      <dgm:spPr/>
      <dgm:t>
        <a:bodyPr/>
        <a:lstStyle/>
        <a:p>
          <a:endParaRPr kumimoji="1" lang="ja-JP" altLang="en-US"/>
        </a:p>
      </dgm:t>
    </dgm:pt>
    <dgm:pt modelId="{49B46781-4DC6-C04B-BFBE-03B1137DA8A8}">
      <dgm:prSet phldrT="[テキスト]" custT="1"/>
      <dgm:spPr/>
      <dgm:t>
        <a:bodyPr/>
        <a:lstStyle/>
        <a:p>
          <a:r>
            <a:rPr kumimoji="1" lang="en-US" altLang="ja-JP" sz="1200" dirty="0" smtClean="0"/>
            <a:t>Step 2</a:t>
          </a:r>
          <a:r>
            <a:rPr kumimoji="1" lang="ja-JP" altLang="en-US" sz="1200" dirty="0" smtClean="0"/>
            <a:t>　反応性低血糖の診断</a:t>
          </a:r>
          <a:endParaRPr kumimoji="1" lang="en-US" altLang="ja-JP" sz="1200" dirty="0" smtClean="0"/>
        </a:p>
      </dgm:t>
    </dgm:pt>
    <dgm:pt modelId="{BDEDB8F4-5CAA-664B-B0EE-496D7AFB1E79}" type="parTrans" cxnId="{2F3E2CD0-D56B-CD4C-B68D-7CCCA5AC3238}">
      <dgm:prSet/>
      <dgm:spPr/>
      <dgm:t>
        <a:bodyPr/>
        <a:lstStyle/>
        <a:p>
          <a:endParaRPr kumimoji="1" lang="ja-JP" altLang="en-US"/>
        </a:p>
      </dgm:t>
    </dgm:pt>
    <dgm:pt modelId="{522417EA-0D3A-5347-8BE6-A43124CA6E1C}" type="sibTrans" cxnId="{2F3E2CD0-D56B-CD4C-B68D-7CCCA5AC3238}">
      <dgm:prSet/>
      <dgm:spPr/>
      <dgm:t>
        <a:bodyPr/>
        <a:lstStyle/>
        <a:p>
          <a:endParaRPr kumimoji="1" lang="ja-JP" altLang="en-US"/>
        </a:p>
      </dgm:t>
    </dgm:pt>
    <dgm:pt modelId="{9C8649DB-0AAF-8243-B948-62AF7F65364C}">
      <dgm:prSet phldrT="[テキスト]" custT="1"/>
      <dgm:spPr/>
      <dgm:t>
        <a:bodyPr/>
        <a:lstStyle/>
        <a:p>
          <a:r>
            <a:rPr kumimoji="1" lang="ja-JP" altLang="en-US" sz="1200" dirty="0" smtClean="0"/>
            <a:t>　食後に低血糖を生じているか</a:t>
          </a:r>
          <a:endParaRPr kumimoji="1" lang="ja-JP" altLang="en-US" sz="1200" dirty="0"/>
        </a:p>
      </dgm:t>
    </dgm:pt>
    <dgm:pt modelId="{38241593-A3B5-BA48-A8DE-44F524F4D55A}" type="parTrans" cxnId="{A2C6CA95-51D4-D848-B02D-61A083122F7D}">
      <dgm:prSet/>
      <dgm:spPr/>
      <dgm:t>
        <a:bodyPr/>
        <a:lstStyle/>
        <a:p>
          <a:endParaRPr kumimoji="1" lang="ja-JP" altLang="en-US"/>
        </a:p>
      </dgm:t>
    </dgm:pt>
    <dgm:pt modelId="{9DD18848-29ED-4549-9EAD-DEAEAAC024E1}" type="sibTrans" cxnId="{A2C6CA95-51D4-D848-B02D-61A083122F7D}">
      <dgm:prSet/>
      <dgm:spPr/>
      <dgm:t>
        <a:bodyPr/>
        <a:lstStyle/>
        <a:p>
          <a:endParaRPr kumimoji="1" lang="ja-JP" altLang="en-US"/>
        </a:p>
      </dgm:t>
    </dgm:pt>
    <dgm:pt modelId="{47FCFE3F-5A63-AA4E-8F38-F065D54C59EF}">
      <dgm:prSet phldrT="[テキスト]"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kumimoji="1" lang="en-US" altLang="ja-JP" sz="1200" dirty="0" smtClean="0"/>
            <a:t>→</a:t>
          </a:r>
          <a:r>
            <a:rPr kumimoji="1" lang="ja-JP" altLang="en-US" sz="1200" dirty="0" smtClean="0"/>
            <a:t>食後</a:t>
          </a:r>
          <a:r>
            <a:rPr kumimoji="1" lang="en-US" altLang="ja-JP" sz="1200" dirty="0" smtClean="0"/>
            <a:t>3〜5</a:t>
          </a:r>
          <a:r>
            <a:rPr kumimoji="1" lang="ja-JP" altLang="en-US" sz="1200" dirty="0" smtClean="0"/>
            <a:t>時間なら２型</a:t>
          </a:r>
          <a:r>
            <a:rPr kumimoji="1" lang="en-US" altLang="ja-JP" sz="1200" dirty="0" smtClean="0"/>
            <a:t>DM</a:t>
          </a:r>
          <a:r>
            <a:rPr kumimoji="1" lang="ja-JP" altLang="en-US" sz="1200" dirty="0" smtClean="0"/>
            <a:t>の初期、食後</a:t>
          </a:r>
          <a:r>
            <a:rPr kumimoji="1" lang="en-US" altLang="ja-JP" sz="1200" dirty="0" smtClean="0"/>
            <a:t>30〜60</a:t>
          </a:r>
          <a:r>
            <a:rPr kumimoji="1" lang="ja-JP" altLang="en-US" sz="1200" dirty="0" smtClean="0"/>
            <a:t>分なら胃切除後</a:t>
          </a:r>
        </a:p>
      </dgm:t>
    </dgm:pt>
    <dgm:pt modelId="{A5604CCC-FA30-6D4C-80A7-F2478D5327D1}" type="parTrans" cxnId="{F365B59C-1187-874A-98A8-2F19FAF79476}">
      <dgm:prSet/>
      <dgm:spPr/>
      <dgm:t>
        <a:bodyPr/>
        <a:lstStyle/>
        <a:p>
          <a:endParaRPr kumimoji="1" lang="ja-JP" altLang="en-US"/>
        </a:p>
      </dgm:t>
    </dgm:pt>
    <dgm:pt modelId="{74649265-2E24-3947-9E13-554802408950}" type="sibTrans" cxnId="{F365B59C-1187-874A-98A8-2F19FAF79476}">
      <dgm:prSet/>
      <dgm:spPr/>
      <dgm:t>
        <a:bodyPr/>
        <a:lstStyle/>
        <a:p>
          <a:endParaRPr kumimoji="1" lang="ja-JP" altLang="en-US"/>
        </a:p>
      </dgm:t>
    </dgm:pt>
    <dgm:pt modelId="{B230E288-0698-A440-942D-A64E36B96BDB}">
      <dgm:prSet phldrT="[テキスト]" custT="1"/>
      <dgm:spPr/>
      <dgm:t>
        <a:bodyPr/>
        <a:lstStyle/>
        <a:p>
          <a:r>
            <a:rPr kumimoji="1" lang="en-US" altLang="ja-JP" sz="1200" dirty="0" smtClean="0"/>
            <a:t>Step 3</a:t>
          </a:r>
          <a:r>
            <a:rPr kumimoji="1" lang="ja-JP" altLang="en-US" sz="1200" dirty="0" smtClean="0"/>
            <a:t>　薬剤性低血糖症の診断</a:t>
          </a:r>
          <a:endParaRPr kumimoji="1" lang="ja-JP" altLang="en-US" sz="1200" dirty="0"/>
        </a:p>
      </dgm:t>
    </dgm:pt>
    <dgm:pt modelId="{77FB3151-DA9D-0742-BF02-477E313EBAC8}" type="parTrans" cxnId="{A5D79D43-8E5B-384B-8DAB-F1EA0FEBCA5A}">
      <dgm:prSet/>
      <dgm:spPr/>
      <dgm:t>
        <a:bodyPr/>
        <a:lstStyle/>
        <a:p>
          <a:endParaRPr kumimoji="1" lang="ja-JP" altLang="en-US"/>
        </a:p>
      </dgm:t>
    </dgm:pt>
    <dgm:pt modelId="{7CA46520-90C0-5144-B740-48359DAC0589}" type="sibTrans" cxnId="{A5D79D43-8E5B-384B-8DAB-F1EA0FEBCA5A}">
      <dgm:prSet/>
      <dgm:spPr/>
      <dgm:t>
        <a:bodyPr/>
        <a:lstStyle/>
        <a:p>
          <a:endParaRPr kumimoji="1" lang="ja-JP" altLang="en-US"/>
        </a:p>
      </dgm:t>
    </dgm:pt>
    <dgm:pt modelId="{894D5A4A-41F3-9D4B-AABD-7FA34279490C}">
      <dgm:prSet phldrT="[テキスト]"/>
      <dgm:spPr/>
      <dgm:t>
        <a:bodyPr/>
        <a:lstStyle/>
        <a:p>
          <a:r>
            <a:rPr kumimoji="1" lang="ja-JP" altLang="en-US" dirty="0" smtClean="0"/>
            <a:t>低血糖を引き起こす薬剤を使用していないか</a:t>
          </a:r>
          <a:endParaRPr kumimoji="1" lang="ja-JP" altLang="en-US" dirty="0"/>
        </a:p>
      </dgm:t>
    </dgm:pt>
    <dgm:pt modelId="{C42B5319-0224-9D43-ADC1-C49D16DB1A81}" type="parTrans" cxnId="{9775BDFD-D51E-B340-8E4B-0C041DB68ED1}">
      <dgm:prSet/>
      <dgm:spPr/>
      <dgm:t>
        <a:bodyPr/>
        <a:lstStyle/>
        <a:p>
          <a:endParaRPr kumimoji="1" lang="ja-JP" altLang="en-US"/>
        </a:p>
      </dgm:t>
    </dgm:pt>
    <dgm:pt modelId="{8298CD6B-056D-4248-B0CB-59040611C8E8}" type="sibTrans" cxnId="{9775BDFD-D51E-B340-8E4B-0C041DB68ED1}">
      <dgm:prSet/>
      <dgm:spPr/>
      <dgm:t>
        <a:bodyPr/>
        <a:lstStyle/>
        <a:p>
          <a:endParaRPr kumimoji="1" lang="ja-JP" altLang="en-US"/>
        </a:p>
      </dgm:t>
    </dgm:pt>
    <dgm:pt modelId="{4C089C23-8588-D64B-B0B7-CEE0E8EB7638}">
      <dgm:prSet phldrT="[テキスト]"/>
      <dgm:spPr/>
      <dgm:t>
        <a:bodyPr/>
        <a:lstStyle/>
        <a:p>
          <a:r>
            <a:rPr kumimoji="1" lang="en-US" altLang="ja-JP" dirty="0" smtClean="0"/>
            <a:t>→</a:t>
          </a:r>
          <a:r>
            <a:rPr kumimoji="1" lang="ja-JP" altLang="en-US" dirty="0" smtClean="0"/>
            <a:t>原因薬剤を使っているようならその薬を中止してみる</a:t>
          </a:r>
          <a:endParaRPr kumimoji="1" lang="ja-JP" altLang="en-US" dirty="0"/>
        </a:p>
      </dgm:t>
    </dgm:pt>
    <dgm:pt modelId="{0D47F2CA-0DB3-D749-AA70-BEC29CC4ECC5}" type="parTrans" cxnId="{C578E733-9C9A-D74D-9879-5C9E79EBA23E}">
      <dgm:prSet/>
      <dgm:spPr/>
      <dgm:t>
        <a:bodyPr/>
        <a:lstStyle/>
        <a:p>
          <a:endParaRPr kumimoji="1" lang="ja-JP" altLang="en-US"/>
        </a:p>
      </dgm:t>
    </dgm:pt>
    <dgm:pt modelId="{E6E6A71F-D4A2-9941-B9C9-1EAD2F214CAD}" type="sibTrans" cxnId="{C578E733-9C9A-D74D-9879-5C9E79EBA23E}">
      <dgm:prSet/>
      <dgm:spPr/>
      <dgm:t>
        <a:bodyPr/>
        <a:lstStyle/>
        <a:p>
          <a:endParaRPr kumimoji="1" lang="ja-JP" altLang="en-US"/>
        </a:p>
      </dgm:t>
    </dgm:pt>
    <dgm:pt modelId="{14D7E10C-747C-DE46-9D26-A17B5D003D69}">
      <dgm:prSet phldrT="[テキスト]" custT="1"/>
      <dgm:spPr/>
      <dgm:t>
        <a:bodyPr/>
        <a:lstStyle/>
        <a:p>
          <a:r>
            <a:rPr kumimoji="1" lang="en-US" altLang="ja-JP" sz="1200" dirty="0" smtClean="0"/>
            <a:t>Step 4</a:t>
          </a:r>
          <a:r>
            <a:rPr kumimoji="1" lang="ja-JP" altLang="en-US" sz="1200" dirty="0" smtClean="0"/>
            <a:t>　二次的に低血糖症を起こす疾患および病態の診断</a:t>
          </a:r>
        </a:p>
      </dgm:t>
    </dgm:pt>
    <dgm:pt modelId="{B5E6EB6C-F567-BC45-9757-B81DEDC26578}" type="parTrans" cxnId="{145078A1-5986-2C41-878F-1DB0878E1A5C}">
      <dgm:prSet/>
      <dgm:spPr/>
      <dgm:t>
        <a:bodyPr/>
        <a:lstStyle/>
        <a:p>
          <a:endParaRPr kumimoji="1" lang="ja-JP" altLang="en-US"/>
        </a:p>
      </dgm:t>
    </dgm:pt>
    <dgm:pt modelId="{4DD87B7E-F79D-4040-BBAD-7BC9A17270E5}" type="sibTrans" cxnId="{145078A1-5986-2C41-878F-1DB0878E1A5C}">
      <dgm:prSet/>
      <dgm:spPr/>
      <dgm:t>
        <a:bodyPr/>
        <a:lstStyle/>
        <a:p>
          <a:endParaRPr kumimoji="1" lang="ja-JP" altLang="en-US"/>
        </a:p>
      </dgm:t>
    </dgm:pt>
    <dgm:pt modelId="{6595A546-2313-F14F-A9C4-5666FCF88DB3}">
      <dgm:prSet/>
      <dgm:spPr/>
      <dgm:t>
        <a:bodyPr/>
        <a:lstStyle/>
        <a:p>
          <a:r>
            <a:rPr kumimoji="1" lang="ja-JP" altLang="en-US" dirty="0" smtClean="0"/>
            <a:t>内分泌疾患や内臓疾患などの基礎疾患がないか</a:t>
          </a:r>
        </a:p>
      </dgm:t>
    </dgm:pt>
    <dgm:pt modelId="{33BB38AA-0D41-CF43-A777-344C791DCA5D}" type="parTrans" cxnId="{EA89E166-DA7E-4349-8F62-A1BAEB9A870A}">
      <dgm:prSet/>
      <dgm:spPr/>
      <dgm:t>
        <a:bodyPr/>
        <a:lstStyle/>
        <a:p>
          <a:endParaRPr kumimoji="1" lang="ja-JP" altLang="en-US"/>
        </a:p>
      </dgm:t>
    </dgm:pt>
    <dgm:pt modelId="{2DC8C128-F4AB-934B-8939-81A6C8140D5A}" type="sibTrans" cxnId="{EA89E166-DA7E-4349-8F62-A1BAEB9A870A}">
      <dgm:prSet/>
      <dgm:spPr/>
      <dgm:t>
        <a:bodyPr/>
        <a:lstStyle/>
        <a:p>
          <a:endParaRPr kumimoji="1" lang="ja-JP" altLang="en-US"/>
        </a:p>
      </dgm:t>
    </dgm:pt>
    <dgm:pt modelId="{56B81B25-45B1-F04D-AA40-4EAE1D44B4E8}">
      <dgm:prSet/>
      <dgm:spPr/>
      <dgm:t>
        <a:bodyPr/>
        <a:lstStyle/>
        <a:p>
          <a:r>
            <a:rPr kumimoji="1" lang="en-US" altLang="ja-JP" dirty="0" smtClean="0"/>
            <a:t>→</a:t>
          </a:r>
          <a:r>
            <a:rPr kumimoji="1" lang="ja-JP" altLang="en-US" dirty="0" smtClean="0"/>
            <a:t>基礎疾患をまずは治療する</a:t>
          </a:r>
        </a:p>
      </dgm:t>
    </dgm:pt>
    <dgm:pt modelId="{83B532E9-25ED-1F48-A994-BD64FA80C52F}" type="parTrans" cxnId="{DB47A72D-2019-B64F-B956-58C9D9F72AB5}">
      <dgm:prSet/>
      <dgm:spPr/>
      <dgm:t>
        <a:bodyPr/>
        <a:lstStyle/>
        <a:p>
          <a:endParaRPr kumimoji="1" lang="ja-JP" altLang="en-US"/>
        </a:p>
      </dgm:t>
    </dgm:pt>
    <dgm:pt modelId="{27529767-301B-E441-8FD8-C2976E882A66}" type="sibTrans" cxnId="{DB47A72D-2019-B64F-B956-58C9D9F72AB5}">
      <dgm:prSet/>
      <dgm:spPr/>
      <dgm:t>
        <a:bodyPr/>
        <a:lstStyle/>
        <a:p>
          <a:endParaRPr kumimoji="1" lang="ja-JP" altLang="en-US"/>
        </a:p>
      </dgm:t>
    </dgm:pt>
    <dgm:pt modelId="{1B9A48DA-D3EC-C842-A7D3-E5F1C8D30509}">
      <dgm:prSet custT="1"/>
      <dgm:spPr/>
      <dgm:t>
        <a:bodyPr/>
        <a:lstStyle/>
        <a:p>
          <a:r>
            <a:rPr kumimoji="1" lang="en-US" altLang="ja-JP" sz="1200" dirty="0" smtClean="0"/>
            <a:t>Step 5</a:t>
          </a:r>
          <a:r>
            <a:rPr kumimoji="1" lang="ja-JP" altLang="en-US" sz="1200" dirty="0" smtClean="0"/>
            <a:t>　インスリン自己免疫症候群の診断</a:t>
          </a:r>
          <a:endParaRPr kumimoji="1" lang="ja-JP" altLang="en-US" sz="1200" dirty="0"/>
        </a:p>
      </dgm:t>
    </dgm:pt>
    <dgm:pt modelId="{57B89A25-91F1-9744-941B-E0A4621070BC}" type="parTrans" cxnId="{B782E048-8476-4044-81ED-6232A2A1DB3B}">
      <dgm:prSet/>
      <dgm:spPr/>
      <dgm:t>
        <a:bodyPr/>
        <a:lstStyle/>
        <a:p>
          <a:endParaRPr kumimoji="1" lang="ja-JP" altLang="en-US"/>
        </a:p>
      </dgm:t>
    </dgm:pt>
    <dgm:pt modelId="{30419C4E-73E3-644A-AC65-BD3C76466056}" type="sibTrans" cxnId="{B782E048-8476-4044-81ED-6232A2A1DB3B}">
      <dgm:prSet/>
      <dgm:spPr/>
      <dgm:t>
        <a:bodyPr/>
        <a:lstStyle/>
        <a:p>
          <a:endParaRPr kumimoji="1" lang="ja-JP" altLang="en-US"/>
        </a:p>
      </dgm:t>
    </dgm:pt>
    <dgm:pt modelId="{13EF1A75-CD73-9C49-BF26-EE7E0924A993}">
      <dgm:prSet/>
      <dgm:spPr/>
      <dgm:t>
        <a:bodyPr/>
        <a:lstStyle/>
        <a:p>
          <a:r>
            <a:rPr kumimoji="1" lang="ja-JP" altLang="en-US" dirty="0" smtClean="0"/>
            <a:t>血中インスリンが高値で抗インスリン抗体も陽性</a:t>
          </a:r>
          <a:endParaRPr kumimoji="1" lang="ja-JP" altLang="en-US" dirty="0"/>
        </a:p>
      </dgm:t>
    </dgm:pt>
    <dgm:pt modelId="{2B9FE758-CEBE-6A46-BE3F-459544137C91}" type="parTrans" cxnId="{E5577BF0-05C3-3B49-87A8-0F62E8DC663E}">
      <dgm:prSet/>
      <dgm:spPr/>
      <dgm:t>
        <a:bodyPr/>
        <a:lstStyle/>
        <a:p>
          <a:endParaRPr kumimoji="1" lang="ja-JP" altLang="en-US"/>
        </a:p>
      </dgm:t>
    </dgm:pt>
    <dgm:pt modelId="{6C11DB34-0181-9144-A6EC-58ABC0126F6C}" type="sibTrans" cxnId="{E5577BF0-05C3-3B49-87A8-0F62E8DC663E}">
      <dgm:prSet/>
      <dgm:spPr/>
      <dgm:t>
        <a:bodyPr/>
        <a:lstStyle/>
        <a:p>
          <a:endParaRPr kumimoji="1" lang="ja-JP" altLang="en-US"/>
        </a:p>
      </dgm:t>
    </dgm:pt>
    <dgm:pt modelId="{DB71E0CF-4845-5045-A257-D75A1545371F}">
      <dgm:prSet/>
      <dgm:spPr/>
      <dgm:t>
        <a:bodyPr/>
        <a:lstStyle/>
        <a:p>
          <a:r>
            <a:rPr kumimoji="1" lang="en-US" altLang="ja-JP" dirty="0" smtClean="0"/>
            <a:t>→</a:t>
          </a:r>
          <a:r>
            <a:rPr kumimoji="1" lang="ja-JP" altLang="en-US" dirty="0" smtClean="0"/>
            <a:t>インスリン自己免疫症候群の治療を行なう</a:t>
          </a:r>
          <a:endParaRPr kumimoji="1" lang="ja-JP" altLang="en-US" dirty="0"/>
        </a:p>
      </dgm:t>
    </dgm:pt>
    <dgm:pt modelId="{6BECA84C-F619-D34C-802B-D0F228DA7878}" type="parTrans" cxnId="{4F038DFE-502D-EB44-BD90-8F30C6265F80}">
      <dgm:prSet/>
      <dgm:spPr/>
      <dgm:t>
        <a:bodyPr/>
        <a:lstStyle/>
        <a:p>
          <a:endParaRPr kumimoji="1" lang="ja-JP" altLang="en-US"/>
        </a:p>
      </dgm:t>
    </dgm:pt>
    <dgm:pt modelId="{BD79D7C1-AC87-0A4C-803A-4462CE7735E0}" type="sibTrans" cxnId="{4F038DFE-502D-EB44-BD90-8F30C6265F80}">
      <dgm:prSet/>
      <dgm:spPr/>
      <dgm:t>
        <a:bodyPr/>
        <a:lstStyle/>
        <a:p>
          <a:endParaRPr kumimoji="1" lang="ja-JP" altLang="en-US"/>
        </a:p>
      </dgm:t>
    </dgm:pt>
    <dgm:pt modelId="{E40F85F4-5297-C644-B2F4-4412D0CBC15A}">
      <dgm:prSet custT="1"/>
      <dgm:spPr/>
      <dgm:t>
        <a:bodyPr/>
        <a:lstStyle/>
        <a:p>
          <a:r>
            <a:rPr kumimoji="1" lang="en-US" altLang="ja-JP" sz="1200" dirty="0" smtClean="0"/>
            <a:t>Step 6</a:t>
          </a:r>
          <a:r>
            <a:rPr kumimoji="1" lang="ja-JP" altLang="en-US" sz="1200" dirty="0" smtClean="0"/>
            <a:t>　インスリンによる</a:t>
          </a:r>
          <a:r>
            <a:rPr kumimoji="1" lang="en-US" altLang="ja-JP" sz="1200" dirty="0" smtClean="0"/>
            <a:t>factitious hypoglycemia</a:t>
          </a:r>
          <a:r>
            <a:rPr kumimoji="1" lang="ja-JP" altLang="en-US" sz="1200" dirty="0" smtClean="0"/>
            <a:t>の診断</a:t>
          </a:r>
          <a:endParaRPr kumimoji="1" lang="ja-JP" altLang="en-US" sz="1200" dirty="0"/>
        </a:p>
      </dgm:t>
    </dgm:pt>
    <dgm:pt modelId="{7A080346-A0E5-144B-8AD8-B3147E8AA914}" type="parTrans" cxnId="{4E720191-70B3-9E44-BF6B-201C407922C5}">
      <dgm:prSet/>
      <dgm:spPr/>
      <dgm:t>
        <a:bodyPr/>
        <a:lstStyle/>
        <a:p>
          <a:endParaRPr kumimoji="1" lang="ja-JP" altLang="en-US"/>
        </a:p>
      </dgm:t>
    </dgm:pt>
    <dgm:pt modelId="{910DFB42-71EB-C94A-83DC-1EB748A3106F}" type="sibTrans" cxnId="{4E720191-70B3-9E44-BF6B-201C407922C5}">
      <dgm:prSet/>
      <dgm:spPr/>
      <dgm:t>
        <a:bodyPr/>
        <a:lstStyle/>
        <a:p>
          <a:endParaRPr kumimoji="1" lang="ja-JP" altLang="en-US"/>
        </a:p>
      </dgm:t>
    </dgm:pt>
    <dgm:pt modelId="{6FDB185C-5262-D647-AC88-5B569F894F84}">
      <dgm:prSet/>
      <dgm:spPr/>
      <dgm:t>
        <a:bodyPr/>
        <a:lstStyle/>
        <a:p>
          <a:r>
            <a:rPr kumimoji="1" lang="ja-JP" altLang="en-US" dirty="0" smtClean="0"/>
            <a:t>血中インスリンは高値なのに血中</a:t>
          </a:r>
          <a:r>
            <a:rPr kumimoji="1" lang="en-US" altLang="ja-JP" dirty="0" smtClean="0"/>
            <a:t>C</a:t>
          </a:r>
          <a:r>
            <a:rPr kumimoji="1" lang="ja-JP" altLang="en-US" dirty="0" smtClean="0"/>
            <a:t>ペプチドが低い</a:t>
          </a:r>
          <a:endParaRPr kumimoji="1" lang="ja-JP" altLang="en-US" dirty="0"/>
        </a:p>
      </dgm:t>
    </dgm:pt>
    <dgm:pt modelId="{DB60DB89-36C8-834D-A347-1DA410BDD5CD}" type="parTrans" cxnId="{EE4488A8-F879-BE40-8229-0454528FB441}">
      <dgm:prSet/>
      <dgm:spPr/>
      <dgm:t>
        <a:bodyPr/>
        <a:lstStyle/>
        <a:p>
          <a:endParaRPr kumimoji="1" lang="ja-JP" altLang="en-US"/>
        </a:p>
      </dgm:t>
    </dgm:pt>
    <dgm:pt modelId="{BC41CF68-F19C-4E42-9301-7B2F653F6410}" type="sibTrans" cxnId="{EE4488A8-F879-BE40-8229-0454528FB441}">
      <dgm:prSet/>
      <dgm:spPr/>
      <dgm:t>
        <a:bodyPr/>
        <a:lstStyle/>
        <a:p>
          <a:endParaRPr kumimoji="1" lang="ja-JP" altLang="en-US"/>
        </a:p>
      </dgm:t>
    </dgm:pt>
    <dgm:pt modelId="{9E5CC4EB-FC05-2F4A-A519-313C82041899}">
      <dgm:prSet/>
      <dgm:spPr/>
      <dgm:t>
        <a:bodyPr/>
        <a:lstStyle/>
        <a:p>
          <a:r>
            <a:rPr kumimoji="1" lang="en-US" altLang="ja-JP" dirty="0" smtClean="0"/>
            <a:t>→</a:t>
          </a:r>
          <a:r>
            <a:rPr kumimoji="1" lang="ja-JP" altLang="en-US" dirty="0" smtClean="0"/>
            <a:t>インスリンを密かに自己注射してませんか？</a:t>
          </a:r>
          <a:endParaRPr kumimoji="1" lang="ja-JP" altLang="en-US" dirty="0"/>
        </a:p>
      </dgm:t>
    </dgm:pt>
    <dgm:pt modelId="{27ED3B8E-14E5-4F40-84E9-A5DD8B8E1CC1}" type="parTrans" cxnId="{958D1B85-74DB-0142-AC79-E05DCD96CDD0}">
      <dgm:prSet/>
      <dgm:spPr/>
      <dgm:t>
        <a:bodyPr/>
        <a:lstStyle/>
        <a:p>
          <a:endParaRPr kumimoji="1" lang="ja-JP" altLang="en-US"/>
        </a:p>
      </dgm:t>
    </dgm:pt>
    <dgm:pt modelId="{483CD27C-49DB-6C4B-A89C-A9D78F557E19}" type="sibTrans" cxnId="{958D1B85-74DB-0142-AC79-E05DCD96CDD0}">
      <dgm:prSet/>
      <dgm:spPr/>
      <dgm:t>
        <a:bodyPr/>
        <a:lstStyle/>
        <a:p>
          <a:endParaRPr kumimoji="1" lang="ja-JP" altLang="en-US"/>
        </a:p>
      </dgm:t>
    </dgm:pt>
    <dgm:pt modelId="{D10C15A6-1B66-1841-8A7B-D5F783DF6E12}">
      <dgm:prSet custT="1"/>
      <dgm:spPr/>
      <dgm:t>
        <a:bodyPr/>
        <a:lstStyle/>
        <a:p>
          <a:r>
            <a:rPr kumimoji="1" lang="en-US" altLang="ja-JP" sz="1200" dirty="0" smtClean="0"/>
            <a:t>Step 7</a:t>
          </a:r>
          <a:r>
            <a:rPr kumimoji="1" lang="ja-JP" altLang="en-US" sz="1200" dirty="0" smtClean="0"/>
            <a:t>　インスリノーマの診断</a:t>
          </a:r>
          <a:endParaRPr kumimoji="1" lang="ja-JP" altLang="en-US" sz="1200" dirty="0"/>
        </a:p>
      </dgm:t>
    </dgm:pt>
    <dgm:pt modelId="{0D237734-176B-5145-BE2C-2A9389B97D04}" type="parTrans" cxnId="{8952A44C-A1FE-6843-8DA0-EF8AEC92D5EF}">
      <dgm:prSet/>
      <dgm:spPr/>
      <dgm:t>
        <a:bodyPr/>
        <a:lstStyle/>
        <a:p>
          <a:endParaRPr kumimoji="1" lang="ja-JP" altLang="en-US"/>
        </a:p>
      </dgm:t>
    </dgm:pt>
    <dgm:pt modelId="{6EEA0DC8-05A1-C34D-85D0-0A66566DA1ED}" type="sibTrans" cxnId="{8952A44C-A1FE-6843-8DA0-EF8AEC92D5EF}">
      <dgm:prSet/>
      <dgm:spPr/>
      <dgm:t>
        <a:bodyPr/>
        <a:lstStyle/>
        <a:p>
          <a:endParaRPr kumimoji="1" lang="ja-JP" altLang="en-US"/>
        </a:p>
      </dgm:t>
    </dgm:pt>
    <dgm:pt modelId="{E9C1F673-62FF-E441-8BC9-FDB7384D7366}">
      <dgm:prSet/>
      <dgm:spPr/>
      <dgm:t>
        <a:bodyPr/>
        <a:lstStyle/>
        <a:p>
          <a:r>
            <a:rPr kumimoji="1" lang="ja-JP" altLang="en-US" dirty="0" smtClean="0"/>
            <a:t>低血糖の時のインスリンが</a:t>
          </a:r>
          <a:r>
            <a:rPr kumimoji="1" lang="en-US" altLang="ja-JP" dirty="0" smtClean="0"/>
            <a:t>6μU/ml</a:t>
          </a:r>
          <a:r>
            <a:rPr kumimoji="1" lang="ja-JP" altLang="en-US" dirty="0" smtClean="0"/>
            <a:t>以上、</a:t>
          </a:r>
          <a:r>
            <a:rPr kumimoji="1" lang="en-US" altLang="ja-JP" dirty="0" smtClean="0"/>
            <a:t>C</a:t>
          </a:r>
          <a:r>
            <a:rPr kumimoji="1" lang="ja-JP" altLang="en-US" dirty="0" smtClean="0"/>
            <a:t>ペプチドが</a:t>
          </a:r>
          <a:r>
            <a:rPr kumimoji="1" lang="en-US" altLang="ja-JP" dirty="0" smtClean="0"/>
            <a:t>0.6ng/ml</a:t>
          </a:r>
          <a:r>
            <a:rPr kumimoji="1" lang="ja-JP" altLang="en-US" dirty="0" smtClean="0"/>
            <a:t>以上</a:t>
          </a:r>
          <a:endParaRPr kumimoji="1" lang="ja-JP" altLang="en-US" dirty="0"/>
        </a:p>
      </dgm:t>
    </dgm:pt>
    <dgm:pt modelId="{66D13333-CB78-434C-A04C-F1790E856657}" type="parTrans" cxnId="{3FCE934E-49D1-574E-9CF7-DCA16A8A1A96}">
      <dgm:prSet/>
      <dgm:spPr/>
      <dgm:t>
        <a:bodyPr/>
        <a:lstStyle/>
        <a:p>
          <a:endParaRPr kumimoji="1" lang="ja-JP" altLang="en-US"/>
        </a:p>
      </dgm:t>
    </dgm:pt>
    <dgm:pt modelId="{666B85AF-63C7-7645-9453-EDD777318E32}" type="sibTrans" cxnId="{3FCE934E-49D1-574E-9CF7-DCA16A8A1A96}">
      <dgm:prSet/>
      <dgm:spPr/>
      <dgm:t>
        <a:bodyPr/>
        <a:lstStyle/>
        <a:p>
          <a:endParaRPr kumimoji="1" lang="ja-JP" altLang="en-US"/>
        </a:p>
      </dgm:t>
    </dgm:pt>
    <dgm:pt modelId="{519A94CE-1640-7A4E-B843-779D86750351}">
      <dgm:prSet/>
      <dgm:spPr/>
      <dgm:t>
        <a:bodyPr/>
        <a:lstStyle/>
        <a:p>
          <a:r>
            <a:rPr kumimoji="1" lang="en-US" altLang="ja-JP" dirty="0" smtClean="0"/>
            <a:t>→</a:t>
          </a:r>
          <a:r>
            <a:rPr kumimoji="1" lang="ja-JP" altLang="en-US" dirty="0" smtClean="0"/>
            <a:t>絶食試験の実施と画像診断で腫瘍の局在診断</a:t>
          </a:r>
          <a:endParaRPr kumimoji="1" lang="ja-JP" altLang="en-US" dirty="0"/>
        </a:p>
      </dgm:t>
    </dgm:pt>
    <dgm:pt modelId="{98FA1166-DDC2-D54F-9A59-B1D276E9EBE2}" type="parTrans" cxnId="{BA2AD9E8-BF7A-A647-BEFA-BF8C2D9D1715}">
      <dgm:prSet/>
      <dgm:spPr/>
      <dgm:t>
        <a:bodyPr/>
        <a:lstStyle/>
        <a:p>
          <a:endParaRPr kumimoji="1" lang="ja-JP" altLang="en-US"/>
        </a:p>
      </dgm:t>
    </dgm:pt>
    <dgm:pt modelId="{07DB8001-7022-E74F-AEF7-8E30D7D02593}" type="sibTrans" cxnId="{BA2AD9E8-BF7A-A647-BEFA-BF8C2D9D1715}">
      <dgm:prSet/>
      <dgm:spPr/>
      <dgm:t>
        <a:bodyPr/>
        <a:lstStyle/>
        <a:p>
          <a:endParaRPr kumimoji="1" lang="ja-JP" altLang="en-US"/>
        </a:p>
      </dgm:t>
    </dgm:pt>
    <dgm:pt modelId="{6FE32A94-B225-6545-9E38-AE9AFF7CF7E3}" type="pres">
      <dgm:prSet presAssocID="{0CDB7F96-87B1-584A-8A68-FB4D976DDBBE}" presName="Name0" presStyleCnt="0">
        <dgm:presLayoutVars>
          <dgm:dir/>
          <dgm:animLvl val="lvl"/>
          <dgm:resizeHandles val="exact"/>
        </dgm:presLayoutVars>
      </dgm:prSet>
      <dgm:spPr/>
      <dgm:t>
        <a:bodyPr/>
        <a:lstStyle/>
        <a:p>
          <a:endParaRPr kumimoji="1" lang="ja-JP" altLang="en-US"/>
        </a:p>
      </dgm:t>
    </dgm:pt>
    <dgm:pt modelId="{09B8FDCE-405E-5E49-BF43-FCF3E7BBF3AD}" type="pres">
      <dgm:prSet presAssocID="{D10C15A6-1B66-1841-8A7B-D5F783DF6E12}" presName="boxAndChildren" presStyleCnt="0"/>
      <dgm:spPr/>
    </dgm:pt>
    <dgm:pt modelId="{CA35CE21-77DD-0449-AE01-49253F0FC698}" type="pres">
      <dgm:prSet presAssocID="{D10C15A6-1B66-1841-8A7B-D5F783DF6E12}" presName="parentTextBox" presStyleLbl="node1" presStyleIdx="0" presStyleCnt="7"/>
      <dgm:spPr/>
      <dgm:t>
        <a:bodyPr/>
        <a:lstStyle/>
        <a:p>
          <a:endParaRPr kumimoji="1" lang="ja-JP" altLang="en-US"/>
        </a:p>
      </dgm:t>
    </dgm:pt>
    <dgm:pt modelId="{4894C133-854B-CC42-ADD3-C1C4F643466C}" type="pres">
      <dgm:prSet presAssocID="{D10C15A6-1B66-1841-8A7B-D5F783DF6E12}" presName="entireBox" presStyleLbl="node1" presStyleIdx="0" presStyleCnt="7"/>
      <dgm:spPr/>
      <dgm:t>
        <a:bodyPr/>
        <a:lstStyle/>
        <a:p>
          <a:endParaRPr kumimoji="1" lang="ja-JP" altLang="en-US"/>
        </a:p>
      </dgm:t>
    </dgm:pt>
    <dgm:pt modelId="{DCA54625-1783-624A-AC89-D15A9749465C}" type="pres">
      <dgm:prSet presAssocID="{D10C15A6-1B66-1841-8A7B-D5F783DF6E12}" presName="descendantBox" presStyleCnt="0"/>
      <dgm:spPr/>
    </dgm:pt>
    <dgm:pt modelId="{467F207C-3597-6747-8A72-2CF3961C9F6F}" type="pres">
      <dgm:prSet presAssocID="{E9C1F673-62FF-E441-8BC9-FDB7384D7366}" presName="childTextBox" presStyleLbl="fgAccFollowNode1" presStyleIdx="0" presStyleCnt="14">
        <dgm:presLayoutVars>
          <dgm:bulletEnabled val="1"/>
        </dgm:presLayoutVars>
      </dgm:prSet>
      <dgm:spPr/>
      <dgm:t>
        <a:bodyPr/>
        <a:lstStyle/>
        <a:p>
          <a:endParaRPr kumimoji="1" lang="ja-JP" altLang="en-US"/>
        </a:p>
      </dgm:t>
    </dgm:pt>
    <dgm:pt modelId="{7ADF011E-62C1-814A-8BD2-55A33D570802}" type="pres">
      <dgm:prSet presAssocID="{519A94CE-1640-7A4E-B843-779D86750351}" presName="childTextBox" presStyleLbl="fgAccFollowNode1" presStyleIdx="1" presStyleCnt="14">
        <dgm:presLayoutVars>
          <dgm:bulletEnabled val="1"/>
        </dgm:presLayoutVars>
      </dgm:prSet>
      <dgm:spPr/>
      <dgm:t>
        <a:bodyPr/>
        <a:lstStyle/>
        <a:p>
          <a:endParaRPr kumimoji="1" lang="ja-JP" altLang="en-US"/>
        </a:p>
      </dgm:t>
    </dgm:pt>
    <dgm:pt modelId="{CC324BD5-B0E0-7B47-9034-8474B0A26FB3}" type="pres">
      <dgm:prSet presAssocID="{910DFB42-71EB-C94A-83DC-1EB748A3106F}" presName="sp" presStyleCnt="0"/>
      <dgm:spPr/>
    </dgm:pt>
    <dgm:pt modelId="{96BF9124-E4C5-1148-A66E-6226328AEC83}" type="pres">
      <dgm:prSet presAssocID="{E40F85F4-5297-C644-B2F4-4412D0CBC15A}" presName="arrowAndChildren" presStyleCnt="0"/>
      <dgm:spPr/>
    </dgm:pt>
    <dgm:pt modelId="{ABC246FF-B5AE-914E-B4DB-DD4CAB759502}" type="pres">
      <dgm:prSet presAssocID="{E40F85F4-5297-C644-B2F4-4412D0CBC15A}" presName="parentTextArrow" presStyleLbl="node1" presStyleIdx="0" presStyleCnt="7"/>
      <dgm:spPr/>
      <dgm:t>
        <a:bodyPr/>
        <a:lstStyle/>
        <a:p>
          <a:endParaRPr kumimoji="1" lang="ja-JP" altLang="en-US"/>
        </a:p>
      </dgm:t>
    </dgm:pt>
    <dgm:pt modelId="{2DEFD0CE-F7E4-A542-89F3-CB04322D7B66}" type="pres">
      <dgm:prSet presAssocID="{E40F85F4-5297-C644-B2F4-4412D0CBC15A}" presName="arrow" presStyleLbl="node1" presStyleIdx="1" presStyleCnt="7"/>
      <dgm:spPr/>
      <dgm:t>
        <a:bodyPr/>
        <a:lstStyle/>
        <a:p>
          <a:endParaRPr kumimoji="1" lang="ja-JP" altLang="en-US"/>
        </a:p>
      </dgm:t>
    </dgm:pt>
    <dgm:pt modelId="{B3953756-69A9-A947-9E20-F0A49591BD99}" type="pres">
      <dgm:prSet presAssocID="{E40F85F4-5297-C644-B2F4-4412D0CBC15A}" presName="descendantArrow" presStyleCnt="0"/>
      <dgm:spPr/>
    </dgm:pt>
    <dgm:pt modelId="{DE2AE1D7-6222-AB4E-947B-E0C2152A61D5}" type="pres">
      <dgm:prSet presAssocID="{6FDB185C-5262-D647-AC88-5B569F894F84}" presName="childTextArrow" presStyleLbl="fgAccFollowNode1" presStyleIdx="2" presStyleCnt="14">
        <dgm:presLayoutVars>
          <dgm:bulletEnabled val="1"/>
        </dgm:presLayoutVars>
      </dgm:prSet>
      <dgm:spPr/>
      <dgm:t>
        <a:bodyPr/>
        <a:lstStyle/>
        <a:p>
          <a:endParaRPr kumimoji="1" lang="ja-JP" altLang="en-US"/>
        </a:p>
      </dgm:t>
    </dgm:pt>
    <dgm:pt modelId="{8A3734D3-86C2-B54A-B155-3A26773E55A3}" type="pres">
      <dgm:prSet presAssocID="{9E5CC4EB-FC05-2F4A-A519-313C82041899}" presName="childTextArrow" presStyleLbl="fgAccFollowNode1" presStyleIdx="3" presStyleCnt="14">
        <dgm:presLayoutVars>
          <dgm:bulletEnabled val="1"/>
        </dgm:presLayoutVars>
      </dgm:prSet>
      <dgm:spPr/>
      <dgm:t>
        <a:bodyPr/>
        <a:lstStyle/>
        <a:p>
          <a:endParaRPr kumimoji="1" lang="ja-JP" altLang="en-US"/>
        </a:p>
      </dgm:t>
    </dgm:pt>
    <dgm:pt modelId="{09C6FB08-F218-2C40-8185-44534E24DD44}" type="pres">
      <dgm:prSet presAssocID="{30419C4E-73E3-644A-AC65-BD3C76466056}" presName="sp" presStyleCnt="0"/>
      <dgm:spPr/>
    </dgm:pt>
    <dgm:pt modelId="{711B90F1-5DC4-2E4F-97F3-D6E3C28BC314}" type="pres">
      <dgm:prSet presAssocID="{1B9A48DA-D3EC-C842-A7D3-E5F1C8D30509}" presName="arrowAndChildren" presStyleCnt="0"/>
      <dgm:spPr/>
    </dgm:pt>
    <dgm:pt modelId="{62533B55-D7D5-4642-ADE2-FE7DC10C97C5}" type="pres">
      <dgm:prSet presAssocID="{1B9A48DA-D3EC-C842-A7D3-E5F1C8D30509}" presName="parentTextArrow" presStyleLbl="node1" presStyleIdx="1" presStyleCnt="7"/>
      <dgm:spPr/>
      <dgm:t>
        <a:bodyPr/>
        <a:lstStyle/>
        <a:p>
          <a:endParaRPr kumimoji="1" lang="ja-JP" altLang="en-US"/>
        </a:p>
      </dgm:t>
    </dgm:pt>
    <dgm:pt modelId="{B71E92BA-0CF1-C440-806F-4D42C3F2B069}" type="pres">
      <dgm:prSet presAssocID="{1B9A48DA-D3EC-C842-A7D3-E5F1C8D30509}" presName="arrow" presStyleLbl="node1" presStyleIdx="2" presStyleCnt="7"/>
      <dgm:spPr/>
      <dgm:t>
        <a:bodyPr/>
        <a:lstStyle/>
        <a:p>
          <a:endParaRPr kumimoji="1" lang="ja-JP" altLang="en-US"/>
        </a:p>
      </dgm:t>
    </dgm:pt>
    <dgm:pt modelId="{1FB95592-C9F7-1E42-AD3C-A6BF14044496}" type="pres">
      <dgm:prSet presAssocID="{1B9A48DA-D3EC-C842-A7D3-E5F1C8D30509}" presName="descendantArrow" presStyleCnt="0"/>
      <dgm:spPr/>
    </dgm:pt>
    <dgm:pt modelId="{A89E5AEF-BC92-4A4C-A88D-9497DE89B31A}" type="pres">
      <dgm:prSet presAssocID="{13EF1A75-CD73-9C49-BF26-EE7E0924A993}" presName="childTextArrow" presStyleLbl="fgAccFollowNode1" presStyleIdx="4" presStyleCnt="14">
        <dgm:presLayoutVars>
          <dgm:bulletEnabled val="1"/>
        </dgm:presLayoutVars>
      </dgm:prSet>
      <dgm:spPr/>
      <dgm:t>
        <a:bodyPr/>
        <a:lstStyle/>
        <a:p>
          <a:endParaRPr kumimoji="1" lang="ja-JP" altLang="en-US"/>
        </a:p>
      </dgm:t>
    </dgm:pt>
    <dgm:pt modelId="{B06A2EA6-9E84-E84C-935E-839B9AF374DD}" type="pres">
      <dgm:prSet presAssocID="{DB71E0CF-4845-5045-A257-D75A1545371F}" presName="childTextArrow" presStyleLbl="fgAccFollowNode1" presStyleIdx="5" presStyleCnt="14">
        <dgm:presLayoutVars>
          <dgm:bulletEnabled val="1"/>
        </dgm:presLayoutVars>
      </dgm:prSet>
      <dgm:spPr/>
      <dgm:t>
        <a:bodyPr/>
        <a:lstStyle/>
        <a:p>
          <a:endParaRPr kumimoji="1" lang="ja-JP" altLang="en-US"/>
        </a:p>
      </dgm:t>
    </dgm:pt>
    <dgm:pt modelId="{9E99BAA1-4D46-4444-82DD-AA643499154F}" type="pres">
      <dgm:prSet presAssocID="{4DD87B7E-F79D-4040-BBAD-7BC9A17270E5}" presName="sp" presStyleCnt="0"/>
      <dgm:spPr/>
    </dgm:pt>
    <dgm:pt modelId="{AB1F72CF-C6D4-7A41-B836-941CC0939FC3}" type="pres">
      <dgm:prSet presAssocID="{14D7E10C-747C-DE46-9D26-A17B5D003D69}" presName="arrowAndChildren" presStyleCnt="0"/>
      <dgm:spPr/>
    </dgm:pt>
    <dgm:pt modelId="{885EFB77-7316-F649-916B-F1CD383D1FE6}" type="pres">
      <dgm:prSet presAssocID="{14D7E10C-747C-DE46-9D26-A17B5D003D69}" presName="parentTextArrow" presStyleLbl="node1" presStyleIdx="2" presStyleCnt="7"/>
      <dgm:spPr/>
      <dgm:t>
        <a:bodyPr/>
        <a:lstStyle/>
        <a:p>
          <a:endParaRPr kumimoji="1" lang="ja-JP" altLang="en-US"/>
        </a:p>
      </dgm:t>
    </dgm:pt>
    <dgm:pt modelId="{918910F2-8E76-CB45-A1A4-790BF0EE5627}" type="pres">
      <dgm:prSet presAssocID="{14D7E10C-747C-DE46-9D26-A17B5D003D69}" presName="arrow" presStyleLbl="node1" presStyleIdx="3" presStyleCnt="7"/>
      <dgm:spPr/>
      <dgm:t>
        <a:bodyPr/>
        <a:lstStyle/>
        <a:p>
          <a:endParaRPr kumimoji="1" lang="ja-JP" altLang="en-US"/>
        </a:p>
      </dgm:t>
    </dgm:pt>
    <dgm:pt modelId="{6B802108-C7BD-584C-9543-C90557E2B93A}" type="pres">
      <dgm:prSet presAssocID="{14D7E10C-747C-DE46-9D26-A17B5D003D69}" presName="descendantArrow" presStyleCnt="0"/>
      <dgm:spPr/>
    </dgm:pt>
    <dgm:pt modelId="{CA1568E5-1542-B844-A9B2-65B2981CCD37}" type="pres">
      <dgm:prSet presAssocID="{6595A546-2313-F14F-A9C4-5666FCF88DB3}" presName="childTextArrow" presStyleLbl="fgAccFollowNode1" presStyleIdx="6" presStyleCnt="14">
        <dgm:presLayoutVars>
          <dgm:bulletEnabled val="1"/>
        </dgm:presLayoutVars>
      </dgm:prSet>
      <dgm:spPr/>
      <dgm:t>
        <a:bodyPr/>
        <a:lstStyle/>
        <a:p>
          <a:endParaRPr kumimoji="1" lang="ja-JP" altLang="en-US"/>
        </a:p>
      </dgm:t>
    </dgm:pt>
    <dgm:pt modelId="{ADF3BF62-DFBB-C548-99CD-3690160778A3}" type="pres">
      <dgm:prSet presAssocID="{56B81B25-45B1-F04D-AA40-4EAE1D44B4E8}" presName="childTextArrow" presStyleLbl="fgAccFollowNode1" presStyleIdx="7" presStyleCnt="14">
        <dgm:presLayoutVars>
          <dgm:bulletEnabled val="1"/>
        </dgm:presLayoutVars>
      </dgm:prSet>
      <dgm:spPr/>
      <dgm:t>
        <a:bodyPr/>
        <a:lstStyle/>
        <a:p>
          <a:endParaRPr kumimoji="1" lang="ja-JP" altLang="en-US"/>
        </a:p>
      </dgm:t>
    </dgm:pt>
    <dgm:pt modelId="{50348AA9-5591-3047-901A-410CD5FB1997}" type="pres">
      <dgm:prSet presAssocID="{7CA46520-90C0-5144-B740-48359DAC0589}" presName="sp" presStyleCnt="0"/>
      <dgm:spPr/>
    </dgm:pt>
    <dgm:pt modelId="{936FF35E-92D2-3041-82E0-F6E0E46BF365}" type="pres">
      <dgm:prSet presAssocID="{B230E288-0698-A440-942D-A64E36B96BDB}" presName="arrowAndChildren" presStyleCnt="0"/>
      <dgm:spPr/>
    </dgm:pt>
    <dgm:pt modelId="{C4EDD1E3-498C-484B-8A00-5EF8676EF483}" type="pres">
      <dgm:prSet presAssocID="{B230E288-0698-A440-942D-A64E36B96BDB}" presName="parentTextArrow" presStyleLbl="node1" presStyleIdx="3" presStyleCnt="7"/>
      <dgm:spPr/>
      <dgm:t>
        <a:bodyPr/>
        <a:lstStyle/>
        <a:p>
          <a:endParaRPr kumimoji="1" lang="ja-JP" altLang="en-US"/>
        </a:p>
      </dgm:t>
    </dgm:pt>
    <dgm:pt modelId="{3EAF1A95-0E7C-1243-88C1-288AE18EC5B9}" type="pres">
      <dgm:prSet presAssocID="{B230E288-0698-A440-942D-A64E36B96BDB}" presName="arrow" presStyleLbl="node1" presStyleIdx="4" presStyleCnt="7"/>
      <dgm:spPr/>
      <dgm:t>
        <a:bodyPr/>
        <a:lstStyle/>
        <a:p>
          <a:endParaRPr kumimoji="1" lang="ja-JP" altLang="en-US"/>
        </a:p>
      </dgm:t>
    </dgm:pt>
    <dgm:pt modelId="{E2C49497-027D-1849-9E7E-3412ED464292}" type="pres">
      <dgm:prSet presAssocID="{B230E288-0698-A440-942D-A64E36B96BDB}" presName="descendantArrow" presStyleCnt="0"/>
      <dgm:spPr/>
    </dgm:pt>
    <dgm:pt modelId="{D4E96F41-7376-8E4B-9CFF-BC18D729F55A}" type="pres">
      <dgm:prSet presAssocID="{894D5A4A-41F3-9D4B-AABD-7FA34279490C}" presName="childTextArrow" presStyleLbl="fgAccFollowNode1" presStyleIdx="8" presStyleCnt="14">
        <dgm:presLayoutVars>
          <dgm:bulletEnabled val="1"/>
        </dgm:presLayoutVars>
      </dgm:prSet>
      <dgm:spPr/>
      <dgm:t>
        <a:bodyPr/>
        <a:lstStyle/>
        <a:p>
          <a:endParaRPr kumimoji="1" lang="ja-JP" altLang="en-US"/>
        </a:p>
      </dgm:t>
    </dgm:pt>
    <dgm:pt modelId="{55347B05-BC21-CF49-B740-6E74D229FA3D}" type="pres">
      <dgm:prSet presAssocID="{4C089C23-8588-D64B-B0B7-CEE0E8EB7638}" presName="childTextArrow" presStyleLbl="fgAccFollowNode1" presStyleIdx="9" presStyleCnt="14">
        <dgm:presLayoutVars>
          <dgm:bulletEnabled val="1"/>
        </dgm:presLayoutVars>
      </dgm:prSet>
      <dgm:spPr/>
      <dgm:t>
        <a:bodyPr/>
        <a:lstStyle/>
        <a:p>
          <a:endParaRPr kumimoji="1" lang="ja-JP" altLang="en-US"/>
        </a:p>
      </dgm:t>
    </dgm:pt>
    <dgm:pt modelId="{D7906D55-13DB-5B4C-8EC1-F158EA93BFC0}" type="pres">
      <dgm:prSet presAssocID="{522417EA-0D3A-5347-8BE6-A43124CA6E1C}" presName="sp" presStyleCnt="0"/>
      <dgm:spPr/>
    </dgm:pt>
    <dgm:pt modelId="{43A322F8-0F45-0B4B-8073-2A841D55EA8A}" type="pres">
      <dgm:prSet presAssocID="{49B46781-4DC6-C04B-BFBE-03B1137DA8A8}" presName="arrowAndChildren" presStyleCnt="0"/>
      <dgm:spPr/>
    </dgm:pt>
    <dgm:pt modelId="{A9A8FFF4-71D4-494E-94B0-72A07E41F50A}" type="pres">
      <dgm:prSet presAssocID="{49B46781-4DC6-C04B-BFBE-03B1137DA8A8}" presName="parentTextArrow" presStyleLbl="node1" presStyleIdx="4" presStyleCnt="7"/>
      <dgm:spPr/>
      <dgm:t>
        <a:bodyPr/>
        <a:lstStyle/>
        <a:p>
          <a:endParaRPr kumimoji="1" lang="ja-JP" altLang="en-US"/>
        </a:p>
      </dgm:t>
    </dgm:pt>
    <dgm:pt modelId="{6B7A1756-FD77-0E48-86A4-7A34F7DD2367}" type="pres">
      <dgm:prSet presAssocID="{49B46781-4DC6-C04B-BFBE-03B1137DA8A8}" presName="arrow" presStyleLbl="node1" presStyleIdx="5" presStyleCnt="7"/>
      <dgm:spPr/>
      <dgm:t>
        <a:bodyPr/>
        <a:lstStyle/>
        <a:p>
          <a:endParaRPr kumimoji="1" lang="ja-JP" altLang="en-US"/>
        </a:p>
      </dgm:t>
    </dgm:pt>
    <dgm:pt modelId="{F0540772-4D4B-8C42-8C14-83578E781530}" type="pres">
      <dgm:prSet presAssocID="{49B46781-4DC6-C04B-BFBE-03B1137DA8A8}" presName="descendantArrow" presStyleCnt="0"/>
      <dgm:spPr/>
    </dgm:pt>
    <dgm:pt modelId="{577BAFF5-5706-7543-BFF0-424408B1AE0C}" type="pres">
      <dgm:prSet presAssocID="{9C8649DB-0AAF-8243-B948-62AF7F65364C}" presName="childTextArrow" presStyleLbl="fgAccFollowNode1" presStyleIdx="10" presStyleCnt="14">
        <dgm:presLayoutVars>
          <dgm:bulletEnabled val="1"/>
        </dgm:presLayoutVars>
      </dgm:prSet>
      <dgm:spPr/>
      <dgm:t>
        <a:bodyPr/>
        <a:lstStyle/>
        <a:p>
          <a:endParaRPr kumimoji="1" lang="ja-JP" altLang="en-US"/>
        </a:p>
      </dgm:t>
    </dgm:pt>
    <dgm:pt modelId="{8D36DB4C-D553-4348-B4B8-ED5DAAAA7105}" type="pres">
      <dgm:prSet presAssocID="{47FCFE3F-5A63-AA4E-8F38-F065D54C59EF}" presName="childTextArrow" presStyleLbl="fgAccFollowNode1" presStyleIdx="11" presStyleCnt="14">
        <dgm:presLayoutVars>
          <dgm:bulletEnabled val="1"/>
        </dgm:presLayoutVars>
      </dgm:prSet>
      <dgm:spPr/>
      <dgm:t>
        <a:bodyPr/>
        <a:lstStyle/>
        <a:p>
          <a:endParaRPr kumimoji="1" lang="ja-JP" altLang="en-US"/>
        </a:p>
      </dgm:t>
    </dgm:pt>
    <dgm:pt modelId="{2D4C439B-AD9C-254B-8027-06AEDFE0E632}" type="pres">
      <dgm:prSet presAssocID="{3DAE2A7F-91E9-844B-927D-2EACDF62979B}" presName="sp" presStyleCnt="0"/>
      <dgm:spPr/>
    </dgm:pt>
    <dgm:pt modelId="{FDA08789-00DB-5B4A-9B75-2F3CA9B616BA}" type="pres">
      <dgm:prSet presAssocID="{C4125E66-E6B7-9444-A439-9151C9E16845}" presName="arrowAndChildren" presStyleCnt="0"/>
      <dgm:spPr/>
    </dgm:pt>
    <dgm:pt modelId="{7D0CF242-2CA6-204B-8CAD-EEF63EB68242}" type="pres">
      <dgm:prSet presAssocID="{C4125E66-E6B7-9444-A439-9151C9E16845}" presName="parentTextArrow" presStyleLbl="node1" presStyleIdx="5" presStyleCnt="7"/>
      <dgm:spPr/>
      <dgm:t>
        <a:bodyPr/>
        <a:lstStyle/>
        <a:p>
          <a:endParaRPr kumimoji="1" lang="ja-JP" altLang="en-US"/>
        </a:p>
      </dgm:t>
    </dgm:pt>
    <dgm:pt modelId="{A4727BBC-3502-CA46-AFBD-5DD27B97ECB5}" type="pres">
      <dgm:prSet presAssocID="{C4125E66-E6B7-9444-A439-9151C9E16845}" presName="arrow" presStyleLbl="node1" presStyleIdx="6" presStyleCnt="7"/>
      <dgm:spPr/>
      <dgm:t>
        <a:bodyPr/>
        <a:lstStyle/>
        <a:p>
          <a:endParaRPr kumimoji="1" lang="ja-JP" altLang="en-US"/>
        </a:p>
      </dgm:t>
    </dgm:pt>
    <dgm:pt modelId="{4308081A-2135-AC4C-8692-102511C9021D}" type="pres">
      <dgm:prSet presAssocID="{C4125E66-E6B7-9444-A439-9151C9E16845}" presName="descendantArrow" presStyleCnt="0"/>
      <dgm:spPr/>
    </dgm:pt>
    <dgm:pt modelId="{F7BFFA67-82D4-5145-B015-371D67783FFA}" type="pres">
      <dgm:prSet presAssocID="{06BEC1EB-9625-2A4D-8D0D-A24BC754EE8E}" presName="childTextArrow" presStyleLbl="fgAccFollowNode1" presStyleIdx="12" presStyleCnt="14">
        <dgm:presLayoutVars>
          <dgm:bulletEnabled val="1"/>
        </dgm:presLayoutVars>
      </dgm:prSet>
      <dgm:spPr/>
      <dgm:t>
        <a:bodyPr/>
        <a:lstStyle/>
        <a:p>
          <a:endParaRPr kumimoji="1" lang="ja-JP" altLang="en-US"/>
        </a:p>
      </dgm:t>
    </dgm:pt>
    <dgm:pt modelId="{96C25EFE-C576-8142-A950-A2480CAC0BE9}" type="pres">
      <dgm:prSet presAssocID="{ADFF73D1-7D8B-8548-9842-0BB552417F0D}" presName="childTextArrow" presStyleLbl="fgAccFollowNode1" presStyleIdx="13" presStyleCnt="14">
        <dgm:presLayoutVars>
          <dgm:bulletEnabled val="1"/>
        </dgm:presLayoutVars>
      </dgm:prSet>
      <dgm:spPr/>
      <dgm:t>
        <a:bodyPr/>
        <a:lstStyle/>
        <a:p>
          <a:endParaRPr kumimoji="1" lang="ja-JP" altLang="en-US"/>
        </a:p>
      </dgm:t>
    </dgm:pt>
  </dgm:ptLst>
  <dgm:cxnLst>
    <dgm:cxn modelId="{86E0AD7A-C0D7-8A49-A17E-21AEF2731E37}" type="presOf" srcId="{DB71E0CF-4845-5045-A257-D75A1545371F}" destId="{B06A2EA6-9E84-E84C-935E-839B9AF374DD}" srcOrd="0" destOrd="0" presId="urn:microsoft.com/office/officeart/2005/8/layout/process4"/>
    <dgm:cxn modelId="{AA2B4DD5-8E7B-4448-AD92-885CD95C1B05}" type="presOf" srcId="{519A94CE-1640-7A4E-B843-779D86750351}" destId="{7ADF011E-62C1-814A-8BD2-55A33D570802}" srcOrd="0" destOrd="0" presId="urn:microsoft.com/office/officeart/2005/8/layout/process4"/>
    <dgm:cxn modelId="{8846050D-1B45-C848-9562-C0691C62EC99}" srcId="{0CDB7F96-87B1-584A-8A68-FB4D976DDBBE}" destId="{C4125E66-E6B7-9444-A439-9151C9E16845}" srcOrd="0" destOrd="0" parTransId="{20DEDF51-0D91-4E4F-B85A-A9247C6E0E94}" sibTransId="{3DAE2A7F-91E9-844B-927D-2EACDF62979B}"/>
    <dgm:cxn modelId="{B782E048-8476-4044-81ED-6232A2A1DB3B}" srcId="{0CDB7F96-87B1-584A-8A68-FB4D976DDBBE}" destId="{1B9A48DA-D3EC-C842-A7D3-E5F1C8D30509}" srcOrd="4" destOrd="0" parTransId="{57B89A25-91F1-9744-941B-E0A4621070BC}" sibTransId="{30419C4E-73E3-644A-AC65-BD3C76466056}"/>
    <dgm:cxn modelId="{5E1D7090-E3A9-0040-B77F-A9B10673F83D}" type="presOf" srcId="{6FDB185C-5262-D647-AC88-5B569F894F84}" destId="{DE2AE1D7-6222-AB4E-947B-E0C2152A61D5}" srcOrd="0" destOrd="0" presId="urn:microsoft.com/office/officeart/2005/8/layout/process4"/>
    <dgm:cxn modelId="{EA89E166-DA7E-4349-8F62-A1BAEB9A870A}" srcId="{14D7E10C-747C-DE46-9D26-A17B5D003D69}" destId="{6595A546-2313-F14F-A9C4-5666FCF88DB3}" srcOrd="0" destOrd="0" parTransId="{33BB38AA-0D41-CF43-A777-344C791DCA5D}" sibTransId="{2DC8C128-F4AB-934B-8939-81A6C8140D5A}"/>
    <dgm:cxn modelId="{DC43898E-ECE2-1B46-87C7-D589DB2D2AA4}" type="presOf" srcId="{E9C1F673-62FF-E441-8BC9-FDB7384D7366}" destId="{467F207C-3597-6747-8A72-2CF3961C9F6F}" srcOrd="0" destOrd="0" presId="urn:microsoft.com/office/officeart/2005/8/layout/process4"/>
    <dgm:cxn modelId="{A81D2C4F-F1A7-F845-A64C-E922E80CF8AB}" type="presOf" srcId="{D10C15A6-1B66-1841-8A7B-D5F783DF6E12}" destId="{CA35CE21-77DD-0449-AE01-49253F0FC698}" srcOrd="0" destOrd="0" presId="urn:microsoft.com/office/officeart/2005/8/layout/process4"/>
    <dgm:cxn modelId="{4E720191-70B3-9E44-BF6B-201C407922C5}" srcId="{0CDB7F96-87B1-584A-8A68-FB4D976DDBBE}" destId="{E40F85F4-5297-C644-B2F4-4412D0CBC15A}" srcOrd="5" destOrd="0" parTransId="{7A080346-A0E5-144B-8AD8-B3147E8AA914}" sibTransId="{910DFB42-71EB-C94A-83DC-1EB748A3106F}"/>
    <dgm:cxn modelId="{BA2AD9E8-BF7A-A647-BEFA-BF8C2D9D1715}" srcId="{D10C15A6-1B66-1841-8A7B-D5F783DF6E12}" destId="{519A94CE-1640-7A4E-B843-779D86750351}" srcOrd="1" destOrd="0" parTransId="{98FA1166-DDC2-D54F-9A59-B1D276E9EBE2}" sibTransId="{07DB8001-7022-E74F-AEF7-8E30D7D02593}"/>
    <dgm:cxn modelId="{F0F38FF9-D41A-AE41-9C21-5A7B0E7B50C2}" type="presOf" srcId="{49B46781-4DC6-C04B-BFBE-03B1137DA8A8}" destId="{6B7A1756-FD77-0E48-86A4-7A34F7DD2367}" srcOrd="1" destOrd="0" presId="urn:microsoft.com/office/officeart/2005/8/layout/process4"/>
    <dgm:cxn modelId="{B5EF802E-5844-8845-89C2-1610B14A58B8}" type="presOf" srcId="{14D7E10C-747C-DE46-9D26-A17B5D003D69}" destId="{918910F2-8E76-CB45-A1A4-790BF0EE5627}" srcOrd="1" destOrd="0" presId="urn:microsoft.com/office/officeart/2005/8/layout/process4"/>
    <dgm:cxn modelId="{8952A44C-A1FE-6843-8DA0-EF8AEC92D5EF}" srcId="{0CDB7F96-87B1-584A-8A68-FB4D976DDBBE}" destId="{D10C15A6-1B66-1841-8A7B-D5F783DF6E12}" srcOrd="6" destOrd="0" parTransId="{0D237734-176B-5145-BE2C-2A9389B97D04}" sibTransId="{6EEA0DC8-05A1-C34D-85D0-0A66566DA1ED}"/>
    <dgm:cxn modelId="{F125F42E-0F46-3A44-B218-AB66AC8BCB92}" type="presOf" srcId="{06BEC1EB-9625-2A4D-8D0D-A24BC754EE8E}" destId="{F7BFFA67-82D4-5145-B015-371D67783FFA}" srcOrd="0" destOrd="0" presId="urn:microsoft.com/office/officeart/2005/8/layout/process4"/>
    <dgm:cxn modelId="{8DCACC08-736A-814F-B19F-0C7B0FABD6AA}" type="presOf" srcId="{1B9A48DA-D3EC-C842-A7D3-E5F1C8D30509}" destId="{B71E92BA-0CF1-C440-806F-4D42C3F2B069}" srcOrd="1" destOrd="0" presId="urn:microsoft.com/office/officeart/2005/8/layout/process4"/>
    <dgm:cxn modelId="{E92BF1D6-F664-0B4C-839D-3B3E8A6915E3}" type="presOf" srcId="{1B9A48DA-D3EC-C842-A7D3-E5F1C8D30509}" destId="{62533B55-D7D5-4642-ADE2-FE7DC10C97C5}" srcOrd="0" destOrd="0" presId="urn:microsoft.com/office/officeart/2005/8/layout/process4"/>
    <dgm:cxn modelId="{87EBCC39-C314-554D-AC3D-84CE44A07C12}" type="presOf" srcId="{14D7E10C-747C-DE46-9D26-A17B5D003D69}" destId="{885EFB77-7316-F649-916B-F1CD383D1FE6}" srcOrd="0" destOrd="0" presId="urn:microsoft.com/office/officeart/2005/8/layout/process4"/>
    <dgm:cxn modelId="{50156C60-4DF8-324F-BE92-2988BCE5ECD5}" type="presOf" srcId="{9C8649DB-0AAF-8243-B948-62AF7F65364C}" destId="{577BAFF5-5706-7543-BFF0-424408B1AE0C}" srcOrd="0" destOrd="0" presId="urn:microsoft.com/office/officeart/2005/8/layout/process4"/>
    <dgm:cxn modelId="{C0BCD60A-83C0-B740-A4F7-99FAD0C2A03E}" type="presOf" srcId="{C4125E66-E6B7-9444-A439-9151C9E16845}" destId="{7D0CF242-2CA6-204B-8CAD-EEF63EB68242}" srcOrd="0" destOrd="0" presId="urn:microsoft.com/office/officeart/2005/8/layout/process4"/>
    <dgm:cxn modelId="{AA3C8EAD-3ADC-864D-B5C8-0C432B6BD1A7}" type="presOf" srcId="{B230E288-0698-A440-942D-A64E36B96BDB}" destId="{3EAF1A95-0E7C-1243-88C1-288AE18EC5B9}" srcOrd="1" destOrd="0" presId="urn:microsoft.com/office/officeart/2005/8/layout/process4"/>
    <dgm:cxn modelId="{8B5342DA-9105-DC4F-BA26-6113121B330E}" type="presOf" srcId="{47FCFE3F-5A63-AA4E-8F38-F065D54C59EF}" destId="{8D36DB4C-D553-4348-B4B8-ED5DAAAA7105}" srcOrd="0" destOrd="0" presId="urn:microsoft.com/office/officeart/2005/8/layout/process4"/>
    <dgm:cxn modelId="{3FCE934E-49D1-574E-9CF7-DCA16A8A1A96}" srcId="{D10C15A6-1B66-1841-8A7B-D5F783DF6E12}" destId="{E9C1F673-62FF-E441-8BC9-FDB7384D7366}" srcOrd="0" destOrd="0" parTransId="{66D13333-CB78-434C-A04C-F1790E856657}" sibTransId="{666B85AF-63C7-7645-9453-EDD777318E32}"/>
    <dgm:cxn modelId="{CD9F378A-C42B-CE41-88DF-76DC75902DE9}" type="presOf" srcId="{6595A546-2313-F14F-A9C4-5666FCF88DB3}" destId="{CA1568E5-1542-B844-A9B2-65B2981CCD37}" srcOrd="0" destOrd="0" presId="urn:microsoft.com/office/officeart/2005/8/layout/process4"/>
    <dgm:cxn modelId="{C578E733-9C9A-D74D-9879-5C9E79EBA23E}" srcId="{B230E288-0698-A440-942D-A64E36B96BDB}" destId="{4C089C23-8588-D64B-B0B7-CEE0E8EB7638}" srcOrd="1" destOrd="0" parTransId="{0D47F2CA-0DB3-D749-AA70-BEC29CC4ECC5}" sibTransId="{E6E6A71F-D4A2-9941-B9C9-1EAD2F214CAD}"/>
    <dgm:cxn modelId="{9775BDFD-D51E-B340-8E4B-0C041DB68ED1}" srcId="{B230E288-0698-A440-942D-A64E36B96BDB}" destId="{894D5A4A-41F3-9D4B-AABD-7FA34279490C}" srcOrd="0" destOrd="0" parTransId="{C42B5319-0224-9D43-ADC1-C49D16DB1A81}" sibTransId="{8298CD6B-056D-4248-B0CB-59040611C8E8}"/>
    <dgm:cxn modelId="{F365B59C-1187-874A-98A8-2F19FAF79476}" srcId="{49B46781-4DC6-C04B-BFBE-03B1137DA8A8}" destId="{47FCFE3F-5A63-AA4E-8F38-F065D54C59EF}" srcOrd="1" destOrd="0" parTransId="{A5604CCC-FA30-6D4C-80A7-F2478D5327D1}" sibTransId="{74649265-2E24-3947-9E13-554802408950}"/>
    <dgm:cxn modelId="{A2C6CA95-51D4-D848-B02D-61A083122F7D}" srcId="{49B46781-4DC6-C04B-BFBE-03B1137DA8A8}" destId="{9C8649DB-0AAF-8243-B948-62AF7F65364C}" srcOrd="0" destOrd="0" parTransId="{38241593-A3B5-BA48-A8DE-44F524F4D55A}" sibTransId="{9DD18848-29ED-4549-9EAD-DEAEAAC024E1}"/>
    <dgm:cxn modelId="{DB47A72D-2019-B64F-B956-58C9D9F72AB5}" srcId="{14D7E10C-747C-DE46-9D26-A17B5D003D69}" destId="{56B81B25-45B1-F04D-AA40-4EAE1D44B4E8}" srcOrd="1" destOrd="0" parTransId="{83B532E9-25ED-1F48-A994-BD64FA80C52F}" sibTransId="{27529767-301B-E441-8FD8-C2976E882A66}"/>
    <dgm:cxn modelId="{E8FF2620-1F47-E14D-9900-FF8B0C77657B}" srcId="{C4125E66-E6B7-9444-A439-9151C9E16845}" destId="{ADFF73D1-7D8B-8548-9842-0BB552417F0D}" srcOrd="1" destOrd="0" parTransId="{F62552DB-47E9-784C-B90D-2135F6432DA7}" sibTransId="{E4F30EB3-3303-EB48-B394-8175FF2A2665}"/>
    <dgm:cxn modelId="{1E797534-535A-5A4F-BC88-792A14C4BC7B}" type="presOf" srcId="{ADFF73D1-7D8B-8548-9842-0BB552417F0D}" destId="{96C25EFE-C576-8142-A950-A2480CAC0BE9}" srcOrd="0" destOrd="0" presId="urn:microsoft.com/office/officeart/2005/8/layout/process4"/>
    <dgm:cxn modelId="{47A01B6D-F5FA-854C-915F-78A15B99615C}" type="presOf" srcId="{13EF1A75-CD73-9C49-BF26-EE7E0924A993}" destId="{A89E5AEF-BC92-4A4C-A88D-9497DE89B31A}" srcOrd="0" destOrd="0" presId="urn:microsoft.com/office/officeart/2005/8/layout/process4"/>
    <dgm:cxn modelId="{A5D79D43-8E5B-384B-8DAB-F1EA0FEBCA5A}" srcId="{0CDB7F96-87B1-584A-8A68-FB4D976DDBBE}" destId="{B230E288-0698-A440-942D-A64E36B96BDB}" srcOrd="2" destOrd="0" parTransId="{77FB3151-DA9D-0742-BF02-477E313EBAC8}" sibTransId="{7CA46520-90C0-5144-B740-48359DAC0589}"/>
    <dgm:cxn modelId="{DA889601-FAA2-714E-B0BD-3684083958CB}" type="presOf" srcId="{9E5CC4EB-FC05-2F4A-A519-313C82041899}" destId="{8A3734D3-86C2-B54A-B155-3A26773E55A3}" srcOrd="0" destOrd="0" presId="urn:microsoft.com/office/officeart/2005/8/layout/process4"/>
    <dgm:cxn modelId="{958D1B85-74DB-0142-AC79-E05DCD96CDD0}" srcId="{E40F85F4-5297-C644-B2F4-4412D0CBC15A}" destId="{9E5CC4EB-FC05-2F4A-A519-313C82041899}" srcOrd="1" destOrd="0" parTransId="{27ED3B8E-14E5-4F40-84E9-A5DD8B8E1CC1}" sibTransId="{483CD27C-49DB-6C4B-A89C-A9D78F557E19}"/>
    <dgm:cxn modelId="{ABACBB90-7426-E34F-AEEE-76F9D9BDB4D9}" type="presOf" srcId="{E40F85F4-5297-C644-B2F4-4412D0CBC15A}" destId="{2DEFD0CE-F7E4-A542-89F3-CB04322D7B66}" srcOrd="1" destOrd="0" presId="urn:microsoft.com/office/officeart/2005/8/layout/process4"/>
    <dgm:cxn modelId="{4F038DFE-502D-EB44-BD90-8F30C6265F80}" srcId="{1B9A48DA-D3EC-C842-A7D3-E5F1C8D30509}" destId="{DB71E0CF-4845-5045-A257-D75A1545371F}" srcOrd="1" destOrd="0" parTransId="{6BECA84C-F619-D34C-802B-D0F228DA7878}" sibTransId="{BD79D7C1-AC87-0A4C-803A-4462CE7735E0}"/>
    <dgm:cxn modelId="{2F3E2CD0-D56B-CD4C-B68D-7CCCA5AC3238}" srcId="{0CDB7F96-87B1-584A-8A68-FB4D976DDBBE}" destId="{49B46781-4DC6-C04B-BFBE-03B1137DA8A8}" srcOrd="1" destOrd="0" parTransId="{BDEDB8F4-5CAA-664B-B0EE-496D7AFB1E79}" sibTransId="{522417EA-0D3A-5347-8BE6-A43124CA6E1C}"/>
    <dgm:cxn modelId="{84FD6697-D6E8-AE4C-A010-636800B002AA}" type="presOf" srcId="{49B46781-4DC6-C04B-BFBE-03B1137DA8A8}" destId="{A9A8FFF4-71D4-494E-94B0-72A07E41F50A}" srcOrd="0" destOrd="0" presId="urn:microsoft.com/office/officeart/2005/8/layout/process4"/>
    <dgm:cxn modelId="{7BA743B3-F3C3-C245-95AA-CED07920186B}" type="presOf" srcId="{B230E288-0698-A440-942D-A64E36B96BDB}" destId="{C4EDD1E3-498C-484B-8A00-5EF8676EF483}" srcOrd="0" destOrd="0" presId="urn:microsoft.com/office/officeart/2005/8/layout/process4"/>
    <dgm:cxn modelId="{145078A1-5986-2C41-878F-1DB0878E1A5C}" srcId="{0CDB7F96-87B1-584A-8A68-FB4D976DDBBE}" destId="{14D7E10C-747C-DE46-9D26-A17B5D003D69}" srcOrd="3" destOrd="0" parTransId="{B5E6EB6C-F567-BC45-9757-B81DEDC26578}" sibTransId="{4DD87B7E-F79D-4040-BBAD-7BC9A17270E5}"/>
    <dgm:cxn modelId="{DB230761-9F69-6C4D-80DA-076716CD894D}" type="presOf" srcId="{C4125E66-E6B7-9444-A439-9151C9E16845}" destId="{A4727BBC-3502-CA46-AFBD-5DD27B97ECB5}" srcOrd="1" destOrd="0" presId="urn:microsoft.com/office/officeart/2005/8/layout/process4"/>
    <dgm:cxn modelId="{7C49DB8D-725A-2444-B680-7C9A73E3D037}" srcId="{C4125E66-E6B7-9444-A439-9151C9E16845}" destId="{06BEC1EB-9625-2A4D-8D0D-A24BC754EE8E}" srcOrd="0" destOrd="0" parTransId="{C6C5FC41-353D-D749-8D5C-0A97B68EB61B}" sibTransId="{5E63E75E-E6DE-FF4E-AC29-B184DFDC55CF}"/>
    <dgm:cxn modelId="{3B39CE69-EB34-4244-A5FA-465B6CC91D18}" type="presOf" srcId="{0CDB7F96-87B1-584A-8A68-FB4D976DDBBE}" destId="{6FE32A94-B225-6545-9E38-AE9AFF7CF7E3}" srcOrd="0" destOrd="0" presId="urn:microsoft.com/office/officeart/2005/8/layout/process4"/>
    <dgm:cxn modelId="{EE4488A8-F879-BE40-8229-0454528FB441}" srcId="{E40F85F4-5297-C644-B2F4-4412D0CBC15A}" destId="{6FDB185C-5262-D647-AC88-5B569F894F84}" srcOrd="0" destOrd="0" parTransId="{DB60DB89-36C8-834D-A347-1DA410BDD5CD}" sibTransId="{BC41CF68-F19C-4E42-9301-7B2F653F6410}"/>
    <dgm:cxn modelId="{DF516B56-E47A-294A-8BA1-9AAB9572EAA8}" type="presOf" srcId="{894D5A4A-41F3-9D4B-AABD-7FA34279490C}" destId="{D4E96F41-7376-8E4B-9CFF-BC18D729F55A}" srcOrd="0" destOrd="0" presId="urn:microsoft.com/office/officeart/2005/8/layout/process4"/>
    <dgm:cxn modelId="{85702A23-95E4-6D40-9902-31105D5DA469}" type="presOf" srcId="{D10C15A6-1B66-1841-8A7B-D5F783DF6E12}" destId="{4894C133-854B-CC42-ADD3-C1C4F643466C}" srcOrd="1" destOrd="0" presId="urn:microsoft.com/office/officeart/2005/8/layout/process4"/>
    <dgm:cxn modelId="{5A603821-8299-244F-921A-0CBB0D1E8953}" type="presOf" srcId="{56B81B25-45B1-F04D-AA40-4EAE1D44B4E8}" destId="{ADF3BF62-DFBB-C548-99CD-3690160778A3}" srcOrd="0" destOrd="0" presId="urn:microsoft.com/office/officeart/2005/8/layout/process4"/>
    <dgm:cxn modelId="{1558E473-F8B4-9940-88E5-97BCCE81CF4B}" type="presOf" srcId="{E40F85F4-5297-C644-B2F4-4412D0CBC15A}" destId="{ABC246FF-B5AE-914E-B4DB-DD4CAB759502}" srcOrd="0" destOrd="0" presId="urn:microsoft.com/office/officeart/2005/8/layout/process4"/>
    <dgm:cxn modelId="{E5577BF0-05C3-3B49-87A8-0F62E8DC663E}" srcId="{1B9A48DA-D3EC-C842-A7D3-E5F1C8D30509}" destId="{13EF1A75-CD73-9C49-BF26-EE7E0924A993}" srcOrd="0" destOrd="0" parTransId="{2B9FE758-CEBE-6A46-BE3F-459544137C91}" sibTransId="{6C11DB34-0181-9144-A6EC-58ABC0126F6C}"/>
    <dgm:cxn modelId="{F7C46A3C-6101-5747-B57D-E3DCC74A3A9A}" type="presOf" srcId="{4C089C23-8588-D64B-B0B7-CEE0E8EB7638}" destId="{55347B05-BC21-CF49-B740-6E74D229FA3D}" srcOrd="0" destOrd="0" presId="urn:microsoft.com/office/officeart/2005/8/layout/process4"/>
    <dgm:cxn modelId="{AC25B3FF-9E85-D04B-8D30-8699AE0E74E8}" type="presParOf" srcId="{6FE32A94-B225-6545-9E38-AE9AFF7CF7E3}" destId="{09B8FDCE-405E-5E49-BF43-FCF3E7BBF3AD}" srcOrd="0" destOrd="0" presId="urn:microsoft.com/office/officeart/2005/8/layout/process4"/>
    <dgm:cxn modelId="{6A0BDAED-54AE-084B-9F72-6099336EAAEF}" type="presParOf" srcId="{09B8FDCE-405E-5E49-BF43-FCF3E7BBF3AD}" destId="{CA35CE21-77DD-0449-AE01-49253F0FC698}" srcOrd="0" destOrd="0" presId="urn:microsoft.com/office/officeart/2005/8/layout/process4"/>
    <dgm:cxn modelId="{24ABCBFD-6FF4-C549-B01B-AD37DF8FF052}" type="presParOf" srcId="{09B8FDCE-405E-5E49-BF43-FCF3E7BBF3AD}" destId="{4894C133-854B-CC42-ADD3-C1C4F643466C}" srcOrd="1" destOrd="0" presId="urn:microsoft.com/office/officeart/2005/8/layout/process4"/>
    <dgm:cxn modelId="{36AB8D09-3B8D-2842-97E0-DF77CC84DE48}" type="presParOf" srcId="{09B8FDCE-405E-5E49-BF43-FCF3E7BBF3AD}" destId="{DCA54625-1783-624A-AC89-D15A9749465C}" srcOrd="2" destOrd="0" presId="urn:microsoft.com/office/officeart/2005/8/layout/process4"/>
    <dgm:cxn modelId="{84ABC73C-2CA7-F049-A7FC-BC76BB1EE0B7}" type="presParOf" srcId="{DCA54625-1783-624A-AC89-D15A9749465C}" destId="{467F207C-3597-6747-8A72-2CF3961C9F6F}" srcOrd="0" destOrd="0" presId="urn:microsoft.com/office/officeart/2005/8/layout/process4"/>
    <dgm:cxn modelId="{DA9613E1-40B5-B44B-B7B2-D84981B6C760}" type="presParOf" srcId="{DCA54625-1783-624A-AC89-D15A9749465C}" destId="{7ADF011E-62C1-814A-8BD2-55A33D570802}" srcOrd="1" destOrd="0" presId="urn:microsoft.com/office/officeart/2005/8/layout/process4"/>
    <dgm:cxn modelId="{05324867-F528-3F4D-9183-3F849618233E}" type="presParOf" srcId="{6FE32A94-B225-6545-9E38-AE9AFF7CF7E3}" destId="{CC324BD5-B0E0-7B47-9034-8474B0A26FB3}" srcOrd="1" destOrd="0" presId="urn:microsoft.com/office/officeart/2005/8/layout/process4"/>
    <dgm:cxn modelId="{7F891929-9C76-1740-9654-46F65C497713}" type="presParOf" srcId="{6FE32A94-B225-6545-9E38-AE9AFF7CF7E3}" destId="{96BF9124-E4C5-1148-A66E-6226328AEC83}" srcOrd="2" destOrd="0" presId="urn:microsoft.com/office/officeart/2005/8/layout/process4"/>
    <dgm:cxn modelId="{DDFFCEB1-14EE-7F41-B349-636B881B4D34}" type="presParOf" srcId="{96BF9124-E4C5-1148-A66E-6226328AEC83}" destId="{ABC246FF-B5AE-914E-B4DB-DD4CAB759502}" srcOrd="0" destOrd="0" presId="urn:microsoft.com/office/officeart/2005/8/layout/process4"/>
    <dgm:cxn modelId="{7D22BFFB-D906-F448-A314-F4C7EBD658CF}" type="presParOf" srcId="{96BF9124-E4C5-1148-A66E-6226328AEC83}" destId="{2DEFD0CE-F7E4-A542-89F3-CB04322D7B66}" srcOrd="1" destOrd="0" presId="urn:microsoft.com/office/officeart/2005/8/layout/process4"/>
    <dgm:cxn modelId="{13981358-5277-6745-BE4E-C837CC5E5AFD}" type="presParOf" srcId="{96BF9124-E4C5-1148-A66E-6226328AEC83}" destId="{B3953756-69A9-A947-9E20-F0A49591BD99}" srcOrd="2" destOrd="0" presId="urn:microsoft.com/office/officeart/2005/8/layout/process4"/>
    <dgm:cxn modelId="{B0EC2157-A674-AE43-9D64-78ADC87CBB49}" type="presParOf" srcId="{B3953756-69A9-A947-9E20-F0A49591BD99}" destId="{DE2AE1D7-6222-AB4E-947B-E0C2152A61D5}" srcOrd="0" destOrd="0" presId="urn:microsoft.com/office/officeart/2005/8/layout/process4"/>
    <dgm:cxn modelId="{95674953-10DE-2240-97E3-27CC7342EBE5}" type="presParOf" srcId="{B3953756-69A9-A947-9E20-F0A49591BD99}" destId="{8A3734D3-86C2-B54A-B155-3A26773E55A3}" srcOrd="1" destOrd="0" presId="urn:microsoft.com/office/officeart/2005/8/layout/process4"/>
    <dgm:cxn modelId="{DCA71E6E-D8D9-A84B-A6A7-BEA857E06FB2}" type="presParOf" srcId="{6FE32A94-B225-6545-9E38-AE9AFF7CF7E3}" destId="{09C6FB08-F218-2C40-8185-44534E24DD44}" srcOrd="3" destOrd="0" presId="urn:microsoft.com/office/officeart/2005/8/layout/process4"/>
    <dgm:cxn modelId="{73B91C88-59B9-E544-8684-908C701D2ACD}" type="presParOf" srcId="{6FE32A94-B225-6545-9E38-AE9AFF7CF7E3}" destId="{711B90F1-5DC4-2E4F-97F3-D6E3C28BC314}" srcOrd="4" destOrd="0" presId="urn:microsoft.com/office/officeart/2005/8/layout/process4"/>
    <dgm:cxn modelId="{38B0C17C-7C77-4146-9D3D-E9B78AF57F4B}" type="presParOf" srcId="{711B90F1-5DC4-2E4F-97F3-D6E3C28BC314}" destId="{62533B55-D7D5-4642-ADE2-FE7DC10C97C5}" srcOrd="0" destOrd="0" presId="urn:microsoft.com/office/officeart/2005/8/layout/process4"/>
    <dgm:cxn modelId="{AB9EC659-1DA8-4546-8C6D-ACE9F2ECBF00}" type="presParOf" srcId="{711B90F1-5DC4-2E4F-97F3-D6E3C28BC314}" destId="{B71E92BA-0CF1-C440-806F-4D42C3F2B069}" srcOrd="1" destOrd="0" presId="urn:microsoft.com/office/officeart/2005/8/layout/process4"/>
    <dgm:cxn modelId="{4BC9370E-B442-BD4B-8824-9BD385E8B948}" type="presParOf" srcId="{711B90F1-5DC4-2E4F-97F3-D6E3C28BC314}" destId="{1FB95592-C9F7-1E42-AD3C-A6BF14044496}" srcOrd="2" destOrd="0" presId="urn:microsoft.com/office/officeart/2005/8/layout/process4"/>
    <dgm:cxn modelId="{6254B296-887F-A04A-B910-63C2EA7C5A6B}" type="presParOf" srcId="{1FB95592-C9F7-1E42-AD3C-A6BF14044496}" destId="{A89E5AEF-BC92-4A4C-A88D-9497DE89B31A}" srcOrd="0" destOrd="0" presId="urn:microsoft.com/office/officeart/2005/8/layout/process4"/>
    <dgm:cxn modelId="{EEC0EE28-95E4-4D4A-B56F-F3A192E27F66}" type="presParOf" srcId="{1FB95592-C9F7-1E42-AD3C-A6BF14044496}" destId="{B06A2EA6-9E84-E84C-935E-839B9AF374DD}" srcOrd="1" destOrd="0" presId="urn:microsoft.com/office/officeart/2005/8/layout/process4"/>
    <dgm:cxn modelId="{3AFD6F13-3FEC-014F-A986-CA266805247F}" type="presParOf" srcId="{6FE32A94-B225-6545-9E38-AE9AFF7CF7E3}" destId="{9E99BAA1-4D46-4444-82DD-AA643499154F}" srcOrd="5" destOrd="0" presId="urn:microsoft.com/office/officeart/2005/8/layout/process4"/>
    <dgm:cxn modelId="{5B00B7AC-91C3-1C4C-AEDB-ACDD04EEFA8B}" type="presParOf" srcId="{6FE32A94-B225-6545-9E38-AE9AFF7CF7E3}" destId="{AB1F72CF-C6D4-7A41-B836-941CC0939FC3}" srcOrd="6" destOrd="0" presId="urn:microsoft.com/office/officeart/2005/8/layout/process4"/>
    <dgm:cxn modelId="{A8DF2AE1-9164-F240-92B3-F4132956082C}" type="presParOf" srcId="{AB1F72CF-C6D4-7A41-B836-941CC0939FC3}" destId="{885EFB77-7316-F649-916B-F1CD383D1FE6}" srcOrd="0" destOrd="0" presId="urn:microsoft.com/office/officeart/2005/8/layout/process4"/>
    <dgm:cxn modelId="{C4D7B3EC-EF3C-D14D-A6FA-3D149A3A5965}" type="presParOf" srcId="{AB1F72CF-C6D4-7A41-B836-941CC0939FC3}" destId="{918910F2-8E76-CB45-A1A4-790BF0EE5627}" srcOrd="1" destOrd="0" presId="urn:microsoft.com/office/officeart/2005/8/layout/process4"/>
    <dgm:cxn modelId="{F51C5260-00FF-E44E-BC69-0CCAF7559D4A}" type="presParOf" srcId="{AB1F72CF-C6D4-7A41-B836-941CC0939FC3}" destId="{6B802108-C7BD-584C-9543-C90557E2B93A}" srcOrd="2" destOrd="0" presId="urn:microsoft.com/office/officeart/2005/8/layout/process4"/>
    <dgm:cxn modelId="{46CD3654-0A47-CE4D-BD53-FFFC4997D45F}" type="presParOf" srcId="{6B802108-C7BD-584C-9543-C90557E2B93A}" destId="{CA1568E5-1542-B844-A9B2-65B2981CCD37}" srcOrd="0" destOrd="0" presId="urn:microsoft.com/office/officeart/2005/8/layout/process4"/>
    <dgm:cxn modelId="{57AE1E0F-A8CD-0241-803D-5B1A8882BE04}" type="presParOf" srcId="{6B802108-C7BD-584C-9543-C90557E2B93A}" destId="{ADF3BF62-DFBB-C548-99CD-3690160778A3}" srcOrd="1" destOrd="0" presId="urn:microsoft.com/office/officeart/2005/8/layout/process4"/>
    <dgm:cxn modelId="{E530ED55-B49E-974B-9F03-59743C576CE0}" type="presParOf" srcId="{6FE32A94-B225-6545-9E38-AE9AFF7CF7E3}" destId="{50348AA9-5591-3047-901A-410CD5FB1997}" srcOrd="7" destOrd="0" presId="urn:microsoft.com/office/officeart/2005/8/layout/process4"/>
    <dgm:cxn modelId="{E50F17B6-3CA2-224E-B6FB-23D082C3F8C1}" type="presParOf" srcId="{6FE32A94-B225-6545-9E38-AE9AFF7CF7E3}" destId="{936FF35E-92D2-3041-82E0-F6E0E46BF365}" srcOrd="8" destOrd="0" presId="urn:microsoft.com/office/officeart/2005/8/layout/process4"/>
    <dgm:cxn modelId="{B83BD7C1-60AE-9D42-82A3-BE44324956B7}" type="presParOf" srcId="{936FF35E-92D2-3041-82E0-F6E0E46BF365}" destId="{C4EDD1E3-498C-484B-8A00-5EF8676EF483}" srcOrd="0" destOrd="0" presId="urn:microsoft.com/office/officeart/2005/8/layout/process4"/>
    <dgm:cxn modelId="{20A774BE-9386-8C40-BDFC-84E132262DEF}" type="presParOf" srcId="{936FF35E-92D2-3041-82E0-F6E0E46BF365}" destId="{3EAF1A95-0E7C-1243-88C1-288AE18EC5B9}" srcOrd="1" destOrd="0" presId="urn:microsoft.com/office/officeart/2005/8/layout/process4"/>
    <dgm:cxn modelId="{24579184-AEBB-A74B-A4CF-C20F36483456}" type="presParOf" srcId="{936FF35E-92D2-3041-82E0-F6E0E46BF365}" destId="{E2C49497-027D-1849-9E7E-3412ED464292}" srcOrd="2" destOrd="0" presId="urn:microsoft.com/office/officeart/2005/8/layout/process4"/>
    <dgm:cxn modelId="{A581F765-30BF-D44B-BB75-342F95619A5B}" type="presParOf" srcId="{E2C49497-027D-1849-9E7E-3412ED464292}" destId="{D4E96F41-7376-8E4B-9CFF-BC18D729F55A}" srcOrd="0" destOrd="0" presId="urn:microsoft.com/office/officeart/2005/8/layout/process4"/>
    <dgm:cxn modelId="{FF6FBA16-72A1-5F4C-A930-1960CDD48004}" type="presParOf" srcId="{E2C49497-027D-1849-9E7E-3412ED464292}" destId="{55347B05-BC21-CF49-B740-6E74D229FA3D}" srcOrd="1" destOrd="0" presId="urn:microsoft.com/office/officeart/2005/8/layout/process4"/>
    <dgm:cxn modelId="{02E12E57-AE5C-1045-A126-ABCAEEA86FA0}" type="presParOf" srcId="{6FE32A94-B225-6545-9E38-AE9AFF7CF7E3}" destId="{D7906D55-13DB-5B4C-8EC1-F158EA93BFC0}" srcOrd="9" destOrd="0" presId="urn:microsoft.com/office/officeart/2005/8/layout/process4"/>
    <dgm:cxn modelId="{EA1AD6F6-9E8F-2841-AB76-621478B39BFC}" type="presParOf" srcId="{6FE32A94-B225-6545-9E38-AE9AFF7CF7E3}" destId="{43A322F8-0F45-0B4B-8073-2A841D55EA8A}" srcOrd="10" destOrd="0" presId="urn:microsoft.com/office/officeart/2005/8/layout/process4"/>
    <dgm:cxn modelId="{C8CCD109-8E2F-4B4C-85FA-B7858F6DE7C9}" type="presParOf" srcId="{43A322F8-0F45-0B4B-8073-2A841D55EA8A}" destId="{A9A8FFF4-71D4-494E-94B0-72A07E41F50A}" srcOrd="0" destOrd="0" presId="urn:microsoft.com/office/officeart/2005/8/layout/process4"/>
    <dgm:cxn modelId="{E17F6580-CF54-7042-B00D-518724DADB82}" type="presParOf" srcId="{43A322F8-0F45-0B4B-8073-2A841D55EA8A}" destId="{6B7A1756-FD77-0E48-86A4-7A34F7DD2367}" srcOrd="1" destOrd="0" presId="urn:microsoft.com/office/officeart/2005/8/layout/process4"/>
    <dgm:cxn modelId="{CB746E4B-4D51-9A41-A69F-9FE0976A511C}" type="presParOf" srcId="{43A322F8-0F45-0B4B-8073-2A841D55EA8A}" destId="{F0540772-4D4B-8C42-8C14-83578E781530}" srcOrd="2" destOrd="0" presId="urn:microsoft.com/office/officeart/2005/8/layout/process4"/>
    <dgm:cxn modelId="{F610177B-ADDF-5D40-B9F6-99AEC618F362}" type="presParOf" srcId="{F0540772-4D4B-8C42-8C14-83578E781530}" destId="{577BAFF5-5706-7543-BFF0-424408B1AE0C}" srcOrd="0" destOrd="0" presId="urn:microsoft.com/office/officeart/2005/8/layout/process4"/>
    <dgm:cxn modelId="{4D5E35D7-62A7-5843-A2A4-09C11EE906BC}" type="presParOf" srcId="{F0540772-4D4B-8C42-8C14-83578E781530}" destId="{8D36DB4C-D553-4348-B4B8-ED5DAAAA7105}" srcOrd="1" destOrd="0" presId="urn:microsoft.com/office/officeart/2005/8/layout/process4"/>
    <dgm:cxn modelId="{5DA1D92D-2191-334D-BE13-457064C4BAEF}" type="presParOf" srcId="{6FE32A94-B225-6545-9E38-AE9AFF7CF7E3}" destId="{2D4C439B-AD9C-254B-8027-06AEDFE0E632}" srcOrd="11" destOrd="0" presId="urn:microsoft.com/office/officeart/2005/8/layout/process4"/>
    <dgm:cxn modelId="{DC10F31F-A519-944A-B468-C1E8422D791D}" type="presParOf" srcId="{6FE32A94-B225-6545-9E38-AE9AFF7CF7E3}" destId="{FDA08789-00DB-5B4A-9B75-2F3CA9B616BA}" srcOrd="12" destOrd="0" presId="urn:microsoft.com/office/officeart/2005/8/layout/process4"/>
    <dgm:cxn modelId="{EBD76EA5-D416-A047-BFD6-2C71F3AF15C3}" type="presParOf" srcId="{FDA08789-00DB-5B4A-9B75-2F3CA9B616BA}" destId="{7D0CF242-2CA6-204B-8CAD-EEF63EB68242}" srcOrd="0" destOrd="0" presId="urn:microsoft.com/office/officeart/2005/8/layout/process4"/>
    <dgm:cxn modelId="{880FBC50-6B69-E944-B5BC-52B37EEFA3D4}" type="presParOf" srcId="{FDA08789-00DB-5B4A-9B75-2F3CA9B616BA}" destId="{A4727BBC-3502-CA46-AFBD-5DD27B97ECB5}" srcOrd="1" destOrd="0" presId="urn:microsoft.com/office/officeart/2005/8/layout/process4"/>
    <dgm:cxn modelId="{EBED5718-C818-7449-8CB3-93891A0CD63E}" type="presParOf" srcId="{FDA08789-00DB-5B4A-9B75-2F3CA9B616BA}" destId="{4308081A-2135-AC4C-8692-102511C9021D}" srcOrd="2" destOrd="0" presId="urn:microsoft.com/office/officeart/2005/8/layout/process4"/>
    <dgm:cxn modelId="{31A331F5-6F13-664B-B68A-CBCD912B3B71}" type="presParOf" srcId="{4308081A-2135-AC4C-8692-102511C9021D}" destId="{F7BFFA67-82D4-5145-B015-371D67783FFA}" srcOrd="0" destOrd="0" presId="urn:microsoft.com/office/officeart/2005/8/layout/process4"/>
    <dgm:cxn modelId="{88A11CC7-0B3E-7F46-8385-0DD5129B3E7B}" type="presParOf" srcId="{4308081A-2135-AC4C-8692-102511C9021D}" destId="{96C25EFE-C576-8142-A950-A2480CAC0BE9}" srcOrd="1"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C54A60-A598-714A-8611-A83B19593325}">
      <dsp:nvSpPr>
        <dsp:cNvPr id="0" name=""/>
        <dsp:cNvSpPr/>
      </dsp:nvSpPr>
      <dsp:spPr>
        <a:xfrm rot="5400000">
          <a:off x="4924302" y="-1835552"/>
          <a:ext cx="1230252" cy="521357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kumimoji="1" lang="ja-JP" altLang="en-US" sz="1700" kern="1200" dirty="0" smtClean="0"/>
            <a:t>運動の前のインスリンは少なめに打つ</a:t>
          </a:r>
          <a:endParaRPr kumimoji="1" lang="ja-JP" altLang="en-US" sz="1700" kern="1200" dirty="0"/>
        </a:p>
        <a:p>
          <a:pPr marL="171450" lvl="1" indent="-171450" algn="l" defTabSz="755650">
            <a:lnSpc>
              <a:spcPct val="90000"/>
            </a:lnSpc>
            <a:spcBef>
              <a:spcPct val="0"/>
            </a:spcBef>
            <a:spcAft>
              <a:spcPct val="15000"/>
            </a:spcAft>
            <a:buChar char="•"/>
          </a:pPr>
          <a:r>
            <a:rPr kumimoji="1" lang="ja-JP" altLang="en-US" sz="1700" kern="1200" dirty="0" smtClean="0"/>
            <a:t>運動直前にチーズやクラッカーなどの補食を摂取する。</a:t>
          </a:r>
          <a:endParaRPr kumimoji="1" lang="ja-JP" altLang="en-US" sz="1700" kern="1200" dirty="0"/>
        </a:p>
        <a:p>
          <a:pPr marL="171450" lvl="1" indent="-171450" algn="l" defTabSz="755650">
            <a:lnSpc>
              <a:spcPct val="90000"/>
            </a:lnSpc>
            <a:spcBef>
              <a:spcPct val="0"/>
            </a:spcBef>
            <a:spcAft>
              <a:spcPct val="15000"/>
            </a:spcAft>
            <a:buChar char="•"/>
          </a:pPr>
          <a:r>
            <a:rPr kumimoji="1" lang="ja-JP" altLang="en-US" sz="1700" kern="1200" dirty="0" smtClean="0"/>
            <a:t>ブドウ糖やジュースを手元に置いておく。</a:t>
          </a:r>
          <a:endParaRPr kumimoji="1" lang="ja-JP" altLang="en-US" sz="1700" kern="1200" dirty="0"/>
        </a:p>
      </dsp:txBody>
      <dsp:txXfrm rot="-5400000">
        <a:off x="2932639" y="216167"/>
        <a:ext cx="5153523" cy="1110140"/>
      </dsp:txXfrm>
    </dsp:sp>
    <dsp:sp modelId="{DB1E23ED-E86A-714F-8B82-226893AFB8E2}">
      <dsp:nvSpPr>
        <dsp:cNvPr id="0" name=""/>
        <dsp:cNvSpPr/>
      </dsp:nvSpPr>
      <dsp:spPr>
        <a:xfrm>
          <a:off x="0" y="2330"/>
          <a:ext cx="2932638" cy="1537815"/>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運動すると血糖が下がる人</a:t>
          </a:r>
          <a:endParaRPr kumimoji="1" lang="ja-JP" altLang="en-US" sz="2800" kern="1200" dirty="0"/>
        </a:p>
      </dsp:txBody>
      <dsp:txXfrm>
        <a:off x="75070" y="77400"/>
        <a:ext cx="2782498" cy="1387675"/>
      </dsp:txXfrm>
    </dsp:sp>
    <dsp:sp modelId="{71BF91A6-698D-E047-A40A-FA95C6945308}">
      <dsp:nvSpPr>
        <dsp:cNvPr id="0" name=""/>
        <dsp:cNvSpPr/>
      </dsp:nvSpPr>
      <dsp:spPr>
        <a:xfrm rot="5400000">
          <a:off x="4924302" y="-220846"/>
          <a:ext cx="1230252" cy="521357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kumimoji="1" lang="ja-JP" altLang="en-US" sz="1700" kern="1200" dirty="0" smtClean="0"/>
            <a:t>運動の前のインスリンは多めに打つ</a:t>
          </a:r>
          <a:endParaRPr kumimoji="1" lang="ja-JP" altLang="en-US" sz="1700" kern="1200" dirty="0"/>
        </a:p>
      </dsp:txBody>
      <dsp:txXfrm rot="-5400000">
        <a:off x="2932639" y="1830873"/>
        <a:ext cx="5153523" cy="1110140"/>
      </dsp:txXfrm>
    </dsp:sp>
    <dsp:sp modelId="{FD98E7D5-5197-844B-B513-9E07E2E96BCB}">
      <dsp:nvSpPr>
        <dsp:cNvPr id="0" name=""/>
        <dsp:cNvSpPr/>
      </dsp:nvSpPr>
      <dsp:spPr>
        <a:xfrm>
          <a:off x="0" y="1617035"/>
          <a:ext cx="2932638" cy="1537815"/>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運動すると血糖が上がる人</a:t>
          </a:r>
          <a:endParaRPr kumimoji="1" lang="ja-JP" altLang="en-US" sz="2800" kern="1200" dirty="0"/>
        </a:p>
      </dsp:txBody>
      <dsp:txXfrm>
        <a:off x="75070" y="1692105"/>
        <a:ext cx="2782498" cy="1387675"/>
      </dsp:txXfrm>
    </dsp:sp>
    <dsp:sp modelId="{4135230E-5B7C-D640-9956-6FBBCAD748FC}">
      <dsp:nvSpPr>
        <dsp:cNvPr id="0" name=""/>
        <dsp:cNvSpPr/>
      </dsp:nvSpPr>
      <dsp:spPr>
        <a:xfrm rot="5400000">
          <a:off x="4924302" y="1393859"/>
          <a:ext cx="1230252" cy="5213579"/>
        </a:xfrm>
        <a:prstGeom prst="round2Same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kumimoji="1" lang="ja-JP" altLang="en-US" sz="1700" kern="1200" dirty="0" smtClean="0"/>
            <a:t>特にインスリンを変更しなくても良い場合が多い。</a:t>
          </a:r>
          <a:endParaRPr kumimoji="1" lang="ja-JP" altLang="en-US" sz="1700" kern="1200" dirty="0"/>
        </a:p>
        <a:p>
          <a:pPr marL="171450" lvl="1" indent="-171450" algn="l" defTabSz="755650">
            <a:lnSpc>
              <a:spcPct val="90000"/>
            </a:lnSpc>
            <a:spcBef>
              <a:spcPct val="0"/>
            </a:spcBef>
            <a:spcAft>
              <a:spcPct val="15000"/>
            </a:spcAft>
            <a:buChar char="•"/>
          </a:pPr>
          <a:r>
            <a:rPr kumimoji="1" lang="ja-JP" altLang="en-US" sz="1700" kern="1200" dirty="0" smtClean="0"/>
            <a:t>補食を用意しておく。</a:t>
          </a:r>
          <a:endParaRPr kumimoji="1" lang="ja-JP" altLang="en-US" sz="1700" kern="1200" dirty="0"/>
        </a:p>
      </dsp:txBody>
      <dsp:txXfrm rot="-5400000">
        <a:off x="2932639" y="3445578"/>
        <a:ext cx="5153523" cy="1110140"/>
      </dsp:txXfrm>
    </dsp:sp>
    <dsp:sp modelId="{7D769618-3E8C-9D4F-9A84-3EE2F4E8C1D1}">
      <dsp:nvSpPr>
        <dsp:cNvPr id="0" name=""/>
        <dsp:cNvSpPr/>
      </dsp:nvSpPr>
      <dsp:spPr>
        <a:xfrm>
          <a:off x="0" y="3231741"/>
          <a:ext cx="2932638" cy="1537815"/>
        </a:xfrm>
        <a:prstGeom prst="round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6680" tIns="53340" rIns="106680" bIns="53340" numCol="1" spcCol="1270" anchor="ctr" anchorCtr="0">
          <a:noAutofit/>
        </a:bodyPr>
        <a:lstStyle/>
        <a:p>
          <a:pPr lvl="0" algn="ctr" defTabSz="1244600">
            <a:lnSpc>
              <a:spcPct val="90000"/>
            </a:lnSpc>
            <a:spcBef>
              <a:spcPct val="0"/>
            </a:spcBef>
            <a:spcAft>
              <a:spcPct val="35000"/>
            </a:spcAft>
          </a:pPr>
          <a:r>
            <a:rPr kumimoji="1" lang="ja-JP" altLang="en-US" sz="2800" kern="1200" dirty="0" smtClean="0"/>
            <a:t>毎日運動する人（プロスポーツ選手）</a:t>
          </a:r>
          <a:endParaRPr kumimoji="1" lang="ja-JP" altLang="en-US" sz="2800" kern="1200" dirty="0"/>
        </a:p>
      </dsp:txBody>
      <dsp:txXfrm>
        <a:off x="75070" y="3306811"/>
        <a:ext cx="2782498" cy="138767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BA9416-15D1-4B42-A214-557473844CF8}">
      <dsp:nvSpPr>
        <dsp:cNvPr id="0" name=""/>
        <dsp:cNvSpPr/>
      </dsp:nvSpPr>
      <dsp:spPr>
        <a:xfrm rot="5400000">
          <a:off x="-222646" y="223826"/>
          <a:ext cx="1484312" cy="103901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kumimoji="1" lang="ja-JP" altLang="en-US" sz="2300" kern="1200" dirty="0" smtClean="0"/>
            <a:t>６０以下</a:t>
          </a:r>
          <a:endParaRPr kumimoji="1" lang="ja-JP" altLang="en-US" sz="2300" kern="1200" dirty="0"/>
        </a:p>
      </dsp:txBody>
      <dsp:txXfrm rot="-5400000">
        <a:off x="1" y="520688"/>
        <a:ext cx="1039018" cy="445294"/>
      </dsp:txXfrm>
    </dsp:sp>
    <dsp:sp modelId="{3F322AAC-874F-EA40-9AB2-82D91E4F2ED7}">
      <dsp:nvSpPr>
        <dsp:cNvPr id="0" name=""/>
        <dsp:cNvSpPr/>
      </dsp:nvSpPr>
      <dsp:spPr>
        <a:xfrm rot="5400000">
          <a:off x="3085107" y="-2046089"/>
          <a:ext cx="964803" cy="5056981"/>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kumimoji="1" lang="ja-JP" altLang="en-US" sz="2300" kern="1200" dirty="0" smtClean="0"/>
            <a:t>自律神経症状</a:t>
          </a:r>
          <a:endParaRPr kumimoji="1" lang="ja-JP" altLang="en-US" sz="2300" kern="1200" dirty="0"/>
        </a:p>
        <a:p>
          <a:pPr marL="228600" lvl="1" indent="-228600" algn="l" defTabSz="1022350">
            <a:lnSpc>
              <a:spcPct val="90000"/>
            </a:lnSpc>
            <a:spcBef>
              <a:spcPct val="0"/>
            </a:spcBef>
            <a:spcAft>
              <a:spcPct val="15000"/>
            </a:spcAft>
            <a:buChar char="•"/>
          </a:pPr>
          <a:r>
            <a:rPr kumimoji="1" lang="ja-JP" altLang="en-US" sz="2300" kern="1200" dirty="0" smtClean="0"/>
            <a:t>空腹、発汗、振戦、動悸、蒼白、頻脈</a:t>
          </a:r>
          <a:endParaRPr kumimoji="1" lang="ja-JP" altLang="en-US" sz="2300" kern="1200" dirty="0"/>
        </a:p>
      </dsp:txBody>
      <dsp:txXfrm rot="-5400000">
        <a:off x="1039018" y="47098"/>
        <a:ext cx="5009883" cy="870607"/>
      </dsp:txXfrm>
    </dsp:sp>
    <dsp:sp modelId="{C1155AFD-D70E-BC40-BE95-6B1CF07FC7A1}">
      <dsp:nvSpPr>
        <dsp:cNvPr id="0" name=""/>
        <dsp:cNvSpPr/>
      </dsp:nvSpPr>
      <dsp:spPr>
        <a:xfrm rot="5400000">
          <a:off x="-222646" y="1512490"/>
          <a:ext cx="1484312" cy="103901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kumimoji="1" lang="ja-JP" altLang="en-US" sz="2300" kern="1200" dirty="0" smtClean="0"/>
            <a:t>５０以下</a:t>
          </a:r>
          <a:endParaRPr kumimoji="1" lang="ja-JP" altLang="en-US" sz="2300" kern="1200" dirty="0"/>
        </a:p>
      </dsp:txBody>
      <dsp:txXfrm rot="-5400000">
        <a:off x="1" y="1809352"/>
        <a:ext cx="1039018" cy="445294"/>
      </dsp:txXfrm>
    </dsp:sp>
    <dsp:sp modelId="{78B02A4D-AB59-BD48-B82A-2439B6BB6DB4}">
      <dsp:nvSpPr>
        <dsp:cNvPr id="0" name=""/>
        <dsp:cNvSpPr/>
      </dsp:nvSpPr>
      <dsp:spPr>
        <a:xfrm rot="5400000">
          <a:off x="3085107" y="-756245"/>
          <a:ext cx="964803" cy="5056981"/>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kumimoji="1" lang="ja-JP" altLang="en-US" sz="2300" kern="1200" dirty="0" smtClean="0"/>
            <a:t>中枢神経系の糖欠乏症状</a:t>
          </a:r>
          <a:endParaRPr kumimoji="1" lang="ja-JP" altLang="en-US" sz="2300" kern="1200" dirty="0"/>
        </a:p>
        <a:p>
          <a:pPr marL="228600" lvl="1" indent="-228600" algn="l" defTabSz="1022350">
            <a:lnSpc>
              <a:spcPct val="90000"/>
            </a:lnSpc>
            <a:spcBef>
              <a:spcPct val="0"/>
            </a:spcBef>
            <a:spcAft>
              <a:spcPct val="15000"/>
            </a:spcAft>
            <a:buChar char="•"/>
          </a:pPr>
          <a:r>
            <a:rPr kumimoji="1" lang="ja-JP" altLang="en-US" sz="2300" kern="1200" dirty="0" smtClean="0"/>
            <a:t>脱力、めまい感、頭痛、</a:t>
          </a:r>
          <a:endParaRPr kumimoji="1" lang="ja-JP" altLang="en-US" sz="2300" kern="1200" dirty="0"/>
        </a:p>
      </dsp:txBody>
      <dsp:txXfrm rot="-5400000">
        <a:off x="1039018" y="1336942"/>
        <a:ext cx="5009883" cy="870607"/>
      </dsp:txXfrm>
    </dsp:sp>
    <dsp:sp modelId="{6B037933-EB7E-AC43-9D88-3FDFEB43BCEA}">
      <dsp:nvSpPr>
        <dsp:cNvPr id="0" name=""/>
        <dsp:cNvSpPr/>
      </dsp:nvSpPr>
      <dsp:spPr>
        <a:xfrm rot="5400000">
          <a:off x="-222646" y="2801154"/>
          <a:ext cx="1484312" cy="1039018"/>
        </a:xfrm>
        <a:prstGeom prst="chevron">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kumimoji="1" lang="ja-JP" altLang="en-US" sz="2300" kern="1200" dirty="0" smtClean="0"/>
            <a:t>４０以下</a:t>
          </a:r>
          <a:endParaRPr kumimoji="1" lang="ja-JP" altLang="en-US" sz="2300" kern="1200" dirty="0"/>
        </a:p>
      </dsp:txBody>
      <dsp:txXfrm rot="-5400000">
        <a:off x="1" y="3098016"/>
        <a:ext cx="1039018" cy="445294"/>
      </dsp:txXfrm>
    </dsp:sp>
    <dsp:sp modelId="{E0ABC1F7-C59B-2E4E-98ED-C06653B243B3}">
      <dsp:nvSpPr>
        <dsp:cNvPr id="0" name=""/>
        <dsp:cNvSpPr/>
      </dsp:nvSpPr>
      <dsp:spPr>
        <a:xfrm rot="5400000">
          <a:off x="3085107" y="532418"/>
          <a:ext cx="964803" cy="5056981"/>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kumimoji="1" lang="ja-JP" altLang="en-US" sz="2300" kern="1200" dirty="0" smtClean="0"/>
            <a:t>中枢神経系の糖欠乏症状</a:t>
          </a:r>
          <a:endParaRPr kumimoji="1" lang="ja-JP" altLang="en-US" sz="2300" kern="1200" dirty="0"/>
        </a:p>
        <a:p>
          <a:pPr marL="228600" lvl="1" indent="-228600" algn="l" defTabSz="1022350">
            <a:lnSpc>
              <a:spcPct val="90000"/>
            </a:lnSpc>
            <a:spcBef>
              <a:spcPct val="0"/>
            </a:spcBef>
            <a:spcAft>
              <a:spcPct val="15000"/>
            </a:spcAft>
            <a:buChar char="•"/>
          </a:pPr>
          <a:r>
            <a:rPr kumimoji="1" lang="ja-JP" altLang="en-US" sz="2300" kern="1200" dirty="0" smtClean="0"/>
            <a:t>錯乱、視力障害、低体温、昏睡、死亡</a:t>
          </a:r>
          <a:endParaRPr kumimoji="1" lang="ja-JP" altLang="en-US" sz="2300" kern="1200" dirty="0"/>
        </a:p>
      </dsp:txBody>
      <dsp:txXfrm rot="-5400000">
        <a:off x="1039018" y="2625605"/>
        <a:ext cx="5009883" cy="8706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94C133-854B-CC42-ADD3-C1C4F643466C}">
      <dsp:nvSpPr>
        <dsp:cNvPr id="0" name=""/>
        <dsp:cNvSpPr/>
      </dsp:nvSpPr>
      <dsp:spPr>
        <a:xfrm>
          <a:off x="0" y="5589260"/>
          <a:ext cx="8944704" cy="611629"/>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7</a:t>
          </a:r>
          <a:r>
            <a:rPr kumimoji="1" lang="ja-JP" altLang="en-US" sz="1200" kern="1200" dirty="0" smtClean="0"/>
            <a:t>　インスリノーマの診断</a:t>
          </a:r>
          <a:endParaRPr kumimoji="1" lang="ja-JP" altLang="en-US" sz="1200" kern="1200" dirty="0"/>
        </a:p>
      </dsp:txBody>
      <dsp:txXfrm>
        <a:off x="0" y="5589260"/>
        <a:ext cx="8944704" cy="330280"/>
      </dsp:txXfrm>
    </dsp:sp>
    <dsp:sp modelId="{467F207C-3597-6747-8A72-2CF3961C9F6F}">
      <dsp:nvSpPr>
        <dsp:cNvPr id="0" name=""/>
        <dsp:cNvSpPr/>
      </dsp:nvSpPr>
      <dsp:spPr>
        <a:xfrm>
          <a:off x="0" y="5907307"/>
          <a:ext cx="4472352" cy="28134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低血糖の時のインスリンが</a:t>
          </a:r>
          <a:r>
            <a:rPr kumimoji="1" lang="en-US" altLang="ja-JP" sz="1200" kern="1200" dirty="0" smtClean="0"/>
            <a:t>6μU/ml</a:t>
          </a:r>
          <a:r>
            <a:rPr kumimoji="1" lang="ja-JP" altLang="en-US" sz="1200" kern="1200" dirty="0" smtClean="0"/>
            <a:t>以上、</a:t>
          </a:r>
          <a:r>
            <a:rPr kumimoji="1" lang="en-US" altLang="ja-JP" sz="1200" kern="1200" dirty="0" smtClean="0"/>
            <a:t>C</a:t>
          </a:r>
          <a:r>
            <a:rPr kumimoji="1" lang="ja-JP" altLang="en-US" sz="1200" kern="1200" dirty="0" smtClean="0"/>
            <a:t>ペプチドが</a:t>
          </a:r>
          <a:r>
            <a:rPr kumimoji="1" lang="en-US" altLang="ja-JP" sz="1200" kern="1200" dirty="0" smtClean="0"/>
            <a:t>0.6ng/ml</a:t>
          </a:r>
          <a:r>
            <a:rPr kumimoji="1" lang="ja-JP" altLang="en-US" sz="1200" kern="1200" dirty="0" smtClean="0"/>
            <a:t>以上</a:t>
          </a:r>
          <a:endParaRPr kumimoji="1" lang="ja-JP" altLang="en-US" sz="1200" kern="1200" dirty="0"/>
        </a:p>
      </dsp:txBody>
      <dsp:txXfrm>
        <a:off x="0" y="5907307"/>
        <a:ext cx="4472352" cy="281349"/>
      </dsp:txXfrm>
    </dsp:sp>
    <dsp:sp modelId="{7ADF011E-62C1-814A-8BD2-55A33D570802}">
      <dsp:nvSpPr>
        <dsp:cNvPr id="0" name=""/>
        <dsp:cNvSpPr/>
      </dsp:nvSpPr>
      <dsp:spPr>
        <a:xfrm>
          <a:off x="4472352" y="5907307"/>
          <a:ext cx="4472352" cy="281349"/>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en-US" altLang="ja-JP" sz="1200" kern="1200" dirty="0" smtClean="0"/>
            <a:t>→</a:t>
          </a:r>
          <a:r>
            <a:rPr kumimoji="1" lang="ja-JP" altLang="en-US" sz="1200" kern="1200" dirty="0" smtClean="0"/>
            <a:t>絶食試験の実施と画像診断で腫瘍の局在診断</a:t>
          </a:r>
          <a:endParaRPr kumimoji="1" lang="ja-JP" altLang="en-US" sz="1200" kern="1200" dirty="0"/>
        </a:p>
      </dsp:txBody>
      <dsp:txXfrm>
        <a:off x="4472352" y="5907307"/>
        <a:ext cx="4472352" cy="281349"/>
      </dsp:txXfrm>
    </dsp:sp>
    <dsp:sp modelId="{2DEFD0CE-F7E4-A542-89F3-CB04322D7B66}">
      <dsp:nvSpPr>
        <dsp:cNvPr id="0" name=""/>
        <dsp:cNvSpPr/>
      </dsp:nvSpPr>
      <dsp:spPr>
        <a:xfrm rot="10800000">
          <a:off x="0" y="4657748"/>
          <a:ext cx="8944704" cy="940686"/>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6</a:t>
          </a:r>
          <a:r>
            <a:rPr kumimoji="1" lang="ja-JP" altLang="en-US" sz="1200" kern="1200" dirty="0" smtClean="0"/>
            <a:t>　インスリンによる</a:t>
          </a:r>
          <a:r>
            <a:rPr kumimoji="1" lang="en-US" altLang="ja-JP" sz="1200" kern="1200" dirty="0" smtClean="0"/>
            <a:t>factitious hypoglycemia</a:t>
          </a:r>
          <a:r>
            <a:rPr kumimoji="1" lang="ja-JP" altLang="en-US" sz="1200" kern="1200" dirty="0" smtClean="0"/>
            <a:t>の診断</a:t>
          </a:r>
          <a:endParaRPr kumimoji="1" lang="ja-JP" altLang="en-US" sz="1200" kern="1200" dirty="0"/>
        </a:p>
      </dsp:txBody>
      <dsp:txXfrm rot="-10800000">
        <a:off x="0" y="4657748"/>
        <a:ext cx="8944704" cy="330180"/>
      </dsp:txXfrm>
    </dsp:sp>
    <dsp:sp modelId="{DE2AE1D7-6222-AB4E-947B-E0C2152A61D5}">
      <dsp:nvSpPr>
        <dsp:cNvPr id="0" name=""/>
        <dsp:cNvSpPr/>
      </dsp:nvSpPr>
      <dsp:spPr>
        <a:xfrm>
          <a:off x="0" y="4987929"/>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血中インスリンは高値なのに血中</a:t>
          </a:r>
          <a:r>
            <a:rPr kumimoji="1" lang="en-US" altLang="ja-JP" sz="1200" kern="1200" dirty="0" smtClean="0"/>
            <a:t>C</a:t>
          </a:r>
          <a:r>
            <a:rPr kumimoji="1" lang="ja-JP" altLang="en-US" sz="1200" kern="1200" dirty="0" smtClean="0"/>
            <a:t>ペプチドが低い</a:t>
          </a:r>
          <a:endParaRPr kumimoji="1" lang="ja-JP" altLang="en-US" sz="1200" kern="1200" dirty="0"/>
        </a:p>
      </dsp:txBody>
      <dsp:txXfrm>
        <a:off x="0" y="4987929"/>
        <a:ext cx="4472352" cy="281265"/>
      </dsp:txXfrm>
    </dsp:sp>
    <dsp:sp modelId="{8A3734D3-86C2-B54A-B155-3A26773E55A3}">
      <dsp:nvSpPr>
        <dsp:cNvPr id="0" name=""/>
        <dsp:cNvSpPr/>
      </dsp:nvSpPr>
      <dsp:spPr>
        <a:xfrm>
          <a:off x="4472352" y="4987929"/>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en-US" altLang="ja-JP" sz="1200" kern="1200" dirty="0" smtClean="0"/>
            <a:t>→</a:t>
          </a:r>
          <a:r>
            <a:rPr kumimoji="1" lang="ja-JP" altLang="en-US" sz="1200" kern="1200" dirty="0" smtClean="0"/>
            <a:t>インスリンを密かに自己注射してませんか？</a:t>
          </a:r>
          <a:endParaRPr kumimoji="1" lang="ja-JP" altLang="en-US" sz="1200" kern="1200" dirty="0"/>
        </a:p>
      </dsp:txBody>
      <dsp:txXfrm>
        <a:off x="4472352" y="4987929"/>
        <a:ext cx="4472352" cy="281265"/>
      </dsp:txXfrm>
    </dsp:sp>
    <dsp:sp modelId="{B71E92BA-0CF1-C440-806F-4D42C3F2B069}">
      <dsp:nvSpPr>
        <dsp:cNvPr id="0" name=""/>
        <dsp:cNvSpPr/>
      </dsp:nvSpPr>
      <dsp:spPr>
        <a:xfrm rot="10800000">
          <a:off x="0" y="3726236"/>
          <a:ext cx="8944704" cy="940686"/>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5</a:t>
          </a:r>
          <a:r>
            <a:rPr kumimoji="1" lang="ja-JP" altLang="en-US" sz="1200" kern="1200" dirty="0" smtClean="0"/>
            <a:t>　インスリン自己免疫症候群の診断</a:t>
          </a:r>
          <a:endParaRPr kumimoji="1" lang="ja-JP" altLang="en-US" sz="1200" kern="1200" dirty="0"/>
        </a:p>
      </dsp:txBody>
      <dsp:txXfrm rot="-10800000">
        <a:off x="0" y="3726236"/>
        <a:ext cx="8944704" cy="330180"/>
      </dsp:txXfrm>
    </dsp:sp>
    <dsp:sp modelId="{A89E5AEF-BC92-4A4C-A88D-9497DE89B31A}">
      <dsp:nvSpPr>
        <dsp:cNvPr id="0" name=""/>
        <dsp:cNvSpPr/>
      </dsp:nvSpPr>
      <dsp:spPr>
        <a:xfrm>
          <a:off x="0" y="4056417"/>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血中インスリンが高値で抗インスリン抗体も陽性</a:t>
          </a:r>
          <a:endParaRPr kumimoji="1" lang="ja-JP" altLang="en-US" sz="1200" kern="1200" dirty="0"/>
        </a:p>
      </dsp:txBody>
      <dsp:txXfrm>
        <a:off x="0" y="4056417"/>
        <a:ext cx="4472352" cy="281265"/>
      </dsp:txXfrm>
    </dsp:sp>
    <dsp:sp modelId="{B06A2EA6-9E84-E84C-935E-839B9AF374DD}">
      <dsp:nvSpPr>
        <dsp:cNvPr id="0" name=""/>
        <dsp:cNvSpPr/>
      </dsp:nvSpPr>
      <dsp:spPr>
        <a:xfrm>
          <a:off x="4472352" y="4056417"/>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en-US" altLang="ja-JP" sz="1200" kern="1200" dirty="0" smtClean="0"/>
            <a:t>→</a:t>
          </a:r>
          <a:r>
            <a:rPr kumimoji="1" lang="ja-JP" altLang="en-US" sz="1200" kern="1200" dirty="0" smtClean="0"/>
            <a:t>インスリン自己免疫症候群の治療を行なう</a:t>
          </a:r>
          <a:endParaRPr kumimoji="1" lang="ja-JP" altLang="en-US" sz="1200" kern="1200" dirty="0"/>
        </a:p>
      </dsp:txBody>
      <dsp:txXfrm>
        <a:off x="4472352" y="4056417"/>
        <a:ext cx="4472352" cy="281265"/>
      </dsp:txXfrm>
    </dsp:sp>
    <dsp:sp modelId="{918910F2-8E76-CB45-A1A4-790BF0EE5627}">
      <dsp:nvSpPr>
        <dsp:cNvPr id="0" name=""/>
        <dsp:cNvSpPr/>
      </dsp:nvSpPr>
      <dsp:spPr>
        <a:xfrm rot="10800000">
          <a:off x="0" y="2794724"/>
          <a:ext cx="8944704" cy="940686"/>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4</a:t>
          </a:r>
          <a:r>
            <a:rPr kumimoji="1" lang="ja-JP" altLang="en-US" sz="1200" kern="1200" dirty="0" smtClean="0"/>
            <a:t>　二次的に低血糖症を起こす疾患および病態の診断</a:t>
          </a:r>
        </a:p>
      </dsp:txBody>
      <dsp:txXfrm rot="-10800000">
        <a:off x="0" y="2794724"/>
        <a:ext cx="8944704" cy="330180"/>
      </dsp:txXfrm>
    </dsp:sp>
    <dsp:sp modelId="{CA1568E5-1542-B844-A9B2-65B2981CCD37}">
      <dsp:nvSpPr>
        <dsp:cNvPr id="0" name=""/>
        <dsp:cNvSpPr/>
      </dsp:nvSpPr>
      <dsp:spPr>
        <a:xfrm>
          <a:off x="0" y="3124905"/>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内分泌疾患や内臓疾患などの基礎疾患がないか</a:t>
          </a:r>
        </a:p>
      </dsp:txBody>
      <dsp:txXfrm>
        <a:off x="0" y="3124905"/>
        <a:ext cx="4472352" cy="281265"/>
      </dsp:txXfrm>
    </dsp:sp>
    <dsp:sp modelId="{ADF3BF62-DFBB-C548-99CD-3690160778A3}">
      <dsp:nvSpPr>
        <dsp:cNvPr id="0" name=""/>
        <dsp:cNvSpPr/>
      </dsp:nvSpPr>
      <dsp:spPr>
        <a:xfrm>
          <a:off x="4472352" y="3124905"/>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en-US" altLang="ja-JP" sz="1200" kern="1200" dirty="0" smtClean="0"/>
            <a:t>→</a:t>
          </a:r>
          <a:r>
            <a:rPr kumimoji="1" lang="ja-JP" altLang="en-US" sz="1200" kern="1200" dirty="0" smtClean="0"/>
            <a:t>基礎疾患をまずは治療する</a:t>
          </a:r>
        </a:p>
      </dsp:txBody>
      <dsp:txXfrm>
        <a:off x="4472352" y="3124905"/>
        <a:ext cx="4472352" cy="281265"/>
      </dsp:txXfrm>
    </dsp:sp>
    <dsp:sp modelId="{3EAF1A95-0E7C-1243-88C1-288AE18EC5B9}">
      <dsp:nvSpPr>
        <dsp:cNvPr id="0" name=""/>
        <dsp:cNvSpPr/>
      </dsp:nvSpPr>
      <dsp:spPr>
        <a:xfrm rot="10800000">
          <a:off x="0" y="1863211"/>
          <a:ext cx="8944704" cy="940686"/>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3</a:t>
          </a:r>
          <a:r>
            <a:rPr kumimoji="1" lang="ja-JP" altLang="en-US" sz="1200" kern="1200" dirty="0" smtClean="0"/>
            <a:t>　薬剤性低血糖症の診断</a:t>
          </a:r>
          <a:endParaRPr kumimoji="1" lang="ja-JP" altLang="en-US" sz="1200" kern="1200" dirty="0"/>
        </a:p>
      </dsp:txBody>
      <dsp:txXfrm rot="-10800000">
        <a:off x="0" y="1863211"/>
        <a:ext cx="8944704" cy="330180"/>
      </dsp:txXfrm>
    </dsp:sp>
    <dsp:sp modelId="{D4E96F41-7376-8E4B-9CFF-BC18D729F55A}">
      <dsp:nvSpPr>
        <dsp:cNvPr id="0" name=""/>
        <dsp:cNvSpPr/>
      </dsp:nvSpPr>
      <dsp:spPr>
        <a:xfrm>
          <a:off x="0" y="2193392"/>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低血糖を引き起こす薬剤を使用していないか</a:t>
          </a:r>
          <a:endParaRPr kumimoji="1" lang="ja-JP" altLang="en-US" sz="1200" kern="1200" dirty="0"/>
        </a:p>
      </dsp:txBody>
      <dsp:txXfrm>
        <a:off x="0" y="2193392"/>
        <a:ext cx="4472352" cy="281265"/>
      </dsp:txXfrm>
    </dsp:sp>
    <dsp:sp modelId="{55347B05-BC21-CF49-B740-6E74D229FA3D}">
      <dsp:nvSpPr>
        <dsp:cNvPr id="0" name=""/>
        <dsp:cNvSpPr/>
      </dsp:nvSpPr>
      <dsp:spPr>
        <a:xfrm>
          <a:off x="4472352" y="2193392"/>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en-US" altLang="ja-JP" sz="1200" kern="1200" dirty="0" smtClean="0"/>
            <a:t>→</a:t>
          </a:r>
          <a:r>
            <a:rPr kumimoji="1" lang="ja-JP" altLang="en-US" sz="1200" kern="1200" dirty="0" smtClean="0"/>
            <a:t>原因薬剤を使っているようならその薬を中止してみる</a:t>
          </a:r>
          <a:endParaRPr kumimoji="1" lang="ja-JP" altLang="en-US" sz="1200" kern="1200" dirty="0"/>
        </a:p>
      </dsp:txBody>
      <dsp:txXfrm>
        <a:off x="4472352" y="2193392"/>
        <a:ext cx="4472352" cy="281265"/>
      </dsp:txXfrm>
    </dsp:sp>
    <dsp:sp modelId="{6B7A1756-FD77-0E48-86A4-7A34F7DD2367}">
      <dsp:nvSpPr>
        <dsp:cNvPr id="0" name=""/>
        <dsp:cNvSpPr/>
      </dsp:nvSpPr>
      <dsp:spPr>
        <a:xfrm rot="10800000">
          <a:off x="0" y="931699"/>
          <a:ext cx="8944704" cy="940686"/>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2</a:t>
          </a:r>
          <a:r>
            <a:rPr kumimoji="1" lang="ja-JP" altLang="en-US" sz="1200" kern="1200" dirty="0" smtClean="0"/>
            <a:t>　反応性低血糖の診断</a:t>
          </a:r>
          <a:endParaRPr kumimoji="1" lang="en-US" altLang="ja-JP" sz="1200" kern="1200" dirty="0" smtClean="0"/>
        </a:p>
      </dsp:txBody>
      <dsp:txXfrm rot="-10800000">
        <a:off x="0" y="931699"/>
        <a:ext cx="8944704" cy="330180"/>
      </dsp:txXfrm>
    </dsp:sp>
    <dsp:sp modelId="{577BAFF5-5706-7543-BFF0-424408B1AE0C}">
      <dsp:nvSpPr>
        <dsp:cNvPr id="0" name=""/>
        <dsp:cNvSpPr/>
      </dsp:nvSpPr>
      <dsp:spPr>
        <a:xfrm>
          <a:off x="0" y="1261880"/>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　食後に低血糖を生じているか</a:t>
          </a:r>
          <a:endParaRPr kumimoji="1" lang="ja-JP" altLang="en-US" sz="1200" kern="1200" dirty="0"/>
        </a:p>
      </dsp:txBody>
      <dsp:txXfrm>
        <a:off x="0" y="1261880"/>
        <a:ext cx="4472352" cy="281265"/>
      </dsp:txXfrm>
    </dsp:sp>
    <dsp:sp modelId="{8D36DB4C-D553-4348-B4B8-ED5DAAAA7105}">
      <dsp:nvSpPr>
        <dsp:cNvPr id="0" name=""/>
        <dsp:cNvSpPr/>
      </dsp:nvSpPr>
      <dsp:spPr>
        <a:xfrm>
          <a:off x="4472352" y="1261880"/>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kumimoji="1" lang="en-US" altLang="ja-JP" sz="1200" kern="1200" dirty="0" smtClean="0"/>
            <a:t>→</a:t>
          </a:r>
          <a:r>
            <a:rPr kumimoji="1" lang="ja-JP" altLang="en-US" sz="1200" kern="1200" dirty="0" smtClean="0"/>
            <a:t>食後</a:t>
          </a:r>
          <a:r>
            <a:rPr kumimoji="1" lang="en-US" altLang="ja-JP" sz="1200" kern="1200" dirty="0" smtClean="0"/>
            <a:t>3〜5</a:t>
          </a:r>
          <a:r>
            <a:rPr kumimoji="1" lang="ja-JP" altLang="en-US" sz="1200" kern="1200" dirty="0" smtClean="0"/>
            <a:t>時間なら２型</a:t>
          </a:r>
          <a:r>
            <a:rPr kumimoji="1" lang="en-US" altLang="ja-JP" sz="1200" kern="1200" dirty="0" smtClean="0"/>
            <a:t>DM</a:t>
          </a:r>
          <a:r>
            <a:rPr kumimoji="1" lang="ja-JP" altLang="en-US" sz="1200" kern="1200" dirty="0" smtClean="0"/>
            <a:t>の初期、食後</a:t>
          </a:r>
          <a:r>
            <a:rPr kumimoji="1" lang="en-US" altLang="ja-JP" sz="1200" kern="1200" dirty="0" smtClean="0"/>
            <a:t>30〜60</a:t>
          </a:r>
          <a:r>
            <a:rPr kumimoji="1" lang="ja-JP" altLang="en-US" sz="1200" kern="1200" dirty="0" smtClean="0"/>
            <a:t>分なら胃切除後</a:t>
          </a:r>
        </a:p>
      </dsp:txBody>
      <dsp:txXfrm>
        <a:off x="4472352" y="1261880"/>
        <a:ext cx="4472352" cy="281265"/>
      </dsp:txXfrm>
    </dsp:sp>
    <dsp:sp modelId="{A4727BBC-3502-CA46-AFBD-5DD27B97ECB5}">
      <dsp:nvSpPr>
        <dsp:cNvPr id="0" name=""/>
        <dsp:cNvSpPr/>
      </dsp:nvSpPr>
      <dsp:spPr>
        <a:xfrm rot="10800000">
          <a:off x="0" y="187"/>
          <a:ext cx="8944704" cy="940686"/>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5344" tIns="85344" rIns="85344" bIns="85344" numCol="1" spcCol="1270" anchor="ctr" anchorCtr="0">
          <a:noAutofit/>
        </a:bodyPr>
        <a:lstStyle/>
        <a:p>
          <a:pPr lvl="0" algn="ctr" defTabSz="533400">
            <a:lnSpc>
              <a:spcPct val="90000"/>
            </a:lnSpc>
            <a:spcBef>
              <a:spcPct val="0"/>
            </a:spcBef>
            <a:spcAft>
              <a:spcPct val="35000"/>
            </a:spcAft>
          </a:pPr>
          <a:r>
            <a:rPr kumimoji="1" lang="en-US" altLang="ja-JP" sz="1200" kern="1200" dirty="0" smtClean="0"/>
            <a:t>Step 1</a:t>
          </a:r>
          <a:r>
            <a:rPr kumimoji="1" lang="ja-JP" altLang="en-US" sz="1200" kern="1200" dirty="0" smtClean="0"/>
            <a:t>　低血糖症の診断</a:t>
          </a:r>
          <a:endParaRPr kumimoji="1" lang="ja-JP" altLang="en-US" sz="1200" kern="1200" dirty="0"/>
        </a:p>
      </dsp:txBody>
      <dsp:txXfrm rot="-10800000">
        <a:off x="0" y="187"/>
        <a:ext cx="8944704" cy="330180"/>
      </dsp:txXfrm>
    </dsp:sp>
    <dsp:sp modelId="{F7BFFA67-82D4-5145-B015-371D67783FFA}">
      <dsp:nvSpPr>
        <dsp:cNvPr id="0" name=""/>
        <dsp:cNvSpPr/>
      </dsp:nvSpPr>
      <dsp:spPr>
        <a:xfrm>
          <a:off x="0" y="330368"/>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ja-JP" altLang="en-US" sz="1200" kern="1200" dirty="0" smtClean="0"/>
            <a:t>症状出現時に血糖</a:t>
          </a:r>
          <a:r>
            <a:rPr kumimoji="1" lang="en-US" altLang="ja-JP" sz="1200" kern="1200" dirty="0" smtClean="0"/>
            <a:t>60mg/d</a:t>
          </a:r>
          <a:r>
            <a:rPr kumimoji="1" lang="ja-JP" altLang="en-US" sz="1200" kern="1200" dirty="0" smtClean="0"/>
            <a:t>以下になっているかどうか</a:t>
          </a:r>
          <a:endParaRPr kumimoji="1" lang="ja-JP" altLang="en-US" sz="1200" kern="1200" dirty="0"/>
        </a:p>
      </dsp:txBody>
      <dsp:txXfrm>
        <a:off x="0" y="330368"/>
        <a:ext cx="4472352" cy="281265"/>
      </dsp:txXfrm>
    </dsp:sp>
    <dsp:sp modelId="{96C25EFE-C576-8142-A950-A2480CAC0BE9}">
      <dsp:nvSpPr>
        <dsp:cNvPr id="0" name=""/>
        <dsp:cNvSpPr/>
      </dsp:nvSpPr>
      <dsp:spPr>
        <a:xfrm>
          <a:off x="4472352" y="330368"/>
          <a:ext cx="4472352" cy="281265"/>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85344" tIns="15240" rIns="85344" bIns="15240" numCol="1" spcCol="1270" anchor="ctr" anchorCtr="0">
          <a:noAutofit/>
        </a:bodyPr>
        <a:lstStyle/>
        <a:p>
          <a:pPr lvl="0" algn="ctr" defTabSz="533400">
            <a:lnSpc>
              <a:spcPct val="90000"/>
            </a:lnSpc>
            <a:spcBef>
              <a:spcPct val="0"/>
            </a:spcBef>
            <a:spcAft>
              <a:spcPct val="35000"/>
            </a:spcAft>
          </a:pPr>
          <a:r>
            <a:rPr kumimoji="1" lang="en-US" altLang="ja-JP" sz="1200" kern="1200" dirty="0" smtClean="0"/>
            <a:t>→</a:t>
          </a:r>
          <a:r>
            <a:rPr kumimoji="1" lang="ja-JP" altLang="en-US" sz="1200" kern="1200" dirty="0" smtClean="0"/>
            <a:t>自律神経症状が出ているだけの可能性の除外</a:t>
          </a:r>
          <a:endParaRPr kumimoji="1" lang="ja-JP" altLang="en-US" sz="1200" kern="1200" dirty="0"/>
        </a:p>
      </dsp:txBody>
      <dsp:txXfrm>
        <a:off x="4472352" y="330368"/>
        <a:ext cx="4472352" cy="28126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2369B2AE-9B45-844F-B9F4-A2947ECDBD4D}" type="datetimeFigureOut">
              <a:rPr kumimoji="1" lang="ja-JP" altLang="en-US" smtClean="0"/>
              <a:t>2017/9/6</a:t>
            </a:fld>
            <a:endParaRPr kumimoji="1" lang="ja-JP" altLang="en-US"/>
          </a:p>
        </p:txBody>
      </p:sp>
      <p:sp>
        <p:nvSpPr>
          <p:cNvPr id="4" name="フッター プレースホルダー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810CB51F-5F9D-4C49-8F2B-5C5F6031B5DE}" type="slidenum">
              <a:rPr kumimoji="1" lang="ja-JP" altLang="en-US" smtClean="0"/>
              <a:t>‹#›</a:t>
            </a:fld>
            <a:endParaRPr kumimoji="1" lang="ja-JP" altLang="en-US"/>
          </a:p>
        </p:txBody>
      </p:sp>
    </p:spTree>
    <p:extLst>
      <p:ext uri="{BB962C8B-B14F-4D97-AF65-F5344CB8AC3E}">
        <p14:creationId xmlns:p14="http://schemas.microsoft.com/office/powerpoint/2010/main" val="69883461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2017021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40174251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680083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4178803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696310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198121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1734628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1151169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5654119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1165185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E2D99FA-B463-9346-8C11-056A2CB1ED19}" type="datetimeFigureOut">
              <a:rPr kumimoji="1" lang="ja-JP" altLang="en-US" smtClean="0"/>
              <a:t>2017/9/6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32423706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2D99FA-B463-9346-8C11-056A2CB1ED19}" type="datetimeFigureOut">
              <a:rPr kumimoji="1" lang="ja-JP" altLang="en-US" smtClean="0"/>
              <a:t>2017/9/6</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C560AB-1582-654E-98A7-0F2A914E54E9}" type="slidenum">
              <a:rPr kumimoji="1" lang="ja-JP" altLang="en-US" smtClean="0"/>
              <a:t>‹#›</a:t>
            </a:fld>
            <a:endParaRPr kumimoji="1" lang="ja-JP" altLang="en-US"/>
          </a:p>
        </p:txBody>
      </p:sp>
    </p:spTree>
    <p:extLst>
      <p:ext uri="{BB962C8B-B14F-4D97-AF65-F5344CB8AC3E}">
        <p14:creationId xmlns:p14="http://schemas.microsoft.com/office/powerpoint/2010/main" val="744759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diagramData" Target="../diagrams/data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7.xml"/><Relationship Id="rId2" Type="http://schemas.openxmlformats.org/officeDocument/2006/relationships/diagramData" Target="../diagrams/data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7.xml"/><Relationship Id="rId2" Type="http://schemas.openxmlformats.org/officeDocument/2006/relationships/diagramData" Target="../diagrams/data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1311" y="305990"/>
            <a:ext cx="1850186" cy="246221"/>
          </a:xfrm>
          <a:prstGeom prst="rect">
            <a:avLst/>
          </a:prstGeom>
          <a:noFill/>
        </p:spPr>
        <p:txBody>
          <a:bodyPr wrap="none" rtlCol="0">
            <a:spAutoFit/>
          </a:bodyPr>
          <a:lstStyle/>
          <a:p>
            <a:r>
              <a:rPr kumimoji="1" lang="en-US" altLang="ja-JP" sz="1000" dirty="0" smtClean="0"/>
              <a:t>2017</a:t>
            </a:r>
            <a:r>
              <a:rPr kumimoji="1" lang="ja-JP" altLang="en-US" sz="1000" dirty="0" smtClean="0"/>
              <a:t>年度</a:t>
            </a:r>
            <a:r>
              <a:rPr kumimoji="1" lang="en-US" altLang="ja-JP" sz="1000" dirty="0" smtClean="0"/>
              <a:t>5</a:t>
            </a:r>
            <a:r>
              <a:rPr kumimoji="1" lang="ja-JP" altLang="en-US" sz="1000" dirty="0" smtClean="0"/>
              <a:t>年生</a:t>
            </a:r>
            <a:r>
              <a:rPr kumimoji="1" lang="en-US" altLang="ja-JP" sz="1000" dirty="0" smtClean="0"/>
              <a:t>BSL</a:t>
            </a:r>
            <a:r>
              <a:rPr kumimoji="1" lang="ja-JP" altLang="en-US" sz="1000" dirty="0" smtClean="0"/>
              <a:t>　レクチャー</a:t>
            </a:r>
            <a:endParaRPr kumimoji="1" lang="ja-JP" altLang="en-US" sz="1000" dirty="0"/>
          </a:p>
        </p:txBody>
      </p:sp>
      <p:sp>
        <p:nvSpPr>
          <p:cNvPr id="5" name="テキスト ボックス 4"/>
          <p:cNvSpPr txBox="1"/>
          <p:nvPr/>
        </p:nvSpPr>
        <p:spPr>
          <a:xfrm>
            <a:off x="2126778" y="1919429"/>
            <a:ext cx="4801314" cy="2862322"/>
          </a:xfrm>
          <a:prstGeom prst="rect">
            <a:avLst/>
          </a:prstGeom>
        </p:spPr>
        <p:style>
          <a:lnRef idx="0">
            <a:schemeClr val="accent6"/>
          </a:lnRef>
          <a:fillRef idx="3">
            <a:schemeClr val="accent6"/>
          </a:fillRef>
          <a:effectRef idx="3">
            <a:schemeClr val="accent6"/>
          </a:effectRef>
          <a:fontRef idx="minor">
            <a:schemeClr val="lt1"/>
          </a:fontRef>
        </p:style>
        <p:txBody>
          <a:bodyPr wrap="none" rtlCol="0">
            <a:spAutoFit/>
          </a:bodyPr>
          <a:lstStyle/>
          <a:p>
            <a:pPr algn="ctr"/>
            <a:r>
              <a:rPr kumimoji="1" lang="ja-JP" altLang="en-US" sz="6000" dirty="0" smtClean="0">
                <a:solidFill>
                  <a:srgbClr val="632523"/>
                </a:solidFill>
                <a:effectLst>
                  <a:outerShdw blurRad="50800" dist="38100" dir="2700000" algn="tl" rotWithShape="0">
                    <a:prstClr val="black">
                      <a:alpha val="40000"/>
                    </a:prstClr>
                  </a:outerShdw>
                </a:effectLst>
                <a:latin typeface="ことり文字ふぉんと"/>
                <a:ea typeface="ことり文字ふぉんと"/>
                <a:cs typeface="ことり文字ふぉんと"/>
              </a:rPr>
              <a:t>１型糖尿病</a:t>
            </a:r>
            <a:endParaRPr kumimoji="1" lang="en-US" altLang="ja-JP" sz="6000" dirty="0" smtClean="0">
              <a:solidFill>
                <a:srgbClr val="632523"/>
              </a:solidFill>
              <a:effectLst>
                <a:outerShdw blurRad="50800" dist="38100" dir="2700000" algn="tl" rotWithShape="0">
                  <a:prstClr val="black">
                    <a:alpha val="40000"/>
                  </a:prstClr>
                </a:outerShdw>
              </a:effectLst>
              <a:latin typeface="ことり文字ふぉんと"/>
              <a:ea typeface="ことり文字ふぉんと"/>
              <a:cs typeface="ことり文字ふぉんと"/>
            </a:endParaRPr>
          </a:p>
          <a:p>
            <a:pPr algn="ctr"/>
            <a:r>
              <a:rPr lang="ja-JP" altLang="en-US" sz="6000" dirty="0" smtClean="0">
                <a:solidFill>
                  <a:srgbClr val="632523"/>
                </a:solidFill>
                <a:effectLst>
                  <a:outerShdw blurRad="50800" dist="38100" dir="2700000" algn="tl" rotWithShape="0">
                    <a:prstClr val="black">
                      <a:alpha val="40000"/>
                    </a:prstClr>
                  </a:outerShdw>
                </a:effectLst>
                <a:latin typeface="ことり文字ふぉんと"/>
                <a:ea typeface="ことり文字ふぉんと"/>
                <a:cs typeface="ことり文字ふぉんと"/>
              </a:rPr>
              <a:t>糖尿病と妊娠</a:t>
            </a:r>
            <a:endParaRPr lang="en-US" altLang="ja-JP" sz="6000" dirty="0" smtClean="0">
              <a:solidFill>
                <a:srgbClr val="632523"/>
              </a:solidFill>
              <a:effectLst>
                <a:outerShdw blurRad="50800" dist="38100" dir="2700000" algn="tl" rotWithShape="0">
                  <a:prstClr val="black">
                    <a:alpha val="40000"/>
                  </a:prstClr>
                </a:outerShdw>
              </a:effectLst>
              <a:latin typeface="ことり文字ふぉんと"/>
              <a:ea typeface="ことり文字ふぉんと"/>
              <a:cs typeface="ことり文字ふぉんと"/>
            </a:endParaRPr>
          </a:p>
          <a:p>
            <a:pPr algn="ctr"/>
            <a:r>
              <a:rPr kumimoji="1" lang="ja-JP" altLang="en-US" sz="6000" dirty="0" smtClean="0">
                <a:solidFill>
                  <a:srgbClr val="632523"/>
                </a:solidFill>
                <a:effectLst>
                  <a:outerShdw blurRad="50800" dist="38100" dir="2700000" algn="tl" rotWithShape="0">
                    <a:prstClr val="black">
                      <a:alpha val="40000"/>
                    </a:prstClr>
                  </a:outerShdw>
                </a:effectLst>
                <a:latin typeface="ことり文字ふぉんと"/>
                <a:ea typeface="ことり文字ふぉんと"/>
                <a:cs typeface="ことり文字ふぉんと"/>
              </a:rPr>
              <a:t>低血糖の鑑別</a:t>
            </a:r>
            <a:endParaRPr kumimoji="1" lang="ja-JP" altLang="en-US" sz="6000" dirty="0">
              <a:solidFill>
                <a:srgbClr val="632523"/>
              </a:solidFill>
              <a:effectLst>
                <a:outerShdw blurRad="50800" dist="38100" dir="2700000" algn="tl" rotWithShape="0">
                  <a:prstClr val="black">
                    <a:alpha val="40000"/>
                  </a:prstClr>
                </a:outerShdw>
              </a:effectLst>
              <a:latin typeface="ことり文字ふぉんと"/>
              <a:ea typeface="ことり文字ふぉんと"/>
              <a:cs typeface="ことり文字ふぉんと"/>
            </a:endParaRPr>
          </a:p>
        </p:txBody>
      </p:sp>
      <p:sp>
        <p:nvSpPr>
          <p:cNvPr id="6" name="テキスト ボックス 5"/>
          <p:cNvSpPr txBox="1"/>
          <p:nvPr/>
        </p:nvSpPr>
        <p:spPr>
          <a:xfrm>
            <a:off x="1132242" y="6288094"/>
            <a:ext cx="6878806" cy="369332"/>
          </a:xfrm>
          <a:prstGeom prst="rect">
            <a:avLst/>
          </a:prstGeom>
          <a:noFill/>
        </p:spPr>
        <p:txBody>
          <a:bodyPr wrap="none" rtlCol="0">
            <a:spAutoFit/>
          </a:bodyPr>
          <a:lstStyle/>
          <a:p>
            <a:pPr algn="ctr"/>
            <a:r>
              <a:rPr kumimoji="1" lang="ja-JP" altLang="en-US" dirty="0" smtClean="0">
                <a:latin typeface="HG丸ｺﾞｼｯｸM-PRO"/>
                <a:ea typeface="HG丸ｺﾞｼｯｸM-PRO"/>
                <a:cs typeface="HG丸ｺﾞｼｯｸM-PRO"/>
              </a:rPr>
              <a:t>埼玉医科大学総合医療センター　内分泌・糖尿病内科　森田智子</a:t>
            </a:r>
            <a:endParaRPr kumimoji="1" lang="ja-JP" altLang="en-US" dirty="0">
              <a:latin typeface="HG丸ｺﾞｼｯｸM-PRO"/>
              <a:ea typeface="HG丸ｺﾞｼｯｸM-PRO"/>
              <a:cs typeface="HG丸ｺﾞｼｯｸM-PRO"/>
            </a:endParaRPr>
          </a:p>
        </p:txBody>
      </p:sp>
    </p:spTree>
    <p:extLst>
      <p:ext uri="{BB962C8B-B14F-4D97-AF65-F5344CB8AC3E}">
        <p14:creationId xmlns:p14="http://schemas.microsoft.com/office/powerpoint/2010/main" val="42792069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9429" y="312429"/>
            <a:ext cx="2549496" cy="461665"/>
          </a:xfrm>
          <a:prstGeom prst="rect">
            <a:avLst/>
          </a:prstGeom>
          <a:noFill/>
        </p:spPr>
        <p:txBody>
          <a:bodyPr wrap="none" rtlCol="0">
            <a:spAutoFit/>
          </a:bodyPr>
          <a:lstStyle/>
          <a:p>
            <a:r>
              <a:rPr kumimoji="1" lang="ja-JP" altLang="en-US" sz="2400" dirty="0" smtClean="0"/>
              <a:t>１型糖尿病の治療</a:t>
            </a:r>
            <a:endParaRPr kumimoji="1" lang="ja-JP" altLang="en-US" sz="2400" dirty="0"/>
          </a:p>
        </p:txBody>
      </p:sp>
      <p:sp>
        <p:nvSpPr>
          <p:cNvPr id="3" name="テキスト ボックス 2"/>
          <p:cNvSpPr txBox="1"/>
          <p:nvPr/>
        </p:nvSpPr>
        <p:spPr>
          <a:xfrm>
            <a:off x="907074" y="1367762"/>
            <a:ext cx="1107996" cy="369332"/>
          </a:xfrm>
          <a:prstGeom prst="rect">
            <a:avLst/>
          </a:prstGeom>
          <a:noFill/>
        </p:spPr>
        <p:txBody>
          <a:bodyPr wrap="none" rtlCol="0">
            <a:spAutoFit/>
          </a:bodyPr>
          <a:lstStyle/>
          <a:p>
            <a:r>
              <a:rPr kumimoji="1" lang="ja-JP" altLang="en-US" dirty="0" smtClean="0"/>
              <a:t>食事療法</a:t>
            </a:r>
            <a:endParaRPr kumimoji="1" lang="en-US" altLang="ja-JP" dirty="0" smtClean="0"/>
          </a:p>
        </p:txBody>
      </p:sp>
      <p:sp>
        <p:nvSpPr>
          <p:cNvPr id="4" name="テキスト ボックス 3"/>
          <p:cNvSpPr txBox="1"/>
          <p:nvPr/>
        </p:nvSpPr>
        <p:spPr>
          <a:xfrm>
            <a:off x="1060579" y="1739254"/>
            <a:ext cx="7172859" cy="1754327"/>
          </a:xfrm>
          <a:prstGeom prst="rect">
            <a:avLst/>
          </a:prstGeom>
          <a:noFill/>
        </p:spPr>
        <p:txBody>
          <a:bodyPr wrap="square" rtlCol="0">
            <a:spAutoFit/>
          </a:bodyPr>
          <a:lstStyle/>
          <a:p>
            <a:r>
              <a:rPr kumimoji="1" lang="en-US" altLang="ja-JP" dirty="0" smtClean="0"/>
              <a:t>2</a:t>
            </a:r>
            <a:r>
              <a:rPr kumimoji="1" lang="ja-JP" altLang="en-US" dirty="0" smtClean="0"/>
              <a:t>型糖尿病と違って、それほど厳密に食事療法しなくても良い。</a:t>
            </a:r>
            <a:endParaRPr kumimoji="1" lang="en-US" altLang="ja-JP" dirty="0" smtClean="0"/>
          </a:p>
          <a:p>
            <a:r>
              <a:rPr lang="ja-JP" altLang="en-US" dirty="0" smtClean="0"/>
              <a:t>（ただし毎日どか食いしてもいいわけではないし、太っている１型患者は痩せる必要性有り。）</a:t>
            </a:r>
            <a:endParaRPr lang="en-US" altLang="ja-JP" dirty="0" smtClean="0"/>
          </a:p>
          <a:p>
            <a:endParaRPr kumimoji="1" lang="en-US" altLang="ja-JP" dirty="0"/>
          </a:p>
          <a:p>
            <a:r>
              <a:rPr lang="ja-JP" altLang="en-US" dirty="0" smtClean="0"/>
              <a:t>「インスリンが出ていない」以外は正常な人と体の状態が変わらないため</a:t>
            </a:r>
            <a:endParaRPr lang="en-US" altLang="ja-JP" dirty="0" smtClean="0"/>
          </a:p>
          <a:p>
            <a:r>
              <a:rPr lang="ja-JP" altLang="en-US" dirty="0" smtClean="0"/>
              <a:t>食べた量に応じてインスリンを増減すれば良い。</a:t>
            </a:r>
            <a:endParaRPr lang="en-US" altLang="ja-JP" dirty="0" smtClean="0"/>
          </a:p>
        </p:txBody>
      </p:sp>
      <p:sp>
        <p:nvSpPr>
          <p:cNvPr id="5" name="対角する 2 つの角を丸めた四角形 4"/>
          <p:cNvSpPr/>
          <p:nvPr/>
        </p:nvSpPr>
        <p:spPr>
          <a:xfrm>
            <a:off x="2665399" y="3935805"/>
            <a:ext cx="4507459" cy="1535243"/>
          </a:xfrm>
          <a:prstGeom prst="round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dirty="0" smtClean="0"/>
              <a:t>カーボカウント法</a:t>
            </a:r>
            <a:endParaRPr kumimoji="1" lang="en-US" altLang="ja-JP" dirty="0" smtClean="0"/>
          </a:p>
          <a:p>
            <a:pPr algn="ctr"/>
            <a:r>
              <a:rPr lang="ja-JP" altLang="en-US" dirty="0" smtClean="0"/>
              <a:t>摂取する炭水化物の量に応じてインスリンの投与量を自分で調節する方法</a:t>
            </a:r>
            <a:endParaRPr kumimoji="1" lang="ja-JP" altLang="en-US" dirty="0"/>
          </a:p>
        </p:txBody>
      </p:sp>
    </p:spTree>
    <p:extLst>
      <p:ext uri="{BB962C8B-B14F-4D97-AF65-F5344CB8AC3E}">
        <p14:creationId xmlns:p14="http://schemas.microsoft.com/office/powerpoint/2010/main" val="459294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9429" y="312429"/>
            <a:ext cx="2549496" cy="461665"/>
          </a:xfrm>
          <a:prstGeom prst="rect">
            <a:avLst/>
          </a:prstGeom>
          <a:noFill/>
        </p:spPr>
        <p:txBody>
          <a:bodyPr wrap="none" rtlCol="0">
            <a:spAutoFit/>
          </a:bodyPr>
          <a:lstStyle/>
          <a:p>
            <a:r>
              <a:rPr kumimoji="1" lang="ja-JP" altLang="en-US" sz="2400" dirty="0" smtClean="0"/>
              <a:t>１型糖尿病の治療</a:t>
            </a:r>
            <a:endParaRPr kumimoji="1" lang="ja-JP" altLang="en-US" sz="2400" dirty="0"/>
          </a:p>
        </p:txBody>
      </p:sp>
      <p:sp>
        <p:nvSpPr>
          <p:cNvPr id="3" name="テキスト ボックス 2"/>
          <p:cNvSpPr txBox="1"/>
          <p:nvPr/>
        </p:nvSpPr>
        <p:spPr>
          <a:xfrm>
            <a:off x="907074" y="1367762"/>
            <a:ext cx="1107996" cy="369332"/>
          </a:xfrm>
          <a:prstGeom prst="rect">
            <a:avLst/>
          </a:prstGeom>
          <a:noFill/>
        </p:spPr>
        <p:txBody>
          <a:bodyPr wrap="none" rtlCol="0">
            <a:spAutoFit/>
          </a:bodyPr>
          <a:lstStyle/>
          <a:p>
            <a:r>
              <a:rPr lang="ja-JP" altLang="en-US" dirty="0" smtClean="0"/>
              <a:t>運動</a:t>
            </a:r>
            <a:r>
              <a:rPr kumimoji="1" lang="ja-JP" altLang="en-US" dirty="0" smtClean="0"/>
              <a:t>療法</a:t>
            </a:r>
            <a:endParaRPr kumimoji="1" lang="en-US" altLang="ja-JP" dirty="0" smtClean="0"/>
          </a:p>
        </p:txBody>
      </p:sp>
      <p:sp>
        <p:nvSpPr>
          <p:cNvPr id="4" name="テキスト ボックス 3"/>
          <p:cNvSpPr txBox="1"/>
          <p:nvPr/>
        </p:nvSpPr>
        <p:spPr>
          <a:xfrm>
            <a:off x="2163023" y="1367762"/>
            <a:ext cx="6419290" cy="1477328"/>
          </a:xfrm>
          <a:prstGeom prst="rect">
            <a:avLst/>
          </a:prstGeom>
          <a:noFill/>
        </p:spPr>
        <p:txBody>
          <a:bodyPr wrap="square" rtlCol="0">
            <a:spAutoFit/>
          </a:bodyPr>
          <a:lstStyle/>
          <a:p>
            <a:r>
              <a:rPr kumimoji="1" lang="ja-JP" altLang="en-US" dirty="0" smtClean="0"/>
              <a:t>絶対に運動しなければいけないわけではないが、運動して筋肉がきちんとある方が血糖は下がりやすいので、やった方が良い。</a:t>
            </a:r>
            <a:endParaRPr kumimoji="1" lang="en-US" altLang="ja-JP" dirty="0" smtClean="0"/>
          </a:p>
          <a:p>
            <a:endParaRPr lang="en-US" altLang="ja-JP" dirty="0"/>
          </a:p>
          <a:p>
            <a:r>
              <a:rPr kumimoji="1" lang="ja-JP" altLang="en-US" dirty="0" smtClean="0"/>
              <a:t>やってはいけないスポーツはない</a:t>
            </a:r>
            <a:endParaRPr kumimoji="1" lang="en-US" altLang="ja-JP" dirty="0" smtClean="0"/>
          </a:p>
          <a:p>
            <a:r>
              <a:rPr lang="ja-JP" altLang="en-US" dirty="0" smtClean="0"/>
              <a:t>（ただし合併症が進んでいる時は制限有り）</a:t>
            </a:r>
            <a:endParaRPr kumimoji="1" lang="ja-JP" altLang="en-US" dirty="0"/>
          </a:p>
        </p:txBody>
      </p:sp>
      <p:sp>
        <p:nvSpPr>
          <p:cNvPr id="6" name="テキスト ボックス 5"/>
          <p:cNvSpPr txBox="1"/>
          <p:nvPr/>
        </p:nvSpPr>
        <p:spPr>
          <a:xfrm>
            <a:off x="1116399" y="4061415"/>
            <a:ext cx="7181774" cy="923330"/>
          </a:xfrm>
          <a:prstGeom prst="rect">
            <a:avLst/>
          </a:prstGeom>
          <a:noFill/>
        </p:spPr>
        <p:txBody>
          <a:bodyPr wrap="none" rtlCol="0">
            <a:spAutoFit/>
          </a:bodyPr>
          <a:lstStyle/>
          <a:p>
            <a:r>
              <a:rPr kumimoji="1" lang="ja-JP" altLang="en-US" dirty="0" smtClean="0"/>
              <a:t>合併症と運動</a:t>
            </a:r>
            <a:endParaRPr kumimoji="1" lang="en-US" altLang="ja-JP" dirty="0" smtClean="0"/>
          </a:p>
          <a:p>
            <a:r>
              <a:rPr lang="ja-JP" altLang="ja-JP" dirty="0"/>
              <a:t>　</a:t>
            </a:r>
            <a:r>
              <a:rPr lang="ja-JP" altLang="en-US" dirty="0" smtClean="0"/>
              <a:t>網膜症：前増殖性または増殖性網膜症の場合、バルサルバ運動禁止。</a:t>
            </a:r>
            <a:endParaRPr lang="en-US" altLang="ja-JP" dirty="0" smtClean="0"/>
          </a:p>
          <a:p>
            <a:r>
              <a:rPr kumimoji="1" lang="ja-JP" altLang="en-US" dirty="0" smtClean="0"/>
              <a:t>　　（バルサルバ運動：息を止めて力を入れるような運動）</a:t>
            </a:r>
            <a:endParaRPr kumimoji="1" lang="en-US" altLang="ja-JP" dirty="0"/>
          </a:p>
        </p:txBody>
      </p:sp>
    </p:spTree>
    <p:extLst>
      <p:ext uri="{BB962C8B-B14F-4D97-AF65-F5344CB8AC3E}">
        <p14:creationId xmlns:p14="http://schemas.microsoft.com/office/powerpoint/2010/main" val="2589655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907074" y="556086"/>
            <a:ext cx="7312409" cy="923330"/>
          </a:xfrm>
          <a:prstGeom prst="rect">
            <a:avLst/>
          </a:prstGeom>
          <a:noFill/>
        </p:spPr>
        <p:txBody>
          <a:bodyPr wrap="square" rtlCol="0">
            <a:spAutoFit/>
          </a:bodyPr>
          <a:lstStyle/>
          <a:p>
            <a:r>
              <a:rPr kumimoji="1" lang="ja-JP" altLang="en-US" u="sng" dirty="0" smtClean="0"/>
              <a:t>１型糖尿病患者は若い人が多い。</a:t>
            </a:r>
            <a:endParaRPr kumimoji="1" lang="en-US" altLang="ja-JP" u="sng" dirty="0" smtClean="0"/>
          </a:p>
          <a:p>
            <a:r>
              <a:rPr lang="ja-JP" altLang="ja-JP" dirty="0"/>
              <a:t>　</a:t>
            </a:r>
            <a:r>
              <a:rPr lang="en-US" altLang="ja-JP" dirty="0" smtClean="0"/>
              <a:t>→</a:t>
            </a:r>
            <a:r>
              <a:rPr lang="ja-JP" altLang="en-US" dirty="0" smtClean="0"/>
              <a:t>体育の授業や部活動、プロスポーツ選手など運動と血糖の関係を知っておく必要がある。</a:t>
            </a:r>
            <a:endParaRPr lang="en-US" altLang="ja-JP" dirty="0" smtClean="0"/>
          </a:p>
        </p:txBody>
      </p:sp>
      <p:graphicFrame>
        <p:nvGraphicFramePr>
          <p:cNvPr id="3" name="図表 2"/>
          <p:cNvGraphicFramePr/>
          <p:nvPr>
            <p:extLst>
              <p:ext uri="{D42A27DB-BD31-4B8C-83A1-F6EECF244321}">
                <p14:modId xmlns:p14="http://schemas.microsoft.com/office/powerpoint/2010/main" val="396499073"/>
              </p:ext>
            </p:extLst>
          </p:nvPr>
        </p:nvGraphicFramePr>
        <p:xfrm>
          <a:off x="464004" y="1662176"/>
          <a:ext cx="8146218" cy="47718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0784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512674" y="588152"/>
            <a:ext cx="7986809" cy="5139868"/>
          </a:xfrm>
          <a:prstGeom prst="rect">
            <a:avLst/>
          </a:prstGeom>
          <a:noFill/>
        </p:spPr>
        <p:txBody>
          <a:bodyPr wrap="square" rtlCol="0">
            <a:spAutoFit/>
          </a:bodyPr>
          <a:lstStyle/>
          <a:p>
            <a:pPr algn="ctr"/>
            <a:r>
              <a:rPr lang="ja-JP" altLang="en-US" sz="2800" dirty="0"/>
              <a:t>妊娠中の糖代謝異常と診断基準</a:t>
            </a:r>
          </a:p>
          <a:p>
            <a:endParaRPr lang="en-US" altLang="ja-JP" dirty="0" smtClean="0"/>
          </a:p>
          <a:p>
            <a:endParaRPr lang="en-US" altLang="ja-JP" dirty="0"/>
          </a:p>
          <a:p>
            <a:r>
              <a:rPr lang="ja-JP" altLang="en-US" sz="2400" dirty="0" smtClean="0"/>
              <a:t>妊娠中</a:t>
            </a:r>
            <a:r>
              <a:rPr lang="ja-JP" altLang="en-US" sz="2400" dirty="0"/>
              <a:t>に取り扱う糖代謝異常 </a:t>
            </a:r>
            <a:r>
              <a:rPr lang="ja-JP" altLang="en-US" sz="2400" dirty="0" smtClean="0"/>
              <a:t>に</a:t>
            </a:r>
            <a:r>
              <a:rPr lang="ja-JP" altLang="en-US" sz="2400" dirty="0"/>
              <a:t>は、 </a:t>
            </a:r>
            <a:endParaRPr lang="en-US" altLang="ja-JP" sz="2400" dirty="0" smtClean="0"/>
          </a:p>
          <a:p>
            <a:r>
              <a:rPr lang="en-US" altLang="ja-JP" sz="2400" dirty="0" smtClean="0"/>
              <a:t>1) </a:t>
            </a:r>
            <a:r>
              <a:rPr lang="ja-JP" altLang="en-US" sz="2400" dirty="0" smtClean="0"/>
              <a:t>妊娠</a:t>
            </a:r>
            <a:r>
              <a:rPr lang="ja-JP" altLang="en-US" sz="2400" dirty="0"/>
              <a:t>糖尿病 </a:t>
            </a:r>
            <a:r>
              <a:rPr lang="en-US" altLang="ja-JP" sz="2400" dirty="0"/>
              <a:t>gestational diabetes mellitus (GDM)</a:t>
            </a:r>
            <a:r>
              <a:rPr lang="ja-JP" altLang="en-US" sz="2400" dirty="0" smtClean="0"/>
              <a:t>、</a:t>
            </a:r>
            <a:endParaRPr lang="en-US" altLang="ja-JP" sz="2400" dirty="0" smtClean="0"/>
          </a:p>
          <a:p>
            <a:r>
              <a:rPr lang="en-US" altLang="ja-JP" sz="2400" dirty="0" smtClean="0"/>
              <a:t>2) </a:t>
            </a:r>
            <a:r>
              <a:rPr lang="ja-JP" altLang="en-US" sz="2400" dirty="0" smtClean="0"/>
              <a:t>妊娠中</a:t>
            </a:r>
            <a:r>
              <a:rPr lang="ja-JP" altLang="en-US" sz="2400" dirty="0"/>
              <a:t>の</a:t>
            </a:r>
            <a:r>
              <a:rPr lang="ja-JP" altLang="en-US" sz="2400" dirty="0" smtClean="0"/>
              <a:t>明らかな</a:t>
            </a:r>
            <a:r>
              <a:rPr lang="ja-JP" altLang="en-US" sz="2400" dirty="0"/>
              <a:t>糖尿病 </a:t>
            </a:r>
            <a:r>
              <a:rPr lang="en-US" altLang="ja-JP" sz="2400" dirty="0"/>
              <a:t>overt diabetes in pregnancy</a:t>
            </a:r>
            <a:r>
              <a:rPr lang="ja-JP" altLang="en-US" sz="2400" dirty="0" smtClean="0"/>
              <a:t>、</a:t>
            </a:r>
            <a:endParaRPr lang="en-US" altLang="ja-JP" sz="2400" dirty="0" smtClean="0"/>
          </a:p>
          <a:p>
            <a:r>
              <a:rPr lang="en-US" altLang="ja-JP" sz="2400" dirty="0" smtClean="0"/>
              <a:t>3) </a:t>
            </a:r>
            <a:r>
              <a:rPr lang="ja-JP" altLang="en-US" sz="2400" dirty="0" smtClean="0"/>
              <a:t>糖尿病</a:t>
            </a:r>
            <a:r>
              <a:rPr lang="ja-JP" altLang="en-US" sz="2400" dirty="0"/>
              <a:t>合併妊娠 </a:t>
            </a:r>
            <a:r>
              <a:rPr lang="en-US" altLang="ja-JP" sz="2400" dirty="0" err="1"/>
              <a:t>pregestational</a:t>
            </a:r>
            <a:r>
              <a:rPr lang="en-US" altLang="ja-JP" sz="2400" dirty="0"/>
              <a:t> diabetes </a:t>
            </a:r>
            <a:r>
              <a:rPr lang="en-US" altLang="ja-JP" sz="2400" dirty="0" smtClean="0"/>
              <a:t>mellitus </a:t>
            </a:r>
          </a:p>
          <a:p>
            <a:r>
              <a:rPr lang="ja-JP" altLang="en-US" sz="2400" dirty="0" smtClean="0"/>
              <a:t>の</a:t>
            </a:r>
            <a:r>
              <a:rPr lang="en-US" altLang="ja-JP" sz="2400" dirty="0"/>
              <a:t>3</a:t>
            </a:r>
            <a:r>
              <a:rPr lang="ja-JP" altLang="en-US" sz="2400" dirty="0"/>
              <a:t>つがある。</a:t>
            </a:r>
          </a:p>
          <a:p>
            <a:endParaRPr lang="en-US" altLang="ja-JP" sz="2400" dirty="0" smtClean="0"/>
          </a:p>
          <a:p>
            <a:r>
              <a:rPr lang="ja-JP" altLang="en-US" sz="2400" dirty="0" smtClean="0"/>
              <a:t>妊娠</a:t>
            </a:r>
            <a:r>
              <a:rPr lang="ja-JP" altLang="en-US" sz="2400" dirty="0"/>
              <a:t>糖尿病 </a:t>
            </a:r>
            <a:r>
              <a:rPr lang="en-US" altLang="ja-JP" sz="2400" dirty="0"/>
              <a:t>gestational diabetes mellitus (GDM)</a:t>
            </a:r>
            <a:r>
              <a:rPr lang="ja-JP" altLang="en-US" sz="2400" dirty="0"/>
              <a:t>は</a:t>
            </a:r>
            <a:r>
              <a:rPr lang="ja-JP" altLang="en-US" sz="2400" dirty="0" smtClean="0"/>
              <a:t>、</a:t>
            </a:r>
            <a:endParaRPr lang="en-US" altLang="ja-JP" sz="2400" dirty="0" smtClean="0"/>
          </a:p>
          <a:p>
            <a:r>
              <a:rPr lang="en-US" altLang="ja-JP" sz="2400" dirty="0" smtClean="0"/>
              <a:t>  </a:t>
            </a:r>
            <a:r>
              <a:rPr lang="ja-JP" altLang="en-US" sz="2400" dirty="0" smtClean="0"/>
              <a:t>「</a:t>
            </a:r>
            <a:r>
              <a:rPr lang="ja-JP" altLang="en-US" sz="2400" dirty="0"/>
              <a:t>妊娠中にはじめて</a:t>
            </a:r>
            <a:r>
              <a:rPr lang="ja-JP" altLang="en-US" sz="2400" dirty="0" smtClean="0"/>
              <a:t>発見</a:t>
            </a:r>
            <a:r>
              <a:rPr lang="ja-JP" altLang="en-US" sz="2400" dirty="0"/>
              <a:t>または発症した糖尿病に至っていない糖代謝異常である</a:t>
            </a:r>
            <a:r>
              <a:rPr lang="ja-JP" altLang="en-US" sz="2400" dirty="0" smtClean="0"/>
              <a:t>」</a:t>
            </a:r>
            <a:endParaRPr lang="en-US" altLang="ja-JP" sz="2400" dirty="0" smtClean="0"/>
          </a:p>
          <a:p>
            <a:r>
              <a:rPr lang="ja-JP" altLang="en-US" sz="2400" dirty="0" smtClean="0"/>
              <a:t>と</a:t>
            </a:r>
            <a:r>
              <a:rPr lang="ja-JP" altLang="en-US" sz="2400" dirty="0"/>
              <a:t>定義され、</a:t>
            </a:r>
            <a:r>
              <a:rPr lang="ja-JP" altLang="en-US" sz="2400" dirty="0" smtClean="0"/>
              <a:t>妊娠中</a:t>
            </a:r>
            <a:r>
              <a:rPr lang="ja-JP" altLang="en-US" sz="2400" dirty="0"/>
              <a:t>の明らかな糖尿病、糖尿病合併妊娠は含めない</a:t>
            </a:r>
            <a:r>
              <a:rPr lang="ja-JP" altLang="en-US" sz="2400" dirty="0" smtClean="0"/>
              <a:t>。</a:t>
            </a:r>
            <a:endParaRPr lang="ja-JP" altLang="en-US" sz="2400" dirty="0"/>
          </a:p>
        </p:txBody>
      </p:sp>
    </p:spTree>
    <p:extLst>
      <p:ext uri="{BB962C8B-B14F-4D97-AF65-F5344CB8AC3E}">
        <p14:creationId xmlns:p14="http://schemas.microsoft.com/office/powerpoint/2010/main" val="27942175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41114" y="141122"/>
            <a:ext cx="8770859" cy="6324809"/>
          </a:xfrm>
          <a:prstGeom prst="rect">
            <a:avLst/>
          </a:prstGeom>
        </p:spPr>
        <p:txBody>
          <a:bodyPr wrap="square">
            <a:spAutoFit/>
          </a:bodyPr>
          <a:lstStyle/>
          <a:p>
            <a:pPr algn="ctr"/>
            <a:r>
              <a:rPr lang="ja-JP" altLang="en-US" sz="2800" dirty="0"/>
              <a:t>妊娠中の糖代謝</a:t>
            </a:r>
            <a:r>
              <a:rPr lang="ja-JP" altLang="en-US" sz="2800" dirty="0" smtClean="0"/>
              <a:t>異常の</a:t>
            </a:r>
            <a:r>
              <a:rPr lang="ja-JP" altLang="fi-FI" sz="2800" dirty="0" smtClean="0"/>
              <a:t>診断基準</a:t>
            </a:r>
            <a:endParaRPr lang="en-US" altLang="ja-JP" sz="2800" dirty="0"/>
          </a:p>
          <a:p>
            <a:endParaRPr lang="en-US" altLang="ja-JP" sz="1100" dirty="0" smtClean="0"/>
          </a:p>
          <a:p>
            <a:r>
              <a:rPr lang="fi-FI" altLang="ja-JP" sz="2400" dirty="0" smtClean="0"/>
              <a:t>1</a:t>
            </a:r>
            <a:r>
              <a:rPr lang="fi-FI" altLang="ja-JP" sz="2400" dirty="0"/>
              <a:t>)</a:t>
            </a:r>
            <a:r>
              <a:rPr lang="ja-JP" altLang="fi-FI" sz="2400" dirty="0"/>
              <a:t>妊娠糖尿病 </a:t>
            </a:r>
            <a:r>
              <a:rPr lang="fi-FI" altLang="ja-JP" sz="2400" dirty="0" err="1"/>
              <a:t>gestational</a:t>
            </a:r>
            <a:r>
              <a:rPr lang="fi-FI" altLang="ja-JP" sz="2400" dirty="0"/>
              <a:t> diabetes </a:t>
            </a:r>
            <a:r>
              <a:rPr lang="fi-FI" altLang="ja-JP" sz="2400" dirty="0" err="1"/>
              <a:t>mellitus</a:t>
            </a:r>
            <a:r>
              <a:rPr lang="fi-FI" altLang="ja-JP" sz="2400" dirty="0"/>
              <a:t> (GDM)</a:t>
            </a:r>
          </a:p>
          <a:p>
            <a:r>
              <a:rPr lang="en-US" altLang="ja-JP" dirty="0"/>
              <a:t>75gOGTT </a:t>
            </a:r>
            <a:r>
              <a:rPr lang="ja-JP" altLang="en-US" dirty="0"/>
              <a:t>において次の基準の </a:t>
            </a:r>
            <a:r>
              <a:rPr lang="en-US" altLang="ja-JP" dirty="0"/>
              <a:t>1 </a:t>
            </a:r>
            <a:r>
              <a:rPr lang="ja-JP" altLang="en-US" dirty="0"/>
              <a:t>点以上を満たした場合に診断する。 </a:t>
            </a:r>
            <a:endParaRPr lang="en-US" altLang="ja-JP" dirty="0" smtClean="0"/>
          </a:p>
          <a:p>
            <a:r>
              <a:rPr lang="ja-JP" altLang="en-US" dirty="0" smtClean="0"/>
              <a:t>　</a:t>
            </a:r>
            <a:r>
              <a:rPr lang="en-US" altLang="ja-JP" dirty="0" smtClean="0"/>
              <a:t>1</a:t>
            </a:r>
            <a:r>
              <a:rPr lang="ja-JP" altLang="en-US" dirty="0" smtClean="0"/>
              <a:t>　空腹</a:t>
            </a:r>
            <a:r>
              <a:rPr lang="ja-JP" altLang="en-US" dirty="0"/>
              <a:t>時血糖値 </a:t>
            </a:r>
            <a:r>
              <a:rPr lang="en-US" altLang="ja-JP" dirty="0"/>
              <a:t>≧92mg/dl (5.1mmol/l) </a:t>
            </a:r>
            <a:endParaRPr lang="en-US" altLang="ja-JP" dirty="0" smtClean="0"/>
          </a:p>
          <a:p>
            <a:r>
              <a:rPr lang="ja-JP" altLang="en-US" dirty="0" smtClean="0"/>
              <a:t>　</a:t>
            </a:r>
            <a:r>
              <a:rPr lang="en-US" altLang="ja-JP" dirty="0" smtClean="0"/>
              <a:t>2</a:t>
            </a:r>
            <a:r>
              <a:rPr lang="ja-JP" altLang="en-US" dirty="0" smtClean="0"/>
              <a:t>　</a:t>
            </a:r>
            <a:r>
              <a:rPr lang="en-US" altLang="ja-JP" dirty="0" smtClean="0"/>
              <a:t>1</a:t>
            </a:r>
            <a:r>
              <a:rPr lang="ja-JP" altLang="en-US" dirty="0"/>
              <a:t>時間値 </a:t>
            </a:r>
            <a:r>
              <a:rPr lang="en-US" altLang="ja-JP" dirty="0"/>
              <a:t>≧180mg/dl	(10.0mmol/l) </a:t>
            </a:r>
            <a:endParaRPr lang="en-US" altLang="ja-JP" dirty="0" smtClean="0"/>
          </a:p>
          <a:p>
            <a:r>
              <a:rPr lang="ja-JP" altLang="en-US" dirty="0" smtClean="0"/>
              <a:t>　</a:t>
            </a:r>
            <a:r>
              <a:rPr lang="en-US" altLang="ja-JP" dirty="0" smtClean="0"/>
              <a:t>3</a:t>
            </a:r>
            <a:r>
              <a:rPr lang="ja-JP" altLang="en-US" dirty="0" smtClean="0"/>
              <a:t>　</a:t>
            </a:r>
            <a:r>
              <a:rPr lang="en-US" altLang="ja-JP" dirty="0" smtClean="0"/>
              <a:t>2</a:t>
            </a:r>
            <a:r>
              <a:rPr lang="ja-JP" altLang="en-US" dirty="0"/>
              <a:t>時間値 </a:t>
            </a:r>
            <a:r>
              <a:rPr lang="en-US" altLang="ja-JP" dirty="0"/>
              <a:t>≧153mg/dl	(8.5mmol/l</a:t>
            </a:r>
            <a:r>
              <a:rPr lang="en-US" altLang="ja-JP" dirty="0" smtClean="0"/>
              <a:t>)</a:t>
            </a:r>
          </a:p>
          <a:p>
            <a:endParaRPr lang="en-US" altLang="ja-JP" dirty="0"/>
          </a:p>
          <a:p>
            <a:r>
              <a:rPr lang="en-US" altLang="ja-JP" sz="2400" dirty="0"/>
              <a:t>2)</a:t>
            </a:r>
            <a:r>
              <a:rPr lang="ja-JP" altLang="en-US" sz="2400" dirty="0"/>
              <a:t>妊娠中の明らかな糖尿病 </a:t>
            </a:r>
            <a:r>
              <a:rPr lang="en-US" altLang="ja-JP" sz="2400" dirty="0"/>
              <a:t>overt diabetes in pregnancy</a:t>
            </a:r>
            <a:r>
              <a:rPr lang="en-US" altLang="ja-JP" dirty="0"/>
              <a:t> </a:t>
            </a:r>
            <a:endParaRPr lang="en-US" altLang="ja-JP" dirty="0" smtClean="0"/>
          </a:p>
          <a:p>
            <a:r>
              <a:rPr lang="ja-JP" altLang="en-US" dirty="0" smtClean="0"/>
              <a:t>以下</a:t>
            </a:r>
            <a:r>
              <a:rPr lang="ja-JP" altLang="en-US" dirty="0"/>
              <a:t>のいずれかを満たした場合に診断する。 </a:t>
            </a:r>
            <a:endParaRPr lang="en-US" altLang="ja-JP" dirty="0" smtClean="0"/>
          </a:p>
          <a:p>
            <a:r>
              <a:rPr lang="ja-JP" altLang="en-US" dirty="0" smtClean="0"/>
              <a:t>　</a:t>
            </a:r>
            <a:r>
              <a:rPr lang="en-US" altLang="ja-JP" dirty="0" smtClean="0"/>
              <a:t>1</a:t>
            </a:r>
            <a:r>
              <a:rPr lang="ja-JP" altLang="en-US" dirty="0" smtClean="0"/>
              <a:t>　空腹</a:t>
            </a:r>
            <a:r>
              <a:rPr lang="ja-JP" altLang="en-US" dirty="0"/>
              <a:t>時血糖値 </a:t>
            </a:r>
            <a:r>
              <a:rPr lang="en-US" altLang="ja-JP" dirty="0"/>
              <a:t>≧126 mg/dl </a:t>
            </a:r>
            <a:endParaRPr lang="en-US" altLang="ja-JP" dirty="0" smtClean="0"/>
          </a:p>
          <a:p>
            <a:r>
              <a:rPr lang="ja-JP" altLang="en-US" dirty="0" smtClean="0"/>
              <a:t>　</a:t>
            </a:r>
            <a:r>
              <a:rPr lang="en-US" altLang="ja-JP" dirty="0" smtClean="0"/>
              <a:t>2</a:t>
            </a:r>
            <a:r>
              <a:rPr lang="ja-JP" altLang="en-US" dirty="0" smtClean="0"/>
              <a:t>　</a:t>
            </a:r>
            <a:r>
              <a:rPr lang="en-US" altLang="ja-JP" dirty="0" smtClean="0"/>
              <a:t>HbA1c </a:t>
            </a:r>
            <a:r>
              <a:rPr lang="ja-JP" altLang="en-US" dirty="0"/>
              <a:t>値 </a:t>
            </a:r>
            <a:r>
              <a:rPr lang="en-US" altLang="ja-JP" dirty="0"/>
              <a:t>≧6.5%</a:t>
            </a:r>
          </a:p>
          <a:p>
            <a:r>
              <a:rPr lang="ja-JP" altLang="en-US" dirty="0"/>
              <a:t>*随時血糖値</a:t>
            </a:r>
            <a:r>
              <a:rPr lang="en-US" altLang="ja-JP" dirty="0"/>
              <a:t>≧200 mg/dl </a:t>
            </a:r>
            <a:r>
              <a:rPr lang="ja-JP" altLang="en-US" dirty="0"/>
              <a:t>あるいは </a:t>
            </a:r>
            <a:r>
              <a:rPr lang="en-US" altLang="ja-JP" dirty="0"/>
              <a:t>75gOGTT </a:t>
            </a:r>
            <a:r>
              <a:rPr lang="ja-JP" altLang="en-US" dirty="0"/>
              <a:t>で</a:t>
            </a:r>
            <a:r>
              <a:rPr lang="en-US" altLang="ja-JP" dirty="0"/>
              <a:t>2</a:t>
            </a:r>
            <a:r>
              <a:rPr lang="ja-JP" altLang="en-US" dirty="0"/>
              <a:t>時間値</a:t>
            </a:r>
            <a:r>
              <a:rPr lang="en-US" altLang="ja-JP" dirty="0"/>
              <a:t>≧200 mg/dl </a:t>
            </a:r>
            <a:r>
              <a:rPr lang="ja-JP" altLang="en-US" dirty="0"/>
              <a:t>の</a:t>
            </a:r>
            <a:r>
              <a:rPr lang="ja-JP" altLang="en-US" dirty="0" smtClean="0"/>
              <a:t>場合は</a:t>
            </a:r>
            <a:r>
              <a:rPr lang="ja-JP" altLang="en-US" dirty="0"/>
              <a:t>、妊娠中の明らかな糖尿病の存在を念頭に置き、</a:t>
            </a:r>
            <a:r>
              <a:rPr lang="en-US" altLang="ja-JP" dirty="0"/>
              <a:t>1</a:t>
            </a:r>
            <a:r>
              <a:rPr lang="ja-JP" altLang="en-US" dirty="0"/>
              <a:t>または</a:t>
            </a:r>
            <a:r>
              <a:rPr lang="en-US" altLang="ja-JP" dirty="0"/>
              <a:t>2</a:t>
            </a:r>
            <a:r>
              <a:rPr lang="ja-JP" altLang="en-US" dirty="0"/>
              <a:t>の基準を</a:t>
            </a:r>
            <a:r>
              <a:rPr lang="ja-JP" altLang="en-US" dirty="0" smtClean="0"/>
              <a:t>満たす</a:t>
            </a:r>
            <a:r>
              <a:rPr lang="ja-JP" altLang="en-US" dirty="0"/>
              <a:t>かどうか確認する</a:t>
            </a:r>
            <a:r>
              <a:rPr lang="ja-JP" altLang="en-US" dirty="0" smtClean="0"/>
              <a:t>。</a:t>
            </a:r>
            <a:endParaRPr lang="en-US" altLang="ja-JP" dirty="0"/>
          </a:p>
          <a:p>
            <a:endParaRPr lang="en-US" altLang="ja-JP" sz="2400" dirty="0"/>
          </a:p>
          <a:p>
            <a:r>
              <a:rPr lang="en-US" altLang="ja-JP" sz="2400" dirty="0"/>
              <a:t>3)</a:t>
            </a:r>
            <a:r>
              <a:rPr lang="ja-JP" altLang="en-US" sz="2400" dirty="0"/>
              <a:t>糖尿病合併妊娠 </a:t>
            </a:r>
            <a:r>
              <a:rPr lang="en-US" altLang="ja-JP" sz="2400" dirty="0" err="1"/>
              <a:t>pregestational</a:t>
            </a:r>
            <a:r>
              <a:rPr lang="en-US" altLang="ja-JP" sz="2400" dirty="0"/>
              <a:t> diabetes mellitus</a:t>
            </a:r>
            <a:r>
              <a:rPr lang="en-US" altLang="ja-JP" dirty="0"/>
              <a:t> </a:t>
            </a:r>
            <a:endParaRPr lang="en-US" altLang="ja-JP" dirty="0" smtClean="0"/>
          </a:p>
          <a:p>
            <a:r>
              <a:rPr lang="ja-JP" altLang="en-US" dirty="0" smtClean="0"/>
              <a:t>　</a:t>
            </a:r>
            <a:r>
              <a:rPr lang="en-US" altLang="ja-JP" dirty="0" smtClean="0"/>
              <a:t>1</a:t>
            </a:r>
            <a:r>
              <a:rPr lang="ja-JP" altLang="en-US" dirty="0" smtClean="0"/>
              <a:t>　妊娠前</a:t>
            </a:r>
            <a:r>
              <a:rPr lang="ja-JP" altLang="en-US" dirty="0"/>
              <a:t>にすでに診断されている糖尿病 </a:t>
            </a:r>
            <a:endParaRPr lang="en-US" altLang="ja-JP" dirty="0" smtClean="0"/>
          </a:p>
          <a:p>
            <a:r>
              <a:rPr lang="ja-JP" altLang="en-US" dirty="0" smtClean="0"/>
              <a:t>　</a:t>
            </a:r>
            <a:r>
              <a:rPr lang="en-US" altLang="ja-JP" dirty="0" smtClean="0"/>
              <a:t>2</a:t>
            </a:r>
            <a:r>
              <a:rPr lang="ja-JP" altLang="en-US" dirty="0" smtClean="0"/>
              <a:t>　確実</a:t>
            </a:r>
            <a:r>
              <a:rPr lang="ja-JP" altLang="en-US" dirty="0"/>
              <a:t>な糖尿病網膜症がある</a:t>
            </a:r>
            <a:r>
              <a:rPr lang="ja-JP" altLang="en-US" dirty="0" smtClean="0"/>
              <a:t>もの</a:t>
            </a:r>
            <a:endParaRPr lang="en-US" altLang="ja-JP" dirty="0" smtClean="0"/>
          </a:p>
          <a:p>
            <a:endParaRPr lang="ja-JP" altLang="en-US" dirty="0"/>
          </a:p>
          <a:p>
            <a:r>
              <a:rPr lang="ja-JP" altLang="en-US" sz="2000" dirty="0" smtClean="0"/>
              <a:t>これら</a:t>
            </a:r>
            <a:r>
              <a:rPr lang="ja-JP" altLang="en-US" sz="2000" dirty="0"/>
              <a:t>は妊娠中の基準であり、出産後は改めて非妊娠時の「糖尿病の診断基準」 に基づき再評価することが必要である。</a:t>
            </a:r>
          </a:p>
        </p:txBody>
      </p:sp>
    </p:spTree>
    <p:extLst>
      <p:ext uri="{BB962C8B-B14F-4D97-AF65-F5344CB8AC3E}">
        <p14:creationId xmlns:p14="http://schemas.microsoft.com/office/powerpoint/2010/main" val="29822487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19354" y="1487159"/>
            <a:ext cx="3889206" cy="4093428"/>
          </a:xfrm>
          <a:prstGeom prst="rect">
            <a:avLst/>
          </a:prstGeom>
          <a:noFill/>
        </p:spPr>
        <p:txBody>
          <a:bodyPr wrap="none" rtlCol="0">
            <a:spAutoFit/>
          </a:bodyPr>
          <a:lstStyle/>
          <a:p>
            <a:r>
              <a:rPr lang="en-US" altLang="ja-JP" sz="2000" dirty="0" smtClean="0"/>
              <a:t>◆</a:t>
            </a:r>
            <a:r>
              <a:rPr lang="ja-JP" altLang="en-US" sz="2000" dirty="0" smtClean="0"/>
              <a:t>母体合併症</a:t>
            </a:r>
            <a:endParaRPr lang="en-US" altLang="ja-JP" sz="2000" dirty="0" smtClean="0"/>
          </a:p>
          <a:p>
            <a:r>
              <a:rPr kumimoji="1" lang="ja-JP" altLang="ja-JP" sz="2000" dirty="0"/>
              <a:t>　</a:t>
            </a:r>
            <a:r>
              <a:rPr lang="ja-JP" altLang="en-US" sz="2000" dirty="0" smtClean="0"/>
              <a:t>１　糖尿病合併症</a:t>
            </a:r>
            <a:endParaRPr lang="en-US" altLang="ja-JP" sz="2000" dirty="0" smtClean="0"/>
          </a:p>
          <a:p>
            <a:r>
              <a:rPr lang="en-US" altLang="ja-JP" sz="2000" dirty="0" smtClean="0"/>
              <a:t>		</a:t>
            </a:r>
            <a:r>
              <a:rPr lang="ja-JP" altLang="en-US" sz="2000" dirty="0" smtClean="0"/>
              <a:t>糖尿病性ケトアシドーシス</a:t>
            </a:r>
            <a:endParaRPr lang="en-US" altLang="ja-JP" sz="2000" dirty="0" smtClean="0"/>
          </a:p>
          <a:p>
            <a:r>
              <a:rPr lang="en-US" altLang="ja-JP" sz="2000" dirty="0" smtClean="0"/>
              <a:t>		</a:t>
            </a:r>
            <a:r>
              <a:rPr lang="ja-JP" altLang="en-US" sz="2000" dirty="0" smtClean="0"/>
              <a:t>糖尿病性網膜症の悪化</a:t>
            </a:r>
            <a:endParaRPr lang="en-US" altLang="ja-JP" sz="2000" dirty="0" smtClean="0"/>
          </a:p>
          <a:p>
            <a:r>
              <a:rPr kumimoji="1" lang="en-US" altLang="ja-JP" sz="2000" dirty="0"/>
              <a:t>	</a:t>
            </a:r>
            <a:r>
              <a:rPr kumimoji="1" lang="en-US" altLang="ja-JP" sz="2000" dirty="0" smtClean="0"/>
              <a:t>	</a:t>
            </a:r>
            <a:r>
              <a:rPr kumimoji="1" lang="ja-JP" altLang="en-US" sz="2000" dirty="0" smtClean="0"/>
              <a:t>糖尿病性腎症の悪化</a:t>
            </a:r>
            <a:endParaRPr kumimoji="1" lang="en-US" altLang="ja-JP" sz="2000" dirty="0" smtClean="0"/>
          </a:p>
          <a:p>
            <a:r>
              <a:rPr lang="en-US" altLang="ja-JP" sz="2000" dirty="0" smtClean="0"/>
              <a:t>		</a:t>
            </a:r>
            <a:r>
              <a:rPr lang="ja-JP" altLang="en-US" sz="2000" dirty="0" smtClean="0"/>
              <a:t>低血糖</a:t>
            </a:r>
            <a:endParaRPr lang="en-US" altLang="ja-JP" sz="2000" dirty="0" smtClean="0"/>
          </a:p>
          <a:p>
            <a:r>
              <a:rPr kumimoji="1" lang="ja-JP" altLang="ja-JP" sz="2000" dirty="0"/>
              <a:t>　</a:t>
            </a:r>
            <a:endParaRPr kumimoji="1" lang="en-US" altLang="ja-JP" sz="2000" dirty="0" smtClean="0"/>
          </a:p>
          <a:p>
            <a:r>
              <a:rPr lang="ja-JP" altLang="ja-JP" sz="2000" dirty="0"/>
              <a:t>　</a:t>
            </a:r>
            <a:r>
              <a:rPr kumimoji="1" lang="ja-JP" altLang="en-US" sz="2000" dirty="0" smtClean="0"/>
              <a:t>２　産科的合併症</a:t>
            </a:r>
            <a:endParaRPr kumimoji="1" lang="en-US" altLang="ja-JP" sz="2000" dirty="0" smtClean="0"/>
          </a:p>
          <a:p>
            <a:r>
              <a:rPr lang="en-US" altLang="ja-JP" sz="2000" dirty="0"/>
              <a:t>	</a:t>
            </a:r>
            <a:r>
              <a:rPr lang="en-US" altLang="ja-JP" sz="2000" dirty="0" smtClean="0"/>
              <a:t>	</a:t>
            </a:r>
            <a:r>
              <a:rPr lang="ja-JP" altLang="en-US" sz="2000" dirty="0" smtClean="0"/>
              <a:t>流産</a:t>
            </a:r>
            <a:endParaRPr lang="en-US" altLang="ja-JP" sz="2000" dirty="0" smtClean="0"/>
          </a:p>
          <a:p>
            <a:r>
              <a:rPr kumimoji="1" lang="en-US" altLang="ja-JP" sz="2000" dirty="0"/>
              <a:t>	</a:t>
            </a:r>
            <a:r>
              <a:rPr kumimoji="1" lang="en-US" altLang="ja-JP" sz="2000" dirty="0" smtClean="0"/>
              <a:t>	</a:t>
            </a:r>
            <a:r>
              <a:rPr kumimoji="1" lang="ja-JP" altLang="en-US" sz="2000" dirty="0" smtClean="0"/>
              <a:t>早産</a:t>
            </a:r>
            <a:endParaRPr kumimoji="1" lang="en-US" altLang="ja-JP" sz="2000" dirty="0" smtClean="0"/>
          </a:p>
          <a:p>
            <a:r>
              <a:rPr lang="en-US" altLang="ja-JP" sz="2000" dirty="0"/>
              <a:t>	</a:t>
            </a:r>
            <a:r>
              <a:rPr lang="en-US" altLang="ja-JP" sz="2000" dirty="0" smtClean="0"/>
              <a:t>	</a:t>
            </a:r>
            <a:r>
              <a:rPr lang="ja-JP" altLang="en-US" sz="2000" dirty="0" smtClean="0"/>
              <a:t>妊娠高血圧症候群</a:t>
            </a:r>
            <a:endParaRPr lang="en-US" altLang="ja-JP" sz="2000" dirty="0" smtClean="0"/>
          </a:p>
          <a:p>
            <a:r>
              <a:rPr kumimoji="1" lang="en-US" altLang="ja-JP" sz="2000" dirty="0"/>
              <a:t>	</a:t>
            </a:r>
            <a:r>
              <a:rPr kumimoji="1" lang="en-US" altLang="ja-JP" sz="2000" dirty="0" smtClean="0"/>
              <a:t>	</a:t>
            </a:r>
            <a:r>
              <a:rPr kumimoji="1" lang="ja-JP" altLang="en-US" sz="2000" dirty="0" smtClean="0"/>
              <a:t>羊水過多</a:t>
            </a:r>
            <a:endParaRPr kumimoji="1" lang="en-US" altLang="ja-JP" sz="2000" dirty="0" smtClean="0"/>
          </a:p>
          <a:p>
            <a:r>
              <a:rPr lang="en-US" altLang="ja-JP" sz="2000" dirty="0"/>
              <a:t>	</a:t>
            </a:r>
            <a:r>
              <a:rPr lang="en-US" altLang="ja-JP" sz="2000" dirty="0" smtClean="0"/>
              <a:t>	</a:t>
            </a:r>
            <a:r>
              <a:rPr lang="ja-JP" altLang="en-US" sz="2000" dirty="0" smtClean="0"/>
              <a:t>巨大児に基づく難産</a:t>
            </a:r>
            <a:endParaRPr lang="en-US" altLang="ja-JP" sz="2000" dirty="0" smtClean="0"/>
          </a:p>
        </p:txBody>
      </p:sp>
      <p:sp>
        <p:nvSpPr>
          <p:cNvPr id="4" name="テキスト ボックス 3"/>
          <p:cNvSpPr txBox="1"/>
          <p:nvPr/>
        </p:nvSpPr>
        <p:spPr>
          <a:xfrm>
            <a:off x="4142201" y="1487159"/>
            <a:ext cx="4779874" cy="4708981"/>
          </a:xfrm>
          <a:prstGeom prst="rect">
            <a:avLst/>
          </a:prstGeom>
          <a:noFill/>
        </p:spPr>
        <p:txBody>
          <a:bodyPr wrap="none" rtlCol="0">
            <a:spAutoFit/>
          </a:bodyPr>
          <a:lstStyle/>
          <a:p>
            <a:r>
              <a:rPr lang="en-US" altLang="ja-JP" sz="2000" dirty="0" smtClean="0"/>
              <a:t>◆</a:t>
            </a:r>
            <a:r>
              <a:rPr lang="ja-JP" altLang="en-US" sz="2000" dirty="0" smtClean="0"/>
              <a:t>胎児新生児合併症</a:t>
            </a:r>
            <a:endParaRPr lang="en-US" altLang="ja-JP" sz="2000" dirty="0" smtClean="0"/>
          </a:p>
          <a:p>
            <a:r>
              <a:rPr kumimoji="1" lang="ja-JP" altLang="ja-JP" sz="2000" dirty="0"/>
              <a:t>　</a:t>
            </a:r>
            <a:r>
              <a:rPr kumimoji="1" lang="ja-JP" altLang="en-US" sz="2000" dirty="0" smtClean="0"/>
              <a:t>１　胎児合併症</a:t>
            </a:r>
            <a:endParaRPr kumimoji="1" lang="en-US" altLang="ja-JP" sz="2000" dirty="0" smtClean="0"/>
          </a:p>
          <a:p>
            <a:r>
              <a:rPr lang="en-US" altLang="ja-JP" sz="2000" dirty="0"/>
              <a:t>	</a:t>
            </a:r>
            <a:r>
              <a:rPr lang="en-US" altLang="ja-JP" sz="2000" dirty="0" smtClean="0"/>
              <a:t>	</a:t>
            </a:r>
            <a:r>
              <a:rPr lang="ja-JP" altLang="en-US" sz="2000" dirty="0" smtClean="0"/>
              <a:t>先天奇形</a:t>
            </a:r>
            <a:endParaRPr lang="en-US" altLang="ja-JP" sz="2000" dirty="0" smtClean="0"/>
          </a:p>
          <a:p>
            <a:r>
              <a:rPr kumimoji="1" lang="en-US" altLang="ja-JP" sz="2000" dirty="0"/>
              <a:t>	</a:t>
            </a:r>
            <a:r>
              <a:rPr kumimoji="1" lang="en-US" altLang="ja-JP" sz="2000" dirty="0" smtClean="0"/>
              <a:t>	</a:t>
            </a:r>
            <a:r>
              <a:rPr kumimoji="1" lang="ja-JP" altLang="en-US" sz="2000" dirty="0" smtClean="0"/>
              <a:t>巨大児</a:t>
            </a:r>
            <a:endParaRPr kumimoji="1" lang="en-US" altLang="ja-JP" sz="2000" dirty="0" smtClean="0"/>
          </a:p>
          <a:p>
            <a:r>
              <a:rPr lang="en-US" altLang="ja-JP" sz="2000" dirty="0"/>
              <a:t>	</a:t>
            </a:r>
            <a:r>
              <a:rPr lang="en-US" altLang="ja-JP" sz="2000" dirty="0" smtClean="0"/>
              <a:t>	</a:t>
            </a:r>
            <a:r>
              <a:rPr lang="ja-JP" altLang="en-US" sz="2000" dirty="0" smtClean="0"/>
              <a:t>巨大児に伴う難産による分娩損傷</a:t>
            </a:r>
            <a:endParaRPr lang="en-US" altLang="ja-JP" sz="2000" dirty="0" smtClean="0"/>
          </a:p>
          <a:p>
            <a:r>
              <a:rPr lang="en-US" altLang="ja-JP" sz="2000" dirty="0" smtClean="0"/>
              <a:t>		</a:t>
            </a:r>
            <a:r>
              <a:rPr lang="ja-JP" altLang="en-US" sz="2000" dirty="0" smtClean="0"/>
              <a:t>胎児発育遅延</a:t>
            </a:r>
            <a:endParaRPr lang="en-US" altLang="ja-JP" sz="2000" dirty="0" smtClean="0"/>
          </a:p>
          <a:p>
            <a:r>
              <a:rPr kumimoji="1" lang="en-US" altLang="ja-JP" sz="2000" dirty="0"/>
              <a:t>	</a:t>
            </a:r>
            <a:r>
              <a:rPr kumimoji="1" lang="en-US" altLang="ja-JP" sz="2000" dirty="0" smtClean="0"/>
              <a:t>	</a:t>
            </a:r>
            <a:r>
              <a:rPr kumimoji="1" lang="ja-JP" altLang="en-US" sz="2000" dirty="0" smtClean="0"/>
              <a:t>胎児仮死、胎児死亡</a:t>
            </a:r>
            <a:endParaRPr kumimoji="1" lang="en-US" altLang="ja-JP" sz="2000" dirty="0" smtClean="0"/>
          </a:p>
          <a:p>
            <a:endParaRPr lang="en-US" altLang="ja-JP" sz="2000" dirty="0" smtClean="0"/>
          </a:p>
          <a:p>
            <a:r>
              <a:rPr lang="ja-JP" altLang="ja-JP" sz="2000" dirty="0" smtClean="0"/>
              <a:t>　</a:t>
            </a:r>
            <a:r>
              <a:rPr lang="ja-JP" altLang="en-US" sz="2000" dirty="0" smtClean="0"/>
              <a:t>２　新生児合併症</a:t>
            </a:r>
            <a:endParaRPr lang="en-US" altLang="ja-JP" sz="2000" dirty="0" smtClean="0"/>
          </a:p>
          <a:p>
            <a:r>
              <a:rPr kumimoji="1" lang="en-US" altLang="ja-JP" sz="2000" dirty="0"/>
              <a:t>	</a:t>
            </a:r>
            <a:r>
              <a:rPr kumimoji="1" lang="en-US" altLang="ja-JP" sz="2000" dirty="0" smtClean="0"/>
              <a:t>	</a:t>
            </a:r>
            <a:r>
              <a:rPr kumimoji="1" lang="ja-JP" altLang="en-US" sz="2000" dirty="0" smtClean="0"/>
              <a:t>新生児低血糖症</a:t>
            </a:r>
            <a:endParaRPr kumimoji="1" lang="en-US" altLang="ja-JP" sz="2000" dirty="0" smtClean="0"/>
          </a:p>
          <a:p>
            <a:r>
              <a:rPr lang="en-US" altLang="ja-JP" sz="2000" dirty="0"/>
              <a:t>	</a:t>
            </a:r>
            <a:r>
              <a:rPr lang="en-US" altLang="ja-JP" sz="2000" dirty="0" smtClean="0"/>
              <a:t>	</a:t>
            </a:r>
            <a:r>
              <a:rPr lang="ja-JP" altLang="en-US" sz="2000" dirty="0" smtClean="0"/>
              <a:t>新生児高ビリルビン血症</a:t>
            </a:r>
            <a:endParaRPr lang="en-US" altLang="ja-JP" sz="2000" dirty="0" smtClean="0"/>
          </a:p>
          <a:p>
            <a:r>
              <a:rPr kumimoji="1" lang="en-US" altLang="ja-JP" sz="2000" dirty="0"/>
              <a:t>	</a:t>
            </a:r>
            <a:r>
              <a:rPr kumimoji="1" lang="en-US" altLang="ja-JP" sz="2000" dirty="0" smtClean="0"/>
              <a:t>	</a:t>
            </a:r>
            <a:r>
              <a:rPr kumimoji="1" lang="ja-JP" altLang="en-US" sz="2000" dirty="0" smtClean="0"/>
              <a:t>新生児低カルシウム血症</a:t>
            </a:r>
            <a:endParaRPr kumimoji="1" lang="en-US" altLang="ja-JP" sz="2000" dirty="0" smtClean="0"/>
          </a:p>
          <a:p>
            <a:r>
              <a:rPr lang="en-US" altLang="ja-JP" sz="2000" dirty="0"/>
              <a:t>	</a:t>
            </a:r>
            <a:r>
              <a:rPr lang="en-US" altLang="ja-JP" sz="2000" dirty="0" smtClean="0"/>
              <a:t>	</a:t>
            </a:r>
            <a:r>
              <a:rPr lang="ja-JP" altLang="en-US" sz="2000" dirty="0" smtClean="0"/>
              <a:t>多血症</a:t>
            </a:r>
            <a:endParaRPr lang="en-US" altLang="ja-JP" sz="2000" dirty="0" smtClean="0"/>
          </a:p>
          <a:p>
            <a:r>
              <a:rPr kumimoji="1" lang="en-US" altLang="ja-JP" sz="2000" dirty="0"/>
              <a:t>	</a:t>
            </a:r>
            <a:r>
              <a:rPr kumimoji="1" lang="en-US" altLang="ja-JP" sz="2000" dirty="0" smtClean="0"/>
              <a:t>	</a:t>
            </a:r>
            <a:r>
              <a:rPr kumimoji="1" lang="ja-JP" altLang="en-US" sz="2000" dirty="0" smtClean="0"/>
              <a:t>新生児呼吸窮迫症候群</a:t>
            </a:r>
            <a:endParaRPr kumimoji="1" lang="en-US" altLang="ja-JP" sz="2000" dirty="0" smtClean="0"/>
          </a:p>
          <a:p>
            <a:r>
              <a:rPr lang="en-US" altLang="ja-JP" sz="2000" dirty="0"/>
              <a:t>	</a:t>
            </a:r>
            <a:r>
              <a:rPr lang="en-US" altLang="ja-JP" sz="2000" dirty="0" smtClean="0"/>
              <a:t>	</a:t>
            </a:r>
            <a:r>
              <a:rPr lang="ja-JP" altLang="en-US" sz="2000" dirty="0" smtClean="0"/>
              <a:t>肥厚性心筋症</a:t>
            </a:r>
            <a:endParaRPr kumimoji="1" lang="ja-JP" altLang="en-US" sz="2000" dirty="0"/>
          </a:p>
        </p:txBody>
      </p:sp>
      <p:sp>
        <p:nvSpPr>
          <p:cNvPr id="5" name="テキスト ボックス 4"/>
          <p:cNvSpPr txBox="1"/>
          <p:nvPr/>
        </p:nvSpPr>
        <p:spPr>
          <a:xfrm>
            <a:off x="488425" y="474811"/>
            <a:ext cx="5211683" cy="523220"/>
          </a:xfrm>
          <a:prstGeom prst="rect">
            <a:avLst/>
          </a:prstGeom>
          <a:ln>
            <a:noFill/>
          </a:ln>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800" dirty="0" smtClean="0"/>
              <a:t>糖代謝異常妊娠の周産期合併症</a:t>
            </a:r>
            <a:endParaRPr kumimoji="1" lang="en-US" altLang="ja-JP" sz="2800" dirty="0" smtClean="0"/>
          </a:p>
        </p:txBody>
      </p:sp>
    </p:spTree>
    <p:extLst>
      <p:ext uri="{BB962C8B-B14F-4D97-AF65-F5344CB8AC3E}">
        <p14:creationId xmlns:p14="http://schemas.microsoft.com/office/powerpoint/2010/main" val="8954813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744373" y="237266"/>
            <a:ext cx="5676254" cy="830997"/>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kumimoji="1" lang="ja-JP" altLang="en-US" sz="2400" dirty="0" smtClean="0"/>
              <a:t>奇形などが起きてくるのは妊娠</a:t>
            </a:r>
            <a:r>
              <a:rPr kumimoji="1" lang="en-US" altLang="ja-JP" sz="2400" dirty="0" smtClean="0"/>
              <a:t>3〜7</a:t>
            </a:r>
            <a:r>
              <a:rPr kumimoji="1" lang="ja-JP" altLang="en-US" sz="2400" dirty="0" smtClean="0"/>
              <a:t>週</a:t>
            </a:r>
            <a:endParaRPr kumimoji="1" lang="en-US" altLang="ja-JP" sz="2400" dirty="0" smtClean="0"/>
          </a:p>
          <a:p>
            <a:r>
              <a:rPr lang="en-US" altLang="ja-JP" sz="2400" dirty="0" smtClean="0"/>
              <a:t>→</a:t>
            </a:r>
            <a:r>
              <a:rPr lang="ja-JP" altLang="en-US" sz="2400" dirty="0" smtClean="0"/>
              <a:t>妊娠前からの血糖コントロールが重要！</a:t>
            </a:r>
            <a:endParaRPr kumimoji="1" lang="ja-JP" altLang="en-US" sz="2400" dirty="0"/>
          </a:p>
        </p:txBody>
      </p:sp>
      <p:graphicFrame>
        <p:nvGraphicFramePr>
          <p:cNvPr id="5" name="表 4"/>
          <p:cNvGraphicFramePr>
            <a:graphicFrameLocks noGrp="1"/>
          </p:cNvGraphicFramePr>
          <p:nvPr>
            <p:extLst>
              <p:ext uri="{D42A27DB-BD31-4B8C-83A1-F6EECF244321}">
                <p14:modId xmlns:p14="http://schemas.microsoft.com/office/powerpoint/2010/main" val="1168831588"/>
              </p:ext>
            </p:extLst>
          </p:nvPr>
        </p:nvGraphicFramePr>
        <p:xfrm>
          <a:off x="170366" y="1665516"/>
          <a:ext cx="5565131" cy="1854200"/>
        </p:xfrm>
        <a:graphic>
          <a:graphicData uri="http://schemas.openxmlformats.org/drawingml/2006/table">
            <a:tbl>
              <a:tblPr firstRow="1" bandRow="1">
                <a:tableStyleId>{5C22544A-7EE6-4342-B048-85BDC9FD1C3A}</a:tableStyleId>
              </a:tblPr>
              <a:tblGrid>
                <a:gridCol w="1253041"/>
                <a:gridCol w="1283859"/>
                <a:gridCol w="809388"/>
                <a:gridCol w="2218843"/>
              </a:tblGrid>
              <a:tr h="370840">
                <a:tc>
                  <a:txBody>
                    <a:bodyPr/>
                    <a:lstStyle/>
                    <a:p>
                      <a:pPr algn="ctr"/>
                      <a:r>
                        <a:rPr kumimoji="1" lang="en-US" altLang="ja-JP" dirty="0" smtClean="0"/>
                        <a:t>HbA1c (%)</a:t>
                      </a:r>
                    </a:p>
                  </a:txBody>
                  <a:tcPr/>
                </a:tc>
                <a:tc>
                  <a:txBody>
                    <a:bodyPr/>
                    <a:lstStyle/>
                    <a:p>
                      <a:pPr algn="ctr"/>
                      <a:r>
                        <a:rPr kumimoji="1" lang="ja-JP" altLang="en-US" dirty="0" smtClean="0"/>
                        <a:t>奇形例数</a:t>
                      </a:r>
                      <a:endParaRPr kumimoji="1" lang="ja-JP" altLang="en-US" dirty="0"/>
                    </a:p>
                  </a:txBody>
                  <a:tcPr/>
                </a:tc>
                <a:tc>
                  <a:txBody>
                    <a:bodyPr/>
                    <a:lstStyle/>
                    <a:p>
                      <a:pPr algn="ctr"/>
                      <a:r>
                        <a:rPr kumimoji="1" lang="ja-JP" altLang="en-US" dirty="0" smtClean="0"/>
                        <a:t>総数</a:t>
                      </a:r>
                      <a:endParaRPr kumimoji="1" lang="ja-JP" altLang="en-US" dirty="0"/>
                    </a:p>
                  </a:txBody>
                  <a:tcPr/>
                </a:tc>
                <a:tc>
                  <a:txBody>
                    <a:bodyPr/>
                    <a:lstStyle/>
                    <a:p>
                      <a:pPr algn="ctr"/>
                      <a:r>
                        <a:rPr kumimoji="1" lang="ja-JP" altLang="en-US" dirty="0" smtClean="0"/>
                        <a:t>奇形の出現頻度</a:t>
                      </a:r>
                      <a:r>
                        <a:rPr kumimoji="1" lang="en-US" altLang="ja-JP" dirty="0" smtClean="0"/>
                        <a:t>(%)</a:t>
                      </a:r>
                      <a:endParaRPr kumimoji="1" lang="ja-JP" altLang="en-US" dirty="0"/>
                    </a:p>
                  </a:txBody>
                  <a:tcPr/>
                </a:tc>
              </a:tr>
              <a:tr h="370840">
                <a:tc>
                  <a:txBody>
                    <a:bodyPr/>
                    <a:lstStyle/>
                    <a:p>
                      <a:r>
                        <a:rPr kumimoji="1" lang="ja-JP" altLang="en-US" dirty="0" smtClean="0"/>
                        <a:t>　</a:t>
                      </a:r>
                      <a:r>
                        <a:rPr kumimoji="1" lang="en-US" altLang="ja-JP" dirty="0" smtClean="0"/>
                        <a:t> </a:t>
                      </a:r>
                      <a:r>
                        <a:rPr kumimoji="1" lang="ja-JP" altLang="en-US" dirty="0" smtClean="0"/>
                        <a:t>　</a:t>
                      </a:r>
                      <a:r>
                        <a:rPr kumimoji="1" lang="en-US" altLang="ja-JP" dirty="0" smtClean="0"/>
                        <a:t>〜6.3</a:t>
                      </a:r>
                    </a:p>
                  </a:txBody>
                  <a:tcPr/>
                </a:tc>
                <a:tc>
                  <a:txBody>
                    <a:bodyPr/>
                    <a:lstStyle/>
                    <a:p>
                      <a:pPr algn="ctr"/>
                      <a:r>
                        <a:rPr kumimoji="1" lang="en-US" altLang="ja-JP" dirty="0" smtClean="0"/>
                        <a:t>12</a:t>
                      </a:r>
                    </a:p>
                  </a:txBody>
                  <a:tcPr/>
                </a:tc>
                <a:tc>
                  <a:txBody>
                    <a:bodyPr/>
                    <a:lstStyle/>
                    <a:p>
                      <a:pPr algn="ctr"/>
                      <a:r>
                        <a:rPr kumimoji="1" lang="en-US" altLang="ja-JP" dirty="0" smtClean="0"/>
                        <a:t>1293</a:t>
                      </a:r>
                      <a:endParaRPr kumimoji="1" lang="ja-JP" altLang="en-US" dirty="0"/>
                    </a:p>
                  </a:txBody>
                  <a:tcPr/>
                </a:tc>
                <a:tc>
                  <a:txBody>
                    <a:bodyPr/>
                    <a:lstStyle/>
                    <a:p>
                      <a:pPr algn="ctr"/>
                      <a:r>
                        <a:rPr kumimoji="1" lang="en-US" altLang="ja-JP" dirty="0" smtClean="0"/>
                        <a:t>0.9</a:t>
                      </a:r>
                      <a:endParaRPr kumimoji="1" lang="ja-JP" altLang="en-US" dirty="0"/>
                    </a:p>
                  </a:txBody>
                  <a:tcPr/>
                </a:tc>
              </a:tr>
              <a:tr h="370840">
                <a:tc>
                  <a:txBody>
                    <a:bodyPr/>
                    <a:lstStyle/>
                    <a:p>
                      <a:r>
                        <a:rPr kumimoji="1" lang="en-US" altLang="ja-JP" dirty="0" smtClean="0"/>
                        <a:t> 6.4〜7.3</a:t>
                      </a:r>
                      <a:endParaRPr kumimoji="1" lang="ja-JP" altLang="en-US" dirty="0"/>
                    </a:p>
                  </a:txBody>
                  <a:tcPr/>
                </a:tc>
                <a:tc>
                  <a:txBody>
                    <a:bodyPr/>
                    <a:lstStyle/>
                    <a:p>
                      <a:pPr algn="ctr"/>
                      <a:r>
                        <a:rPr kumimoji="1" lang="en-US" altLang="ja-JP" dirty="0" smtClean="0"/>
                        <a:t>2</a:t>
                      </a:r>
                      <a:endParaRPr kumimoji="1" lang="ja-JP" altLang="en-US" dirty="0"/>
                    </a:p>
                  </a:txBody>
                  <a:tcPr/>
                </a:tc>
                <a:tc>
                  <a:txBody>
                    <a:bodyPr/>
                    <a:lstStyle/>
                    <a:p>
                      <a:pPr algn="ctr"/>
                      <a:r>
                        <a:rPr kumimoji="1" lang="en-US" altLang="ja-JP" dirty="0" smtClean="0"/>
                        <a:t>37</a:t>
                      </a:r>
                      <a:endParaRPr kumimoji="1" lang="ja-JP" altLang="en-US" dirty="0"/>
                    </a:p>
                  </a:txBody>
                  <a:tcPr/>
                </a:tc>
                <a:tc>
                  <a:txBody>
                    <a:bodyPr/>
                    <a:lstStyle/>
                    <a:p>
                      <a:pPr algn="ctr"/>
                      <a:r>
                        <a:rPr kumimoji="1" lang="en-US" altLang="ja-JP" dirty="0" smtClean="0"/>
                        <a:t>5.4</a:t>
                      </a:r>
                      <a:endParaRPr kumimoji="1" lang="ja-JP" altLang="en-US" dirty="0"/>
                    </a:p>
                  </a:txBody>
                  <a:tcPr/>
                </a:tc>
              </a:tr>
              <a:tr h="370840">
                <a:tc>
                  <a:txBody>
                    <a:bodyPr/>
                    <a:lstStyle/>
                    <a:p>
                      <a:r>
                        <a:rPr kumimoji="1" lang="en-US" altLang="ja-JP" dirty="0" smtClean="0"/>
                        <a:t> 7.4〜8.3</a:t>
                      </a:r>
                      <a:endParaRPr kumimoji="1" lang="ja-JP" altLang="en-US" dirty="0"/>
                    </a:p>
                  </a:txBody>
                  <a:tcPr/>
                </a:tc>
                <a:tc>
                  <a:txBody>
                    <a:bodyPr/>
                    <a:lstStyle/>
                    <a:p>
                      <a:pPr algn="ctr"/>
                      <a:r>
                        <a:rPr kumimoji="1" lang="en-US" altLang="ja-JP" dirty="0" smtClean="0"/>
                        <a:t>4</a:t>
                      </a:r>
                      <a:endParaRPr kumimoji="1" lang="ja-JP" altLang="en-US" dirty="0"/>
                    </a:p>
                  </a:txBody>
                  <a:tcPr/>
                </a:tc>
                <a:tc>
                  <a:txBody>
                    <a:bodyPr/>
                    <a:lstStyle/>
                    <a:p>
                      <a:pPr algn="ctr"/>
                      <a:r>
                        <a:rPr kumimoji="1" lang="en-US" altLang="ja-JP" dirty="0" smtClean="0"/>
                        <a:t>23</a:t>
                      </a:r>
                      <a:endParaRPr kumimoji="1" lang="ja-JP" altLang="en-US" dirty="0"/>
                    </a:p>
                  </a:txBody>
                  <a:tcPr/>
                </a:tc>
                <a:tc>
                  <a:txBody>
                    <a:bodyPr/>
                    <a:lstStyle/>
                    <a:p>
                      <a:pPr algn="ctr"/>
                      <a:r>
                        <a:rPr kumimoji="1" lang="en-US" altLang="ja-JP" dirty="0" smtClean="0"/>
                        <a:t>17.4</a:t>
                      </a:r>
                      <a:endParaRPr kumimoji="1" lang="ja-JP" altLang="en-US" dirty="0"/>
                    </a:p>
                  </a:txBody>
                  <a:tcPr/>
                </a:tc>
              </a:tr>
              <a:tr h="370840">
                <a:tc>
                  <a:txBody>
                    <a:bodyPr/>
                    <a:lstStyle/>
                    <a:p>
                      <a:r>
                        <a:rPr kumimoji="1" lang="en-US" altLang="ja-JP" dirty="0" smtClean="0"/>
                        <a:t> 8.4〜</a:t>
                      </a:r>
                      <a:endParaRPr kumimoji="1" lang="ja-JP" altLang="en-US" dirty="0"/>
                    </a:p>
                  </a:txBody>
                  <a:tcPr/>
                </a:tc>
                <a:tc>
                  <a:txBody>
                    <a:bodyPr/>
                    <a:lstStyle/>
                    <a:p>
                      <a:pPr algn="ctr"/>
                      <a:r>
                        <a:rPr kumimoji="1" lang="en-US" altLang="ja-JP" dirty="0" smtClean="0"/>
                        <a:t>4</a:t>
                      </a:r>
                      <a:endParaRPr kumimoji="1" lang="ja-JP" altLang="en-US" dirty="0"/>
                    </a:p>
                  </a:txBody>
                  <a:tcPr/>
                </a:tc>
                <a:tc>
                  <a:txBody>
                    <a:bodyPr/>
                    <a:lstStyle/>
                    <a:p>
                      <a:pPr algn="ctr"/>
                      <a:r>
                        <a:rPr kumimoji="1" lang="en-US" altLang="ja-JP" dirty="0" smtClean="0"/>
                        <a:t>25</a:t>
                      </a:r>
                      <a:endParaRPr kumimoji="1" lang="ja-JP" altLang="en-US" dirty="0"/>
                    </a:p>
                  </a:txBody>
                  <a:tcPr/>
                </a:tc>
                <a:tc>
                  <a:txBody>
                    <a:bodyPr/>
                    <a:lstStyle/>
                    <a:p>
                      <a:pPr algn="ctr"/>
                      <a:r>
                        <a:rPr kumimoji="1" lang="en-US" altLang="ja-JP" dirty="0" smtClean="0"/>
                        <a:t>16.0</a:t>
                      </a:r>
                      <a:endParaRPr kumimoji="1" lang="ja-JP" altLang="en-US" dirty="0"/>
                    </a:p>
                  </a:txBody>
                  <a:tcPr/>
                </a:tc>
              </a:tr>
            </a:tbl>
          </a:graphicData>
        </a:graphic>
      </p:graphicFrame>
      <p:sp>
        <p:nvSpPr>
          <p:cNvPr id="6" name="円形吹き出し 5"/>
          <p:cNvSpPr/>
          <p:nvPr/>
        </p:nvSpPr>
        <p:spPr>
          <a:xfrm>
            <a:off x="6122814" y="2470346"/>
            <a:ext cx="2864192" cy="1521286"/>
          </a:xfrm>
          <a:prstGeom prst="wedgeEllipseCallout">
            <a:avLst>
              <a:gd name="adj1" fmla="val -74596"/>
              <a:gd name="adj2" fmla="val -49427"/>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en-US" altLang="ja-JP" dirty="0" smtClean="0"/>
              <a:t>HbA1c</a:t>
            </a:r>
            <a:r>
              <a:rPr kumimoji="1" lang="ja-JP" altLang="en-US" dirty="0" smtClean="0"/>
              <a:t>が</a:t>
            </a:r>
            <a:r>
              <a:rPr kumimoji="1" lang="en-US" altLang="ja-JP" dirty="0" smtClean="0"/>
              <a:t>6.3%</a:t>
            </a:r>
            <a:r>
              <a:rPr kumimoji="1" lang="ja-JP" altLang="en-US" dirty="0" smtClean="0"/>
              <a:t>以下ならほぼ奇形の心配はない。</a:t>
            </a:r>
            <a:endParaRPr kumimoji="1" lang="ja-JP" altLang="en-US" dirty="0"/>
          </a:p>
        </p:txBody>
      </p:sp>
      <p:sp>
        <p:nvSpPr>
          <p:cNvPr id="7" name="テキスト ボックス 6"/>
          <p:cNvSpPr txBox="1"/>
          <p:nvPr/>
        </p:nvSpPr>
        <p:spPr>
          <a:xfrm>
            <a:off x="170366" y="1296184"/>
            <a:ext cx="4183770" cy="369332"/>
          </a:xfrm>
          <a:prstGeom prst="rect">
            <a:avLst/>
          </a:prstGeom>
          <a:noFill/>
        </p:spPr>
        <p:txBody>
          <a:bodyPr wrap="none" rtlCol="0">
            <a:spAutoFit/>
          </a:bodyPr>
          <a:lstStyle/>
          <a:p>
            <a:r>
              <a:rPr kumimoji="1" lang="ja-JP" altLang="en-US" dirty="0" smtClean="0"/>
              <a:t>妊娠初期の</a:t>
            </a:r>
            <a:r>
              <a:rPr kumimoji="1" lang="en-US" altLang="ja-JP" dirty="0" smtClean="0"/>
              <a:t>HbA1c</a:t>
            </a:r>
            <a:r>
              <a:rPr kumimoji="1" lang="ja-JP" altLang="en-US" dirty="0" smtClean="0"/>
              <a:t>による奇形の出現頻度</a:t>
            </a:r>
            <a:endParaRPr kumimoji="1" lang="ja-JP" altLang="en-US" dirty="0"/>
          </a:p>
        </p:txBody>
      </p:sp>
      <p:sp>
        <p:nvSpPr>
          <p:cNvPr id="8" name="テキスト ボックス 7"/>
          <p:cNvSpPr txBox="1"/>
          <p:nvPr/>
        </p:nvSpPr>
        <p:spPr>
          <a:xfrm>
            <a:off x="2358392" y="4731339"/>
            <a:ext cx="4442643" cy="1692771"/>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kumimoji="1" lang="ja-JP" altLang="en-US" sz="2400" dirty="0" smtClean="0"/>
              <a:t>妊娠の許可条件</a:t>
            </a:r>
            <a:endParaRPr kumimoji="1" lang="en-US" altLang="ja-JP" sz="2400" dirty="0" smtClean="0"/>
          </a:p>
          <a:p>
            <a:r>
              <a:rPr kumimoji="1" lang="ja-JP" altLang="en-US" sz="2000" dirty="0" smtClean="0"/>
              <a:t>　</a:t>
            </a:r>
            <a:r>
              <a:rPr kumimoji="1" lang="en-US" altLang="ja-JP" sz="2000" dirty="0" smtClean="0"/>
              <a:t>HbA1c</a:t>
            </a:r>
            <a:r>
              <a:rPr lang="en-US" altLang="ja-JP" sz="2000" dirty="0"/>
              <a:t> </a:t>
            </a:r>
            <a:r>
              <a:rPr lang="en-US" altLang="ja-JP" sz="2000" dirty="0" smtClean="0"/>
              <a:t> 4.6〜6.2%</a:t>
            </a:r>
          </a:p>
          <a:p>
            <a:r>
              <a:rPr kumimoji="1" lang="ja-JP" altLang="en-US" sz="2000" dirty="0" smtClean="0"/>
              <a:t>　網膜症なし　または単純型網膜症まで</a:t>
            </a:r>
            <a:endParaRPr kumimoji="1" lang="en-US" altLang="ja-JP" sz="2000" dirty="0" smtClean="0"/>
          </a:p>
          <a:p>
            <a:r>
              <a:rPr lang="ja-JP" altLang="en-US" sz="2000" dirty="0" smtClean="0"/>
              <a:t>　腎症２期（微量アルブミン尿）まで</a:t>
            </a:r>
            <a:endParaRPr lang="en-US" altLang="ja-JP" sz="2000" dirty="0" smtClean="0"/>
          </a:p>
          <a:p>
            <a:r>
              <a:rPr kumimoji="1" lang="ja-JP" altLang="ja-JP" sz="2000" dirty="0"/>
              <a:t>　</a:t>
            </a:r>
            <a:r>
              <a:rPr kumimoji="1" lang="ja-JP" altLang="en-US" sz="2000" dirty="0" smtClean="0"/>
              <a:t>経口血糖降下薬は中止</a:t>
            </a:r>
            <a:endParaRPr kumimoji="1" lang="en-US" altLang="ja-JP" sz="2000" dirty="0" smtClean="0"/>
          </a:p>
        </p:txBody>
      </p:sp>
    </p:spTree>
    <p:extLst>
      <p:ext uri="{BB962C8B-B14F-4D97-AF65-F5344CB8AC3E}">
        <p14:creationId xmlns:p14="http://schemas.microsoft.com/office/powerpoint/2010/main" val="36990414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67524" y="789102"/>
            <a:ext cx="4226638" cy="461665"/>
          </a:xfrm>
          <a:prstGeom prst="rect">
            <a:avLst/>
          </a:prstGeom>
          <a:noFill/>
        </p:spPr>
        <p:txBody>
          <a:bodyPr wrap="none" rtlCol="0">
            <a:spAutoFit/>
          </a:bodyPr>
          <a:lstStyle/>
          <a:p>
            <a:r>
              <a:rPr kumimoji="1" lang="ja-JP" altLang="en-US" sz="2400" dirty="0" smtClean="0"/>
              <a:t>妊娠中の血糖コントロール目標</a:t>
            </a:r>
            <a:endParaRPr kumimoji="1" lang="ja-JP" altLang="en-US" sz="2400" dirty="0"/>
          </a:p>
        </p:txBody>
      </p:sp>
      <p:sp>
        <p:nvSpPr>
          <p:cNvPr id="3" name="テキスト ボックス 2"/>
          <p:cNvSpPr txBox="1"/>
          <p:nvPr/>
        </p:nvSpPr>
        <p:spPr>
          <a:xfrm>
            <a:off x="2051381" y="1744595"/>
            <a:ext cx="4780124" cy="1569660"/>
          </a:xfrm>
          <a:prstGeom prst="rect">
            <a:avLst/>
          </a:prstGeom>
        </p:spPr>
        <p:style>
          <a:lnRef idx="1">
            <a:schemeClr val="accent1"/>
          </a:lnRef>
          <a:fillRef idx="3">
            <a:schemeClr val="accent1"/>
          </a:fillRef>
          <a:effectRef idx="2">
            <a:schemeClr val="accent1"/>
          </a:effectRef>
          <a:fontRef idx="minor">
            <a:schemeClr val="lt1"/>
          </a:fontRef>
        </p:style>
        <p:txBody>
          <a:bodyPr wrap="none" rtlCol="0">
            <a:spAutoFit/>
          </a:bodyPr>
          <a:lstStyle/>
          <a:p>
            <a:r>
              <a:rPr kumimoji="1" lang="ja-JP" altLang="en-US" sz="2400" dirty="0" smtClean="0"/>
              <a:t>空腹時血糖</a:t>
            </a:r>
            <a:r>
              <a:rPr kumimoji="1" lang="en-US" altLang="ja-JP" sz="2400" dirty="0" smtClean="0"/>
              <a:t>			100mg/dl</a:t>
            </a:r>
            <a:r>
              <a:rPr kumimoji="1" lang="ja-JP" altLang="en-US" sz="2400" dirty="0" smtClean="0"/>
              <a:t>以下</a:t>
            </a:r>
            <a:endParaRPr kumimoji="1" lang="en-US" altLang="ja-JP" sz="2400" dirty="0" smtClean="0"/>
          </a:p>
          <a:p>
            <a:r>
              <a:rPr lang="ja-JP" altLang="en-US" sz="2400" dirty="0" smtClean="0"/>
              <a:t>食後２時間血糖　</a:t>
            </a:r>
            <a:r>
              <a:rPr lang="en-US" altLang="ja-JP" sz="2400" dirty="0" smtClean="0"/>
              <a:t>		120mg/dl</a:t>
            </a:r>
            <a:r>
              <a:rPr lang="ja-JP" altLang="en-US" sz="2400" dirty="0" smtClean="0"/>
              <a:t>以下</a:t>
            </a:r>
            <a:endParaRPr lang="en-US" altLang="ja-JP" sz="2400" dirty="0" smtClean="0"/>
          </a:p>
          <a:p>
            <a:r>
              <a:rPr kumimoji="1" lang="en-US" altLang="ja-JP" sz="2400" dirty="0" smtClean="0"/>
              <a:t>HbA1c			</a:t>
            </a:r>
            <a:r>
              <a:rPr kumimoji="1" lang="en-US" altLang="ja-JP" sz="2400" dirty="0" smtClean="0"/>
              <a:t>		4.6〜6.2%</a:t>
            </a:r>
          </a:p>
          <a:p>
            <a:r>
              <a:rPr lang="ja-JP" altLang="en-US" sz="2400" dirty="0" smtClean="0"/>
              <a:t>グリコアルブミン</a:t>
            </a:r>
            <a:r>
              <a:rPr lang="en-US" altLang="ja-JP" sz="2400" dirty="0" smtClean="0"/>
              <a:t>		11〜16%</a:t>
            </a:r>
            <a:endParaRPr kumimoji="1" lang="ja-JP" altLang="en-US" sz="2400" dirty="0"/>
          </a:p>
        </p:txBody>
      </p:sp>
      <p:sp>
        <p:nvSpPr>
          <p:cNvPr id="4" name="テキスト ボックス 3"/>
          <p:cNvSpPr txBox="1"/>
          <p:nvPr/>
        </p:nvSpPr>
        <p:spPr>
          <a:xfrm>
            <a:off x="2735176" y="4061415"/>
            <a:ext cx="3914353" cy="1938992"/>
          </a:xfrm>
          <a:prstGeom prst="rect">
            <a:avLst/>
          </a:prstGeom>
          <a:noFill/>
        </p:spPr>
        <p:txBody>
          <a:bodyPr wrap="none" rtlCol="0">
            <a:spAutoFit/>
          </a:bodyPr>
          <a:lstStyle/>
          <a:p>
            <a:r>
              <a:rPr kumimoji="1" lang="ja-JP" altLang="en-US" sz="2000" dirty="0" smtClean="0"/>
              <a:t>インスリン</a:t>
            </a:r>
            <a:r>
              <a:rPr lang="ja-JP" altLang="en-US" sz="2000" dirty="0" smtClean="0"/>
              <a:t>注射</a:t>
            </a:r>
            <a:r>
              <a:rPr lang="en-US" altLang="ja-JP" sz="2000" dirty="0" smtClean="0"/>
              <a:t>	</a:t>
            </a:r>
            <a:r>
              <a:rPr kumimoji="1" lang="en-US" altLang="ja-JP" sz="2000" dirty="0" smtClean="0"/>
              <a:t>1</a:t>
            </a:r>
            <a:r>
              <a:rPr kumimoji="1" lang="ja-JP" altLang="en-US" sz="2000" dirty="0" smtClean="0"/>
              <a:t>日</a:t>
            </a:r>
            <a:r>
              <a:rPr kumimoji="1" lang="en-US" altLang="ja-JP" sz="2000" dirty="0" smtClean="0"/>
              <a:t>4</a:t>
            </a:r>
            <a:r>
              <a:rPr kumimoji="1" lang="ja-JP" altLang="en-US" sz="2000" dirty="0" smtClean="0"/>
              <a:t>回</a:t>
            </a:r>
            <a:endParaRPr kumimoji="1" lang="en-US" altLang="ja-JP" sz="2000" dirty="0" smtClean="0"/>
          </a:p>
          <a:p>
            <a:r>
              <a:rPr lang="ja-JP" altLang="en-US" sz="2000" dirty="0" smtClean="0"/>
              <a:t>自己血糖測定</a:t>
            </a:r>
            <a:r>
              <a:rPr lang="en-US" altLang="ja-JP" sz="2000" dirty="0" smtClean="0"/>
              <a:t>	1</a:t>
            </a:r>
            <a:r>
              <a:rPr lang="ja-JP" altLang="en-US" sz="2000" dirty="0" smtClean="0"/>
              <a:t>日</a:t>
            </a:r>
            <a:r>
              <a:rPr lang="en-US" altLang="ja-JP" sz="2000" dirty="0" smtClean="0"/>
              <a:t>6</a:t>
            </a:r>
            <a:r>
              <a:rPr lang="ja-JP" altLang="en-US" sz="2000" dirty="0" smtClean="0"/>
              <a:t>回　　が基本</a:t>
            </a:r>
            <a:endParaRPr lang="en-US" altLang="ja-JP" sz="2000" dirty="0" smtClean="0"/>
          </a:p>
          <a:p>
            <a:endParaRPr kumimoji="1" lang="en-US" altLang="ja-JP" sz="2000" dirty="0" smtClean="0"/>
          </a:p>
          <a:p>
            <a:r>
              <a:rPr lang="ja-JP" altLang="en-US" sz="2000" dirty="0" smtClean="0"/>
              <a:t>インスリン需要量</a:t>
            </a:r>
            <a:endParaRPr lang="en-US" altLang="ja-JP" sz="2000" dirty="0" smtClean="0"/>
          </a:p>
          <a:p>
            <a:r>
              <a:rPr kumimoji="1" lang="ja-JP" altLang="ja-JP" sz="2000" dirty="0"/>
              <a:t>　</a:t>
            </a:r>
            <a:r>
              <a:rPr kumimoji="1" lang="ja-JP" altLang="en-US" sz="2000" dirty="0" smtClean="0"/>
              <a:t>１型糖尿病合併妊婦　約</a:t>
            </a:r>
            <a:r>
              <a:rPr kumimoji="1" lang="en-US" altLang="ja-JP" sz="2000" dirty="0" smtClean="0"/>
              <a:t>1.5</a:t>
            </a:r>
            <a:r>
              <a:rPr kumimoji="1" lang="ja-JP" altLang="en-US" sz="2000" dirty="0" smtClean="0"/>
              <a:t>倍</a:t>
            </a:r>
            <a:endParaRPr kumimoji="1" lang="en-US" altLang="ja-JP" sz="2000" dirty="0" smtClean="0"/>
          </a:p>
          <a:p>
            <a:r>
              <a:rPr lang="ja-JP" altLang="ja-JP" sz="2000" dirty="0"/>
              <a:t>　</a:t>
            </a:r>
            <a:r>
              <a:rPr lang="ja-JP" altLang="en-US" sz="2000" dirty="0" smtClean="0"/>
              <a:t>２型糖尿病合併妊婦　約</a:t>
            </a:r>
            <a:r>
              <a:rPr lang="en-US" altLang="ja-JP" sz="2000" dirty="0" smtClean="0"/>
              <a:t>2</a:t>
            </a:r>
            <a:r>
              <a:rPr lang="ja-JP" altLang="en-US" sz="2000" dirty="0" smtClean="0"/>
              <a:t>倍</a:t>
            </a:r>
            <a:endParaRPr kumimoji="1" lang="ja-JP" altLang="en-US" sz="2000" dirty="0"/>
          </a:p>
        </p:txBody>
      </p:sp>
    </p:spTree>
    <p:extLst>
      <p:ext uri="{BB962C8B-B14F-4D97-AF65-F5344CB8AC3E}">
        <p14:creationId xmlns:p14="http://schemas.microsoft.com/office/powerpoint/2010/main" val="1020035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58199" y="620529"/>
            <a:ext cx="2646878" cy="461665"/>
          </a:xfrm>
          <a:prstGeom prst="rect">
            <a:avLst/>
          </a:prstGeom>
          <a:noFill/>
        </p:spPr>
        <p:txBody>
          <a:bodyPr wrap="none" rtlCol="0">
            <a:spAutoFit/>
          </a:bodyPr>
          <a:lstStyle/>
          <a:p>
            <a:r>
              <a:rPr kumimoji="1" lang="ja-JP" altLang="en-US" sz="2400" dirty="0" smtClean="0"/>
              <a:t>妊娠中の食事療法</a:t>
            </a:r>
            <a:endParaRPr kumimoji="1" lang="ja-JP" altLang="en-US" sz="2400" dirty="0"/>
          </a:p>
        </p:txBody>
      </p:sp>
      <p:sp>
        <p:nvSpPr>
          <p:cNvPr id="3" name="テキスト ボックス 2"/>
          <p:cNvSpPr txBox="1"/>
          <p:nvPr/>
        </p:nvSpPr>
        <p:spPr>
          <a:xfrm>
            <a:off x="893117" y="1535243"/>
            <a:ext cx="7410095" cy="2308324"/>
          </a:xfrm>
          <a:prstGeom prst="rect">
            <a:avLst/>
          </a:prstGeom>
          <a:noFill/>
        </p:spPr>
        <p:txBody>
          <a:bodyPr wrap="square" rtlCol="0">
            <a:spAutoFit/>
          </a:bodyPr>
          <a:lstStyle/>
          <a:p>
            <a:r>
              <a:rPr lang="ja-JP" altLang="en-US" sz="2400" dirty="0"/>
              <a:t>初期</a:t>
            </a:r>
            <a:r>
              <a:rPr lang="en-US" altLang="ja-JP" sz="2400" dirty="0"/>
              <a:t>(16 </a:t>
            </a:r>
            <a:r>
              <a:rPr lang="ja-JP" altLang="en-US" sz="2400" dirty="0"/>
              <a:t>週未満</a:t>
            </a:r>
            <a:r>
              <a:rPr lang="en-US" altLang="ja-JP" sz="2400" dirty="0" smtClean="0"/>
              <a:t>)</a:t>
            </a:r>
            <a:r>
              <a:rPr lang="en-US" altLang="ja-JP" sz="2400" dirty="0"/>
              <a:t>	</a:t>
            </a:r>
            <a:r>
              <a:rPr lang="en-US" altLang="ja-JP" sz="2400" dirty="0" smtClean="0"/>
              <a:t>		</a:t>
            </a:r>
            <a:r>
              <a:rPr lang="ja-JP" altLang="en-US" sz="2400" dirty="0" smtClean="0"/>
              <a:t>エネルギー必要量＋</a:t>
            </a:r>
            <a:r>
              <a:rPr lang="en-US" altLang="ja-JP" sz="2400" dirty="0" smtClean="0"/>
              <a:t>50kcal</a:t>
            </a:r>
          </a:p>
          <a:p>
            <a:r>
              <a:rPr lang="ja-JP" altLang="en-US" sz="2400" dirty="0" smtClean="0"/>
              <a:t>中期</a:t>
            </a:r>
            <a:r>
              <a:rPr lang="en-US" altLang="ja-JP" sz="2400" dirty="0"/>
              <a:t>(16 </a:t>
            </a:r>
            <a:r>
              <a:rPr lang="en-US" altLang="ja-JP" sz="2400" dirty="0" smtClean="0"/>
              <a:t>〜28 </a:t>
            </a:r>
            <a:r>
              <a:rPr lang="ja-JP" altLang="en-US" sz="2400" dirty="0"/>
              <a:t>週未満</a:t>
            </a:r>
            <a:r>
              <a:rPr lang="en-US" altLang="ja-JP" sz="2400" dirty="0" smtClean="0"/>
              <a:t>)	</a:t>
            </a:r>
            <a:r>
              <a:rPr lang="ja-JP" altLang="en-US" sz="2400" dirty="0" smtClean="0"/>
              <a:t>エネルギー</a:t>
            </a:r>
            <a:r>
              <a:rPr lang="ja-JP" altLang="en-US" sz="2400" dirty="0"/>
              <a:t>必要量</a:t>
            </a:r>
            <a:r>
              <a:rPr lang="ja-JP" altLang="en-US" sz="2400" dirty="0" smtClean="0"/>
              <a:t>＋</a:t>
            </a:r>
            <a:r>
              <a:rPr lang="en-US" altLang="ja-JP" sz="2400" dirty="0" smtClean="0"/>
              <a:t>250kcal</a:t>
            </a:r>
          </a:p>
          <a:p>
            <a:r>
              <a:rPr lang="ja-JP" altLang="en-US" sz="2400" dirty="0" smtClean="0"/>
              <a:t>末期</a:t>
            </a:r>
            <a:r>
              <a:rPr lang="en-US" altLang="ja-JP" sz="2400" dirty="0"/>
              <a:t>(28 </a:t>
            </a:r>
            <a:r>
              <a:rPr lang="ja-JP" altLang="en-US" sz="2400" dirty="0"/>
              <a:t>週以降</a:t>
            </a:r>
            <a:r>
              <a:rPr lang="en-US" altLang="ja-JP" sz="2400" dirty="0" smtClean="0"/>
              <a:t>)			</a:t>
            </a:r>
            <a:r>
              <a:rPr lang="ja-JP" altLang="en-US" sz="2400" dirty="0"/>
              <a:t>エネルギー必要量</a:t>
            </a:r>
            <a:r>
              <a:rPr lang="ja-JP" altLang="en-US" sz="2400" dirty="0" smtClean="0"/>
              <a:t>＋</a:t>
            </a:r>
            <a:r>
              <a:rPr lang="en-US" altLang="ja-JP" sz="2400" dirty="0" smtClean="0"/>
              <a:t>450kcal</a:t>
            </a:r>
          </a:p>
          <a:p>
            <a:endParaRPr lang="en-US" altLang="ja-JP" sz="2400" dirty="0"/>
          </a:p>
          <a:p>
            <a:r>
              <a:rPr lang="ja-JP" altLang="en-US" sz="2400" dirty="0" smtClean="0"/>
              <a:t>ただし太っている人、妊娠後の体重増加が著しい人は</a:t>
            </a:r>
            <a:endParaRPr lang="en-US" altLang="ja-JP" sz="2400" dirty="0" smtClean="0"/>
          </a:p>
          <a:p>
            <a:r>
              <a:rPr lang="ja-JP" altLang="en-US" sz="2400" dirty="0" smtClean="0"/>
              <a:t>これよりも制限する事が多い。</a:t>
            </a:r>
            <a:endParaRPr lang="en-US" altLang="ja-JP" sz="2400" dirty="0"/>
          </a:p>
        </p:txBody>
      </p:sp>
    </p:spTree>
    <p:extLst>
      <p:ext uri="{BB962C8B-B14F-4D97-AF65-F5344CB8AC3E}">
        <p14:creationId xmlns:p14="http://schemas.microsoft.com/office/powerpoint/2010/main" val="17881942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50604" y="655967"/>
            <a:ext cx="8752673" cy="4524315"/>
          </a:xfrm>
          <a:prstGeom prst="rect">
            <a:avLst/>
          </a:prstGeom>
          <a:noFill/>
        </p:spPr>
        <p:txBody>
          <a:bodyPr wrap="square" rtlCol="0">
            <a:spAutoFit/>
          </a:bodyPr>
          <a:lstStyle/>
          <a:p>
            <a:r>
              <a:rPr kumimoji="1" lang="ja-JP" altLang="en-US" sz="2400" dirty="0" smtClean="0"/>
              <a:t>出産後（胎盤娩出後）のインスリン</a:t>
            </a:r>
            <a:endParaRPr kumimoji="1" lang="en-US" altLang="ja-JP" sz="2400" dirty="0" smtClean="0"/>
          </a:p>
          <a:p>
            <a:endParaRPr kumimoji="1" lang="en-US" altLang="ja-JP" sz="2400" dirty="0" smtClean="0"/>
          </a:p>
          <a:p>
            <a:r>
              <a:rPr lang="ja-JP" altLang="ja-JP" sz="2400" dirty="0"/>
              <a:t>　</a:t>
            </a:r>
            <a:r>
              <a:rPr kumimoji="1" lang="ja-JP" altLang="en-US" sz="2400" dirty="0" smtClean="0"/>
              <a:t>インスリン抵抗性が改善するのでインスリン需要量は大幅に減る。</a:t>
            </a:r>
            <a:endParaRPr kumimoji="1" lang="en-US" altLang="ja-JP" sz="2400" dirty="0" smtClean="0"/>
          </a:p>
          <a:p>
            <a:r>
              <a:rPr lang="ja-JP" altLang="en-US" sz="2400" dirty="0" smtClean="0"/>
              <a:t>　</a:t>
            </a:r>
            <a:r>
              <a:rPr lang="en-US" altLang="ja-JP" sz="2400" dirty="0" smtClean="0"/>
              <a:t>→</a:t>
            </a:r>
            <a:r>
              <a:rPr lang="ja-JP" altLang="en-US" sz="2400" dirty="0" smtClean="0"/>
              <a:t>　妊娠糖尿病の場合、出産後インスリン中止。</a:t>
            </a:r>
            <a:endParaRPr lang="en-US" altLang="ja-JP" sz="2400" dirty="0" smtClean="0"/>
          </a:p>
          <a:p>
            <a:r>
              <a:rPr lang="ja-JP" altLang="en-US" sz="2400" dirty="0"/>
              <a:t>　</a:t>
            </a:r>
            <a:r>
              <a:rPr lang="ja-JP" altLang="en-US" sz="2400" dirty="0" smtClean="0"/>
              <a:t>　　糖尿病合併妊娠の場合、出産後インスリンを半分くらいに減量。</a:t>
            </a:r>
            <a:endParaRPr lang="en-US" altLang="ja-JP" sz="2400" dirty="0" smtClean="0"/>
          </a:p>
          <a:p>
            <a:endParaRPr lang="en-US" altLang="ja-JP" sz="2400" dirty="0" smtClean="0"/>
          </a:p>
          <a:p>
            <a:endParaRPr lang="en-US" altLang="ja-JP" sz="2400" dirty="0"/>
          </a:p>
          <a:p>
            <a:endParaRPr lang="en-US" altLang="ja-JP" sz="2400" dirty="0"/>
          </a:p>
          <a:p>
            <a:r>
              <a:rPr lang="ja-JP" altLang="en-US" sz="2400" dirty="0" smtClean="0"/>
              <a:t>授乳中</a:t>
            </a:r>
            <a:endParaRPr lang="en-US" altLang="ja-JP" sz="2400" dirty="0" smtClean="0"/>
          </a:p>
          <a:p>
            <a:endParaRPr lang="en-US" altLang="ja-JP" sz="2400" dirty="0" smtClean="0"/>
          </a:p>
          <a:p>
            <a:r>
              <a:rPr lang="ja-JP" altLang="ja-JP" sz="2400" dirty="0"/>
              <a:t>　</a:t>
            </a:r>
            <a:r>
              <a:rPr lang="ja-JP" altLang="en-US" sz="2400" dirty="0" smtClean="0"/>
              <a:t>授乳で子供にカロリーを奪われるので、その分多めに食事摂取可</a:t>
            </a:r>
            <a:endParaRPr lang="en-US" altLang="ja-JP" sz="2400" dirty="0" smtClean="0"/>
          </a:p>
          <a:p>
            <a:r>
              <a:rPr lang="ja-JP" altLang="ja-JP" sz="2400" dirty="0"/>
              <a:t>　</a:t>
            </a:r>
            <a:r>
              <a:rPr lang="ja-JP" altLang="en-US" sz="2400" dirty="0" smtClean="0"/>
              <a:t>　エネルギー必要量＋</a:t>
            </a:r>
            <a:r>
              <a:rPr lang="en-US" altLang="ja-JP" sz="2400" dirty="0" smtClean="0"/>
              <a:t>350kcal </a:t>
            </a:r>
          </a:p>
        </p:txBody>
      </p:sp>
    </p:spTree>
    <p:extLst>
      <p:ext uri="{BB962C8B-B14F-4D97-AF65-F5344CB8AC3E}">
        <p14:creationId xmlns:p14="http://schemas.microsoft.com/office/powerpoint/2010/main" val="38042664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141190" y="398685"/>
            <a:ext cx="6877954" cy="6001644"/>
          </a:xfrm>
          <a:prstGeom prst="rect">
            <a:avLst/>
          </a:prstGeom>
          <a:noFill/>
        </p:spPr>
        <p:txBody>
          <a:bodyPr wrap="square" rtlCol="0">
            <a:spAutoFit/>
          </a:bodyPr>
          <a:lstStyle/>
          <a:p>
            <a:r>
              <a:rPr lang="ja-JP" altLang="en-US" sz="2400" dirty="0" smtClean="0"/>
              <a:t>糖尿病、糖代謝異常の成因分類</a:t>
            </a:r>
            <a:endParaRPr lang="en-US" altLang="ja-JP" sz="2400" dirty="0" smtClean="0"/>
          </a:p>
          <a:p>
            <a:endParaRPr lang="en-US" altLang="ja-JP" dirty="0" smtClean="0"/>
          </a:p>
          <a:p>
            <a:r>
              <a:rPr lang="en-US" altLang="ja-JP" dirty="0" smtClean="0"/>
              <a:t>I</a:t>
            </a:r>
            <a:r>
              <a:rPr lang="en-US" altLang="ja-JP" dirty="0"/>
              <a:t>	</a:t>
            </a:r>
            <a:r>
              <a:rPr lang="ja-JP" altLang="en-US" dirty="0" smtClean="0"/>
              <a:t>１型（</a:t>
            </a:r>
            <a:r>
              <a:rPr lang="en-US" altLang="ja-JP" dirty="0" smtClean="0"/>
              <a:t>β</a:t>
            </a:r>
            <a:r>
              <a:rPr lang="ja-JP" altLang="en-US" dirty="0" smtClean="0"/>
              <a:t>細胞の破壊、通常は絶対的インスリン欠乏に至る）</a:t>
            </a:r>
            <a:endParaRPr lang="en-US" altLang="ja-JP" dirty="0"/>
          </a:p>
          <a:p>
            <a:r>
              <a:rPr lang="ja-JP" altLang="en-US" dirty="0"/>
              <a:t>　</a:t>
            </a:r>
            <a:r>
              <a:rPr lang="en-US" altLang="ja-JP" dirty="0" smtClean="0"/>
              <a:t>A</a:t>
            </a:r>
            <a:r>
              <a:rPr lang="ja-JP" altLang="en-US" dirty="0" smtClean="0"/>
              <a:t>　自己免疫性</a:t>
            </a:r>
            <a:endParaRPr lang="en-US" altLang="ja-JP" dirty="0" smtClean="0"/>
          </a:p>
          <a:p>
            <a:r>
              <a:rPr kumimoji="1" lang="ja-JP" altLang="ja-JP" dirty="0"/>
              <a:t>　</a:t>
            </a:r>
            <a:r>
              <a:rPr kumimoji="1" lang="en-US" altLang="ja-JP" dirty="0" smtClean="0"/>
              <a:t>B</a:t>
            </a:r>
            <a:r>
              <a:rPr lang="ja-JP" altLang="ja-JP" dirty="0"/>
              <a:t>　</a:t>
            </a:r>
            <a:r>
              <a:rPr lang="ja-JP" altLang="en-US" dirty="0" smtClean="0"/>
              <a:t>特発性</a:t>
            </a:r>
            <a:endParaRPr lang="en-US" altLang="ja-JP" dirty="0" smtClean="0"/>
          </a:p>
          <a:p>
            <a:endParaRPr kumimoji="1" lang="en-US" altLang="ja-JP" dirty="0" smtClean="0"/>
          </a:p>
          <a:p>
            <a:r>
              <a:rPr kumimoji="1" lang="en-US" altLang="ja-JP" dirty="0" smtClean="0"/>
              <a:t>II</a:t>
            </a:r>
            <a:r>
              <a:rPr lang="en-US" altLang="ja-JP" dirty="0" smtClean="0"/>
              <a:t>	</a:t>
            </a:r>
            <a:r>
              <a:rPr lang="ja-JP" altLang="en-US" dirty="0" smtClean="0"/>
              <a:t>２型（インスリン分泌低下にインスリン抵抗性が加わってインスリンの相対的不足を来す）</a:t>
            </a:r>
            <a:endParaRPr lang="en-US" altLang="ja-JP" dirty="0" smtClean="0"/>
          </a:p>
          <a:p>
            <a:endParaRPr kumimoji="1" lang="en-US" altLang="ja-JP" dirty="0" smtClean="0"/>
          </a:p>
          <a:p>
            <a:r>
              <a:rPr kumimoji="1" lang="en-US" altLang="ja-JP" dirty="0" smtClean="0"/>
              <a:t>III	</a:t>
            </a:r>
            <a:r>
              <a:rPr kumimoji="1" lang="ja-JP" altLang="en-US" dirty="0" smtClean="0"/>
              <a:t>その他の特定の機序、疾患によるもの</a:t>
            </a:r>
            <a:endParaRPr kumimoji="1" lang="en-US" altLang="ja-JP" dirty="0" smtClean="0"/>
          </a:p>
          <a:p>
            <a:r>
              <a:rPr lang="ja-JP" altLang="ja-JP" dirty="0"/>
              <a:t>　</a:t>
            </a:r>
            <a:r>
              <a:rPr lang="en-US" altLang="ja-JP" dirty="0" smtClean="0"/>
              <a:t>A</a:t>
            </a:r>
            <a:r>
              <a:rPr lang="ja-JP" altLang="en-US" dirty="0" smtClean="0"/>
              <a:t>　遺伝因子として遺伝子異常が同定されたもの</a:t>
            </a:r>
            <a:endParaRPr lang="en-US" altLang="ja-JP" dirty="0" smtClean="0"/>
          </a:p>
          <a:p>
            <a:r>
              <a:rPr kumimoji="1" lang="ja-JP" altLang="ja-JP" dirty="0"/>
              <a:t>　</a:t>
            </a:r>
            <a:r>
              <a:rPr kumimoji="1" lang="en-US" altLang="ja-JP" dirty="0" smtClean="0"/>
              <a:t>B</a:t>
            </a:r>
            <a:r>
              <a:rPr lang="ja-JP" altLang="ja-JP" dirty="0"/>
              <a:t>　</a:t>
            </a:r>
            <a:r>
              <a:rPr lang="ja-JP" altLang="en-US" dirty="0" smtClean="0"/>
              <a:t>他の疾患、条件に伴うもの</a:t>
            </a:r>
            <a:endParaRPr lang="en-US" altLang="ja-JP" dirty="0" smtClean="0"/>
          </a:p>
          <a:p>
            <a:r>
              <a:rPr kumimoji="1" lang="ja-JP" altLang="ja-JP" dirty="0"/>
              <a:t>　</a:t>
            </a:r>
            <a:r>
              <a:rPr lang="en-US" altLang="ja-JP" dirty="0" smtClean="0"/>
              <a:t>(1)</a:t>
            </a:r>
            <a:r>
              <a:rPr lang="ja-JP" altLang="en-US" dirty="0" smtClean="0"/>
              <a:t>　膵外分泌疾患</a:t>
            </a:r>
            <a:endParaRPr lang="en-US" altLang="ja-JP" dirty="0"/>
          </a:p>
          <a:p>
            <a:r>
              <a:rPr lang="ja-JP" altLang="ja-JP" dirty="0" smtClean="0"/>
              <a:t>　</a:t>
            </a:r>
            <a:r>
              <a:rPr lang="en-US" altLang="ja-JP" dirty="0" smtClean="0"/>
              <a:t>(2)</a:t>
            </a:r>
            <a:r>
              <a:rPr lang="ja-JP" altLang="en-US" dirty="0" smtClean="0"/>
              <a:t>　内分泌疾患</a:t>
            </a:r>
            <a:endParaRPr lang="en-US" altLang="ja-JP" dirty="0" smtClean="0"/>
          </a:p>
          <a:p>
            <a:r>
              <a:rPr lang="ja-JP" altLang="ja-JP" dirty="0"/>
              <a:t>　</a:t>
            </a:r>
            <a:r>
              <a:rPr lang="en-US" altLang="ja-JP" dirty="0" smtClean="0"/>
              <a:t>(3)</a:t>
            </a:r>
            <a:r>
              <a:rPr lang="ja-JP" altLang="en-US" dirty="0" smtClean="0"/>
              <a:t>　肝疾患</a:t>
            </a:r>
            <a:endParaRPr lang="en-US" altLang="ja-JP" dirty="0" smtClean="0"/>
          </a:p>
          <a:p>
            <a:r>
              <a:rPr lang="ja-JP" altLang="ja-JP" dirty="0"/>
              <a:t>　</a:t>
            </a:r>
            <a:r>
              <a:rPr lang="en-US" altLang="ja-JP" dirty="0" smtClean="0"/>
              <a:t>(4)</a:t>
            </a:r>
            <a:r>
              <a:rPr lang="ja-JP" altLang="en-US" dirty="0" smtClean="0"/>
              <a:t>　薬剤や化学物質によるもの</a:t>
            </a:r>
            <a:endParaRPr lang="en-US" altLang="ja-JP" dirty="0" smtClean="0"/>
          </a:p>
          <a:p>
            <a:r>
              <a:rPr lang="ja-JP" altLang="en-US" dirty="0" smtClean="0"/>
              <a:t>　</a:t>
            </a:r>
            <a:r>
              <a:rPr lang="en-US" altLang="ja-JP" dirty="0" smtClean="0"/>
              <a:t>(5)</a:t>
            </a:r>
            <a:r>
              <a:rPr lang="ja-JP" altLang="en-US" dirty="0" smtClean="0"/>
              <a:t>　感染症</a:t>
            </a:r>
            <a:endParaRPr lang="en-US" altLang="ja-JP" dirty="0" smtClean="0"/>
          </a:p>
          <a:p>
            <a:r>
              <a:rPr lang="ja-JP" altLang="ja-JP" dirty="0"/>
              <a:t>　</a:t>
            </a:r>
            <a:r>
              <a:rPr lang="en-US" altLang="ja-JP" dirty="0" smtClean="0"/>
              <a:t>(6)</a:t>
            </a:r>
            <a:r>
              <a:rPr lang="ja-JP" altLang="en-US" dirty="0" smtClean="0"/>
              <a:t>　免疫機序による稀な病態</a:t>
            </a:r>
            <a:endParaRPr lang="en-US" altLang="ja-JP" dirty="0" smtClean="0"/>
          </a:p>
          <a:p>
            <a:r>
              <a:rPr lang="ja-JP" altLang="ja-JP" dirty="0"/>
              <a:t>　</a:t>
            </a:r>
            <a:r>
              <a:rPr lang="en-US" altLang="ja-JP" dirty="0" smtClean="0"/>
              <a:t>(7)</a:t>
            </a:r>
            <a:r>
              <a:rPr lang="ja-JP" altLang="en-US" dirty="0" smtClean="0"/>
              <a:t>　その他の遺伝的症候群で糖尿病を伴う事の多いもの</a:t>
            </a:r>
            <a:endParaRPr lang="en-US" altLang="ja-JP" dirty="0" smtClean="0"/>
          </a:p>
          <a:p>
            <a:endParaRPr lang="en-US" altLang="ja-JP" dirty="0" smtClean="0"/>
          </a:p>
          <a:p>
            <a:r>
              <a:rPr lang="en-US" altLang="ja-JP" dirty="0" smtClean="0"/>
              <a:t>IV	</a:t>
            </a:r>
            <a:r>
              <a:rPr lang="ja-JP" altLang="en-US" dirty="0" smtClean="0"/>
              <a:t>妊娠糖尿病</a:t>
            </a:r>
            <a:endParaRPr lang="en-US" altLang="ja-JP" dirty="0" smtClean="0"/>
          </a:p>
        </p:txBody>
      </p:sp>
    </p:spTree>
    <p:extLst>
      <p:ext uri="{BB962C8B-B14F-4D97-AF65-F5344CB8AC3E}">
        <p14:creationId xmlns:p14="http://schemas.microsoft.com/office/powerpoint/2010/main" val="223912446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40465" y="484033"/>
            <a:ext cx="1415772" cy="584776"/>
          </a:xfrm>
          <a:prstGeom prst="rect">
            <a:avLst/>
          </a:prstGeom>
          <a:noFill/>
        </p:spPr>
        <p:txBody>
          <a:bodyPr wrap="none" rtlCol="0">
            <a:spAutoFit/>
          </a:bodyPr>
          <a:lstStyle/>
          <a:p>
            <a:r>
              <a:rPr kumimoji="1" lang="ja-JP" altLang="en-US" sz="3200" dirty="0" smtClean="0">
                <a:latin typeface="メイリオ"/>
                <a:ea typeface="メイリオ"/>
                <a:cs typeface="メイリオ"/>
              </a:rPr>
              <a:t>低血糖</a:t>
            </a:r>
            <a:endParaRPr kumimoji="1" lang="ja-JP" altLang="en-US" sz="3200" dirty="0">
              <a:latin typeface="メイリオ"/>
              <a:ea typeface="メイリオ"/>
              <a:cs typeface="メイリオ"/>
            </a:endParaRPr>
          </a:p>
        </p:txBody>
      </p:sp>
      <p:sp>
        <p:nvSpPr>
          <p:cNvPr id="3" name="テキスト ボックス 2"/>
          <p:cNvSpPr txBox="1"/>
          <p:nvPr/>
        </p:nvSpPr>
        <p:spPr>
          <a:xfrm>
            <a:off x="4053492" y="1361824"/>
            <a:ext cx="1723549" cy="400110"/>
          </a:xfrm>
          <a:prstGeom prst="rect">
            <a:avLst/>
          </a:prstGeom>
          <a:noFill/>
        </p:spPr>
        <p:txBody>
          <a:bodyPr wrap="none" rtlCol="0">
            <a:spAutoFit/>
          </a:bodyPr>
          <a:lstStyle/>
          <a:p>
            <a:r>
              <a:rPr kumimoji="1" lang="ja-JP" altLang="en-US" sz="2000" dirty="0" smtClean="0"/>
              <a:t>低血糖の症状</a:t>
            </a:r>
            <a:endParaRPr kumimoji="1" lang="ja-JP" altLang="en-US" sz="2000" dirty="0"/>
          </a:p>
        </p:txBody>
      </p:sp>
      <p:graphicFrame>
        <p:nvGraphicFramePr>
          <p:cNvPr id="4" name="図表 3"/>
          <p:cNvGraphicFramePr/>
          <p:nvPr>
            <p:extLst>
              <p:ext uri="{D42A27DB-BD31-4B8C-83A1-F6EECF244321}">
                <p14:modId xmlns:p14="http://schemas.microsoft.com/office/powerpoint/2010/main" val="1381151895"/>
              </p:ext>
            </p:extLst>
          </p:nvPr>
        </p:nvGraphicFramePr>
        <p:xfrm>
          <a:off x="1483465" y="1923889"/>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テキスト ボックス 4"/>
          <p:cNvSpPr txBox="1"/>
          <p:nvPr/>
        </p:nvSpPr>
        <p:spPr>
          <a:xfrm>
            <a:off x="1675443" y="1361824"/>
            <a:ext cx="697627" cy="400110"/>
          </a:xfrm>
          <a:prstGeom prst="rect">
            <a:avLst/>
          </a:prstGeom>
          <a:noFill/>
        </p:spPr>
        <p:txBody>
          <a:bodyPr wrap="none" rtlCol="0">
            <a:spAutoFit/>
          </a:bodyPr>
          <a:lstStyle/>
          <a:p>
            <a:r>
              <a:rPr kumimoji="1" lang="ja-JP" altLang="en-US" sz="2000" dirty="0" smtClean="0"/>
              <a:t>血糖</a:t>
            </a:r>
            <a:endParaRPr kumimoji="1" lang="ja-JP" altLang="en-US" sz="2000" dirty="0"/>
          </a:p>
        </p:txBody>
      </p:sp>
    </p:spTree>
    <p:extLst>
      <p:ext uri="{BB962C8B-B14F-4D97-AF65-F5344CB8AC3E}">
        <p14:creationId xmlns:p14="http://schemas.microsoft.com/office/powerpoint/2010/main" val="22941852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472907" y="54040"/>
            <a:ext cx="2031325" cy="461665"/>
          </a:xfrm>
          <a:prstGeom prst="rect">
            <a:avLst/>
          </a:prstGeom>
          <a:noFill/>
        </p:spPr>
        <p:txBody>
          <a:bodyPr wrap="none" rtlCol="0">
            <a:spAutoFit/>
          </a:bodyPr>
          <a:lstStyle/>
          <a:p>
            <a:r>
              <a:rPr kumimoji="1" lang="ja-JP" altLang="en-US" sz="2400" dirty="0" smtClean="0"/>
              <a:t>低血糖の診断</a:t>
            </a:r>
            <a:endParaRPr kumimoji="1" lang="ja-JP" altLang="en-US" sz="2400" dirty="0"/>
          </a:p>
        </p:txBody>
      </p:sp>
      <p:graphicFrame>
        <p:nvGraphicFramePr>
          <p:cNvPr id="3" name="図表 2"/>
          <p:cNvGraphicFramePr/>
          <p:nvPr>
            <p:extLst>
              <p:ext uri="{D42A27DB-BD31-4B8C-83A1-F6EECF244321}">
                <p14:modId xmlns:p14="http://schemas.microsoft.com/office/powerpoint/2010/main" val="437735205"/>
              </p:ext>
            </p:extLst>
          </p:nvPr>
        </p:nvGraphicFramePr>
        <p:xfrm>
          <a:off x="94581" y="526889"/>
          <a:ext cx="8944704" cy="62010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738555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角丸四角形 6"/>
          <p:cNvSpPr/>
          <p:nvPr/>
        </p:nvSpPr>
        <p:spPr>
          <a:xfrm>
            <a:off x="766206" y="3414890"/>
            <a:ext cx="4042048" cy="2031999"/>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sz="2400" dirty="0" smtClean="0"/>
              <a:t>エタノール２単位</a:t>
            </a:r>
            <a:r>
              <a:rPr kumimoji="1" lang="en-US" altLang="ja-JP" sz="2400" dirty="0" smtClean="0"/>
              <a:t>(160kcal)</a:t>
            </a:r>
            <a:r>
              <a:rPr kumimoji="1" lang="ja-JP" altLang="en-US" sz="2400" dirty="0" smtClean="0"/>
              <a:t>分</a:t>
            </a:r>
            <a:endParaRPr kumimoji="1" lang="en-US" altLang="ja-JP" sz="2400" dirty="0" smtClean="0"/>
          </a:p>
          <a:p>
            <a:pPr algn="ctr"/>
            <a:r>
              <a:rPr kumimoji="1" lang="ja-JP" altLang="en-US" dirty="0" smtClean="0"/>
              <a:t>ビール　</a:t>
            </a:r>
            <a:r>
              <a:rPr kumimoji="1" lang="en-US" altLang="ja-JP" dirty="0" smtClean="0"/>
              <a:t>500ml</a:t>
            </a:r>
          </a:p>
          <a:p>
            <a:pPr algn="ctr"/>
            <a:r>
              <a:rPr lang="ja-JP" altLang="en-US" dirty="0" smtClean="0"/>
              <a:t>焼酎　</a:t>
            </a:r>
            <a:r>
              <a:rPr lang="en-US" altLang="ja-JP" dirty="0" smtClean="0"/>
              <a:t>100ml</a:t>
            </a:r>
          </a:p>
          <a:p>
            <a:pPr algn="ctr"/>
            <a:r>
              <a:rPr lang="ja-JP" altLang="en-US" dirty="0" smtClean="0"/>
              <a:t>ワイン　</a:t>
            </a:r>
            <a:r>
              <a:rPr lang="en-US" altLang="ja-JP" dirty="0" smtClean="0"/>
              <a:t>200ml</a:t>
            </a:r>
          </a:p>
          <a:p>
            <a:pPr algn="ctr"/>
            <a:r>
              <a:rPr lang="ja-JP" altLang="en-US" dirty="0" smtClean="0"/>
              <a:t>日本酒　</a:t>
            </a:r>
            <a:r>
              <a:rPr lang="en-US" altLang="ja-JP" dirty="0" smtClean="0"/>
              <a:t>180ml</a:t>
            </a:r>
          </a:p>
          <a:p>
            <a:pPr algn="ctr"/>
            <a:r>
              <a:rPr lang="ja-JP" altLang="en-US" dirty="0" smtClean="0"/>
              <a:t>ウイスキー　</a:t>
            </a:r>
            <a:r>
              <a:rPr lang="en-US" altLang="ja-JP" dirty="0" smtClean="0"/>
              <a:t>80ml</a:t>
            </a:r>
          </a:p>
        </p:txBody>
      </p:sp>
      <p:sp>
        <p:nvSpPr>
          <p:cNvPr id="6" name="下矢印吹き出し 5"/>
          <p:cNvSpPr/>
          <p:nvPr/>
        </p:nvSpPr>
        <p:spPr>
          <a:xfrm>
            <a:off x="2486142" y="2696284"/>
            <a:ext cx="519818" cy="859715"/>
          </a:xfrm>
          <a:prstGeom prst="downArrowCallout">
            <a:avLst>
              <a:gd name="adj1" fmla="val 54839"/>
              <a:gd name="adj2" fmla="val 50000"/>
              <a:gd name="adj3" fmla="val 47379"/>
              <a:gd name="adj4" fmla="val 37556"/>
            </a:avLst>
          </a:prstGeom>
          <a:gradFill flip="none" rotWithShape="1">
            <a:gsLst>
              <a:gs pos="0">
                <a:srgbClr val="FFCC66"/>
              </a:gs>
              <a:gs pos="100000">
                <a:srgbClr val="FFFFFF"/>
              </a:gs>
            </a:gsLst>
            <a:lin ang="16200000" scaled="0"/>
            <a:tileRect/>
          </a:gradFill>
          <a:ln>
            <a:solidFill>
              <a:srgbClr val="FFCC66"/>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459396" y="445829"/>
            <a:ext cx="2468945" cy="461665"/>
          </a:xfrm>
          <a:prstGeom prst="rect">
            <a:avLst/>
          </a:prstGeom>
          <a:noFill/>
        </p:spPr>
        <p:txBody>
          <a:bodyPr wrap="none" rtlCol="0">
            <a:spAutoFit/>
          </a:bodyPr>
          <a:lstStyle/>
          <a:p>
            <a:r>
              <a:rPr kumimoji="1" lang="ja-JP" altLang="en-US" sz="2400" dirty="0" smtClean="0"/>
              <a:t>アルコールと血糖</a:t>
            </a:r>
            <a:endParaRPr kumimoji="1" lang="ja-JP" altLang="en-US" sz="2400" dirty="0"/>
          </a:p>
        </p:txBody>
      </p:sp>
      <p:sp>
        <p:nvSpPr>
          <p:cNvPr id="5" name="テキスト ボックス 4"/>
          <p:cNvSpPr txBox="1"/>
          <p:nvPr/>
        </p:nvSpPr>
        <p:spPr>
          <a:xfrm>
            <a:off x="1148489" y="1193262"/>
            <a:ext cx="6863912" cy="1878976"/>
          </a:xfrm>
          <a:prstGeom prst="rect">
            <a:avLst/>
          </a:prstGeom>
          <a:noFill/>
        </p:spPr>
        <p:txBody>
          <a:bodyPr wrap="square" rtlCol="0">
            <a:spAutoFit/>
          </a:bodyPr>
          <a:lstStyle/>
          <a:p>
            <a:pPr>
              <a:lnSpc>
                <a:spcPct val="130000"/>
              </a:lnSpc>
            </a:pPr>
            <a:r>
              <a:rPr kumimoji="1" lang="ja-JP" altLang="en-US" dirty="0" smtClean="0">
                <a:solidFill>
                  <a:srgbClr val="000000"/>
                </a:solidFill>
              </a:rPr>
              <a:t>アルコールは栄養はないがカロリーはある。</a:t>
            </a:r>
            <a:r>
              <a:rPr kumimoji="1" lang="en-US" altLang="ja-JP" dirty="0" smtClean="0">
                <a:solidFill>
                  <a:srgbClr val="000000"/>
                </a:solidFill>
              </a:rPr>
              <a:t>(1g=7.2kcal)</a:t>
            </a:r>
          </a:p>
          <a:p>
            <a:pPr>
              <a:lnSpc>
                <a:spcPct val="130000"/>
              </a:lnSpc>
            </a:pPr>
            <a:r>
              <a:rPr lang="ja-JP" altLang="en-US" dirty="0" smtClean="0">
                <a:solidFill>
                  <a:srgbClr val="000000"/>
                </a:solidFill>
              </a:rPr>
              <a:t>アルコールは</a:t>
            </a:r>
            <a:r>
              <a:rPr kumimoji="1" lang="ja-JP" altLang="en-US" dirty="0" smtClean="0">
                <a:solidFill>
                  <a:srgbClr val="000000"/>
                </a:solidFill>
              </a:rPr>
              <a:t>脂質代謝を５０％低下させる</a:t>
            </a:r>
            <a:r>
              <a:rPr lang="ja-JP" altLang="en-US" dirty="0" smtClean="0">
                <a:solidFill>
                  <a:srgbClr val="000000"/>
                </a:solidFill>
              </a:rPr>
              <a:t>ので、肥満の元になる。</a:t>
            </a:r>
            <a:endParaRPr kumimoji="1" lang="en-US" altLang="ja-JP" dirty="0" smtClean="0">
              <a:solidFill>
                <a:srgbClr val="000000"/>
              </a:solidFill>
            </a:endParaRPr>
          </a:p>
          <a:p>
            <a:pPr>
              <a:lnSpc>
                <a:spcPct val="130000"/>
              </a:lnSpc>
            </a:pPr>
            <a:r>
              <a:rPr lang="ja-JP" altLang="en-US" dirty="0" smtClean="0">
                <a:solidFill>
                  <a:srgbClr val="000000"/>
                </a:solidFill>
              </a:rPr>
              <a:t>アルコールはアルコール脱水素酵素でアセトアルデヒドに変化する時、</a:t>
            </a:r>
            <a:r>
              <a:rPr lang="en-US" altLang="ja-JP" dirty="0" smtClean="0">
                <a:solidFill>
                  <a:srgbClr val="000000"/>
                </a:solidFill>
              </a:rPr>
              <a:t>NAD</a:t>
            </a:r>
            <a:r>
              <a:rPr lang="ja-JP" altLang="en-US" dirty="0" smtClean="0">
                <a:solidFill>
                  <a:srgbClr val="000000"/>
                </a:solidFill>
              </a:rPr>
              <a:t>を</a:t>
            </a:r>
            <a:r>
              <a:rPr lang="en-US" altLang="ja-JP" dirty="0" smtClean="0">
                <a:solidFill>
                  <a:srgbClr val="000000"/>
                </a:solidFill>
              </a:rPr>
              <a:t>NADH</a:t>
            </a:r>
            <a:r>
              <a:rPr lang="ja-JP" altLang="en-US" dirty="0" smtClean="0">
                <a:solidFill>
                  <a:srgbClr val="000000"/>
                </a:solidFill>
              </a:rPr>
              <a:t>にかえてしまうので、糖新生を阻害して低血糖を起こす。</a:t>
            </a:r>
            <a:endParaRPr lang="en-US" altLang="ja-JP" dirty="0" smtClean="0">
              <a:solidFill>
                <a:srgbClr val="000000"/>
              </a:solidFill>
            </a:endParaRPr>
          </a:p>
          <a:p>
            <a:pPr>
              <a:lnSpc>
                <a:spcPct val="130000"/>
              </a:lnSpc>
            </a:pPr>
            <a:r>
              <a:rPr kumimoji="1" lang="ja-JP" altLang="en-US" dirty="0" smtClean="0">
                <a:solidFill>
                  <a:srgbClr val="000000"/>
                </a:solidFill>
              </a:rPr>
              <a:t>アルコールは適量なら</a:t>
            </a:r>
            <a:r>
              <a:rPr kumimoji="1" lang="en-US" altLang="ja-JP" dirty="0" smtClean="0">
                <a:solidFill>
                  <a:srgbClr val="000000"/>
                </a:solidFill>
              </a:rPr>
              <a:t>HDL−C</a:t>
            </a:r>
            <a:r>
              <a:rPr lang="ja-JP" altLang="en-US" dirty="0" smtClean="0">
                <a:solidFill>
                  <a:srgbClr val="000000"/>
                </a:solidFill>
              </a:rPr>
              <a:t>を増加させ、冠動脈心疾患を抑制する。</a:t>
            </a:r>
            <a:endParaRPr lang="en-US" altLang="ja-JP" dirty="0" smtClean="0">
              <a:solidFill>
                <a:srgbClr val="000000"/>
              </a:solidFill>
            </a:endParaRPr>
          </a:p>
        </p:txBody>
      </p:sp>
      <p:sp>
        <p:nvSpPr>
          <p:cNvPr id="8" name="テキスト ボックス 7"/>
          <p:cNvSpPr txBox="1"/>
          <p:nvPr/>
        </p:nvSpPr>
        <p:spPr>
          <a:xfrm>
            <a:off x="5023555" y="3824112"/>
            <a:ext cx="3754453" cy="1200329"/>
          </a:xfrm>
          <a:prstGeom prst="rect">
            <a:avLst/>
          </a:prstGeom>
          <a:solidFill>
            <a:srgbClr val="FF6600"/>
          </a:solidFill>
        </p:spPr>
        <p:txBody>
          <a:bodyPr wrap="none" rtlCol="0">
            <a:spAutoFit/>
          </a:bodyPr>
          <a:lstStyle/>
          <a:p>
            <a:r>
              <a:rPr kumimoji="1" lang="ja-JP" altLang="en-US" dirty="0" smtClean="0"/>
              <a:t>糖尿病の人は肝臓が悪くなくて</a:t>
            </a:r>
            <a:endParaRPr kumimoji="1" lang="en-US" altLang="ja-JP" dirty="0" smtClean="0"/>
          </a:p>
          <a:p>
            <a:r>
              <a:rPr lang="ja-JP" altLang="en-US" dirty="0" smtClean="0"/>
              <a:t>途中でストップする事の出来る人なら</a:t>
            </a:r>
            <a:endParaRPr lang="en-US" altLang="ja-JP" dirty="0" smtClean="0"/>
          </a:p>
          <a:p>
            <a:r>
              <a:rPr kumimoji="1" lang="ja-JP" altLang="en-US" dirty="0" smtClean="0"/>
              <a:t>飲酒しても</a:t>
            </a:r>
            <a:r>
              <a:rPr kumimoji="1" lang="en-US" altLang="ja-JP" dirty="0" smtClean="0"/>
              <a:t>OK.</a:t>
            </a:r>
          </a:p>
          <a:p>
            <a:r>
              <a:rPr lang="ja-JP" altLang="en-US" dirty="0" smtClean="0"/>
              <a:t>ただし食事と一緒に飲酒する事</a:t>
            </a:r>
            <a:endParaRPr kumimoji="1" lang="ja-JP" altLang="en-US" dirty="0"/>
          </a:p>
        </p:txBody>
      </p:sp>
    </p:spTree>
    <p:extLst>
      <p:ext uri="{BB962C8B-B14F-4D97-AF65-F5344CB8AC3E}">
        <p14:creationId xmlns:p14="http://schemas.microsoft.com/office/powerpoint/2010/main" val="740888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1141190" y="1087155"/>
            <a:ext cx="6877954" cy="923330"/>
          </a:xfrm>
          <a:prstGeom prst="rect">
            <a:avLst/>
          </a:prstGeom>
          <a:noFill/>
        </p:spPr>
        <p:txBody>
          <a:bodyPr wrap="square" rtlCol="0">
            <a:spAutoFit/>
          </a:bodyPr>
          <a:lstStyle/>
          <a:p>
            <a:r>
              <a:rPr lang="en-US" altLang="ja-JP" dirty="0" smtClean="0">
                <a:solidFill>
                  <a:schemeClr val="bg1">
                    <a:lumMod val="75000"/>
                  </a:schemeClr>
                </a:solidFill>
              </a:rPr>
              <a:t>I</a:t>
            </a:r>
            <a:r>
              <a:rPr lang="en-US" altLang="ja-JP" dirty="0">
                <a:solidFill>
                  <a:schemeClr val="bg1">
                    <a:lumMod val="75000"/>
                  </a:schemeClr>
                </a:solidFill>
              </a:rPr>
              <a:t>	</a:t>
            </a:r>
            <a:r>
              <a:rPr lang="ja-JP" altLang="en-US" dirty="0" smtClean="0">
                <a:solidFill>
                  <a:schemeClr val="bg1">
                    <a:lumMod val="75000"/>
                  </a:schemeClr>
                </a:solidFill>
              </a:rPr>
              <a:t>１型（</a:t>
            </a:r>
            <a:r>
              <a:rPr lang="en-US" altLang="ja-JP" dirty="0" smtClean="0">
                <a:solidFill>
                  <a:schemeClr val="bg1">
                    <a:lumMod val="75000"/>
                  </a:schemeClr>
                </a:solidFill>
              </a:rPr>
              <a:t>β</a:t>
            </a:r>
            <a:r>
              <a:rPr lang="ja-JP" altLang="en-US" dirty="0" smtClean="0">
                <a:solidFill>
                  <a:schemeClr val="bg1">
                    <a:lumMod val="75000"/>
                  </a:schemeClr>
                </a:solidFill>
              </a:rPr>
              <a:t>細胞の破壊、通常は絶対的インスリン欠乏に至る）</a:t>
            </a:r>
            <a:endParaRPr lang="en-US" altLang="ja-JP" dirty="0">
              <a:solidFill>
                <a:schemeClr val="bg1">
                  <a:lumMod val="75000"/>
                </a:schemeClr>
              </a:solidFill>
            </a:endParaRPr>
          </a:p>
          <a:p>
            <a:r>
              <a:rPr lang="ja-JP" altLang="en-US" dirty="0"/>
              <a:t>　</a:t>
            </a:r>
            <a:r>
              <a:rPr lang="en-US" altLang="ja-JP" dirty="0" smtClean="0"/>
              <a:t>A</a:t>
            </a:r>
            <a:r>
              <a:rPr lang="ja-JP" altLang="en-US" dirty="0" smtClean="0"/>
              <a:t>　自己免疫性</a:t>
            </a:r>
            <a:endParaRPr lang="en-US" altLang="ja-JP" dirty="0" smtClean="0"/>
          </a:p>
          <a:p>
            <a:r>
              <a:rPr kumimoji="1" lang="ja-JP" altLang="ja-JP" dirty="0">
                <a:solidFill>
                  <a:srgbClr val="BFBFBF"/>
                </a:solidFill>
              </a:rPr>
              <a:t>　</a:t>
            </a:r>
            <a:r>
              <a:rPr kumimoji="1" lang="en-US" altLang="ja-JP" dirty="0" smtClean="0">
                <a:solidFill>
                  <a:srgbClr val="BFBFBF"/>
                </a:solidFill>
              </a:rPr>
              <a:t>B</a:t>
            </a:r>
            <a:r>
              <a:rPr lang="ja-JP" altLang="ja-JP" dirty="0">
                <a:solidFill>
                  <a:srgbClr val="BFBFBF"/>
                </a:solidFill>
              </a:rPr>
              <a:t>　</a:t>
            </a:r>
            <a:r>
              <a:rPr lang="ja-JP" altLang="en-US" dirty="0" smtClean="0">
                <a:solidFill>
                  <a:srgbClr val="BFBFBF"/>
                </a:solidFill>
              </a:rPr>
              <a:t>特発性</a:t>
            </a:r>
            <a:endParaRPr lang="en-US" altLang="ja-JP" dirty="0" smtClean="0">
              <a:solidFill>
                <a:srgbClr val="BFBFBF"/>
              </a:solidFill>
            </a:endParaRPr>
          </a:p>
        </p:txBody>
      </p:sp>
      <p:sp>
        <p:nvSpPr>
          <p:cNvPr id="2" name="角丸四角形吹き出し 1"/>
          <p:cNvSpPr/>
          <p:nvPr/>
        </p:nvSpPr>
        <p:spPr>
          <a:xfrm>
            <a:off x="3873501" y="1714500"/>
            <a:ext cx="5025922" cy="4332682"/>
          </a:xfrm>
          <a:prstGeom prst="wedgeRoundRectCallout">
            <a:avLst>
              <a:gd name="adj1" fmla="val -70602"/>
              <a:gd name="adj2" fmla="val -54165"/>
              <a:gd name="adj3" fmla="val 16667"/>
            </a:avLst>
          </a:prstGeom>
        </p:spPr>
        <p:style>
          <a:lnRef idx="1">
            <a:schemeClr val="accent1"/>
          </a:lnRef>
          <a:fillRef idx="3">
            <a:schemeClr val="accent1"/>
          </a:fillRef>
          <a:effectRef idx="2">
            <a:schemeClr val="accent1"/>
          </a:effectRef>
          <a:fontRef idx="minor">
            <a:schemeClr val="lt1"/>
          </a:fontRef>
        </p:style>
        <p:txBody>
          <a:bodyPr rtlCol="0" anchor="t"/>
          <a:lstStyle/>
          <a:p>
            <a:r>
              <a:rPr kumimoji="1" lang="ja-JP" altLang="en-US" sz="2400" dirty="0" smtClean="0"/>
              <a:t>原因</a:t>
            </a:r>
            <a:endParaRPr kumimoji="1" lang="en-US" altLang="ja-JP" sz="2400" dirty="0" smtClean="0"/>
          </a:p>
          <a:p>
            <a:r>
              <a:rPr kumimoji="1" lang="ja-JP" altLang="en-US" dirty="0" smtClean="0"/>
              <a:t>１　遺伝、</a:t>
            </a:r>
            <a:r>
              <a:rPr lang="en-US" altLang="ja-JP" dirty="0" smtClean="0"/>
              <a:t>HLA</a:t>
            </a:r>
          </a:p>
          <a:p>
            <a:r>
              <a:rPr lang="ja-JP" altLang="en-US" dirty="0" smtClean="0"/>
              <a:t>　疾患感受性遺伝子</a:t>
            </a:r>
            <a:endParaRPr lang="en-US" altLang="ja-JP" dirty="0"/>
          </a:p>
          <a:p>
            <a:r>
              <a:rPr lang="ja-JP" altLang="en-US" dirty="0" smtClean="0"/>
              <a:t>　　（</a:t>
            </a:r>
            <a:r>
              <a:rPr lang="en-US" altLang="ja-JP" dirty="0" smtClean="0"/>
              <a:t>HLA-DR4,DR9)</a:t>
            </a:r>
          </a:p>
          <a:p>
            <a:r>
              <a:rPr lang="ja-JP" altLang="en-US" dirty="0" smtClean="0"/>
              <a:t>　疾患抵抗性遺伝子</a:t>
            </a:r>
            <a:endParaRPr lang="en-US" altLang="ja-JP" dirty="0" smtClean="0"/>
          </a:p>
          <a:p>
            <a:r>
              <a:rPr lang="ja-JP" altLang="ja-JP" dirty="0" smtClean="0"/>
              <a:t>　</a:t>
            </a:r>
            <a:r>
              <a:rPr lang="ja-JP" altLang="en-US" dirty="0" smtClean="0"/>
              <a:t>　（</a:t>
            </a:r>
            <a:r>
              <a:rPr lang="en-US" altLang="ja-JP" dirty="0" smtClean="0"/>
              <a:t>HLA-DR2)</a:t>
            </a:r>
          </a:p>
          <a:p>
            <a:endParaRPr lang="en-US" altLang="ja-JP" dirty="0" smtClean="0"/>
          </a:p>
          <a:p>
            <a:r>
              <a:rPr kumimoji="1" lang="ja-JP" altLang="en-US" dirty="0" smtClean="0"/>
              <a:t>２　環境因子</a:t>
            </a:r>
            <a:endParaRPr kumimoji="1" lang="en-US" altLang="ja-JP" dirty="0" smtClean="0"/>
          </a:p>
          <a:p>
            <a:r>
              <a:rPr lang="ja-JP" altLang="en-US" dirty="0" smtClean="0"/>
              <a:t>　感染症（エンテロウイルス、コクサッキー</a:t>
            </a:r>
            <a:r>
              <a:rPr lang="en-US" altLang="ja-JP" dirty="0" smtClean="0"/>
              <a:t>B4</a:t>
            </a:r>
            <a:r>
              <a:rPr lang="ja-JP" altLang="en-US" dirty="0" smtClean="0"/>
              <a:t>、ムンプス、</a:t>
            </a:r>
            <a:r>
              <a:rPr lang="en-US" altLang="ja-JP" dirty="0" smtClean="0"/>
              <a:t>EB</a:t>
            </a:r>
            <a:r>
              <a:rPr lang="ja-JP" altLang="en-US" dirty="0" smtClean="0"/>
              <a:t>など）</a:t>
            </a:r>
            <a:endParaRPr lang="en-US" altLang="ja-JP" dirty="0"/>
          </a:p>
          <a:p>
            <a:r>
              <a:rPr lang="ja-JP" altLang="ja-JP" dirty="0"/>
              <a:t>　</a:t>
            </a:r>
            <a:r>
              <a:rPr lang="ja-JP" altLang="en-US" dirty="0" smtClean="0"/>
              <a:t>乳児期の牛乳</a:t>
            </a:r>
            <a:endParaRPr lang="en-US" altLang="ja-JP" dirty="0" smtClean="0"/>
          </a:p>
          <a:p>
            <a:r>
              <a:rPr kumimoji="1" lang="ja-JP" altLang="ja-JP" dirty="0"/>
              <a:t>　</a:t>
            </a:r>
            <a:r>
              <a:rPr kumimoji="1" lang="ja-JP" altLang="en-US" dirty="0" smtClean="0"/>
              <a:t>日射量</a:t>
            </a:r>
            <a:endParaRPr kumimoji="1" lang="en-US" altLang="ja-JP" dirty="0" smtClean="0"/>
          </a:p>
          <a:p>
            <a:r>
              <a:rPr lang="ja-JP" altLang="en-US" dirty="0" smtClean="0"/>
              <a:t>　衛生仮説</a:t>
            </a:r>
            <a:endParaRPr kumimoji="1" lang="en-US" altLang="ja-JP" dirty="0" smtClean="0"/>
          </a:p>
          <a:p>
            <a:r>
              <a:rPr lang="ja-JP" altLang="ja-JP" dirty="0"/>
              <a:t>　</a:t>
            </a:r>
            <a:r>
              <a:rPr lang="ja-JP" altLang="en-US" dirty="0" smtClean="0"/>
              <a:t>腸管免疫</a:t>
            </a:r>
            <a:endParaRPr kumimoji="1" lang="en-US" altLang="ja-JP" dirty="0" smtClean="0"/>
          </a:p>
        </p:txBody>
      </p:sp>
      <p:sp>
        <p:nvSpPr>
          <p:cNvPr id="3" name="テキスト ボックス 2"/>
          <p:cNvSpPr txBox="1"/>
          <p:nvPr/>
        </p:nvSpPr>
        <p:spPr>
          <a:xfrm>
            <a:off x="3672511" y="6047182"/>
            <a:ext cx="5226911" cy="369332"/>
          </a:xfrm>
          <a:prstGeom prst="rect">
            <a:avLst/>
          </a:prstGeom>
          <a:noFill/>
        </p:spPr>
        <p:txBody>
          <a:bodyPr wrap="none" rtlCol="0">
            <a:spAutoFit/>
          </a:bodyPr>
          <a:lstStyle/>
          <a:p>
            <a:r>
              <a:rPr kumimoji="1" lang="ja-JP" altLang="en-US" dirty="0" smtClean="0"/>
              <a:t>いろいろ言われているがはっきり確定したものは無し</a:t>
            </a:r>
            <a:endParaRPr kumimoji="1" lang="ja-JP" altLang="en-US" dirty="0"/>
          </a:p>
        </p:txBody>
      </p:sp>
    </p:spTree>
    <p:extLst>
      <p:ext uri="{BB962C8B-B14F-4D97-AF65-F5344CB8AC3E}">
        <p14:creationId xmlns:p14="http://schemas.microsoft.com/office/powerpoint/2010/main" val="190779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725714" y="597264"/>
            <a:ext cx="1415772" cy="461665"/>
          </a:xfrm>
          <a:prstGeom prst="rect">
            <a:avLst/>
          </a:prstGeom>
          <a:noFill/>
        </p:spPr>
        <p:txBody>
          <a:bodyPr wrap="none" rtlCol="0">
            <a:spAutoFit/>
          </a:bodyPr>
          <a:lstStyle/>
          <a:p>
            <a:r>
              <a:rPr kumimoji="1" lang="ja-JP" altLang="en-US" sz="2400" dirty="0" smtClean="0"/>
              <a:t>自己抗体</a:t>
            </a:r>
            <a:endParaRPr kumimoji="1" lang="ja-JP" altLang="en-US" sz="2400" dirty="0"/>
          </a:p>
        </p:txBody>
      </p:sp>
      <p:sp>
        <p:nvSpPr>
          <p:cNvPr id="3" name="テキスト ボックス 2"/>
          <p:cNvSpPr txBox="1"/>
          <p:nvPr/>
        </p:nvSpPr>
        <p:spPr>
          <a:xfrm>
            <a:off x="1814285" y="1492311"/>
            <a:ext cx="5715627" cy="646331"/>
          </a:xfrm>
          <a:prstGeom prst="rect">
            <a:avLst/>
          </a:prstGeom>
        </p:spPr>
        <p:style>
          <a:lnRef idx="0">
            <a:schemeClr val="accent1"/>
          </a:lnRef>
          <a:fillRef idx="3">
            <a:schemeClr val="accent1"/>
          </a:fillRef>
          <a:effectRef idx="3">
            <a:schemeClr val="accent1"/>
          </a:effectRef>
          <a:fontRef idx="minor">
            <a:schemeClr val="lt1"/>
          </a:fontRef>
        </p:style>
        <p:txBody>
          <a:bodyPr wrap="none" rtlCol="0">
            <a:spAutoFit/>
          </a:bodyPr>
          <a:lstStyle/>
          <a:p>
            <a:r>
              <a:rPr kumimoji="1" lang="ja-JP" altLang="en-US" dirty="0" smtClean="0"/>
              <a:t>１型糖尿病の人に出現する事が報告されている。</a:t>
            </a:r>
            <a:endParaRPr kumimoji="1" lang="en-US" altLang="ja-JP" dirty="0" smtClean="0"/>
          </a:p>
          <a:p>
            <a:r>
              <a:rPr lang="ja-JP" altLang="en-US" dirty="0" smtClean="0"/>
              <a:t>この自己抗体が直接に</a:t>
            </a:r>
            <a:r>
              <a:rPr lang="en-US" altLang="ja-JP" dirty="0" smtClean="0"/>
              <a:t>β</a:t>
            </a:r>
            <a:r>
              <a:rPr lang="ja-JP" altLang="en-US" dirty="0" smtClean="0"/>
              <a:t>細胞を壊しているわけではない。</a:t>
            </a:r>
            <a:endParaRPr kumimoji="1" lang="en-US" altLang="ja-JP" dirty="0" smtClean="0"/>
          </a:p>
        </p:txBody>
      </p:sp>
      <p:sp>
        <p:nvSpPr>
          <p:cNvPr id="4" name="テキスト ボックス 3"/>
          <p:cNvSpPr txBox="1"/>
          <p:nvPr/>
        </p:nvSpPr>
        <p:spPr>
          <a:xfrm>
            <a:off x="1415143" y="2648857"/>
            <a:ext cx="4852610" cy="2012859"/>
          </a:xfrm>
          <a:prstGeom prst="rect">
            <a:avLst/>
          </a:prstGeom>
          <a:noFill/>
        </p:spPr>
        <p:txBody>
          <a:bodyPr wrap="none" rtlCol="0">
            <a:spAutoFit/>
          </a:bodyPr>
          <a:lstStyle/>
          <a:p>
            <a:pPr>
              <a:lnSpc>
                <a:spcPct val="140000"/>
              </a:lnSpc>
            </a:pPr>
            <a:r>
              <a:rPr kumimoji="1" lang="ja-JP" altLang="en-US" dirty="0" smtClean="0"/>
              <a:t>インスリン自己抗体</a:t>
            </a:r>
            <a:r>
              <a:rPr kumimoji="1" lang="en-US" altLang="ja-JP" dirty="0" smtClean="0"/>
              <a:t>(IAA)</a:t>
            </a:r>
          </a:p>
          <a:p>
            <a:pPr>
              <a:lnSpc>
                <a:spcPct val="140000"/>
              </a:lnSpc>
            </a:pPr>
            <a:r>
              <a:rPr lang="ja-JP" altLang="en-US" dirty="0" smtClean="0"/>
              <a:t>膵島細胞抗体</a:t>
            </a:r>
            <a:r>
              <a:rPr lang="en-US" altLang="ja-JP" dirty="0" smtClean="0"/>
              <a:t>(ICA)</a:t>
            </a:r>
            <a:endParaRPr kumimoji="1" lang="en-US" altLang="ja-JP" dirty="0" smtClean="0"/>
          </a:p>
          <a:p>
            <a:pPr>
              <a:lnSpc>
                <a:spcPct val="140000"/>
              </a:lnSpc>
            </a:pPr>
            <a:r>
              <a:rPr lang="ja-JP" altLang="en-US" dirty="0"/>
              <a:t>グルタミン酸脱炭酸</a:t>
            </a:r>
            <a:r>
              <a:rPr lang="ja-JP" altLang="en-US" dirty="0" smtClean="0"/>
              <a:t>酵素抗体</a:t>
            </a:r>
            <a:r>
              <a:rPr lang="en-US" altLang="ja-JP" dirty="0" smtClean="0"/>
              <a:t>(GAD</a:t>
            </a:r>
            <a:r>
              <a:rPr lang="ja-JP" altLang="en-US" dirty="0" smtClean="0"/>
              <a:t>抗体</a:t>
            </a:r>
            <a:r>
              <a:rPr lang="en-US" altLang="ja-JP" dirty="0" smtClean="0"/>
              <a:t>)</a:t>
            </a:r>
          </a:p>
          <a:p>
            <a:pPr>
              <a:lnSpc>
                <a:spcPct val="140000"/>
              </a:lnSpc>
            </a:pPr>
            <a:r>
              <a:rPr kumimoji="1" lang="en-US" altLang="ja-JP" dirty="0" err="1" smtClean="0"/>
              <a:t>Insulinoma</a:t>
            </a:r>
            <a:r>
              <a:rPr lang="en-US" altLang="ja-JP" dirty="0" smtClean="0"/>
              <a:t>-associated antigen-2</a:t>
            </a:r>
            <a:r>
              <a:rPr lang="ja-JP" altLang="en-US" dirty="0" smtClean="0"/>
              <a:t>抗体</a:t>
            </a:r>
            <a:r>
              <a:rPr lang="en-US" altLang="ja-JP" dirty="0" smtClean="0"/>
              <a:t>(</a:t>
            </a:r>
            <a:r>
              <a:rPr kumimoji="1" lang="en-US" altLang="ja-JP" dirty="0" smtClean="0"/>
              <a:t>IA-2</a:t>
            </a:r>
            <a:r>
              <a:rPr kumimoji="1" lang="ja-JP" altLang="en-US" dirty="0" smtClean="0"/>
              <a:t>抗体</a:t>
            </a:r>
            <a:r>
              <a:rPr kumimoji="1" lang="en-US" altLang="ja-JP" dirty="0" smtClean="0"/>
              <a:t>)</a:t>
            </a:r>
          </a:p>
          <a:p>
            <a:pPr>
              <a:lnSpc>
                <a:spcPct val="140000"/>
              </a:lnSpc>
            </a:pPr>
            <a:r>
              <a:rPr lang="ja-JP" altLang="en-US" dirty="0" smtClean="0"/>
              <a:t>亜鉛輸送担体</a:t>
            </a:r>
            <a:r>
              <a:rPr lang="en-US" altLang="ja-JP" dirty="0" smtClean="0"/>
              <a:t>8</a:t>
            </a:r>
            <a:r>
              <a:rPr lang="ja-JP" altLang="en-US" dirty="0" smtClean="0"/>
              <a:t>抗体</a:t>
            </a:r>
            <a:r>
              <a:rPr lang="en-US" altLang="ja-JP" dirty="0" smtClean="0"/>
              <a:t>(</a:t>
            </a:r>
            <a:r>
              <a:rPr kumimoji="1" lang="en-US" altLang="ja-JP" dirty="0" smtClean="0"/>
              <a:t>ZnT8</a:t>
            </a:r>
            <a:r>
              <a:rPr kumimoji="1" lang="ja-JP" altLang="en-US" dirty="0" smtClean="0"/>
              <a:t>抗体</a:t>
            </a:r>
            <a:r>
              <a:rPr kumimoji="1" lang="en-US" altLang="ja-JP" dirty="0" smtClean="0"/>
              <a:t>)</a:t>
            </a:r>
            <a:r>
              <a:rPr kumimoji="1" lang="ja-JP" altLang="en-US" dirty="0" smtClean="0"/>
              <a:t>　　　　　　　　など</a:t>
            </a:r>
            <a:endParaRPr kumimoji="1" lang="ja-JP" altLang="en-US" dirty="0"/>
          </a:p>
        </p:txBody>
      </p:sp>
    </p:spTree>
    <p:extLst>
      <p:ext uri="{BB962C8B-B14F-4D97-AF65-F5344CB8AC3E}">
        <p14:creationId xmlns:p14="http://schemas.microsoft.com/office/powerpoint/2010/main" val="30780781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28042" y="56136"/>
            <a:ext cx="8914002" cy="6801864"/>
          </a:xfrm>
          <a:prstGeom prst="rect">
            <a:avLst/>
          </a:prstGeom>
          <a:noFill/>
        </p:spPr>
        <p:txBody>
          <a:bodyPr wrap="square" rtlCol="0">
            <a:spAutoFit/>
          </a:bodyPr>
          <a:lstStyle/>
          <a:p>
            <a:r>
              <a:rPr lang="ja-JP" altLang="en-US" sz="2800" dirty="0" smtClean="0"/>
              <a:t>急性発症１</a:t>
            </a:r>
            <a:r>
              <a:rPr lang="ja-JP" altLang="en-US" sz="2800" dirty="0"/>
              <a:t>型</a:t>
            </a:r>
            <a:r>
              <a:rPr lang="ja-JP" altLang="en-US" sz="2800" dirty="0" smtClean="0"/>
              <a:t>糖尿病　</a:t>
            </a:r>
            <a:endParaRPr lang="en-US" altLang="ja-JP" dirty="0" smtClean="0"/>
          </a:p>
          <a:p>
            <a:r>
              <a:rPr lang="ja-JP" altLang="en-US" sz="2000" u="sng" dirty="0" smtClean="0"/>
              <a:t>診断基準</a:t>
            </a:r>
            <a:r>
              <a:rPr lang="ja-JP" altLang="en-US" sz="2400" dirty="0" smtClean="0"/>
              <a:t>　</a:t>
            </a:r>
            <a:endParaRPr lang="en-US" altLang="ja-JP" sz="2400" dirty="0" smtClean="0"/>
          </a:p>
          <a:p>
            <a:pPr marL="342900" indent="-342900">
              <a:buAutoNum type="arabicPeriod"/>
            </a:pPr>
            <a:r>
              <a:rPr lang="ja-JP" altLang="en-US" sz="2000" dirty="0" smtClean="0"/>
              <a:t>口渇、多飲、多尿、体重減少などの糖尿病（高血糖）症状の出現後、おおむね３か月以内にケトーシスあるいはケトアシドーシスに陥る</a:t>
            </a:r>
            <a:r>
              <a:rPr lang="en-US" altLang="ja-JP" sz="2000" baseline="30000" dirty="0" smtClean="0"/>
              <a:t>1)</a:t>
            </a:r>
            <a:r>
              <a:rPr lang="ja-JP" altLang="en-US" sz="2000" dirty="0" smtClean="0"/>
              <a:t>。</a:t>
            </a:r>
            <a:endParaRPr lang="en-US" altLang="ja-JP" sz="2000" baseline="30000" dirty="0" smtClean="0"/>
          </a:p>
          <a:p>
            <a:pPr marL="342900" indent="-342900">
              <a:buAutoNum type="arabicPeriod"/>
            </a:pPr>
            <a:r>
              <a:rPr lang="ja-JP" altLang="en-US" sz="2000" dirty="0" smtClean="0"/>
              <a:t>糖尿病の診断早期より継続してインスリン治療を必要とする</a:t>
            </a:r>
            <a:r>
              <a:rPr lang="en-US" altLang="ja-JP" sz="2000" baseline="30000" dirty="0" smtClean="0"/>
              <a:t>2)</a:t>
            </a:r>
            <a:r>
              <a:rPr lang="ja-JP" altLang="en-US" sz="2000" dirty="0" smtClean="0"/>
              <a:t>。</a:t>
            </a:r>
            <a:endParaRPr lang="en-US" altLang="ja-JP" sz="2000" baseline="30000" dirty="0" smtClean="0"/>
          </a:p>
          <a:p>
            <a:pPr marL="342900" indent="-342900">
              <a:buFontTx/>
              <a:buAutoNum type="arabicPeriod"/>
            </a:pPr>
            <a:r>
              <a:rPr lang="ja-JP" altLang="en-US" sz="2000" dirty="0" smtClean="0"/>
              <a:t>膵島関連自己抗体が陽性である</a:t>
            </a:r>
            <a:r>
              <a:rPr lang="en-US" altLang="ja-JP" sz="2000" baseline="30000" dirty="0"/>
              <a:t>3</a:t>
            </a:r>
            <a:r>
              <a:rPr lang="en-US" altLang="ja-JP" sz="2000" baseline="30000" dirty="0" smtClean="0"/>
              <a:t>)</a:t>
            </a:r>
            <a:r>
              <a:rPr lang="ja-JP" altLang="en-US" sz="2000" dirty="0" smtClean="0"/>
              <a:t>。</a:t>
            </a:r>
            <a:endParaRPr lang="en-US" altLang="ja-JP" sz="2000" dirty="0" smtClean="0"/>
          </a:p>
          <a:p>
            <a:pPr marL="342900" indent="-342900">
              <a:buFontTx/>
              <a:buAutoNum type="arabicPeriod"/>
            </a:pPr>
            <a:r>
              <a:rPr lang="ja-JP" altLang="en-US" sz="2000" dirty="0" smtClean="0"/>
              <a:t>膵島関連自己抗体が証明できないが、内因性インスリン分泌が欠乏している</a:t>
            </a:r>
            <a:r>
              <a:rPr lang="en-US" altLang="ja-JP" sz="2000" baseline="30000" dirty="0" smtClean="0"/>
              <a:t>4)</a:t>
            </a:r>
            <a:r>
              <a:rPr lang="ja-JP" altLang="en-US" sz="2000" dirty="0" smtClean="0"/>
              <a:t>。</a:t>
            </a:r>
            <a:r>
              <a:rPr lang="en-US" altLang="ja-JP" sz="2000" dirty="0"/>
              <a:t>	</a:t>
            </a:r>
          </a:p>
          <a:p>
            <a:pPr marL="628650" indent="-628650"/>
            <a:r>
              <a:rPr kumimoji="1" lang="ja-JP" altLang="en-US" sz="2000" dirty="0" smtClean="0"/>
              <a:t>判定：上記１</a:t>
            </a:r>
            <a:r>
              <a:rPr lang="en-US" altLang="ja-JP" sz="2000" dirty="0" smtClean="0"/>
              <a:t>〜3</a:t>
            </a:r>
            <a:r>
              <a:rPr kumimoji="1" lang="ja-JP" altLang="en-US" sz="2000" dirty="0" smtClean="0"/>
              <a:t>を満たす場合、「急性発症１型糖尿病</a:t>
            </a:r>
            <a:r>
              <a:rPr kumimoji="1" lang="en-US" altLang="ja-JP" sz="2000" dirty="0" smtClean="0"/>
              <a:t>(</a:t>
            </a:r>
            <a:r>
              <a:rPr kumimoji="1" lang="ja-JP" altLang="en-US" sz="2000" dirty="0" smtClean="0"/>
              <a:t>自己免疫性</a:t>
            </a:r>
            <a:r>
              <a:rPr kumimoji="1" lang="en-US" altLang="ja-JP" sz="2000" dirty="0" smtClean="0"/>
              <a:t>)</a:t>
            </a:r>
            <a:r>
              <a:rPr kumimoji="1" lang="ja-JP" altLang="en-US" sz="2000" dirty="0" smtClean="0"/>
              <a:t>」と診断する。</a:t>
            </a:r>
            <a:r>
              <a:rPr kumimoji="1" lang="en-US" altLang="ja-JP" sz="2000" dirty="0" smtClean="0"/>
              <a:t>1</a:t>
            </a:r>
            <a:r>
              <a:rPr kumimoji="1" lang="ja-JP" altLang="en-US" sz="2000" dirty="0" smtClean="0"/>
              <a:t>、</a:t>
            </a:r>
            <a:r>
              <a:rPr kumimoji="1" lang="en-US" altLang="ja-JP" sz="2000" dirty="0" smtClean="0"/>
              <a:t>2</a:t>
            </a:r>
            <a:r>
              <a:rPr kumimoji="1" lang="ja-JP" altLang="en-US" sz="2000" dirty="0" smtClean="0"/>
              <a:t>、</a:t>
            </a:r>
            <a:r>
              <a:rPr kumimoji="1" lang="en-US" altLang="ja-JP" sz="2000" dirty="0" smtClean="0"/>
              <a:t>4</a:t>
            </a:r>
            <a:r>
              <a:rPr kumimoji="1" lang="ja-JP" altLang="en-US" sz="2000" dirty="0" smtClean="0"/>
              <a:t>を満たす場合、</a:t>
            </a:r>
            <a:r>
              <a:rPr lang="ja-JP" altLang="en-US" sz="2000" dirty="0"/>
              <a:t>「急性発症１型</a:t>
            </a:r>
            <a:r>
              <a:rPr lang="ja-JP" altLang="en-US" sz="2000" dirty="0" smtClean="0"/>
              <a:t>糖尿病」</a:t>
            </a:r>
            <a:r>
              <a:rPr lang="ja-JP" altLang="en-US" sz="2000" dirty="0"/>
              <a:t>と</a:t>
            </a:r>
            <a:r>
              <a:rPr lang="ja-JP" altLang="en-US" sz="2000" dirty="0" smtClean="0"/>
              <a:t>診断してよい。</a:t>
            </a:r>
            <a:endParaRPr lang="en-US" altLang="ja-JP" sz="2000" dirty="0"/>
          </a:p>
          <a:p>
            <a:r>
              <a:rPr lang="en-US" altLang="ja-JP" sz="1600" dirty="0"/>
              <a:t>【</a:t>
            </a:r>
            <a:r>
              <a:rPr kumimoji="1" lang="ja-JP" altLang="en-US" sz="1600" dirty="0" smtClean="0"/>
              <a:t>参考事項</a:t>
            </a:r>
            <a:r>
              <a:rPr kumimoji="1" lang="en-US" altLang="ja-JP" sz="1600" dirty="0" smtClean="0"/>
              <a:t>】</a:t>
            </a:r>
          </a:p>
          <a:p>
            <a:pPr marL="457200" indent="-457200">
              <a:buAutoNum type="arabicParenR"/>
            </a:pPr>
            <a:r>
              <a:rPr kumimoji="1" lang="ja-JP" altLang="en-US" sz="1600" dirty="0" smtClean="0"/>
              <a:t>尿ケトン体陽性、血中ケトン体上昇のいずれかを認める場合、ケトーシスと診断する。また、臨床的判断により直ちにインスリン治療を開始した結果、ケトーシスやケトアシドーシスに陥らない例がある。</a:t>
            </a:r>
            <a:endParaRPr kumimoji="1" lang="en-US" altLang="ja-JP" sz="1600" dirty="0" smtClean="0"/>
          </a:p>
          <a:p>
            <a:pPr marL="457200" indent="-457200">
              <a:buAutoNum type="arabicParenR"/>
            </a:pPr>
            <a:r>
              <a:rPr kumimoji="1" lang="ja-JP" altLang="en-US" sz="1600" dirty="0" smtClean="0"/>
              <a:t>１型糖尿病の診断当初にインスリン治療を必要とした後、数ヶ月間インスリン治療なしで血糖コントロールが可能な時期</a:t>
            </a:r>
            <a:r>
              <a:rPr kumimoji="1" lang="en-US" altLang="ja-JP" sz="1600" dirty="0" smtClean="0"/>
              <a:t>(honeymoon period)</a:t>
            </a:r>
            <a:r>
              <a:rPr kumimoji="1" lang="ja-JP" altLang="en-US" sz="1600" dirty="0" smtClean="0"/>
              <a:t>が一過性に存在しても、再度インスリン治療が必要な状態となりそれが持続する場合も含める。</a:t>
            </a:r>
            <a:endParaRPr kumimoji="1" lang="en-US" altLang="ja-JP" sz="1600" dirty="0" smtClean="0"/>
          </a:p>
          <a:p>
            <a:pPr marL="457200" indent="-457200">
              <a:buFontTx/>
              <a:buAutoNum type="arabicParenR"/>
            </a:pPr>
            <a:r>
              <a:rPr lang="ja-JP" altLang="en-US" sz="1600" dirty="0" smtClean="0"/>
              <a:t>グルタミン酸脱炭酸酵素</a:t>
            </a:r>
            <a:r>
              <a:rPr lang="en-US" altLang="ja-JP" sz="1600" dirty="0"/>
              <a:t>(</a:t>
            </a:r>
            <a:r>
              <a:rPr lang="en-US" altLang="ja-JP" sz="1600" dirty="0" smtClean="0"/>
              <a:t>GAD)</a:t>
            </a:r>
            <a:r>
              <a:rPr lang="ja-JP" altLang="en-US" sz="1600" dirty="0" smtClean="0"/>
              <a:t>抗体</a:t>
            </a:r>
            <a:r>
              <a:rPr lang="ja-JP" altLang="en-US" sz="1600" dirty="0"/>
              <a:t>、</a:t>
            </a:r>
            <a:r>
              <a:rPr lang="en-US" altLang="ja-JP" sz="1600" dirty="0"/>
              <a:t>IA-2</a:t>
            </a:r>
            <a:r>
              <a:rPr lang="ja-JP" altLang="en-US" sz="1600" dirty="0"/>
              <a:t>抗体</a:t>
            </a:r>
            <a:r>
              <a:rPr lang="ja-JP" altLang="en-US" sz="1600" dirty="0" smtClean="0"/>
              <a:t>、インスリン自己抗体</a:t>
            </a:r>
            <a:r>
              <a:rPr lang="en-US" altLang="ja-JP" sz="1600" dirty="0" smtClean="0"/>
              <a:t>(IAA)</a:t>
            </a:r>
            <a:r>
              <a:rPr lang="ja-JP" altLang="en-US" sz="1600" dirty="0" smtClean="0"/>
              <a:t>、亜鉛輸送担体</a:t>
            </a:r>
            <a:r>
              <a:rPr lang="en-US" altLang="ja-JP" sz="1600" dirty="0" smtClean="0"/>
              <a:t>8(ZnT8)</a:t>
            </a:r>
            <a:r>
              <a:rPr lang="ja-JP" altLang="en-US" sz="1600" dirty="0" smtClean="0"/>
              <a:t>抗体、膵島細胞抗体</a:t>
            </a:r>
            <a:r>
              <a:rPr lang="en-US" altLang="ja-JP" sz="1600" dirty="0" smtClean="0"/>
              <a:t>(ICA)</a:t>
            </a:r>
            <a:r>
              <a:rPr lang="ja-JP" altLang="en-US" sz="1600" dirty="0" smtClean="0"/>
              <a:t>のうち</a:t>
            </a:r>
            <a:r>
              <a:rPr lang="ja-JP" altLang="en-US" sz="1600" dirty="0"/>
              <a:t>いずれかの自己抗体の陽性が経過中に確認された場合、膵島関連自己抗体陽性と判定する</a:t>
            </a:r>
            <a:r>
              <a:rPr lang="ja-JP" altLang="en-US" sz="1600" dirty="0" smtClean="0"/>
              <a:t>。ただし、</a:t>
            </a:r>
            <a:r>
              <a:rPr lang="en-US" altLang="ja-JP" sz="1600" dirty="0" smtClean="0"/>
              <a:t>IAA</a:t>
            </a:r>
            <a:r>
              <a:rPr lang="ja-JP" altLang="en-US" sz="1600" dirty="0" smtClean="0"/>
              <a:t>はインスリン治療開始前に測定した場合に限る。</a:t>
            </a:r>
            <a:endParaRPr lang="en-US" altLang="ja-JP" sz="1600" dirty="0" smtClean="0"/>
          </a:p>
          <a:p>
            <a:pPr marL="457200" indent="-457200">
              <a:buFontTx/>
              <a:buAutoNum type="arabicParenR"/>
            </a:pPr>
            <a:r>
              <a:rPr lang="ja-JP" altLang="en-US" sz="1600" dirty="0" smtClean="0"/>
              <a:t>空腹時血清</a:t>
            </a:r>
            <a:r>
              <a:rPr lang="en-US" altLang="ja-JP" sz="1600" dirty="0" smtClean="0"/>
              <a:t>C</a:t>
            </a:r>
            <a:r>
              <a:rPr lang="ja-JP" altLang="en-US" sz="1600" dirty="0" smtClean="0"/>
              <a:t>ペプチド</a:t>
            </a:r>
            <a:r>
              <a:rPr lang="en-US" altLang="ja-JP" sz="1600" dirty="0" smtClean="0"/>
              <a:t>&lt;0.6mg/ml</a:t>
            </a:r>
            <a:r>
              <a:rPr lang="ja-JP" altLang="en-US" sz="1600" dirty="0" smtClean="0"/>
              <a:t>を、内因性インスリン分泌欠乏の基準とする。ただし、劇症１型糖尿病の診断基準を満たす場合は、それに従う。また、</a:t>
            </a:r>
            <a:r>
              <a:rPr lang="en-US" altLang="ja-JP" sz="1600" i="1" dirty="0" smtClean="0"/>
              <a:t>HNF-1α</a:t>
            </a:r>
            <a:r>
              <a:rPr lang="ja-JP" altLang="en-US" sz="1600" dirty="0" smtClean="0"/>
              <a:t>遺伝子異常、ミトコンドリア遺伝子異常、</a:t>
            </a:r>
            <a:r>
              <a:rPr lang="en-US" altLang="ja-JP" sz="1600" i="1" dirty="0" smtClean="0"/>
              <a:t>KCNJ11</a:t>
            </a:r>
            <a:r>
              <a:rPr lang="ja-JP" altLang="en-US" sz="1600" dirty="0" smtClean="0"/>
              <a:t>遺伝子異常などの単一遺伝子異常を鑑別する。</a:t>
            </a:r>
            <a:endParaRPr lang="en-US" altLang="ja-JP" sz="1600" dirty="0"/>
          </a:p>
          <a:p>
            <a:pPr algn="r"/>
            <a:r>
              <a:rPr lang="ja-JP" altLang="en-US" dirty="0" smtClean="0"/>
              <a:t>（</a:t>
            </a:r>
            <a:r>
              <a:rPr lang="ja-JP" altLang="en-US" dirty="0"/>
              <a:t>糖尿病</a:t>
            </a:r>
            <a:r>
              <a:rPr lang="en-US" altLang="ja-JP" dirty="0" smtClean="0"/>
              <a:t>56:584-589, 2013</a:t>
            </a:r>
            <a:r>
              <a:rPr lang="ja-JP" altLang="en-US" dirty="0" smtClean="0"/>
              <a:t>）</a:t>
            </a:r>
            <a:endParaRPr kumimoji="1" lang="ja-JP" altLang="en-US" dirty="0"/>
          </a:p>
        </p:txBody>
      </p:sp>
    </p:spTree>
    <p:extLst>
      <p:ext uri="{BB962C8B-B14F-4D97-AF65-F5344CB8AC3E}">
        <p14:creationId xmlns:p14="http://schemas.microsoft.com/office/powerpoint/2010/main" val="28647335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14477" y="184750"/>
            <a:ext cx="8447916" cy="6647975"/>
          </a:xfrm>
          <a:prstGeom prst="rect">
            <a:avLst/>
          </a:prstGeom>
          <a:noFill/>
        </p:spPr>
        <p:txBody>
          <a:bodyPr wrap="square" rtlCol="0">
            <a:spAutoFit/>
          </a:bodyPr>
          <a:lstStyle/>
          <a:p>
            <a:r>
              <a:rPr lang="ja-JP" altLang="en-US" sz="2800" dirty="0" smtClean="0"/>
              <a:t>緩</a:t>
            </a:r>
            <a:r>
              <a:rPr lang="ja-JP" altLang="en-US" sz="2800" dirty="0"/>
              <a:t>徐進行１型糖尿病</a:t>
            </a:r>
            <a:r>
              <a:rPr lang="en-US" altLang="ja-JP" sz="2800" dirty="0"/>
              <a:t>(SPIDDM</a:t>
            </a:r>
            <a:r>
              <a:rPr lang="en-US" altLang="ja-JP" sz="2800" dirty="0" smtClean="0"/>
              <a:t>)</a:t>
            </a:r>
            <a:r>
              <a:rPr lang="ja-JP" altLang="en-US" sz="2800" dirty="0" smtClean="0"/>
              <a:t>　</a:t>
            </a:r>
            <a:endParaRPr lang="en-US" altLang="ja-JP" sz="2800" dirty="0" smtClean="0"/>
          </a:p>
          <a:p>
            <a:endParaRPr lang="en-US" altLang="ja-JP" dirty="0" smtClean="0"/>
          </a:p>
          <a:p>
            <a:r>
              <a:rPr lang="ja-JP" altLang="en-US" sz="2400" dirty="0" smtClean="0"/>
              <a:t>診断基準　</a:t>
            </a:r>
            <a:endParaRPr lang="en-US" altLang="ja-JP" sz="2400" dirty="0" smtClean="0"/>
          </a:p>
          <a:p>
            <a:r>
              <a:rPr lang="ja-JP" altLang="en-US" sz="2000" u="sng" dirty="0" smtClean="0"/>
              <a:t>必須項目</a:t>
            </a:r>
            <a:endParaRPr lang="en-US" altLang="ja-JP" sz="2000" u="sng" dirty="0" smtClean="0"/>
          </a:p>
          <a:p>
            <a:pPr marL="342900" indent="-342900">
              <a:buAutoNum type="arabicPeriod"/>
            </a:pPr>
            <a:r>
              <a:rPr lang="ja-JP" altLang="en-US" sz="2000" dirty="0" smtClean="0"/>
              <a:t>経過のどこかの時点でグルタミン酸脱炭酸酵素</a:t>
            </a:r>
            <a:r>
              <a:rPr lang="en-US" altLang="ja-JP" sz="2000" dirty="0" smtClean="0"/>
              <a:t>(GAD)</a:t>
            </a:r>
            <a:r>
              <a:rPr lang="ja-JP" altLang="en-US" sz="2000" dirty="0" smtClean="0"/>
              <a:t>抗体もしくは膵島細胞抗体</a:t>
            </a:r>
            <a:r>
              <a:rPr lang="en-US" altLang="ja-JP" sz="2000" dirty="0" smtClean="0"/>
              <a:t>ICA</a:t>
            </a:r>
            <a:r>
              <a:rPr lang="ja-JP" altLang="en-US" sz="2000" dirty="0" smtClean="0"/>
              <a:t>が陽性である。</a:t>
            </a:r>
            <a:endParaRPr lang="en-US" altLang="ja-JP" sz="2000" dirty="0" smtClean="0"/>
          </a:p>
          <a:p>
            <a:pPr marL="342900" indent="-342900">
              <a:buAutoNum type="arabicPeriod"/>
            </a:pPr>
            <a:r>
              <a:rPr lang="ja-JP" altLang="en-US" sz="2000" dirty="0" smtClean="0"/>
              <a:t>糖尿病の発症（もしくは診断）時、ケトーシスもしくはケトアシドーシスはなく、直ちには高血糖是正のためインスリン療法が必要とならない。</a:t>
            </a:r>
            <a:r>
              <a:rPr lang="en-US" altLang="ja-JP" sz="2000" dirty="0"/>
              <a:t>	</a:t>
            </a:r>
          </a:p>
          <a:p>
            <a:r>
              <a:rPr kumimoji="1" lang="ja-JP" altLang="en-US" sz="2000" dirty="0" smtClean="0"/>
              <a:t>判定：上記１、２を満たす場合、「緩徐進行１型糖尿病</a:t>
            </a:r>
            <a:r>
              <a:rPr kumimoji="1" lang="en-US" altLang="ja-JP" sz="2000" dirty="0" smtClean="0"/>
              <a:t>(SPIDDM)</a:t>
            </a:r>
            <a:r>
              <a:rPr kumimoji="1" lang="ja-JP" altLang="en-US" sz="2000" dirty="0" smtClean="0"/>
              <a:t>」と診断する。</a:t>
            </a:r>
            <a:endParaRPr kumimoji="1" lang="en-US" altLang="ja-JP" sz="2000" dirty="0" smtClean="0"/>
          </a:p>
          <a:p>
            <a:endParaRPr lang="en-US" altLang="ja-JP" sz="2000" dirty="0"/>
          </a:p>
          <a:p>
            <a:r>
              <a:rPr kumimoji="1" lang="ja-JP" altLang="en-US" u="sng" dirty="0" smtClean="0"/>
              <a:t>参考項目</a:t>
            </a:r>
            <a:endParaRPr kumimoji="1" lang="en-US" altLang="ja-JP" u="sng" dirty="0" smtClean="0"/>
          </a:p>
          <a:p>
            <a:pPr marL="457200" indent="-457200">
              <a:buAutoNum type="arabicParenR"/>
            </a:pPr>
            <a:r>
              <a:rPr kumimoji="1" lang="ja-JP" altLang="en-US" dirty="0" smtClean="0"/>
              <a:t>経過とともにインスリン分泌能が緩徐に低下し、糖尿病の発症（もしくは診断）後３ヶ月を過ぎてからインスリン療法が必要になり、高頻度にインスリン依存状態になる。なお小児科領域では、糖尿病と診断された時点で、直ちに少量（</a:t>
            </a:r>
            <a:r>
              <a:rPr kumimoji="1" lang="en-US" altLang="ja-JP" dirty="0" smtClean="0"/>
              <a:t>0.5</a:t>
            </a:r>
            <a:r>
              <a:rPr kumimoji="1" lang="ja-JP" altLang="en-US" dirty="0" smtClean="0"/>
              <a:t>単位</a:t>
            </a:r>
            <a:r>
              <a:rPr kumimoji="1" lang="en-US" altLang="ja-JP" dirty="0" smtClean="0"/>
              <a:t>/kg</a:t>
            </a:r>
            <a:r>
              <a:rPr kumimoji="1" lang="ja-JP" altLang="en-US" dirty="0" smtClean="0"/>
              <a:t>体重以下）のインスリン投与を開始する事がある。内科領域でも</a:t>
            </a:r>
            <a:r>
              <a:rPr kumimoji="1" lang="en-US" altLang="ja-JP" dirty="0" smtClean="0"/>
              <a:t>GAD</a:t>
            </a:r>
            <a:r>
              <a:rPr kumimoji="1" lang="ja-JP" altLang="en-US" dirty="0" smtClean="0"/>
              <a:t>抗体陽性が判明すると、インスリン分泌低下阻止を考慮してインスリン治療が直ちに開始される事がある。</a:t>
            </a:r>
            <a:endParaRPr kumimoji="1" lang="en-US" altLang="ja-JP" dirty="0" smtClean="0"/>
          </a:p>
          <a:p>
            <a:pPr marL="457200" indent="-457200">
              <a:buAutoNum type="arabicParenR"/>
            </a:pPr>
            <a:r>
              <a:rPr kumimoji="1" lang="en-US" altLang="ja-JP" dirty="0" smtClean="0"/>
              <a:t>GAD</a:t>
            </a:r>
            <a:r>
              <a:rPr kumimoji="1" lang="ja-JP" altLang="en-US" dirty="0" smtClean="0"/>
              <a:t>抗体や</a:t>
            </a:r>
            <a:r>
              <a:rPr kumimoji="1" lang="en-US" altLang="ja-JP" dirty="0" smtClean="0"/>
              <a:t>ICA</a:t>
            </a:r>
            <a:r>
              <a:rPr kumimoji="1" lang="ja-JP" altLang="en-US" dirty="0" smtClean="0"/>
              <a:t>は多くの例で経過とともに陰性化する。</a:t>
            </a:r>
            <a:endParaRPr kumimoji="1" lang="en-US" altLang="ja-JP" dirty="0" smtClean="0"/>
          </a:p>
          <a:p>
            <a:pPr marL="457200" indent="-457200">
              <a:buAutoNum type="arabicParenR"/>
            </a:pPr>
            <a:r>
              <a:rPr kumimoji="1" lang="en-US" altLang="ja-JP" dirty="0" smtClean="0"/>
              <a:t>GAD</a:t>
            </a:r>
            <a:r>
              <a:rPr kumimoji="1" lang="ja-JP" altLang="en-US" dirty="0" smtClean="0"/>
              <a:t>抗体や</a:t>
            </a:r>
            <a:r>
              <a:rPr kumimoji="1" lang="en-US" altLang="ja-JP" dirty="0" smtClean="0"/>
              <a:t>ICA</a:t>
            </a:r>
            <a:r>
              <a:rPr kumimoji="1" lang="ja-JP" altLang="en-US" dirty="0" smtClean="0"/>
              <a:t>の抗体価に関わらず、インスリン分泌能の低下がごく緩徐であるため、あるいは変化しないため、発症（診断）後</a:t>
            </a:r>
            <a:r>
              <a:rPr kumimoji="1" lang="en-US" altLang="ja-JP" dirty="0" smtClean="0"/>
              <a:t>10</a:t>
            </a:r>
            <a:r>
              <a:rPr kumimoji="1" lang="ja-JP" altLang="en-US" dirty="0" smtClean="0"/>
              <a:t>年以上たってもインスリン依存状態まで進行しない例がある。</a:t>
            </a:r>
            <a:endParaRPr kumimoji="1" lang="en-US" altLang="ja-JP" dirty="0" smtClean="0"/>
          </a:p>
          <a:p>
            <a:pPr algn="r"/>
            <a:r>
              <a:rPr lang="ja-JP" altLang="en-US" dirty="0"/>
              <a:t>（糖尿病</a:t>
            </a:r>
            <a:r>
              <a:rPr lang="en-US" altLang="ja-JP" dirty="0" smtClean="0"/>
              <a:t>56:590-597, 2013</a:t>
            </a:r>
            <a:r>
              <a:rPr lang="ja-JP" altLang="en-US" dirty="0" smtClean="0"/>
              <a:t>）</a:t>
            </a:r>
            <a:endParaRPr kumimoji="1" lang="ja-JP" altLang="en-US" dirty="0"/>
          </a:p>
        </p:txBody>
      </p:sp>
    </p:spTree>
    <p:extLst>
      <p:ext uri="{BB962C8B-B14F-4D97-AF65-F5344CB8AC3E}">
        <p14:creationId xmlns:p14="http://schemas.microsoft.com/office/powerpoint/2010/main" val="32418961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1141190" y="1087155"/>
            <a:ext cx="6877954" cy="923330"/>
          </a:xfrm>
          <a:prstGeom prst="rect">
            <a:avLst/>
          </a:prstGeom>
          <a:noFill/>
        </p:spPr>
        <p:txBody>
          <a:bodyPr wrap="square" rtlCol="0">
            <a:spAutoFit/>
          </a:bodyPr>
          <a:lstStyle/>
          <a:p>
            <a:r>
              <a:rPr lang="en-US" altLang="ja-JP" dirty="0" smtClean="0">
                <a:solidFill>
                  <a:schemeClr val="bg1">
                    <a:lumMod val="75000"/>
                  </a:schemeClr>
                </a:solidFill>
              </a:rPr>
              <a:t>I</a:t>
            </a:r>
            <a:r>
              <a:rPr lang="en-US" altLang="ja-JP" dirty="0">
                <a:solidFill>
                  <a:schemeClr val="bg1">
                    <a:lumMod val="75000"/>
                  </a:schemeClr>
                </a:solidFill>
              </a:rPr>
              <a:t>	</a:t>
            </a:r>
            <a:r>
              <a:rPr lang="ja-JP" altLang="en-US" dirty="0" smtClean="0">
                <a:solidFill>
                  <a:schemeClr val="bg1">
                    <a:lumMod val="75000"/>
                  </a:schemeClr>
                </a:solidFill>
              </a:rPr>
              <a:t>１型（</a:t>
            </a:r>
            <a:r>
              <a:rPr lang="en-US" altLang="ja-JP" dirty="0" smtClean="0">
                <a:solidFill>
                  <a:schemeClr val="bg1">
                    <a:lumMod val="75000"/>
                  </a:schemeClr>
                </a:solidFill>
              </a:rPr>
              <a:t>β</a:t>
            </a:r>
            <a:r>
              <a:rPr lang="ja-JP" altLang="en-US" dirty="0" smtClean="0">
                <a:solidFill>
                  <a:schemeClr val="bg1">
                    <a:lumMod val="75000"/>
                  </a:schemeClr>
                </a:solidFill>
              </a:rPr>
              <a:t>細胞の破壊、通常は絶対的インスリン欠乏に至る）</a:t>
            </a:r>
            <a:endParaRPr lang="en-US" altLang="ja-JP" dirty="0">
              <a:solidFill>
                <a:schemeClr val="bg1">
                  <a:lumMod val="75000"/>
                </a:schemeClr>
              </a:solidFill>
            </a:endParaRPr>
          </a:p>
          <a:p>
            <a:r>
              <a:rPr lang="ja-JP" altLang="en-US" dirty="0"/>
              <a:t>　</a:t>
            </a:r>
            <a:r>
              <a:rPr lang="en-US" altLang="ja-JP" dirty="0" smtClean="0">
                <a:solidFill>
                  <a:srgbClr val="BFBFBF"/>
                </a:solidFill>
              </a:rPr>
              <a:t>A</a:t>
            </a:r>
            <a:r>
              <a:rPr lang="ja-JP" altLang="en-US" dirty="0" smtClean="0">
                <a:solidFill>
                  <a:srgbClr val="BFBFBF"/>
                </a:solidFill>
              </a:rPr>
              <a:t>　自己免疫性</a:t>
            </a:r>
            <a:endParaRPr lang="en-US" altLang="ja-JP" dirty="0" smtClean="0">
              <a:solidFill>
                <a:srgbClr val="BFBFBF"/>
              </a:solidFill>
            </a:endParaRPr>
          </a:p>
          <a:p>
            <a:r>
              <a:rPr kumimoji="1" lang="ja-JP" altLang="ja-JP" dirty="0">
                <a:solidFill>
                  <a:srgbClr val="BFBFBF"/>
                </a:solidFill>
              </a:rPr>
              <a:t>　</a:t>
            </a:r>
            <a:r>
              <a:rPr kumimoji="1" lang="en-US" altLang="ja-JP" dirty="0" smtClean="0"/>
              <a:t>B</a:t>
            </a:r>
            <a:r>
              <a:rPr lang="ja-JP" altLang="ja-JP" dirty="0"/>
              <a:t>　</a:t>
            </a:r>
            <a:r>
              <a:rPr lang="ja-JP" altLang="en-US" dirty="0" smtClean="0"/>
              <a:t>特発性</a:t>
            </a:r>
            <a:endParaRPr lang="en-US" altLang="ja-JP" dirty="0" smtClean="0"/>
          </a:p>
        </p:txBody>
      </p:sp>
      <p:sp>
        <p:nvSpPr>
          <p:cNvPr id="3" name="角丸四角形吹き出し 2"/>
          <p:cNvSpPr/>
          <p:nvPr/>
        </p:nvSpPr>
        <p:spPr>
          <a:xfrm>
            <a:off x="2818190" y="2564191"/>
            <a:ext cx="3894667" cy="1306286"/>
          </a:xfrm>
          <a:prstGeom prst="wedgeRoundRectCallout">
            <a:avLst>
              <a:gd name="adj1" fmla="val -60858"/>
              <a:gd name="adj2" fmla="val -103722"/>
              <a:gd name="adj3" fmla="val 16667"/>
            </a:avLst>
          </a:prstGeom>
        </p:spPr>
        <p:style>
          <a:lnRef idx="1">
            <a:schemeClr val="accent1"/>
          </a:lnRef>
          <a:fillRef idx="3">
            <a:schemeClr val="accent1"/>
          </a:fillRef>
          <a:effectRef idx="2">
            <a:schemeClr val="accent1"/>
          </a:effectRef>
          <a:fontRef idx="minor">
            <a:schemeClr val="lt1"/>
          </a:fontRef>
        </p:style>
        <p:txBody>
          <a:bodyPr rtlCol="0" anchor="t"/>
          <a:lstStyle/>
          <a:p>
            <a:r>
              <a:rPr kumimoji="1" lang="ja-JP" altLang="en-US" dirty="0" smtClean="0"/>
              <a:t>自己免疫の存在が証明できない</a:t>
            </a:r>
            <a:endParaRPr kumimoji="1" lang="en-US" altLang="ja-JP" dirty="0" smtClean="0"/>
          </a:p>
          <a:p>
            <a:r>
              <a:rPr lang="ja-JP" altLang="en-US" dirty="0" smtClean="0"/>
              <a:t>（</a:t>
            </a:r>
            <a:r>
              <a:rPr lang="en-US" altLang="ja-JP" dirty="0" smtClean="0"/>
              <a:t>GAD</a:t>
            </a:r>
            <a:r>
              <a:rPr lang="ja-JP" altLang="en-US" dirty="0" smtClean="0"/>
              <a:t>抗体などが陽性にならない）</a:t>
            </a:r>
            <a:endParaRPr lang="en-US" altLang="ja-JP" dirty="0" smtClean="0"/>
          </a:p>
          <a:p>
            <a:r>
              <a:rPr kumimoji="1" lang="ja-JP" altLang="en-US" dirty="0" smtClean="0"/>
              <a:t>つまり原因はよくわからないけど</a:t>
            </a:r>
            <a:endParaRPr kumimoji="1" lang="en-US" altLang="ja-JP" dirty="0" smtClean="0"/>
          </a:p>
          <a:p>
            <a:r>
              <a:rPr lang="ja-JP" altLang="en-US" dirty="0" smtClean="0"/>
              <a:t>膵</a:t>
            </a:r>
            <a:r>
              <a:rPr lang="en-US" altLang="ja-JP" dirty="0" smtClean="0"/>
              <a:t>β</a:t>
            </a:r>
            <a:r>
              <a:rPr lang="ja-JP" altLang="en-US" dirty="0" smtClean="0"/>
              <a:t>細胞が壊れている</a:t>
            </a:r>
            <a:endParaRPr kumimoji="1" lang="ja-JP" altLang="en-US" dirty="0"/>
          </a:p>
        </p:txBody>
      </p:sp>
    </p:spTree>
    <p:extLst>
      <p:ext uri="{BB962C8B-B14F-4D97-AF65-F5344CB8AC3E}">
        <p14:creationId xmlns:p14="http://schemas.microsoft.com/office/powerpoint/2010/main" val="3485613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399143" y="119528"/>
            <a:ext cx="2584562" cy="523220"/>
          </a:xfrm>
          <a:prstGeom prst="rect">
            <a:avLst/>
          </a:prstGeom>
          <a:noFill/>
        </p:spPr>
        <p:txBody>
          <a:bodyPr wrap="none" rtlCol="0">
            <a:spAutoFit/>
          </a:bodyPr>
          <a:lstStyle/>
          <a:p>
            <a:r>
              <a:rPr kumimoji="1" lang="ja-JP" altLang="en-US" sz="2800" dirty="0" smtClean="0"/>
              <a:t>劇症１型糖尿病</a:t>
            </a:r>
            <a:endParaRPr kumimoji="1" lang="ja-JP" altLang="en-US" sz="2800" dirty="0"/>
          </a:p>
        </p:txBody>
      </p:sp>
      <p:sp>
        <p:nvSpPr>
          <p:cNvPr id="3" name="テキスト ボックス 2"/>
          <p:cNvSpPr txBox="1"/>
          <p:nvPr/>
        </p:nvSpPr>
        <p:spPr>
          <a:xfrm>
            <a:off x="221390" y="642748"/>
            <a:ext cx="8622567" cy="5970866"/>
          </a:xfrm>
          <a:prstGeom prst="rect">
            <a:avLst/>
          </a:prstGeom>
          <a:noFill/>
        </p:spPr>
        <p:txBody>
          <a:bodyPr wrap="square" rtlCol="0">
            <a:spAutoFit/>
          </a:bodyPr>
          <a:lstStyle/>
          <a:p>
            <a:r>
              <a:rPr kumimoji="1" lang="ja-JP" altLang="en-US" sz="2400" u="sng" dirty="0" smtClean="0"/>
              <a:t>診断基準</a:t>
            </a:r>
            <a:endParaRPr lang="en-US" altLang="ja-JP" sz="2400" dirty="0"/>
          </a:p>
          <a:p>
            <a:r>
              <a:rPr lang="ja-JP" altLang="en-US" sz="2000" dirty="0"/>
              <a:t>下記</a:t>
            </a:r>
            <a:r>
              <a:rPr lang="en-US" altLang="ja-JP" sz="2000" dirty="0"/>
              <a:t>1</a:t>
            </a:r>
            <a:r>
              <a:rPr lang="ja-JP" altLang="en-US" sz="2000" dirty="0"/>
              <a:t>～</a:t>
            </a:r>
            <a:r>
              <a:rPr lang="en-US" altLang="ja-JP" sz="2000" dirty="0"/>
              <a:t>3</a:t>
            </a:r>
            <a:r>
              <a:rPr lang="ja-JP" altLang="en-US" sz="2000" dirty="0"/>
              <a:t>のすべての項目を満たすものを劇症</a:t>
            </a:r>
            <a:r>
              <a:rPr lang="en-US" altLang="ja-JP" sz="2000" dirty="0"/>
              <a:t>1</a:t>
            </a:r>
            <a:r>
              <a:rPr lang="ja-JP" altLang="en-US" sz="2000" dirty="0"/>
              <a:t>型糖尿病と診断する。</a:t>
            </a:r>
          </a:p>
          <a:p>
            <a:r>
              <a:rPr lang="en-US" altLang="ja-JP" sz="2000" dirty="0" smtClean="0"/>
              <a:t>1. </a:t>
            </a:r>
            <a:r>
              <a:rPr lang="ja-JP" altLang="en-US" sz="2000" dirty="0" smtClean="0"/>
              <a:t>糖尿病</a:t>
            </a:r>
            <a:r>
              <a:rPr lang="ja-JP" altLang="en-US" sz="2000" dirty="0"/>
              <a:t>症状発現後</a:t>
            </a:r>
            <a:r>
              <a:rPr lang="en-US" altLang="ja-JP" sz="2000" dirty="0"/>
              <a:t>1</a:t>
            </a:r>
            <a:r>
              <a:rPr lang="ja-JP" altLang="en-US" sz="2000" dirty="0"/>
              <a:t>週間前後以内でケトーシスあるいはケトアシドーシスに陥る（初診時尿ケトン体陽性、血中ケトン体上昇のいずれかを認める</a:t>
            </a:r>
            <a:r>
              <a:rPr lang="ja-JP" altLang="en-US" sz="2000" dirty="0" smtClean="0"/>
              <a:t>。）</a:t>
            </a:r>
            <a:endParaRPr lang="ja-JP" altLang="en-US" sz="2000" dirty="0"/>
          </a:p>
          <a:p>
            <a:r>
              <a:rPr lang="en-US" altLang="ja-JP" sz="2000" dirty="0" smtClean="0"/>
              <a:t>2. </a:t>
            </a:r>
            <a:r>
              <a:rPr lang="ja-JP" altLang="en-US" sz="2000" dirty="0" smtClean="0"/>
              <a:t>初診</a:t>
            </a:r>
            <a:r>
              <a:rPr lang="ja-JP" altLang="en-US" sz="2000" dirty="0"/>
              <a:t>時の（随時）血糖値が</a:t>
            </a:r>
            <a:r>
              <a:rPr lang="en-US" altLang="ja-JP" sz="2000" dirty="0"/>
              <a:t>288mg/dl</a:t>
            </a:r>
            <a:r>
              <a:rPr lang="ja-JP" altLang="en-US" sz="2000" dirty="0"/>
              <a:t>（</a:t>
            </a:r>
            <a:r>
              <a:rPr lang="en-US" altLang="ja-JP" sz="2000" dirty="0"/>
              <a:t>16.0mmol/l</a:t>
            </a:r>
            <a:r>
              <a:rPr lang="ja-JP" altLang="en-US" sz="2000" dirty="0"/>
              <a:t>）以上であり、かつ</a:t>
            </a:r>
            <a:r>
              <a:rPr lang="en-US" altLang="ja-JP" sz="2000" dirty="0"/>
              <a:t>HbA1c</a:t>
            </a:r>
            <a:r>
              <a:rPr lang="ja-JP" altLang="en-US" sz="2000" dirty="0"/>
              <a:t>値＜</a:t>
            </a:r>
            <a:r>
              <a:rPr lang="en-US" altLang="ja-JP" sz="2000" dirty="0" smtClean="0"/>
              <a:t>8.7%</a:t>
            </a:r>
            <a:r>
              <a:rPr lang="ja-JP" altLang="en-US" sz="2000" dirty="0"/>
              <a:t>である。</a:t>
            </a:r>
          </a:p>
          <a:p>
            <a:r>
              <a:rPr lang="en-US" altLang="ja-JP" sz="2000" dirty="0" smtClean="0"/>
              <a:t>3. </a:t>
            </a:r>
            <a:r>
              <a:rPr lang="ja-JP" altLang="en-US" sz="2000" dirty="0" smtClean="0"/>
              <a:t>発症</a:t>
            </a:r>
            <a:r>
              <a:rPr lang="ja-JP" altLang="en-US" sz="2000" dirty="0"/>
              <a:t>時の尿中</a:t>
            </a:r>
            <a:r>
              <a:rPr lang="en-US" altLang="ja-JP" sz="2000" dirty="0"/>
              <a:t>C</a:t>
            </a:r>
            <a:r>
              <a:rPr lang="ja-JP" altLang="en-US" sz="2000" dirty="0"/>
              <a:t>ペプチド＜</a:t>
            </a:r>
            <a:r>
              <a:rPr lang="en-US" altLang="ja-JP" sz="2000" dirty="0"/>
              <a:t>10μg/day</a:t>
            </a:r>
            <a:r>
              <a:rPr lang="ja-JP" altLang="en-US" sz="2000" dirty="0"/>
              <a:t>、または、空腹時血清</a:t>
            </a:r>
            <a:r>
              <a:rPr lang="en-US" altLang="ja-JP" sz="2000" dirty="0"/>
              <a:t>C</a:t>
            </a:r>
            <a:r>
              <a:rPr lang="ja-JP" altLang="en-US" sz="2000" dirty="0"/>
              <a:t>ペプチド＜</a:t>
            </a:r>
            <a:r>
              <a:rPr lang="en-US" altLang="ja-JP" sz="2000" dirty="0"/>
              <a:t>0.3ng/ml</a:t>
            </a:r>
            <a:r>
              <a:rPr lang="ja-JP" altLang="en-US" sz="2000" dirty="0"/>
              <a:t>かつグルカゴン負荷後（または食後</a:t>
            </a:r>
            <a:r>
              <a:rPr lang="en-US" altLang="ja-JP" sz="2000" dirty="0"/>
              <a:t>2</a:t>
            </a:r>
            <a:r>
              <a:rPr lang="ja-JP" altLang="en-US" sz="2000" dirty="0"/>
              <a:t>時間）血清</a:t>
            </a:r>
            <a:r>
              <a:rPr lang="en-US" altLang="ja-JP" sz="2000" dirty="0"/>
              <a:t>C</a:t>
            </a:r>
            <a:r>
              <a:rPr lang="ja-JP" altLang="en-US" sz="2000" dirty="0"/>
              <a:t>ペプチド＜</a:t>
            </a:r>
            <a:r>
              <a:rPr lang="en-US" altLang="ja-JP" sz="2000" dirty="0"/>
              <a:t>0.5ng/ml</a:t>
            </a:r>
            <a:r>
              <a:rPr lang="ja-JP" altLang="en-US" sz="2000" dirty="0"/>
              <a:t>である</a:t>
            </a:r>
            <a:r>
              <a:rPr lang="ja-JP" altLang="en-US" sz="2000" dirty="0" smtClean="0"/>
              <a:t>。</a:t>
            </a:r>
            <a:endParaRPr lang="en-US" altLang="ja-JP" sz="2000" dirty="0" smtClean="0"/>
          </a:p>
          <a:p>
            <a:endParaRPr lang="ja-JP" altLang="en-US" sz="2000" dirty="0"/>
          </a:p>
          <a:p>
            <a:r>
              <a:rPr lang="ja-JP" altLang="en-US" b="1" dirty="0"/>
              <a:t>＜参考所見＞</a:t>
            </a:r>
            <a:endParaRPr lang="ja-JP" altLang="en-US" dirty="0"/>
          </a:p>
          <a:p>
            <a:r>
              <a:rPr lang="en-US" altLang="ja-JP" dirty="0"/>
              <a:t>A</a:t>
            </a:r>
            <a:r>
              <a:rPr lang="ja-JP" altLang="en-US" dirty="0"/>
              <a:t>）原則として</a:t>
            </a:r>
            <a:r>
              <a:rPr lang="en-US" altLang="ja-JP" dirty="0"/>
              <a:t>GAD</a:t>
            </a:r>
            <a:r>
              <a:rPr lang="ja-JP" altLang="en-US" dirty="0"/>
              <a:t>抗体などの膵島関連自己抗体は陰性である。</a:t>
            </a:r>
          </a:p>
          <a:p>
            <a:r>
              <a:rPr lang="en-US" altLang="ja-JP" dirty="0"/>
              <a:t>B</a:t>
            </a:r>
            <a:r>
              <a:rPr lang="ja-JP" altLang="en-US" dirty="0"/>
              <a:t>）ケトーシスと診断されるまで原則として</a:t>
            </a:r>
            <a:r>
              <a:rPr lang="en-US" altLang="ja-JP" dirty="0"/>
              <a:t>1</a:t>
            </a:r>
            <a:r>
              <a:rPr lang="ja-JP" altLang="en-US" dirty="0"/>
              <a:t>週間以内であるが、</a:t>
            </a:r>
            <a:r>
              <a:rPr lang="en-US" altLang="ja-JP" dirty="0"/>
              <a:t>1</a:t>
            </a:r>
            <a:r>
              <a:rPr lang="ja-JP" altLang="en-US" dirty="0"/>
              <a:t>～</a:t>
            </a:r>
            <a:r>
              <a:rPr lang="en-US" altLang="ja-JP" dirty="0"/>
              <a:t>2</a:t>
            </a:r>
            <a:r>
              <a:rPr lang="ja-JP" altLang="en-US" dirty="0"/>
              <a:t>週間の症例も存在する。</a:t>
            </a:r>
          </a:p>
          <a:p>
            <a:r>
              <a:rPr lang="en-US" altLang="ja-JP" dirty="0"/>
              <a:t>C</a:t>
            </a:r>
            <a:r>
              <a:rPr lang="ja-JP" altLang="en-US" dirty="0"/>
              <a:t>）約</a:t>
            </a:r>
            <a:r>
              <a:rPr lang="en-US" altLang="ja-JP" dirty="0"/>
              <a:t>98%</a:t>
            </a:r>
            <a:r>
              <a:rPr lang="ja-JP" altLang="en-US" dirty="0"/>
              <a:t>の症例で発症時に何らかの血中膵外分泌酵素（アミラーゼ、リパーゼ、エラスターゼ</a:t>
            </a:r>
            <a:r>
              <a:rPr lang="en-US" altLang="ja-JP" dirty="0"/>
              <a:t>1</a:t>
            </a:r>
            <a:r>
              <a:rPr lang="ja-JP" altLang="en-US" dirty="0"/>
              <a:t>など）が上昇している。</a:t>
            </a:r>
          </a:p>
          <a:p>
            <a:r>
              <a:rPr lang="en-US" altLang="ja-JP" dirty="0"/>
              <a:t>D</a:t>
            </a:r>
            <a:r>
              <a:rPr lang="ja-JP" altLang="en-US" dirty="0"/>
              <a:t>）約</a:t>
            </a:r>
            <a:r>
              <a:rPr lang="en-US" altLang="ja-JP" dirty="0"/>
              <a:t>70%</a:t>
            </a:r>
            <a:r>
              <a:rPr lang="ja-JP" altLang="en-US" dirty="0"/>
              <a:t>の症例で前駆症状として上気道炎症状（発熱、咽頭痛など）、消化器症状（上腹部痛、悪心・嘔吐など）を認める。</a:t>
            </a:r>
          </a:p>
          <a:p>
            <a:r>
              <a:rPr lang="en-US" altLang="ja-JP" dirty="0"/>
              <a:t>E</a:t>
            </a:r>
            <a:r>
              <a:rPr lang="ja-JP" altLang="en-US" dirty="0"/>
              <a:t>）妊娠に関連して発症することがある</a:t>
            </a:r>
            <a:r>
              <a:rPr lang="ja-JP" altLang="en-US" dirty="0" smtClean="0"/>
              <a:t>。</a:t>
            </a:r>
            <a:endParaRPr lang="en-US" altLang="ja-JP" dirty="0" smtClean="0"/>
          </a:p>
          <a:p>
            <a:r>
              <a:rPr lang="en-US" altLang="ja-JP" dirty="0"/>
              <a:t>F) HLA DRB1*04:05-DQB1*04:01</a:t>
            </a:r>
            <a:r>
              <a:rPr lang="ja-JP" altLang="en-US" dirty="0"/>
              <a:t>との関連が明らかにされている。</a:t>
            </a:r>
          </a:p>
          <a:p>
            <a:pPr algn="r"/>
            <a:r>
              <a:rPr lang="ja-JP" altLang="en-US" dirty="0" smtClean="0"/>
              <a:t>（</a:t>
            </a:r>
            <a:r>
              <a:rPr lang="ja-JP" altLang="en-US" dirty="0"/>
              <a:t>糖尿病</a:t>
            </a:r>
            <a:r>
              <a:rPr lang="en-US" altLang="ja-JP" dirty="0"/>
              <a:t>55:815-820, 2012</a:t>
            </a:r>
            <a:r>
              <a:rPr lang="ja-JP" altLang="en-US" dirty="0" smtClean="0"/>
              <a:t>）</a:t>
            </a:r>
            <a:r>
              <a:rPr lang="ja-JP" altLang="en-US" dirty="0"/>
              <a:t>	</a:t>
            </a:r>
          </a:p>
        </p:txBody>
      </p:sp>
    </p:spTree>
    <p:extLst>
      <p:ext uri="{BB962C8B-B14F-4D97-AF65-F5344CB8AC3E}">
        <p14:creationId xmlns:p14="http://schemas.microsoft.com/office/powerpoint/2010/main" val="14504998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689429" y="312429"/>
            <a:ext cx="2549496" cy="461665"/>
          </a:xfrm>
          <a:prstGeom prst="rect">
            <a:avLst/>
          </a:prstGeom>
          <a:noFill/>
        </p:spPr>
        <p:txBody>
          <a:bodyPr wrap="none" rtlCol="0">
            <a:spAutoFit/>
          </a:bodyPr>
          <a:lstStyle/>
          <a:p>
            <a:r>
              <a:rPr kumimoji="1" lang="ja-JP" altLang="en-US" sz="2400" dirty="0" smtClean="0"/>
              <a:t>１型糖尿病の治療</a:t>
            </a:r>
            <a:endParaRPr kumimoji="1" lang="ja-JP" altLang="en-US" sz="2400" dirty="0"/>
          </a:p>
        </p:txBody>
      </p:sp>
      <p:sp>
        <p:nvSpPr>
          <p:cNvPr id="3" name="テキスト ボックス 2"/>
          <p:cNvSpPr txBox="1"/>
          <p:nvPr/>
        </p:nvSpPr>
        <p:spPr>
          <a:xfrm>
            <a:off x="1511905" y="966781"/>
            <a:ext cx="6132285" cy="646331"/>
          </a:xfrm>
          <a:prstGeom prst="rect">
            <a:avLst/>
          </a:prstGeom>
        </p:spPr>
        <p:style>
          <a:lnRef idx="0">
            <a:schemeClr val="accent2"/>
          </a:lnRef>
          <a:fillRef idx="3">
            <a:schemeClr val="accent2"/>
          </a:fillRef>
          <a:effectRef idx="3">
            <a:schemeClr val="accent2"/>
          </a:effectRef>
          <a:fontRef idx="minor">
            <a:schemeClr val="lt1"/>
          </a:fontRef>
        </p:style>
        <p:txBody>
          <a:bodyPr wrap="square" rtlCol="0">
            <a:spAutoFit/>
          </a:bodyPr>
          <a:lstStyle/>
          <a:p>
            <a:r>
              <a:rPr kumimoji="1" lang="ja-JP" altLang="en-US" dirty="0" smtClean="0"/>
              <a:t>膵</a:t>
            </a:r>
            <a:r>
              <a:rPr kumimoji="1" lang="en-US" altLang="ja-JP" dirty="0" smtClean="0"/>
              <a:t>β</a:t>
            </a:r>
            <a:r>
              <a:rPr kumimoji="1" lang="ja-JP" altLang="en-US" dirty="0" smtClean="0"/>
              <a:t>細胞からのインスリン分泌が残っているか否かに関わらずインスリン注射を行なう。</a:t>
            </a:r>
            <a:endParaRPr kumimoji="1" lang="ja-JP" altLang="en-US" dirty="0"/>
          </a:p>
        </p:txBody>
      </p:sp>
      <p:pic>
        <p:nvPicPr>
          <p:cNvPr id="4" name="図 3"/>
          <p:cNvPicPr>
            <a:picLocks noChangeAspect="1"/>
          </p:cNvPicPr>
          <p:nvPr/>
        </p:nvPicPr>
        <p:blipFill>
          <a:blip r:embed="rId2"/>
          <a:stretch>
            <a:fillRect/>
          </a:stretch>
        </p:blipFill>
        <p:spPr>
          <a:xfrm>
            <a:off x="449299" y="2281616"/>
            <a:ext cx="5588000" cy="3759200"/>
          </a:xfrm>
          <a:prstGeom prst="rect">
            <a:avLst/>
          </a:prstGeom>
        </p:spPr>
      </p:pic>
      <p:sp>
        <p:nvSpPr>
          <p:cNvPr id="6" name="テキスト ボックス 5"/>
          <p:cNvSpPr txBox="1"/>
          <p:nvPr/>
        </p:nvSpPr>
        <p:spPr>
          <a:xfrm>
            <a:off x="2342327" y="6342525"/>
            <a:ext cx="4054378" cy="369332"/>
          </a:xfrm>
          <a:prstGeom prst="rect">
            <a:avLst/>
          </a:prstGeom>
          <a:noFill/>
        </p:spPr>
        <p:txBody>
          <a:bodyPr wrap="none" rtlCol="0">
            <a:spAutoFit/>
          </a:bodyPr>
          <a:lstStyle/>
          <a:p>
            <a:r>
              <a:rPr lang="en-US" altLang="ja-JP" dirty="0" smtClean="0"/>
              <a:t>Maruyama T </a:t>
            </a:r>
            <a:r>
              <a:rPr lang="en-US" altLang="ja-JP" dirty="0" err="1" smtClean="0"/>
              <a:t>et.al</a:t>
            </a:r>
            <a:r>
              <a:rPr lang="en-US" altLang="ja-JP" dirty="0" smtClean="0"/>
              <a:t>. </a:t>
            </a:r>
            <a:r>
              <a:rPr kumimoji="1" lang="en-US" altLang="ja-JP" dirty="0" smtClean="0"/>
              <a:t>JCEM 93(6) 2115-2121</a:t>
            </a:r>
            <a:endParaRPr kumimoji="1" lang="ja-JP" altLang="en-US" dirty="0"/>
          </a:p>
        </p:txBody>
      </p:sp>
      <p:sp>
        <p:nvSpPr>
          <p:cNvPr id="7" name="円形吹き出し 6"/>
          <p:cNvSpPr/>
          <p:nvPr/>
        </p:nvSpPr>
        <p:spPr>
          <a:xfrm>
            <a:off x="6857219" y="2548214"/>
            <a:ext cx="2046057" cy="2085428"/>
          </a:xfrm>
          <a:prstGeom prst="wedgeEllipseCallout">
            <a:avLst>
              <a:gd name="adj1" fmla="val -89037"/>
              <a:gd name="adj2" fmla="val -26878"/>
            </a:avLst>
          </a:prstGeom>
        </p:spPr>
        <p:style>
          <a:lnRef idx="1">
            <a:schemeClr val="accent1"/>
          </a:lnRef>
          <a:fillRef idx="3">
            <a:schemeClr val="accent1"/>
          </a:fillRef>
          <a:effectRef idx="2">
            <a:schemeClr val="accent1"/>
          </a:effectRef>
          <a:fontRef idx="minor">
            <a:schemeClr val="lt1"/>
          </a:fontRef>
        </p:style>
        <p:txBody>
          <a:bodyPr rtlCol="0" anchor="ctr"/>
          <a:lstStyle/>
          <a:p>
            <a:r>
              <a:rPr lang="ja-JP" altLang="en-US" dirty="0" smtClean="0"/>
              <a:t>膵</a:t>
            </a:r>
            <a:r>
              <a:rPr lang="en-US" altLang="ja-JP" dirty="0"/>
              <a:t>β</a:t>
            </a:r>
            <a:r>
              <a:rPr lang="ja-JP" altLang="en-US" dirty="0" smtClean="0"/>
              <a:t>細胞を多く残すために</a:t>
            </a:r>
            <a:endParaRPr lang="en-US" altLang="ja-JP" dirty="0" smtClean="0"/>
          </a:p>
          <a:p>
            <a:r>
              <a:rPr lang="ja-JP" altLang="en-US" dirty="0" smtClean="0"/>
              <a:t>インスリンを</a:t>
            </a:r>
            <a:endParaRPr lang="en-US" altLang="ja-JP" dirty="0" smtClean="0"/>
          </a:p>
          <a:p>
            <a:r>
              <a:rPr lang="ja-JP" altLang="en-US" dirty="0" smtClean="0"/>
              <a:t>導入すべし。</a:t>
            </a:r>
            <a:endParaRPr lang="ja-JP" altLang="en-US" dirty="0"/>
          </a:p>
        </p:txBody>
      </p:sp>
      <p:sp>
        <p:nvSpPr>
          <p:cNvPr id="8" name="テキスト ボックス 7"/>
          <p:cNvSpPr txBox="1"/>
          <p:nvPr/>
        </p:nvSpPr>
        <p:spPr>
          <a:xfrm>
            <a:off x="152549" y="1880934"/>
            <a:ext cx="7582236" cy="369332"/>
          </a:xfrm>
          <a:prstGeom prst="rect">
            <a:avLst/>
          </a:prstGeom>
          <a:noFill/>
        </p:spPr>
        <p:txBody>
          <a:bodyPr wrap="none" rtlCol="0">
            <a:spAutoFit/>
          </a:bodyPr>
          <a:lstStyle/>
          <a:p>
            <a:r>
              <a:rPr kumimoji="1" lang="en-US" altLang="ja-JP" dirty="0" smtClean="0"/>
              <a:t>SPIDDM</a:t>
            </a:r>
            <a:r>
              <a:rPr kumimoji="1" lang="ja-JP" altLang="en-US" dirty="0" smtClean="0"/>
              <a:t>の人にインスリンと</a:t>
            </a:r>
            <a:r>
              <a:rPr kumimoji="1" lang="en-US" altLang="ja-JP" dirty="0" smtClean="0"/>
              <a:t>SU</a:t>
            </a:r>
            <a:r>
              <a:rPr lang="ja-JP" altLang="en-US" dirty="0" smtClean="0"/>
              <a:t>剤のどちらを使うと膵</a:t>
            </a:r>
            <a:r>
              <a:rPr lang="en-US" altLang="ja-JP" dirty="0" smtClean="0"/>
              <a:t>β</a:t>
            </a:r>
            <a:r>
              <a:rPr lang="ja-JP" altLang="en-US" dirty="0" smtClean="0"/>
              <a:t>細胞がより生き残るか？</a:t>
            </a:r>
            <a:endParaRPr kumimoji="1" lang="ja-JP" altLang="en-US" dirty="0"/>
          </a:p>
        </p:txBody>
      </p:sp>
    </p:spTree>
    <p:extLst>
      <p:ext uri="{BB962C8B-B14F-4D97-AF65-F5344CB8AC3E}">
        <p14:creationId xmlns:p14="http://schemas.microsoft.com/office/powerpoint/2010/main" val="3976469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1038</TotalTime>
  <Words>1325</Words>
  <Application>Microsoft Macintosh PowerPoint</Application>
  <PresentationFormat>画面に合わせる (4:3)</PresentationFormat>
  <Paragraphs>302</Paragraphs>
  <Slides>22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22</vt:i4>
      </vt:variant>
    </vt:vector>
  </HeadingPairs>
  <TitlesOfParts>
    <vt:vector size="29" baseType="lpstr">
      <vt:lpstr>Arial</vt:lpstr>
      <vt:lpstr>Calibri</vt:lpstr>
      <vt:lpstr>HG丸ｺﾞｼｯｸM-PRO</vt:lpstr>
      <vt:lpstr>ＭＳ Ｐゴシック</vt:lpstr>
      <vt:lpstr>ことり文字ふぉんと</vt:lpstr>
      <vt:lpstr>メイリオ</vt:lpstr>
      <vt:lpstr>ホワイト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森田智子</dc:creator>
  <cp:lastModifiedBy>森田智子</cp:lastModifiedBy>
  <cp:revision>56</cp:revision>
  <cp:lastPrinted>2017-04-03T23:17:11Z</cp:lastPrinted>
  <dcterms:created xsi:type="dcterms:W3CDTF">2012-04-10T02:48:48Z</dcterms:created>
  <dcterms:modified xsi:type="dcterms:W3CDTF">2017-09-06T07:24:52Z</dcterms:modified>
</cp:coreProperties>
</file>