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8" r:id="rId2"/>
    <p:sldMasterId id="2147483749" r:id="rId3"/>
    <p:sldMasterId id="2147483761" r:id="rId4"/>
    <p:sldMasterId id="2147483877" r:id="rId5"/>
    <p:sldMasterId id="2147483891" r:id="rId6"/>
    <p:sldMasterId id="2147483967" r:id="rId7"/>
    <p:sldMasterId id="2147483979" r:id="rId8"/>
    <p:sldMasterId id="2147483991" r:id="rId9"/>
    <p:sldMasterId id="2147484003" r:id="rId10"/>
    <p:sldMasterId id="2147484391" r:id="rId11"/>
    <p:sldMasterId id="2147484406" r:id="rId12"/>
    <p:sldMasterId id="2147484419" r:id="rId13"/>
    <p:sldMasterId id="2147491645" r:id="rId14"/>
  </p:sldMasterIdLst>
  <p:notesMasterIdLst>
    <p:notesMasterId r:id="rId57"/>
  </p:notesMasterIdLst>
  <p:handoutMasterIdLst>
    <p:handoutMasterId r:id="rId58"/>
  </p:handoutMasterIdLst>
  <p:sldIdLst>
    <p:sldId id="400" r:id="rId15"/>
    <p:sldId id="820" r:id="rId16"/>
    <p:sldId id="822" r:id="rId17"/>
    <p:sldId id="823" r:id="rId18"/>
    <p:sldId id="824" r:id="rId19"/>
    <p:sldId id="879" r:id="rId20"/>
    <p:sldId id="880" r:id="rId21"/>
    <p:sldId id="881" r:id="rId22"/>
    <p:sldId id="837" r:id="rId23"/>
    <p:sldId id="872" r:id="rId24"/>
    <p:sldId id="838" r:id="rId25"/>
    <p:sldId id="839" r:id="rId26"/>
    <p:sldId id="840" r:id="rId27"/>
    <p:sldId id="930" r:id="rId28"/>
    <p:sldId id="925" r:id="rId29"/>
    <p:sldId id="877" r:id="rId30"/>
    <p:sldId id="896" r:id="rId31"/>
    <p:sldId id="853" r:id="rId32"/>
    <p:sldId id="883" r:id="rId33"/>
    <p:sldId id="845" r:id="rId34"/>
    <p:sldId id="884" r:id="rId35"/>
    <p:sldId id="846" r:id="rId36"/>
    <p:sldId id="885" r:id="rId37"/>
    <p:sldId id="926" r:id="rId38"/>
    <p:sldId id="886" r:id="rId39"/>
    <p:sldId id="849" r:id="rId40"/>
    <p:sldId id="841" r:id="rId41"/>
    <p:sldId id="795" r:id="rId42"/>
    <p:sldId id="889" r:id="rId43"/>
    <p:sldId id="924" r:id="rId44"/>
    <p:sldId id="798" r:id="rId45"/>
    <p:sldId id="927" r:id="rId46"/>
    <p:sldId id="928" r:id="rId47"/>
    <p:sldId id="929" r:id="rId48"/>
    <p:sldId id="799" r:id="rId49"/>
    <p:sldId id="800" r:id="rId50"/>
    <p:sldId id="801" r:id="rId51"/>
    <p:sldId id="802" r:id="rId52"/>
    <p:sldId id="803" r:id="rId53"/>
    <p:sldId id="804" r:id="rId54"/>
    <p:sldId id="805" r:id="rId55"/>
    <p:sldId id="923" r:id="rId56"/>
  </p:sldIdLst>
  <p:sldSz cx="9144000" cy="6858000" type="screen4x3"/>
  <p:notesSz cx="7099300" cy="10234613"/>
  <p:defaultTextStyle>
    <a:defPPr>
      <a:defRPr lang="ja-JP"/>
    </a:defPPr>
    <a:lvl1pPr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600"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600"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600"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600"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600" b="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947">
          <p15:clr>
            <a:srgbClr val="A4A3A4"/>
          </p15:clr>
        </p15:guide>
        <p15:guide id="2" orient="horz" pos="4319">
          <p15:clr>
            <a:srgbClr val="A4A3A4"/>
          </p15:clr>
        </p15:guide>
        <p15:guide id="3" orient="horz" pos="1184">
          <p15:clr>
            <a:srgbClr val="A4A3A4"/>
          </p15:clr>
        </p15:guide>
        <p15:guide id="4" orient="horz" pos="2221">
          <p15:clr>
            <a:srgbClr val="A4A3A4"/>
          </p15:clr>
        </p15:guide>
        <p15:guide id="5" pos="1435">
          <p15:clr>
            <a:srgbClr val="A4A3A4"/>
          </p15:clr>
        </p15:guide>
        <p15:guide id="6" pos="2855">
          <p15:clr>
            <a:srgbClr val="A4A3A4"/>
          </p15:clr>
        </p15:guide>
        <p15:guide id="7" pos="5702">
          <p15:clr>
            <a:srgbClr val="A4A3A4"/>
          </p15:clr>
        </p15:guide>
      </p15:sldGuideLst>
    </p:ext>
    <p:ext uri="{2D200454-40CA-4A62-9FC3-DE9A4176ACB9}">
      <p15:notesGuideLst xmlns:p15="http://schemas.microsoft.com/office/powerpoint/2012/main">
        <p15:guide id="1" orient="horz" pos="3223">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6600"/>
    <a:srgbClr val="FF9933"/>
    <a:srgbClr val="FFFF00"/>
    <a:srgbClr val="FF66CC"/>
    <a:srgbClr val="FFFFDC"/>
    <a:srgbClr val="F7F7C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98802" autoAdjust="0"/>
  </p:normalViewPr>
  <p:slideViewPr>
    <p:cSldViewPr snapToGrid="0">
      <p:cViewPr varScale="1">
        <p:scale>
          <a:sx n="63" d="100"/>
          <a:sy n="63" d="100"/>
        </p:scale>
        <p:origin x="60" y="810"/>
      </p:cViewPr>
      <p:guideLst>
        <p:guide orient="horz" pos="2947"/>
        <p:guide orient="horz" pos="4319"/>
        <p:guide orient="horz" pos="1184"/>
        <p:guide orient="horz" pos="2221"/>
        <p:guide pos="1435"/>
        <p:guide pos="2855"/>
        <p:guide pos="5702"/>
      </p:guideLst>
    </p:cSldViewPr>
  </p:slideViewPr>
  <p:outlineViewPr>
    <p:cViewPr>
      <p:scale>
        <a:sx n="33" d="100"/>
        <a:sy n="33" d="100"/>
      </p:scale>
      <p:origin x="0" y="20178"/>
    </p:cViewPr>
  </p:outlineViewPr>
  <p:notesTextViewPr>
    <p:cViewPr>
      <p:scale>
        <a:sx n="100" d="100"/>
        <a:sy n="100" d="100"/>
      </p:scale>
      <p:origin x="0" y="0"/>
    </p:cViewPr>
  </p:notesTextViewPr>
  <p:sorterViewPr>
    <p:cViewPr>
      <p:scale>
        <a:sx n="100" d="100"/>
        <a:sy n="100" d="100"/>
      </p:scale>
      <p:origin x="0" y="2502"/>
    </p:cViewPr>
  </p:sorterViewPr>
  <p:notesViewPr>
    <p:cSldViewPr snapToGrid="0">
      <p:cViewPr>
        <p:scale>
          <a:sx n="100" d="100"/>
          <a:sy n="100" d="100"/>
        </p:scale>
        <p:origin x="-288" y="2544"/>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463" tIns="47732" rIns="95463" bIns="47732" numCol="1" anchor="t" anchorCtr="0" compatLnSpc="1">
            <a:prstTxWarp prst="textNoShape">
              <a:avLst/>
            </a:prstTxWarp>
          </a:bodyPr>
          <a:lstStyle>
            <a:lvl1pPr defTabSz="954088">
              <a:defRPr sz="1300" b="0">
                <a:latin typeface="Times New Roman" pitchFamily="18" charset="0"/>
              </a:defRPr>
            </a:lvl1pPr>
          </a:lstStyle>
          <a:p>
            <a:pPr>
              <a:defRPr/>
            </a:pPr>
            <a:endParaRPr lang="en-US" altLang="ja-JP"/>
          </a:p>
        </p:txBody>
      </p:sp>
      <p:sp>
        <p:nvSpPr>
          <p:cNvPr id="31747" name="Rectangle 3"/>
          <p:cNvSpPr>
            <a:spLocks noGrp="1" noChangeArrowheads="1"/>
          </p:cNvSpPr>
          <p:nvPr>
            <p:ph type="dt" sz="quarter" idx="1"/>
          </p:nvPr>
        </p:nvSpPr>
        <p:spPr bwMode="auto">
          <a:xfrm>
            <a:off x="4022725" y="0"/>
            <a:ext cx="3076575" cy="512763"/>
          </a:xfrm>
          <a:prstGeom prst="rect">
            <a:avLst/>
          </a:prstGeom>
          <a:noFill/>
          <a:ln w="9525">
            <a:noFill/>
            <a:miter lim="800000"/>
            <a:headEnd/>
            <a:tailEnd/>
          </a:ln>
          <a:effectLst/>
        </p:spPr>
        <p:txBody>
          <a:bodyPr vert="horz" wrap="square" lIns="95463" tIns="47732" rIns="95463" bIns="47732" numCol="1" anchor="t" anchorCtr="0" compatLnSpc="1">
            <a:prstTxWarp prst="textNoShape">
              <a:avLst/>
            </a:prstTxWarp>
          </a:bodyPr>
          <a:lstStyle>
            <a:lvl1pPr algn="r" defTabSz="954088">
              <a:defRPr sz="1300" b="0">
                <a:latin typeface="Times New Roman" pitchFamily="18" charset="0"/>
              </a:defRPr>
            </a:lvl1pPr>
          </a:lstStyle>
          <a:p>
            <a:pPr>
              <a:defRPr/>
            </a:pPr>
            <a:endParaRPr lang="en-US" altLang="ja-JP"/>
          </a:p>
        </p:txBody>
      </p:sp>
      <p:sp>
        <p:nvSpPr>
          <p:cNvPr id="31748" name="Rectangle 4"/>
          <p:cNvSpPr>
            <a:spLocks noGrp="1" noChangeArrowheads="1"/>
          </p:cNvSpPr>
          <p:nvPr>
            <p:ph type="ftr" sz="quarter" idx="2"/>
          </p:nvPr>
        </p:nvSpPr>
        <p:spPr bwMode="auto">
          <a:xfrm>
            <a:off x="0" y="9721850"/>
            <a:ext cx="3076575" cy="512763"/>
          </a:xfrm>
          <a:prstGeom prst="rect">
            <a:avLst/>
          </a:prstGeom>
          <a:noFill/>
          <a:ln w="9525">
            <a:noFill/>
            <a:miter lim="800000"/>
            <a:headEnd/>
            <a:tailEnd/>
          </a:ln>
          <a:effectLst/>
        </p:spPr>
        <p:txBody>
          <a:bodyPr vert="horz" wrap="square" lIns="95463" tIns="47732" rIns="95463" bIns="47732" numCol="1" anchor="b" anchorCtr="0" compatLnSpc="1">
            <a:prstTxWarp prst="textNoShape">
              <a:avLst/>
            </a:prstTxWarp>
          </a:bodyPr>
          <a:lstStyle>
            <a:lvl1pPr defTabSz="954088">
              <a:defRPr sz="1300" b="0">
                <a:latin typeface="Times New Roman" pitchFamily="18" charset="0"/>
              </a:defRPr>
            </a:lvl1pPr>
          </a:lstStyle>
          <a:p>
            <a:pPr>
              <a:defRPr/>
            </a:pPr>
            <a:endParaRPr lang="en-US" altLang="ja-JP"/>
          </a:p>
        </p:txBody>
      </p:sp>
      <p:sp>
        <p:nvSpPr>
          <p:cNvPr id="31749" name="Rectangle 5"/>
          <p:cNvSpPr>
            <a:spLocks noGrp="1" noChangeArrowheads="1"/>
          </p:cNvSpPr>
          <p:nvPr>
            <p:ph type="sldNum" sz="quarter" idx="3"/>
          </p:nvPr>
        </p:nvSpPr>
        <p:spPr bwMode="auto">
          <a:xfrm>
            <a:off x="4022725" y="9721850"/>
            <a:ext cx="3076575" cy="512763"/>
          </a:xfrm>
          <a:prstGeom prst="rect">
            <a:avLst/>
          </a:prstGeom>
          <a:noFill/>
          <a:ln w="9525">
            <a:noFill/>
            <a:miter lim="800000"/>
            <a:headEnd/>
            <a:tailEnd/>
          </a:ln>
          <a:effectLst/>
        </p:spPr>
        <p:txBody>
          <a:bodyPr vert="horz" wrap="square" lIns="95463" tIns="47732" rIns="95463" bIns="47732" numCol="1" anchor="b" anchorCtr="0" compatLnSpc="1">
            <a:prstTxWarp prst="textNoShape">
              <a:avLst/>
            </a:prstTxWarp>
          </a:bodyPr>
          <a:lstStyle>
            <a:lvl1pPr algn="r" defTabSz="954088">
              <a:defRPr sz="1300" b="0">
                <a:latin typeface="Times New Roman" pitchFamily="18" charset="0"/>
              </a:defRPr>
            </a:lvl1pPr>
          </a:lstStyle>
          <a:p>
            <a:pPr>
              <a:defRPr/>
            </a:pPr>
            <a:fld id="{9E287597-44A0-4E07-A038-6F3AFD5C66D7}" type="slidenum">
              <a:rPr lang="en-US" altLang="ja-JP"/>
              <a:pPr>
                <a:defRPr/>
              </a:pPr>
              <a:t>‹#›</a:t>
            </a:fld>
            <a:endParaRPr lang="en-US" altLang="ja-JP"/>
          </a:p>
        </p:txBody>
      </p:sp>
    </p:spTree>
    <p:extLst>
      <p:ext uri="{BB962C8B-B14F-4D97-AF65-F5344CB8AC3E}">
        <p14:creationId xmlns:p14="http://schemas.microsoft.com/office/powerpoint/2010/main" val="3454030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51175" cy="474663"/>
          </a:xfrm>
          <a:prstGeom prst="rect">
            <a:avLst/>
          </a:prstGeom>
          <a:noFill/>
          <a:ln w="9525">
            <a:noFill/>
            <a:miter lim="800000"/>
            <a:headEnd/>
            <a:tailEnd/>
          </a:ln>
          <a:effectLst/>
        </p:spPr>
        <p:txBody>
          <a:bodyPr vert="horz" wrap="square" lIns="95463" tIns="47732" rIns="95463" bIns="47732" numCol="1" anchor="t" anchorCtr="0" compatLnSpc="1">
            <a:prstTxWarp prst="textNoShape">
              <a:avLst/>
            </a:prstTxWarp>
          </a:bodyPr>
          <a:lstStyle>
            <a:lvl1pPr defTabSz="954088">
              <a:defRPr sz="1300" b="0">
                <a:latin typeface="Times New Roman" pitchFamily="18" charset="0"/>
              </a:defRPr>
            </a:lvl1pPr>
          </a:lstStyle>
          <a:p>
            <a:pPr>
              <a:defRPr/>
            </a:pPr>
            <a:endParaRPr lang="en-US" altLang="ja-JP"/>
          </a:p>
        </p:txBody>
      </p:sp>
      <p:sp>
        <p:nvSpPr>
          <p:cNvPr id="109571" name="Rectangle 3"/>
          <p:cNvSpPr>
            <a:spLocks noGrp="1" noChangeArrowheads="1"/>
          </p:cNvSpPr>
          <p:nvPr>
            <p:ph type="dt" idx="1"/>
          </p:nvPr>
        </p:nvSpPr>
        <p:spPr bwMode="auto">
          <a:xfrm>
            <a:off x="4016375" y="0"/>
            <a:ext cx="3051175" cy="474663"/>
          </a:xfrm>
          <a:prstGeom prst="rect">
            <a:avLst/>
          </a:prstGeom>
          <a:noFill/>
          <a:ln w="9525">
            <a:noFill/>
            <a:miter lim="800000"/>
            <a:headEnd/>
            <a:tailEnd/>
          </a:ln>
          <a:effectLst/>
        </p:spPr>
        <p:txBody>
          <a:bodyPr vert="horz" wrap="square" lIns="95463" tIns="47732" rIns="95463" bIns="47732" numCol="1" anchor="t" anchorCtr="0" compatLnSpc="1">
            <a:prstTxWarp prst="textNoShape">
              <a:avLst/>
            </a:prstTxWarp>
          </a:bodyPr>
          <a:lstStyle>
            <a:lvl1pPr algn="r" defTabSz="954088">
              <a:defRPr sz="1300" b="0">
                <a:latin typeface="Times New Roman" pitchFamily="18" charset="0"/>
              </a:defRPr>
            </a:lvl1pPr>
          </a:lstStyle>
          <a:p>
            <a:pPr>
              <a:defRPr/>
            </a:pPr>
            <a:endParaRPr lang="en-US" altLang="ja-JP"/>
          </a:p>
        </p:txBody>
      </p:sp>
      <p:sp>
        <p:nvSpPr>
          <p:cNvPr id="83972" name="Rectangle 4"/>
          <p:cNvSpPr>
            <a:spLocks noGrp="1" noRot="1" noChangeAspect="1" noChangeArrowheads="1" noTextEdit="1"/>
          </p:cNvSpPr>
          <p:nvPr>
            <p:ph type="sldImg" idx="2"/>
          </p:nvPr>
        </p:nvSpPr>
        <p:spPr bwMode="auto">
          <a:xfrm>
            <a:off x="1046163" y="790575"/>
            <a:ext cx="5054600" cy="3790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5"/>
          <p:cNvSpPr>
            <a:spLocks noGrp="1" noChangeArrowheads="1"/>
          </p:cNvSpPr>
          <p:nvPr>
            <p:ph type="body" sz="quarter" idx="3"/>
          </p:nvPr>
        </p:nvSpPr>
        <p:spPr bwMode="auto">
          <a:xfrm>
            <a:off x="963613" y="4899025"/>
            <a:ext cx="5219700" cy="4583113"/>
          </a:xfrm>
          <a:prstGeom prst="rect">
            <a:avLst/>
          </a:prstGeom>
          <a:noFill/>
          <a:ln w="9525">
            <a:noFill/>
            <a:miter lim="800000"/>
            <a:headEnd/>
            <a:tailEnd/>
          </a:ln>
          <a:effectLst/>
        </p:spPr>
        <p:txBody>
          <a:bodyPr vert="horz" wrap="square" lIns="95463" tIns="47732" rIns="95463" bIns="4773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9574" name="Rectangle 6"/>
          <p:cNvSpPr>
            <a:spLocks noGrp="1" noChangeArrowheads="1"/>
          </p:cNvSpPr>
          <p:nvPr>
            <p:ph type="ftr" sz="quarter" idx="4"/>
          </p:nvPr>
        </p:nvSpPr>
        <p:spPr bwMode="auto">
          <a:xfrm>
            <a:off x="0" y="9718675"/>
            <a:ext cx="3051175" cy="554038"/>
          </a:xfrm>
          <a:prstGeom prst="rect">
            <a:avLst/>
          </a:prstGeom>
          <a:noFill/>
          <a:ln w="9525">
            <a:noFill/>
            <a:miter lim="800000"/>
            <a:headEnd/>
            <a:tailEnd/>
          </a:ln>
          <a:effectLst/>
        </p:spPr>
        <p:txBody>
          <a:bodyPr vert="horz" wrap="square" lIns="95463" tIns="47732" rIns="95463" bIns="47732" numCol="1" anchor="b" anchorCtr="0" compatLnSpc="1">
            <a:prstTxWarp prst="textNoShape">
              <a:avLst/>
            </a:prstTxWarp>
          </a:bodyPr>
          <a:lstStyle>
            <a:lvl1pPr defTabSz="954088">
              <a:defRPr sz="1300" b="0">
                <a:latin typeface="Times New Roman" pitchFamily="18" charset="0"/>
              </a:defRPr>
            </a:lvl1pPr>
          </a:lstStyle>
          <a:p>
            <a:pPr>
              <a:defRPr/>
            </a:pPr>
            <a:endParaRPr lang="en-US" altLang="ja-JP"/>
          </a:p>
        </p:txBody>
      </p:sp>
      <p:sp>
        <p:nvSpPr>
          <p:cNvPr id="109575" name="Rectangle 7"/>
          <p:cNvSpPr>
            <a:spLocks noGrp="1" noChangeArrowheads="1"/>
          </p:cNvSpPr>
          <p:nvPr>
            <p:ph type="sldNum" sz="quarter" idx="5"/>
          </p:nvPr>
        </p:nvSpPr>
        <p:spPr bwMode="auto">
          <a:xfrm>
            <a:off x="4016375" y="9718675"/>
            <a:ext cx="3051175" cy="554038"/>
          </a:xfrm>
          <a:prstGeom prst="rect">
            <a:avLst/>
          </a:prstGeom>
          <a:noFill/>
          <a:ln w="9525">
            <a:noFill/>
            <a:miter lim="800000"/>
            <a:headEnd/>
            <a:tailEnd/>
          </a:ln>
          <a:effectLst/>
        </p:spPr>
        <p:txBody>
          <a:bodyPr vert="horz" wrap="square" lIns="95463" tIns="47732" rIns="95463" bIns="47732" numCol="1" anchor="b" anchorCtr="0" compatLnSpc="1">
            <a:prstTxWarp prst="textNoShape">
              <a:avLst/>
            </a:prstTxWarp>
          </a:bodyPr>
          <a:lstStyle>
            <a:lvl1pPr algn="r" defTabSz="954088">
              <a:defRPr sz="1300" b="0">
                <a:latin typeface="Times New Roman" pitchFamily="18" charset="0"/>
              </a:defRPr>
            </a:lvl1pPr>
          </a:lstStyle>
          <a:p>
            <a:pPr>
              <a:defRPr/>
            </a:pPr>
            <a:fld id="{93B621AE-8EF0-492D-A44F-1B5FC426E58A}" type="slidenum">
              <a:rPr lang="en-US" altLang="ja-JP"/>
              <a:pPr>
                <a:defRPr/>
              </a:pPr>
              <a:t>‹#›</a:t>
            </a:fld>
            <a:endParaRPr lang="en-US" altLang="ja-JP"/>
          </a:p>
        </p:txBody>
      </p:sp>
    </p:spTree>
    <p:extLst>
      <p:ext uri="{BB962C8B-B14F-4D97-AF65-F5344CB8AC3E}">
        <p14:creationId xmlns:p14="http://schemas.microsoft.com/office/powerpoint/2010/main" val="1803473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a:ln/>
        </p:spPr>
      </p:sp>
      <p:sp>
        <p:nvSpPr>
          <p:cNvPr id="849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849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E3F77CFA-BDC2-4AFB-BA6B-D7D12F6BBE78}" type="slidenum">
              <a:rPr lang="en-US" altLang="ja-JP" sz="1300" b="0" smtClean="0">
                <a:latin typeface="Times New Roman" pitchFamily="18" charset="0"/>
              </a:rPr>
              <a:pPr eaLnBrk="1" hangingPunct="1"/>
              <a:t>1</a:t>
            </a:fld>
            <a:endParaRPr lang="en-US" altLang="ja-JP" sz="1300" b="0" smtClean="0">
              <a:latin typeface="Times New Roman" pitchFamily="18" charset="0"/>
            </a:endParaRPr>
          </a:p>
        </p:txBody>
      </p:sp>
    </p:spTree>
    <p:extLst>
      <p:ext uri="{BB962C8B-B14F-4D97-AF65-F5344CB8AC3E}">
        <p14:creationId xmlns:p14="http://schemas.microsoft.com/office/powerpoint/2010/main" val="391232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a:ln/>
        </p:spPr>
      </p:sp>
      <p:sp>
        <p:nvSpPr>
          <p:cNvPr id="952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これは亀田病院のホームページからとったものです。身長と体重を入力すると、１日の適切なカロリーが表示される仕組みです。携帯電話からアクセスできます。</a:t>
            </a:r>
          </a:p>
        </p:txBody>
      </p:sp>
      <p:sp>
        <p:nvSpPr>
          <p:cNvPr id="952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1600" b="1">
                <a:solidFill>
                  <a:schemeClr val="tx1"/>
                </a:solidFill>
                <a:latin typeface="Arial" pitchFamily="34" charset="0"/>
                <a:ea typeface="ＭＳ Ｐゴシック" pitchFamily="50" charset="-128"/>
              </a:defRPr>
            </a:lvl1pPr>
            <a:lvl2pPr marL="742950" indent="-285750" defTabSz="952500" eaLnBrk="0" hangingPunct="0">
              <a:defRPr kumimoji="1" sz="1600" b="1">
                <a:solidFill>
                  <a:schemeClr val="tx1"/>
                </a:solidFill>
                <a:latin typeface="Arial" pitchFamily="34" charset="0"/>
                <a:ea typeface="ＭＳ Ｐゴシック" pitchFamily="50" charset="-128"/>
              </a:defRPr>
            </a:lvl2pPr>
            <a:lvl3pPr marL="1143000" indent="-228600" defTabSz="952500" eaLnBrk="0" hangingPunct="0">
              <a:defRPr kumimoji="1" sz="1600" b="1">
                <a:solidFill>
                  <a:schemeClr val="tx1"/>
                </a:solidFill>
                <a:latin typeface="Arial" pitchFamily="34" charset="0"/>
                <a:ea typeface="ＭＳ Ｐゴシック" pitchFamily="50" charset="-128"/>
              </a:defRPr>
            </a:lvl3pPr>
            <a:lvl4pPr marL="1600200" indent="-228600" defTabSz="952500" eaLnBrk="0" hangingPunct="0">
              <a:defRPr kumimoji="1" sz="1600" b="1">
                <a:solidFill>
                  <a:schemeClr val="tx1"/>
                </a:solidFill>
                <a:latin typeface="Arial" pitchFamily="34" charset="0"/>
                <a:ea typeface="ＭＳ Ｐゴシック" pitchFamily="50" charset="-128"/>
              </a:defRPr>
            </a:lvl4pPr>
            <a:lvl5pPr marL="2057400" indent="-228600" defTabSz="952500" eaLnBrk="0" hangingPunct="0">
              <a:defRPr kumimoji="1" sz="1600" b="1">
                <a:solidFill>
                  <a:schemeClr val="tx1"/>
                </a:solidFill>
                <a:latin typeface="Arial" pitchFamily="34" charset="0"/>
                <a:ea typeface="ＭＳ Ｐゴシック" pitchFamily="50" charset="-128"/>
              </a:defRPr>
            </a:lvl5pPr>
            <a:lvl6pPr marL="25146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593584C4-B081-4EBD-BCE4-B0C7DF55F98E}" type="slidenum">
              <a:rPr lang="en-US" altLang="ja-JP" sz="1300" b="0" smtClean="0">
                <a:solidFill>
                  <a:srgbClr val="000000"/>
                </a:solidFill>
                <a:latin typeface="Times New Roman" pitchFamily="18" charset="0"/>
              </a:rPr>
              <a:pPr eaLnBrk="1" hangingPunct="1"/>
              <a:t>10</a:t>
            </a:fld>
            <a:endParaRPr lang="en-US" altLang="ja-JP" sz="1300" b="0" smtClean="0">
              <a:solidFill>
                <a:srgbClr val="000000"/>
              </a:solidFill>
              <a:latin typeface="Times New Roman" pitchFamily="18" charset="0"/>
            </a:endParaRPr>
          </a:p>
        </p:txBody>
      </p:sp>
    </p:spTree>
    <p:extLst>
      <p:ext uri="{BB962C8B-B14F-4D97-AF65-F5344CB8AC3E}">
        <p14:creationId xmlns:p14="http://schemas.microsoft.com/office/powerpoint/2010/main" val="2929732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a:ln/>
        </p:spPr>
      </p:sp>
      <p:sp>
        <p:nvSpPr>
          <p:cNvPr id="962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これは亀田病院のホームページからとったものです。身長と体重を入力すると、１日の適切なカロリーが表示される仕組みです。携帯電話からアクセスできます。</a:t>
            </a:r>
          </a:p>
        </p:txBody>
      </p:sp>
      <p:sp>
        <p:nvSpPr>
          <p:cNvPr id="962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1600" b="1">
                <a:solidFill>
                  <a:schemeClr val="tx1"/>
                </a:solidFill>
                <a:latin typeface="Arial" pitchFamily="34" charset="0"/>
                <a:ea typeface="ＭＳ Ｐゴシック" pitchFamily="50" charset="-128"/>
              </a:defRPr>
            </a:lvl1pPr>
            <a:lvl2pPr marL="742950" indent="-285750" defTabSz="952500" eaLnBrk="0" hangingPunct="0">
              <a:defRPr kumimoji="1" sz="1600" b="1">
                <a:solidFill>
                  <a:schemeClr val="tx1"/>
                </a:solidFill>
                <a:latin typeface="Arial" pitchFamily="34" charset="0"/>
                <a:ea typeface="ＭＳ Ｐゴシック" pitchFamily="50" charset="-128"/>
              </a:defRPr>
            </a:lvl2pPr>
            <a:lvl3pPr marL="1143000" indent="-228600" defTabSz="952500" eaLnBrk="0" hangingPunct="0">
              <a:defRPr kumimoji="1" sz="1600" b="1">
                <a:solidFill>
                  <a:schemeClr val="tx1"/>
                </a:solidFill>
                <a:latin typeface="Arial" pitchFamily="34" charset="0"/>
                <a:ea typeface="ＭＳ Ｐゴシック" pitchFamily="50" charset="-128"/>
              </a:defRPr>
            </a:lvl3pPr>
            <a:lvl4pPr marL="1600200" indent="-228600" defTabSz="952500" eaLnBrk="0" hangingPunct="0">
              <a:defRPr kumimoji="1" sz="1600" b="1">
                <a:solidFill>
                  <a:schemeClr val="tx1"/>
                </a:solidFill>
                <a:latin typeface="Arial" pitchFamily="34" charset="0"/>
                <a:ea typeface="ＭＳ Ｐゴシック" pitchFamily="50" charset="-128"/>
              </a:defRPr>
            </a:lvl4pPr>
            <a:lvl5pPr marL="2057400" indent="-228600" defTabSz="952500" eaLnBrk="0" hangingPunct="0">
              <a:defRPr kumimoji="1" sz="1600" b="1">
                <a:solidFill>
                  <a:schemeClr val="tx1"/>
                </a:solidFill>
                <a:latin typeface="Arial" pitchFamily="34" charset="0"/>
                <a:ea typeface="ＭＳ Ｐゴシック" pitchFamily="50" charset="-128"/>
              </a:defRPr>
            </a:lvl5pPr>
            <a:lvl6pPr marL="25146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FD82A76A-B1C9-410C-81F9-4BC8F39432F3}" type="slidenum">
              <a:rPr lang="en-US" altLang="ja-JP" sz="1200" b="0" smtClean="0">
                <a:solidFill>
                  <a:srgbClr val="000000"/>
                </a:solidFill>
              </a:rPr>
              <a:pPr eaLnBrk="1" hangingPunct="1"/>
              <a:t>11</a:t>
            </a:fld>
            <a:endParaRPr lang="en-US" altLang="ja-JP" sz="1200" b="0" smtClean="0">
              <a:solidFill>
                <a:srgbClr val="000000"/>
              </a:solidFill>
            </a:endParaRPr>
          </a:p>
        </p:txBody>
      </p:sp>
    </p:spTree>
    <p:extLst>
      <p:ext uri="{BB962C8B-B14F-4D97-AF65-F5344CB8AC3E}">
        <p14:creationId xmlns:p14="http://schemas.microsoft.com/office/powerpoint/2010/main" val="1561532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p:cNvSpPr>
            <a:spLocks noGrp="1" noRot="1" noChangeAspect="1" noTextEdit="1"/>
          </p:cNvSpPr>
          <p:nvPr>
            <p:ph type="sldImg"/>
          </p:nvPr>
        </p:nvSpPr>
        <p:spPr>
          <a:ln/>
        </p:spPr>
      </p:sp>
      <p:sp>
        <p:nvSpPr>
          <p:cNvPr id="972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入力と出力が目立つように</a:t>
            </a:r>
            <a:r>
              <a:rPr lang="en-US" altLang="ja-JP" smtClean="0"/>
              <a:t>○</a:t>
            </a:r>
            <a:r>
              <a:rPr lang="ja-JP" altLang="en-US" smtClean="0"/>
              <a:t>を。</a:t>
            </a:r>
          </a:p>
        </p:txBody>
      </p:sp>
      <p:sp>
        <p:nvSpPr>
          <p:cNvPr id="972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1600" b="1">
                <a:solidFill>
                  <a:schemeClr val="tx1"/>
                </a:solidFill>
                <a:latin typeface="Arial" pitchFamily="34" charset="0"/>
                <a:ea typeface="ＭＳ Ｐゴシック" pitchFamily="50" charset="-128"/>
              </a:defRPr>
            </a:lvl1pPr>
            <a:lvl2pPr marL="742950" indent="-285750" defTabSz="952500" eaLnBrk="0" hangingPunct="0">
              <a:defRPr kumimoji="1" sz="1600" b="1">
                <a:solidFill>
                  <a:schemeClr val="tx1"/>
                </a:solidFill>
                <a:latin typeface="Arial" pitchFamily="34" charset="0"/>
                <a:ea typeface="ＭＳ Ｐゴシック" pitchFamily="50" charset="-128"/>
              </a:defRPr>
            </a:lvl2pPr>
            <a:lvl3pPr marL="1143000" indent="-228600" defTabSz="952500" eaLnBrk="0" hangingPunct="0">
              <a:defRPr kumimoji="1" sz="1600" b="1">
                <a:solidFill>
                  <a:schemeClr val="tx1"/>
                </a:solidFill>
                <a:latin typeface="Arial" pitchFamily="34" charset="0"/>
                <a:ea typeface="ＭＳ Ｐゴシック" pitchFamily="50" charset="-128"/>
              </a:defRPr>
            </a:lvl3pPr>
            <a:lvl4pPr marL="1600200" indent="-228600" defTabSz="952500" eaLnBrk="0" hangingPunct="0">
              <a:defRPr kumimoji="1" sz="1600" b="1">
                <a:solidFill>
                  <a:schemeClr val="tx1"/>
                </a:solidFill>
                <a:latin typeface="Arial" pitchFamily="34" charset="0"/>
                <a:ea typeface="ＭＳ Ｐゴシック" pitchFamily="50" charset="-128"/>
              </a:defRPr>
            </a:lvl4pPr>
            <a:lvl5pPr marL="2057400" indent="-228600" defTabSz="952500" eaLnBrk="0" hangingPunct="0">
              <a:defRPr kumimoji="1" sz="1600" b="1">
                <a:solidFill>
                  <a:schemeClr val="tx1"/>
                </a:solidFill>
                <a:latin typeface="Arial" pitchFamily="34" charset="0"/>
                <a:ea typeface="ＭＳ Ｐゴシック" pitchFamily="50" charset="-128"/>
              </a:defRPr>
            </a:lvl5pPr>
            <a:lvl6pPr marL="25146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6B1EF564-0184-4E99-9011-07AF8810EB1D}" type="slidenum">
              <a:rPr lang="en-US" altLang="ja-JP" sz="1200" b="0" smtClean="0">
                <a:solidFill>
                  <a:srgbClr val="000000"/>
                </a:solidFill>
              </a:rPr>
              <a:pPr eaLnBrk="1" hangingPunct="1"/>
              <a:t>12</a:t>
            </a:fld>
            <a:endParaRPr lang="en-US" altLang="ja-JP" sz="1200" b="0" smtClean="0">
              <a:solidFill>
                <a:srgbClr val="000000"/>
              </a:solidFill>
            </a:endParaRPr>
          </a:p>
        </p:txBody>
      </p:sp>
    </p:spTree>
    <p:extLst>
      <p:ext uri="{BB962C8B-B14F-4D97-AF65-F5344CB8AC3E}">
        <p14:creationId xmlns:p14="http://schemas.microsoft.com/office/powerpoint/2010/main" val="1288712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a:ln/>
        </p:spPr>
      </p:sp>
      <p:sp>
        <p:nvSpPr>
          <p:cNvPr id="983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983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1600" b="1">
                <a:solidFill>
                  <a:schemeClr val="tx1"/>
                </a:solidFill>
                <a:latin typeface="Arial" pitchFamily="34" charset="0"/>
                <a:ea typeface="ＭＳ Ｐゴシック" pitchFamily="50" charset="-128"/>
              </a:defRPr>
            </a:lvl1pPr>
            <a:lvl2pPr marL="742950" indent="-285750" defTabSz="952500" eaLnBrk="0" hangingPunct="0">
              <a:defRPr kumimoji="1" sz="1600" b="1">
                <a:solidFill>
                  <a:schemeClr val="tx1"/>
                </a:solidFill>
                <a:latin typeface="Arial" pitchFamily="34" charset="0"/>
                <a:ea typeface="ＭＳ Ｐゴシック" pitchFamily="50" charset="-128"/>
              </a:defRPr>
            </a:lvl2pPr>
            <a:lvl3pPr marL="1143000" indent="-228600" defTabSz="952500" eaLnBrk="0" hangingPunct="0">
              <a:defRPr kumimoji="1" sz="1600" b="1">
                <a:solidFill>
                  <a:schemeClr val="tx1"/>
                </a:solidFill>
                <a:latin typeface="Arial" pitchFamily="34" charset="0"/>
                <a:ea typeface="ＭＳ Ｐゴシック" pitchFamily="50" charset="-128"/>
              </a:defRPr>
            </a:lvl3pPr>
            <a:lvl4pPr marL="1600200" indent="-228600" defTabSz="952500" eaLnBrk="0" hangingPunct="0">
              <a:defRPr kumimoji="1" sz="1600" b="1">
                <a:solidFill>
                  <a:schemeClr val="tx1"/>
                </a:solidFill>
                <a:latin typeface="Arial" pitchFamily="34" charset="0"/>
                <a:ea typeface="ＭＳ Ｐゴシック" pitchFamily="50" charset="-128"/>
              </a:defRPr>
            </a:lvl4pPr>
            <a:lvl5pPr marL="2057400" indent="-228600" defTabSz="952500" eaLnBrk="0" hangingPunct="0">
              <a:defRPr kumimoji="1" sz="1600" b="1">
                <a:solidFill>
                  <a:schemeClr val="tx1"/>
                </a:solidFill>
                <a:latin typeface="Arial" pitchFamily="34" charset="0"/>
                <a:ea typeface="ＭＳ Ｐゴシック" pitchFamily="50" charset="-128"/>
              </a:defRPr>
            </a:lvl5pPr>
            <a:lvl6pPr marL="25146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845E4927-D590-407A-BB48-7480D26D1B06}" type="slidenum">
              <a:rPr lang="en-US" altLang="ja-JP" sz="1200" b="0" smtClean="0">
                <a:solidFill>
                  <a:srgbClr val="000000"/>
                </a:solidFill>
              </a:rPr>
              <a:pPr eaLnBrk="1" hangingPunct="1"/>
              <a:t>13</a:t>
            </a:fld>
            <a:endParaRPr lang="en-US" altLang="ja-JP" sz="1200" b="0" smtClean="0">
              <a:solidFill>
                <a:srgbClr val="000000"/>
              </a:solidFill>
            </a:endParaRPr>
          </a:p>
        </p:txBody>
      </p:sp>
    </p:spTree>
    <p:extLst>
      <p:ext uri="{BB962C8B-B14F-4D97-AF65-F5344CB8AC3E}">
        <p14:creationId xmlns:p14="http://schemas.microsoft.com/office/powerpoint/2010/main" val="196959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E2A465-4853-4131-9C64-9A232FA68F0F}"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386103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スライド イメージ プレースホルダ 1"/>
          <p:cNvSpPr>
            <a:spLocks noGrp="1" noRot="1" noChangeAspect="1" noTextEdit="1"/>
          </p:cNvSpPr>
          <p:nvPr>
            <p:ph type="sldImg"/>
          </p:nvPr>
        </p:nvSpPr>
        <p:spPr>
          <a:ln/>
        </p:spPr>
      </p:sp>
      <p:sp>
        <p:nvSpPr>
          <p:cNvPr id="2344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2345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47EA57CE-7BDA-4EAD-8F01-4549A4D18464}" type="slidenum">
              <a:rPr lang="en-US" altLang="ja-JP" sz="1300" b="0" smtClean="0">
                <a:solidFill>
                  <a:srgbClr val="000000"/>
                </a:solidFill>
                <a:latin typeface="Times New Roman" pitchFamily="18" charset="0"/>
              </a:rPr>
              <a:pPr eaLnBrk="1" hangingPunct="1"/>
              <a:t>15</a:t>
            </a:fld>
            <a:endParaRPr lang="en-US" altLang="ja-JP" sz="1300" b="0" smtClean="0">
              <a:solidFill>
                <a:srgbClr val="000000"/>
              </a:solidFill>
              <a:latin typeface="Times New Roman" pitchFamily="18" charset="0"/>
            </a:endParaRPr>
          </a:p>
        </p:txBody>
      </p:sp>
    </p:spTree>
    <p:extLst>
      <p:ext uri="{BB962C8B-B14F-4D97-AF65-F5344CB8AC3E}">
        <p14:creationId xmlns:p14="http://schemas.microsoft.com/office/powerpoint/2010/main" val="1552618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0DA008AA-B0D3-480D-B52B-031E32FE66D1}" type="slidenum">
              <a:rPr lang="en-US" altLang="ja-JP" sz="1200">
                <a:solidFill>
                  <a:srgbClr val="000000"/>
                </a:solidFill>
              </a:rPr>
              <a:pPr algn="r" eaLnBrk="1" hangingPunct="1"/>
              <a:t>16</a:t>
            </a:fld>
            <a:endParaRPr lang="en-US" altLang="ja-JP" sz="1200">
              <a:solidFill>
                <a:srgbClr val="000000"/>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62025" y="4899025"/>
            <a:ext cx="5221288"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930146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a:ln/>
        </p:spPr>
      </p:sp>
      <p:sp>
        <p:nvSpPr>
          <p:cNvPr id="1013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013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BEB141EE-B7E8-49BC-AA88-3F3E45BB4F47}" type="slidenum">
              <a:rPr lang="en-US" altLang="ja-JP" sz="1300" b="0" smtClean="0">
                <a:solidFill>
                  <a:srgbClr val="000000"/>
                </a:solidFill>
                <a:latin typeface="Times New Roman" pitchFamily="18" charset="0"/>
              </a:rPr>
              <a:pPr eaLnBrk="1" hangingPunct="1"/>
              <a:t>17</a:t>
            </a:fld>
            <a:endParaRPr lang="en-US" altLang="ja-JP" sz="1300" b="0" smtClean="0">
              <a:solidFill>
                <a:srgbClr val="000000"/>
              </a:solidFill>
              <a:latin typeface="Times New Roman" pitchFamily="18" charset="0"/>
            </a:endParaRPr>
          </a:p>
        </p:txBody>
      </p:sp>
    </p:spTree>
    <p:extLst>
      <p:ext uri="{BB962C8B-B14F-4D97-AF65-F5344CB8AC3E}">
        <p14:creationId xmlns:p14="http://schemas.microsoft.com/office/powerpoint/2010/main" val="10656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a:ln/>
        </p:spPr>
      </p:sp>
      <p:sp>
        <p:nvSpPr>
          <p:cNvPr id="1024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024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B1EBC4E4-F4B6-4895-9ED4-76C230B246F6}" type="slidenum">
              <a:rPr lang="en-US" altLang="ja-JP" sz="1300" b="0" smtClean="0">
                <a:latin typeface="Times New Roman" pitchFamily="18" charset="0"/>
              </a:rPr>
              <a:pPr eaLnBrk="1" hangingPunct="1"/>
              <a:t>18</a:t>
            </a:fld>
            <a:endParaRPr lang="en-US" altLang="ja-JP" sz="1300" b="0" smtClean="0">
              <a:latin typeface="Times New Roman" pitchFamily="18" charset="0"/>
            </a:endParaRPr>
          </a:p>
        </p:txBody>
      </p:sp>
    </p:spTree>
    <p:extLst>
      <p:ext uri="{BB962C8B-B14F-4D97-AF65-F5344CB8AC3E}">
        <p14:creationId xmlns:p14="http://schemas.microsoft.com/office/powerpoint/2010/main" val="1188227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0A26A4C1-41BB-4A81-9C56-4D6CE2DB99F5}" type="slidenum">
              <a:rPr lang="en-US" altLang="ja-JP" sz="1200">
                <a:solidFill>
                  <a:srgbClr val="000000"/>
                </a:solidFill>
              </a:rPr>
              <a:pPr algn="r" eaLnBrk="1" hangingPunct="1"/>
              <a:t>19</a:t>
            </a:fld>
            <a:endParaRPr lang="en-US" altLang="ja-JP" sz="1200">
              <a:solidFill>
                <a:srgbClr val="000000"/>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62025" y="4899025"/>
            <a:ext cx="5221288"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168666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a:ln/>
        </p:spPr>
      </p:sp>
      <p:sp>
        <p:nvSpPr>
          <p:cNvPr id="860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860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829B428E-817D-4F67-9683-1485F7C1AAD5}" type="slidenum">
              <a:rPr lang="en-US" altLang="ja-JP" sz="1300" b="0" smtClean="0">
                <a:latin typeface="Times New Roman" pitchFamily="18" charset="0"/>
              </a:rPr>
              <a:pPr eaLnBrk="1" hangingPunct="1"/>
              <a:t>2</a:t>
            </a:fld>
            <a:endParaRPr lang="en-US" altLang="ja-JP" sz="1300" b="0" smtClean="0">
              <a:latin typeface="Times New Roman" pitchFamily="18" charset="0"/>
            </a:endParaRPr>
          </a:p>
        </p:txBody>
      </p:sp>
    </p:spTree>
    <p:extLst>
      <p:ext uri="{BB962C8B-B14F-4D97-AF65-F5344CB8AC3E}">
        <p14:creationId xmlns:p14="http://schemas.microsoft.com/office/powerpoint/2010/main" val="792412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1983696A-A3D0-4F83-922D-C0E26D5B12D9}" type="slidenum">
              <a:rPr lang="en-US" altLang="ja-JP" sz="1200">
                <a:solidFill>
                  <a:srgbClr val="000000"/>
                </a:solidFill>
              </a:rPr>
              <a:pPr algn="r" eaLnBrk="1" hangingPunct="1"/>
              <a:t>20</a:t>
            </a:fld>
            <a:endParaRPr lang="en-US" altLang="ja-JP" sz="120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62025" y="4899025"/>
            <a:ext cx="5221288"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4125255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
          <p:cNvSpPr>
            <a:spLocks noGrp="1" noRot="1" noChangeAspect="1" noChangeArrowheads="1" noTextEdit="1"/>
          </p:cNvSpPr>
          <p:nvPr>
            <p:ph type="sldImg"/>
          </p:nvPr>
        </p:nvSpPr>
        <p:spPr>
          <a:xfrm>
            <a:off x="990600" y="766763"/>
            <a:ext cx="5118100" cy="3838575"/>
          </a:xfrm>
          <a:ln/>
        </p:spPr>
      </p:sp>
      <p:sp>
        <p:nvSpPr>
          <p:cNvPr id="105475" name="Rectangle 2"/>
          <p:cNvSpPr>
            <a:spLocks noGrp="1" noChangeArrowheads="1"/>
          </p:cNvSpPr>
          <p:nvPr>
            <p:ph type="body" idx="1"/>
          </p:nvPr>
        </p:nvSpPr>
        <p:spPr>
          <a:xfrm>
            <a:off x="1082675" y="4872038"/>
            <a:ext cx="4938713" cy="3894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ja-JP" smtClean="0"/>
          </a:p>
        </p:txBody>
      </p:sp>
    </p:spTree>
    <p:extLst>
      <p:ext uri="{BB962C8B-B14F-4D97-AF65-F5344CB8AC3E}">
        <p14:creationId xmlns:p14="http://schemas.microsoft.com/office/powerpoint/2010/main" val="1389504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EB9B671E-C389-42B5-B9CC-196F798F3F07}" type="slidenum">
              <a:rPr lang="en-US" altLang="ja-JP" sz="1200">
                <a:solidFill>
                  <a:srgbClr val="000000"/>
                </a:solidFill>
              </a:rPr>
              <a:pPr algn="r" eaLnBrk="1" hangingPunct="1"/>
              <a:t>22</a:t>
            </a:fld>
            <a:endParaRPr lang="en-US" altLang="ja-JP" sz="120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62025" y="4899025"/>
            <a:ext cx="5221288"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377256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275CDEB0-B26C-482D-94C4-204B513E0BD9}" type="slidenum">
              <a:rPr lang="en-US" altLang="ja-JP" sz="1200">
                <a:solidFill>
                  <a:srgbClr val="000000"/>
                </a:solidFill>
              </a:rPr>
              <a:pPr algn="r" eaLnBrk="1" hangingPunct="1"/>
              <a:t>23</a:t>
            </a:fld>
            <a:endParaRPr lang="en-US" altLang="ja-JP" sz="120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62025" y="4899025"/>
            <a:ext cx="5221288"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2938383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3B621AE-8EF0-492D-A44F-1B5FC426E58A}" type="slidenum">
              <a:rPr lang="en-US" altLang="ja-JP" smtClean="0">
                <a:solidFill>
                  <a:prstClr val="black"/>
                </a:solidFill>
              </a:rPr>
              <a:pPr>
                <a:defRPr/>
              </a:pPr>
              <a:t>24</a:t>
            </a:fld>
            <a:endParaRPr lang="en-US" altLang="ja-JP">
              <a:solidFill>
                <a:prstClr val="black"/>
              </a:solidFill>
            </a:endParaRPr>
          </a:p>
        </p:txBody>
      </p:sp>
    </p:spTree>
    <p:extLst>
      <p:ext uri="{BB962C8B-B14F-4D97-AF65-F5344CB8AC3E}">
        <p14:creationId xmlns:p14="http://schemas.microsoft.com/office/powerpoint/2010/main" val="2327298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92FD5B63-F0DA-4E1B-9E3E-5CC5EEC20C4F}" type="slidenum">
              <a:rPr lang="en-US" altLang="ja-JP" sz="1200">
                <a:solidFill>
                  <a:srgbClr val="000000"/>
                </a:solidFill>
              </a:rPr>
              <a:pPr algn="r" eaLnBrk="1" hangingPunct="1"/>
              <a:t>25</a:t>
            </a:fld>
            <a:endParaRPr lang="en-US" altLang="ja-JP" sz="1200">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62025" y="4899025"/>
            <a:ext cx="5221288" cy="458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4079474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 1"/>
          <p:cNvSpPr>
            <a:spLocks noGrp="1" noRot="1" noChangeAspect="1" noTextEdit="1"/>
          </p:cNvSpPr>
          <p:nvPr>
            <p:ph type="sldImg"/>
          </p:nvPr>
        </p:nvSpPr>
        <p:spPr>
          <a:ln/>
        </p:spPr>
      </p:sp>
      <p:sp>
        <p:nvSpPr>
          <p:cNvPr id="1095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095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82B66F1E-9A1D-4C4E-BA38-DC2C80F30289}" type="slidenum">
              <a:rPr lang="en-US" altLang="ja-JP" sz="1300" b="0" smtClean="0">
                <a:latin typeface="Times New Roman" pitchFamily="18" charset="0"/>
              </a:rPr>
              <a:pPr eaLnBrk="1" hangingPunct="1"/>
              <a:t>26</a:t>
            </a:fld>
            <a:endParaRPr lang="en-US" altLang="ja-JP" sz="1300" b="0" smtClean="0">
              <a:latin typeface="Times New Roman" pitchFamily="18" charset="0"/>
            </a:endParaRPr>
          </a:p>
        </p:txBody>
      </p:sp>
    </p:spTree>
    <p:extLst>
      <p:ext uri="{BB962C8B-B14F-4D97-AF65-F5344CB8AC3E}">
        <p14:creationId xmlns:p14="http://schemas.microsoft.com/office/powerpoint/2010/main" val="4028358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1600" b="1">
                <a:solidFill>
                  <a:schemeClr val="tx1"/>
                </a:solidFill>
                <a:latin typeface="Arial" pitchFamily="34" charset="0"/>
                <a:ea typeface="ＭＳ Ｐゴシック" pitchFamily="50" charset="-128"/>
              </a:defRPr>
            </a:lvl1pPr>
            <a:lvl2pPr marL="742950" indent="-285750" defTabSz="952500" eaLnBrk="0" hangingPunct="0">
              <a:defRPr kumimoji="1" sz="1600" b="1">
                <a:solidFill>
                  <a:schemeClr val="tx1"/>
                </a:solidFill>
                <a:latin typeface="Arial" pitchFamily="34" charset="0"/>
                <a:ea typeface="ＭＳ Ｐゴシック" pitchFamily="50" charset="-128"/>
              </a:defRPr>
            </a:lvl2pPr>
            <a:lvl3pPr marL="1143000" indent="-228600" defTabSz="952500" eaLnBrk="0" hangingPunct="0">
              <a:defRPr kumimoji="1" sz="1600" b="1">
                <a:solidFill>
                  <a:schemeClr val="tx1"/>
                </a:solidFill>
                <a:latin typeface="Arial" pitchFamily="34" charset="0"/>
                <a:ea typeface="ＭＳ Ｐゴシック" pitchFamily="50" charset="-128"/>
              </a:defRPr>
            </a:lvl3pPr>
            <a:lvl4pPr marL="1600200" indent="-228600" defTabSz="952500" eaLnBrk="0" hangingPunct="0">
              <a:defRPr kumimoji="1" sz="1600" b="1">
                <a:solidFill>
                  <a:schemeClr val="tx1"/>
                </a:solidFill>
                <a:latin typeface="Arial" pitchFamily="34" charset="0"/>
                <a:ea typeface="ＭＳ Ｐゴシック" pitchFamily="50" charset="-128"/>
              </a:defRPr>
            </a:lvl4pPr>
            <a:lvl5pPr marL="2057400" indent="-228600" defTabSz="952500" eaLnBrk="0" hangingPunct="0">
              <a:defRPr kumimoji="1" sz="1600" b="1">
                <a:solidFill>
                  <a:schemeClr val="tx1"/>
                </a:solidFill>
                <a:latin typeface="Arial" pitchFamily="34" charset="0"/>
                <a:ea typeface="ＭＳ Ｐゴシック" pitchFamily="50" charset="-128"/>
              </a:defRPr>
            </a:lvl5pPr>
            <a:lvl6pPr marL="25146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fld id="{379F9745-AE6C-460D-A151-DCC70DAD3F37}" type="slidenum">
              <a:rPr lang="en-US" altLang="ja-JP" sz="1200" b="0" smtClean="0">
                <a:solidFill>
                  <a:srgbClr val="000000"/>
                </a:solidFill>
              </a:rPr>
              <a:pPr/>
              <a:t>27</a:t>
            </a:fld>
            <a:endParaRPr lang="en-US" altLang="ja-JP" sz="1200" b="0" smtClean="0">
              <a:solidFill>
                <a:srgbClr val="000000"/>
              </a:solidFill>
            </a:endParaRPr>
          </a:p>
        </p:txBody>
      </p:sp>
      <p:sp>
        <p:nvSpPr>
          <p:cNvPr id="113667" name="スライド イメージ プレースホルダ 1"/>
          <p:cNvSpPr>
            <a:spLocks noGrp="1" noRot="1" noChangeAspect="1" noTextEdit="1"/>
          </p:cNvSpPr>
          <p:nvPr>
            <p:ph type="sldImg"/>
          </p:nvPr>
        </p:nvSpPr>
        <p:spPr>
          <a:ln/>
        </p:spPr>
      </p:sp>
      <p:sp>
        <p:nvSpPr>
          <p:cNvPr id="113668"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mtClean="0">
                <a:latin typeface="Arial" pitchFamily="34" charset="0"/>
              </a:rPr>
              <a:t>このように全身いたるところに合併症をきたす危険のある糖尿病ですので、血糖値が高いといわれたら放置せず、必ず医療機関にかかりましょう。</a:t>
            </a:r>
          </a:p>
        </p:txBody>
      </p:sp>
      <p:sp>
        <p:nvSpPr>
          <p:cNvPr id="113669" name="スライド番号プレースホルダ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5" tIns="47717" rIns="95435" bIns="47717" anchor="b"/>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fld id="{AF3A09B3-5D69-4834-9BAB-F2C4306B4053}" type="slidenum">
              <a:rPr lang="en-US" altLang="ja-JP" sz="1300">
                <a:solidFill>
                  <a:srgbClr val="000000"/>
                </a:solidFill>
                <a:latin typeface="Calibri" pitchFamily="34" charset="0"/>
              </a:rPr>
              <a:pPr algn="r" eaLnBrk="1" hangingPunct="1"/>
              <a:t>27</a:t>
            </a:fld>
            <a:endParaRPr lang="en-US" altLang="ja-JP" sz="1300">
              <a:solidFill>
                <a:srgbClr val="000000"/>
              </a:solidFill>
              <a:latin typeface="Calibri" pitchFamily="34" charset="0"/>
            </a:endParaRPr>
          </a:p>
        </p:txBody>
      </p:sp>
    </p:spTree>
    <p:extLst>
      <p:ext uri="{BB962C8B-B14F-4D97-AF65-F5344CB8AC3E}">
        <p14:creationId xmlns:p14="http://schemas.microsoft.com/office/powerpoint/2010/main" val="558117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946150" y="4860925"/>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１日に</a:t>
            </a:r>
            <a:r>
              <a:rPr lang="en-US" altLang="ja-JP" smtClean="0"/>
              <a:t>1600</a:t>
            </a:r>
            <a:r>
              <a:rPr lang="ja-JP" altLang="en-US" smtClean="0"/>
              <a:t>カロリー食事を取る場合，その半分を糖質で取ると</a:t>
            </a:r>
            <a:r>
              <a:rPr lang="en-US" altLang="ja-JP" smtClean="0"/>
              <a:t>800</a:t>
            </a:r>
            <a:r>
              <a:rPr lang="ja-JP" altLang="en-US" smtClean="0"/>
              <a:t>カロリーすなわちブドウ糖換算で</a:t>
            </a:r>
            <a:r>
              <a:rPr lang="en-US" altLang="ja-JP" smtClean="0"/>
              <a:t>200g</a:t>
            </a:r>
            <a:r>
              <a:rPr lang="ja-JP" altLang="en-US" smtClean="0"/>
              <a:t>ほど摂取します。</a:t>
            </a:r>
          </a:p>
          <a:p>
            <a:pPr eaLnBrk="1" hangingPunct="1"/>
            <a:r>
              <a:rPr lang="ja-JP" altLang="en-US" smtClean="0"/>
              <a:t>食後に血糖は上昇しますが，膵臓からインスリンが分泌され，正常ではすぐに肝臓と筋肉にグリコーゲンとして蓄えられます。</a:t>
            </a:r>
          </a:p>
          <a:p>
            <a:pPr eaLnBrk="1" hangingPunct="1"/>
            <a:r>
              <a:rPr lang="ja-JP" altLang="en-US" smtClean="0"/>
              <a:t>肝臓は摂取量とほぼ同じくらいのブドウ糖を産生します。その半分は脳が使い，あとは，筋肉や赤血球などで使われますが，かなりの部分はまた乳酸として肝臓に戻ってきます。</a:t>
            </a:r>
          </a:p>
          <a:p>
            <a:pPr eaLnBrk="1" hangingPunct="1"/>
            <a:r>
              <a:rPr lang="ja-JP" altLang="en-US" smtClean="0"/>
              <a:t>基本的に，筋肉は脂肪酸をエネルギー源にします。脂肪組織での糖の利用は非常に少なく，脳がブドウ糖の最大の消費者であります。しかし，脳は一定量のブドウ糖を用いますので直接にそれ自体の糖代謝を変化させて血糖値を調節することはありません。</a:t>
            </a:r>
          </a:p>
          <a:p>
            <a:pPr eaLnBrk="1" hangingPunct="1"/>
            <a:endParaRPr lang="ja-JP" altLang="en-US" smtClean="0"/>
          </a:p>
          <a:p>
            <a:pPr eaLnBrk="1" hangingPunct="1"/>
            <a:r>
              <a:rPr lang="ja-JP" altLang="en-US" smtClean="0"/>
              <a:t>そこで，生体の糖代謝維持には筋肉，肝臓，膵臓の３つの臓器が重要な役割を果たします。</a:t>
            </a:r>
          </a:p>
          <a:p>
            <a:pPr eaLnBrk="1" hangingPunct="1"/>
            <a:endParaRPr lang="ja-JP" altLang="en-US" smtClean="0"/>
          </a:p>
          <a:p>
            <a:pPr eaLnBrk="1" hangingPunct="1"/>
            <a:r>
              <a:rPr lang="ja-JP" altLang="en-US" smtClean="0"/>
              <a:t>次のスライドお願いします。</a:t>
            </a:r>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ja-JP" altLang="en-US" smtClean="0"/>
          </a:p>
        </p:txBody>
      </p:sp>
    </p:spTree>
    <p:extLst>
      <p:ext uri="{BB962C8B-B14F-4D97-AF65-F5344CB8AC3E}">
        <p14:creationId xmlns:p14="http://schemas.microsoft.com/office/powerpoint/2010/main" val="3278150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a:ln/>
        </p:spPr>
      </p:sp>
      <p:sp>
        <p:nvSpPr>
          <p:cNvPr id="1157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157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63670CB7-5E2B-4568-93C5-0D46DFB68E3B}" type="slidenum">
              <a:rPr lang="en-US" altLang="ja-JP" sz="1300" b="0" smtClean="0">
                <a:latin typeface="Times New Roman" pitchFamily="18" charset="0"/>
              </a:rPr>
              <a:pPr eaLnBrk="1" hangingPunct="1"/>
              <a:t>29</a:t>
            </a:fld>
            <a:endParaRPr lang="en-US" altLang="ja-JP" sz="1300" b="0" smtClean="0">
              <a:latin typeface="Times New Roman" pitchFamily="18" charset="0"/>
            </a:endParaRPr>
          </a:p>
        </p:txBody>
      </p:sp>
    </p:spTree>
    <p:extLst>
      <p:ext uri="{BB962C8B-B14F-4D97-AF65-F5344CB8AC3E}">
        <p14:creationId xmlns:p14="http://schemas.microsoft.com/office/powerpoint/2010/main" val="125599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31A7C643-ECAA-446D-8262-313A126493B1}" type="slidenum">
              <a:rPr lang="en-US" altLang="ja-JP" sz="1200" b="0" smtClean="0">
                <a:solidFill>
                  <a:srgbClr val="000000"/>
                </a:solidFill>
              </a:rPr>
              <a:pPr eaLnBrk="1" hangingPunct="1"/>
              <a:t>3</a:t>
            </a:fld>
            <a:endParaRPr lang="en-US" altLang="ja-JP" sz="1200" b="0" smtClean="0">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b="1" smtClean="0">
                <a:solidFill>
                  <a:srgbClr val="000066"/>
                </a:solidFill>
              </a:rPr>
              <a:t>アンケート調査方式で、全国２８２施設から</a:t>
            </a:r>
            <a:r>
              <a:rPr lang="en-US" altLang="ja-JP" b="1" smtClean="0">
                <a:solidFill>
                  <a:srgbClr val="000066"/>
                </a:solidFill>
              </a:rPr>
              <a:t>18,385</a:t>
            </a:r>
            <a:r>
              <a:rPr lang="ja-JP" altLang="en-US" b="1" smtClean="0">
                <a:solidFill>
                  <a:srgbClr val="000066"/>
                </a:solidFill>
              </a:rPr>
              <a:t>名が集計され、</a:t>
            </a:r>
            <a:r>
              <a:rPr lang="en-US" altLang="ja-JP" b="1" smtClean="0">
                <a:solidFill>
                  <a:srgbClr val="000066"/>
                </a:solidFill>
              </a:rPr>
              <a:t>1991</a:t>
            </a:r>
            <a:r>
              <a:rPr lang="ja-JP" altLang="en-US" b="1" smtClean="0">
                <a:solidFill>
                  <a:srgbClr val="000066"/>
                </a:solidFill>
              </a:rPr>
              <a:t>～</a:t>
            </a:r>
            <a:r>
              <a:rPr lang="en-US" altLang="ja-JP" b="1" smtClean="0">
                <a:solidFill>
                  <a:srgbClr val="000066"/>
                </a:solidFill>
              </a:rPr>
              <a:t>2000</a:t>
            </a:r>
            <a:r>
              <a:rPr lang="ja-JP" altLang="en-US" b="1" smtClean="0">
                <a:solidFill>
                  <a:srgbClr val="000066"/>
                </a:solidFill>
              </a:rPr>
              <a:t>年の</a:t>
            </a:r>
          </a:p>
          <a:p>
            <a:pPr eaLnBrk="1" hangingPunct="1"/>
            <a:r>
              <a:rPr lang="en-US" altLang="ja-JP" b="1" smtClean="0">
                <a:solidFill>
                  <a:srgbClr val="000066"/>
                </a:solidFill>
              </a:rPr>
              <a:t>10</a:t>
            </a:r>
            <a:r>
              <a:rPr lang="ja-JP" altLang="en-US" b="1" smtClean="0">
                <a:solidFill>
                  <a:srgbClr val="000066"/>
                </a:solidFill>
              </a:rPr>
              <a:t>年間における日本人糖尿病患者の死因を分析した</a:t>
            </a:r>
          </a:p>
          <a:p>
            <a:pPr eaLnBrk="1" hangingPunct="1"/>
            <a:endParaRPr lang="en-US" altLang="ja-JP" smtClean="0"/>
          </a:p>
        </p:txBody>
      </p:sp>
    </p:spTree>
    <p:extLst>
      <p:ext uri="{BB962C8B-B14F-4D97-AF65-F5344CB8AC3E}">
        <p14:creationId xmlns:p14="http://schemas.microsoft.com/office/powerpoint/2010/main" val="2800523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946150" y="4860925"/>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t>１日に</a:t>
            </a:r>
            <a:r>
              <a:rPr lang="en-US" altLang="ja-JP" smtClean="0"/>
              <a:t>1600</a:t>
            </a:r>
            <a:r>
              <a:rPr lang="ja-JP" altLang="en-US" smtClean="0"/>
              <a:t>カロリー食事を取る場合，その半分を糖質で取ると</a:t>
            </a:r>
            <a:r>
              <a:rPr lang="en-US" altLang="ja-JP" smtClean="0"/>
              <a:t>800</a:t>
            </a:r>
            <a:r>
              <a:rPr lang="ja-JP" altLang="en-US" smtClean="0"/>
              <a:t>カロリーすなわちブドウ糖換算で</a:t>
            </a:r>
            <a:r>
              <a:rPr lang="en-US" altLang="ja-JP" smtClean="0"/>
              <a:t>200g</a:t>
            </a:r>
            <a:r>
              <a:rPr lang="ja-JP" altLang="en-US" smtClean="0"/>
              <a:t>ほど摂取します。</a:t>
            </a:r>
          </a:p>
          <a:p>
            <a:pPr eaLnBrk="1" hangingPunct="1"/>
            <a:r>
              <a:rPr lang="ja-JP" altLang="en-US" smtClean="0"/>
              <a:t>食後に血糖は上昇しますが，膵臓からインスリンが分泌され，正常ではすぐに肝臓と筋肉にグリコーゲンとして蓄えられます。</a:t>
            </a:r>
          </a:p>
          <a:p>
            <a:pPr eaLnBrk="1" hangingPunct="1"/>
            <a:r>
              <a:rPr lang="ja-JP" altLang="en-US" smtClean="0"/>
              <a:t>肝臓は摂取量とほぼ同じくらいのブドウ糖を産生します。その半分は脳が使い，あとは，筋肉や赤血球などで使われますが，かなりの部分はまた乳酸として肝臓に戻ってきます。</a:t>
            </a:r>
          </a:p>
          <a:p>
            <a:pPr eaLnBrk="1" hangingPunct="1"/>
            <a:r>
              <a:rPr lang="ja-JP" altLang="en-US" smtClean="0"/>
              <a:t>基本的に，筋肉は脂肪酸をエネルギー源にします。脂肪組織での糖の利用は非常に少なく，脳がブドウ糖の最大の消費者であります。しかし，脳は一定量のブドウ糖を用いますので直接にそれ自体の糖代謝を変化させて血糖値を調節することはありません。</a:t>
            </a:r>
          </a:p>
          <a:p>
            <a:pPr eaLnBrk="1" hangingPunct="1"/>
            <a:endParaRPr lang="ja-JP" altLang="en-US" smtClean="0"/>
          </a:p>
          <a:p>
            <a:pPr eaLnBrk="1" hangingPunct="1"/>
            <a:r>
              <a:rPr lang="ja-JP" altLang="en-US" smtClean="0"/>
              <a:t>そこで，生体の糖代謝維持には筋肉，肝臓，膵臓の３つの臓器が重要な役割を果たします。</a:t>
            </a:r>
          </a:p>
          <a:p>
            <a:pPr eaLnBrk="1" hangingPunct="1"/>
            <a:endParaRPr lang="ja-JP" altLang="en-US" smtClean="0"/>
          </a:p>
          <a:p>
            <a:pPr eaLnBrk="1" hangingPunct="1"/>
            <a:r>
              <a:rPr lang="ja-JP" altLang="en-US" smtClean="0"/>
              <a:t>次のスライドお願いします。</a:t>
            </a:r>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ja-JP" altLang="en-US" smtClean="0"/>
          </a:p>
          <a:p>
            <a:pPr eaLnBrk="1" hangingPunct="1"/>
            <a:endParaRPr lang="ja-JP" altLang="en-US" smtClean="0"/>
          </a:p>
        </p:txBody>
      </p:sp>
    </p:spTree>
    <p:extLst>
      <p:ext uri="{BB962C8B-B14F-4D97-AF65-F5344CB8AC3E}">
        <p14:creationId xmlns:p14="http://schemas.microsoft.com/office/powerpoint/2010/main" val="170691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 1"/>
          <p:cNvSpPr>
            <a:spLocks noGrp="1" noRot="1" noChangeAspect="1" noTextEdit="1"/>
          </p:cNvSpPr>
          <p:nvPr>
            <p:ph type="sldImg"/>
          </p:nvPr>
        </p:nvSpPr>
        <p:spPr>
          <a:ln/>
        </p:spPr>
      </p:sp>
      <p:sp>
        <p:nvSpPr>
          <p:cNvPr id="1177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177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43534B85-15D7-442D-8AE4-586F5F8FB78A}" type="slidenum">
              <a:rPr lang="en-US" altLang="ja-JP" sz="1300" b="0" smtClean="0">
                <a:latin typeface="Times New Roman" pitchFamily="18" charset="0"/>
              </a:rPr>
              <a:pPr eaLnBrk="1" hangingPunct="1"/>
              <a:t>31</a:t>
            </a:fld>
            <a:endParaRPr lang="en-US" altLang="ja-JP" sz="1300" b="0" smtClean="0">
              <a:latin typeface="Times New Roman" pitchFamily="18" charset="0"/>
            </a:endParaRPr>
          </a:p>
        </p:txBody>
      </p:sp>
    </p:spTree>
    <p:extLst>
      <p:ext uri="{BB962C8B-B14F-4D97-AF65-F5344CB8AC3E}">
        <p14:creationId xmlns:p14="http://schemas.microsoft.com/office/powerpoint/2010/main" val="2830553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 1"/>
          <p:cNvSpPr>
            <a:spLocks noGrp="1" noRot="1" noChangeAspect="1" noTextEdit="1"/>
          </p:cNvSpPr>
          <p:nvPr>
            <p:ph type="sldImg"/>
          </p:nvPr>
        </p:nvSpPr>
        <p:spPr>
          <a:ln/>
        </p:spPr>
      </p:sp>
      <p:sp>
        <p:nvSpPr>
          <p:cNvPr id="1177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177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43534B85-15D7-442D-8AE4-586F5F8FB78A}" type="slidenum">
              <a:rPr lang="en-US" altLang="ja-JP" sz="1300" b="0" smtClean="0">
                <a:solidFill>
                  <a:prstClr val="black"/>
                </a:solidFill>
                <a:latin typeface="Times New Roman" pitchFamily="18" charset="0"/>
              </a:rPr>
              <a:pPr eaLnBrk="1" hangingPunct="1"/>
              <a:t>32</a:t>
            </a:fld>
            <a:endParaRPr lang="en-US" altLang="ja-JP" sz="1300" b="0" smtClean="0">
              <a:solidFill>
                <a:prstClr val="black"/>
              </a:solidFill>
              <a:latin typeface="Times New Roman" pitchFamily="18" charset="0"/>
            </a:endParaRPr>
          </a:p>
        </p:txBody>
      </p:sp>
    </p:spTree>
    <p:extLst>
      <p:ext uri="{BB962C8B-B14F-4D97-AF65-F5344CB8AC3E}">
        <p14:creationId xmlns:p14="http://schemas.microsoft.com/office/powerpoint/2010/main" val="1442165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p:cNvSpPr>
            <a:spLocks noGrp="1" noRot="1" noChangeAspect="1" noTextEdit="1"/>
          </p:cNvSpPr>
          <p:nvPr>
            <p:ph type="sldImg"/>
          </p:nvPr>
        </p:nvSpPr>
        <p:spPr>
          <a:ln/>
        </p:spPr>
      </p:sp>
      <p:sp>
        <p:nvSpPr>
          <p:cNvPr id="1198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198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1EC5A573-A74A-4F68-AA1F-658D45206125}" type="slidenum">
              <a:rPr lang="en-US" altLang="ja-JP" sz="1300" b="0" smtClean="0">
                <a:solidFill>
                  <a:prstClr val="black"/>
                </a:solidFill>
                <a:latin typeface="Times New Roman" pitchFamily="18" charset="0"/>
              </a:rPr>
              <a:pPr eaLnBrk="1" hangingPunct="1"/>
              <a:t>33</a:t>
            </a:fld>
            <a:endParaRPr lang="en-US" altLang="ja-JP" sz="1300" b="0" smtClean="0">
              <a:solidFill>
                <a:prstClr val="black"/>
              </a:solidFill>
              <a:latin typeface="Times New Roman" pitchFamily="18" charset="0"/>
            </a:endParaRPr>
          </a:p>
        </p:txBody>
      </p:sp>
    </p:spTree>
    <p:extLst>
      <p:ext uri="{BB962C8B-B14F-4D97-AF65-F5344CB8AC3E}">
        <p14:creationId xmlns:p14="http://schemas.microsoft.com/office/powerpoint/2010/main" val="2837460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p:cNvSpPr>
            <a:spLocks noGrp="1" noRot="1" noChangeAspect="1" noTextEdit="1"/>
          </p:cNvSpPr>
          <p:nvPr>
            <p:ph type="sldImg"/>
          </p:nvPr>
        </p:nvSpPr>
        <p:spPr>
          <a:ln/>
        </p:spPr>
      </p:sp>
      <p:sp>
        <p:nvSpPr>
          <p:cNvPr id="1187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187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BEE4B4D3-8594-4B64-9B26-60E16E4F4C14}" type="slidenum">
              <a:rPr lang="en-US" altLang="ja-JP" sz="1300" b="0" smtClean="0">
                <a:solidFill>
                  <a:prstClr val="black"/>
                </a:solidFill>
                <a:latin typeface="Times New Roman" pitchFamily="18" charset="0"/>
              </a:rPr>
              <a:pPr eaLnBrk="1" hangingPunct="1"/>
              <a:t>34</a:t>
            </a:fld>
            <a:endParaRPr lang="en-US" altLang="ja-JP" sz="1300" b="0" smtClean="0">
              <a:solidFill>
                <a:prstClr val="black"/>
              </a:solidFill>
              <a:latin typeface="Times New Roman" pitchFamily="18" charset="0"/>
            </a:endParaRPr>
          </a:p>
        </p:txBody>
      </p:sp>
    </p:spTree>
    <p:extLst>
      <p:ext uri="{BB962C8B-B14F-4D97-AF65-F5344CB8AC3E}">
        <p14:creationId xmlns:p14="http://schemas.microsoft.com/office/powerpoint/2010/main" val="2853657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p:cNvSpPr>
            <a:spLocks noGrp="1" noRot="1" noChangeAspect="1" noTextEdit="1"/>
          </p:cNvSpPr>
          <p:nvPr>
            <p:ph type="sldImg"/>
          </p:nvPr>
        </p:nvSpPr>
        <p:spPr>
          <a:ln/>
        </p:spPr>
      </p:sp>
      <p:sp>
        <p:nvSpPr>
          <p:cNvPr id="1187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187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BEE4B4D3-8594-4B64-9B26-60E16E4F4C14}" type="slidenum">
              <a:rPr lang="en-US" altLang="ja-JP" sz="1300" b="0" smtClean="0">
                <a:latin typeface="Times New Roman" pitchFamily="18" charset="0"/>
              </a:rPr>
              <a:pPr eaLnBrk="1" hangingPunct="1"/>
              <a:t>35</a:t>
            </a:fld>
            <a:endParaRPr lang="en-US" altLang="ja-JP" sz="1300" b="0" smtClean="0">
              <a:latin typeface="Times New Roman" pitchFamily="18" charset="0"/>
            </a:endParaRPr>
          </a:p>
        </p:txBody>
      </p:sp>
    </p:spTree>
    <p:extLst>
      <p:ext uri="{BB962C8B-B14F-4D97-AF65-F5344CB8AC3E}">
        <p14:creationId xmlns:p14="http://schemas.microsoft.com/office/powerpoint/2010/main" val="2333439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p:cNvSpPr>
            <a:spLocks noGrp="1" noRot="1" noChangeAspect="1" noTextEdit="1"/>
          </p:cNvSpPr>
          <p:nvPr>
            <p:ph type="sldImg"/>
          </p:nvPr>
        </p:nvSpPr>
        <p:spPr>
          <a:ln/>
        </p:spPr>
      </p:sp>
      <p:sp>
        <p:nvSpPr>
          <p:cNvPr id="1198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198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1EC5A573-A74A-4F68-AA1F-658D45206125}" type="slidenum">
              <a:rPr lang="en-US" altLang="ja-JP" sz="1300" b="0" smtClean="0">
                <a:latin typeface="Times New Roman" pitchFamily="18" charset="0"/>
              </a:rPr>
              <a:pPr eaLnBrk="1" hangingPunct="1"/>
              <a:t>36</a:t>
            </a:fld>
            <a:endParaRPr lang="en-US" altLang="ja-JP" sz="1300" b="0" smtClean="0">
              <a:latin typeface="Times New Roman" pitchFamily="18" charset="0"/>
            </a:endParaRPr>
          </a:p>
        </p:txBody>
      </p:sp>
    </p:spTree>
    <p:extLst>
      <p:ext uri="{BB962C8B-B14F-4D97-AF65-F5344CB8AC3E}">
        <p14:creationId xmlns:p14="http://schemas.microsoft.com/office/powerpoint/2010/main" val="502645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 1"/>
          <p:cNvSpPr>
            <a:spLocks noGrp="1" noRot="1" noChangeAspect="1" noTextEdit="1"/>
          </p:cNvSpPr>
          <p:nvPr>
            <p:ph type="sldImg"/>
          </p:nvPr>
        </p:nvSpPr>
        <p:spPr>
          <a:ln/>
        </p:spPr>
      </p:sp>
      <p:sp>
        <p:nvSpPr>
          <p:cNvPr id="1208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208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E358F7BD-BD73-4883-B153-C8A1FD57F4D1}" type="slidenum">
              <a:rPr lang="en-US" altLang="ja-JP" sz="1300" b="0" smtClean="0">
                <a:latin typeface="Times New Roman" pitchFamily="18" charset="0"/>
              </a:rPr>
              <a:pPr eaLnBrk="1" hangingPunct="1"/>
              <a:t>37</a:t>
            </a:fld>
            <a:endParaRPr lang="en-US" altLang="ja-JP" sz="1300" b="0" smtClean="0">
              <a:latin typeface="Times New Roman" pitchFamily="18" charset="0"/>
            </a:endParaRPr>
          </a:p>
        </p:txBody>
      </p:sp>
    </p:spTree>
    <p:extLst>
      <p:ext uri="{BB962C8B-B14F-4D97-AF65-F5344CB8AC3E}">
        <p14:creationId xmlns:p14="http://schemas.microsoft.com/office/powerpoint/2010/main" val="911378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p:cNvSpPr>
            <a:spLocks noGrp="1" noRot="1" noChangeAspect="1" noTextEdit="1"/>
          </p:cNvSpPr>
          <p:nvPr>
            <p:ph type="sldImg"/>
          </p:nvPr>
        </p:nvSpPr>
        <p:spPr>
          <a:ln/>
        </p:spPr>
      </p:sp>
      <p:sp>
        <p:nvSpPr>
          <p:cNvPr id="1218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218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DF0DDCA5-8E97-49BF-AC88-8E3E434699A2}" type="slidenum">
              <a:rPr lang="en-US" altLang="ja-JP" sz="1300" b="0" smtClean="0">
                <a:latin typeface="Times New Roman" pitchFamily="18" charset="0"/>
              </a:rPr>
              <a:pPr eaLnBrk="1" hangingPunct="1"/>
              <a:t>38</a:t>
            </a:fld>
            <a:endParaRPr lang="en-US" altLang="ja-JP" sz="1300" b="0" smtClean="0">
              <a:latin typeface="Times New Roman" pitchFamily="18" charset="0"/>
            </a:endParaRPr>
          </a:p>
        </p:txBody>
      </p:sp>
    </p:spTree>
    <p:extLst>
      <p:ext uri="{BB962C8B-B14F-4D97-AF65-F5344CB8AC3E}">
        <p14:creationId xmlns:p14="http://schemas.microsoft.com/office/powerpoint/2010/main" val="1366246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 1"/>
          <p:cNvSpPr>
            <a:spLocks noGrp="1" noRot="1" noChangeAspect="1" noTextEdit="1"/>
          </p:cNvSpPr>
          <p:nvPr>
            <p:ph type="sldImg"/>
          </p:nvPr>
        </p:nvSpPr>
        <p:spPr>
          <a:ln/>
        </p:spPr>
      </p:sp>
      <p:sp>
        <p:nvSpPr>
          <p:cNvPr id="1228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228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3C1CC0C3-F867-4C10-9616-97E759E89019}" type="slidenum">
              <a:rPr lang="en-US" altLang="ja-JP" sz="1300" b="0" smtClean="0">
                <a:latin typeface="Times New Roman" pitchFamily="18" charset="0"/>
              </a:rPr>
              <a:pPr eaLnBrk="1" hangingPunct="1"/>
              <a:t>39</a:t>
            </a:fld>
            <a:endParaRPr lang="en-US" altLang="ja-JP" sz="1300" b="0" smtClean="0">
              <a:latin typeface="Times New Roman" pitchFamily="18" charset="0"/>
            </a:endParaRPr>
          </a:p>
        </p:txBody>
      </p:sp>
    </p:spTree>
    <p:extLst>
      <p:ext uri="{BB962C8B-B14F-4D97-AF65-F5344CB8AC3E}">
        <p14:creationId xmlns:p14="http://schemas.microsoft.com/office/powerpoint/2010/main" val="251284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50BCB453-47E5-4F19-AE2E-DFA3E69C9A14}" type="slidenum">
              <a:rPr lang="en-US" altLang="ja-JP" sz="1200" smtClean="0">
                <a:solidFill>
                  <a:srgbClr val="000000"/>
                </a:solidFill>
              </a:rPr>
              <a:pPr eaLnBrk="1" hangingPunct="1"/>
              <a:t>4</a:t>
            </a:fld>
            <a:endParaRPr lang="en-US" altLang="ja-JP" sz="1200" smtClean="0">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2120117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ln/>
        </p:spPr>
      </p:sp>
      <p:sp>
        <p:nvSpPr>
          <p:cNvPr id="1239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239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BB716823-5F48-416F-99F8-1A389E64C7B7}" type="slidenum">
              <a:rPr lang="en-US" altLang="ja-JP" sz="1300" b="0" smtClean="0">
                <a:latin typeface="Times New Roman" pitchFamily="18" charset="0"/>
              </a:rPr>
              <a:pPr eaLnBrk="1" hangingPunct="1"/>
              <a:t>40</a:t>
            </a:fld>
            <a:endParaRPr lang="en-US" altLang="ja-JP" sz="1300" b="0" smtClean="0">
              <a:latin typeface="Times New Roman" pitchFamily="18" charset="0"/>
            </a:endParaRPr>
          </a:p>
        </p:txBody>
      </p:sp>
    </p:spTree>
    <p:extLst>
      <p:ext uri="{BB962C8B-B14F-4D97-AF65-F5344CB8AC3E}">
        <p14:creationId xmlns:p14="http://schemas.microsoft.com/office/powerpoint/2010/main" val="3264067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a:ln/>
        </p:spPr>
      </p:sp>
      <p:sp>
        <p:nvSpPr>
          <p:cNvPr id="12493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2493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C9104CF7-8A9D-49CA-AD70-604CAE20BEB4}" type="slidenum">
              <a:rPr lang="en-US" altLang="ja-JP" sz="1300" b="0" smtClean="0">
                <a:latin typeface="Times New Roman" pitchFamily="18" charset="0"/>
              </a:rPr>
              <a:pPr eaLnBrk="1" hangingPunct="1"/>
              <a:t>41</a:t>
            </a:fld>
            <a:endParaRPr lang="en-US" altLang="ja-JP" sz="1300" b="0" smtClean="0">
              <a:latin typeface="Times New Roman" pitchFamily="18" charset="0"/>
            </a:endParaRPr>
          </a:p>
        </p:txBody>
      </p:sp>
    </p:spTree>
    <p:extLst>
      <p:ext uri="{BB962C8B-B14F-4D97-AF65-F5344CB8AC3E}">
        <p14:creationId xmlns:p14="http://schemas.microsoft.com/office/powerpoint/2010/main" val="1510209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 1"/>
          <p:cNvSpPr>
            <a:spLocks noGrp="1" noRot="1" noChangeAspect="1" noTextEdit="1"/>
          </p:cNvSpPr>
          <p:nvPr>
            <p:ph type="sldImg"/>
          </p:nvPr>
        </p:nvSpPr>
        <p:spPr>
          <a:ln/>
        </p:spPr>
      </p:sp>
      <p:sp>
        <p:nvSpPr>
          <p:cNvPr id="1280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280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29B039C5-C6C2-44FA-B895-FAD38D09D4FE}" type="slidenum">
              <a:rPr lang="en-US" altLang="ja-JP" sz="1300" b="0" smtClean="0">
                <a:solidFill>
                  <a:srgbClr val="000000"/>
                </a:solidFill>
                <a:latin typeface="Times New Roman" pitchFamily="18" charset="0"/>
              </a:rPr>
              <a:pPr eaLnBrk="1" hangingPunct="1"/>
              <a:t>42</a:t>
            </a:fld>
            <a:endParaRPr lang="en-US" altLang="ja-JP" sz="1300" b="0" smtClean="0">
              <a:solidFill>
                <a:srgbClr val="000000"/>
              </a:solidFill>
              <a:latin typeface="Times New Roman" pitchFamily="18" charset="0"/>
            </a:endParaRPr>
          </a:p>
        </p:txBody>
      </p:sp>
    </p:spTree>
    <p:extLst>
      <p:ext uri="{BB962C8B-B14F-4D97-AF65-F5344CB8AC3E}">
        <p14:creationId xmlns:p14="http://schemas.microsoft.com/office/powerpoint/2010/main" val="72602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a:ln/>
        </p:spPr>
      </p:sp>
      <p:sp>
        <p:nvSpPr>
          <p:cNvPr id="901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901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A5F62693-AAF9-4391-840A-822825FC6342}" type="slidenum">
              <a:rPr lang="en-US" altLang="ja-JP" sz="1300" b="0" smtClean="0">
                <a:latin typeface="Times New Roman" pitchFamily="18" charset="0"/>
              </a:rPr>
              <a:pPr eaLnBrk="1" hangingPunct="1"/>
              <a:t>5</a:t>
            </a:fld>
            <a:endParaRPr lang="en-US" altLang="ja-JP" sz="1300" b="0" smtClean="0">
              <a:latin typeface="Times New Roman" pitchFamily="18" charset="0"/>
            </a:endParaRPr>
          </a:p>
        </p:txBody>
      </p:sp>
    </p:spTree>
    <p:extLst>
      <p:ext uri="{BB962C8B-B14F-4D97-AF65-F5344CB8AC3E}">
        <p14:creationId xmlns:p14="http://schemas.microsoft.com/office/powerpoint/2010/main" val="358556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a:xfrm>
            <a:off x="990600" y="766763"/>
            <a:ext cx="5118100" cy="3840162"/>
          </a:xfrm>
          <a:ln/>
        </p:spPr>
      </p:sp>
      <p:sp>
        <p:nvSpPr>
          <p:cNvPr id="175107" name="ノート プレースホルダ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kumimoji="0" lang="ja-JP" altLang="en-US" dirty="0" smtClean="0">
                <a:solidFill>
                  <a:srgbClr val="000000"/>
                </a:solidFill>
                <a:latin typeface="HGP創英角ｺﾞｼｯｸUB" pitchFamily="50" charset="-128"/>
                <a:ea typeface="HGP創英角ｺﾞｼｯｸUB" pitchFamily="50" charset="-128"/>
              </a:rPr>
              <a:t>降圧薬と経口糖尿病薬の発売年次 </a:t>
            </a:r>
            <a:endParaRPr kumimoji="0" lang="ja-JP" altLang="en-US" sz="1050" dirty="0" smtClean="0">
              <a:solidFill>
                <a:srgbClr val="000000"/>
              </a:solidFill>
              <a:latin typeface="HGP創英角ｺﾞｼｯｸUB" pitchFamily="50" charset="-128"/>
              <a:ea typeface="HGP創英角ｺﾞｼｯｸUB" pitchFamily="50" charset="-128"/>
            </a:endParaRPr>
          </a:p>
          <a:p>
            <a:pPr>
              <a:defRPr/>
            </a:pPr>
            <a:endParaRPr lang="ja-JP" altLang="en-US" dirty="0" smtClean="0"/>
          </a:p>
        </p:txBody>
      </p:sp>
      <p:sp>
        <p:nvSpPr>
          <p:cNvPr id="911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F813F116-5A49-403F-B1CA-C0E6A286EBFC}" type="slidenum">
              <a:rPr lang="en-US" altLang="ja-JP" sz="1300" b="0" smtClean="0">
                <a:solidFill>
                  <a:srgbClr val="000000"/>
                </a:solidFill>
                <a:latin typeface="Times New Roman" pitchFamily="18" charset="0"/>
              </a:rPr>
              <a:pPr eaLnBrk="1" hangingPunct="1"/>
              <a:t>6</a:t>
            </a:fld>
            <a:endParaRPr lang="en-US" altLang="ja-JP" sz="1300" b="0" smtClean="0">
              <a:solidFill>
                <a:srgbClr val="000000"/>
              </a:solidFill>
              <a:latin typeface="Times New Roman" pitchFamily="18" charset="0"/>
            </a:endParaRPr>
          </a:p>
        </p:txBody>
      </p:sp>
    </p:spTree>
    <p:extLst>
      <p:ext uri="{BB962C8B-B14F-4D97-AF65-F5344CB8AC3E}">
        <p14:creationId xmlns:p14="http://schemas.microsoft.com/office/powerpoint/2010/main" val="1269224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a:ln/>
        </p:spPr>
      </p:sp>
      <p:sp>
        <p:nvSpPr>
          <p:cNvPr id="921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solidFill>
                  <a:srgbClr val="FFFF00"/>
                </a:solidFill>
              </a:rPr>
              <a:t>海外で承認されている薬物！</a:t>
            </a:r>
            <a:endParaRPr lang="ja-JP" altLang="en-US" smtClean="0"/>
          </a:p>
        </p:txBody>
      </p:sp>
      <p:sp>
        <p:nvSpPr>
          <p:cNvPr id="921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B816C0C8-7F18-4442-B1A8-C2F85462351A}" type="slidenum">
              <a:rPr lang="en-US" altLang="ja-JP" sz="1300" b="0" smtClean="0">
                <a:solidFill>
                  <a:srgbClr val="000000"/>
                </a:solidFill>
                <a:latin typeface="Times New Roman" pitchFamily="18" charset="0"/>
              </a:rPr>
              <a:pPr eaLnBrk="1" hangingPunct="1"/>
              <a:t>7</a:t>
            </a:fld>
            <a:endParaRPr lang="en-US" altLang="ja-JP" sz="1300" b="0" smtClean="0">
              <a:solidFill>
                <a:srgbClr val="000000"/>
              </a:solidFill>
              <a:latin typeface="Times New Roman" pitchFamily="18" charset="0"/>
            </a:endParaRPr>
          </a:p>
        </p:txBody>
      </p:sp>
    </p:spTree>
    <p:extLst>
      <p:ext uri="{BB962C8B-B14F-4D97-AF65-F5344CB8AC3E}">
        <p14:creationId xmlns:p14="http://schemas.microsoft.com/office/powerpoint/2010/main" val="168120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a:ln/>
        </p:spPr>
      </p:sp>
      <p:sp>
        <p:nvSpPr>
          <p:cNvPr id="931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931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kumimoji="1" sz="1600" b="1">
                <a:solidFill>
                  <a:schemeClr val="tx1"/>
                </a:solidFill>
                <a:latin typeface="Arial" pitchFamily="34" charset="0"/>
                <a:ea typeface="ＭＳ Ｐゴシック" pitchFamily="50" charset="-128"/>
              </a:defRPr>
            </a:lvl1pPr>
            <a:lvl2pPr marL="742950" indent="-285750" defTabSz="954088" eaLnBrk="0" hangingPunct="0">
              <a:defRPr kumimoji="1" sz="1600" b="1">
                <a:solidFill>
                  <a:schemeClr val="tx1"/>
                </a:solidFill>
                <a:latin typeface="Arial" pitchFamily="34" charset="0"/>
                <a:ea typeface="ＭＳ Ｐゴシック" pitchFamily="50" charset="-128"/>
              </a:defRPr>
            </a:lvl2pPr>
            <a:lvl3pPr marL="1143000" indent="-228600" defTabSz="954088" eaLnBrk="0" hangingPunct="0">
              <a:defRPr kumimoji="1" sz="1600" b="1">
                <a:solidFill>
                  <a:schemeClr val="tx1"/>
                </a:solidFill>
                <a:latin typeface="Arial" pitchFamily="34" charset="0"/>
                <a:ea typeface="ＭＳ Ｐゴシック" pitchFamily="50" charset="-128"/>
              </a:defRPr>
            </a:lvl3pPr>
            <a:lvl4pPr marL="1600200" indent="-228600" defTabSz="954088" eaLnBrk="0" hangingPunct="0">
              <a:defRPr kumimoji="1" sz="1600" b="1">
                <a:solidFill>
                  <a:schemeClr val="tx1"/>
                </a:solidFill>
                <a:latin typeface="Arial" pitchFamily="34" charset="0"/>
                <a:ea typeface="ＭＳ Ｐゴシック" pitchFamily="50" charset="-128"/>
              </a:defRPr>
            </a:lvl4pPr>
            <a:lvl5pPr marL="2057400" indent="-228600" defTabSz="954088" eaLnBrk="0" hangingPunct="0">
              <a:defRPr kumimoji="1" sz="1600" b="1">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2C53E347-9E7F-4F73-ACFC-97110034541D}" type="slidenum">
              <a:rPr lang="en-US" altLang="ja-JP" sz="1300" b="0" smtClean="0">
                <a:solidFill>
                  <a:srgbClr val="000000"/>
                </a:solidFill>
                <a:latin typeface="Times New Roman" pitchFamily="18" charset="0"/>
              </a:rPr>
              <a:pPr eaLnBrk="1" hangingPunct="1"/>
              <a:t>8</a:t>
            </a:fld>
            <a:endParaRPr lang="en-US" altLang="ja-JP" sz="1300" b="0" smtClean="0">
              <a:solidFill>
                <a:srgbClr val="000000"/>
              </a:solidFill>
              <a:latin typeface="Times New Roman" pitchFamily="18" charset="0"/>
            </a:endParaRPr>
          </a:p>
        </p:txBody>
      </p:sp>
    </p:spTree>
    <p:extLst>
      <p:ext uri="{BB962C8B-B14F-4D97-AF65-F5344CB8AC3E}">
        <p14:creationId xmlns:p14="http://schemas.microsoft.com/office/powerpoint/2010/main" val="965867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1600" b="1">
                <a:solidFill>
                  <a:schemeClr val="tx1"/>
                </a:solidFill>
                <a:latin typeface="Arial" pitchFamily="34" charset="0"/>
                <a:ea typeface="ＭＳ Ｐゴシック" pitchFamily="50" charset="-128"/>
              </a:defRPr>
            </a:lvl1pPr>
            <a:lvl2pPr marL="742950" indent="-285750" defTabSz="952500" eaLnBrk="0" hangingPunct="0">
              <a:defRPr kumimoji="1" sz="1600" b="1">
                <a:solidFill>
                  <a:schemeClr val="tx1"/>
                </a:solidFill>
                <a:latin typeface="Arial" pitchFamily="34" charset="0"/>
                <a:ea typeface="ＭＳ Ｐゴシック" pitchFamily="50" charset="-128"/>
              </a:defRPr>
            </a:lvl2pPr>
            <a:lvl3pPr marL="1143000" indent="-228600" defTabSz="952500" eaLnBrk="0" hangingPunct="0">
              <a:defRPr kumimoji="1" sz="1600" b="1">
                <a:solidFill>
                  <a:schemeClr val="tx1"/>
                </a:solidFill>
                <a:latin typeface="Arial" pitchFamily="34" charset="0"/>
                <a:ea typeface="ＭＳ Ｐゴシック" pitchFamily="50" charset="-128"/>
              </a:defRPr>
            </a:lvl3pPr>
            <a:lvl4pPr marL="1600200" indent="-228600" defTabSz="952500" eaLnBrk="0" hangingPunct="0">
              <a:defRPr kumimoji="1" sz="1600" b="1">
                <a:solidFill>
                  <a:schemeClr val="tx1"/>
                </a:solidFill>
                <a:latin typeface="Arial" pitchFamily="34" charset="0"/>
                <a:ea typeface="ＭＳ Ｐゴシック" pitchFamily="50" charset="-128"/>
              </a:defRPr>
            </a:lvl4pPr>
            <a:lvl5pPr marL="2057400" indent="-228600" defTabSz="952500" eaLnBrk="0" hangingPunct="0">
              <a:defRPr kumimoji="1" sz="1600" b="1">
                <a:solidFill>
                  <a:schemeClr val="tx1"/>
                </a:solidFill>
                <a:latin typeface="Arial" pitchFamily="34" charset="0"/>
                <a:ea typeface="ＭＳ Ｐゴシック" pitchFamily="50" charset="-128"/>
              </a:defRPr>
            </a:lvl5pPr>
            <a:lvl6pPr marL="25146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defTabSz="9525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fld id="{303012C0-7B2B-480E-8409-31A91E9FB06C}" type="slidenum">
              <a:rPr lang="en-US" altLang="ja-JP" sz="1200" b="0" smtClean="0">
                <a:solidFill>
                  <a:srgbClr val="000000"/>
                </a:solidFill>
                <a:ea typeface="HGS創英角ｺﾞｼｯｸUB" pitchFamily="50" charset="-128"/>
              </a:rPr>
              <a:pPr eaLnBrk="1" hangingPunct="1"/>
              <a:t>9</a:t>
            </a:fld>
            <a:endParaRPr lang="en-US" altLang="ja-JP" sz="1200" b="0" smtClean="0">
              <a:solidFill>
                <a:srgbClr val="000000"/>
              </a:solidFill>
              <a:ea typeface="HGS創英角ｺﾞｼｯｸUB" pitchFamily="50" charset="-128"/>
            </a:endParaRPr>
          </a:p>
        </p:txBody>
      </p:sp>
      <p:sp>
        <p:nvSpPr>
          <p:cNvPr id="94211" name="Rectangle 2"/>
          <p:cNvSpPr>
            <a:spLocks noGrp="1" noRot="1" noChangeAspect="1" noChangeArrowheads="1" noTextEdit="1"/>
          </p:cNvSpPr>
          <p:nvPr>
            <p:ph type="sldImg"/>
          </p:nvPr>
        </p:nvSpPr>
        <p:spPr>
          <a:xfrm>
            <a:off x="992188" y="766763"/>
            <a:ext cx="5118100" cy="3840162"/>
          </a:xfrm>
          <a:ln/>
        </p:spPr>
      </p:sp>
      <p:sp>
        <p:nvSpPr>
          <p:cNvPr id="94212" name="Rectangle 3"/>
          <p:cNvSpPr>
            <a:spLocks noGrp="1" noChangeArrowheads="1"/>
          </p:cNvSpPr>
          <p:nvPr>
            <p:ph type="body" idx="1"/>
          </p:nvPr>
        </p:nvSpPr>
        <p:spPr>
          <a:xfrm>
            <a:off x="711200" y="4860925"/>
            <a:ext cx="56769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8913" indent="-188913" eaLnBrk="1" hangingPunct="1"/>
            <a:endParaRPr lang="ja-JP" altLang="ja-JP" smtClean="0"/>
          </a:p>
        </p:txBody>
      </p:sp>
    </p:spTree>
    <p:extLst>
      <p:ext uri="{BB962C8B-B14F-4D97-AF65-F5344CB8AC3E}">
        <p14:creationId xmlns:p14="http://schemas.microsoft.com/office/powerpoint/2010/main" val="20807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2961C8C-8A5E-4FA9-849D-BDA308D957C6}" type="slidenum">
              <a:rPr lang="en-US" altLang="ja-JP"/>
              <a:pPr>
                <a:defRPr/>
              </a:pPr>
              <a:t>‹#›</a:t>
            </a:fld>
            <a:endParaRPr lang="en-US" altLang="ja-JP"/>
          </a:p>
        </p:txBody>
      </p:sp>
    </p:spTree>
    <p:extLst>
      <p:ext uri="{BB962C8B-B14F-4D97-AF65-F5344CB8AC3E}">
        <p14:creationId xmlns:p14="http://schemas.microsoft.com/office/powerpoint/2010/main" val="376176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2377C0-AF88-46BF-B644-35C65C602501}" type="slidenum">
              <a:rPr lang="en-US" altLang="ja-JP"/>
              <a:pPr>
                <a:defRPr/>
              </a:pPr>
              <a:t>‹#›</a:t>
            </a:fld>
            <a:endParaRPr lang="en-US" altLang="ja-JP"/>
          </a:p>
        </p:txBody>
      </p:sp>
    </p:spTree>
    <p:extLst>
      <p:ext uri="{BB962C8B-B14F-4D97-AF65-F5344CB8AC3E}">
        <p14:creationId xmlns:p14="http://schemas.microsoft.com/office/powerpoint/2010/main" val="33510762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39B6CC0-F4BC-4C11-B656-9C044EA1CAD1}" type="slidenum">
              <a:rPr lang="en-US" altLang="ja-JP"/>
              <a:pPr>
                <a:defRPr/>
              </a:pPr>
              <a:t>‹#›</a:t>
            </a:fld>
            <a:endParaRPr lang="en-US" altLang="ja-JP"/>
          </a:p>
        </p:txBody>
      </p:sp>
    </p:spTree>
    <p:extLst>
      <p:ext uri="{BB962C8B-B14F-4D97-AF65-F5344CB8AC3E}">
        <p14:creationId xmlns:p14="http://schemas.microsoft.com/office/powerpoint/2010/main" val="29473689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258B653-2EB9-45FF-B5A9-9BCFAEACD459}" type="slidenum">
              <a:rPr lang="en-US" altLang="ja-JP"/>
              <a:pPr>
                <a:defRPr/>
              </a:pPr>
              <a:t>‹#›</a:t>
            </a:fld>
            <a:endParaRPr lang="en-US" altLang="ja-JP"/>
          </a:p>
        </p:txBody>
      </p:sp>
    </p:spTree>
    <p:extLst>
      <p:ext uri="{BB962C8B-B14F-4D97-AF65-F5344CB8AC3E}">
        <p14:creationId xmlns:p14="http://schemas.microsoft.com/office/powerpoint/2010/main" val="16470084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F749D86-A384-4E28-B115-C4D2BF999F8D}" type="slidenum">
              <a:rPr lang="en-US" altLang="ja-JP"/>
              <a:pPr>
                <a:defRPr/>
              </a:pPr>
              <a:t>‹#›</a:t>
            </a:fld>
            <a:endParaRPr lang="en-US" altLang="ja-JP"/>
          </a:p>
        </p:txBody>
      </p:sp>
    </p:spTree>
    <p:extLst>
      <p:ext uri="{BB962C8B-B14F-4D97-AF65-F5344CB8AC3E}">
        <p14:creationId xmlns:p14="http://schemas.microsoft.com/office/powerpoint/2010/main" val="19909728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9BA7625-9FBD-49D3-8FE0-ABBE0D3ABA3B}" type="slidenum">
              <a:rPr lang="en-US" altLang="ja-JP"/>
              <a:pPr>
                <a:defRPr/>
              </a:pPr>
              <a:t>‹#›</a:t>
            </a:fld>
            <a:endParaRPr lang="en-US" altLang="ja-JP"/>
          </a:p>
        </p:txBody>
      </p:sp>
    </p:spTree>
    <p:extLst>
      <p:ext uri="{BB962C8B-B14F-4D97-AF65-F5344CB8AC3E}">
        <p14:creationId xmlns:p14="http://schemas.microsoft.com/office/powerpoint/2010/main" val="16887889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45E2E22-6CD0-4C72-A91A-A60BA6D081F8}" type="slidenum">
              <a:rPr lang="en-US" altLang="ja-JP"/>
              <a:pPr>
                <a:defRPr/>
              </a:pPr>
              <a:t>‹#›</a:t>
            </a:fld>
            <a:endParaRPr lang="en-US" altLang="ja-JP"/>
          </a:p>
        </p:txBody>
      </p:sp>
    </p:spTree>
    <p:extLst>
      <p:ext uri="{BB962C8B-B14F-4D97-AF65-F5344CB8AC3E}">
        <p14:creationId xmlns:p14="http://schemas.microsoft.com/office/powerpoint/2010/main" val="11822438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7CD26C0-E2C5-4419-AE95-B3C5F81F90B2}" type="slidenum">
              <a:rPr lang="en-US" altLang="ja-JP"/>
              <a:pPr>
                <a:defRPr/>
              </a:pPr>
              <a:t>‹#›</a:t>
            </a:fld>
            <a:endParaRPr lang="en-US" altLang="ja-JP"/>
          </a:p>
        </p:txBody>
      </p:sp>
    </p:spTree>
    <p:extLst>
      <p:ext uri="{BB962C8B-B14F-4D97-AF65-F5344CB8AC3E}">
        <p14:creationId xmlns:p14="http://schemas.microsoft.com/office/powerpoint/2010/main" val="27264125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2060D33-32B8-4188-B28C-D4629192115D}" type="datetimeFigureOut">
              <a:rPr lang="ja-JP" altLang="en-US"/>
              <a:pPr>
                <a:defRPr/>
              </a:pPr>
              <a:t>2016/4/3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258FD90-B98A-4F63-B445-3D2A8C52C454}" type="slidenum">
              <a:rPr lang="ja-JP" altLang="en-US"/>
              <a:pPr>
                <a:defRPr/>
              </a:pPr>
              <a:t>‹#›</a:t>
            </a:fld>
            <a:endParaRPr lang="en-US" altLang="ja-JP"/>
          </a:p>
        </p:txBody>
      </p:sp>
    </p:spTree>
    <p:extLst>
      <p:ext uri="{BB962C8B-B14F-4D97-AF65-F5344CB8AC3E}">
        <p14:creationId xmlns:p14="http://schemas.microsoft.com/office/powerpoint/2010/main" val="37898501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2428864E-F737-4AB7-A0AB-FF0E17CEA082}" type="datetimeFigureOut">
              <a:rPr lang="ja-JP" altLang="en-US"/>
              <a:pPr>
                <a:defRPr/>
              </a:pPr>
              <a:t>2016/4/3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90F754D-6D0E-49EF-945A-9DD07862E2CB}" type="slidenum">
              <a:rPr lang="ja-JP" altLang="en-US"/>
              <a:pPr>
                <a:defRPr/>
              </a:pPr>
              <a:t>‹#›</a:t>
            </a:fld>
            <a:endParaRPr lang="en-US" altLang="ja-JP"/>
          </a:p>
        </p:txBody>
      </p:sp>
    </p:spTree>
    <p:extLst>
      <p:ext uri="{BB962C8B-B14F-4D97-AF65-F5344CB8AC3E}">
        <p14:creationId xmlns:p14="http://schemas.microsoft.com/office/powerpoint/2010/main" val="14944063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B0860AC0-025B-4738-923A-3F62FC682856}" type="datetimeFigureOut">
              <a:rPr lang="ja-JP" altLang="en-US"/>
              <a:pPr>
                <a:defRPr/>
              </a:pPr>
              <a:t>2016/4/3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C0C844C-B3DE-40E0-BBE1-2CA6AF95E651}" type="slidenum">
              <a:rPr lang="ja-JP" altLang="en-US"/>
              <a:pPr>
                <a:defRPr/>
              </a:pPr>
              <a:t>‹#›</a:t>
            </a:fld>
            <a:endParaRPr lang="en-US" altLang="ja-JP"/>
          </a:p>
        </p:txBody>
      </p:sp>
    </p:spTree>
    <p:extLst>
      <p:ext uri="{BB962C8B-B14F-4D97-AF65-F5344CB8AC3E}">
        <p14:creationId xmlns:p14="http://schemas.microsoft.com/office/powerpoint/2010/main" val="4998474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2D4CB392-8BA9-4F9D-A729-A05BF9F4E4B1}" type="datetimeFigureOut">
              <a:rPr lang="ja-JP" altLang="en-US"/>
              <a:pPr>
                <a:defRPr/>
              </a:pPr>
              <a:t>2016/4/3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7625B81-047B-4329-8B30-E02912BCD024}" type="slidenum">
              <a:rPr lang="ja-JP" altLang="en-US"/>
              <a:pPr>
                <a:defRPr/>
              </a:pPr>
              <a:t>‹#›</a:t>
            </a:fld>
            <a:endParaRPr lang="en-US" altLang="ja-JP"/>
          </a:p>
        </p:txBody>
      </p:sp>
    </p:spTree>
    <p:extLst>
      <p:ext uri="{BB962C8B-B14F-4D97-AF65-F5344CB8AC3E}">
        <p14:creationId xmlns:p14="http://schemas.microsoft.com/office/powerpoint/2010/main" val="26339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423F633-18E5-4C28-B5B0-3B7E6254146B}" type="slidenum">
              <a:rPr lang="en-US" altLang="ja-JP"/>
              <a:pPr>
                <a:defRPr/>
              </a:pPr>
              <a:t>‹#›</a:t>
            </a:fld>
            <a:endParaRPr lang="en-US" altLang="ja-JP"/>
          </a:p>
        </p:txBody>
      </p:sp>
    </p:spTree>
    <p:extLst>
      <p:ext uri="{BB962C8B-B14F-4D97-AF65-F5344CB8AC3E}">
        <p14:creationId xmlns:p14="http://schemas.microsoft.com/office/powerpoint/2010/main" val="26535058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CCED3AB7-E4CD-47FC-883C-DF58267147B9}" type="datetimeFigureOut">
              <a:rPr lang="ja-JP" altLang="en-US"/>
              <a:pPr>
                <a:defRPr/>
              </a:pPr>
              <a:t>2016/4/3</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E715118-439E-4FDF-B10C-DF2F9FC811C1}" type="slidenum">
              <a:rPr lang="ja-JP" altLang="en-US"/>
              <a:pPr>
                <a:defRPr/>
              </a:pPr>
              <a:t>‹#›</a:t>
            </a:fld>
            <a:endParaRPr lang="en-US" altLang="ja-JP"/>
          </a:p>
        </p:txBody>
      </p:sp>
    </p:spTree>
    <p:extLst>
      <p:ext uri="{BB962C8B-B14F-4D97-AF65-F5344CB8AC3E}">
        <p14:creationId xmlns:p14="http://schemas.microsoft.com/office/powerpoint/2010/main" val="37361489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C09559A8-A1DB-4C22-A46C-B60407C87339}" type="datetimeFigureOut">
              <a:rPr lang="ja-JP" altLang="en-US"/>
              <a:pPr>
                <a:defRPr/>
              </a:pPr>
              <a:t>2016/4/3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4EB455A-9EA8-4DBA-B997-2A39FF34091C}" type="slidenum">
              <a:rPr lang="ja-JP" altLang="en-US"/>
              <a:pPr>
                <a:defRPr/>
              </a:pPr>
              <a:t>‹#›</a:t>
            </a:fld>
            <a:endParaRPr lang="en-US" altLang="ja-JP"/>
          </a:p>
        </p:txBody>
      </p:sp>
    </p:spTree>
    <p:extLst>
      <p:ext uri="{BB962C8B-B14F-4D97-AF65-F5344CB8AC3E}">
        <p14:creationId xmlns:p14="http://schemas.microsoft.com/office/powerpoint/2010/main" val="7466979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748C7FF-BABE-4A03-ADF1-81BC99B95E07}" type="datetimeFigureOut">
              <a:rPr lang="ja-JP" altLang="en-US"/>
              <a:pPr>
                <a:defRPr/>
              </a:pPr>
              <a:t>2016/4/3</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6C54BC4-0927-43B2-A856-B80B26D74A70}" type="slidenum">
              <a:rPr lang="ja-JP" altLang="en-US"/>
              <a:pPr>
                <a:defRPr/>
              </a:pPr>
              <a:t>‹#›</a:t>
            </a:fld>
            <a:endParaRPr lang="en-US" altLang="ja-JP"/>
          </a:p>
        </p:txBody>
      </p:sp>
    </p:spTree>
    <p:extLst>
      <p:ext uri="{BB962C8B-B14F-4D97-AF65-F5344CB8AC3E}">
        <p14:creationId xmlns:p14="http://schemas.microsoft.com/office/powerpoint/2010/main" val="2239222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F65CFA7F-FCE2-4C5B-B389-B3928A0FABD8}" type="datetimeFigureOut">
              <a:rPr lang="ja-JP" altLang="en-US"/>
              <a:pPr>
                <a:defRPr/>
              </a:pPr>
              <a:t>2016/4/3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20172DB-93CF-494B-ADFD-5755D7880E44}" type="slidenum">
              <a:rPr lang="ja-JP" altLang="en-US"/>
              <a:pPr>
                <a:defRPr/>
              </a:pPr>
              <a:t>‹#›</a:t>
            </a:fld>
            <a:endParaRPr lang="en-US" altLang="ja-JP"/>
          </a:p>
        </p:txBody>
      </p:sp>
    </p:spTree>
    <p:extLst>
      <p:ext uri="{BB962C8B-B14F-4D97-AF65-F5344CB8AC3E}">
        <p14:creationId xmlns:p14="http://schemas.microsoft.com/office/powerpoint/2010/main" val="1958178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1D2C39F0-37F1-4308-B759-39BC9241AC37}" type="datetimeFigureOut">
              <a:rPr lang="ja-JP" altLang="en-US"/>
              <a:pPr>
                <a:defRPr/>
              </a:pPr>
              <a:t>2016/4/3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067CACF-744C-473C-BA99-D9EC732FAE38}" type="slidenum">
              <a:rPr lang="ja-JP" altLang="en-US"/>
              <a:pPr>
                <a:defRPr/>
              </a:pPr>
              <a:t>‹#›</a:t>
            </a:fld>
            <a:endParaRPr lang="en-US" altLang="ja-JP"/>
          </a:p>
        </p:txBody>
      </p:sp>
    </p:spTree>
    <p:extLst>
      <p:ext uri="{BB962C8B-B14F-4D97-AF65-F5344CB8AC3E}">
        <p14:creationId xmlns:p14="http://schemas.microsoft.com/office/powerpoint/2010/main" val="1882768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83563717-0AEC-437D-BB37-D46DEA5F812D}" type="datetimeFigureOut">
              <a:rPr lang="ja-JP" altLang="en-US"/>
              <a:pPr>
                <a:defRPr/>
              </a:pPr>
              <a:t>2016/4/3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448DF6-BC04-4A88-A5A7-1E43BC2CF7CE}" type="slidenum">
              <a:rPr lang="ja-JP" altLang="en-US"/>
              <a:pPr>
                <a:defRPr/>
              </a:pPr>
              <a:t>‹#›</a:t>
            </a:fld>
            <a:endParaRPr lang="en-US" altLang="ja-JP"/>
          </a:p>
        </p:txBody>
      </p:sp>
    </p:spTree>
    <p:extLst>
      <p:ext uri="{BB962C8B-B14F-4D97-AF65-F5344CB8AC3E}">
        <p14:creationId xmlns:p14="http://schemas.microsoft.com/office/powerpoint/2010/main" val="5195247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766E0643-6D4D-46D0-A4D2-31177B701D4D}" type="datetimeFigureOut">
              <a:rPr lang="ja-JP" altLang="en-US"/>
              <a:pPr>
                <a:defRPr/>
              </a:pPr>
              <a:t>2016/4/3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BC9E354-1B60-4BA7-8ED3-DCE0BA4ADDB6}" type="slidenum">
              <a:rPr lang="ja-JP" altLang="en-US"/>
              <a:pPr>
                <a:defRPr/>
              </a:pPr>
              <a:t>‹#›</a:t>
            </a:fld>
            <a:endParaRPr lang="en-US" altLang="ja-JP"/>
          </a:p>
        </p:txBody>
      </p:sp>
    </p:spTree>
    <p:extLst>
      <p:ext uri="{BB962C8B-B14F-4D97-AF65-F5344CB8AC3E}">
        <p14:creationId xmlns:p14="http://schemas.microsoft.com/office/powerpoint/2010/main" val="4567845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8E2A1E4D-9B88-46B8-AA3B-A5E112F03972}" type="slidenum">
              <a:rPr lang="en-US" altLang="ja-JP"/>
              <a:pPr>
                <a:defRPr/>
              </a:pPr>
              <a:t>‹#›</a:t>
            </a:fld>
            <a:endParaRPr lang="en-US" altLang="ja-JP"/>
          </a:p>
        </p:txBody>
      </p:sp>
    </p:spTree>
    <p:extLst>
      <p:ext uri="{BB962C8B-B14F-4D97-AF65-F5344CB8AC3E}">
        <p14:creationId xmlns:p14="http://schemas.microsoft.com/office/powerpoint/2010/main" val="27990601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15864902-A910-4B0F-81F4-B5B51104422A}" type="slidenum">
              <a:rPr lang="en-US" altLang="ja-JP"/>
              <a:pPr>
                <a:defRPr/>
              </a:pPr>
              <a:t>‹#›</a:t>
            </a:fld>
            <a:endParaRPr lang="en-US" altLang="ja-JP"/>
          </a:p>
        </p:txBody>
      </p:sp>
    </p:spTree>
    <p:extLst>
      <p:ext uri="{BB962C8B-B14F-4D97-AF65-F5344CB8AC3E}">
        <p14:creationId xmlns:p14="http://schemas.microsoft.com/office/powerpoint/2010/main" val="27071242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153D041C-99B0-4950-B536-D9AD30B00271}" type="slidenum">
              <a:rPr lang="en-US" altLang="ja-JP"/>
              <a:pPr>
                <a:defRPr/>
              </a:pPr>
              <a:t>‹#›</a:t>
            </a:fld>
            <a:endParaRPr lang="en-US" altLang="ja-JP"/>
          </a:p>
        </p:txBody>
      </p:sp>
    </p:spTree>
    <p:extLst>
      <p:ext uri="{BB962C8B-B14F-4D97-AF65-F5344CB8AC3E}">
        <p14:creationId xmlns:p14="http://schemas.microsoft.com/office/powerpoint/2010/main" val="3063677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DD86F58-126F-4102-9E1B-3A0FA7E38EC3}" type="slidenum">
              <a:rPr lang="en-US" altLang="ja-JP"/>
              <a:pPr>
                <a:defRPr/>
              </a:pPr>
              <a:t>‹#›</a:t>
            </a:fld>
            <a:endParaRPr lang="en-US" altLang="ja-JP"/>
          </a:p>
        </p:txBody>
      </p:sp>
    </p:spTree>
    <p:extLst>
      <p:ext uri="{BB962C8B-B14F-4D97-AF65-F5344CB8AC3E}">
        <p14:creationId xmlns:p14="http://schemas.microsoft.com/office/powerpoint/2010/main" val="1256603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b="1"/>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vl1pPr>
          </a:lstStyle>
          <a:p>
            <a:pPr>
              <a:defRPr/>
            </a:pPr>
            <a:fld id="{FA33EE4D-DB95-446F-941A-733E65E24B9F}" type="slidenum">
              <a:rPr lang="en-US" altLang="ja-JP"/>
              <a:pPr>
                <a:defRPr/>
              </a:pPr>
              <a:t>‹#›</a:t>
            </a:fld>
            <a:endParaRPr lang="en-US" altLang="ja-JP"/>
          </a:p>
        </p:txBody>
      </p:sp>
    </p:spTree>
    <p:extLst>
      <p:ext uri="{BB962C8B-B14F-4D97-AF65-F5344CB8AC3E}">
        <p14:creationId xmlns:p14="http://schemas.microsoft.com/office/powerpoint/2010/main" val="15188557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b="1"/>
            </a:lvl1pPr>
          </a:lstStyle>
          <a:p>
            <a:pPr>
              <a:defRPr/>
            </a:pPr>
            <a:endParaRPr lang="en-US" altLang="ja-JP"/>
          </a:p>
        </p:txBody>
      </p:sp>
      <p:sp>
        <p:nvSpPr>
          <p:cNvPr id="8" name="フッター プレースホルダ 7"/>
          <p:cNvSpPr>
            <a:spLocks noGrp="1"/>
          </p:cNvSpPr>
          <p:nvPr>
            <p:ph type="ftr" sz="quarter" idx="11"/>
          </p:nvPr>
        </p:nvSpPr>
        <p:spPr/>
        <p:txBody>
          <a:bodyPr/>
          <a:lstStyle>
            <a:lvl1pPr>
              <a:defRPr b="1"/>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b="1"/>
            </a:lvl1pPr>
          </a:lstStyle>
          <a:p>
            <a:pPr>
              <a:defRPr/>
            </a:pPr>
            <a:fld id="{F51236D3-673E-4AEF-8B9F-0A4EF609E155}" type="slidenum">
              <a:rPr lang="en-US" altLang="ja-JP"/>
              <a:pPr>
                <a:defRPr/>
              </a:pPr>
              <a:t>‹#›</a:t>
            </a:fld>
            <a:endParaRPr lang="en-US" altLang="ja-JP"/>
          </a:p>
        </p:txBody>
      </p:sp>
    </p:spTree>
    <p:extLst>
      <p:ext uri="{BB962C8B-B14F-4D97-AF65-F5344CB8AC3E}">
        <p14:creationId xmlns:p14="http://schemas.microsoft.com/office/powerpoint/2010/main" val="8181844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b="1"/>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b="1"/>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b="1"/>
            </a:lvl1pPr>
          </a:lstStyle>
          <a:p>
            <a:pPr>
              <a:defRPr/>
            </a:pPr>
            <a:fld id="{BF2AE13D-913C-42C7-89C2-2E9554473173}" type="slidenum">
              <a:rPr lang="en-US" altLang="ja-JP"/>
              <a:pPr>
                <a:defRPr/>
              </a:pPr>
              <a:t>‹#›</a:t>
            </a:fld>
            <a:endParaRPr lang="en-US" altLang="ja-JP"/>
          </a:p>
        </p:txBody>
      </p:sp>
    </p:spTree>
    <p:extLst>
      <p:ext uri="{BB962C8B-B14F-4D97-AF65-F5344CB8AC3E}">
        <p14:creationId xmlns:p14="http://schemas.microsoft.com/office/powerpoint/2010/main" val="13551689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1"/>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b="1"/>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b="1"/>
            </a:lvl1pPr>
          </a:lstStyle>
          <a:p>
            <a:pPr>
              <a:defRPr/>
            </a:pPr>
            <a:fld id="{7C11DB04-425B-4C6B-9E92-15824C42FF35}" type="slidenum">
              <a:rPr lang="en-US" altLang="ja-JP"/>
              <a:pPr>
                <a:defRPr/>
              </a:pPr>
              <a:t>‹#›</a:t>
            </a:fld>
            <a:endParaRPr lang="en-US" altLang="ja-JP"/>
          </a:p>
        </p:txBody>
      </p:sp>
    </p:spTree>
    <p:extLst>
      <p:ext uri="{BB962C8B-B14F-4D97-AF65-F5344CB8AC3E}">
        <p14:creationId xmlns:p14="http://schemas.microsoft.com/office/powerpoint/2010/main" val="28209549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b="1"/>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vl1pPr>
          </a:lstStyle>
          <a:p>
            <a:pPr>
              <a:defRPr/>
            </a:pPr>
            <a:fld id="{A41FC1A3-AF78-4DD1-9FA6-33B4E201F5F3}" type="slidenum">
              <a:rPr lang="en-US" altLang="ja-JP"/>
              <a:pPr>
                <a:defRPr/>
              </a:pPr>
              <a:t>‹#›</a:t>
            </a:fld>
            <a:endParaRPr lang="en-US" altLang="ja-JP"/>
          </a:p>
        </p:txBody>
      </p:sp>
    </p:spTree>
    <p:extLst>
      <p:ext uri="{BB962C8B-B14F-4D97-AF65-F5344CB8AC3E}">
        <p14:creationId xmlns:p14="http://schemas.microsoft.com/office/powerpoint/2010/main" val="22021303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b="1"/>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b="1"/>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b="1"/>
            </a:lvl1pPr>
          </a:lstStyle>
          <a:p>
            <a:pPr>
              <a:defRPr/>
            </a:pPr>
            <a:fld id="{50E2BF50-15C7-4B3C-93D9-53AF74EDAD14}" type="slidenum">
              <a:rPr lang="en-US" altLang="ja-JP"/>
              <a:pPr>
                <a:defRPr/>
              </a:pPr>
              <a:t>‹#›</a:t>
            </a:fld>
            <a:endParaRPr lang="en-US" altLang="ja-JP"/>
          </a:p>
        </p:txBody>
      </p:sp>
    </p:spTree>
    <p:extLst>
      <p:ext uri="{BB962C8B-B14F-4D97-AF65-F5344CB8AC3E}">
        <p14:creationId xmlns:p14="http://schemas.microsoft.com/office/powerpoint/2010/main" val="36856999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D1FB0444-C37F-4D84-877F-351574414D5F}" type="slidenum">
              <a:rPr lang="en-US" altLang="ja-JP"/>
              <a:pPr>
                <a:defRPr/>
              </a:pPr>
              <a:t>‹#›</a:t>
            </a:fld>
            <a:endParaRPr lang="en-US" altLang="ja-JP"/>
          </a:p>
        </p:txBody>
      </p:sp>
    </p:spTree>
    <p:extLst>
      <p:ext uri="{BB962C8B-B14F-4D97-AF65-F5344CB8AC3E}">
        <p14:creationId xmlns:p14="http://schemas.microsoft.com/office/powerpoint/2010/main" val="10931178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9"/>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78B7A143-BA80-4273-A7F4-7A92EF60324A}" type="slidenum">
              <a:rPr lang="en-US" altLang="ja-JP"/>
              <a:pPr>
                <a:defRPr/>
              </a:pPr>
              <a:t>‹#›</a:t>
            </a:fld>
            <a:endParaRPr lang="en-US" altLang="ja-JP"/>
          </a:p>
        </p:txBody>
      </p:sp>
    </p:spTree>
    <p:extLst>
      <p:ext uri="{BB962C8B-B14F-4D97-AF65-F5344CB8AC3E}">
        <p14:creationId xmlns:p14="http://schemas.microsoft.com/office/powerpoint/2010/main" val="7263032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p:txBody>
          <a:bodyPr/>
          <a:lstStyle>
            <a:lvl1pPr>
              <a:defRPr b="1"/>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b="1"/>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b="1"/>
            </a:lvl1pPr>
          </a:lstStyle>
          <a:p>
            <a:pPr>
              <a:defRPr/>
            </a:pPr>
            <a:fld id="{E8769A30-031C-41F3-AE52-F7CBA67DB0ED}" type="slidenum">
              <a:rPr lang="en-US" altLang="ja-JP"/>
              <a:pPr>
                <a:defRPr/>
              </a:pPr>
              <a:t>‹#›</a:t>
            </a:fld>
            <a:endParaRPr lang="en-US" altLang="ja-JP"/>
          </a:p>
        </p:txBody>
      </p:sp>
    </p:spTree>
    <p:extLst>
      <p:ext uri="{BB962C8B-B14F-4D97-AF65-F5344CB8AC3E}">
        <p14:creationId xmlns:p14="http://schemas.microsoft.com/office/powerpoint/2010/main" val="39754746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1"/>
            <a:ext cx="8229600" cy="4525963"/>
          </a:xfrm>
        </p:spPr>
        <p:txBody>
          <a:bodyPr/>
          <a:lstStyle/>
          <a:p>
            <a:pPr lvl="0"/>
            <a:endParaRPr lang="ja-JP" altLang="en-US" noProof="0"/>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34D079C5-0069-402F-BBA4-A54A3BD5CC3D}" type="slidenum">
              <a:rPr lang="en-US" altLang="ja-JP"/>
              <a:pPr>
                <a:defRPr/>
              </a:pPr>
              <a:t>‹#›</a:t>
            </a:fld>
            <a:endParaRPr lang="en-US" altLang="ja-JP"/>
          </a:p>
        </p:txBody>
      </p:sp>
    </p:spTree>
    <p:extLst>
      <p:ext uri="{BB962C8B-B14F-4D97-AF65-F5344CB8AC3E}">
        <p14:creationId xmlns:p14="http://schemas.microsoft.com/office/powerpoint/2010/main" val="1689384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8288AD0-434B-4F2F-A99B-68CB3DB53BD9}" type="slidenum">
              <a:rPr lang="en-US" altLang="ja-JP"/>
              <a:pPr>
                <a:defRPr/>
              </a:pPr>
              <a:t>‹#›</a:t>
            </a:fld>
            <a:endParaRPr lang="en-US" altLang="ja-JP"/>
          </a:p>
        </p:txBody>
      </p:sp>
    </p:spTree>
    <p:extLst>
      <p:ext uri="{BB962C8B-B14F-4D97-AF65-F5344CB8AC3E}">
        <p14:creationId xmlns:p14="http://schemas.microsoft.com/office/powerpoint/2010/main" val="2794888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1"/>
            <a:ext cx="8229600" cy="4525963"/>
          </a:xfrm>
        </p:spPr>
        <p:txBody>
          <a:bodyPr/>
          <a:lstStyle/>
          <a:p>
            <a:pPr lvl="0"/>
            <a:endParaRPr lang="ja-JP" altLang="en-US" noProof="0"/>
          </a:p>
        </p:txBody>
      </p:sp>
      <p:sp>
        <p:nvSpPr>
          <p:cNvPr id="4" name="日付プレースホルダ 3"/>
          <p:cNvSpPr>
            <a:spLocks noGrp="1"/>
          </p:cNvSpPr>
          <p:nvPr>
            <p:ph type="dt" sz="half" idx="10"/>
          </p:nvPr>
        </p:nvSpPr>
        <p:spPr/>
        <p:txBody>
          <a:bodyPr/>
          <a:lstStyle>
            <a:lvl1pPr>
              <a:defRPr b="1"/>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b="1"/>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b="1"/>
            </a:lvl1pPr>
          </a:lstStyle>
          <a:p>
            <a:pPr>
              <a:defRPr/>
            </a:pPr>
            <a:fld id="{202D4445-A30C-4E88-BA53-AAB8E8825AB9}" type="slidenum">
              <a:rPr lang="en-US" altLang="ja-JP"/>
              <a:pPr>
                <a:defRPr/>
              </a:pPr>
              <a:t>‹#›</a:t>
            </a:fld>
            <a:endParaRPr lang="en-US" altLang="ja-JP"/>
          </a:p>
        </p:txBody>
      </p:sp>
    </p:spTree>
    <p:extLst>
      <p:ext uri="{BB962C8B-B14F-4D97-AF65-F5344CB8AC3E}">
        <p14:creationId xmlns:p14="http://schemas.microsoft.com/office/powerpoint/2010/main" val="17943937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41F7AC7B-27DF-4F10-8A90-D4C3F9DB87BE}" type="slidenum">
              <a:rPr lang="en-US" altLang="ja-JP"/>
              <a:pPr>
                <a:defRPr/>
              </a:pPr>
              <a:t>‹#›</a:t>
            </a:fld>
            <a:endParaRPr lang="en-US" altLang="ja-JP"/>
          </a:p>
        </p:txBody>
      </p:sp>
    </p:spTree>
    <p:extLst>
      <p:ext uri="{BB962C8B-B14F-4D97-AF65-F5344CB8AC3E}">
        <p14:creationId xmlns:p14="http://schemas.microsoft.com/office/powerpoint/2010/main" val="28317004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F8A04266-9CF2-482C-A324-01E2D871C445}" type="slidenum">
              <a:rPr lang="en-US" altLang="ja-JP"/>
              <a:pPr>
                <a:defRPr/>
              </a:pPr>
              <a:t>‹#›</a:t>
            </a:fld>
            <a:endParaRPr lang="en-US" altLang="ja-JP"/>
          </a:p>
        </p:txBody>
      </p:sp>
    </p:spTree>
    <p:extLst>
      <p:ext uri="{BB962C8B-B14F-4D97-AF65-F5344CB8AC3E}">
        <p14:creationId xmlns:p14="http://schemas.microsoft.com/office/powerpoint/2010/main" val="8380835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A17EB92C-78EC-43C4-8CC1-753ED638613B}" type="slidenum">
              <a:rPr lang="en-US" altLang="ja-JP"/>
              <a:pPr>
                <a:defRPr/>
              </a:pPr>
              <a:t>‹#›</a:t>
            </a:fld>
            <a:endParaRPr lang="en-US" altLang="ja-JP"/>
          </a:p>
        </p:txBody>
      </p:sp>
    </p:spTree>
    <p:extLst>
      <p:ext uri="{BB962C8B-B14F-4D97-AF65-F5344CB8AC3E}">
        <p14:creationId xmlns:p14="http://schemas.microsoft.com/office/powerpoint/2010/main" val="7949067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pPr>
              <a:defRPr/>
            </a:pPr>
            <a:fld id="{31DBE8B9-0AD2-452E-9C52-3524BA57EB8C}" type="slidenum">
              <a:rPr lang="en-US" altLang="ja-JP"/>
              <a:pPr>
                <a:defRPr/>
              </a:pPr>
              <a:t>‹#›</a:t>
            </a:fld>
            <a:endParaRPr lang="en-US" altLang="ja-JP"/>
          </a:p>
        </p:txBody>
      </p:sp>
    </p:spTree>
    <p:extLst>
      <p:ext uri="{BB962C8B-B14F-4D97-AF65-F5344CB8AC3E}">
        <p14:creationId xmlns:p14="http://schemas.microsoft.com/office/powerpoint/2010/main" val="5590765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pPr>
              <a:defRPr/>
            </a:pPr>
            <a:fld id="{F4151789-97DB-49E0-BB50-88B4E71F3931}" type="slidenum">
              <a:rPr lang="en-US" altLang="ja-JP"/>
              <a:pPr>
                <a:defRPr/>
              </a:pPr>
              <a:t>‹#›</a:t>
            </a:fld>
            <a:endParaRPr lang="en-US" altLang="ja-JP"/>
          </a:p>
        </p:txBody>
      </p:sp>
    </p:spTree>
    <p:extLst>
      <p:ext uri="{BB962C8B-B14F-4D97-AF65-F5344CB8AC3E}">
        <p14:creationId xmlns:p14="http://schemas.microsoft.com/office/powerpoint/2010/main" val="2344293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pPr>
              <a:defRPr/>
            </a:pPr>
            <a:fld id="{24E9E36F-FD3D-41E5-8AB5-458E45CE3D28}" type="slidenum">
              <a:rPr lang="en-US" altLang="ja-JP"/>
              <a:pPr>
                <a:defRPr/>
              </a:pPr>
              <a:t>‹#›</a:t>
            </a:fld>
            <a:endParaRPr lang="en-US" altLang="ja-JP"/>
          </a:p>
        </p:txBody>
      </p:sp>
    </p:spTree>
    <p:extLst>
      <p:ext uri="{BB962C8B-B14F-4D97-AF65-F5344CB8AC3E}">
        <p14:creationId xmlns:p14="http://schemas.microsoft.com/office/powerpoint/2010/main" val="8086354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pPr>
              <a:defRPr/>
            </a:pPr>
            <a:fld id="{D3561372-E4F3-4F27-BECC-1C159BA20E09}" type="slidenum">
              <a:rPr lang="en-US" altLang="ja-JP"/>
              <a:pPr>
                <a:defRPr/>
              </a:pPr>
              <a:t>‹#›</a:t>
            </a:fld>
            <a:endParaRPr lang="en-US" altLang="ja-JP"/>
          </a:p>
        </p:txBody>
      </p:sp>
    </p:spTree>
    <p:extLst>
      <p:ext uri="{BB962C8B-B14F-4D97-AF65-F5344CB8AC3E}">
        <p14:creationId xmlns:p14="http://schemas.microsoft.com/office/powerpoint/2010/main" val="4866461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7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pPr>
              <a:defRPr/>
            </a:pPr>
            <a:fld id="{FF62EBC6-DD0D-4D6E-A5BC-DC2BB0200AEA}" type="slidenum">
              <a:rPr lang="en-US" altLang="ja-JP"/>
              <a:pPr>
                <a:defRPr/>
              </a:pPr>
              <a:t>‹#›</a:t>
            </a:fld>
            <a:endParaRPr lang="en-US" altLang="ja-JP"/>
          </a:p>
        </p:txBody>
      </p:sp>
    </p:spTree>
    <p:extLst>
      <p:ext uri="{BB962C8B-B14F-4D97-AF65-F5344CB8AC3E}">
        <p14:creationId xmlns:p14="http://schemas.microsoft.com/office/powerpoint/2010/main" val="18148931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pPr>
              <a:defRPr/>
            </a:pPr>
            <a:fld id="{F49829C0-5D7D-4399-8E11-67267DA7CCA4}" type="slidenum">
              <a:rPr lang="en-US" altLang="ja-JP"/>
              <a:pPr>
                <a:defRPr/>
              </a:pPr>
              <a:t>‹#›</a:t>
            </a:fld>
            <a:endParaRPr lang="en-US" altLang="ja-JP"/>
          </a:p>
        </p:txBody>
      </p:sp>
    </p:spTree>
    <p:extLst>
      <p:ext uri="{BB962C8B-B14F-4D97-AF65-F5344CB8AC3E}">
        <p14:creationId xmlns:p14="http://schemas.microsoft.com/office/powerpoint/2010/main" val="1546858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C4C850F-60D0-498A-ABA1-60F0A83F6A33}" type="slidenum">
              <a:rPr lang="en-US" altLang="ja-JP"/>
              <a:pPr>
                <a:defRPr/>
              </a:pPr>
              <a:t>‹#›</a:t>
            </a:fld>
            <a:endParaRPr lang="en-US" altLang="ja-JP"/>
          </a:p>
        </p:txBody>
      </p:sp>
    </p:spTree>
    <p:extLst>
      <p:ext uri="{BB962C8B-B14F-4D97-AF65-F5344CB8AC3E}">
        <p14:creationId xmlns:p14="http://schemas.microsoft.com/office/powerpoint/2010/main" val="39342280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243CB4A8-8A50-4B5D-8131-B1E924CD379F}" type="slidenum">
              <a:rPr lang="en-US" altLang="ja-JP"/>
              <a:pPr>
                <a:defRPr/>
              </a:pPr>
              <a:t>‹#›</a:t>
            </a:fld>
            <a:endParaRPr lang="en-US" altLang="ja-JP"/>
          </a:p>
        </p:txBody>
      </p:sp>
    </p:spTree>
    <p:extLst>
      <p:ext uri="{BB962C8B-B14F-4D97-AF65-F5344CB8AC3E}">
        <p14:creationId xmlns:p14="http://schemas.microsoft.com/office/powerpoint/2010/main" val="30208853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4"/>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64"/>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C9CA1070-E5F2-4D29-8A4E-37F71B71F3AB}" type="slidenum">
              <a:rPr lang="en-US" altLang="ja-JP"/>
              <a:pPr>
                <a:defRPr/>
              </a:pPr>
              <a:t>‹#›</a:t>
            </a:fld>
            <a:endParaRPr lang="en-US" altLang="ja-JP"/>
          </a:p>
        </p:txBody>
      </p:sp>
    </p:spTree>
    <p:extLst>
      <p:ext uri="{BB962C8B-B14F-4D97-AF65-F5344CB8AC3E}">
        <p14:creationId xmlns:p14="http://schemas.microsoft.com/office/powerpoint/2010/main" val="20443884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64"/>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pPr>
              <a:defRPr/>
            </a:pPr>
            <a:fld id="{CA2320C3-450D-4AAA-AF56-BEA801CB82C4}" type="slidenum">
              <a:rPr lang="en-US" altLang="ja-JP"/>
              <a:pPr>
                <a:defRPr/>
              </a:pPr>
              <a:t>‹#›</a:t>
            </a:fld>
            <a:endParaRPr lang="en-US" altLang="ja-JP"/>
          </a:p>
        </p:txBody>
      </p:sp>
    </p:spTree>
    <p:extLst>
      <p:ext uri="{BB962C8B-B14F-4D97-AF65-F5344CB8AC3E}">
        <p14:creationId xmlns:p14="http://schemas.microsoft.com/office/powerpoint/2010/main" val="29188912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656" y="2130530"/>
            <a:ext cx="7772688" cy="1469778"/>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312" y="3886784"/>
            <a:ext cx="6401376" cy="1751929"/>
          </a:xfrm>
        </p:spPr>
        <p:txBody>
          <a:bodyPr/>
          <a:lstStyle>
            <a:lvl1pPr marL="0" indent="0" algn="ctr">
              <a:buNone/>
              <a:defRPr/>
            </a:lvl1pPr>
            <a:lvl2pPr marL="414683" indent="0" algn="ctr">
              <a:buNone/>
              <a:defRPr/>
            </a:lvl2pPr>
            <a:lvl3pPr marL="829366" indent="0" algn="ctr">
              <a:buNone/>
              <a:defRPr/>
            </a:lvl3pPr>
            <a:lvl4pPr marL="1244049" indent="0" algn="ctr">
              <a:buNone/>
              <a:defRPr/>
            </a:lvl4pPr>
            <a:lvl5pPr marL="1658732" indent="0" algn="ctr">
              <a:buNone/>
              <a:defRPr/>
            </a:lvl5pPr>
            <a:lvl6pPr marL="2073416" indent="0" algn="ctr">
              <a:buNone/>
              <a:defRPr/>
            </a:lvl6pPr>
            <a:lvl7pPr marL="2488099" indent="0" algn="ctr">
              <a:buNone/>
              <a:defRPr/>
            </a:lvl7pPr>
            <a:lvl8pPr marL="2902782" indent="0" algn="ctr">
              <a:buNone/>
              <a:defRPr/>
            </a:lvl8pPr>
            <a:lvl9pPr marL="3317465"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1026562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187277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1668" y="4406461"/>
            <a:ext cx="7772688" cy="1361811"/>
          </a:xfrm>
        </p:spPr>
        <p:txBody>
          <a:bodyPr anchor="t"/>
          <a:lstStyle>
            <a:lvl1pPr algn="l">
              <a:defRPr sz="36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1668" y="2906446"/>
            <a:ext cx="7772688" cy="1500008"/>
          </a:xfrm>
        </p:spPr>
        <p:txBody>
          <a:bodyPr anchor="b"/>
          <a:lstStyle>
            <a:lvl1pPr marL="0" indent="0">
              <a:buNone/>
              <a:defRPr sz="1800"/>
            </a:lvl1pPr>
            <a:lvl2pPr marL="414683" indent="0">
              <a:buNone/>
              <a:defRPr sz="1600"/>
            </a:lvl2pPr>
            <a:lvl3pPr marL="829366" indent="0">
              <a:buNone/>
              <a:defRPr sz="1500"/>
            </a:lvl3pPr>
            <a:lvl4pPr marL="1244049" indent="0">
              <a:buNone/>
              <a:defRPr sz="1300"/>
            </a:lvl4pPr>
            <a:lvl5pPr marL="1658732" indent="0">
              <a:buNone/>
              <a:defRPr sz="1300"/>
            </a:lvl5pPr>
            <a:lvl6pPr marL="2073416" indent="0">
              <a:buNone/>
              <a:defRPr sz="1300"/>
            </a:lvl6pPr>
            <a:lvl7pPr marL="2488099" indent="0">
              <a:buNone/>
              <a:defRPr sz="1300"/>
            </a:lvl7pPr>
            <a:lvl8pPr marL="2902782" indent="0">
              <a:buNone/>
              <a:defRPr sz="1300"/>
            </a:lvl8pPr>
            <a:lvl9pPr marL="3317465" indent="0">
              <a:buNone/>
              <a:defRPr sz="1300"/>
            </a:lvl9pPr>
          </a:lstStyle>
          <a:p>
            <a:pPr lvl="0"/>
            <a:r>
              <a:rPr lang="ja-JP" altLang="en-US" smtClean="0"/>
              <a:t>マスタ テキストの書式設定</a:t>
            </a:r>
          </a:p>
        </p:txBody>
      </p:sp>
    </p:spTree>
    <p:extLst>
      <p:ext uri="{BB962C8B-B14F-4D97-AF65-F5344CB8AC3E}">
        <p14:creationId xmlns:p14="http://schemas.microsoft.com/office/powerpoint/2010/main" val="17091564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71256" y="1905960"/>
            <a:ext cx="3834488" cy="431864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4026" y="1905960"/>
            <a:ext cx="3834488" cy="431864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308142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6625" y="274954"/>
            <a:ext cx="8230752"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6627" y="1534561"/>
            <a:ext cx="4040472" cy="640599"/>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6627" y="2175164"/>
            <a:ext cx="4040472" cy="395155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469" y="1534561"/>
            <a:ext cx="4041913" cy="640599"/>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469" y="2175164"/>
            <a:ext cx="4041913" cy="395155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980113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7245408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327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0FE55A-E933-42B7-84DE-E2A7857E79DF}" type="slidenum">
              <a:rPr lang="en-US" altLang="ja-JP"/>
              <a:pPr>
                <a:defRPr/>
              </a:pPr>
              <a:t>‹#›</a:t>
            </a:fld>
            <a:endParaRPr lang="en-US" altLang="ja-JP"/>
          </a:p>
        </p:txBody>
      </p:sp>
    </p:spTree>
    <p:extLst>
      <p:ext uri="{BB962C8B-B14F-4D97-AF65-F5344CB8AC3E}">
        <p14:creationId xmlns:p14="http://schemas.microsoft.com/office/powerpoint/2010/main" val="332703040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6630" y="273522"/>
            <a:ext cx="3009107" cy="1161715"/>
          </a:xfrm>
        </p:spPr>
        <p:txBody>
          <a:bodyPr anchor="b"/>
          <a:lstStyle>
            <a:lvl1pPr algn="l">
              <a:defRPr sz="18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211" y="273516"/>
            <a:ext cx="5112171" cy="5853196"/>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6630" y="1435228"/>
            <a:ext cx="3009107" cy="4691482"/>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ja-JP" altLang="en-US" smtClean="0"/>
              <a:t>マスタ テキストの書式設定</a:t>
            </a:r>
          </a:p>
        </p:txBody>
      </p:sp>
    </p:spTree>
    <p:extLst>
      <p:ext uri="{BB962C8B-B14F-4D97-AF65-F5344CB8AC3E}">
        <p14:creationId xmlns:p14="http://schemas.microsoft.com/office/powerpoint/2010/main" val="41936658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1929" y="4800897"/>
            <a:ext cx="5486689" cy="565741"/>
          </a:xfrm>
        </p:spPr>
        <p:txBody>
          <a:bodyPr anchor="b"/>
          <a:lstStyle>
            <a:lvl1pPr algn="l">
              <a:defRPr sz="18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1929" y="613247"/>
            <a:ext cx="5486689" cy="4114224"/>
          </a:xfrm>
        </p:spPr>
        <p:txBody>
          <a:bodyPr/>
          <a:lstStyle>
            <a:lvl1pPr marL="0" indent="0">
              <a:buNone/>
              <a:defRPr sz="2900"/>
            </a:lvl1pPr>
            <a:lvl2pPr marL="414683" indent="0">
              <a:buNone/>
              <a:defRPr sz="2500"/>
            </a:lvl2pPr>
            <a:lvl3pPr marL="829366" indent="0">
              <a:buNone/>
              <a:defRPr sz="2200"/>
            </a:lvl3pPr>
            <a:lvl4pPr marL="1244049" indent="0">
              <a:buNone/>
              <a:defRPr sz="1800"/>
            </a:lvl4pPr>
            <a:lvl5pPr marL="1658732" indent="0">
              <a:buNone/>
              <a:defRPr sz="1800"/>
            </a:lvl5pPr>
            <a:lvl6pPr marL="2073416" indent="0">
              <a:buNone/>
              <a:defRPr sz="1800"/>
            </a:lvl6pPr>
            <a:lvl7pPr marL="2488099" indent="0">
              <a:buNone/>
              <a:defRPr sz="1800"/>
            </a:lvl7pPr>
            <a:lvl8pPr marL="2902782" indent="0">
              <a:buNone/>
              <a:defRPr sz="1800"/>
            </a:lvl8pPr>
            <a:lvl9pPr marL="3317465" indent="0">
              <a:buNone/>
              <a:defRPr sz="1800"/>
            </a:lvl9pPr>
          </a:lstStyle>
          <a:p>
            <a:pPr lvl="0"/>
            <a:endParaRPr lang="ja-JP" altLang="en-US" noProof="0" smtClean="0"/>
          </a:p>
        </p:txBody>
      </p:sp>
      <p:sp>
        <p:nvSpPr>
          <p:cNvPr id="4" name="テキスト プレースホルダ 3"/>
          <p:cNvSpPr>
            <a:spLocks noGrp="1"/>
          </p:cNvSpPr>
          <p:nvPr>
            <p:ph type="body" sz="half" idx="2"/>
          </p:nvPr>
        </p:nvSpPr>
        <p:spPr>
          <a:xfrm>
            <a:off x="1791929" y="5366631"/>
            <a:ext cx="5486689" cy="806146"/>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ja-JP" altLang="en-US" smtClean="0"/>
              <a:t>マスタ テキストの書式設定</a:t>
            </a:r>
          </a:p>
        </p:txBody>
      </p:sp>
    </p:spTree>
    <p:extLst>
      <p:ext uri="{BB962C8B-B14F-4D97-AF65-F5344CB8AC3E}">
        <p14:creationId xmlns:p14="http://schemas.microsoft.com/office/powerpoint/2010/main" val="40767880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563999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26697" y="568623"/>
            <a:ext cx="1951815" cy="565597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71256" y="568623"/>
            <a:ext cx="5717161" cy="565597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328088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9EF038-FEB9-4D06-9899-8253E6E7E00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75216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296C2-32F2-4F9F-A08B-B581915695F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269987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65297B-C5D1-45EF-B070-3437ECF4B0A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01292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DB25EE-D7EB-4B24-999A-5AA6F9500E3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375367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014967-EA5C-41A2-876F-C52E9562D4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152453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84AEA3-E29B-47ED-8B07-E4E89549DF2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6153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D6A5798-3134-4FC1-BC5E-E439577DB933}" type="slidenum">
              <a:rPr lang="en-US" altLang="ja-JP"/>
              <a:pPr>
                <a:defRPr/>
              </a:pPr>
              <a:t>‹#›</a:t>
            </a:fld>
            <a:endParaRPr lang="en-US" altLang="ja-JP"/>
          </a:p>
        </p:txBody>
      </p:sp>
    </p:spTree>
    <p:extLst>
      <p:ext uri="{BB962C8B-B14F-4D97-AF65-F5344CB8AC3E}">
        <p14:creationId xmlns:p14="http://schemas.microsoft.com/office/powerpoint/2010/main" val="22183599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94CEA3-32F7-4F39-A5AB-1AFBEAB7A1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843194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7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931F46-EF01-4EC6-9717-89992345578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118804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244BBA-951D-4FC0-B246-115F2606B2B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699121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7334BB-4437-47D8-8B1E-20D3548D8A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763266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4"/>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64"/>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767D38-34E7-43F5-9C0B-39FD29F143C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218831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64"/>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845588-D39C-4AA9-85CC-148592DA95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0717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45B05ED-5875-4B91-998C-3355AD70FAD9}" type="slidenum">
              <a:rPr lang="en-US" altLang="ja-JP"/>
              <a:pPr>
                <a:defRPr/>
              </a:pPr>
              <a:t>‹#›</a:t>
            </a:fld>
            <a:endParaRPr lang="en-US" altLang="ja-JP"/>
          </a:p>
        </p:txBody>
      </p:sp>
    </p:spTree>
    <p:extLst>
      <p:ext uri="{BB962C8B-B14F-4D97-AF65-F5344CB8AC3E}">
        <p14:creationId xmlns:p14="http://schemas.microsoft.com/office/powerpoint/2010/main" val="3228243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C2F067A-75B4-4D7A-B04B-944682CE0233}" type="slidenum">
              <a:rPr lang="en-US" altLang="ja-JP"/>
              <a:pPr>
                <a:defRPr/>
              </a:pPr>
              <a:t>‹#›</a:t>
            </a:fld>
            <a:endParaRPr lang="en-US" altLang="ja-JP"/>
          </a:p>
        </p:txBody>
      </p:sp>
    </p:spTree>
    <p:extLst>
      <p:ext uri="{BB962C8B-B14F-4D97-AF65-F5344CB8AC3E}">
        <p14:creationId xmlns:p14="http://schemas.microsoft.com/office/powerpoint/2010/main" val="523860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86DF6E0-ABAA-4F62-B0DD-36D8837F1D9A}" type="slidenum">
              <a:rPr lang="en-US" altLang="ja-JP"/>
              <a:pPr>
                <a:defRPr/>
              </a:pPr>
              <a:t>‹#›</a:t>
            </a:fld>
            <a:endParaRPr lang="en-US" altLang="ja-JP"/>
          </a:p>
        </p:txBody>
      </p:sp>
    </p:spTree>
    <p:extLst>
      <p:ext uri="{BB962C8B-B14F-4D97-AF65-F5344CB8AC3E}">
        <p14:creationId xmlns:p14="http://schemas.microsoft.com/office/powerpoint/2010/main" val="156857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BA64B37-8689-4CBB-A1DC-947A9E04A9BA}" type="slidenum">
              <a:rPr lang="en-US" altLang="ja-JP"/>
              <a:pPr>
                <a:defRPr/>
              </a:pPr>
              <a:t>‹#›</a:t>
            </a:fld>
            <a:endParaRPr lang="en-US" altLang="ja-JP"/>
          </a:p>
        </p:txBody>
      </p:sp>
    </p:spTree>
    <p:extLst>
      <p:ext uri="{BB962C8B-B14F-4D97-AF65-F5344CB8AC3E}">
        <p14:creationId xmlns:p14="http://schemas.microsoft.com/office/powerpoint/2010/main" val="3936307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7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34CA12C-FC90-4636-B8B2-151E5377B562}" type="slidenum">
              <a:rPr lang="en-US" altLang="ja-JP"/>
              <a:pPr>
                <a:defRPr/>
              </a:pPr>
              <a:t>‹#›</a:t>
            </a:fld>
            <a:endParaRPr lang="en-US" altLang="ja-JP"/>
          </a:p>
        </p:txBody>
      </p:sp>
    </p:spTree>
    <p:extLst>
      <p:ext uri="{BB962C8B-B14F-4D97-AF65-F5344CB8AC3E}">
        <p14:creationId xmlns:p14="http://schemas.microsoft.com/office/powerpoint/2010/main" val="3837648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5DA2D1B-DB7C-41D4-9C93-047D8CECF209}" type="slidenum">
              <a:rPr lang="en-US" altLang="ja-JP"/>
              <a:pPr>
                <a:defRPr/>
              </a:pPr>
              <a:t>‹#›</a:t>
            </a:fld>
            <a:endParaRPr lang="en-US" altLang="ja-JP"/>
          </a:p>
        </p:txBody>
      </p:sp>
    </p:spTree>
    <p:extLst>
      <p:ext uri="{BB962C8B-B14F-4D97-AF65-F5344CB8AC3E}">
        <p14:creationId xmlns:p14="http://schemas.microsoft.com/office/powerpoint/2010/main" val="91095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96A4C5B-0A85-457A-BFEE-CCB5825E07D3}" type="slidenum">
              <a:rPr lang="en-US" altLang="ja-JP"/>
              <a:pPr>
                <a:defRPr/>
              </a:pPr>
              <a:t>‹#›</a:t>
            </a:fld>
            <a:endParaRPr lang="en-US" altLang="ja-JP"/>
          </a:p>
        </p:txBody>
      </p:sp>
    </p:spTree>
    <p:extLst>
      <p:ext uri="{BB962C8B-B14F-4D97-AF65-F5344CB8AC3E}">
        <p14:creationId xmlns:p14="http://schemas.microsoft.com/office/powerpoint/2010/main" val="889053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4"/>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64"/>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B00B6CE-CBF4-46E1-8BBA-B82C397A1429}" type="slidenum">
              <a:rPr lang="en-US" altLang="ja-JP"/>
              <a:pPr>
                <a:defRPr/>
              </a:pPr>
              <a:t>‹#›</a:t>
            </a:fld>
            <a:endParaRPr lang="en-US" altLang="ja-JP"/>
          </a:p>
        </p:txBody>
      </p:sp>
    </p:spTree>
    <p:extLst>
      <p:ext uri="{BB962C8B-B14F-4D97-AF65-F5344CB8AC3E}">
        <p14:creationId xmlns:p14="http://schemas.microsoft.com/office/powerpoint/2010/main" val="2398763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64"/>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F3242ED-F29C-44B7-AE95-67B268335D2E}" type="slidenum">
              <a:rPr lang="en-US" altLang="ja-JP"/>
              <a:pPr>
                <a:defRPr/>
              </a:pPr>
              <a:t>‹#›</a:t>
            </a:fld>
            <a:endParaRPr lang="en-US" altLang="ja-JP"/>
          </a:p>
        </p:txBody>
      </p:sp>
    </p:spTree>
    <p:extLst>
      <p:ext uri="{BB962C8B-B14F-4D97-AF65-F5344CB8AC3E}">
        <p14:creationId xmlns:p14="http://schemas.microsoft.com/office/powerpoint/2010/main" val="1600527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2"/>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927475EC-92C9-4FE8-B070-84F1F80B6CDA}" type="datetimeFigureOut">
              <a:rPr lang="ja-JP" altLang="en-US"/>
              <a:pPr>
                <a:defRPr/>
              </a:pPr>
              <a:t>2016/4/3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212603-68C0-48B7-B0F0-B42489639762}" type="slidenum">
              <a:rPr lang="ja-JP" altLang="en-US"/>
              <a:pPr>
                <a:defRPr/>
              </a:pPr>
              <a:t>‹#›</a:t>
            </a:fld>
            <a:endParaRPr lang="en-US" altLang="ja-JP"/>
          </a:p>
        </p:txBody>
      </p:sp>
    </p:spTree>
    <p:extLst>
      <p:ext uri="{BB962C8B-B14F-4D97-AF65-F5344CB8AC3E}">
        <p14:creationId xmlns:p14="http://schemas.microsoft.com/office/powerpoint/2010/main" val="183021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576C979B-F036-4A2F-982C-283138E1DDE2}" type="datetimeFigureOut">
              <a:rPr lang="ja-JP" altLang="en-US"/>
              <a:pPr>
                <a:defRPr/>
              </a:pPr>
              <a:t>2016/4/3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F79AC6A-3C84-4F92-8303-BBBAAC3CC97F}" type="slidenum">
              <a:rPr lang="ja-JP" altLang="en-US"/>
              <a:pPr>
                <a:defRPr/>
              </a:pPr>
              <a:t>‹#›</a:t>
            </a:fld>
            <a:endParaRPr lang="en-US" altLang="ja-JP"/>
          </a:p>
        </p:txBody>
      </p:sp>
    </p:spTree>
    <p:extLst>
      <p:ext uri="{BB962C8B-B14F-4D97-AF65-F5344CB8AC3E}">
        <p14:creationId xmlns:p14="http://schemas.microsoft.com/office/powerpoint/2010/main" val="1640726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6"/>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9E1A5C42-B57F-494A-9726-7BFB45678076}" type="datetimeFigureOut">
              <a:rPr lang="ja-JP" altLang="en-US"/>
              <a:pPr>
                <a:defRPr/>
              </a:pPr>
              <a:t>2016/4/3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E9FFE39-4AA9-40CE-A15F-0A5DA16BB12D}" type="slidenum">
              <a:rPr lang="ja-JP" altLang="en-US"/>
              <a:pPr>
                <a:defRPr/>
              </a:pPr>
              <a:t>‹#›</a:t>
            </a:fld>
            <a:endParaRPr lang="en-US" altLang="ja-JP"/>
          </a:p>
        </p:txBody>
      </p:sp>
    </p:spTree>
    <p:extLst>
      <p:ext uri="{BB962C8B-B14F-4D97-AF65-F5344CB8AC3E}">
        <p14:creationId xmlns:p14="http://schemas.microsoft.com/office/powerpoint/2010/main" val="4101646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7E01B4C5-4221-48FA-B6D2-D56C3F34CCEA}" type="datetimeFigureOut">
              <a:rPr lang="ja-JP" altLang="en-US"/>
              <a:pPr>
                <a:defRPr/>
              </a:pPr>
              <a:t>2016/4/3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C681164-EFD1-4197-B54A-4D8C71389A8A}" type="slidenum">
              <a:rPr lang="ja-JP" altLang="en-US"/>
              <a:pPr>
                <a:defRPr/>
              </a:pPr>
              <a:t>‹#›</a:t>
            </a:fld>
            <a:endParaRPr lang="en-US" altLang="ja-JP"/>
          </a:p>
        </p:txBody>
      </p:sp>
    </p:spTree>
    <p:extLst>
      <p:ext uri="{BB962C8B-B14F-4D97-AF65-F5344CB8AC3E}">
        <p14:creationId xmlns:p14="http://schemas.microsoft.com/office/powerpoint/2010/main" val="482560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EEA6E605-AAC2-4F35-AB26-C5B96AF871FA}" type="datetimeFigureOut">
              <a:rPr lang="ja-JP" altLang="en-US"/>
              <a:pPr>
                <a:defRPr/>
              </a:pPr>
              <a:t>2016/4/3</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2CD8E77-F198-4004-871F-04838252DA67}" type="slidenum">
              <a:rPr lang="ja-JP" altLang="en-US"/>
              <a:pPr>
                <a:defRPr/>
              </a:pPr>
              <a:t>‹#›</a:t>
            </a:fld>
            <a:endParaRPr lang="en-US" altLang="ja-JP"/>
          </a:p>
        </p:txBody>
      </p:sp>
    </p:spTree>
    <p:extLst>
      <p:ext uri="{BB962C8B-B14F-4D97-AF65-F5344CB8AC3E}">
        <p14:creationId xmlns:p14="http://schemas.microsoft.com/office/powerpoint/2010/main" val="292451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15C1F7C-FDA0-4641-A307-643E4CDAA6E2}" type="slidenum">
              <a:rPr lang="en-US" altLang="ja-JP"/>
              <a:pPr>
                <a:defRPr/>
              </a:pPr>
              <a:t>‹#›</a:t>
            </a:fld>
            <a:endParaRPr lang="en-US" altLang="ja-JP"/>
          </a:p>
        </p:txBody>
      </p:sp>
    </p:spTree>
    <p:extLst>
      <p:ext uri="{BB962C8B-B14F-4D97-AF65-F5344CB8AC3E}">
        <p14:creationId xmlns:p14="http://schemas.microsoft.com/office/powerpoint/2010/main" val="1237459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907411FA-4A0E-48EC-880B-2061FFDAF1B3}" type="datetimeFigureOut">
              <a:rPr lang="ja-JP" altLang="en-US"/>
              <a:pPr>
                <a:defRPr/>
              </a:pPr>
              <a:t>2016/4/3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43E6AC1-4332-496F-96FD-C89178F2F34C}" type="slidenum">
              <a:rPr lang="ja-JP" altLang="en-US"/>
              <a:pPr>
                <a:defRPr/>
              </a:pPr>
              <a:t>‹#›</a:t>
            </a:fld>
            <a:endParaRPr lang="en-US" altLang="ja-JP"/>
          </a:p>
        </p:txBody>
      </p:sp>
    </p:spTree>
    <p:extLst>
      <p:ext uri="{BB962C8B-B14F-4D97-AF65-F5344CB8AC3E}">
        <p14:creationId xmlns:p14="http://schemas.microsoft.com/office/powerpoint/2010/main" val="3029769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A02E64D-BC2A-40FB-A51D-34CEF54944BC}" type="datetimeFigureOut">
              <a:rPr lang="ja-JP" altLang="en-US"/>
              <a:pPr>
                <a:defRPr/>
              </a:pPr>
              <a:t>2016/4/3</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2767C28-184D-4870-A8E3-F54D7EABF04B}" type="slidenum">
              <a:rPr lang="ja-JP" altLang="en-US"/>
              <a:pPr>
                <a:defRPr/>
              </a:pPr>
              <a:t>‹#›</a:t>
            </a:fld>
            <a:endParaRPr lang="en-US" altLang="ja-JP"/>
          </a:p>
        </p:txBody>
      </p:sp>
    </p:spTree>
    <p:extLst>
      <p:ext uri="{BB962C8B-B14F-4D97-AF65-F5344CB8AC3E}">
        <p14:creationId xmlns:p14="http://schemas.microsoft.com/office/powerpoint/2010/main" val="2984591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7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2D504340-79A5-40D3-85BA-980340A0A2C9}" type="datetimeFigureOut">
              <a:rPr lang="ja-JP" altLang="en-US"/>
              <a:pPr>
                <a:defRPr/>
              </a:pPr>
              <a:t>2016/4/3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2C7DDE5-8F58-4D77-8880-B14A876F150D}" type="slidenum">
              <a:rPr lang="ja-JP" altLang="en-US"/>
              <a:pPr>
                <a:defRPr/>
              </a:pPr>
              <a:t>‹#›</a:t>
            </a:fld>
            <a:endParaRPr lang="en-US" altLang="ja-JP"/>
          </a:p>
        </p:txBody>
      </p:sp>
    </p:spTree>
    <p:extLst>
      <p:ext uri="{BB962C8B-B14F-4D97-AF65-F5344CB8AC3E}">
        <p14:creationId xmlns:p14="http://schemas.microsoft.com/office/powerpoint/2010/main" val="1316085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1D9B5859-C232-4A35-8D5E-A6FF2038A7E9}" type="datetimeFigureOut">
              <a:rPr lang="ja-JP" altLang="en-US"/>
              <a:pPr>
                <a:defRPr/>
              </a:pPr>
              <a:t>2016/4/3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39CD441-6C7F-4209-B062-8C79464E07F8}" type="slidenum">
              <a:rPr lang="ja-JP" altLang="en-US"/>
              <a:pPr>
                <a:defRPr/>
              </a:pPr>
              <a:t>‹#›</a:t>
            </a:fld>
            <a:endParaRPr lang="en-US" altLang="ja-JP"/>
          </a:p>
        </p:txBody>
      </p:sp>
    </p:spTree>
    <p:extLst>
      <p:ext uri="{BB962C8B-B14F-4D97-AF65-F5344CB8AC3E}">
        <p14:creationId xmlns:p14="http://schemas.microsoft.com/office/powerpoint/2010/main" val="2804845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B4BCBF08-B356-42CA-8B3C-6D1EC2F291EE}" type="datetimeFigureOut">
              <a:rPr lang="ja-JP" altLang="en-US"/>
              <a:pPr>
                <a:defRPr/>
              </a:pPr>
              <a:t>2016/4/3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9BC6640-213F-4E8C-868E-8871DB0DB91A}" type="slidenum">
              <a:rPr lang="ja-JP" altLang="en-US"/>
              <a:pPr>
                <a:defRPr/>
              </a:pPr>
              <a:t>‹#›</a:t>
            </a:fld>
            <a:endParaRPr lang="en-US" altLang="ja-JP"/>
          </a:p>
        </p:txBody>
      </p:sp>
    </p:spTree>
    <p:extLst>
      <p:ext uri="{BB962C8B-B14F-4D97-AF65-F5344CB8AC3E}">
        <p14:creationId xmlns:p14="http://schemas.microsoft.com/office/powerpoint/2010/main" val="1047255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4"/>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64"/>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89CE8584-EF17-46F1-B75D-E674A8E0DAA8}" type="datetimeFigureOut">
              <a:rPr lang="ja-JP" altLang="en-US"/>
              <a:pPr>
                <a:defRPr/>
              </a:pPr>
              <a:t>2016/4/3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6F9FD3-A2CE-4E41-8DE0-F867071F884D}" type="slidenum">
              <a:rPr lang="ja-JP" altLang="en-US"/>
              <a:pPr>
                <a:defRPr/>
              </a:pPr>
              <a:t>‹#›</a:t>
            </a:fld>
            <a:endParaRPr lang="en-US" altLang="ja-JP"/>
          </a:p>
        </p:txBody>
      </p:sp>
    </p:spTree>
    <p:extLst>
      <p:ext uri="{BB962C8B-B14F-4D97-AF65-F5344CB8AC3E}">
        <p14:creationId xmlns:p14="http://schemas.microsoft.com/office/powerpoint/2010/main" val="206099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EB3A6D3-B1C0-4A58-A7EF-632F6B7C0CBB}" type="slidenum">
              <a:rPr lang="en-US" altLang="ja-JP"/>
              <a:pPr>
                <a:defRPr/>
              </a:pPr>
              <a:t>‹#›</a:t>
            </a:fld>
            <a:endParaRPr lang="en-US" altLang="ja-JP"/>
          </a:p>
        </p:txBody>
      </p:sp>
    </p:spTree>
    <p:extLst>
      <p:ext uri="{BB962C8B-B14F-4D97-AF65-F5344CB8AC3E}">
        <p14:creationId xmlns:p14="http://schemas.microsoft.com/office/powerpoint/2010/main" val="2345874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46D52D-4B3F-4C8E-A992-746F18F1941E}" type="slidenum">
              <a:rPr lang="en-US" altLang="ja-JP"/>
              <a:pPr>
                <a:defRPr/>
              </a:pPr>
              <a:t>‹#›</a:t>
            </a:fld>
            <a:endParaRPr lang="en-US" altLang="ja-JP"/>
          </a:p>
        </p:txBody>
      </p:sp>
    </p:spTree>
    <p:extLst>
      <p:ext uri="{BB962C8B-B14F-4D97-AF65-F5344CB8AC3E}">
        <p14:creationId xmlns:p14="http://schemas.microsoft.com/office/powerpoint/2010/main" val="749775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D45A0B7-988A-4D45-80CF-E1E9063BFCBC}" type="slidenum">
              <a:rPr lang="en-US" altLang="ja-JP"/>
              <a:pPr>
                <a:defRPr/>
              </a:pPr>
              <a:t>‹#›</a:t>
            </a:fld>
            <a:endParaRPr lang="en-US" altLang="ja-JP"/>
          </a:p>
        </p:txBody>
      </p:sp>
    </p:spTree>
    <p:extLst>
      <p:ext uri="{BB962C8B-B14F-4D97-AF65-F5344CB8AC3E}">
        <p14:creationId xmlns:p14="http://schemas.microsoft.com/office/powerpoint/2010/main" val="1525719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237AD4A-71CC-477D-BDAF-5DE1155F9D53}" type="slidenum">
              <a:rPr lang="en-US" altLang="ja-JP"/>
              <a:pPr>
                <a:defRPr/>
              </a:pPr>
              <a:t>‹#›</a:t>
            </a:fld>
            <a:endParaRPr lang="en-US" altLang="ja-JP"/>
          </a:p>
        </p:txBody>
      </p:sp>
    </p:spTree>
    <p:extLst>
      <p:ext uri="{BB962C8B-B14F-4D97-AF65-F5344CB8AC3E}">
        <p14:creationId xmlns:p14="http://schemas.microsoft.com/office/powerpoint/2010/main" val="363928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180F4B6-B3D7-4DB5-8826-806EC68C5FF2}" type="slidenum">
              <a:rPr lang="en-US" altLang="ja-JP"/>
              <a:pPr>
                <a:defRPr/>
              </a:pPr>
              <a:t>‹#›</a:t>
            </a:fld>
            <a:endParaRPr lang="en-US" altLang="ja-JP"/>
          </a:p>
        </p:txBody>
      </p:sp>
    </p:spTree>
    <p:extLst>
      <p:ext uri="{BB962C8B-B14F-4D97-AF65-F5344CB8AC3E}">
        <p14:creationId xmlns:p14="http://schemas.microsoft.com/office/powerpoint/2010/main" val="4012558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5566591-9C32-4B6C-95C7-0D76F075A616}" type="slidenum">
              <a:rPr lang="en-US" altLang="ja-JP"/>
              <a:pPr>
                <a:defRPr/>
              </a:pPr>
              <a:t>‹#›</a:t>
            </a:fld>
            <a:endParaRPr lang="en-US" altLang="ja-JP"/>
          </a:p>
        </p:txBody>
      </p:sp>
    </p:spTree>
    <p:extLst>
      <p:ext uri="{BB962C8B-B14F-4D97-AF65-F5344CB8AC3E}">
        <p14:creationId xmlns:p14="http://schemas.microsoft.com/office/powerpoint/2010/main" val="2157997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E64438F-01ED-45DF-B9E3-11C7C706FD3F}" type="slidenum">
              <a:rPr lang="en-US" altLang="ja-JP"/>
              <a:pPr>
                <a:defRPr/>
              </a:pPr>
              <a:t>‹#›</a:t>
            </a:fld>
            <a:endParaRPr lang="en-US" altLang="ja-JP"/>
          </a:p>
        </p:txBody>
      </p:sp>
    </p:spTree>
    <p:extLst>
      <p:ext uri="{BB962C8B-B14F-4D97-AF65-F5344CB8AC3E}">
        <p14:creationId xmlns:p14="http://schemas.microsoft.com/office/powerpoint/2010/main" val="9535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89A9D1E-006B-4C48-ACC2-36D4CB9D038C}" type="slidenum">
              <a:rPr lang="en-US" altLang="ja-JP"/>
              <a:pPr>
                <a:defRPr/>
              </a:pPr>
              <a:t>‹#›</a:t>
            </a:fld>
            <a:endParaRPr lang="en-US" altLang="ja-JP"/>
          </a:p>
        </p:txBody>
      </p:sp>
    </p:spTree>
    <p:extLst>
      <p:ext uri="{BB962C8B-B14F-4D97-AF65-F5344CB8AC3E}">
        <p14:creationId xmlns:p14="http://schemas.microsoft.com/office/powerpoint/2010/main" val="4244802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1FFD13-F6FD-41CC-897B-A3D24CA6C639}" type="slidenum">
              <a:rPr lang="en-US" altLang="ja-JP"/>
              <a:pPr>
                <a:defRPr/>
              </a:pPr>
              <a:t>‹#›</a:t>
            </a:fld>
            <a:endParaRPr lang="en-US" altLang="ja-JP"/>
          </a:p>
        </p:txBody>
      </p:sp>
    </p:spTree>
    <p:extLst>
      <p:ext uri="{BB962C8B-B14F-4D97-AF65-F5344CB8AC3E}">
        <p14:creationId xmlns:p14="http://schemas.microsoft.com/office/powerpoint/2010/main" val="1146653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FD59242-8226-4B94-A273-777CA964A499}" type="slidenum">
              <a:rPr lang="en-US" altLang="ja-JP"/>
              <a:pPr>
                <a:defRPr/>
              </a:pPr>
              <a:t>‹#›</a:t>
            </a:fld>
            <a:endParaRPr lang="en-US" altLang="ja-JP"/>
          </a:p>
        </p:txBody>
      </p:sp>
    </p:spTree>
    <p:extLst>
      <p:ext uri="{BB962C8B-B14F-4D97-AF65-F5344CB8AC3E}">
        <p14:creationId xmlns:p14="http://schemas.microsoft.com/office/powerpoint/2010/main" val="1507920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71FC8B1-4515-4AD2-B803-138B3C46EBB8}" type="slidenum">
              <a:rPr lang="en-US" altLang="ja-JP"/>
              <a:pPr>
                <a:defRPr/>
              </a:pPr>
              <a:t>‹#›</a:t>
            </a:fld>
            <a:endParaRPr lang="en-US" altLang="ja-JP"/>
          </a:p>
        </p:txBody>
      </p:sp>
    </p:spTree>
    <p:extLst>
      <p:ext uri="{BB962C8B-B14F-4D97-AF65-F5344CB8AC3E}">
        <p14:creationId xmlns:p14="http://schemas.microsoft.com/office/powerpoint/2010/main" val="3801474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05FB814-8280-4D6C-B0E4-0DFE79BB434A}" type="slidenum">
              <a:rPr lang="en-US" altLang="ja-JP"/>
              <a:pPr>
                <a:defRPr/>
              </a:pPr>
              <a:t>‹#›</a:t>
            </a:fld>
            <a:endParaRPr lang="en-US" altLang="ja-JP"/>
          </a:p>
        </p:txBody>
      </p:sp>
    </p:spTree>
    <p:extLst>
      <p:ext uri="{BB962C8B-B14F-4D97-AF65-F5344CB8AC3E}">
        <p14:creationId xmlns:p14="http://schemas.microsoft.com/office/powerpoint/2010/main" val="2973970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0FA35AC-6C54-40BA-91F2-F73941EAFE69}" type="slidenum">
              <a:rPr lang="en-US" altLang="ja-JP"/>
              <a:pPr>
                <a:defRPr/>
              </a:pPr>
              <a:t>‹#›</a:t>
            </a:fld>
            <a:endParaRPr lang="en-US" altLang="ja-JP"/>
          </a:p>
        </p:txBody>
      </p:sp>
    </p:spTree>
    <p:extLst>
      <p:ext uri="{BB962C8B-B14F-4D97-AF65-F5344CB8AC3E}">
        <p14:creationId xmlns:p14="http://schemas.microsoft.com/office/powerpoint/2010/main" val="1307105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91531FB-B203-478D-B4D8-41DAC798BA40}" type="slidenum">
              <a:rPr lang="en-US" altLang="ja-JP"/>
              <a:pPr>
                <a:defRPr/>
              </a:pPr>
              <a:t>‹#›</a:t>
            </a:fld>
            <a:endParaRPr lang="en-US" altLang="ja-JP"/>
          </a:p>
        </p:txBody>
      </p:sp>
    </p:spTree>
    <p:extLst>
      <p:ext uri="{BB962C8B-B14F-4D97-AF65-F5344CB8AC3E}">
        <p14:creationId xmlns:p14="http://schemas.microsoft.com/office/powerpoint/2010/main" val="1254741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5A88D53-0596-40F6-9F7F-975D6573DB85}" type="slidenum">
              <a:rPr lang="en-US" altLang="ja-JP"/>
              <a:pPr>
                <a:defRPr/>
              </a:pPr>
              <a:t>‹#›</a:t>
            </a:fld>
            <a:endParaRPr lang="en-US" altLang="ja-JP"/>
          </a:p>
        </p:txBody>
      </p:sp>
    </p:spTree>
    <p:extLst>
      <p:ext uri="{BB962C8B-B14F-4D97-AF65-F5344CB8AC3E}">
        <p14:creationId xmlns:p14="http://schemas.microsoft.com/office/powerpoint/2010/main" val="345848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6756103-44A1-43E7-BF56-67C0FEF45668}" type="slidenum">
              <a:rPr lang="en-US" altLang="ja-JP"/>
              <a:pPr>
                <a:defRPr/>
              </a:pPr>
              <a:t>‹#›</a:t>
            </a:fld>
            <a:endParaRPr lang="en-US" altLang="ja-JP"/>
          </a:p>
        </p:txBody>
      </p:sp>
    </p:spTree>
    <p:extLst>
      <p:ext uri="{BB962C8B-B14F-4D97-AF65-F5344CB8AC3E}">
        <p14:creationId xmlns:p14="http://schemas.microsoft.com/office/powerpoint/2010/main" val="1306698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F1BD72F-EC48-422C-B283-1133EECA288D}" type="slidenum">
              <a:rPr lang="en-US" altLang="ja-JP"/>
              <a:pPr>
                <a:defRPr/>
              </a:pPr>
              <a:t>‹#›</a:t>
            </a:fld>
            <a:endParaRPr lang="en-US" altLang="ja-JP"/>
          </a:p>
        </p:txBody>
      </p:sp>
    </p:spTree>
    <p:extLst>
      <p:ext uri="{BB962C8B-B14F-4D97-AF65-F5344CB8AC3E}">
        <p14:creationId xmlns:p14="http://schemas.microsoft.com/office/powerpoint/2010/main" val="3688027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A66394F-9A98-4446-8B7F-70C765CB71F3}" type="slidenum">
              <a:rPr lang="en-US" altLang="ja-JP"/>
              <a:pPr>
                <a:defRPr/>
              </a:pPr>
              <a:t>‹#›</a:t>
            </a:fld>
            <a:endParaRPr lang="en-US" altLang="ja-JP"/>
          </a:p>
        </p:txBody>
      </p:sp>
    </p:spTree>
    <p:extLst>
      <p:ext uri="{BB962C8B-B14F-4D97-AF65-F5344CB8AC3E}">
        <p14:creationId xmlns:p14="http://schemas.microsoft.com/office/powerpoint/2010/main" val="2301159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FF89766-BF52-4B02-9D8D-22576F2112DC}" type="slidenum">
              <a:rPr lang="en-US" altLang="ja-JP"/>
              <a:pPr>
                <a:defRPr/>
              </a:pPr>
              <a:t>‹#›</a:t>
            </a:fld>
            <a:endParaRPr lang="en-US" altLang="ja-JP"/>
          </a:p>
        </p:txBody>
      </p:sp>
    </p:spTree>
    <p:extLst>
      <p:ext uri="{BB962C8B-B14F-4D97-AF65-F5344CB8AC3E}">
        <p14:creationId xmlns:p14="http://schemas.microsoft.com/office/powerpoint/2010/main" val="3743641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76D15CE-8455-4708-87E1-7EAB5CF8D3B7}" type="slidenum">
              <a:rPr lang="en-US" altLang="ja-JP"/>
              <a:pPr>
                <a:defRPr/>
              </a:pPr>
              <a:t>‹#›</a:t>
            </a:fld>
            <a:endParaRPr lang="en-US" altLang="ja-JP"/>
          </a:p>
        </p:txBody>
      </p:sp>
    </p:spTree>
    <p:extLst>
      <p:ext uri="{BB962C8B-B14F-4D97-AF65-F5344CB8AC3E}">
        <p14:creationId xmlns:p14="http://schemas.microsoft.com/office/powerpoint/2010/main" val="28991107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AAC9BA-4B93-492F-B9AC-D70864E43AA5}" type="slidenum">
              <a:rPr lang="en-US" altLang="ja-JP"/>
              <a:pPr>
                <a:defRPr/>
              </a:pPr>
              <a:t>‹#›</a:t>
            </a:fld>
            <a:endParaRPr lang="en-US" altLang="ja-JP"/>
          </a:p>
        </p:txBody>
      </p:sp>
    </p:spTree>
    <p:extLst>
      <p:ext uri="{BB962C8B-B14F-4D97-AF65-F5344CB8AC3E}">
        <p14:creationId xmlns:p14="http://schemas.microsoft.com/office/powerpoint/2010/main" val="15800414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E66F759-1D94-44D4-B9DE-9974C65DB154}" type="slidenum">
              <a:rPr lang="en-US" altLang="ja-JP"/>
              <a:pPr>
                <a:defRPr/>
              </a:pPr>
              <a:t>‹#›</a:t>
            </a:fld>
            <a:endParaRPr lang="en-US" altLang="ja-JP"/>
          </a:p>
        </p:txBody>
      </p:sp>
    </p:spTree>
    <p:extLst>
      <p:ext uri="{BB962C8B-B14F-4D97-AF65-F5344CB8AC3E}">
        <p14:creationId xmlns:p14="http://schemas.microsoft.com/office/powerpoint/2010/main" val="3754718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82747AD-3AA5-4759-972B-0EFD95514674}" type="slidenum">
              <a:rPr lang="en-US" altLang="ja-JP"/>
              <a:pPr>
                <a:defRPr/>
              </a:pPr>
              <a:t>‹#›</a:t>
            </a:fld>
            <a:endParaRPr lang="en-US" altLang="ja-JP"/>
          </a:p>
        </p:txBody>
      </p:sp>
    </p:spTree>
    <p:extLst>
      <p:ext uri="{BB962C8B-B14F-4D97-AF65-F5344CB8AC3E}">
        <p14:creationId xmlns:p14="http://schemas.microsoft.com/office/powerpoint/2010/main" val="1267222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487882E-6D35-4A41-9E5A-EF85E5AA2048}" type="slidenum">
              <a:rPr lang="en-US" altLang="ja-JP"/>
              <a:pPr>
                <a:defRPr/>
              </a:pPr>
              <a:t>‹#›</a:t>
            </a:fld>
            <a:endParaRPr lang="en-US" altLang="ja-JP"/>
          </a:p>
        </p:txBody>
      </p:sp>
    </p:spTree>
    <p:extLst>
      <p:ext uri="{BB962C8B-B14F-4D97-AF65-F5344CB8AC3E}">
        <p14:creationId xmlns:p14="http://schemas.microsoft.com/office/powerpoint/2010/main" val="834634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0E19A91-34C9-4583-9F35-18CEBE14BDDA}" type="slidenum">
              <a:rPr lang="en-US" altLang="ja-JP"/>
              <a:pPr>
                <a:defRPr/>
              </a:pPr>
              <a:t>‹#›</a:t>
            </a:fld>
            <a:endParaRPr lang="en-US" altLang="ja-JP"/>
          </a:p>
        </p:txBody>
      </p:sp>
    </p:spTree>
    <p:extLst>
      <p:ext uri="{BB962C8B-B14F-4D97-AF65-F5344CB8AC3E}">
        <p14:creationId xmlns:p14="http://schemas.microsoft.com/office/powerpoint/2010/main" val="3106696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D1DA3D7-1D0D-43FA-A206-393E0528F1FE}" type="slidenum">
              <a:rPr lang="en-US" altLang="ja-JP"/>
              <a:pPr>
                <a:defRPr/>
              </a:pPr>
              <a:t>‹#›</a:t>
            </a:fld>
            <a:endParaRPr lang="en-US" altLang="ja-JP"/>
          </a:p>
        </p:txBody>
      </p:sp>
    </p:spTree>
    <p:extLst>
      <p:ext uri="{BB962C8B-B14F-4D97-AF65-F5344CB8AC3E}">
        <p14:creationId xmlns:p14="http://schemas.microsoft.com/office/powerpoint/2010/main" val="348023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B280AB8-13A9-4BD4-A4BE-59926F6D8C7E}" type="slidenum">
              <a:rPr lang="en-US" altLang="ja-JP"/>
              <a:pPr>
                <a:defRPr/>
              </a:pPr>
              <a:t>‹#›</a:t>
            </a:fld>
            <a:endParaRPr lang="en-US" altLang="ja-JP"/>
          </a:p>
        </p:txBody>
      </p:sp>
    </p:spTree>
    <p:extLst>
      <p:ext uri="{BB962C8B-B14F-4D97-AF65-F5344CB8AC3E}">
        <p14:creationId xmlns:p14="http://schemas.microsoft.com/office/powerpoint/2010/main" val="29013694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A00CFA2-C194-453A-B1E7-13DE1D579482}" type="slidenum">
              <a:rPr lang="en-US" altLang="ja-JP"/>
              <a:pPr>
                <a:defRPr/>
              </a:pPr>
              <a:t>‹#›</a:t>
            </a:fld>
            <a:endParaRPr lang="en-US" altLang="ja-JP"/>
          </a:p>
        </p:txBody>
      </p:sp>
    </p:spTree>
    <p:extLst>
      <p:ext uri="{BB962C8B-B14F-4D97-AF65-F5344CB8AC3E}">
        <p14:creationId xmlns:p14="http://schemas.microsoft.com/office/powerpoint/2010/main" val="33611662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53A410-08C4-477A-A713-A3D2E29EAD42}" type="slidenum">
              <a:rPr lang="en-US" altLang="ja-JP"/>
              <a:pPr>
                <a:defRPr/>
              </a:pPr>
              <a:t>‹#›</a:t>
            </a:fld>
            <a:endParaRPr lang="en-US" altLang="ja-JP"/>
          </a:p>
        </p:txBody>
      </p:sp>
    </p:spTree>
    <p:extLst>
      <p:ext uri="{BB962C8B-B14F-4D97-AF65-F5344CB8AC3E}">
        <p14:creationId xmlns:p14="http://schemas.microsoft.com/office/powerpoint/2010/main" val="31064927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F870D8A-8080-4CC1-BBC1-2DE2238EF852}" type="slidenum">
              <a:rPr lang="en-US" altLang="ja-JP"/>
              <a:pPr>
                <a:defRPr/>
              </a:pPr>
              <a:t>‹#›</a:t>
            </a:fld>
            <a:endParaRPr lang="en-US" altLang="ja-JP"/>
          </a:p>
        </p:txBody>
      </p:sp>
    </p:spTree>
    <p:extLst>
      <p:ext uri="{BB962C8B-B14F-4D97-AF65-F5344CB8AC3E}">
        <p14:creationId xmlns:p14="http://schemas.microsoft.com/office/powerpoint/2010/main" val="42549796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65CDEEF-9A8E-4956-82A8-0A80359324F9}" type="slidenum">
              <a:rPr lang="en-US" altLang="ja-JP"/>
              <a:pPr>
                <a:defRPr/>
              </a:pPr>
              <a:t>‹#›</a:t>
            </a:fld>
            <a:endParaRPr lang="en-US" altLang="ja-JP"/>
          </a:p>
        </p:txBody>
      </p:sp>
    </p:spTree>
    <p:extLst>
      <p:ext uri="{BB962C8B-B14F-4D97-AF65-F5344CB8AC3E}">
        <p14:creationId xmlns:p14="http://schemas.microsoft.com/office/powerpoint/2010/main" val="17416132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40071C-C8A1-4122-8266-4BD8AA14041B}" type="slidenum">
              <a:rPr lang="en-US" altLang="ja-JP"/>
              <a:pPr>
                <a:defRPr/>
              </a:pPr>
              <a:t>‹#›</a:t>
            </a:fld>
            <a:endParaRPr lang="en-US" altLang="ja-JP"/>
          </a:p>
        </p:txBody>
      </p:sp>
    </p:spTree>
    <p:extLst>
      <p:ext uri="{BB962C8B-B14F-4D97-AF65-F5344CB8AC3E}">
        <p14:creationId xmlns:p14="http://schemas.microsoft.com/office/powerpoint/2010/main" val="38190289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16B92BA-1227-481E-86E3-7D21BCD433BE}" type="slidenum">
              <a:rPr lang="en-US" altLang="ja-JP"/>
              <a:pPr>
                <a:defRPr/>
              </a:pPr>
              <a:t>‹#›</a:t>
            </a:fld>
            <a:endParaRPr lang="en-US" altLang="ja-JP"/>
          </a:p>
        </p:txBody>
      </p:sp>
    </p:spTree>
    <p:extLst>
      <p:ext uri="{BB962C8B-B14F-4D97-AF65-F5344CB8AC3E}">
        <p14:creationId xmlns:p14="http://schemas.microsoft.com/office/powerpoint/2010/main" val="38040630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B40FB60-7DFF-40E4-B5A0-728D790A483E}" type="slidenum">
              <a:rPr lang="en-US" altLang="ja-JP"/>
              <a:pPr>
                <a:defRPr/>
              </a:pPr>
              <a:t>‹#›</a:t>
            </a:fld>
            <a:endParaRPr lang="en-US" altLang="ja-JP"/>
          </a:p>
        </p:txBody>
      </p:sp>
    </p:spTree>
    <p:extLst>
      <p:ext uri="{BB962C8B-B14F-4D97-AF65-F5344CB8AC3E}">
        <p14:creationId xmlns:p14="http://schemas.microsoft.com/office/powerpoint/2010/main" val="25566212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DE564D5-1D2E-49E9-AC00-366C679C6724}" type="slidenum">
              <a:rPr lang="en-US" altLang="ja-JP"/>
              <a:pPr>
                <a:defRPr/>
              </a:pPr>
              <a:t>‹#›</a:t>
            </a:fld>
            <a:endParaRPr lang="en-US" altLang="ja-JP"/>
          </a:p>
        </p:txBody>
      </p:sp>
    </p:spTree>
    <p:extLst>
      <p:ext uri="{BB962C8B-B14F-4D97-AF65-F5344CB8AC3E}">
        <p14:creationId xmlns:p14="http://schemas.microsoft.com/office/powerpoint/2010/main" val="26623857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2A9BA96-1851-4834-81AA-7F6EC151AA15}" type="slidenum">
              <a:rPr lang="en-US" altLang="ja-JP"/>
              <a:pPr>
                <a:defRPr/>
              </a:pPr>
              <a:t>‹#›</a:t>
            </a:fld>
            <a:endParaRPr lang="en-US" altLang="ja-JP"/>
          </a:p>
        </p:txBody>
      </p:sp>
    </p:spTree>
    <p:extLst>
      <p:ext uri="{BB962C8B-B14F-4D97-AF65-F5344CB8AC3E}">
        <p14:creationId xmlns:p14="http://schemas.microsoft.com/office/powerpoint/2010/main" val="30602714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B9C4238-2DD0-4D03-B7B5-0DB8343B4AB0}" type="slidenum">
              <a:rPr lang="en-US" altLang="ja-JP"/>
              <a:pPr>
                <a:defRPr/>
              </a:pPr>
              <a:t>‹#›</a:t>
            </a:fld>
            <a:endParaRPr lang="en-US" altLang="ja-JP"/>
          </a:p>
        </p:txBody>
      </p:sp>
    </p:spTree>
    <p:extLst>
      <p:ext uri="{BB962C8B-B14F-4D97-AF65-F5344CB8AC3E}">
        <p14:creationId xmlns:p14="http://schemas.microsoft.com/office/powerpoint/2010/main" val="273700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37F9F99-086C-43F1-B067-AE02B9E9BDCD}" type="slidenum">
              <a:rPr lang="en-US" altLang="ja-JP"/>
              <a:pPr>
                <a:defRPr/>
              </a:pPr>
              <a:t>‹#›</a:t>
            </a:fld>
            <a:endParaRPr lang="en-US" altLang="ja-JP"/>
          </a:p>
        </p:txBody>
      </p:sp>
    </p:spTree>
    <p:extLst>
      <p:ext uri="{BB962C8B-B14F-4D97-AF65-F5344CB8AC3E}">
        <p14:creationId xmlns:p14="http://schemas.microsoft.com/office/powerpoint/2010/main" val="17791599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11D436-67D2-46C4-8C02-0C2CCC1879E8}" type="slidenum">
              <a:rPr lang="en-US" altLang="ja-JP"/>
              <a:pPr>
                <a:defRPr/>
              </a:pPr>
              <a:t>‹#›</a:t>
            </a:fld>
            <a:endParaRPr lang="en-US" altLang="ja-JP"/>
          </a:p>
        </p:txBody>
      </p:sp>
    </p:spTree>
    <p:extLst>
      <p:ext uri="{BB962C8B-B14F-4D97-AF65-F5344CB8AC3E}">
        <p14:creationId xmlns:p14="http://schemas.microsoft.com/office/powerpoint/2010/main" val="24228314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A3E7D88-F7F7-4AC4-BF15-6528203E619E}" type="slidenum">
              <a:rPr lang="en-US" altLang="ja-JP"/>
              <a:pPr>
                <a:defRPr/>
              </a:pPr>
              <a:t>‹#›</a:t>
            </a:fld>
            <a:endParaRPr lang="en-US" altLang="ja-JP"/>
          </a:p>
        </p:txBody>
      </p:sp>
    </p:spTree>
    <p:extLst>
      <p:ext uri="{BB962C8B-B14F-4D97-AF65-F5344CB8AC3E}">
        <p14:creationId xmlns:p14="http://schemas.microsoft.com/office/powerpoint/2010/main" val="17989471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9CBB3BF-A352-4086-86A4-C31A2D7FADB2}" type="slidenum">
              <a:rPr lang="en-US" altLang="ja-JP"/>
              <a:pPr>
                <a:defRPr/>
              </a:pPr>
              <a:t>‹#›</a:t>
            </a:fld>
            <a:endParaRPr lang="en-US" altLang="ja-JP"/>
          </a:p>
        </p:txBody>
      </p:sp>
    </p:spTree>
    <p:extLst>
      <p:ext uri="{BB962C8B-B14F-4D97-AF65-F5344CB8AC3E}">
        <p14:creationId xmlns:p14="http://schemas.microsoft.com/office/powerpoint/2010/main" val="12810064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6E9A66-60E5-4241-B185-9AEDF53BE6C0}" type="slidenum">
              <a:rPr lang="en-US" altLang="ja-JP"/>
              <a:pPr>
                <a:defRPr/>
              </a:pPr>
              <a:t>‹#›</a:t>
            </a:fld>
            <a:endParaRPr lang="en-US" altLang="ja-JP"/>
          </a:p>
        </p:txBody>
      </p:sp>
    </p:spTree>
    <p:extLst>
      <p:ext uri="{BB962C8B-B14F-4D97-AF65-F5344CB8AC3E}">
        <p14:creationId xmlns:p14="http://schemas.microsoft.com/office/powerpoint/2010/main" val="42811305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913282-79A5-4230-B283-5CD51F5CAC37}" type="slidenum">
              <a:rPr lang="en-US" altLang="ja-JP"/>
              <a:pPr>
                <a:defRPr/>
              </a:pPr>
              <a:t>‹#›</a:t>
            </a:fld>
            <a:endParaRPr lang="en-US" altLang="ja-JP"/>
          </a:p>
        </p:txBody>
      </p:sp>
    </p:spTree>
    <p:extLst>
      <p:ext uri="{BB962C8B-B14F-4D97-AF65-F5344CB8AC3E}">
        <p14:creationId xmlns:p14="http://schemas.microsoft.com/office/powerpoint/2010/main" val="2946422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3D29D-9DEC-4327-B0E3-C3F23BCCCD4C}" type="slidenum">
              <a:rPr lang="en-US" altLang="ja-JP"/>
              <a:pPr>
                <a:defRPr/>
              </a:pPr>
              <a:t>‹#›</a:t>
            </a:fld>
            <a:endParaRPr lang="en-US" altLang="ja-JP"/>
          </a:p>
        </p:txBody>
      </p:sp>
    </p:spTree>
    <p:extLst>
      <p:ext uri="{BB962C8B-B14F-4D97-AF65-F5344CB8AC3E}">
        <p14:creationId xmlns:p14="http://schemas.microsoft.com/office/powerpoint/2010/main" val="40634575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0BC5FFA-9504-41A5-A34C-7CD615C4949F}" type="slidenum">
              <a:rPr lang="en-US" altLang="ja-JP"/>
              <a:pPr>
                <a:defRPr/>
              </a:pPr>
              <a:t>‹#›</a:t>
            </a:fld>
            <a:endParaRPr lang="en-US" altLang="ja-JP"/>
          </a:p>
        </p:txBody>
      </p:sp>
    </p:spTree>
    <p:extLst>
      <p:ext uri="{BB962C8B-B14F-4D97-AF65-F5344CB8AC3E}">
        <p14:creationId xmlns:p14="http://schemas.microsoft.com/office/powerpoint/2010/main" val="29061609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2E2CFCE-CE62-45AB-9C6E-A5DD952D14E3}" type="slidenum">
              <a:rPr lang="en-US" altLang="ja-JP"/>
              <a:pPr>
                <a:defRPr/>
              </a:pPr>
              <a:t>‹#›</a:t>
            </a:fld>
            <a:endParaRPr lang="en-US" altLang="ja-JP"/>
          </a:p>
        </p:txBody>
      </p:sp>
    </p:spTree>
    <p:extLst>
      <p:ext uri="{BB962C8B-B14F-4D97-AF65-F5344CB8AC3E}">
        <p14:creationId xmlns:p14="http://schemas.microsoft.com/office/powerpoint/2010/main" val="3166158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8C46E2A-134F-44CE-80A1-C73AB11D0D46}" type="slidenum">
              <a:rPr lang="en-US" altLang="ja-JP"/>
              <a:pPr>
                <a:defRPr/>
              </a:pPr>
              <a:t>‹#›</a:t>
            </a:fld>
            <a:endParaRPr lang="en-US" altLang="ja-JP"/>
          </a:p>
        </p:txBody>
      </p:sp>
    </p:spTree>
    <p:extLst>
      <p:ext uri="{BB962C8B-B14F-4D97-AF65-F5344CB8AC3E}">
        <p14:creationId xmlns:p14="http://schemas.microsoft.com/office/powerpoint/2010/main" val="4784833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F0EB674-E10A-494C-B01B-70AFC096C428}" type="slidenum">
              <a:rPr lang="en-US" altLang="ja-JP"/>
              <a:pPr>
                <a:defRPr/>
              </a:pPr>
              <a:t>‹#›</a:t>
            </a:fld>
            <a:endParaRPr lang="en-US" altLang="ja-JP"/>
          </a:p>
        </p:txBody>
      </p:sp>
    </p:spTree>
    <p:extLst>
      <p:ext uri="{BB962C8B-B14F-4D97-AF65-F5344CB8AC3E}">
        <p14:creationId xmlns:p14="http://schemas.microsoft.com/office/powerpoint/2010/main" val="21995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45FFFDD-BC6D-4758-B6D4-256AE676E253}" type="slidenum">
              <a:rPr lang="en-US" altLang="ja-JP"/>
              <a:pPr>
                <a:defRPr/>
              </a:pPr>
              <a:t>‹#›</a:t>
            </a:fld>
            <a:endParaRPr lang="en-US" altLang="ja-JP"/>
          </a:p>
        </p:txBody>
      </p:sp>
    </p:spTree>
    <p:extLst>
      <p:ext uri="{BB962C8B-B14F-4D97-AF65-F5344CB8AC3E}">
        <p14:creationId xmlns:p14="http://schemas.microsoft.com/office/powerpoint/2010/main" val="1167416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8DE1247-8BED-4A71-8F16-8318DBEE9986}" type="slidenum">
              <a:rPr lang="en-US" altLang="ja-JP"/>
              <a:pPr>
                <a:defRPr/>
              </a:pPr>
              <a:t>‹#›</a:t>
            </a:fld>
            <a:endParaRPr lang="en-US" altLang="ja-JP"/>
          </a:p>
        </p:txBody>
      </p:sp>
    </p:spTree>
    <p:extLst>
      <p:ext uri="{BB962C8B-B14F-4D97-AF65-F5344CB8AC3E}">
        <p14:creationId xmlns:p14="http://schemas.microsoft.com/office/powerpoint/2010/main" val="4666522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7E587B-16E1-4EC7-B8D3-C0ECC9201B90}" type="slidenum">
              <a:rPr lang="en-US" altLang="ja-JP"/>
              <a:pPr>
                <a:defRPr/>
              </a:pPr>
              <a:t>‹#›</a:t>
            </a:fld>
            <a:endParaRPr lang="en-US" altLang="ja-JP"/>
          </a:p>
        </p:txBody>
      </p:sp>
    </p:spTree>
    <p:extLst>
      <p:ext uri="{BB962C8B-B14F-4D97-AF65-F5344CB8AC3E}">
        <p14:creationId xmlns:p14="http://schemas.microsoft.com/office/powerpoint/2010/main" val="3640099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BC983AE-C094-47F6-90FF-739938EAAEA0}" type="slidenum">
              <a:rPr lang="en-US" altLang="ja-JP"/>
              <a:pPr>
                <a:defRPr/>
              </a:pPr>
              <a:t>‹#›</a:t>
            </a:fld>
            <a:endParaRPr lang="en-US" altLang="ja-JP"/>
          </a:p>
        </p:txBody>
      </p:sp>
    </p:spTree>
    <p:extLst>
      <p:ext uri="{BB962C8B-B14F-4D97-AF65-F5344CB8AC3E}">
        <p14:creationId xmlns:p14="http://schemas.microsoft.com/office/powerpoint/2010/main" val="30393439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340986-464B-4B5C-948F-572EE1574DC9}" type="slidenum">
              <a:rPr lang="en-US" altLang="ja-JP"/>
              <a:pPr>
                <a:defRPr/>
              </a:pPr>
              <a:t>‹#›</a:t>
            </a:fld>
            <a:endParaRPr lang="en-US" altLang="ja-JP"/>
          </a:p>
        </p:txBody>
      </p:sp>
    </p:spTree>
    <p:extLst>
      <p:ext uri="{BB962C8B-B14F-4D97-AF65-F5344CB8AC3E}">
        <p14:creationId xmlns:p14="http://schemas.microsoft.com/office/powerpoint/2010/main" val="42723495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6831485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652449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98096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81733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709636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19343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07BA72-1DD8-4E9B-BBC4-42CA129348A3}" type="slidenum">
              <a:rPr lang="en-US" altLang="ja-JP"/>
              <a:pPr>
                <a:defRPr/>
              </a:pPr>
              <a:t>‹#›</a:t>
            </a:fld>
            <a:endParaRPr lang="en-US" altLang="ja-JP"/>
          </a:p>
        </p:txBody>
      </p:sp>
    </p:spTree>
    <p:extLst>
      <p:ext uri="{BB962C8B-B14F-4D97-AF65-F5344CB8AC3E}">
        <p14:creationId xmlns:p14="http://schemas.microsoft.com/office/powerpoint/2010/main" val="11620882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07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7555497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4890939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846704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668602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AB2EC2C-1768-4A40-872E-58907825A270}" type="slidenum">
              <a:rPr lang="en-US" altLang="ja-JP"/>
              <a:pPr>
                <a:defRPr/>
              </a:pPr>
              <a:t>‹#›</a:t>
            </a:fld>
            <a:endParaRPr lang="en-US" altLang="ja-JP"/>
          </a:p>
        </p:txBody>
      </p:sp>
    </p:spTree>
    <p:extLst>
      <p:ext uri="{BB962C8B-B14F-4D97-AF65-F5344CB8AC3E}">
        <p14:creationId xmlns:p14="http://schemas.microsoft.com/office/powerpoint/2010/main" val="38192447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646AA42-5B28-4AAC-9E52-7EDB31B13E64}" type="slidenum">
              <a:rPr lang="en-US" altLang="ja-JP"/>
              <a:pPr>
                <a:defRPr/>
              </a:pPr>
              <a:t>‹#›</a:t>
            </a:fld>
            <a:endParaRPr lang="en-US" altLang="ja-JP"/>
          </a:p>
        </p:txBody>
      </p:sp>
    </p:spTree>
    <p:extLst>
      <p:ext uri="{BB962C8B-B14F-4D97-AF65-F5344CB8AC3E}">
        <p14:creationId xmlns:p14="http://schemas.microsoft.com/office/powerpoint/2010/main" val="35692802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6E61C97-71B6-4C19-9DFD-A58E6F88ACDA}" type="slidenum">
              <a:rPr lang="en-US" altLang="ja-JP"/>
              <a:pPr>
                <a:defRPr/>
              </a:pPr>
              <a:t>‹#›</a:t>
            </a:fld>
            <a:endParaRPr lang="en-US" altLang="ja-JP"/>
          </a:p>
        </p:txBody>
      </p:sp>
    </p:spTree>
    <p:extLst>
      <p:ext uri="{BB962C8B-B14F-4D97-AF65-F5344CB8AC3E}">
        <p14:creationId xmlns:p14="http://schemas.microsoft.com/office/powerpoint/2010/main" val="38318981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1DF9C78-7C26-4B3B-9AC8-79B4FDD2EE7A}" type="slidenum">
              <a:rPr lang="en-US" altLang="ja-JP"/>
              <a:pPr>
                <a:defRPr/>
              </a:pPr>
              <a:t>‹#›</a:t>
            </a:fld>
            <a:endParaRPr lang="en-US" altLang="ja-JP"/>
          </a:p>
        </p:txBody>
      </p:sp>
    </p:spTree>
    <p:extLst>
      <p:ext uri="{BB962C8B-B14F-4D97-AF65-F5344CB8AC3E}">
        <p14:creationId xmlns:p14="http://schemas.microsoft.com/office/powerpoint/2010/main" val="1906636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2FE1E9-E962-48C2-872E-A8893A110D46}" type="slidenum">
              <a:rPr lang="en-US" altLang="ja-JP"/>
              <a:pPr>
                <a:defRPr/>
              </a:pPr>
              <a:t>‹#›</a:t>
            </a:fld>
            <a:endParaRPr lang="en-US" altLang="ja-JP"/>
          </a:p>
        </p:txBody>
      </p:sp>
    </p:spTree>
    <p:extLst>
      <p:ext uri="{BB962C8B-B14F-4D97-AF65-F5344CB8AC3E}">
        <p14:creationId xmlns:p14="http://schemas.microsoft.com/office/powerpoint/2010/main" val="334029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theme" Target="../theme/theme1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4.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47030057-113E-4437-BD01-838BB8EA958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479" r:id="rId1"/>
    <p:sldLayoutId id="2147491480" r:id="rId2"/>
    <p:sldLayoutId id="2147491481" r:id="rId3"/>
    <p:sldLayoutId id="2147491482" r:id="rId4"/>
    <p:sldLayoutId id="2147491483" r:id="rId5"/>
    <p:sldLayoutId id="2147491484" r:id="rId6"/>
    <p:sldLayoutId id="2147491485" r:id="rId7"/>
    <p:sldLayoutId id="2147491486" r:id="rId8"/>
    <p:sldLayoutId id="2147491487" r:id="rId9"/>
    <p:sldLayoutId id="2147491488" r:id="rId10"/>
    <p:sldLayoutId id="2147491489" r:id="rId11"/>
    <p:sldLayoutId id="214749149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516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mn-lt"/>
                <a:ea typeface="Osaka" charset="-128"/>
              </a:defRPr>
            </a:lvl1pPr>
          </a:lstStyle>
          <a:p>
            <a:pPr>
              <a:defRPr/>
            </a:pPr>
            <a:fld id="{5184FE19-B9D0-4712-91CC-BFF3F94A09F8}" type="datetimeFigureOut">
              <a:rPr lang="ja-JP" altLang="en-US"/>
              <a:pPr>
                <a:defRPr/>
              </a:pPr>
              <a:t>2016/4/3</a:t>
            </a:fld>
            <a:endParaRPr lang="en-US" altLang="ja-JP"/>
          </a:p>
        </p:txBody>
      </p:sp>
      <p:sp>
        <p:nvSpPr>
          <p:cNvPr id="7516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mn-lt"/>
                <a:ea typeface="Osaka" charset="-128"/>
              </a:defRPr>
            </a:lvl1pPr>
          </a:lstStyle>
          <a:p>
            <a:pPr>
              <a:defRPr/>
            </a:pPr>
            <a:endParaRPr lang="en-US" altLang="ja-JP"/>
          </a:p>
        </p:txBody>
      </p:sp>
      <p:sp>
        <p:nvSpPr>
          <p:cNvPr id="7516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mn-lt"/>
                <a:ea typeface="Osaka" charset="-128"/>
              </a:defRPr>
            </a:lvl1pPr>
          </a:lstStyle>
          <a:p>
            <a:pPr>
              <a:defRPr/>
            </a:pPr>
            <a:fld id="{331819D0-6ADC-4A15-BBC8-B72FEE3CC142}"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597" r:id="rId1"/>
    <p:sldLayoutId id="2147491598" r:id="rId2"/>
    <p:sldLayoutId id="2147491599" r:id="rId3"/>
    <p:sldLayoutId id="2147491600" r:id="rId4"/>
    <p:sldLayoutId id="2147491601" r:id="rId5"/>
    <p:sldLayoutId id="2147491602" r:id="rId6"/>
    <p:sldLayoutId id="2147491603" r:id="rId7"/>
    <p:sldLayoutId id="2147491604" r:id="rId8"/>
    <p:sldLayoutId id="2147491605" r:id="rId9"/>
    <p:sldLayoutId id="2147491606" r:id="rId10"/>
    <p:sldLayoutId id="214749160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charset="0"/>
          <a:ea typeface="ＭＳ Ｐゴシック" pitchFamily="50" charset="-128"/>
        </a:defRPr>
      </a:lvl5pPr>
      <a:lvl6pPr marL="457200" algn="ctr" rtl="0" fontAlgn="base">
        <a:spcBef>
          <a:spcPct val="0"/>
        </a:spcBef>
        <a:spcAft>
          <a:spcPct val="0"/>
        </a:spcAft>
        <a:defRPr kumimoji="1" sz="4400">
          <a:solidFill>
            <a:schemeClr val="tx2"/>
          </a:solidFill>
          <a:latin typeface="Times" charset="0"/>
          <a:ea typeface="ＭＳ Ｐゴシック" pitchFamily="50" charset="-128"/>
        </a:defRPr>
      </a:lvl6pPr>
      <a:lvl7pPr marL="914400" algn="ctr" rtl="0" fontAlgn="base">
        <a:spcBef>
          <a:spcPct val="0"/>
        </a:spcBef>
        <a:spcAft>
          <a:spcPct val="0"/>
        </a:spcAft>
        <a:defRPr kumimoji="1" sz="4400">
          <a:solidFill>
            <a:schemeClr val="tx2"/>
          </a:solidFill>
          <a:latin typeface="Times" charset="0"/>
          <a:ea typeface="ＭＳ Ｐゴシック" pitchFamily="50" charset="-128"/>
        </a:defRPr>
      </a:lvl7pPr>
      <a:lvl8pPr marL="1371600" algn="ctr" rtl="0" fontAlgn="base">
        <a:spcBef>
          <a:spcPct val="0"/>
        </a:spcBef>
        <a:spcAft>
          <a:spcPct val="0"/>
        </a:spcAft>
        <a:defRPr kumimoji="1" sz="4400">
          <a:solidFill>
            <a:schemeClr val="tx2"/>
          </a:solidFill>
          <a:latin typeface="Times" charset="0"/>
          <a:ea typeface="ＭＳ Ｐゴシック" pitchFamily="50" charset="-128"/>
        </a:defRPr>
      </a:lvl8pPr>
      <a:lvl9pPr marL="1828800" algn="ctr" rtl="0" fontAlgn="base">
        <a:spcBef>
          <a:spcPct val="0"/>
        </a:spcBef>
        <a:spcAft>
          <a:spcPct val="0"/>
        </a:spcAft>
        <a:defRPr kumimoji="1" sz="4400">
          <a:solidFill>
            <a:schemeClr val="tx2"/>
          </a:solidFill>
          <a:latin typeface="Times"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CF527645-DCFC-442D-A0A2-EEB60C2FC2D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619" r:id="rId1"/>
    <p:sldLayoutId id="2147491620" r:id="rId2"/>
    <p:sldLayoutId id="2147491621" r:id="rId3"/>
    <p:sldLayoutId id="2147491622" r:id="rId4"/>
    <p:sldLayoutId id="2147491623" r:id="rId5"/>
    <p:sldLayoutId id="2147491624" r:id="rId6"/>
    <p:sldLayoutId id="2147491625" r:id="rId7"/>
    <p:sldLayoutId id="2147491626" r:id="rId8"/>
    <p:sldLayoutId id="2147491627" r:id="rId9"/>
    <p:sldLayoutId id="2147491628" r:id="rId10"/>
    <p:sldLayoutId id="2147491629" r:id="rId11"/>
    <p:sldLayoutId id="2147491630" r:id="rId12"/>
    <p:sldLayoutId id="2147491631" r:id="rId13"/>
    <p:sldLayoutId id="2147491632"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C0BC0429-F8B8-4702-967F-01A889EC52D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633" r:id="rId1"/>
    <p:sldLayoutId id="2147491634" r:id="rId2"/>
    <p:sldLayoutId id="2147491635" r:id="rId3"/>
    <p:sldLayoutId id="2147491636" r:id="rId4"/>
    <p:sldLayoutId id="2147491637" r:id="rId5"/>
    <p:sldLayoutId id="2147491638" r:id="rId6"/>
    <p:sldLayoutId id="2147491639" r:id="rId7"/>
    <p:sldLayoutId id="2147491640" r:id="rId8"/>
    <p:sldLayoutId id="2147491641" r:id="rId9"/>
    <p:sldLayoutId id="2147491642" r:id="rId10"/>
    <p:sldLayoutId id="2147491643" r:id="rId11"/>
    <p:sldLayoutId id="2147491644"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671513" y="568325"/>
            <a:ext cx="78073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ja-JP" smtClean="0"/>
              <a:t>Click to edit the title text format</a:t>
            </a:r>
          </a:p>
        </p:txBody>
      </p:sp>
      <p:sp>
        <p:nvSpPr>
          <p:cNvPr id="13315" name="Rectangle 2"/>
          <p:cNvSpPr>
            <a:spLocks noGrp="1" noChangeArrowheads="1"/>
          </p:cNvSpPr>
          <p:nvPr>
            <p:ph type="body" idx="1"/>
          </p:nvPr>
        </p:nvSpPr>
        <p:spPr bwMode="auto">
          <a:xfrm>
            <a:off x="671513" y="1906588"/>
            <a:ext cx="780732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ja-JP" smtClean="0"/>
              <a:t>Click to edit the outline text format</a:t>
            </a:r>
          </a:p>
          <a:p>
            <a:pPr lvl="1"/>
            <a:r>
              <a:rPr lang="en-GB" altLang="ja-JP" smtClean="0"/>
              <a:t>Second Outline Level</a:t>
            </a:r>
          </a:p>
          <a:p>
            <a:pPr lvl="2"/>
            <a:r>
              <a:rPr lang="en-GB" altLang="ja-JP" smtClean="0"/>
              <a:t>Third Outline Level</a:t>
            </a:r>
          </a:p>
          <a:p>
            <a:pPr lvl="3"/>
            <a:r>
              <a:rPr lang="en-GB" altLang="ja-JP" smtClean="0"/>
              <a:t>Fourth Outline Level</a:t>
            </a:r>
          </a:p>
          <a:p>
            <a:pPr lvl="4"/>
            <a:r>
              <a:rPr lang="en-GB" altLang="ja-JP" smtClean="0"/>
              <a:t>Fifth Outline Level</a:t>
            </a:r>
          </a:p>
          <a:p>
            <a:pPr lvl="4"/>
            <a:r>
              <a:rPr lang="en-GB" altLang="ja-JP" smtClean="0"/>
              <a:t>Sixth Outline Level</a:t>
            </a:r>
          </a:p>
          <a:p>
            <a:pPr lvl="4"/>
            <a:r>
              <a:rPr lang="en-GB" altLang="ja-JP" smtClean="0"/>
              <a:t>Seventh Outline Level</a:t>
            </a:r>
          </a:p>
          <a:p>
            <a:pPr lvl="4"/>
            <a:r>
              <a:rPr lang="en-GB" altLang="ja-JP" smtClean="0"/>
              <a:t>Eighth Outline Level</a:t>
            </a:r>
          </a:p>
          <a:p>
            <a:pPr lvl="4"/>
            <a:r>
              <a:rPr lang="en-GB" altLang="ja-JP" smtClean="0"/>
              <a:t>Ninth Outline Level</a:t>
            </a:r>
          </a:p>
        </p:txBody>
      </p:sp>
    </p:spTree>
  </p:cSld>
  <p:clrMap bg1="lt1" tx1="dk1" bg2="lt2" tx2="dk2" accent1="accent1" accent2="accent2" accent3="accent3" accent4="accent4" accent5="accent5" accent6="accent6" hlink="hlink" folHlink="folHlink"/>
  <p:sldLayoutIdLst>
    <p:sldLayoutId id="2147491608" r:id="rId1"/>
    <p:sldLayoutId id="2147491609" r:id="rId2"/>
    <p:sldLayoutId id="2147491610" r:id="rId3"/>
    <p:sldLayoutId id="2147491611" r:id="rId4"/>
    <p:sldLayoutId id="2147491612" r:id="rId5"/>
    <p:sldLayoutId id="2147491613" r:id="rId6"/>
    <p:sldLayoutId id="2147491614" r:id="rId7"/>
    <p:sldLayoutId id="2147491615" r:id="rId8"/>
    <p:sldLayoutId id="2147491616" r:id="rId9"/>
    <p:sldLayoutId id="2147491617" r:id="rId10"/>
    <p:sldLayoutId id="2147491618" r:id="rId11"/>
  </p:sldLayoutIdLst>
  <p:txStyles>
    <p:titleStyle>
      <a:lvl1pPr algn="ctr" defTabSz="414338"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mj-lt"/>
          <a:ea typeface="+mj-ea"/>
          <a:cs typeface="+mj-cs"/>
        </a:defRPr>
      </a:lvl1pPr>
      <a:lvl2pPr algn="ctr" defTabSz="414338"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2pPr>
      <a:lvl3pPr algn="ctr" defTabSz="414338"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3pPr>
      <a:lvl4pPr algn="ctr" defTabSz="414338"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4pPr>
      <a:lvl5pPr algn="ctr" defTabSz="414338" rtl="0" eaLnBrk="0" fontAlgn="base" hangingPunct="0">
        <a:lnSpc>
          <a:spcPct val="97000"/>
        </a:lnSpc>
        <a:spcBef>
          <a:spcPct val="0"/>
        </a:spcBef>
        <a:spcAft>
          <a:spcPct val="0"/>
        </a:spcAft>
        <a:buClr>
          <a:srgbClr val="000000"/>
        </a:buClr>
        <a:buSzPct val="45000"/>
        <a:buFont typeface="StarSymbol"/>
        <a:defRPr sz="4000">
          <a:solidFill>
            <a:srgbClr val="000000"/>
          </a:solidFill>
          <a:latin typeface="Times New Roman" pitchFamily="16" charset="0"/>
          <a:ea typeface="Lucida Sans Unicode" charset="0"/>
          <a:cs typeface="Lucida Sans Unicode" charset="0"/>
        </a:defRPr>
      </a:lvl5pPr>
      <a:lvl6pPr marL="1393796" indent="-195823" algn="l" defTabSz="414683"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6pPr>
      <a:lvl7pPr marL="1808480" indent="-195823" algn="l" defTabSz="414683"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7pPr>
      <a:lvl8pPr marL="2223162" indent="-195823" algn="l" defTabSz="414683"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8pPr>
      <a:lvl9pPr marL="2637846" indent="-195823" algn="l" defTabSz="414683" rtl="0" fontAlgn="base" hangingPunct="0">
        <a:spcBef>
          <a:spcPct val="0"/>
        </a:spcBef>
        <a:spcAft>
          <a:spcPct val="0"/>
        </a:spcAft>
        <a:buClr>
          <a:srgbClr val="000000"/>
        </a:buClr>
        <a:buSzPct val="45000"/>
        <a:buFont typeface="StarSymbol" charset="0"/>
        <a:defRPr sz="4000">
          <a:solidFill>
            <a:srgbClr val="000000"/>
          </a:solidFill>
          <a:latin typeface="Times New Roman" pitchFamily="16" charset="0"/>
          <a:ea typeface="Lucida Sans Unicode" charset="0"/>
          <a:cs typeface="Lucida Sans Unicode" charset="0"/>
        </a:defRPr>
      </a:lvl9pPr>
    </p:titleStyle>
    <p:bodyStyle>
      <a:lvl1pPr marL="390525" indent="-293688" algn="l" defTabSz="414338" rtl="0" eaLnBrk="0" fontAlgn="base" hangingPunct="0">
        <a:lnSpc>
          <a:spcPct val="97000"/>
        </a:lnSpc>
        <a:spcBef>
          <a:spcPct val="0"/>
        </a:spcBef>
        <a:spcAft>
          <a:spcPts val="1288"/>
        </a:spcAft>
        <a:buClr>
          <a:srgbClr val="000000"/>
        </a:buClr>
        <a:buSzPct val="45000"/>
        <a:buFont typeface="StarSymbol"/>
        <a:buChar char="●"/>
        <a:defRPr sz="2900">
          <a:solidFill>
            <a:srgbClr val="000000"/>
          </a:solidFill>
          <a:latin typeface="+mn-lt"/>
          <a:ea typeface="+mn-ea"/>
          <a:cs typeface="+mn-cs"/>
        </a:defRPr>
      </a:lvl1pPr>
      <a:lvl2pPr marL="782638" indent="-260350" algn="l" defTabSz="414338" rtl="0" eaLnBrk="0" fontAlgn="base" hangingPunct="0">
        <a:lnSpc>
          <a:spcPct val="97000"/>
        </a:lnSpc>
        <a:spcBef>
          <a:spcPct val="0"/>
        </a:spcBef>
        <a:spcAft>
          <a:spcPts val="1038"/>
        </a:spcAft>
        <a:buClr>
          <a:srgbClr val="000000"/>
        </a:buClr>
        <a:buSzPct val="75000"/>
        <a:buFont typeface="StarSymbol"/>
        <a:buChar char="–"/>
        <a:defRPr sz="2500">
          <a:solidFill>
            <a:srgbClr val="000000"/>
          </a:solidFill>
          <a:latin typeface="+mn-lt"/>
          <a:ea typeface="+mn-ea"/>
          <a:cs typeface="+mn-cs"/>
        </a:defRPr>
      </a:lvl2pPr>
      <a:lvl3pPr marL="1174750" indent="-195263" algn="l" defTabSz="414338" rtl="0" eaLnBrk="0" fontAlgn="base" hangingPunct="0">
        <a:lnSpc>
          <a:spcPct val="97000"/>
        </a:lnSpc>
        <a:spcBef>
          <a:spcPct val="0"/>
        </a:spcBef>
        <a:spcAft>
          <a:spcPts val="775"/>
        </a:spcAft>
        <a:buClr>
          <a:srgbClr val="000000"/>
        </a:buClr>
        <a:buSzPct val="45000"/>
        <a:buFont typeface="StarSymbol"/>
        <a:buChar char="●"/>
        <a:defRPr sz="2200">
          <a:solidFill>
            <a:srgbClr val="000000"/>
          </a:solidFill>
          <a:latin typeface="+mn-lt"/>
          <a:ea typeface="+mn-ea"/>
          <a:cs typeface="+mn-cs"/>
        </a:defRPr>
      </a:lvl3pPr>
      <a:lvl4pPr marL="1565275" indent="-195263" algn="l" defTabSz="414338" rtl="0" eaLnBrk="0" fontAlgn="base" hangingPunct="0">
        <a:lnSpc>
          <a:spcPct val="97000"/>
        </a:lnSpc>
        <a:spcBef>
          <a:spcPct val="0"/>
        </a:spcBef>
        <a:spcAft>
          <a:spcPts val="525"/>
        </a:spcAft>
        <a:buClr>
          <a:srgbClr val="000000"/>
        </a:buClr>
        <a:buSzPct val="75000"/>
        <a:buFont typeface="StarSymbol"/>
        <a:buChar char="–"/>
        <a:defRPr>
          <a:solidFill>
            <a:srgbClr val="000000"/>
          </a:solidFill>
          <a:latin typeface="+mn-lt"/>
          <a:ea typeface="+mn-ea"/>
          <a:cs typeface="+mn-cs"/>
        </a:defRPr>
      </a:lvl4pPr>
      <a:lvl5pPr marL="1957388" indent="-195263" algn="l" defTabSz="414338" rtl="0" eaLnBrk="0" fontAlgn="base" hangingPunct="0">
        <a:lnSpc>
          <a:spcPct val="97000"/>
        </a:lnSpc>
        <a:spcBef>
          <a:spcPct val="0"/>
        </a:spcBef>
        <a:spcAft>
          <a:spcPts val="263"/>
        </a:spcAft>
        <a:buClr>
          <a:srgbClr val="000000"/>
        </a:buClr>
        <a:buSzPct val="45000"/>
        <a:buFont typeface="StarSymbol"/>
        <a:buChar char="●"/>
        <a:defRPr>
          <a:solidFill>
            <a:srgbClr val="000000"/>
          </a:solidFill>
          <a:latin typeface="+mn-lt"/>
          <a:ea typeface="+mn-ea"/>
          <a:cs typeface="+mn-cs"/>
        </a:defRPr>
      </a:lvl5pPr>
      <a:lvl6pPr marL="2372909" indent="-195823" algn="l" defTabSz="414683"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6pPr>
      <a:lvl7pPr marL="2787592" indent="-195823" algn="l" defTabSz="414683"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7pPr>
      <a:lvl8pPr marL="3202275" indent="-195823" algn="l" defTabSz="414683"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8pPr>
      <a:lvl9pPr marL="3616958" indent="-195823" algn="l" defTabSz="414683" rtl="0" fontAlgn="base" hangingPunct="0">
        <a:lnSpc>
          <a:spcPct val="97000"/>
        </a:lnSpc>
        <a:spcBef>
          <a:spcPct val="0"/>
        </a:spcBef>
        <a:spcAft>
          <a:spcPts val="261"/>
        </a:spcAft>
        <a:buClr>
          <a:srgbClr val="000000"/>
        </a:buClr>
        <a:buSzPct val="45000"/>
        <a:buFont typeface="StarSymbol" charset="0"/>
        <a:buChar char="●"/>
        <a:defRPr sz="1800">
          <a:solidFill>
            <a:srgbClr val="000000"/>
          </a:solidFill>
          <a:latin typeface="+mn-lt"/>
          <a:ea typeface="+mn-ea"/>
          <a:cs typeface="+mn-cs"/>
        </a:defRPr>
      </a:lvl9pPr>
    </p:bodyStyle>
    <p:otherStyle>
      <a:defPPr>
        <a:defRPr lang="ja-JP"/>
      </a:defPPr>
      <a:lvl1pPr marL="0" algn="l" defTabSz="829366" rtl="0" eaLnBrk="1" latinLnBrk="0" hangingPunct="1">
        <a:defRPr kumimoji="1" sz="1600" kern="1200">
          <a:solidFill>
            <a:schemeClr val="tx1"/>
          </a:solidFill>
          <a:latin typeface="+mn-lt"/>
          <a:ea typeface="+mn-ea"/>
          <a:cs typeface="+mn-cs"/>
        </a:defRPr>
      </a:lvl1pPr>
      <a:lvl2pPr marL="414683" algn="l" defTabSz="829366" rtl="0" eaLnBrk="1" latinLnBrk="0" hangingPunct="1">
        <a:defRPr kumimoji="1" sz="1600" kern="1200">
          <a:solidFill>
            <a:schemeClr val="tx1"/>
          </a:solidFill>
          <a:latin typeface="+mn-lt"/>
          <a:ea typeface="+mn-ea"/>
          <a:cs typeface="+mn-cs"/>
        </a:defRPr>
      </a:lvl2pPr>
      <a:lvl3pPr marL="829366" algn="l" defTabSz="829366" rtl="0" eaLnBrk="1" latinLnBrk="0" hangingPunct="1">
        <a:defRPr kumimoji="1" sz="1600" kern="1200">
          <a:solidFill>
            <a:schemeClr val="tx1"/>
          </a:solidFill>
          <a:latin typeface="+mn-lt"/>
          <a:ea typeface="+mn-ea"/>
          <a:cs typeface="+mn-cs"/>
        </a:defRPr>
      </a:lvl3pPr>
      <a:lvl4pPr marL="1244049" algn="l" defTabSz="829366" rtl="0" eaLnBrk="1" latinLnBrk="0" hangingPunct="1">
        <a:defRPr kumimoji="1" sz="1600" kern="1200">
          <a:solidFill>
            <a:schemeClr val="tx1"/>
          </a:solidFill>
          <a:latin typeface="+mn-lt"/>
          <a:ea typeface="+mn-ea"/>
          <a:cs typeface="+mn-cs"/>
        </a:defRPr>
      </a:lvl4pPr>
      <a:lvl5pPr marL="1658732" algn="l" defTabSz="829366" rtl="0" eaLnBrk="1" latinLnBrk="0" hangingPunct="1">
        <a:defRPr kumimoji="1" sz="1600" kern="1200">
          <a:solidFill>
            <a:schemeClr val="tx1"/>
          </a:solidFill>
          <a:latin typeface="+mn-lt"/>
          <a:ea typeface="+mn-ea"/>
          <a:cs typeface="+mn-cs"/>
        </a:defRPr>
      </a:lvl5pPr>
      <a:lvl6pPr marL="2073416" algn="l" defTabSz="829366" rtl="0" eaLnBrk="1" latinLnBrk="0" hangingPunct="1">
        <a:defRPr kumimoji="1" sz="1600" kern="1200">
          <a:solidFill>
            <a:schemeClr val="tx1"/>
          </a:solidFill>
          <a:latin typeface="+mn-lt"/>
          <a:ea typeface="+mn-ea"/>
          <a:cs typeface="+mn-cs"/>
        </a:defRPr>
      </a:lvl6pPr>
      <a:lvl7pPr marL="2488099" algn="l" defTabSz="829366" rtl="0" eaLnBrk="1" latinLnBrk="0" hangingPunct="1">
        <a:defRPr kumimoji="1" sz="1600" kern="1200">
          <a:solidFill>
            <a:schemeClr val="tx1"/>
          </a:solidFill>
          <a:latin typeface="+mn-lt"/>
          <a:ea typeface="+mn-ea"/>
          <a:cs typeface="+mn-cs"/>
        </a:defRPr>
      </a:lvl7pPr>
      <a:lvl8pPr marL="2902782" algn="l" defTabSz="829366" rtl="0" eaLnBrk="1" latinLnBrk="0" hangingPunct="1">
        <a:defRPr kumimoji="1" sz="1600" kern="1200">
          <a:solidFill>
            <a:schemeClr val="tx1"/>
          </a:solidFill>
          <a:latin typeface="+mn-lt"/>
          <a:ea typeface="+mn-ea"/>
          <a:cs typeface="+mn-cs"/>
        </a:defRPr>
      </a:lvl8pPr>
      <a:lvl9pPr marL="3317465" algn="l" defTabSz="829366" rtl="0" eaLnBrk="1" latinLnBrk="0" hangingPunct="1">
        <a:defRPr kumimoji="1"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b="0">
              <a:solidFill>
                <a:srgbClr val="000000"/>
              </a:solidFill>
              <a:latin typeface="Arial"/>
              <a:ea typeface="ＭＳ Ｐゴシック"/>
            </a:endParaRPr>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b="0">
              <a:solidFill>
                <a:srgbClr val="000000"/>
              </a:solidFill>
              <a:latin typeface="Arial"/>
              <a:ea typeface="ＭＳ Ｐゴシック"/>
            </a:endParaRPr>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18E10B9-DE8E-4BAB-9390-07C5B3ADFBF0}" type="slidenum">
              <a:rPr lang="en-US" altLang="ja-JP" b="0">
                <a:solidFill>
                  <a:srgbClr val="000000"/>
                </a:solidFill>
                <a:latin typeface="Arial"/>
                <a:ea typeface="ＭＳ Ｐゴシック"/>
              </a:rPr>
              <a:pPr>
                <a:defRPr/>
              </a:pPr>
              <a:t>‹#›</a:t>
            </a:fld>
            <a:endParaRPr lang="en-US" altLang="ja-JP" b="0">
              <a:solidFill>
                <a:srgbClr val="000000"/>
              </a:solidFill>
              <a:latin typeface="Arial"/>
              <a:ea typeface="ＭＳ Ｐゴシック"/>
            </a:endParaRPr>
          </a:p>
        </p:txBody>
      </p:sp>
    </p:spTree>
    <p:extLst>
      <p:ext uri="{BB962C8B-B14F-4D97-AF65-F5344CB8AC3E}">
        <p14:creationId xmlns:p14="http://schemas.microsoft.com/office/powerpoint/2010/main" val="2815814316"/>
      </p:ext>
    </p:extLst>
  </p:cSld>
  <p:clrMap bg1="lt1" tx1="dk1" bg2="lt2" tx2="dk2" accent1="accent1" accent2="accent2" accent3="accent3" accent4="accent4" accent5="accent5" accent6="accent6" hlink="hlink" folHlink="folHlink"/>
  <p:sldLayoutIdLst>
    <p:sldLayoutId id="2147491646" r:id="rId1"/>
    <p:sldLayoutId id="2147491647" r:id="rId2"/>
    <p:sldLayoutId id="2147491648" r:id="rId3"/>
    <p:sldLayoutId id="2147491649" r:id="rId4"/>
    <p:sldLayoutId id="2147491650" r:id="rId5"/>
    <p:sldLayoutId id="2147491651" r:id="rId6"/>
    <p:sldLayoutId id="2147491652" r:id="rId7"/>
    <p:sldLayoutId id="2147491653" r:id="rId8"/>
    <p:sldLayoutId id="2147491654" r:id="rId9"/>
    <p:sldLayoutId id="2147491655" r:id="rId10"/>
    <p:sldLayoutId id="2147491656" r:id="rId11"/>
    <p:sldLayoutId id="2147491657"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75D1648-3D06-4559-9CD5-0E36B2BC1E4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491" r:id="rId1"/>
    <p:sldLayoutId id="2147491492" r:id="rId2"/>
    <p:sldLayoutId id="2147491493" r:id="rId3"/>
    <p:sldLayoutId id="2147491494" r:id="rId4"/>
    <p:sldLayoutId id="2147491495" r:id="rId5"/>
    <p:sldLayoutId id="2147491496" r:id="rId6"/>
    <p:sldLayoutId id="2147491497" r:id="rId7"/>
    <p:sldLayoutId id="2147491498" r:id="rId8"/>
    <p:sldLayoutId id="2147491499" r:id="rId9"/>
    <p:sldLayoutId id="2147491500" r:id="rId10"/>
    <p:sldLayoutId id="2147491501" r:id="rId11"/>
    <p:sldLayoutId id="214749150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76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1">
                <a:solidFill>
                  <a:srgbClr val="000000"/>
                </a:solidFill>
              </a:defRPr>
            </a:lvl1pPr>
          </a:lstStyle>
          <a:p>
            <a:pPr>
              <a:defRPr/>
            </a:pPr>
            <a:fld id="{16C3F9C7-EDAB-4602-8E11-9D897E29E0E1}" type="datetimeFigureOut">
              <a:rPr lang="ja-JP" altLang="en-US"/>
              <a:pPr>
                <a:defRPr/>
              </a:pPr>
              <a:t>2016/4/3</a:t>
            </a:fld>
            <a:endParaRPr lang="en-US" altLang="ja-JP"/>
          </a:p>
        </p:txBody>
      </p:sp>
      <p:sp>
        <p:nvSpPr>
          <p:cNvPr id="576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1">
                <a:solidFill>
                  <a:srgbClr val="000000"/>
                </a:solidFill>
              </a:defRPr>
            </a:lvl1pPr>
          </a:lstStyle>
          <a:p>
            <a:pPr>
              <a:defRPr/>
            </a:pPr>
            <a:endParaRPr lang="en-US" altLang="ja-JP"/>
          </a:p>
        </p:txBody>
      </p:sp>
      <p:sp>
        <p:nvSpPr>
          <p:cNvPr id="576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1">
                <a:solidFill>
                  <a:srgbClr val="000000"/>
                </a:solidFill>
              </a:defRPr>
            </a:lvl1pPr>
          </a:lstStyle>
          <a:p>
            <a:pPr>
              <a:defRPr/>
            </a:pPr>
            <a:fld id="{B0DC69D5-8416-458B-A531-07C93C1EF466}"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503" r:id="rId1"/>
    <p:sldLayoutId id="2147491504" r:id="rId2"/>
    <p:sldLayoutId id="2147491505" r:id="rId3"/>
    <p:sldLayoutId id="2147491506" r:id="rId4"/>
    <p:sldLayoutId id="2147491507" r:id="rId5"/>
    <p:sldLayoutId id="2147491508" r:id="rId6"/>
    <p:sldLayoutId id="2147491509" r:id="rId7"/>
    <p:sldLayoutId id="2147491510" r:id="rId8"/>
    <p:sldLayoutId id="2147491511" r:id="rId9"/>
    <p:sldLayoutId id="2147491512" r:id="rId10"/>
    <p:sldLayoutId id="214749151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2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endParaRPr lang="en-US" altLang="ja-JP"/>
          </a:p>
        </p:txBody>
      </p:sp>
      <p:sp>
        <p:nvSpPr>
          <p:cNvPr id="462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ltLang="ja-JP"/>
          </a:p>
        </p:txBody>
      </p:sp>
      <p:sp>
        <p:nvSpPr>
          <p:cNvPr id="462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07284516-6C81-4679-9FFD-9F5E261D85D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514" r:id="rId1"/>
    <p:sldLayoutId id="2147491515" r:id="rId2"/>
    <p:sldLayoutId id="2147491516" r:id="rId3"/>
    <p:sldLayoutId id="2147491517" r:id="rId4"/>
    <p:sldLayoutId id="2147491518" r:id="rId5"/>
    <p:sldLayoutId id="2147491519" r:id="rId6"/>
    <p:sldLayoutId id="2147491520" r:id="rId7"/>
    <p:sldLayoutId id="2147491521" r:id="rId8"/>
    <p:sldLayoutId id="2147491522" r:id="rId9"/>
    <p:sldLayoutId id="2147491523" r:id="rId10"/>
    <p:sldLayoutId id="2147491524" r:id="rId11"/>
    <p:sldLayoutId id="2147491525"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D57D008-B0CC-49CA-B857-23B20041AA3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539" r:id="rId1"/>
    <p:sldLayoutId id="2147491540" r:id="rId2"/>
    <p:sldLayoutId id="2147491541" r:id="rId3"/>
    <p:sldLayoutId id="2147491542" r:id="rId4"/>
    <p:sldLayoutId id="2147491543" r:id="rId5"/>
    <p:sldLayoutId id="2147491544" r:id="rId6"/>
    <p:sldLayoutId id="2147491545" r:id="rId7"/>
    <p:sldLayoutId id="2147491546" r:id="rId8"/>
    <p:sldLayoutId id="2147491547" r:id="rId9"/>
    <p:sldLayoutId id="2147491548" r:id="rId10"/>
    <p:sldLayoutId id="2147491549" r:id="rId11"/>
    <p:sldLayoutId id="2147491550" r:id="rId12"/>
    <p:sldLayoutId id="2147491551"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172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endParaRPr lang="en-US" altLang="ja-JP"/>
          </a:p>
        </p:txBody>
      </p:sp>
      <p:sp>
        <p:nvSpPr>
          <p:cNvPr id="1172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ltLang="ja-JP"/>
          </a:p>
        </p:txBody>
      </p:sp>
      <p:sp>
        <p:nvSpPr>
          <p:cNvPr id="1172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42BD0168-0C59-4EF7-922E-3A2DA191CE6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552" r:id="rId1"/>
    <p:sldLayoutId id="2147491553" r:id="rId2"/>
    <p:sldLayoutId id="2147491554" r:id="rId3"/>
    <p:sldLayoutId id="2147491555" r:id="rId4"/>
    <p:sldLayoutId id="2147491556" r:id="rId5"/>
    <p:sldLayoutId id="2147491557" r:id="rId6"/>
    <p:sldLayoutId id="2147491558" r:id="rId7"/>
    <p:sldLayoutId id="2147491559" r:id="rId8"/>
    <p:sldLayoutId id="2147491560" r:id="rId9"/>
    <p:sldLayoutId id="2147491561" r:id="rId10"/>
    <p:sldLayoutId id="2147491562" r:id="rId11"/>
    <p:sldLayoutId id="214749156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23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mn-ea"/>
              </a:defRPr>
            </a:lvl1pPr>
          </a:lstStyle>
          <a:p>
            <a:pPr>
              <a:defRPr/>
            </a:pPr>
            <a:endParaRPr lang="en-US" altLang="ja-JP"/>
          </a:p>
        </p:txBody>
      </p:sp>
      <p:sp>
        <p:nvSpPr>
          <p:cNvPr id="223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defRPr>
            </a:lvl1pPr>
          </a:lstStyle>
          <a:p>
            <a:pPr>
              <a:defRPr/>
            </a:pPr>
            <a:endParaRPr lang="en-US" altLang="ja-JP"/>
          </a:p>
        </p:txBody>
      </p:sp>
      <p:sp>
        <p:nvSpPr>
          <p:cNvPr id="2232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mn-ea"/>
              </a:defRPr>
            </a:lvl1pPr>
          </a:lstStyle>
          <a:p>
            <a:pPr>
              <a:defRPr/>
            </a:pPr>
            <a:fld id="{27F0CA01-4A71-4F6C-863C-08A5F926581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564" r:id="rId1"/>
    <p:sldLayoutId id="2147491565" r:id="rId2"/>
    <p:sldLayoutId id="2147491566" r:id="rId3"/>
    <p:sldLayoutId id="2147491567" r:id="rId4"/>
    <p:sldLayoutId id="2147491568" r:id="rId5"/>
    <p:sldLayoutId id="2147491569" r:id="rId6"/>
    <p:sldLayoutId id="2147491570" r:id="rId7"/>
    <p:sldLayoutId id="2147491571" r:id="rId8"/>
    <p:sldLayoutId id="2147491572" r:id="rId9"/>
    <p:sldLayoutId id="2147491573" r:id="rId10"/>
    <p:sldLayoutId id="214749157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62BE6"/>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91575" r:id="rId1"/>
    <p:sldLayoutId id="2147491576" r:id="rId2"/>
    <p:sldLayoutId id="2147491577" r:id="rId3"/>
    <p:sldLayoutId id="2147491578" r:id="rId4"/>
    <p:sldLayoutId id="2147491579" r:id="rId5"/>
    <p:sldLayoutId id="2147491580" r:id="rId6"/>
    <p:sldLayoutId id="2147491581" r:id="rId7"/>
    <p:sldLayoutId id="2147491582" r:id="rId8"/>
    <p:sldLayoutId id="2147491583" r:id="rId9"/>
    <p:sldLayoutId id="2147491584" r:id="rId10"/>
    <p:sldLayoutId id="214749158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51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defRPr>
            </a:lvl1pPr>
          </a:lstStyle>
          <a:p>
            <a:pPr>
              <a:defRPr/>
            </a:pPr>
            <a:endParaRPr lang="en-US" altLang="ja-JP"/>
          </a:p>
        </p:txBody>
      </p:sp>
      <p:sp>
        <p:nvSpPr>
          <p:cNvPr id="451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defRPr>
            </a:lvl1pPr>
          </a:lstStyle>
          <a:p>
            <a:pPr>
              <a:defRPr/>
            </a:pPr>
            <a:endParaRPr lang="en-US" altLang="ja-JP"/>
          </a:p>
        </p:txBody>
      </p:sp>
      <p:sp>
        <p:nvSpPr>
          <p:cNvPr id="451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defRPr>
            </a:lvl1pPr>
          </a:lstStyle>
          <a:p>
            <a:pPr>
              <a:defRPr/>
            </a:pPr>
            <a:fld id="{6F162418-38F4-4D59-9528-E3A8E582A34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91586" r:id="rId1"/>
    <p:sldLayoutId id="2147491587" r:id="rId2"/>
    <p:sldLayoutId id="2147491588" r:id="rId3"/>
    <p:sldLayoutId id="2147491589" r:id="rId4"/>
    <p:sldLayoutId id="2147491590" r:id="rId5"/>
    <p:sldLayoutId id="2147491591" r:id="rId6"/>
    <p:sldLayoutId id="2147491592" r:id="rId7"/>
    <p:sldLayoutId id="2147491593" r:id="rId8"/>
    <p:sldLayoutId id="2147491594" r:id="rId9"/>
    <p:sldLayoutId id="2147491595" r:id="rId10"/>
    <p:sldLayoutId id="214749159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8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60.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01.xml"/><Relationship Id="rId6" Type="http://schemas.openxmlformats.org/officeDocument/2006/relationships/image" Target="../media/image31.gif"/><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12.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9.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0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6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png"/><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角丸四角形 24"/>
          <p:cNvSpPr>
            <a:spLocks noChangeArrowheads="1"/>
          </p:cNvSpPr>
          <p:nvPr/>
        </p:nvSpPr>
        <p:spPr bwMode="auto">
          <a:xfrm>
            <a:off x="560388" y="4643438"/>
            <a:ext cx="8023225" cy="1868487"/>
          </a:xfrm>
          <a:prstGeom prst="roundRect">
            <a:avLst>
              <a:gd name="adj" fmla="val 16667"/>
            </a:avLst>
          </a:prstGeom>
          <a:solidFill>
            <a:schemeClr val="accent1"/>
          </a:solidFill>
          <a:ln w="9525" algn="ctr">
            <a:solidFill>
              <a:schemeClr val="tx1"/>
            </a:solidFill>
            <a:round/>
            <a:headEnd/>
            <a:tailEnd/>
          </a:ln>
        </p:spPr>
        <p:txBody>
          <a:bodyPr/>
          <a:lstStyle/>
          <a:p>
            <a:endParaRPr lang="ja-JP" altLang="en-US"/>
          </a:p>
        </p:txBody>
      </p:sp>
      <p:sp>
        <p:nvSpPr>
          <p:cNvPr id="40963" name="AutoShape 6"/>
          <p:cNvSpPr>
            <a:spLocks noChangeArrowheads="1"/>
          </p:cNvSpPr>
          <p:nvPr/>
        </p:nvSpPr>
        <p:spPr bwMode="invGray">
          <a:xfrm>
            <a:off x="793750" y="796925"/>
            <a:ext cx="7618413" cy="1841500"/>
          </a:xfrm>
          <a:prstGeom prst="roundRect">
            <a:avLst>
              <a:gd name="adj" fmla="val 16667"/>
            </a:avLst>
          </a:prstGeom>
          <a:solidFill>
            <a:srgbClr val="000080"/>
          </a:solidFill>
          <a:ln w="12700">
            <a:solidFill>
              <a:schemeClr val="accent1"/>
            </a:solidFill>
            <a:round/>
            <a:headEnd/>
            <a:tailEnd/>
          </a:ln>
        </p:spPr>
        <p:txBody>
          <a:bodyPr wrap="none" anchor="ctr"/>
          <a:lstStyle/>
          <a:p>
            <a:endParaRPr lang="ja-JP" altLang="en-US"/>
          </a:p>
        </p:txBody>
      </p:sp>
      <p:sp>
        <p:nvSpPr>
          <p:cNvPr id="465922" name="Rectangle 2"/>
          <p:cNvSpPr>
            <a:spLocks noGrp="1" noChangeArrowheads="1"/>
          </p:cNvSpPr>
          <p:nvPr>
            <p:ph type="title"/>
          </p:nvPr>
        </p:nvSpPr>
        <p:spPr>
          <a:xfrm>
            <a:off x="471488" y="969963"/>
            <a:ext cx="8177212" cy="1833562"/>
          </a:xfrm>
        </p:spPr>
        <p:txBody>
          <a:bodyPr/>
          <a:lstStyle/>
          <a:p>
            <a:pPr eaLnBrk="1" hangingPunct="1">
              <a:defRPr/>
            </a:pPr>
            <a:r>
              <a:rPr lang="ja-JP" altLang="en-US" sz="3600" b="1" dirty="0">
                <a:solidFill>
                  <a:srgbClr val="FFFF00"/>
                </a:solidFill>
                <a:effectLst>
                  <a:outerShdw blurRad="38100" dist="38100" dir="2700000" algn="tl">
                    <a:srgbClr val="000000"/>
                  </a:outerShdw>
                </a:effectLst>
              </a:rPr>
              <a:t>代謝・内分泌領域の臨床研究と診療</a:t>
            </a:r>
            <a:br>
              <a:rPr lang="ja-JP" altLang="en-US" sz="3600" b="1" dirty="0">
                <a:solidFill>
                  <a:srgbClr val="FFFF00"/>
                </a:solidFill>
                <a:effectLst>
                  <a:outerShdw blurRad="38100" dist="38100" dir="2700000" algn="tl">
                    <a:srgbClr val="000000"/>
                  </a:outerShdw>
                </a:effectLst>
              </a:rPr>
            </a:br>
            <a:r>
              <a:rPr lang="en-US" altLang="ja-JP" sz="2800" b="1" dirty="0">
                <a:solidFill>
                  <a:srgbClr val="F7F7C9"/>
                </a:solidFill>
                <a:effectLst>
                  <a:outerShdw blurRad="38100" dist="38100" dir="2700000" algn="tl">
                    <a:srgbClr val="000000"/>
                  </a:outerShdw>
                </a:effectLst>
              </a:rPr>
              <a:t>Clinical Research and Clinical Practice in Metabolic and Endocrine Diseases</a:t>
            </a:r>
            <a:r>
              <a:rPr lang="en-US" altLang="ja-JP" sz="700" b="1" dirty="0">
                <a:solidFill>
                  <a:srgbClr val="F7F7C9"/>
                </a:solidFill>
                <a:effectLst>
                  <a:outerShdw blurRad="38100" dist="38100" dir="2700000" algn="tl">
                    <a:srgbClr val="000000"/>
                  </a:outerShdw>
                </a:effectLst>
              </a:rPr>
              <a:t/>
            </a:r>
            <a:br>
              <a:rPr lang="en-US" altLang="ja-JP" sz="700" b="1" dirty="0">
                <a:solidFill>
                  <a:srgbClr val="F7F7C9"/>
                </a:solidFill>
                <a:effectLst>
                  <a:outerShdw blurRad="38100" dist="38100" dir="2700000" algn="tl">
                    <a:srgbClr val="000000"/>
                  </a:outerShdw>
                </a:effectLst>
              </a:rPr>
            </a:br>
            <a:r>
              <a:rPr lang="ja-JP" altLang="en-US" sz="2400" b="1" dirty="0">
                <a:solidFill>
                  <a:srgbClr val="FF9900"/>
                </a:solidFill>
                <a:effectLst>
                  <a:outerShdw blurRad="38100" dist="38100" dir="2700000" algn="tl">
                    <a:srgbClr val="000000"/>
                  </a:outerShdw>
                </a:effectLst>
              </a:rPr>
              <a:t>　</a:t>
            </a:r>
          </a:p>
        </p:txBody>
      </p:sp>
      <p:sp>
        <p:nvSpPr>
          <p:cNvPr id="19" name="Rectangle 3"/>
          <p:cNvSpPr txBox="1">
            <a:spLocks noChangeArrowheads="1"/>
          </p:cNvSpPr>
          <p:nvPr/>
        </p:nvSpPr>
        <p:spPr bwMode="auto">
          <a:xfrm>
            <a:off x="401638" y="4845050"/>
            <a:ext cx="8342312" cy="1550988"/>
          </a:xfrm>
          <a:prstGeom prst="rect">
            <a:avLst/>
          </a:prstGeom>
          <a:noFill/>
          <a:ln w="9525">
            <a:noFill/>
            <a:miter lim="800000"/>
            <a:headEnd/>
            <a:tailEnd/>
          </a:ln>
          <a:effectLst/>
        </p:spPr>
        <p:txBody>
          <a:bodyPr/>
          <a:lstStyle/>
          <a:p>
            <a:pPr marL="342829" indent="-342829" algn="ctr">
              <a:lnSpc>
                <a:spcPct val="80000"/>
              </a:lnSpc>
              <a:spcBef>
                <a:spcPct val="20000"/>
              </a:spcBef>
              <a:defRPr/>
            </a:pPr>
            <a:r>
              <a:rPr lang="ja-JP" altLang="en-US" sz="2000" kern="0" dirty="0">
                <a:solidFill>
                  <a:srgbClr val="FF9900"/>
                </a:solidFill>
                <a:effectLst>
                  <a:outerShdw blurRad="38100" dist="38100" dir="2700000" algn="tl">
                    <a:srgbClr val="000000"/>
                  </a:outerShdw>
                </a:effectLst>
                <a:latin typeface="+mn-lt"/>
                <a:ea typeface="+mn-ea"/>
              </a:rPr>
              <a:t>埼玉医科大学　総合医療センター　内分泌・糖尿病内科</a:t>
            </a:r>
          </a:p>
          <a:p>
            <a:pPr marL="342829" indent="-342829" algn="ctr">
              <a:lnSpc>
                <a:spcPct val="80000"/>
              </a:lnSpc>
              <a:spcBef>
                <a:spcPct val="20000"/>
              </a:spcBef>
              <a:defRPr/>
            </a:pPr>
            <a:r>
              <a:rPr lang="en-US" altLang="ja-JP" kern="0" dirty="0">
                <a:solidFill>
                  <a:srgbClr val="FF9900"/>
                </a:solidFill>
                <a:effectLst>
                  <a:outerShdw blurRad="38100" dist="38100" dir="2700000" algn="tl">
                    <a:srgbClr val="000000"/>
                  </a:outerShdw>
                </a:effectLst>
                <a:latin typeface="+mn-lt"/>
                <a:ea typeface="+mn-ea"/>
              </a:rPr>
              <a:t>Department of Endocrinology and Diabetes, </a:t>
            </a:r>
          </a:p>
          <a:p>
            <a:pPr marL="342829" indent="-342829" algn="ctr">
              <a:lnSpc>
                <a:spcPct val="80000"/>
              </a:lnSpc>
              <a:spcBef>
                <a:spcPct val="20000"/>
              </a:spcBef>
              <a:defRPr/>
            </a:pPr>
            <a:r>
              <a:rPr lang="en-US" altLang="ja-JP" kern="0" dirty="0">
                <a:solidFill>
                  <a:srgbClr val="FF9900"/>
                </a:solidFill>
                <a:effectLst>
                  <a:outerShdw blurRad="38100" dist="38100" dir="2700000" algn="tl">
                    <a:srgbClr val="000000"/>
                  </a:outerShdw>
                </a:effectLst>
                <a:latin typeface="+mn-lt"/>
                <a:ea typeface="+mn-ea"/>
              </a:rPr>
              <a:t>Saitama Medical Center, Saitama Medical University</a:t>
            </a:r>
          </a:p>
          <a:p>
            <a:pPr marL="342829" indent="-342829" algn="ctr">
              <a:lnSpc>
                <a:spcPct val="80000"/>
              </a:lnSpc>
              <a:spcBef>
                <a:spcPct val="20000"/>
              </a:spcBef>
              <a:defRPr/>
            </a:pPr>
            <a:endParaRPr lang="en-US" altLang="ja-JP" sz="900" kern="0" dirty="0">
              <a:solidFill>
                <a:srgbClr val="FF9900"/>
              </a:solidFill>
              <a:effectLst>
                <a:outerShdw blurRad="38100" dist="38100" dir="2700000" algn="tl">
                  <a:srgbClr val="000000"/>
                </a:outerShdw>
              </a:effectLst>
              <a:latin typeface="+mn-lt"/>
              <a:ea typeface="+mn-ea"/>
            </a:endParaRPr>
          </a:p>
          <a:p>
            <a:pPr marL="342829" indent="-342829" algn="ctr">
              <a:lnSpc>
                <a:spcPct val="80000"/>
              </a:lnSpc>
              <a:spcBef>
                <a:spcPct val="20000"/>
              </a:spcBef>
              <a:defRPr/>
            </a:pPr>
            <a:endParaRPr lang="en-US" altLang="ja-JP" sz="100" kern="0" dirty="0">
              <a:solidFill>
                <a:srgbClr val="FF9900"/>
              </a:solidFill>
              <a:effectLst>
                <a:outerShdw blurRad="38100" dist="38100" dir="2700000" algn="tl">
                  <a:srgbClr val="000000"/>
                </a:outerShdw>
              </a:effectLst>
              <a:latin typeface="+mn-lt"/>
              <a:ea typeface="+mn-ea"/>
            </a:endParaRPr>
          </a:p>
          <a:p>
            <a:pPr marL="342829" indent="-342829" algn="ctr">
              <a:lnSpc>
                <a:spcPct val="80000"/>
              </a:lnSpc>
              <a:spcBef>
                <a:spcPct val="20000"/>
              </a:spcBef>
              <a:defRPr/>
            </a:pPr>
            <a:r>
              <a:rPr lang="ja-JP" altLang="en-US" sz="2000" kern="0" dirty="0">
                <a:solidFill>
                  <a:srgbClr val="FF9900"/>
                </a:solidFill>
                <a:effectLst>
                  <a:outerShdw blurRad="38100" dist="38100" dir="2700000" algn="tl">
                    <a:srgbClr val="000000"/>
                  </a:outerShdw>
                </a:effectLst>
                <a:latin typeface="+mn-lt"/>
                <a:ea typeface="+mn-ea"/>
              </a:rPr>
              <a:t>松田　昌文</a:t>
            </a:r>
          </a:p>
          <a:p>
            <a:pPr marL="342829" indent="-342829" algn="ctr">
              <a:lnSpc>
                <a:spcPct val="80000"/>
              </a:lnSpc>
              <a:spcBef>
                <a:spcPct val="20000"/>
              </a:spcBef>
              <a:defRPr/>
            </a:pPr>
            <a:r>
              <a:rPr lang="en-US" altLang="ja-JP" kern="0" dirty="0">
                <a:solidFill>
                  <a:srgbClr val="FF9900"/>
                </a:solidFill>
                <a:effectLst>
                  <a:outerShdw blurRad="38100" dist="38100" dir="2700000" algn="tl">
                    <a:srgbClr val="000000"/>
                  </a:outerShdw>
                </a:effectLst>
                <a:latin typeface="+mn-lt"/>
                <a:ea typeface="+mn-ea"/>
              </a:rPr>
              <a:t>Matsuda, </a:t>
            </a:r>
            <a:r>
              <a:rPr lang="en-US" altLang="ja-JP" kern="0" dirty="0" err="1">
                <a:solidFill>
                  <a:srgbClr val="FF9900"/>
                </a:solidFill>
                <a:effectLst>
                  <a:outerShdw blurRad="38100" dist="38100" dir="2700000" algn="tl">
                    <a:srgbClr val="000000"/>
                  </a:outerShdw>
                </a:effectLst>
                <a:latin typeface="+mn-lt"/>
                <a:ea typeface="+mn-ea"/>
              </a:rPr>
              <a:t>Masafumi</a:t>
            </a:r>
            <a:endParaRPr lang="en-US" altLang="ja-JP" kern="0" dirty="0">
              <a:solidFill>
                <a:srgbClr val="FF9900"/>
              </a:solidFill>
              <a:effectLst>
                <a:outerShdw blurRad="38100" dist="38100" dir="2700000" algn="tl">
                  <a:srgbClr val="000000"/>
                </a:outerShdw>
              </a:effectLst>
              <a:latin typeface="+mn-lt"/>
              <a:ea typeface="+mn-ea"/>
            </a:endParaRPr>
          </a:p>
        </p:txBody>
      </p:sp>
      <p:grpSp>
        <p:nvGrpSpPr>
          <p:cNvPr id="40966" name="グループ化 22"/>
          <p:cNvGrpSpPr>
            <a:grpSpLocks/>
          </p:cNvGrpSpPr>
          <p:nvPr/>
        </p:nvGrpSpPr>
        <p:grpSpPr bwMode="auto">
          <a:xfrm>
            <a:off x="1724025" y="3175000"/>
            <a:ext cx="5695950" cy="1155700"/>
            <a:chOff x="433136" y="3368842"/>
            <a:chExt cx="5694947" cy="1155032"/>
          </a:xfrm>
        </p:grpSpPr>
        <p:sp>
          <p:nvSpPr>
            <p:cNvPr id="40969" name="角丸四角形 20"/>
            <p:cNvSpPr>
              <a:spLocks noChangeArrowheads="1"/>
            </p:cNvSpPr>
            <p:nvPr/>
          </p:nvSpPr>
          <p:spPr bwMode="auto">
            <a:xfrm>
              <a:off x="433136" y="3368842"/>
              <a:ext cx="5694947" cy="1155032"/>
            </a:xfrm>
            <a:prstGeom prst="roundRect">
              <a:avLst>
                <a:gd name="adj" fmla="val 16667"/>
              </a:avLst>
            </a:prstGeom>
            <a:solidFill>
              <a:schemeClr val="accent1"/>
            </a:solidFill>
            <a:ln w="9525" algn="ctr">
              <a:solidFill>
                <a:schemeClr val="tx1"/>
              </a:solidFill>
              <a:round/>
              <a:headEnd/>
              <a:tailEnd/>
            </a:ln>
          </p:spPr>
          <p:txBody>
            <a:bodyPr/>
            <a:lstStyle/>
            <a:p>
              <a:endParaRPr lang="ja-JP" altLang="en-US"/>
            </a:p>
          </p:txBody>
        </p:sp>
        <p:grpSp>
          <p:nvGrpSpPr>
            <p:cNvPr id="40970" name="Group 7"/>
            <p:cNvGrpSpPr>
              <a:grpSpLocks noChangeAspect="1"/>
            </p:cNvGrpSpPr>
            <p:nvPr/>
          </p:nvGrpSpPr>
          <p:grpSpPr bwMode="auto">
            <a:xfrm>
              <a:off x="3229142" y="3628899"/>
              <a:ext cx="692150" cy="657225"/>
              <a:chOff x="0" y="637"/>
              <a:chExt cx="2858" cy="2711"/>
            </a:xfrm>
          </p:grpSpPr>
          <p:sp>
            <p:nvSpPr>
              <p:cNvPr id="40976" name="Oval 8"/>
              <p:cNvSpPr>
                <a:spLocks noChangeAspect="1" noChangeArrowheads="1"/>
              </p:cNvSpPr>
              <p:nvPr/>
            </p:nvSpPr>
            <p:spPr bwMode="invGray">
              <a:xfrm>
                <a:off x="0" y="640"/>
                <a:ext cx="2858" cy="2708"/>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0977" name="Oval 9"/>
              <p:cNvSpPr>
                <a:spLocks noChangeAspect="1" noChangeArrowheads="1"/>
              </p:cNvSpPr>
              <p:nvPr/>
            </p:nvSpPr>
            <p:spPr bwMode="invGray">
              <a:xfrm>
                <a:off x="82" y="637"/>
                <a:ext cx="2700" cy="25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0978" name="Oval 10"/>
              <p:cNvSpPr>
                <a:spLocks noChangeAspect="1" noChangeArrowheads="1"/>
              </p:cNvSpPr>
              <p:nvPr/>
            </p:nvSpPr>
            <p:spPr bwMode="invGray">
              <a:xfrm>
                <a:off x="109" y="723"/>
                <a:ext cx="2640" cy="2486"/>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0979" name="Oval 11"/>
              <p:cNvSpPr>
                <a:spLocks noChangeAspect="1" noChangeArrowheads="1"/>
              </p:cNvSpPr>
              <p:nvPr/>
            </p:nvSpPr>
            <p:spPr bwMode="invGray">
              <a:xfrm>
                <a:off x="178" y="717"/>
                <a:ext cx="2500" cy="238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0980" name="Oval 12"/>
              <p:cNvSpPr>
                <a:spLocks noChangeAspect="1" noChangeArrowheads="1"/>
              </p:cNvSpPr>
              <p:nvPr/>
            </p:nvSpPr>
            <p:spPr bwMode="invGray">
              <a:xfrm>
                <a:off x="204" y="799"/>
                <a:ext cx="2448" cy="2290"/>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0981" name="Oval 13"/>
              <p:cNvSpPr>
                <a:spLocks noChangeAspect="1" noChangeArrowheads="1"/>
              </p:cNvSpPr>
              <p:nvPr/>
            </p:nvSpPr>
            <p:spPr bwMode="invGray">
              <a:xfrm>
                <a:off x="275" y="786"/>
                <a:ext cx="2306" cy="219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graphicFrame>
            <p:nvGraphicFramePr>
              <p:cNvPr id="40982" name="Object 14"/>
              <p:cNvGraphicFramePr>
                <a:graphicFrameLocks noChangeAspect="1"/>
              </p:cNvGraphicFramePr>
              <p:nvPr/>
            </p:nvGraphicFramePr>
            <p:xfrm>
              <a:off x="834" y="637"/>
              <a:ext cx="1130" cy="2170"/>
            </p:xfrm>
            <a:graphic>
              <a:graphicData uri="http://schemas.openxmlformats.org/presentationml/2006/ole">
                <mc:AlternateContent xmlns:mc="http://schemas.openxmlformats.org/markup-compatibility/2006">
                  <mc:Choice xmlns:v="urn:schemas-microsoft-com:vml" Requires="v">
                    <p:oleObj spid="_x0000_s40988" name="Image" r:id="rId4" imgW="1118249" imgH="2147547" progId="">
                      <p:embed/>
                    </p:oleObj>
                  </mc:Choice>
                  <mc:Fallback>
                    <p:oleObj name="Image" r:id="rId4" imgW="1118249" imgH="2147547"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834" y="637"/>
                            <a:ext cx="1130" cy="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40971" name="図 19" descr="SaitamaMed.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7589" y="3597645"/>
              <a:ext cx="778675" cy="71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22" descr="K:\diabetesk0\kamed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453" y="3665785"/>
              <a:ext cx="920997" cy="5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図 16" descr="ut_logo.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94021" y="3539540"/>
              <a:ext cx="803858" cy="80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7" descr="C:\Users\mmatsuda\Desktop\YU_logox.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015" y="3616241"/>
              <a:ext cx="794419" cy="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図 21" descr="UT_logox.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3347" y="3557251"/>
              <a:ext cx="794362" cy="79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67" name="図 38" descr="SaitamaMed.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975" y="5218113"/>
            <a:ext cx="7794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テキスト ボックス 21"/>
          <p:cNvSpPr txBox="1">
            <a:spLocks noChangeArrowheads="1"/>
          </p:cNvSpPr>
          <p:nvPr/>
        </p:nvSpPr>
        <p:spPr bwMode="auto">
          <a:xfrm>
            <a:off x="8366125" y="87313"/>
            <a:ext cx="755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a:solidFill>
                  <a:srgbClr val="FFFF00"/>
                </a:solidFill>
              </a:rPr>
              <a:t>Part 1</a:t>
            </a:r>
            <a:endParaRPr lang="ja-JP" altLang="en-US">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正方形/長方形 4"/>
          <p:cNvSpPr>
            <a:spLocks noChangeArrowheads="1"/>
          </p:cNvSpPr>
          <p:nvPr/>
        </p:nvSpPr>
        <p:spPr bwMode="auto">
          <a:xfrm>
            <a:off x="6367463" y="0"/>
            <a:ext cx="2776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t>http://cde.diabetes-smc.jp/</a:t>
            </a:r>
            <a:endParaRPr lang="ja-JP" altLang="en-US"/>
          </a:p>
        </p:txBody>
      </p:sp>
      <p:pic>
        <p:nvPicPr>
          <p:cNvPr id="512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図 13" descr="WS0000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13" y="1136650"/>
            <a:ext cx="46482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テキスト ボックス 14"/>
          <p:cNvSpPr txBox="1">
            <a:spLocks noChangeArrowheads="1"/>
          </p:cNvSpPr>
          <p:nvPr/>
        </p:nvSpPr>
        <p:spPr bwMode="auto">
          <a:xfrm>
            <a:off x="349250" y="258763"/>
            <a:ext cx="70278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000" dirty="0">
                <a:solidFill>
                  <a:srgbClr val="FFFFFF"/>
                </a:solidFill>
              </a:rPr>
              <a:t>インターネットや携帯電話からカロリー設定を計算してみましょう</a:t>
            </a:r>
          </a:p>
        </p:txBody>
      </p:sp>
      <p:pic>
        <p:nvPicPr>
          <p:cNvPr id="52228" name="図 15" descr="WS00000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5175" y="2001838"/>
            <a:ext cx="269875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テキスト ボックス 4"/>
          <p:cNvSpPr txBox="1">
            <a:spLocks noChangeArrowheads="1"/>
          </p:cNvSpPr>
          <p:nvPr/>
        </p:nvSpPr>
        <p:spPr bwMode="auto">
          <a:xfrm>
            <a:off x="349250" y="258763"/>
            <a:ext cx="8396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400">
                <a:solidFill>
                  <a:srgbClr val="FFFFFF"/>
                </a:solidFill>
              </a:rPr>
              <a:t>インターネットや携帯電話からカロリー設定を計算してみましょう</a:t>
            </a:r>
          </a:p>
        </p:txBody>
      </p:sp>
      <p:pic>
        <p:nvPicPr>
          <p:cNvPr id="53251" name="図 5" descr="WS0000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138238"/>
            <a:ext cx="4640263"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図 7" descr="WS0000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1981200"/>
            <a:ext cx="2741613"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図 3" descr="WS0000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528638"/>
            <a:ext cx="75438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5" name="グループ化 11"/>
          <p:cNvGrpSpPr>
            <a:grpSpLocks/>
          </p:cNvGrpSpPr>
          <p:nvPr/>
        </p:nvGrpSpPr>
        <p:grpSpPr bwMode="auto">
          <a:xfrm>
            <a:off x="950913" y="3459163"/>
            <a:ext cx="3300412" cy="3016250"/>
            <a:chOff x="1383957" y="3459892"/>
            <a:chExt cx="3299255" cy="3015049"/>
          </a:xfrm>
        </p:grpSpPr>
        <p:sp>
          <p:nvSpPr>
            <p:cNvPr id="10" name="正方形/長方形 9"/>
            <p:cNvSpPr/>
            <p:nvPr/>
          </p:nvSpPr>
          <p:spPr>
            <a:xfrm>
              <a:off x="1383957" y="3459892"/>
              <a:ext cx="3299255" cy="3015049"/>
            </a:xfrm>
            <a:prstGeom prst="rect">
              <a:avLst/>
            </a:prstGeom>
            <a:solidFill>
              <a:srgbClr val="FFD1D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pic>
          <p:nvPicPr>
            <p:cNvPr id="54277" name="図 5" descr="WS00001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2033" y="4256696"/>
              <a:ext cx="2941320"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図 6" descr="WS00001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1082" y="4516704"/>
              <a:ext cx="2903220"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図 7" descr="WS00001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77663" y="3609924"/>
              <a:ext cx="3124200" cy="60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図 8" descr="WS00001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03406" y="5228246"/>
              <a:ext cx="3048000"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lum contrast="20000"/>
          </a:blip>
          <a:stretch>
            <a:fillRect/>
          </a:stretch>
        </p:blipFill>
        <p:spPr>
          <a:xfrm>
            <a:off x="4796958" y="116632"/>
            <a:ext cx="4104456" cy="6643324"/>
          </a:xfrm>
          <a:prstGeom prst="rect">
            <a:avLst/>
          </a:prstGeom>
          <a:ln>
            <a:solidFill>
              <a:schemeClr val="accent3"/>
            </a:solidFill>
          </a:ln>
        </p:spPr>
      </p:pic>
      <p:pic>
        <p:nvPicPr>
          <p:cNvPr id="4" name="図 3"/>
          <p:cNvPicPr>
            <a:picLocks noChangeAspect="1"/>
          </p:cNvPicPr>
          <p:nvPr/>
        </p:nvPicPr>
        <p:blipFill>
          <a:blip r:embed="rId4">
            <a:lum bright="-20000" contrast="40000"/>
          </a:blip>
          <a:stretch>
            <a:fillRect/>
          </a:stretch>
        </p:blipFill>
        <p:spPr>
          <a:xfrm>
            <a:off x="181284" y="116632"/>
            <a:ext cx="4405735" cy="5452895"/>
          </a:xfrm>
          <a:prstGeom prst="rect">
            <a:avLst/>
          </a:prstGeom>
        </p:spPr>
      </p:pic>
      <p:sp>
        <p:nvSpPr>
          <p:cNvPr id="5" name="テキスト ボックス 4"/>
          <p:cNvSpPr txBox="1"/>
          <p:nvPr/>
        </p:nvSpPr>
        <p:spPr>
          <a:xfrm>
            <a:off x="755576" y="6236736"/>
            <a:ext cx="3621504" cy="523220"/>
          </a:xfrm>
          <a:prstGeom prst="rect">
            <a:avLst/>
          </a:prstGeom>
          <a:noFill/>
        </p:spPr>
        <p:txBody>
          <a:bodyPr wrap="none" rtlCol="0">
            <a:spAutoFit/>
          </a:bodyPr>
          <a:lstStyle/>
          <a:p>
            <a:pPr fontAlgn="auto">
              <a:spcBef>
                <a:spcPts val="0"/>
              </a:spcBef>
              <a:spcAft>
                <a:spcPts val="0"/>
              </a:spcAft>
            </a:pPr>
            <a:r>
              <a:rPr lang="en-US" altLang="ja-JP" sz="2800" b="0" dirty="0" smtClean="0">
                <a:solidFill>
                  <a:srgbClr val="FFFFFF"/>
                </a:solidFill>
                <a:latin typeface="Arial"/>
                <a:ea typeface="ＭＳ Ｐゴシック"/>
              </a:rPr>
              <a:t>2014</a:t>
            </a:r>
            <a:r>
              <a:rPr lang="ja-JP" altLang="en-US" sz="2800" b="0" dirty="0" smtClean="0">
                <a:solidFill>
                  <a:srgbClr val="FFFFFF"/>
                </a:solidFill>
                <a:latin typeface="Arial"/>
                <a:ea typeface="ＭＳ Ｐゴシック"/>
              </a:rPr>
              <a:t>年</a:t>
            </a:r>
            <a:r>
              <a:rPr lang="en-US" altLang="ja-JP" sz="2800" b="0" dirty="0" smtClean="0">
                <a:solidFill>
                  <a:srgbClr val="FFFFFF"/>
                </a:solidFill>
                <a:latin typeface="Arial"/>
                <a:ea typeface="ＭＳ Ｐゴシック"/>
              </a:rPr>
              <a:t>5</a:t>
            </a:r>
            <a:r>
              <a:rPr lang="ja-JP" altLang="en-US" sz="2800" b="0" dirty="0" smtClean="0">
                <a:solidFill>
                  <a:srgbClr val="FFFFFF"/>
                </a:solidFill>
                <a:latin typeface="Arial"/>
                <a:ea typeface="ＭＳ Ｐゴシック"/>
              </a:rPr>
              <a:t>月</a:t>
            </a:r>
            <a:r>
              <a:rPr lang="en-US" altLang="ja-JP" sz="2800" b="0" dirty="0" smtClean="0">
                <a:solidFill>
                  <a:srgbClr val="FFFFFF"/>
                </a:solidFill>
                <a:latin typeface="Arial"/>
                <a:ea typeface="ＭＳ Ｐゴシック"/>
              </a:rPr>
              <a:t>30</a:t>
            </a:r>
            <a:r>
              <a:rPr lang="ja-JP" altLang="en-US" sz="2800" b="0" dirty="0" smtClean="0">
                <a:solidFill>
                  <a:srgbClr val="FFFFFF"/>
                </a:solidFill>
                <a:latin typeface="Arial"/>
                <a:ea typeface="ＭＳ Ｐゴシック"/>
              </a:rPr>
              <a:t>日　発行</a:t>
            </a:r>
            <a:endParaRPr lang="ja-JP" altLang="en-US" sz="2800" b="0" dirty="0">
              <a:solidFill>
                <a:srgbClr val="FFFFFF"/>
              </a:solidFill>
              <a:latin typeface="Arial"/>
              <a:ea typeface="ＭＳ Ｐゴシック"/>
            </a:endParaRPr>
          </a:p>
        </p:txBody>
      </p:sp>
    </p:spTree>
    <p:extLst>
      <p:ext uri="{BB962C8B-B14F-4D97-AF65-F5344CB8AC3E}">
        <p14:creationId xmlns:p14="http://schemas.microsoft.com/office/powerpoint/2010/main" val="596015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7835" y="980388"/>
            <a:ext cx="8908330" cy="5485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b="0">
              <a:solidFill>
                <a:srgbClr val="FFFFFF"/>
              </a:solidFill>
            </a:endParaRPr>
          </a:p>
        </p:txBody>
      </p:sp>
      <p:pic>
        <p:nvPicPr>
          <p:cNvPr id="171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301750"/>
            <a:ext cx="6221412"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乗算記号 3"/>
          <p:cNvSpPr/>
          <p:nvPr/>
        </p:nvSpPr>
        <p:spPr>
          <a:xfrm>
            <a:off x="2890585" y="1575127"/>
            <a:ext cx="1303337" cy="176053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71013" name="テキスト ボックス 1"/>
          <p:cNvSpPr txBox="1">
            <a:spLocks noChangeArrowheads="1"/>
          </p:cNvSpPr>
          <p:nvPr/>
        </p:nvSpPr>
        <p:spPr bwMode="auto">
          <a:xfrm>
            <a:off x="554038" y="160698"/>
            <a:ext cx="7026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400" dirty="0">
                <a:solidFill>
                  <a:srgbClr val="FFFF00"/>
                </a:solidFill>
              </a:rPr>
              <a:t>ブドウ糖とは？　　　　ヒトの脳の唯一のエネルギー源</a:t>
            </a:r>
          </a:p>
        </p:txBody>
      </p:sp>
      <p:pic>
        <p:nvPicPr>
          <p:cNvPr id="1823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328" y="4003202"/>
            <a:ext cx="31337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円/楕円 2"/>
          <p:cNvSpPr/>
          <p:nvPr/>
        </p:nvSpPr>
        <p:spPr>
          <a:xfrm>
            <a:off x="3535903" y="3732989"/>
            <a:ext cx="1316038" cy="2063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 name="正方形/長方形 1"/>
          <p:cNvSpPr/>
          <p:nvPr/>
        </p:nvSpPr>
        <p:spPr>
          <a:xfrm>
            <a:off x="5901178" y="1302766"/>
            <a:ext cx="3242821" cy="1938992"/>
          </a:xfrm>
          <a:prstGeom prst="rect">
            <a:avLst/>
          </a:prstGeom>
        </p:spPr>
        <p:txBody>
          <a:bodyPr wrap="square">
            <a:spAutoFit/>
          </a:bodyPr>
          <a:lstStyle/>
          <a:p>
            <a:r>
              <a:rPr lang="ja-JP" altLang="en-US" sz="2400" b="0" dirty="0">
                <a:solidFill>
                  <a:srgbClr val="000000"/>
                </a:solidFill>
              </a:rPr>
              <a:t>検査値としての血糖は </a:t>
            </a:r>
            <a:r>
              <a:rPr lang="en-US" altLang="ja-JP" sz="2400" b="0" dirty="0">
                <a:solidFill>
                  <a:srgbClr val="000000"/>
                </a:solidFill>
              </a:rPr>
              <a:t>plasma glucose: PG </a:t>
            </a:r>
            <a:r>
              <a:rPr lang="en-US" altLang="ja-JP" sz="2400" b="0" dirty="0" smtClean="0">
                <a:solidFill>
                  <a:srgbClr val="000000"/>
                </a:solidFill>
              </a:rPr>
              <a:t>(</a:t>
            </a:r>
            <a:r>
              <a:rPr lang="en-US" altLang="ja-JP" sz="2400" b="0" dirty="0">
                <a:solidFill>
                  <a:srgbClr val="000000"/>
                </a:solidFill>
              </a:rPr>
              <a:t>mg of glucose per dl of plasma)</a:t>
            </a:r>
            <a:r>
              <a:rPr lang="ja-JP" altLang="en-US" sz="2400" b="0" dirty="0">
                <a:solidFill>
                  <a:srgbClr val="000000"/>
                </a:solidFill>
              </a:rPr>
              <a:t>で表記されます。</a:t>
            </a:r>
          </a:p>
        </p:txBody>
      </p:sp>
      <p:sp>
        <p:nvSpPr>
          <p:cNvPr id="6" name="正方形/長方形 5"/>
          <p:cNvSpPr/>
          <p:nvPr/>
        </p:nvSpPr>
        <p:spPr>
          <a:xfrm>
            <a:off x="1173637" y="601588"/>
            <a:ext cx="7970362" cy="369332"/>
          </a:xfrm>
          <a:prstGeom prst="rect">
            <a:avLst/>
          </a:prstGeom>
        </p:spPr>
        <p:txBody>
          <a:bodyPr wrap="square">
            <a:spAutoFit/>
          </a:bodyPr>
          <a:lstStyle/>
          <a:p>
            <a:pPr algn="r"/>
            <a:r>
              <a:rPr lang="en-US" altLang="ja-JP" sz="1800" dirty="0">
                <a:solidFill>
                  <a:srgbClr val="FFFFFF"/>
                </a:solidFill>
              </a:rPr>
              <a:t>MANN, F. C., and MAGATH, T. B. </a:t>
            </a:r>
            <a:r>
              <a:rPr lang="en-US" altLang="ja-JP" sz="1800" i="1" dirty="0">
                <a:solidFill>
                  <a:srgbClr val="FFFFFF"/>
                </a:solidFill>
              </a:rPr>
              <a:t>(1922).-Arch. Intern. Moo. </a:t>
            </a:r>
            <a:r>
              <a:rPr lang="en-US" altLang="ja-JP" sz="1800" dirty="0">
                <a:solidFill>
                  <a:srgbClr val="FFFFFF"/>
                </a:solidFill>
              </a:rPr>
              <a:t>30: 171.</a:t>
            </a:r>
            <a:endParaRPr lang="ja-JP" altLang="en-US" sz="1800" b="0" dirty="0">
              <a:solidFill>
                <a:srgbClr val="FFFFFF"/>
              </a:solidFill>
            </a:endParaRPr>
          </a:p>
        </p:txBody>
      </p:sp>
    </p:spTree>
    <p:extLst>
      <p:ext uri="{BB962C8B-B14F-4D97-AF65-F5344CB8AC3E}">
        <p14:creationId xmlns:p14="http://schemas.microsoft.com/office/powerpoint/2010/main" val="1380753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2581354" y="476250"/>
            <a:ext cx="3759041" cy="738664"/>
          </a:xfrm>
          <a:prstGeom prst="rect">
            <a:avLst/>
          </a:prstGeom>
          <a:noFill/>
          <a:ln w="9525">
            <a:noFill/>
            <a:miter lim="800000"/>
            <a:headEnd/>
            <a:tailEnd/>
          </a:ln>
        </p:spPr>
        <p:txBody>
          <a:bodyPr wrap="none" lIns="0" tIns="0" rIns="0" bIns="0">
            <a:spAutoFit/>
          </a:bodyPr>
          <a:lstStyle/>
          <a:p>
            <a:pPr algn="ctr">
              <a:defRPr/>
            </a:pPr>
            <a:r>
              <a:rPr lang="ja-JP" altLang="en-US" sz="4800" dirty="0">
                <a:solidFill>
                  <a:srgbClr val="FFFF00"/>
                </a:solidFill>
                <a:effectLst>
                  <a:outerShdw blurRad="38100" dist="38100" dir="2700000" algn="tl">
                    <a:srgbClr val="000000"/>
                  </a:outerShdw>
                </a:effectLst>
                <a:latin typeface="+mn-ea"/>
                <a:ea typeface="+mn-ea"/>
              </a:rPr>
              <a:t>糖尿病 とは？</a:t>
            </a:r>
            <a:endParaRPr lang="ja-JP" altLang="en-US" sz="3200" dirty="0">
              <a:solidFill>
                <a:srgbClr val="FFFF00"/>
              </a:solidFill>
              <a:effectLst>
                <a:outerShdw blurRad="38100" dist="38100" dir="2700000" algn="tl">
                  <a:srgbClr val="000000"/>
                </a:outerShdw>
              </a:effectLst>
              <a:latin typeface="+mn-ea"/>
              <a:ea typeface="+mn-ea"/>
            </a:endParaRPr>
          </a:p>
        </p:txBody>
      </p:sp>
      <p:sp>
        <p:nvSpPr>
          <p:cNvPr id="452611" name="Rectangle 3"/>
          <p:cNvSpPr>
            <a:spLocks noChangeArrowheads="1"/>
          </p:cNvSpPr>
          <p:nvPr/>
        </p:nvSpPr>
        <p:spPr bwMode="auto">
          <a:xfrm>
            <a:off x="1547813" y="1628775"/>
            <a:ext cx="6051337" cy="677108"/>
          </a:xfrm>
          <a:prstGeom prst="rect">
            <a:avLst/>
          </a:prstGeom>
          <a:noFill/>
          <a:ln w="9525">
            <a:noFill/>
            <a:miter lim="800000"/>
            <a:headEnd/>
            <a:tailEnd/>
          </a:ln>
        </p:spPr>
        <p:txBody>
          <a:bodyPr wrap="none" lIns="0" tIns="0" rIns="0" bIns="0">
            <a:spAutoFit/>
          </a:bodyPr>
          <a:lstStyle/>
          <a:p>
            <a:pPr>
              <a:defRPr/>
            </a:pPr>
            <a:r>
              <a:rPr lang="ja-JP" altLang="en-US" sz="4400">
                <a:solidFill>
                  <a:srgbClr val="FFFF00"/>
                </a:solidFill>
                <a:effectLst>
                  <a:outerShdw blurRad="38100" dist="38100" dir="2700000" algn="tl">
                    <a:srgbClr val="000000"/>
                  </a:outerShdw>
                </a:effectLst>
                <a:latin typeface="+mn-ea"/>
                <a:ea typeface="+mn-ea"/>
              </a:rPr>
              <a:t>血糖</a:t>
            </a:r>
            <a:r>
              <a:rPr lang="ja-JP" altLang="en-US" sz="4400">
                <a:solidFill>
                  <a:srgbClr val="FFFFFF"/>
                </a:solidFill>
                <a:effectLst>
                  <a:outerShdw blurRad="38100" dist="38100" dir="2700000" algn="tl">
                    <a:srgbClr val="000000"/>
                  </a:outerShdw>
                </a:effectLst>
                <a:latin typeface="+mn-ea"/>
                <a:ea typeface="+mn-ea"/>
              </a:rPr>
              <a:t>が上昇する病気です</a:t>
            </a:r>
            <a:endParaRPr lang="ja-JP" altLang="en-US" sz="2800">
              <a:solidFill>
                <a:srgbClr val="000000"/>
              </a:solidFill>
              <a:effectLst>
                <a:outerShdw blurRad="38100" dist="38100" dir="2700000" algn="tl">
                  <a:srgbClr val="FFFFFF"/>
                </a:outerShdw>
              </a:effectLst>
              <a:latin typeface="+mn-ea"/>
              <a:ea typeface="+mn-ea"/>
            </a:endParaRPr>
          </a:p>
        </p:txBody>
      </p:sp>
      <p:sp>
        <p:nvSpPr>
          <p:cNvPr id="56324" name="Rectangle 4"/>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56325" name="Rectangle 5"/>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452615" name="Rectangle 7"/>
          <p:cNvSpPr>
            <a:spLocks noChangeArrowheads="1"/>
          </p:cNvSpPr>
          <p:nvPr/>
        </p:nvSpPr>
        <p:spPr bwMode="auto">
          <a:xfrm>
            <a:off x="2389188" y="4551363"/>
            <a:ext cx="4392612" cy="692150"/>
          </a:xfrm>
          <a:prstGeom prst="rect">
            <a:avLst/>
          </a:prstGeom>
          <a:noFill/>
          <a:ln w="9525">
            <a:noFill/>
            <a:miter lim="800000"/>
            <a:headEnd/>
            <a:tailEnd/>
          </a:ln>
        </p:spPr>
        <p:txBody>
          <a:bodyPr wrap="none" lIns="0" tIns="0" rIns="0" bIns="0">
            <a:spAutoFit/>
          </a:bodyPr>
          <a:lstStyle/>
          <a:p>
            <a:pPr algn="ctr">
              <a:defRPr/>
            </a:pPr>
            <a:r>
              <a:rPr lang="ja-JP" altLang="en-US" sz="4400" dirty="0">
                <a:solidFill>
                  <a:srgbClr val="FFCCFF"/>
                </a:solidFill>
                <a:effectLst>
                  <a:outerShdw blurRad="38100" dist="38100" dir="2700000" algn="tl">
                    <a:srgbClr val="000000"/>
                  </a:outerShdw>
                </a:effectLst>
                <a:latin typeface="+mn-ea"/>
                <a:ea typeface="+mn-ea"/>
              </a:rPr>
              <a:t>放置すると</a:t>
            </a:r>
            <a:r>
              <a:rPr lang="ja-JP" altLang="en-US" sz="4400" dirty="0">
                <a:solidFill>
                  <a:srgbClr val="FF9966"/>
                </a:solidFill>
                <a:effectLst>
                  <a:outerShdw blurRad="38100" dist="38100" dir="2700000" algn="tl">
                    <a:srgbClr val="000000"/>
                  </a:outerShdw>
                </a:effectLst>
                <a:latin typeface="+mn-ea"/>
                <a:ea typeface="+mn-ea"/>
              </a:rPr>
              <a:t>合併症</a:t>
            </a:r>
            <a:endParaRPr lang="ja-JP" altLang="en-US" sz="2800" dirty="0">
              <a:solidFill>
                <a:srgbClr val="FFCCFF"/>
              </a:solidFill>
              <a:effectLst>
                <a:outerShdw blurRad="38100" dist="38100" dir="2700000" algn="tl">
                  <a:srgbClr val="000000"/>
                </a:outerShdw>
              </a:effectLst>
              <a:latin typeface="+mn-ea"/>
              <a:ea typeface="+mn-ea"/>
            </a:endParaRPr>
          </a:p>
        </p:txBody>
      </p:sp>
      <p:sp>
        <p:nvSpPr>
          <p:cNvPr id="452616" name="Text Box 8"/>
          <p:cNvSpPr txBox="1">
            <a:spLocks noChangeArrowheads="1"/>
          </p:cNvSpPr>
          <p:nvPr/>
        </p:nvSpPr>
        <p:spPr bwMode="auto">
          <a:xfrm>
            <a:off x="107950" y="5318125"/>
            <a:ext cx="8928100" cy="400110"/>
          </a:xfrm>
          <a:prstGeom prst="rect">
            <a:avLst/>
          </a:prstGeom>
          <a:noFill/>
          <a:ln w="9525">
            <a:noFill/>
            <a:miter lim="800000"/>
            <a:headEnd/>
            <a:tailEnd/>
          </a:ln>
          <a:effectLst/>
        </p:spPr>
        <p:txBody>
          <a:bodyPr>
            <a:spAutoFit/>
          </a:bodyPr>
          <a:lstStyle/>
          <a:p>
            <a:pPr algn="ctr">
              <a:defRPr/>
            </a:pPr>
            <a:r>
              <a:rPr lang="ja-JP" altLang="en-US" sz="2000">
                <a:solidFill>
                  <a:srgbClr val="D0EAEC"/>
                </a:solidFill>
                <a:effectLst>
                  <a:outerShdw blurRad="38100" dist="38100" dir="2700000" algn="tl">
                    <a:srgbClr val="000000"/>
                  </a:outerShdw>
                </a:effectLst>
                <a:latin typeface="+mn-ea"/>
                <a:ea typeface="+mn-ea"/>
              </a:rPr>
              <a:t>（糖尿病の診断基準の</a:t>
            </a:r>
            <a:r>
              <a:rPr lang="ja-JP" altLang="en-US" sz="2000">
                <a:solidFill>
                  <a:srgbClr val="FFFF00"/>
                </a:solidFill>
                <a:effectLst>
                  <a:outerShdw blurRad="38100" dist="38100" dir="2700000" algn="tl">
                    <a:srgbClr val="000000"/>
                  </a:outerShdw>
                </a:effectLst>
                <a:latin typeface="+mn-ea"/>
                <a:ea typeface="+mn-ea"/>
              </a:rPr>
              <a:t>血糖値</a:t>
            </a:r>
            <a:r>
              <a:rPr lang="ja-JP" altLang="en-US" sz="2000">
                <a:solidFill>
                  <a:srgbClr val="D0EAEC"/>
                </a:solidFill>
                <a:effectLst>
                  <a:outerShdw blurRad="38100" dist="38100" dir="2700000" algn="tl">
                    <a:srgbClr val="000000"/>
                  </a:outerShdw>
                </a:effectLst>
                <a:latin typeface="+mn-ea"/>
                <a:ea typeface="+mn-ea"/>
              </a:rPr>
              <a:t>は合併症発症で決めている！）</a:t>
            </a:r>
          </a:p>
        </p:txBody>
      </p:sp>
      <p:sp>
        <p:nvSpPr>
          <p:cNvPr id="522248" name="Text Box 8"/>
          <p:cNvSpPr txBox="1">
            <a:spLocks noChangeArrowheads="1"/>
          </p:cNvSpPr>
          <p:nvPr/>
        </p:nvSpPr>
        <p:spPr bwMode="auto">
          <a:xfrm>
            <a:off x="2173288" y="2420938"/>
            <a:ext cx="3552576" cy="156966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2400" dirty="0">
                <a:solidFill>
                  <a:srgbClr val="FFFF00"/>
                </a:solidFill>
                <a:effectLst>
                  <a:outerShdw blurRad="38100" dist="38100" dir="2700000" algn="tl">
                    <a:srgbClr val="000000"/>
                  </a:outerShdw>
                </a:effectLst>
                <a:latin typeface="+mn-ea"/>
                <a:ea typeface="+mn-ea"/>
              </a:rPr>
              <a:t>HbA</a:t>
            </a:r>
            <a:r>
              <a:rPr lang="en-US" altLang="ja-JP" dirty="0">
                <a:solidFill>
                  <a:srgbClr val="FFFF00"/>
                </a:solidFill>
                <a:effectLst>
                  <a:outerShdw blurRad="38100" dist="38100" dir="2700000" algn="tl">
                    <a:srgbClr val="000000"/>
                  </a:outerShdw>
                </a:effectLst>
                <a:latin typeface="+mn-ea"/>
                <a:ea typeface="+mn-ea"/>
              </a:rPr>
              <a:t>1C</a:t>
            </a:r>
            <a:r>
              <a:rPr lang="en-US" altLang="ja-JP" sz="2400" dirty="0">
                <a:solidFill>
                  <a:srgbClr val="FFFF00"/>
                </a:solidFill>
                <a:effectLst>
                  <a:outerShdw blurRad="38100" dist="38100" dir="2700000" algn="tl">
                    <a:srgbClr val="000000"/>
                  </a:outerShdw>
                </a:effectLst>
                <a:latin typeface="+mn-ea"/>
                <a:ea typeface="+mn-ea"/>
              </a:rPr>
              <a:t>(NGSP) 6.5%</a:t>
            </a:r>
            <a:r>
              <a:rPr lang="ja-JP" altLang="en-US" sz="2400" dirty="0">
                <a:solidFill>
                  <a:srgbClr val="FFFF00"/>
                </a:solidFill>
                <a:effectLst>
                  <a:outerShdw blurRad="38100" dist="38100" dir="2700000" algn="tl">
                    <a:srgbClr val="000000"/>
                  </a:outerShdw>
                </a:effectLst>
                <a:latin typeface="+mn-ea"/>
                <a:ea typeface="+mn-ea"/>
              </a:rPr>
              <a:t>以上</a:t>
            </a:r>
            <a:endParaRPr lang="en-US" altLang="ja-JP" sz="2400" dirty="0">
              <a:solidFill>
                <a:srgbClr val="FFFF00"/>
              </a:solidFill>
              <a:effectLst>
                <a:outerShdw blurRad="38100" dist="38100" dir="2700000" algn="tl">
                  <a:srgbClr val="000000"/>
                </a:outerShdw>
              </a:effectLst>
              <a:latin typeface="+mn-ea"/>
              <a:ea typeface="+mn-ea"/>
            </a:endParaRPr>
          </a:p>
          <a:p>
            <a:pPr>
              <a:defRPr/>
            </a:pPr>
            <a:r>
              <a:rPr lang="ja-JP" altLang="en-US" sz="2400" dirty="0">
                <a:solidFill>
                  <a:srgbClr val="FFFF00"/>
                </a:solidFill>
                <a:effectLst>
                  <a:outerShdw blurRad="38100" dist="38100" dir="2700000" algn="tl">
                    <a:srgbClr val="000000"/>
                  </a:outerShdw>
                </a:effectLst>
                <a:latin typeface="+mn-ea"/>
                <a:ea typeface="+mn-ea"/>
              </a:rPr>
              <a:t>空腹時 </a:t>
            </a:r>
            <a:r>
              <a:rPr lang="en-US" altLang="ja-JP" sz="2400" dirty="0">
                <a:solidFill>
                  <a:srgbClr val="FFFF00"/>
                </a:solidFill>
                <a:effectLst>
                  <a:outerShdw blurRad="38100" dist="38100" dir="2700000" algn="tl">
                    <a:srgbClr val="000000"/>
                  </a:outerShdw>
                </a:effectLst>
                <a:latin typeface="+mn-ea"/>
                <a:ea typeface="+mn-ea"/>
              </a:rPr>
              <a:t>126mg/dl</a:t>
            </a:r>
            <a:r>
              <a:rPr lang="ja-JP" altLang="en-US" sz="2400" dirty="0">
                <a:solidFill>
                  <a:srgbClr val="FFFF00"/>
                </a:solidFill>
                <a:effectLst>
                  <a:outerShdw blurRad="38100" dist="38100" dir="2700000" algn="tl">
                    <a:srgbClr val="000000"/>
                  </a:outerShdw>
                </a:effectLst>
                <a:latin typeface="+mn-ea"/>
                <a:ea typeface="+mn-ea"/>
              </a:rPr>
              <a:t>以上，</a:t>
            </a:r>
          </a:p>
          <a:p>
            <a:pPr>
              <a:defRPr/>
            </a:pPr>
            <a:r>
              <a:rPr lang="ja-JP" altLang="en-US" sz="2400" dirty="0">
                <a:solidFill>
                  <a:srgbClr val="FFFF00"/>
                </a:solidFill>
                <a:effectLst>
                  <a:outerShdw blurRad="38100" dist="38100" dir="2700000" algn="tl">
                    <a:srgbClr val="000000"/>
                  </a:outerShdw>
                </a:effectLst>
                <a:latin typeface="+mn-ea"/>
                <a:ea typeface="+mn-ea"/>
              </a:rPr>
              <a:t>随時血糖 </a:t>
            </a:r>
            <a:r>
              <a:rPr lang="en-US" altLang="ja-JP" sz="2400" dirty="0">
                <a:solidFill>
                  <a:srgbClr val="FFFF00"/>
                </a:solidFill>
                <a:effectLst>
                  <a:outerShdw blurRad="38100" dist="38100" dir="2700000" algn="tl">
                    <a:srgbClr val="000000"/>
                  </a:outerShdw>
                </a:effectLst>
                <a:latin typeface="+mn-ea"/>
                <a:ea typeface="+mn-ea"/>
              </a:rPr>
              <a:t>200mg/dl</a:t>
            </a:r>
            <a:r>
              <a:rPr lang="ja-JP" altLang="en-US" sz="2400" dirty="0">
                <a:solidFill>
                  <a:srgbClr val="FFFF00"/>
                </a:solidFill>
                <a:effectLst>
                  <a:outerShdw blurRad="38100" dist="38100" dir="2700000" algn="tl">
                    <a:srgbClr val="000000"/>
                  </a:outerShdw>
                </a:effectLst>
                <a:latin typeface="+mn-ea"/>
                <a:ea typeface="+mn-ea"/>
              </a:rPr>
              <a:t>以上，</a:t>
            </a:r>
          </a:p>
          <a:p>
            <a:pPr>
              <a:defRPr/>
            </a:pPr>
            <a:r>
              <a:rPr lang="ja-JP" altLang="en-US" sz="2400" dirty="0">
                <a:solidFill>
                  <a:srgbClr val="FFFF00"/>
                </a:solidFill>
                <a:effectLst>
                  <a:outerShdw blurRad="38100" dist="38100" dir="2700000" algn="tl">
                    <a:srgbClr val="000000"/>
                  </a:outerShdw>
                </a:effectLst>
                <a:latin typeface="+mn-ea"/>
                <a:ea typeface="+mn-ea"/>
              </a:rPr>
              <a:t>負荷後 </a:t>
            </a:r>
            <a:r>
              <a:rPr lang="en-US" altLang="ja-JP" sz="2400" dirty="0">
                <a:solidFill>
                  <a:srgbClr val="FFFF00"/>
                </a:solidFill>
                <a:effectLst>
                  <a:outerShdw blurRad="38100" dist="38100" dir="2700000" algn="tl">
                    <a:srgbClr val="000000"/>
                  </a:outerShdw>
                </a:effectLst>
                <a:latin typeface="+mn-ea"/>
                <a:ea typeface="+mn-ea"/>
              </a:rPr>
              <a:t>200mg/dl</a:t>
            </a:r>
            <a:r>
              <a:rPr lang="ja-JP" altLang="en-US" sz="2400" dirty="0">
                <a:solidFill>
                  <a:srgbClr val="FFFF00"/>
                </a:solidFill>
                <a:effectLst>
                  <a:outerShdw blurRad="38100" dist="38100" dir="2700000" algn="tl">
                    <a:srgbClr val="000000"/>
                  </a:outerShdw>
                </a:effectLst>
                <a:latin typeface="+mn-ea"/>
                <a:ea typeface="+mn-ea"/>
              </a:rPr>
              <a:t>以上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2615"/>
                                        </p:tgtEl>
                                        <p:attrNameLst>
                                          <p:attrName>style.visibility</p:attrName>
                                        </p:attrNameLst>
                                      </p:cBhvr>
                                      <p:to>
                                        <p:strVal val="visible"/>
                                      </p:to>
                                    </p:set>
                                    <p:animEffect transition="in" filter="blinds(horizontal)">
                                      <p:cBhvr>
                                        <p:cTn id="7" dur="500"/>
                                        <p:tgtEl>
                                          <p:spTgt spid="452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2616"/>
                                        </p:tgtEl>
                                        <p:attrNameLst>
                                          <p:attrName>style.visibility</p:attrName>
                                        </p:attrNameLst>
                                      </p:cBhvr>
                                      <p:to>
                                        <p:strVal val="visible"/>
                                      </p:to>
                                    </p:set>
                                    <p:animEffect transition="in" filter="blinds(horizontal)">
                                      <p:cBhvr>
                                        <p:cTn id="12" dur="500"/>
                                        <p:tgtEl>
                                          <p:spTgt spid="4526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248"/>
                                        </p:tgtEl>
                                        <p:attrNameLst>
                                          <p:attrName>style.visibility</p:attrName>
                                        </p:attrNameLst>
                                      </p:cBhvr>
                                      <p:to>
                                        <p:strVal val="visible"/>
                                      </p:to>
                                    </p:set>
                                    <p:animEffect transition="in" filter="blinds(horizontal)">
                                      <p:cBhvr>
                                        <p:cTn id="17" dur="500"/>
                                        <p:tgtEl>
                                          <p:spTgt spid="522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5" grpId="0"/>
      <p:bldP spid="452616" grpId="0"/>
      <p:bldP spid="5222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ChangeArrowheads="1"/>
          </p:cNvSpPr>
          <p:nvPr/>
        </p:nvSpPr>
        <p:spPr bwMode="auto">
          <a:xfrm>
            <a:off x="176213" y="4589463"/>
            <a:ext cx="4654550" cy="2033587"/>
          </a:xfrm>
          <a:prstGeom prst="roundRect">
            <a:avLst>
              <a:gd name="adj" fmla="val 24981"/>
            </a:avLst>
          </a:prstGeom>
          <a:solidFill>
            <a:srgbClr val="AA0056"/>
          </a:solidFill>
          <a:ln w="50800">
            <a:solidFill>
              <a:srgbClr val="E7EDED"/>
            </a:solidFill>
            <a:round/>
            <a:headEnd/>
            <a:tailEnd/>
          </a:ln>
        </p:spPr>
        <p:txBody>
          <a:bodyPr/>
          <a:lstStyle/>
          <a:p>
            <a:pPr>
              <a:spcBef>
                <a:spcPct val="50000"/>
              </a:spcBef>
              <a:defRPr/>
            </a:pPr>
            <a:endParaRPr lang="ja-JP" altLang="en-US" dirty="0">
              <a:solidFill>
                <a:srgbClr val="000000"/>
              </a:solidFill>
              <a:latin typeface="+mn-ea"/>
              <a:ea typeface="+mn-ea"/>
            </a:endParaRPr>
          </a:p>
        </p:txBody>
      </p:sp>
      <p:sp>
        <p:nvSpPr>
          <p:cNvPr id="760835" name="Rectangle 3"/>
          <p:cNvSpPr>
            <a:spLocks noChangeArrowheads="1"/>
          </p:cNvSpPr>
          <p:nvPr/>
        </p:nvSpPr>
        <p:spPr bwMode="auto">
          <a:xfrm>
            <a:off x="2714625" y="49213"/>
            <a:ext cx="4230688" cy="723900"/>
          </a:xfrm>
          <a:prstGeom prst="rect">
            <a:avLst/>
          </a:prstGeom>
          <a:noFill/>
          <a:ln w="9525">
            <a:noFill/>
            <a:miter lim="800000"/>
            <a:headEnd/>
            <a:tailEnd/>
          </a:ln>
        </p:spPr>
        <p:txBody>
          <a:bodyPr wrap="none" lIns="0" tIns="0" rIns="0" bIns="0">
            <a:spAutoFit/>
          </a:bodyPr>
          <a:lstStyle/>
          <a:p>
            <a:pPr>
              <a:defRPr/>
            </a:pPr>
            <a:r>
              <a:rPr lang="ja-JP" altLang="en-US" sz="4700" dirty="0">
                <a:solidFill>
                  <a:srgbClr val="FFFFD5"/>
                </a:solidFill>
                <a:effectLst>
                  <a:outerShdw blurRad="38100" dist="38100" dir="2700000" algn="tl">
                    <a:srgbClr val="000000"/>
                  </a:outerShdw>
                </a:effectLst>
                <a:latin typeface="+mn-ea"/>
                <a:ea typeface="+mn-ea"/>
              </a:rPr>
              <a:t>糖尿病の合併症</a:t>
            </a:r>
            <a:endParaRPr lang="ja-JP" altLang="en-US" sz="3200" dirty="0">
              <a:solidFill>
                <a:srgbClr val="000000"/>
              </a:solidFill>
              <a:effectLst>
                <a:outerShdw blurRad="38100" dist="38100" dir="2700000" algn="tl">
                  <a:srgbClr val="FFFFFF"/>
                </a:outerShdw>
              </a:effectLst>
              <a:latin typeface="+mn-ea"/>
              <a:ea typeface="+mn-ea"/>
            </a:endParaRPr>
          </a:p>
        </p:txBody>
      </p:sp>
      <p:sp>
        <p:nvSpPr>
          <p:cNvPr id="760836" name="Rectangle 4"/>
          <p:cNvSpPr>
            <a:spLocks noChangeArrowheads="1"/>
          </p:cNvSpPr>
          <p:nvPr/>
        </p:nvSpPr>
        <p:spPr bwMode="auto">
          <a:xfrm>
            <a:off x="912813" y="935038"/>
            <a:ext cx="4822825" cy="549275"/>
          </a:xfrm>
          <a:prstGeom prst="rect">
            <a:avLst/>
          </a:prstGeom>
          <a:noFill/>
          <a:ln w="9525">
            <a:noFill/>
            <a:miter lim="800000"/>
            <a:headEnd/>
            <a:tailEnd/>
          </a:ln>
        </p:spPr>
        <p:txBody>
          <a:bodyPr lIns="0" tIns="0" rIns="0" bIns="0">
            <a:spAutoFit/>
          </a:bodyPr>
          <a:lstStyle/>
          <a:p>
            <a:pPr>
              <a:defRPr/>
            </a:pPr>
            <a:r>
              <a:rPr lang="ja-JP" altLang="en-US" sz="3600" dirty="0">
                <a:solidFill>
                  <a:srgbClr val="FFC62A"/>
                </a:solidFill>
                <a:effectLst>
                  <a:outerShdw blurRad="38100" dist="38100" dir="2700000" algn="tl">
                    <a:srgbClr val="000000"/>
                  </a:outerShdw>
                </a:effectLst>
                <a:latin typeface="+mn-ea"/>
                <a:ea typeface="+mn-ea"/>
              </a:rPr>
              <a:t>膵臓</a:t>
            </a:r>
            <a:r>
              <a:rPr lang="en-US" altLang="ja-JP" sz="3600" dirty="0">
                <a:solidFill>
                  <a:srgbClr val="FFC62A"/>
                </a:solidFill>
                <a:effectLst>
                  <a:outerShdw blurRad="38100" dist="38100" dir="2700000" algn="tl">
                    <a:srgbClr val="000000"/>
                  </a:outerShdw>
                </a:effectLst>
                <a:latin typeface="+mn-ea"/>
                <a:ea typeface="+mn-ea"/>
              </a:rPr>
              <a:t>β</a:t>
            </a:r>
            <a:r>
              <a:rPr lang="ja-JP" altLang="en-US" sz="3600" dirty="0">
                <a:solidFill>
                  <a:srgbClr val="FFC62A"/>
                </a:solidFill>
                <a:effectLst>
                  <a:outerShdw blurRad="38100" dist="38100" dir="2700000" algn="tl">
                    <a:srgbClr val="000000"/>
                  </a:outerShdw>
                </a:effectLst>
                <a:latin typeface="+mn-ea"/>
                <a:ea typeface="+mn-ea"/>
              </a:rPr>
              <a:t>細胞の疲弊</a:t>
            </a:r>
            <a:endParaRPr lang="ja-JP" altLang="en-US" sz="2400" dirty="0">
              <a:solidFill>
                <a:srgbClr val="000000"/>
              </a:solidFill>
              <a:effectLst>
                <a:outerShdw blurRad="38100" dist="38100" dir="2700000" algn="tl">
                  <a:srgbClr val="FFFFFF"/>
                </a:outerShdw>
              </a:effectLst>
              <a:latin typeface="+mn-ea"/>
              <a:ea typeface="+mn-ea"/>
            </a:endParaRPr>
          </a:p>
        </p:txBody>
      </p:sp>
      <p:pic>
        <p:nvPicPr>
          <p:cNvPr id="760846" name="Picture 14" descr="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1628775"/>
            <a:ext cx="186055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847" name="Picture 15" descr="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550" y="3340100"/>
            <a:ext cx="18494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17" descr="ph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1700213"/>
            <a:ext cx="435292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851" name="Picture 19" descr="nervemov"/>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5089525"/>
            <a:ext cx="1800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6224588" y="849313"/>
            <a:ext cx="1881187" cy="769937"/>
          </a:xfrm>
          <a:prstGeom prst="rect">
            <a:avLst/>
          </a:prstGeom>
          <a:noFill/>
        </p:spPr>
        <p:txBody>
          <a:bodyPr wrap="none">
            <a:spAutoFit/>
          </a:bodyPr>
          <a:lstStyle/>
          <a:p>
            <a:pPr>
              <a:defRPr/>
            </a:pPr>
            <a:r>
              <a:rPr lang="ja-JP" altLang="en-US" sz="4400" dirty="0">
                <a:solidFill>
                  <a:srgbClr val="FFFF00"/>
                </a:solidFill>
                <a:effectLst>
                  <a:outerShdw blurRad="38100" dist="38100" dir="2700000" algn="tl">
                    <a:srgbClr val="000000">
                      <a:alpha val="43137"/>
                    </a:srgbClr>
                  </a:outerShdw>
                </a:effectLst>
              </a:rPr>
              <a:t>合併症</a:t>
            </a:r>
          </a:p>
        </p:txBody>
      </p:sp>
      <p:sp>
        <p:nvSpPr>
          <p:cNvPr id="4" name="テキスト ボックス 3"/>
          <p:cNvSpPr txBox="1">
            <a:spLocks noChangeArrowheads="1"/>
          </p:cNvSpPr>
          <p:nvPr/>
        </p:nvSpPr>
        <p:spPr bwMode="auto">
          <a:xfrm>
            <a:off x="5133975" y="2078038"/>
            <a:ext cx="157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600">
                <a:solidFill>
                  <a:srgbClr val="FFC000"/>
                </a:solidFill>
              </a:rPr>
              <a:t>網膜症</a:t>
            </a:r>
          </a:p>
        </p:txBody>
      </p:sp>
      <p:sp>
        <p:nvSpPr>
          <p:cNvPr id="22" name="テキスト ボックス 21"/>
          <p:cNvSpPr txBox="1">
            <a:spLocks noChangeArrowheads="1"/>
          </p:cNvSpPr>
          <p:nvPr/>
        </p:nvSpPr>
        <p:spPr bwMode="auto">
          <a:xfrm>
            <a:off x="5365750" y="3698875"/>
            <a:ext cx="111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600">
                <a:solidFill>
                  <a:srgbClr val="FFC000"/>
                </a:solidFill>
              </a:rPr>
              <a:t>腎症</a:t>
            </a:r>
          </a:p>
        </p:txBody>
      </p:sp>
      <p:sp>
        <p:nvSpPr>
          <p:cNvPr id="23" name="テキスト ボックス 22"/>
          <p:cNvSpPr txBox="1">
            <a:spLocks noChangeArrowheads="1"/>
          </p:cNvSpPr>
          <p:nvPr/>
        </p:nvSpPr>
        <p:spPr bwMode="auto">
          <a:xfrm>
            <a:off x="4902200" y="5319713"/>
            <a:ext cx="203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600">
                <a:solidFill>
                  <a:srgbClr val="FFC000"/>
                </a:solidFill>
              </a:rPr>
              <a:t>神経障害</a:t>
            </a:r>
          </a:p>
        </p:txBody>
      </p:sp>
      <p:sp>
        <p:nvSpPr>
          <p:cNvPr id="57357" name="テキスト ボックス 4"/>
          <p:cNvSpPr txBox="1">
            <a:spLocks noChangeArrowheads="1"/>
          </p:cNvSpPr>
          <p:nvPr/>
        </p:nvSpPr>
        <p:spPr bwMode="auto">
          <a:xfrm>
            <a:off x="566738" y="5003800"/>
            <a:ext cx="2843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000">
                <a:solidFill>
                  <a:schemeClr val="bg1"/>
                </a:solidFill>
              </a:rPr>
              <a:t>空腹時血糖≧</a:t>
            </a:r>
            <a:r>
              <a:rPr lang="en-US" altLang="ja-JP" sz="2000">
                <a:solidFill>
                  <a:schemeClr val="bg1"/>
                </a:solidFill>
              </a:rPr>
              <a:t>126mg/dl</a:t>
            </a:r>
            <a:endParaRPr lang="ja-JP" altLang="en-US" sz="2000">
              <a:solidFill>
                <a:schemeClr val="bg1"/>
              </a:solidFill>
            </a:endParaRPr>
          </a:p>
        </p:txBody>
      </p:sp>
      <p:sp>
        <p:nvSpPr>
          <p:cNvPr id="57358" name="テキスト ボックス 23"/>
          <p:cNvSpPr txBox="1">
            <a:spLocks noChangeArrowheads="1"/>
          </p:cNvSpPr>
          <p:nvPr/>
        </p:nvSpPr>
        <p:spPr bwMode="auto">
          <a:xfrm>
            <a:off x="566738" y="5375275"/>
            <a:ext cx="258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000">
                <a:solidFill>
                  <a:schemeClr val="bg1"/>
                </a:solidFill>
              </a:rPr>
              <a:t>随時血糖≧</a:t>
            </a:r>
            <a:r>
              <a:rPr lang="en-US" altLang="ja-JP" sz="2000">
                <a:solidFill>
                  <a:schemeClr val="bg1"/>
                </a:solidFill>
              </a:rPr>
              <a:t>200mg/dl</a:t>
            </a:r>
            <a:endParaRPr lang="ja-JP" altLang="en-US" sz="2000">
              <a:solidFill>
                <a:schemeClr val="bg1"/>
              </a:solidFill>
            </a:endParaRPr>
          </a:p>
        </p:txBody>
      </p:sp>
      <p:sp>
        <p:nvSpPr>
          <p:cNvPr id="57359" name="テキスト ボックス 24"/>
          <p:cNvSpPr txBox="1">
            <a:spLocks noChangeArrowheads="1"/>
          </p:cNvSpPr>
          <p:nvPr/>
        </p:nvSpPr>
        <p:spPr bwMode="auto">
          <a:xfrm>
            <a:off x="776288" y="6094413"/>
            <a:ext cx="345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000">
                <a:solidFill>
                  <a:schemeClr val="bg1"/>
                </a:solidFill>
              </a:rPr>
              <a:t>診断基準　（日本糖尿病学会）</a:t>
            </a:r>
          </a:p>
        </p:txBody>
      </p:sp>
      <p:sp>
        <p:nvSpPr>
          <p:cNvPr id="57360" name="テキスト ボックス 4"/>
          <p:cNvSpPr txBox="1">
            <a:spLocks noChangeArrowheads="1"/>
          </p:cNvSpPr>
          <p:nvPr/>
        </p:nvSpPr>
        <p:spPr bwMode="auto">
          <a:xfrm>
            <a:off x="566738" y="4633913"/>
            <a:ext cx="2738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000">
                <a:solidFill>
                  <a:schemeClr val="bg1"/>
                </a:solidFill>
              </a:rPr>
              <a:t>HbA1c(NGSP)</a:t>
            </a:r>
            <a:r>
              <a:rPr lang="ja-JP" altLang="en-US" sz="2000">
                <a:solidFill>
                  <a:schemeClr val="bg1"/>
                </a:solidFill>
              </a:rPr>
              <a:t>≧</a:t>
            </a:r>
            <a:r>
              <a:rPr lang="en-US" altLang="ja-JP" sz="2000">
                <a:solidFill>
                  <a:schemeClr val="bg1"/>
                </a:solidFill>
              </a:rPr>
              <a:t>6.5%</a:t>
            </a:r>
            <a:endParaRPr lang="ja-JP" altLang="en-US" sz="2000">
              <a:solidFill>
                <a:schemeClr val="bg1"/>
              </a:solidFill>
            </a:endParaRPr>
          </a:p>
        </p:txBody>
      </p:sp>
      <p:sp>
        <p:nvSpPr>
          <p:cNvPr id="57361" name="テキスト ボックス 4"/>
          <p:cNvSpPr txBox="1">
            <a:spLocks noChangeArrowheads="1"/>
          </p:cNvSpPr>
          <p:nvPr/>
        </p:nvSpPr>
        <p:spPr bwMode="auto">
          <a:xfrm>
            <a:off x="566738" y="5746750"/>
            <a:ext cx="416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000">
                <a:solidFill>
                  <a:schemeClr val="bg1"/>
                </a:solidFill>
              </a:rPr>
              <a:t>75</a:t>
            </a:r>
            <a:r>
              <a:rPr lang="ja-JP" altLang="en-US" sz="2000">
                <a:solidFill>
                  <a:schemeClr val="bg1"/>
                </a:solidFill>
              </a:rPr>
              <a:t>ｇ</a:t>
            </a:r>
            <a:r>
              <a:rPr lang="en-US" altLang="ja-JP" sz="2000">
                <a:solidFill>
                  <a:schemeClr val="bg1"/>
                </a:solidFill>
              </a:rPr>
              <a:t>OGTT</a:t>
            </a:r>
            <a:r>
              <a:rPr lang="ja-JP" altLang="en-US" sz="2000">
                <a:solidFill>
                  <a:schemeClr val="bg1"/>
                </a:solidFill>
              </a:rPr>
              <a:t>血糖２時間値≧</a:t>
            </a:r>
            <a:r>
              <a:rPr lang="en-US" altLang="ja-JP" sz="2000">
                <a:solidFill>
                  <a:schemeClr val="bg1"/>
                </a:solidFill>
              </a:rPr>
              <a:t>200mg/dl</a:t>
            </a:r>
            <a:endParaRPr lang="ja-JP" alt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60846"/>
                                        </p:tgtEl>
                                        <p:attrNameLst>
                                          <p:attrName>style.visibility</p:attrName>
                                        </p:attrNameLst>
                                      </p:cBhvr>
                                      <p:to>
                                        <p:strVal val="visible"/>
                                      </p:to>
                                    </p:set>
                                    <p:anim calcmode="lin" valueType="num">
                                      <p:cBhvr additive="base">
                                        <p:cTn id="11" dur="500" fill="hold"/>
                                        <p:tgtEl>
                                          <p:spTgt spid="760846"/>
                                        </p:tgtEl>
                                        <p:attrNameLst>
                                          <p:attrName>ppt_x</p:attrName>
                                        </p:attrNameLst>
                                      </p:cBhvr>
                                      <p:tavLst>
                                        <p:tav tm="0">
                                          <p:val>
                                            <p:strVal val="#ppt_x"/>
                                          </p:val>
                                        </p:tav>
                                        <p:tav tm="100000">
                                          <p:val>
                                            <p:strVal val="#ppt_x"/>
                                          </p:val>
                                        </p:tav>
                                      </p:tavLst>
                                    </p:anim>
                                    <p:anim calcmode="lin" valueType="num">
                                      <p:cBhvr additive="base">
                                        <p:cTn id="12" dur="500" fill="hold"/>
                                        <p:tgtEl>
                                          <p:spTgt spid="76084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60847"/>
                                        </p:tgtEl>
                                        <p:attrNameLst>
                                          <p:attrName>style.visibility</p:attrName>
                                        </p:attrNameLst>
                                      </p:cBhvr>
                                      <p:to>
                                        <p:strVal val="visible"/>
                                      </p:to>
                                    </p:set>
                                    <p:anim calcmode="lin" valueType="num">
                                      <p:cBhvr additive="base">
                                        <p:cTn id="21" dur="500" fill="hold"/>
                                        <p:tgtEl>
                                          <p:spTgt spid="760847"/>
                                        </p:tgtEl>
                                        <p:attrNameLst>
                                          <p:attrName>ppt_x</p:attrName>
                                        </p:attrNameLst>
                                      </p:cBhvr>
                                      <p:tavLst>
                                        <p:tav tm="0">
                                          <p:val>
                                            <p:strVal val="#ppt_x"/>
                                          </p:val>
                                        </p:tav>
                                        <p:tav tm="100000">
                                          <p:val>
                                            <p:strVal val="#ppt_x"/>
                                          </p:val>
                                        </p:tav>
                                      </p:tavLst>
                                    </p:anim>
                                    <p:anim calcmode="lin" valueType="num">
                                      <p:cBhvr additive="base">
                                        <p:cTn id="22" dur="500" fill="hold"/>
                                        <p:tgtEl>
                                          <p:spTgt spid="76084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60851"/>
                                        </p:tgtEl>
                                        <p:attrNameLst>
                                          <p:attrName>style.visibility</p:attrName>
                                        </p:attrNameLst>
                                      </p:cBhvr>
                                      <p:to>
                                        <p:strVal val="visible"/>
                                      </p:to>
                                    </p:set>
                                    <p:anim calcmode="lin" valueType="num">
                                      <p:cBhvr additive="base">
                                        <p:cTn id="31" dur="500" fill="hold"/>
                                        <p:tgtEl>
                                          <p:spTgt spid="760851"/>
                                        </p:tgtEl>
                                        <p:attrNameLst>
                                          <p:attrName>ppt_x</p:attrName>
                                        </p:attrNameLst>
                                      </p:cBhvr>
                                      <p:tavLst>
                                        <p:tav tm="0">
                                          <p:val>
                                            <p:strVal val="#ppt_x"/>
                                          </p:val>
                                        </p:tav>
                                        <p:tav tm="100000">
                                          <p:val>
                                            <p:strVal val="#ppt_x"/>
                                          </p:val>
                                        </p:tav>
                                      </p:tavLst>
                                    </p:anim>
                                    <p:anim calcmode="lin" valueType="num">
                                      <p:cBhvr additive="base">
                                        <p:cTn id="32" dur="500" fill="hold"/>
                                        <p:tgtEl>
                                          <p:spTgt spid="7608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matsuda\Desktop\DeskTopLeft\外での作業\20090409研修医セミナー用\fig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8050"/>
            <a:ext cx="4546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C:\Users\mmatsuda\Desktop\DeskTopLeft\外での作業\20090409研修医セミナー用\fig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C:\Users\mmatsuda\Desktop\DeskTopLeft\外での作業\20090409研修医セミナー用\音叉.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3" y="1296988"/>
            <a:ext cx="46672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テキスト ボックス 4"/>
          <p:cNvSpPr txBox="1">
            <a:spLocks noChangeArrowheads="1"/>
          </p:cNvSpPr>
          <p:nvPr/>
        </p:nvSpPr>
        <p:spPr bwMode="auto">
          <a:xfrm>
            <a:off x="5199063" y="1306513"/>
            <a:ext cx="2262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defRPr/>
            </a:pPr>
            <a:r>
              <a:rPr lang="en-US" altLang="ja-JP" sz="3200" smtClean="0">
                <a:solidFill>
                  <a:srgbClr val="FFFF00"/>
                </a:solidFill>
                <a:latin typeface="+mn-ea"/>
                <a:ea typeface="+mn-ea"/>
              </a:rPr>
              <a:t>C128</a:t>
            </a:r>
            <a:r>
              <a:rPr lang="ja-JP" altLang="en-US" sz="3200" smtClean="0">
                <a:solidFill>
                  <a:srgbClr val="FFFF00"/>
                </a:solidFill>
                <a:latin typeface="+mn-ea"/>
                <a:ea typeface="+mn-ea"/>
              </a:rPr>
              <a:t>　音叉</a:t>
            </a:r>
          </a:p>
        </p:txBody>
      </p:sp>
      <p:sp>
        <p:nvSpPr>
          <p:cNvPr id="92166" name="テキスト ボックス 5"/>
          <p:cNvSpPr txBox="1">
            <a:spLocks noChangeArrowheads="1"/>
          </p:cNvSpPr>
          <p:nvPr/>
        </p:nvSpPr>
        <p:spPr bwMode="auto">
          <a:xfrm>
            <a:off x="1203325" y="404813"/>
            <a:ext cx="673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defRPr/>
            </a:pPr>
            <a:r>
              <a:rPr lang="ja-JP" altLang="en-US" sz="3200" smtClean="0">
                <a:solidFill>
                  <a:srgbClr val="FFFF00"/>
                </a:solidFill>
                <a:latin typeface="+mn-ea"/>
                <a:ea typeface="+mn-ea"/>
              </a:rPr>
              <a:t>糖尿病性神経障害評価のための診察</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2581354" y="476250"/>
            <a:ext cx="3759041" cy="738664"/>
          </a:xfrm>
          <a:prstGeom prst="rect">
            <a:avLst/>
          </a:prstGeom>
          <a:noFill/>
          <a:ln w="9525">
            <a:noFill/>
            <a:miter lim="800000"/>
            <a:headEnd/>
            <a:tailEnd/>
          </a:ln>
        </p:spPr>
        <p:txBody>
          <a:bodyPr wrap="none" lIns="0" tIns="0" rIns="0" bIns="0">
            <a:spAutoFit/>
          </a:bodyPr>
          <a:lstStyle/>
          <a:p>
            <a:pPr algn="ctr">
              <a:defRPr/>
            </a:pPr>
            <a:r>
              <a:rPr lang="ja-JP" altLang="en-US" sz="4800" dirty="0">
                <a:solidFill>
                  <a:srgbClr val="FFFF00"/>
                </a:solidFill>
                <a:effectLst>
                  <a:outerShdw blurRad="38100" dist="38100" dir="2700000" algn="tl">
                    <a:srgbClr val="000000"/>
                  </a:outerShdw>
                </a:effectLst>
                <a:latin typeface="+mn-ea"/>
                <a:ea typeface="+mn-ea"/>
              </a:rPr>
              <a:t>糖尿病 とは？</a:t>
            </a:r>
            <a:endParaRPr lang="ja-JP" altLang="en-US" sz="3200" dirty="0">
              <a:solidFill>
                <a:srgbClr val="FFFF00"/>
              </a:solidFill>
              <a:effectLst>
                <a:outerShdw blurRad="38100" dist="38100" dir="2700000" algn="tl">
                  <a:srgbClr val="000000"/>
                </a:outerShdw>
              </a:effectLst>
              <a:latin typeface="+mn-ea"/>
              <a:ea typeface="+mn-ea"/>
            </a:endParaRPr>
          </a:p>
        </p:txBody>
      </p:sp>
      <p:sp>
        <p:nvSpPr>
          <p:cNvPr id="452611" name="Rectangle 3"/>
          <p:cNvSpPr>
            <a:spLocks noChangeArrowheads="1"/>
          </p:cNvSpPr>
          <p:nvPr/>
        </p:nvSpPr>
        <p:spPr bwMode="auto">
          <a:xfrm>
            <a:off x="1547813" y="1628775"/>
            <a:ext cx="6051337" cy="677108"/>
          </a:xfrm>
          <a:prstGeom prst="rect">
            <a:avLst/>
          </a:prstGeom>
          <a:noFill/>
          <a:ln w="9525">
            <a:noFill/>
            <a:miter lim="800000"/>
            <a:headEnd/>
            <a:tailEnd/>
          </a:ln>
        </p:spPr>
        <p:txBody>
          <a:bodyPr wrap="none" lIns="0" tIns="0" rIns="0" bIns="0">
            <a:spAutoFit/>
          </a:bodyPr>
          <a:lstStyle/>
          <a:p>
            <a:pPr>
              <a:defRPr/>
            </a:pPr>
            <a:r>
              <a:rPr lang="ja-JP" altLang="en-US" sz="4400">
                <a:solidFill>
                  <a:srgbClr val="FFFF00"/>
                </a:solidFill>
                <a:effectLst>
                  <a:outerShdw blurRad="38100" dist="38100" dir="2700000" algn="tl">
                    <a:srgbClr val="000000"/>
                  </a:outerShdw>
                </a:effectLst>
                <a:latin typeface="+mn-ea"/>
                <a:ea typeface="+mn-ea"/>
              </a:rPr>
              <a:t>血糖</a:t>
            </a:r>
            <a:r>
              <a:rPr lang="ja-JP" altLang="en-US" sz="4400">
                <a:solidFill>
                  <a:srgbClr val="FFFFFF"/>
                </a:solidFill>
                <a:effectLst>
                  <a:outerShdw blurRad="38100" dist="38100" dir="2700000" algn="tl">
                    <a:srgbClr val="000000"/>
                  </a:outerShdw>
                </a:effectLst>
                <a:latin typeface="+mn-ea"/>
                <a:ea typeface="+mn-ea"/>
              </a:rPr>
              <a:t>が上昇する病気です</a:t>
            </a:r>
            <a:endParaRPr lang="ja-JP" altLang="en-US" sz="2800">
              <a:solidFill>
                <a:srgbClr val="000000"/>
              </a:solidFill>
              <a:effectLst>
                <a:outerShdw blurRad="38100" dist="38100" dir="2700000" algn="tl">
                  <a:srgbClr val="FFFFFF"/>
                </a:outerShdw>
              </a:effectLst>
              <a:latin typeface="+mn-ea"/>
              <a:ea typeface="+mn-ea"/>
            </a:endParaRPr>
          </a:p>
        </p:txBody>
      </p:sp>
      <p:sp>
        <p:nvSpPr>
          <p:cNvPr id="59396" name="Rectangle 4"/>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59397" name="Rectangle 5"/>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452615" name="Rectangle 7"/>
          <p:cNvSpPr>
            <a:spLocks noChangeArrowheads="1"/>
          </p:cNvSpPr>
          <p:nvPr/>
        </p:nvSpPr>
        <p:spPr bwMode="auto">
          <a:xfrm>
            <a:off x="2389188" y="4551363"/>
            <a:ext cx="4392612" cy="692150"/>
          </a:xfrm>
          <a:prstGeom prst="rect">
            <a:avLst/>
          </a:prstGeom>
          <a:noFill/>
          <a:ln w="9525">
            <a:noFill/>
            <a:miter lim="800000"/>
            <a:headEnd/>
            <a:tailEnd/>
          </a:ln>
        </p:spPr>
        <p:txBody>
          <a:bodyPr wrap="none" lIns="0" tIns="0" rIns="0" bIns="0">
            <a:spAutoFit/>
          </a:bodyPr>
          <a:lstStyle/>
          <a:p>
            <a:pPr algn="ctr">
              <a:defRPr/>
            </a:pPr>
            <a:r>
              <a:rPr lang="ja-JP" altLang="en-US" sz="4400" dirty="0">
                <a:solidFill>
                  <a:srgbClr val="FFCCFF"/>
                </a:solidFill>
                <a:effectLst>
                  <a:outerShdw blurRad="38100" dist="38100" dir="2700000" algn="tl">
                    <a:srgbClr val="000000"/>
                  </a:outerShdw>
                </a:effectLst>
                <a:latin typeface="+mn-ea"/>
                <a:ea typeface="+mn-ea"/>
              </a:rPr>
              <a:t>放置すると</a:t>
            </a:r>
            <a:r>
              <a:rPr lang="ja-JP" altLang="en-US" sz="4400" dirty="0">
                <a:solidFill>
                  <a:srgbClr val="FF9966"/>
                </a:solidFill>
                <a:effectLst>
                  <a:outerShdw blurRad="38100" dist="38100" dir="2700000" algn="tl">
                    <a:srgbClr val="000000"/>
                  </a:outerShdw>
                </a:effectLst>
                <a:latin typeface="+mn-ea"/>
                <a:ea typeface="+mn-ea"/>
              </a:rPr>
              <a:t>合併症</a:t>
            </a:r>
            <a:endParaRPr lang="ja-JP" altLang="en-US" sz="2800" dirty="0">
              <a:solidFill>
                <a:srgbClr val="FFCCFF"/>
              </a:solidFill>
              <a:effectLst>
                <a:outerShdw blurRad="38100" dist="38100" dir="2700000" algn="tl">
                  <a:srgbClr val="000000"/>
                </a:outerShdw>
              </a:effectLst>
              <a:latin typeface="+mn-ea"/>
              <a:ea typeface="+mn-ea"/>
            </a:endParaRPr>
          </a:p>
        </p:txBody>
      </p:sp>
      <p:sp>
        <p:nvSpPr>
          <p:cNvPr id="452616" name="Text Box 8"/>
          <p:cNvSpPr txBox="1">
            <a:spLocks noChangeArrowheads="1"/>
          </p:cNvSpPr>
          <p:nvPr/>
        </p:nvSpPr>
        <p:spPr bwMode="auto">
          <a:xfrm>
            <a:off x="107950" y="5318125"/>
            <a:ext cx="8928100" cy="400110"/>
          </a:xfrm>
          <a:prstGeom prst="rect">
            <a:avLst/>
          </a:prstGeom>
          <a:noFill/>
          <a:ln w="9525">
            <a:noFill/>
            <a:miter lim="800000"/>
            <a:headEnd/>
            <a:tailEnd/>
          </a:ln>
          <a:effectLst/>
        </p:spPr>
        <p:txBody>
          <a:bodyPr>
            <a:spAutoFit/>
          </a:bodyPr>
          <a:lstStyle/>
          <a:p>
            <a:pPr algn="ctr">
              <a:defRPr/>
            </a:pPr>
            <a:r>
              <a:rPr lang="ja-JP" altLang="en-US" sz="2000">
                <a:solidFill>
                  <a:srgbClr val="D0EAEC"/>
                </a:solidFill>
                <a:effectLst>
                  <a:outerShdw blurRad="38100" dist="38100" dir="2700000" algn="tl">
                    <a:srgbClr val="000000"/>
                  </a:outerShdw>
                </a:effectLst>
                <a:latin typeface="+mn-ea"/>
                <a:ea typeface="+mn-ea"/>
              </a:rPr>
              <a:t>（糖尿病の診断基準の</a:t>
            </a:r>
            <a:r>
              <a:rPr lang="ja-JP" altLang="en-US" sz="2000">
                <a:solidFill>
                  <a:srgbClr val="FFFF00"/>
                </a:solidFill>
                <a:effectLst>
                  <a:outerShdw blurRad="38100" dist="38100" dir="2700000" algn="tl">
                    <a:srgbClr val="000000"/>
                  </a:outerShdw>
                </a:effectLst>
                <a:latin typeface="+mn-ea"/>
                <a:ea typeface="+mn-ea"/>
              </a:rPr>
              <a:t>血糖値</a:t>
            </a:r>
            <a:r>
              <a:rPr lang="ja-JP" altLang="en-US" sz="2000">
                <a:solidFill>
                  <a:srgbClr val="D0EAEC"/>
                </a:solidFill>
                <a:effectLst>
                  <a:outerShdw blurRad="38100" dist="38100" dir="2700000" algn="tl">
                    <a:srgbClr val="000000"/>
                  </a:outerShdw>
                </a:effectLst>
                <a:latin typeface="+mn-ea"/>
                <a:ea typeface="+mn-ea"/>
              </a:rPr>
              <a:t>は合併症発症で決めている！）</a:t>
            </a:r>
          </a:p>
        </p:txBody>
      </p:sp>
      <p:sp>
        <p:nvSpPr>
          <p:cNvPr id="522248" name="Text Box 8"/>
          <p:cNvSpPr txBox="1">
            <a:spLocks noChangeArrowheads="1"/>
          </p:cNvSpPr>
          <p:nvPr/>
        </p:nvSpPr>
        <p:spPr bwMode="auto">
          <a:xfrm>
            <a:off x="2173288" y="2420938"/>
            <a:ext cx="3552576" cy="156966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2400" dirty="0">
                <a:solidFill>
                  <a:srgbClr val="FFFF00"/>
                </a:solidFill>
                <a:effectLst>
                  <a:outerShdw blurRad="38100" dist="38100" dir="2700000" algn="tl">
                    <a:srgbClr val="000000"/>
                  </a:outerShdw>
                </a:effectLst>
                <a:latin typeface="+mn-ea"/>
                <a:ea typeface="+mn-ea"/>
              </a:rPr>
              <a:t>HbA</a:t>
            </a:r>
            <a:r>
              <a:rPr lang="en-US" altLang="ja-JP" dirty="0">
                <a:solidFill>
                  <a:srgbClr val="FFFF00"/>
                </a:solidFill>
                <a:effectLst>
                  <a:outerShdw blurRad="38100" dist="38100" dir="2700000" algn="tl">
                    <a:srgbClr val="000000"/>
                  </a:outerShdw>
                </a:effectLst>
                <a:latin typeface="+mn-ea"/>
                <a:ea typeface="+mn-ea"/>
              </a:rPr>
              <a:t>1C</a:t>
            </a:r>
            <a:r>
              <a:rPr lang="en-US" altLang="ja-JP" sz="2400" dirty="0">
                <a:solidFill>
                  <a:srgbClr val="FFFF00"/>
                </a:solidFill>
                <a:effectLst>
                  <a:outerShdw blurRad="38100" dist="38100" dir="2700000" algn="tl">
                    <a:srgbClr val="000000"/>
                  </a:outerShdw>
                </a:effectLst>
                <a:latin typeface="+mn-ea"/>
                <a:ea typeface="+mn-ea"/>
              </a:rPr>
              <a:t>(NGSP) 6.5%</a:t>
            </a:r>
            <a:r>
              <a:rPr lang="ja-JP" altLang="en-US" sz="2400" dirty="0">
                <a:solidFill>
                  <a:srgbClr val="FFFF00"/>
                </a:solidFill>
                <a:effectLst>
                  <a:outerShdw blurRad="38100" dist="38100" dir="2700000" algn="tl">
                    <a:srgbClr val="000000"/>
                  </a:outerShdw>
                </a:effectLst>
                <a:latin typeface="+mn-ea"/>
                <a:ea typeface="+mn-ea"/>
              </a:rPr>
              <a:t>以上</a:t>
            </a:r>
            <a:endParaRPr lang="en-US" altLang="ja-JP" sz="2400" dirty="0">
              <a:solidFill>
                <a:srgbClr val="FFFF00"/>
              </a:solidFill>
              <a:effectLst>
                <a:outerShdw blurRad="38100" dist="38100" dir="2700000" algn="tl">
                  <a:srgbClr val="000000"/>
                </a:outerShdw>
              </a:effectLst>
              <a:latin typeface="+mn-ea"/>
              <a:ea typeface="+mn-ea"/>
            </a:endParaRPr>
          </a:p>
          <a:p>
            <a:pPr>
              <a:defRPr/>
            </a:pPr>
            <a:r>
              <a:rPr lang="ja-JP" altLang="en-US" sz="2400" dirty="0">
                <a:solidFill>
                  <a:srgbClr val="FFFF00"/>
                </a:solidFill>
                <a:effectLst>
                  <a:outerShdw blurRad="38100" dist="38100" dir="2700000" algn="tl">
                    <a:srgbClr val="000000"/>
                  </a:outerShdw>
                </a:effectLst>
                <a:latin typeface="+mn-ea"/>
                <a:ea typeface="+mn-ea"/>
              </a:rPr>
              <a:t>空腹時 </a:t>
            </a:r>
            <a:r>
              <a:rPr lang="en-US" altLang="ja-JP" sz="2400" dirty="0">
                <a:solidFill>
                  <a:srgbClr val="FFFF00"/>
                </a:solidFill>
                <a:effectLst>
                  <a:outerShdw blurRad="38100" dist="38100" dir="2700000" algn="tl">
                    <a:srgbClr val="000000"/>
                  </a:outerShdw>
                </a:effectLst>
                <a:latin typeface="+mn-ea"/>
                <a:ea typeface="+mn-ea"/>
              </a:rPr>
              <a:t>126mg/dl</a:t>
            </a:r>
            <a:r>
              <a:rPr lang="ja-JP" altLang="en-US" sz="2400" dirty="0">
                <a:solidFill>
                  <a:srgbClr val="FFFF00"/>
                </a:solidFill>
                <a:effectLst>
                  <a:outerShdw blurRad="38100" dist="38100" dir="2700000" algn="tl">
                    <a:srgbClr val="000000"/>
                  </a:outerShdw>
                </a:effectLst>
                <a:latin typeface="+mn-ea"/>
                <a:ea typeface="+mn-ea"/>
              </a:rPr>
              <a:t>以上，</a:t>
            </a:r>
          </a:p>
          <a:p>
            <a:pPr>
              <a:defRPr/>
            </a:pPr>
            <a:r>
              <a:rPr lang="ja-JP" altLang="en-US" sz="2400" dirty="0">
                <a:solidFill>
                  <a:srgbClr val="FFFF00"/>
                </a:solidFill>
                <a:effectLst>
                  <a:outerShdw blurRad="38100" dist="38100" dir="2700000" algn="tl">
                    <a:srgbClr val="000000"/>
                  </a:outerShdw>
                </a:effectLst>
                <a:latin typeface="+mn-ea"/>
                <a:ea typeface="+mn-ea"/>
              </a:rPr>
              <a:t>随時血糖 </a:t>
            </a:r>
            <a:r>
              <a:rPr lang="en-US" altLang="ja-JP" sz="2400" dirty="0">
                <a:solidFill>
                  <a:srgbClr val="FFFF00"/>
                </a:solidFill>
                <a:effectLst>
                  <a:outerShdw blurRad="38100" dist="38100" dir="2700000" algn="tl">
                    <a:srgbClr val="000000"/>
                  </a:outerShdw>
                </a:effectLst>
                <a:latin typeface="+mn-ea"/>
                <a:ea typeface="+mn-ea"/>
              </a:rPr>
              <a:t>200mg/dl</a:t>
            </a:r>
            <a:r>
              <a:rPr lang="ja-JP" altLang="en-US" sz="2400" dirty="0">
                <a:solidFill>
                  <a:srgbClr val="FFFF00"/>
                </a:solidFill>
                <a:effectLst>
                  <a:outerShdw blurRad="38100" dist="38100" dir="2700000" algn="tl">
                    <a:srgbClr val="000000"/>
                  </a:outerShdw>
                </a:effectLst>
                <a:latin typeface="+mn-ea"/>
                <a:ea typeface="+mn-ea"/>
              </a:rPr>
              <a:t>以上，</a:t>
            </a:r>
          </a:p>
          <a:p>
            <a:pPr>
              <a:defRPr/>
            </a:pPr>
            <a:r>
              <a:rPr lang="ja-JP" altLang="en-US" sz="2400" dirty="0">
                <a:solidFill>
                  <a:srgbClr val="FFFF00"/>
                </a:solidFill>
                <a:effectLst>
                  <a:outerShdw blurRad="38100" dist="38100" dir="2700000" algn="tl">
                    <a:srgbClr val="000000"/>
                  </a:outerShdw>
                </a:effectLst>
                <a:latin typeface="+mn-ea"/>
                <a:ea typeface="+mn-ea"/>
              </a:rPr>
              <a:t>負荷後 </a:t>
            </a:r>
            <a:r>
              <a:rPr lang="en-US" altLang="ja-JP" sz="2400" dirty="0">
                <a:solidFill>
                  <a:srgbClr val="FFFF00"/>
                </a:solidFill>
                <a:effectLst>
                  <a:outerShdw blurRad="38100" dist="38100" dir="2700000" algn="tl">
                    <a:srgbClr val="000000"/>
                  </a:outerShdw>
                </a:effectLst>
                <a:latin typeface="+mn-ea"/>
                <a:ea typeface="+mn-ea"/>
              </a:rPr>
              <a:t>200mg/dl</a:t>
            </a:r>
            <a:r>
              <a:rPr lang="ja-JP" altLang="en-US" sz="2400" dirty="0">
                <a:solidFill>
                  <a:srgbClr val="FFFF00"/>
                </a:solidFill>
                <a:effectLst>
                  <a:outerShdw blurRad="38100" dist="38100" dir="2700000" algn="tl">
                    <a:srgbClr val="000000"/>
                  </a:outerShdw>
                </a:effectLst>
                <a:latin typeface="+mn-ea"/>
                <a:ea typeface="+mn-ea"/>
              </a:rPr>
              <a:t>以上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2615"/>
                                        </p:tgtEl>
                                        <p:attrNameLst>
                                          <p:attrName>style.visibility</p:attrName>
                                        </p:attrNameLst>
                                      </p:cBhvr>
                                      <p:to>
                                        <p:strVal val="visible"/>
                                      </p:to>
                                    </p:set>
                                    <p:animEffect transition="in" filter="blinds(horizontal)">
                                      <p:cBhvr>
                                        <p:cTn id="7" dur="500"/>
                                        <p:tgtEl>
                                          <p:spTgt spid="452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2616"/>
                                        </p:tgtEl>
                                        <p:attrNameLst>
                                          <p:attrName>style.visibility</p:attrName>
                                        </p:attrNameLst>
                                      </p:cBhvr>
                                      <p:to>
                                        <p:strVal val="visible"/>
                                      </p:to>
                                    </p:set>
                                    <p:animEffect transition="in" filter="blinds(horizontal)">
                                      <p:cBhvr>
                                        <p:cTn id="12" dur="500"/>
                                        <p:tgtEl>
                                          <p:spTgt spid="4526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248"/>
                                        </p:tgtEl>
                                        <p:attrNameLst>
                                          <p:attrName>style.visibility</p:attrName>
                                        </p:attrNameLst>
                                      </p:cBhvr>
                                      <p:to>
                                        <p:strVal val="visible"/>
                                      </p:to>
                                    </p:set>
                                    <p:animEffect transition="in" filter="blinds(horizontal)">
                                      <p:cBhvr>
                                        <p:cTn id="17" dur="500"/>
                                        <p:tgtEl>
                                          <p:spTgt spid="522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5" grpId="0"/>
      <p:bldP spid="452616" grpId="0"/>
      <p:bldP spid="5222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15"/>
          <p:cNvSpPr>
            <a:spLocks noChangeArrowheads="1"/>
          </p:cNvSpPr>
          <p:nvPr/>
        </p:nvSpPr>
        <p:spPr bwMode="auto">
          <a:xfrm>
            <a:off x="3070225" y="1044575"/>
            <a:ext cx="5746750" cy="4914900"/>
          </a:xfrm>
          <a:prstGeom prst="wedgeRectCallout">
            <a:avLst>
              <a:gd name="adj1" fmla="val -53426"/>
              <a:gd name="adj2" fmla="val -18380"/>
            </a:avLst>
          </a:prstGeom>
          <a:noFill/>
          <a:ln w="412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ja-JP">
              <a:solidFill>
                <a:srgbClr val="000000"/>
              </a:solidFill>
              <a:latin typeface="+mj-ea"/>
              <a:ea typeface="+mj-ea"/>
            </a:endParaRPr>
          </a:p>
        </p:txBody>
      </p:sp>
      <p:sp>
        <p:nvSpPr>
          <p:cNvPr id="41987" name="Text Box 9"/>
          <p:cNvSpPr txBox="1">
            <a:spLocks noChangeArrowheads="1"/>
          </p:cNvSpPr>
          <p:nvPr/>
        </p:nvSpPr>
        <p:spPr bwMode="auto">
          <a:xfrm>
            <a:off x="0" y="965200"/>
            <a:ext cx="288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400">
                <a:solidFill>
                  <a:srgbClr val="000066"/>
                </a:solidFill>
                <a:latin typeface="+mj-ea"/>
                <a:ea typeface="+mj-ea"/>
              </a:rPr>
              <a:t>病院外観</a:t>
            </a:r>
          </a:p>
        </p:txBody>
      </p:sp>
      <p:sp>
        <p:nvSpPr>
          <p:cNvPr id="41988" name="Text Box 11"/>
          <p:cNvSpPr txBox="1">
            <a:spLocks noChangeArrowheads="1"/>
          </p:cNvSpPr>
          <p:nvPr/>
        </p:nvSpPr>
        <p:spPr bwMode="auto">
          <a:xfrm>
            <a:off x="4575175" y="1308100"/>
            <a:ext cx="288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400">
                <a:solidFill>
                  <a:srgbClr val="000066"/>
                </a:solidFill>
                <a:latin typeface="+mj-ea"/>
                <a:ea typeface="+mj-ea"/>
              </a:rPr>
              <a:t>病院の概要</a:t>
            </a:r>
          </a:p>
        </p:txBody>
      </p:sp>
      <p:pic>
        <p:nvPicPr>
          <p:cNvPr id="41989" name="Picture 2" descr="E:\IMG_0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1644650"/>
            <a:ext cx="2830513"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http://www.saitama-med.ac.jp/kawagoe/link01/gazou/annai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975" y="1992313"/>
            <a:ext cx="5710238"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14"/>
          <p:cNvSpPr>
            <a:spLocks noChangeArrowheads="1"/>
          </p:cNvSpPr>
          <p:nvPr/>
        </p:nvSpPr>
        <p:spPr bwMode="auto">
          <a:xfrm>
            <a:off x="14288" y="1614488"/>
            <a:ext cx="2874962" cy="2138362"/>
          </a:xfrm>
          <a:prstGeom prst="rect">
            <a:avLst/>
          </a:prstGeom>
          <a:noFill/>
          <a:ln w="412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latin typeface="+mj-ea"/>
              <a:ea typeface="+mj-ea"/>
            </a:endParaRPr>
          </a:p>
        </p:txBody>
      </p:sp>
      <p:pic>
        <p:nvPicPr>
          <p:cNvPr id="4199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3911600"/>
            <a:ext cx="27019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タイトル 1"/>
          <p:cNvSpPr>
            <a:spLocks noGrp="1"/>
          </p:cNvSpPr>
          <p:nvPr>
            <p:ph type="title"/>
          </p:nvPr>
        </p:nvSpPr>
        <p:spPr>
          <a:xfrm>
            <a:off x="0" y="9525"/>
            <a:ext cx="9144000" cy="1143000"/>
          </a:xfrm>
        </p:spPr>
        <p:txBody>
          <a:bodyPr/>
          <a:lstStyle/>
          <a:p>
            <a:r>
              <a:rPr lang="ja-JP" altLang="en-US" sz="4000" b="1" smtClean="0">
                <a:latin typeface="+mj-ea"/>
              </a:rPr>
              <a:t>埼玉医科大学総合医療センター（川越）</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2581354" y="476250"/>
            <a:ext cx="3759042" cy="738664"/>
          </a:xfrm>
          <a:prstGeom prst="rect">
            <a:avLst/>
          </a:prstGeom>
          <a:noFill/>
          <a:ln w="9525">
            <a:noFill/>
            <a:miter lim="800000"/>
            <a:headEnd/>
            <a:tailEnd/>
          </a:ln>
        </p:spPr>
        <p:txBody>
          <a:bodyPr wrap="none" lIns="0" tIns="0" rIns="0" bIns="0">
            <a:spAutoFit/>
          </a:bodyPr>
          <a:lstStyle/>
          <a:p>
            <a:pPr algn="ctr">
              <a:defRPr/>
            </a:pPr>
            <a:r>
              <a:rPr lang="ja-JP" altLang="en-US" sz="4800">
                <a:solidFill>
                  <a:srgbClr val="FFFF00"/>
                </a:solidFill>
                <a:effectLst>
                  <a:outerShdw blurRad="38100" dist="38100" dir="2700000" algn="tl">
                    <a:srgbClr val="000000"/>
                  </a:outerShdw>
                </a:effectLst>
                <a:latin typeface="+mn-ea"/>
                <a:ea typeface="+mn-ea"/>
              </a:rPr>
              <a:t>糖尿病 とは？</a:t>
            </a:r>
            <a:endParaRPr lang="ja-JP" altLang="en-US" sz="3200">
              <a:solidFill>
                <a:srgbClr val="FFFF00"/>
              </a:solidFill>
              <a:effectLst>
                <a:outerShdw blurRad="38100" dist="38100" dir="2700000" algn="tl">
                  <a:srgbClr val="000000"/>
                </a:outerShdw>
              </a:effectLst>
              <a:latin typeface="+mn-ea"/>
              <a:ea typeface="+mn-ea"/>
            </a:endParaRPr>
          </a:p>
        </p:txBody>
      </p:sp>
      <p:sp>
        <p:nvSpPr>
          <p:cNvPr id="452611" name="Rectangle 3"/>
          <p:cNvSpPr>
            <a:spLocks noChangeArrowheads="1"/>
          </p:cNvSpPr>
          <p:nvPr/>
        </p:nvSpPr>
        <p:spPr bwMode="auto">
          <a:xfrm>
            <a:off x="1547813" y="1628775"/>
            <a:ext cx="6186487" cy="692150"/>
          </a:xfrm>
          <a:prstGeom prst="rect">
            <a:avLst/>
          </a:prstGeom>
          <a:noFill/>
          <a:ln w="9525">
            <a:noFill/>
            <a:miter lim="800000"/>
            <a:headEnd/>
            <a:tailEnd/>
          </a:ln>
        </p:spPr>
        <p:txBody>
          <a:bodyPr wrap="none" lIns="0" tIns="0" rIns="0" bIns="0">
            <a:spAutoFit/>
          </a:bodyPr>
          <a:lstStyle/>
          <a:p>
            <a:pPr>
              <a:defRPr/>
            </a:pPr>
            <a:r>
              <a:rPr lang="ja-JP" altLang="en-US" sz="4400" dirty="0">
                <a:solidFill>
                  <a:srgbClr val="FFFF00"/>
                </a:solidFill>
                <a:effectLst>
                  <a:outerShdw blurRad="38100" dist="38100" dir="2700000" algn="tl">
                    <a:srgbClr val="000000"/>
                  </a:outerShdw>
                </a:effectLst>
                <a:latin typeface="+mn-ea"/>
                <a:ea typeface="+mn-ea"/>
              </a:rPr>
              <a:t>血糖</a:t>
            </a:r>
            <a:r>
              <a:rPr lang="ja-JP" altLang="en-US" sz="4400" dirty="0">
                <a:solidFill>
                  <a:srgbClr val="FFFFFF"/>
                </a:solidFill>
                <a:effectLst>
                  <a:outerShdw blurRad="38100" dist="38100" dir="2700000" algn="tl">
                    <a:srgbClr val="000000"/>
                  </a:outerShdw>
                </a:effectLst>
                <a:latin typeface="+mn-ea"/>
                <a:ea typeface="+mn-ea"/>
              </a:rPr>
              <a:t>が上昇する病気です</a:t>
            </a:r>
            <a:endParaRPr lang="ja-JP" altLang="en-US" sz="2800" dirty="0">
              <a:solidFill>
                <a:srgbClr val="000000"/>
              </a:solidFill>
              <a:effectLst>
                <a:outerShdw blurRad="38100" dist="38100" dir="2700000" algn="tl">
                  <a:srgbClr val="FFFFFF"/>
                </a:outerShdw>
              </a:effectLst>
              <a:latin typeface="+mn-ea"/>
              <a:ea typeface="+mn-ea"/>
            </a:endParaRPr>
          </a:p>
        </p:txBody>
      </p:sp>
      <p:sp>
        <p:nvSpPr>
          <p:cNvPr id="60420" name="Rectangle 4"/>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60421" name="Rectangle 5"/>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452615" name="Rectangle 7"/>
          <p:cNvSpPr>
            <a:spLocks noChangeArrowheads="1"/>
          </p:cNvSpPr>
          <p:nvPr/>
        </p:nvSpPr>
        <p:spPr bwMode="auto">
          <a:xfrm>
            <a:off x="1377950" y="4521200"/>
            <a:ext cx="6423025" cy="685800"/>
          </a:xfrm>
          <a:prstGeom prst="rect">
            <a:avLst/>
          </a:prstGeom>
          <a:noFill/>
          <a:ln w="9525">
            <a:noFill/>
            <a:miter lim="800000"/>
            <a:headEnd/>
            <a:tailEnd/>
          </a:ln>
        </p:spPr>
        <p:txBody>
          <a:bodyPr wrap="none" lIns="0" tIns="0" rIns="0" bIns="0">
            <a:spAutoFit/>
          </a:bodyPr>
          <a:lstStyle/>
          <a:p>
            <a:pPr algn="ctr">
              <a:defRPr/>
            </a:pPr>
            <a:r>
              <a:rPr lang="ja-JP" altLang="en-US" sz="4400">
                <a:solidFill>
                  <a:srgbClr val="FFCCFF"/>
                </a:solidFill>
                <a:effectLst>
                  <a:outerShdw blurRad="38100" dist="38100" dir="2700000" algn="tl">
                    <a:srgbClr val="000000"/>
                  </a:outerShdw>
                </a:effectLst>
                <a:latin typeface="+mn-ea"/>
                <a:ea typeface="+mn-ea"/>
              </a:rPr>
              <a:t>放置すると</a:t>
            </a:r>
            <a:r>
              <a:rPr lang="ja-JP" altLang="en-US" sz="4400">
                <a:solidFill>
                  <a:srgbClr val="FF9966"/>
                </a:solidFill>
                <a:effectLst>
                  <a:outerShdw blurRad="38100" dist="38100" dir="2700000" algn="tl">
                    <a:srgbClr val="000000"/>
                  </a:outerShdw>
                </a:effectLst>
                <a:latin typeface="+mn-ea"/>
                <a:ea typeface="+mn-ea"/>
              </a:rPr>
              <a:t>合併症</a:t>
            </a:r>
            <a:r>
              <a:rPr lang="en-US" altLang="ja-JP" sz="4400">
                <a:solidFill>
                  <a:srgbClr val="FF9966"/>
                </a:solidFill>
                <a:effectLst>
                  <a:outerShdw blurRad="38100" dist="38100" dir="2700000" algn="tl">
                    <a:srgbClr val="000000"/>
                  </a:outerShdw>
                </a:effectLst>
                <a:latin typeface="+mn-ea"/>
                <a:ea typeface="+mn-ea"/>
              </a:rPr>
              <a:t>(</a:t>
            </a:r>
            <a:r>
              <a:rPr lang="ja-JP" altLang="en-US" sz="4400">
                <a:solidFill>
                  <a:srgbClr val="FF9966"/>
                </a:solidFill>
                <a:effectLst>
                  <a:outerShdw blurRad="38100" dist="38100" dir="2700000" algn="tl">
                    <a:srgbClr val="000000"/>
                  </a:outerShdw>
                </a:effectLst>
                <a:latin typeface="+mn-ea"/>
                <a:ea typeface="+mn-ea"/>
              </a:rPr>
              <a:t>網膜症</a:t>
            </a:r>
            <a:r>
              <a:rPr lang="en-US" altLang="ja-JP" sz="4400">
                <a:solidFill>
                  <a:srgbClr val="FF9966"/>
                </a:solidFill>
                <a:effectLst>
                  <a:outerShdw blurRad="38100" dist="38100" dir="2700000" algn="tl">
                    <a:srgbClr val="000000"/>
                  </a:outerShdw>
                </a:effectLst>
                <a:latin typeface="+mn-ea"/>
                <a:ea typeface="+mn-ea"/>
              </a:rPr>
              <a:t>)</a:t>
            </a:r>
            <a:endParaRPr lang="en-US" altLang="ja-JP" sz="2800">
              <a:solidFill>
                <a:srgbClr val="FFCCFF"/>
              </a:solidFill>
              <a:effectLst>
                <a:outerShdw blurRad="38100" dist="38100" dir="2700000" algn="tl">
                  <a:srgbClr val="000000"/>
                </a:outerShdw>
              </a:effectLst>
              <a:latin typeface="+mn-ea"/>
              <a:ea typeface="+mn-ea"/>
            </a:endParaRPr>
          </a:p>
        </p:txBody>
      </p:sp>
      <p:sp>
        <p:nvSpPr>
          <p:cNvPr id="452616" name="Text Box 8"/>
          <p:cNvSpPr txBox="1">
            <a:spLocks noChangeArrowheads="1"/>
          </p:cNvSpPr>
          <p:nvPr/>
        </p:nvSpPr>
        <p:spPr bwMode="auto">
          <a:xfrm>
            <a:off x="107950" y="5287963"/>
            <a:ext cx="8928100" cy="400110"/>
          </a:xfrm>
          <a:prstGeom prst="rect">
            <a:avLst/>
          </a:prstGeom>
          <a:noFill/>
          <a:ln w="9525">
            <a:noFill/>
            <a:miter lim="800000"/>
            <a:headEnd/>
            <a:tailEnd/>
          </a:ln>
          <a:effectLst/>
        </p:spPr>
        <p:txBody>
          <a:bodyPr>
            <a:spAutoFit/>
          </a:bodyPr>
          <a:lstStyle/>
          <a:p>
            <a:pPr algn="ctr">
              <a:defRPr/>
            </a:pPr>
            <a:r>
              <a:rPr lang="ja-JP" altLang="en-US" sz="2000">
                <a:solidFill>
                  <a:srgbClr val="D0EAEC"/>
                </a:solidFill>
                <a:effectLst>
                  <a:outerShdw blurRad="38100" dist="38100" dir="2700000" algn="tl">
                    <a:srgbClr val="000000"/>
                  </a:outerShdw>
                </a:effectLst>
                <a:latin typeface="+mn-ea"/>
                <a:ea typeface="+mn-ea"/>
              </a:rPr>
              <a:t>（糖尿病の診断基準の</a:t>
            </a:r>
            <a:r>
              <a:rPr lang="ja-JP" altLang="en-US" sz="2000">
                <a:solidFill>
                  <a:srgbClr val="FFFF00"/>
                </a:solidFill>
                <a:effectLst>
                  <a:outerShdw blurRad="38100" dist="38100" dir="2700000" algn="tl">
                    <a:srgbClr val="000000"/>
                  </a:outerShdw>
                </a:effectLst>
                <a:latin typeface="+mn-ea"/>
                <a:ea typeface="+mn-ea"/>
              </a:rPr>
              <a:t>血糖値</a:t>
            </a:r>
            <a:r>
              <a:rPr lang="ja-JP" altLang="en-US" sz="2000">
                <a:solidFill>
                  <a:srgbClr val="D0EAEC"/>
                </a:solidFill>
                <a:effectLst>
                  <a:outerShdw blurRad="38100" dist="38100" dir="2700000" algn="tl">
                    <a:srgbClr val="000000"/>
                  </a:outerShdw>
                </a:effectLst>
                <a:latin typeface="+mn-ea"/>
                <a:ea typeface="+mn-ea"/>
              </a:rPr>
              <a:t>は合併症発症で決めている！）</a:t>
            </a:r>
          </a:p>
        </p:txBody>
      </p:sp>
      <p:sp>
        <p:nvSpPr>
          <p:cNvPr id="9" name="Text Box 8"/>
          <p:cNvSpPr txBox="1">
            <a:spLocks noChangeArrowheads="1"/>
          </p:cNvSpPr>
          <p:nvPr/>
        </p:nvSpPr>
        <p:spPr bwMode="auto">
          <a:xfrm>
            <a:off x="2173288" y="2420938"/>
            <a:ext cx="3552576" cy="156966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2400" dirty="0">
                <a:solidFill>
                  <a:srgbClr val="FFFF00"/>
                </a:solidFill>
                <a:effectLst>
                  <a:outerShdw blurRad="38100" dist="38100" dir="2700000" algn="tl">
                    <a:srgbClr val="000000"/>
                  </a:outerShdw>
                </a:effectLst>
                <a:latin typeface="+mn-ea"/>
                <a:ea typeface="+mn-ea"/>
              </a:rPr>
              <a:t>HbA</a:t>
            </a:r>
            <a:r>
              <a:rPr lang="en-US" altLang="ja-JP" dirty="0">
                <a:solidFill>
                  <a:srgbClr val="FFFF00"/>
                </a:solidFill>
                <a:effectLst>
                  <a:outerShdw blurRad="38100" dist="38100" dir="2700000" algn="tl">
                    <a:srgbClr val="000000"/>
                  </a:outerShdw>
                </a:effectLst>
                <a:latin typeface="+mn-ea"/>
                <a:ea typeface="+mn-ea"/>
              </a:rPr>
              <a:t>1C</a:t>
            </a:r>
            <a:r>
              <a:rPr lang="en-US" altLang="ja-JP" sz="2400" dirty="0">
                <a:solidFill>
                  <a:srgbClr val="FFFF00"/>
                </a:solidFill>
                <a:effectLst>
                  <a:outerShdw blurRad="38100" dist="38100" dir="2700000" algn="tl">
                    <a:srgbClr val="000000"/>
                  </a:outerShdw>
                </a:effectLst>
                <a:latin typeface="+mn-ea"/>
                <a:ea typeface="+mn-ea"/>
              </a:rPr>
              <a:t>(NGSP) 6.5%</a:t>
            </a:r>
            <a:r>
              <a:rPr lang="ja-JP" altLang="en-US" sz="2400" dirty="0">
                <a:solidFill>
                  <a:srgbClr val="FFFF00"/>
                </a:solidFill>
                <a:effectLst>
                  <a:outerShdw blurRad="38100" dist="38100" dir="2700000" algn="tl">
                    <a:srgbClr val="000000"/>
                  </a:outerShdw>
                </a:effectLst>
                <a:latin typeface="+mn-ea"/>
                <a:ea typeface="+mn-ea"/>
              </a:rPr>
              <a:t>以上</a:t>
            </a:r>
            <a:endParaRPr lang="en-US" altLang="ja-JP" sz="2400" dirty="0">
              <a:solidFill>
                <a:srgbClr val="FFFF00"/>
              </a:solidFill>
              <a:effectLst>
                <a:outerShdw blurRad="38100" dist="38100" dir="2700000" algn="tl">
                  <a:srgbClr val="000000"/>
                </a:outerShdw>
              </a:effectLst>
              <a:latin typeface="+mn-ea"/>
              <a:ea typeface="+mn-ea"/>
            </a:endParaRPr>
          </a:p>
          <a:p>
            <a:pPr>
              <a:defRPr/>
            </a:pPr>
            <a:r>
              <a:rPr lang="ja-JP" altLang="en-US" sz="2400" dirty="0">
                <a:solidFill>
                  <a:srgbClr val="FFFF00"/>
                </a:solidFill>
                <a:effectLst>
                  <a:outerShdw blurRad="38100" dist="38100" dir="2700000" algn="tl">
                    <a:srgbClr val="000000"/>
                  </a:outerShdw>
                </a:effectLst>
                <a:latin typeface="+mn-ea"/>
                <a:ea typeface="+mn-ea"/>
              </a:rPr>
              <a:t>空腹時 </a:t>
            </a:r>
            <a:r>
              <a:rPr lang="en-US" altLang="ja-JP" sz="2400" dirty="0">
                <a:solidFill>
                  <a:srgbClr val="FFFF00"/>
                </a:solidFill>
                <a:effectLst>
                  <a:outerShdw blurRad="38100" dist="38100" dir="2700000" algn="tl">
                    <a:srgbClr val="000000"/>
                  </a:outerShdw>
                </a:effectLst>
                <a:latin typeface="+mn-ea"/>
                <a:ea typeface="+mn-ea"/>
              </a:rPr>
              <a:t>126mg/dl</a:t>
            </a:r>
            <a:r>
              <a:rPr lang="ja-JP" altLang="en-US" sz="2400" dirty="0">
                <a:solidFill>
                  <a:srgbClr val="FFFF00"/>
                </a:solidFill>
                <a:effectLst>
                  <a:outerShdw blurRad="38100" dist="38100" dir="2700000" algn="tl">
                    <a:srgbClr val="000000"/>
                  </a:outerShdw>
                </a:effectLst>
                <a:latin typeface="+mn-ea"/>
                <a:ea typeface="+mn-ea"/>
              </a:rPr>
              <a:t>以上，</a:t>
            </a:r>
          </a:p>
          <a:p>
            <a:pPr>
              <a:defRPr/>
            </a:pPr>
            <a:r>
              <a:rPr lang="ja-JP" altLang="en-US" sz="2400" dirty="0">
                <a:solidFill>
                  <a:srgbClr val="FFFF00"/>
                </a:solidFill>
                <a:effectLst>
                  <a:outerShdw blurRad="38100" dist="38100" dir="2700000" algn="tl">
                    <a:srgbClr val="000000"/>
                  </a:outerShdw>
                </a:effectLst>
                <a:latin typeface="+mn-ea"/>
                <a:ea typeface="+mn-ea"/>
              </a:rPr>
              <a:t>随時血糖 </a:t>
            </a:r>
            <a:r>
              <a:rPr lang="en-US" altLang="ja-JP" sz="2400" dirty="0">
                <a:solidFill>
                  <a:srgbClr val="FFFF00"/>
                </a:solidFill>
                <a:effectLst>
                  <a:outerShdw blurRad="38100" dist="38100" dir="2700000" algn="tl">
                    <a:srgbClr val="000000"/>
                  </a:outerShdw>
                </a:effectLst>
                <a:latin typeface="+mn-ea"/>
                <a:ea typeface="+mn-ea"/>
              </a:rPr>
              <a:t>200mg/dl</a:t>
            </a:r>
            <a:r>
              <a:rPr lang="ja-JP" altLang="en-US" sz="2400" dirty="0">
                <a:solidFill>
                  <a:srgbClr val="FFFF00"/>
                </a:solidFill>
                <a:effectLst>
                  <a:outerShdw blurRad="38100" dist="38100" dir="2700000" algn="tl">
                    <a:srgbClr val="000000"/>
                  </a:outerShdw>
                </a:effectLst>
                <a:latin typeface="+mn-ea"/>
                <a:ea typeface="+mn-ea"/>
              </a:rPr>
              <a:t>以上，</a:t>
            </a:r>
          </a:p>
          <a:p>
            <a:pPr>
              <a:defRPr/>
            </a:pPr>
            <a:r>
              <a:rPr lang="ja-JP" altLang="en-US" sz="2400" dirty="0">
                <a:solidFill>
                  <a:srgbClr val="FFFF00"/>
                </a:solidFill>
                <a:effectLst>
                  <a:outerShdw blurRad="38100" dist="38100" dir="2700000" algn="tl">
                    <a:srgbClr val="000000"/>
                  </a:outerShdw>
                </a:effectLst>
                <a:latin typeface="+mn-ea"/>
                <a:ea typeface="+mn-ea"/>
              </a:rPr>
              <a:t>負荷後 </a:t>
            </a:r>
            <a:r>
              <a:rPr lang="en-US" altLang="ja-JP" sz="2400" dirty="0">
                <a:solidFill>
                  <a:srgbClr val="FFFF00"/>
                </a:solidFill>
                <a:effectLst>
                  <a:outerShdw blurRad="38100" dist="38100" dir="2700000" algn="tl">
                    <a:srgbClr val="000000"/>
                  </a:outerShdw>
                </a:effectLst>
                <a:latin typeface="+mn-ea"/>
                <a:ea typeface="+mn-ea"/>
              </a:rPr>
              <a:t>200mg/dl</a:t>
            </a:r>
            <a:r>
              <a:rPr lang="ja-JP" altLang="en-US" sz="2400" dirty="0">
                <a:solidFill>
                  <a:srgbClr val="FFFF00"/>
                </a:solidFill>
                <a:effectLst>
                  <a:outerShdw blurRad="38100" dist="38100" dir="2700000" algn="tl">
                    <a:srgbClr val="000000"/>
                  </a:outerShdw>
                </a:effectLst>
                <a:latin typeface="+mn-ea"/>
                <a:ea typeface="+mn-ea"/>
              </a:rPr>
              <a:t>以上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2675"/>
            <a:ext cx="9144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正方形/長方形 2"/>
          <p:cNvSpPr>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2400">
                <a:solidFill>
                  <a:srgbClr val="000000"/>
                </a:solidFill>
                <a:latin typeface="ＭＳ Ｐゴシック" pitchFamily="50" charset="-128"/>
              </a:rPr>
              <a:t>糖尿病診断基準としての</a:t>
            </a:r>
            <a:r>
              <a:rPr lang="en-US" altLang="ja-JP" sz="2400">
                <a:solidFill>
                  <a:srgbClr val="000000"/>
                </a:solidFill>
                <a:latin typeface="ＭＳ Ｐゴシック" pitchFamily="50" charset="-128"/>
              </a:rPr>
              <a:t>HbA</a:t>
            </a:r>
            <a:r>
              <a:rPr lang="en-US" altLang="ja-JP">
                <a:solidFill>
                  <a:srgbClr val="000000"/>
                </a:solidFill>
                <a:latin typeface="ＭＳ Ｐゴシック" pitchFamily="50" charset="-128"/>
              </a:rPr>
              <a:t>1C</a:t>
            </a:r>
            <a:r>
              <a:rPr lang="en-US" altLang="ja-JP" sz="2400">
                <a:solidFill>
                  <a:srgbClr val="000000"/>
                </a:solidFill>
                <a:latin typeface="ＭＳ Ｐゴシック" pitchFamily="50" charset="-128"/>
              </a:rPr>
              <a:t>(NGSP)</a:t>
            </a:r>
            <a:r>
              <a:rPr lang="ja-JP" altLang="en-US" sz="2400">
                <a:solidFill>
                  <a:srgbClr val="000000"/>
                </a:solidFill>
                <a:latin typeface="ＭＳ Ｐゴシック" pitchFamily="50" charset="-128"/>
              </a:rPr>
              <a:t>カットオフポイント</a:t>
            </a:r>
            <a:r>
              <a:rPr lang="en-US" altLang="ja-JP" sz="2400">
                <a:solidFill>
                  <a:srgbClr val="000000"/>
                </a:solidFill>
                <a:latin typeface="ＭＳ Ｐゴシック" pitchFamily="50" charset="-128"/>
              </a:rPr>
              <a:t> </a:t>
            </a:r>
            <a:endParaRPr lang="ja-JP" altLang="ja-JP" sz="2400">
              <a:solidFill>
                <a:srgbClr val="000000"/>
              </a:solidFill>
              <a:latin typeface="ＭＳ Ｐゴシック" pitchFamily="50" charset="-128"/>
            </a:endParaRPr>
          </a:p>
        </p:txBody>
      </p:sp>
      <p:sp>
        <p:nvSpPr>
          <p:cNvPr id="61444" name="下矢印 3"/>
          <p:cNvSpPr>
            <a:spLocks noChangeArrowheads="1"/>
          </p:cNvSpPr>
          <p:nvPr/>
        </p:nvSpPr>
        <p:spPr bwMode="auto">
          <a:xfrm>
            <a:off x="4081463" y="1377950"/>
            <a:ext cx="368300" cy="874713"/>
          </a:xfrm>
          <a:prstGeom prst="downArrow">
            <a:avLst>
              <a:gd name="adj1" fmla="val 50000"/>
              <a:gd name="adj2" fmla="val 50095"/>
            </a:avLst>
          </a:prstGeom>
          <a:solidFill>
            <a:srgbClr val="00B8FF"/>
          </a:solidFill>
          <a:ln w="9525" algn="ctr">
            <a:solidFill>
              <a:schemeClr val="tx1"/>
            </a:solidFill>
            <a:round/>
            <a:headEnd/>
            <a:tailEnd/>
          </a:ln>
        </p:spPr>
        <p:txBody>
          <a:bodyPr/>
          <a:lstStyle/>
          <a:p>
            <a:pPr eaLnBrk="0" hangingPunct="0"/>
            <a:endParaRPr kumimoji="0" lang="ja-JP" altLang="en-US" sz="2000" b="0">
              <a:solidFill>
                <a:srgbClr val="000000"/>
              </a:solidFill>
              <a:latin typeface="ＭＳ Ｐゴシック" pitchFamily="50" charset="-128"/>
            </a:endParaRPr>
          </a:p>
        </p:txBody>
      </p:sp>
      <p:sp>
        <p:nvSpPr>
          <p:cNvPr id="61445" name="正方形/長方形 4"/>
          <p:cNvSpPr>
            <a:spLocks noChangeArrowheads="1"/>
          </p:cNvSpPr>
          <p:nvPr/>
        </p:nvSpPr>
        <p:spPr bwMode="auto">
          <a:xfrm>
            <a:off x="1651000" y="1022350"/>
            <a:ext cx="1692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a:solidFill>
                  <a:srgbClr val="000000"/>
                </a:solidFill>
                <a:latin typeface="ＭＳ Ｐゴシック" pitchFamily="50" charset="-128"/>
              </a:rPr>
              <a:t>(n=</a:t>
            </a:r>
            <a:r>
              <a:rPr lang="ja-JP" altLang="en-US">
                <a:solidFill>
                  <a:srgbClr val="000000"/>
                </a:solidFill>
                <a:latin typeface="ＭＳ Ｐゴシック" pitchFamily="50" charset="-128"/>
              </a:rPr>
              <a:t>～</a:t>
            </a:r>
            <a:r>
              <a:rPr lang="en-US" altLang="ja-JP">
                <a:solidFill>
                  <a:srgbClr val="000000"/>
                </a:solidFill>
                <a:latin typeface="ＭＳ Ｐゴシック" pitchFamily="50" charset="-128"/>
              </a:rPr>
              <a:t>19,000) </a:t>
            </a:r>
          </a:p>
          <a:p>
            <a:endParaRPr lang="ja-JP" altLang="ja-JP">
              <a:solidFill>
                <a:srgbClr val="000000"/>
              </a:solidFill>
              <a:latin typeface="ＭＳ Ｐゴシック" pitchFamily="50" charset="-128"/>
            </a:endParaRPr>
          </a:p>
        </p:txBody>
      </p:sp>
      <p:sp>
        <p:nvSpPr>
          <p:cNvPr id="61446" name="正方形/長方形 5"/>
          <p:cNvSpPr>
            <a:spLocks noChangeArrowheads="1"/>
          </p:cNvSpPr>
          <p:nvPr/>
        </p:nvSpPr>
        <p:spPr bwMode="auto">
          <a:xfrm>
            <a:off x="4518025" y="6488113"/>
            <a:ext cx="4625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ja-JP" b="0">
                <a:solidFill>
                  <a:srgbClr val="000000"/>
                </a:solidFill>
                <a:latin typeface="ＭＳ Ｐゴシック" pitchFamily="50" charset="-128"/>
              </a:rPr>
              <a:t>DIABETES CARE 32: 1327-1334, 2009</a:t>
            </a:r>
            <a:endParaRPr lang="ja-JP" altLang="ja-JP" b="0">
              <a:solidFill>
                <a:srgbClr val="000000"/>
              </a:solidFill>
              <a:latin typeface="ＭＳ Ｐゴシック" pitchFamily="50" charset="-128"/>
            </a:endParaRPr>
          </a:p>
        </p:txBody>
      </p:sp>
      <p:sp>
        <p:nvSpPr>
          <p:cNvPr id="7" name="Rectangle 1"/>
          <p:cNvSpPr>
            <a:spLocks noChangeArrowheads="1"/>
          </p:cNvSpPr>
          <p:nvPr/>
        </p:nvSpPr>
        <p:spPr bwMode="auto">
          <a:xfrm>
            <a:off x="0" y="4942220"/>
            <a:ext cx="91440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55600" indent="-355600">
              <a:spcBef>
                <a:spcPts val="600"/>
              </a:spcBef>
            </a:pPr>
            <a:r>
              <a:rPr lang="ja-JP" altLang="ja-JP" sz="2400">
                <a:solidFill>
                  <a:srgbClr val="FF0000"/>
                </a:solidFill>
                <a:latin typeface="ＭＳ Ｐゴシック" pitchFamily="50" charset="-128"/>
              </a:rPr>
              <a:t>●</a:t>
            </a:r>
            <a:r>
              <a:rPr lang="en-US" altLang="ja-JP" sz="2400">
                <a:solidFill>
                  <a:srgbClr val="FF0000"/>
                </a:solidFill>
                <a:latin typeface="ＭＳ Ｐゴシック" pitchFamily="50" charset="-128"/>
              </a:rPr>
              <a:t>HbA1c(NGSP) </a:t>
            </a:r>
            <a:r>
              <a:rPr lang="ja-JP" altLang="ja-JP" sz="2400">
                <a:solidFill>
                  <a:srgbClr val="FF0000"/>
                </a:solidFill>
                <a:latin typeface="ＭＳ Ｐゴシック" pitchFamily="50" charset="-128"/>
              </a:rPr>
              <a:t>≧</a:t>
            </a:r>
            <a:r>
              <a:rPr lang="en-US" altLang="ja-JP" sz="2400">
                <a:solidFill>
                  <a:srgbClr val="FF0000"/>
                </a:solidFill>
                <a:latin typeface="ＭＳ Ｐゴシック" pitchFamily="50" charset="-128"/>
              </a:rPr>
              <a:t>6.5%</a:t>
            </a:r>
            <a:r>
              <a:rPr lang="ja-JP" altLang="en-US" sz="2400">
                <a:solidFill>
                  <a:srgbClr val="FF0000"/>
                </a:solidFill>
                <a:latin typeface="ＭＳ Ｐゴシック" pitchFamily="50" charset="-128"/>
              </a:rPr>
              <a:t>で糖尿病を診断すべきである。</a:t>
            </a:r>
            <a:endParaRPr lang="ja-JP" altLang="ja-JP" sz="2400">
              <a:solidFill>
                <a:srgbClr val="FF0000"/>
              </a:solidFill>
              <a:latin typeface="ＭＳ Ｐゴシック" pitchFamily="50" charset="-128"/>
            </a:endParaRPr>
          </a:p>
          <a:p>
            <a:pPr marL="355600" indent="-355600">
              <a:spcBef>
                <a:spcPts val="600"/>
              </a:spcBef>
            </a:pPr>
            <a:r>
              <a:rPr lang="ja-JP" altLang="ja-JP" sz="2400">
                <a:solidFill>
                  <a:srgbClr val="FF0000"/>
                </a:solidFill>
                <a:latin typeface="ＭＳ Ｐゴシック" pitchFamily="50" charset="-128"/>
              </a:rPr>
              <a:t>●</a:t>
            </a:r>
            <a:r>
              <a:rPr lang="en-US" altLang="ja-JP" sz="2400">
                <a:solidFill>
                  <a:srgbClr val="FF0000"/>
                </a:solidFill>
                <a:latin typeface="ＭＳ Ｐゴシック" pitchFamily="50" charset="-128"/>
              </a:rPr>
              <a:t>IFG</a:t>
            </a:r>
            <a:r>
              <a:rPr lang="ja-JP" altLang="en-US" sz="2400">
                <a:solidFill>
                  <a:srgbClr val="FF0000"/>
                </a:solidFill>
                <a:latin typeface="ＭＳ Ｐゴシック" pitchFamily="50" charset="-128"/>
              </a:rPr>
              <a:t>や</a:t>
            </a:r>
            <a:r>
              <a:rPr lang="en-US" altLang="ja-JP" sz="2400">
                <a:solidFill>
                  <a:srgbClr val="FF0000"/>
                </a:solidFill>
                <a:latin typeface="ＭＳ Ｐゴシック" pitchFamily="50" charset="-128"/>
              </a:rPr>
              <a:t>IGT</a:t>
            </a:r>
            <a:r>
              <a:rPr lang="ja-JP" altLang="en-US" sz="2400">
                <a:solidFill>
                  <a:srgbClr val="FF0000"/>
                </a:solidFill>
                <a:latin typeface="ＭＳ Ｐゴシック" pitchFamily="50" charset="-128"/>
              </a:rPr>
              <a:t>という言い方は止め、</a:t>
            </a:r>
            <a:r>
              <a:rPr lang="en-US" altLang="ja-JP" sz="2400">
                <a:solidFill>
                  <a:srgbClr val="FF0000"/>
                </a:solidFill>
                <a:latin typeface="ＭＳ Ｐゴシック" pitchFamily="50" charset="-128"/>
              </a:rPr>
              <a:t>HbA1c(NGSP)</a:t>
            </a:r>
            <a:r>
              <a:rPr lang="ja-JP" altLang="en-US" sz="2400">
                <a:solidFill>
                  <a:srgbClr val="FF0000"/>
                </a:solidFill>
                <a:latin typeface="ＭＳ Ｐゴシック" pitchFamily="50" charset="-128"/>
              </a:rPr>
              <a:t>が</a:t>
            </a:r>
            <a:r>
              <a:rPr lang="en-US" altLang="ja-JP" sz="2400">
                <a:solidFill>
                  <a:srgbClr val="FF0000"/>
                </a:solidFill>
                <a:latin typeface="ＭＳ Ｐゴシック" pitchFamily="50" charset="-128"/>
              </a:rPr>
              <a:t>6.0%</a:t>
            </a:r>
            <a:r>
              <a:rPr lang="ja-JP" altLang="en-US" sz="2400">
                <a:solidFill>
                  <a:srgbClr val="FF0000"/>
                </a:solidFill>
                <a:latin typeface="ＭＳ Ｐゴシック" pitchFamily="50" charset="-128"/>
              </a:rPr>
              <a:t>以上では効果的な予防介入を行うべきである。⇒メタボ</a:t>
            </a:r>
            <a:endParaRPr lang="ja-JP" altLang="ja-JP" sz="2400">
              <a:solidFill>
                <a:srgbClr val="FF0000"/>
              </a:solidFill>
              <a:latin typeface="ＭＳ Ｐゴシック" pitchFamily="50" charset="-128"/>
            </a:endParaRPr>
          </a:p>
        </p:txBody>
      </p:sp>
      <p:sp>
        <p:nvSpPr>
          <p:cNvPr id="61448" name="テキスト ボックス 7"/>
          <p:cNvSpPr txBox="1">
            <a:spLocks noChangeArrowheads="1"/>
          </p:cNvSpPr>
          <p:nvPr/>
        </p:nvSpPr>
        <p:spPr bwMode="auto">
          <a:xfrm>
            <a:off x="494626" y="1282700"/>
            <a:ext cx="430887"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a:solidFill>
                  <a:srgbClr val="000000"/>
                </a:solidFill>
                <a:latin typeface="ＭＳ Ｐゴシック" pitchFamily="50" charset="-128"/>
              </a:rPr>
              <a:t>網膜症の頻度</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1965770" y="476250"/>
            <a:ext cx="4996561" cy="738664"/>
          </a:xfrm>
          <a:prstGeom prst="rect">
            <a:avLst/>
          </a:prstGeom>
          <a:noFill/>
          <a:ln w="9525">
            <a:noFill/>
            <a:miter lim="800000"/>
            <a:headEnd/>
            <a:tailEnd/>
          </a:ln>
        </p:spPr>
        <p:txBody>
          <a:bodyPr wrap="none" lIns="0" tIns="0" rIns="0" bIns="0">
            <a:spAutoFit/>
          </a:bodyPr>
          <a:lstStyle/>
          <a:p>
            <a:pPr algn="ctr">
              <a:defRPr/>
            </a:pPr>
            <a:r>
              <a:rPr lang="ja-JP" altLang="en-US" sz="4800">
                <a:solidFill>
                  <a:srgbClr val="FFFF00"/>
                </a:solidFill>
                <a:effectLst>
                  <a:outerShdw blurRad="38100" dist="38100" dir="2700000" algn="tl">
                    <a:srgbClr val="000000"/>
                  </a:outerShdw>
                </a:effectLst>
                <a:latin typeface="+mn-ea"/>
                <a:ea typeface="+mn-ea"/>
              </a:rPr>
              <a:t>妊娠糖尿病 とは？</a:t>
            </a:r>
            <a:endParaRPr lang="ja-JP" altLang="en-US" sz="3200">
              <a:solidFill>
                <a:srgbClr val="FFFF00"/>
              </a:solidFill>
              <a:effectLst>
                <a:outerShdw blurRad="38100" dist="38100" dir="2700000" algn="tl">
                  <a:srgbClr val="000000"/>
                </a:outerShdw>
              </a:effectLst>
              <a:latin typeface="+mn-ea"/>
              <a:ea typeface="+mn-ea"/>
            </a:endParaRPr>
          </a:p>
        </p:txBody>
      </p:sp>
      <p:sp>
        <p:nvSpPr>
          <p:cNvPr id="452611" name="Rectangle 3"/>
          <p:cNvSpPr>
            <a:spLocks noChangeArrowheads="1"/>
          </p:cNvSpPr>
          <p:nvPr/>
        </p:nvSpPr>
        <p:spPr bwMode="auto">
          <a:xfrm>
            <a:off x="1492250" y="1628775"/>
            <a:ext cx="6186487" cy="692150"/>
          </a:xfrm>
          <a:prstGeom prst="rect">
            <a:avLst/>
          </a:prstGeom>
          <a:noFill/>
          <a:ln w="9525">
            <a:noFill/>
            <a:miter lim="800000"/>
            <a:headEnd/>
            <a:tailEnd/>
          </a:ln>
        </p:spPr>
        <p:txBody>
          <a:bodyPr wrap="none" lIns="0" tIns="0" rIns="0" bIns="0">
            <a:spAutoFit/>
          </a:bodyPr>
          <a:lstStyle/>
          <a:p>
            <a:pPr>
              <a:defRPr/>
            </a:pPr>
            <a:r>
              <a:rPr lang="ja-JP" altLang="en-US" sz="4400">
                <a:solidFill>
                  <a:srgbClr val="FFFF00"/>
                </a:solidFill>
                <a:effectLst>
                  <a:outerShdw blurRad="38100" dist="38100" dir="2700000" algn="tl">
                    <a:srgbClr val="000000"/>
                  </a:outerShdw>
                </a:effectLst>
                <a:latin typeface="+mn-ea"/>
                <a:ea typeface="+mn-ea"/>
              </a:rPr>
              <a:t>血糖</a:t>
            </a:r>
            <a:r>
              <a:rPr lang="ja-JP" altLang="en-US" sz="4400">
                <a:solidFill>
                  <a:srgbClr val="FFFFFF"/>
                </a:solidFill>
                <a:effectLst>
                  <a:outerShdw blurRad="38100" dist="38100" dir="2700000" algn="tl">
                    <a:srgbClr val="000000"/>
                  </a:outerShdw>
                </a:effectLst>
                <a:latin typeface="+mn-ea"/>
                <a:ea typeface="+mn-ea"/>
              </a:rPr>
              <a:t>が上昇する病気です</a:t>
            </a:r>
            <a:endParaRPr lang="ja-JP" altLang="en-US" sz="2800">
              <a:solidFill>
                <a:srgbClr val="000000"/>
              </a:solidFill>
              <a:effectLst>
                <a:outerShdw blurRad="38100" dist="38100" dir="2700000" algn="tl">
                  <a:srgbClr val="FFFFFF"/>
                </a:outerShdw>
              </a:effectLst>
              <a:latin typeface="+mn-ea"/>
              <a:ea typeface="+mn-ea"/>
            </a:endParaRPr>
          </a:p>
        </p:txBody>
      </p:sp>
      <p:sp>
        <p:nvSpPr>
          <p:cNvPr id="62468" name="Rectangle 4"/>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62469" name="Rectangle 5"/>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452615" name="Rectangle 7"/>
          <p:cNvSpPr>
            <a:spLocks noChangeArrowheads="1"/>
          </p:cNvSpPr>
          <p:nvPr/>
        </p:nvSpPr>
        <p:spPr bwMode="auto">
          <a:xfrm>
            <a:off x="2409825" y="4292600"/>
            <a:ext cx="4351338" cy="685800"/>
          </a:xfrm>
          <a:prstGeom prst="rect">
            <a:avLst/>
          </a:prstGeom>
          <a:noFill/>
          <a:ln w="9525">
            <a:noFill/>
            <a:miter lim="800000"/>
            <a:headEnd/>
            <a:tailEnd/>
          </a:ln>
        </p:spPr>
        <p:txBody>
          <a:bodyPr wrap="none" lIns="0" tIns="0" rIns="0" bIns="0">
            <a:spAutoFit/>
          </a:bodyPr>
          <a:lstStyle/>
          <a:p>
            <a:pPr algn="ctr">
              <a:defRPr/>
            </a:pPr>
            <a:r>
              <a:rPr lang="ja-JP" altLang="en-US" sz="4400">
                <a:solidFill>
                  <a:srgbClr val="FFCCFF"/>
                </a:solidFill>
                <a:effectLst>
                  <a:outerShdw blurRad="38100" dist="38100" dir="2700000" algn="tl">
                    <a:srgbClr val="000000"/>
                  </a:outerShdw>
                </a:effectLst>
                <a:latin typeface="+mn-ea"/>
                <a:ea typeface="+mn-ea"/>
              </a:rPr>
              <a:t>放置すると</a:t>
            </a:r>
            <a:r>
              <a:rPr lang="ja-JP" altLang="en-US" sz="4400">
                <a:solidFill>
                  <a:srgbClr val="FF9966"/>
                </a:solidFill>
                <a:effectLst>
                  <a:outerShdw blurRad="38100" dist="38100" dir="2700000" algn="tl">
                    <a:srgbClr val="000000"/>
                  </a:outerShdw>
                </a:effectLst>
                <a:latin typeface="+mn-ea"/>
                <a:ea typeface="+mn-ea"/>
              </a:rPr>
              <a:t>合併症</a:t>
            </a:r>
            <a:endParaRPr lang="ja-JP" altLang="en-US" sz="2800">
              <a:solidFill>
                <a:srgbClr val="FFCCFF"/>
              </a:solidFill>
              <a:effectLst>
                <a:outerShdw blurRad="38100" dist="38100" dir="2700000" algn="tl">
                  <a:srgbClr val="000000"/>
                </a:outerShdw>
              </a:effectLst>
              <a:latin typeface="+mn-ea"/>
              <a:ea typeface="+mn-ea"/>
            </a:endParaRPr>
          </a:p>
        </p:txBody>
      </p:sp>
      <p:sp>
        <p:nvSpPr>
          <p:cNvPr id="873479" name="Text Box 7"/>
          <p:cNvSpPr txBox="1">
            <a:spLocks noChangeArrowheads="1"/>
          </p:cNvSpPr>
          <p:nvPr/>
        </p:nvSpPr>
        <p:spPr bwMode="auto">
          <a:xfrm>
            <a:off x="2173288" y="2420938"/>
            <a:ext cx="4073551"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400" dirty="0">
                <a:solidFill>
                  <a:srgbClr val="FFFF00"/>
                </a:solidFill>
                <a:effectLst>
                  <a:outerShdw blurRad="38100" dist="38100" dir="2700000" algn="tl">
                    <a:srgbClr val="000000"/>
                  </a:outerShdw>
                </a:effectLst>
                <a:latin typeface="+mn-ea"/>
                <a:ea typeface="+mn-ea"/>
              </a:rPr>
              <a:t>空腹時 </a:t>
            </a:r>
            <a:r>
              <a:rPr lang="en-US" altLang="ja-JP" sz="2400" dirty="0">
                <a:solidFill>
                  <a:srgbClr val="FFFF00"/>
                </a:solidFill>
                <a:effectLst>
                  <a:outerShdw blurRad="38100" dist="38100" dir="2700000" algn="tl">
                    <a:srgbClr val="000000"/>
                  </a:outerShdw>
                </a:effectLst>
                <a:latin typeface="+mn-ea"/>
                <a:ea typeface="+mn-ea"/>
              </a:rPr>
              <a:t>92mg/dl</a:t>
            </a:r>
            <a:r>
              <a:rPr lang="ja-JP" altLang="en-US" sz="2400" dirty="0">
                <a:solidFill>
                  <a:srgbClr val="FFFF00"/>
                </a:solidFill>
                <a:effectLst>
                  <a:outerShdw blurRad="38100" dist="38100" dir="2700000" algn="tl">
                    <a:srgbClr val="000000"/>
                  </a:outerShdw>
                </a:effectLst>
                <a:latin typeface="+mn-ea"/>
                <a:ea typeface="+mn-ea"/>
              </a:rPr>
              <a:t>以上，</a:t>
            </a:r>
          </a:p>
          <a:p>
            <a:pPr>
              <a:defRPr/>
            </a:pPr>
            <a:r>
              <a:rPr lang="ja-JP" altLang="en-US" sz="2400" dirty="0">
                <a:solidFill>
                  <a:srgbClr val="FFFF00"/>
                </a:solidFill>
                <a:effectLst>
                  <a:outerShdw blurRad="38100" dist="38100" dir="2700000" algn="tl">
                    <a:srgbClr val="000000"/>
                  </a:outerShdw>
                </a:effectLst>
                <a:latin typeface="+mn-ea"/>
                <a:ea typeface="+mn-ea"/>
              </a:rPr>
              <a:t>負荷後１時間 </a:t>
            </a:r>
            <a:r>
              <a:rPr lang="en-US" altLang="ja-JP" sz="2400" dirty="0">
                <a:solidFill>
                  <a:srgbClr val="FFFF00"/>
                </a:solidFill>
                <a:effectLst>
                  <a:outerShdw blurRad="38100" dist="38100" dir="2700000" algn="tl">
                    <a:srgbClr val="000000"/>
                  </a:outerShdw>
                </a:effectLst>
                <a:latin typeface="+mn-ea"/>
                <a:ea typeface="+mn-ea"/>
              </a:rPr>
              <a:t>180mg/dl</a:t>
            </a:r>
            <a:r>
              <a:rPr lang="ja-JP" altLang="en-US" sz="2400" dirty="0">
                <a:solidFill>
                  <a:srgbClr val="FFFF00"/>
                </a:solidFill>
                <a:effectLst>
                  <a:outerShdw blurRad="38100" dist="38100" dir="2700000" algn="tl">
                    <a:srgbClr val="000000"/>
                  </a:outerShdw>
                </a:effectLst>
                <a:latin typeface="+mn-ea"/>
                <a:ea typeface="+mn-ea"/>
              </a:rPr>
              <a:t>以上，</a:t>
            </a:r>
          </a:p>
          <a:p>
            <a:pPr>
              <a:defRPr/>
            </a:pPr>
            <a:r>
              <a:rPr lang="ja-JP" altLang="en-US" sz="2400" dirty="0">
                <a:solidFill>
                  <a:srgbClr val="FFFF00"/>
                </a:solidFill>
                <a:effectLst>
                  <a:outerShdw blurRad="38100" dist="38100" dir="2700000" algn="tl">
                    <a:srgbClr val="000000"/>
                  </a:outerShdw>
                </a:effectLst>
                <a:latin typeface="+mn-ea"/>
                <a:ea typeface="+mn-ea"/>
              </a:rPr>
              <a:t>負荷後２時間 </a:t>
            </a:r>
            <a:r>
              <a:rPr lang="en-US" altLang="ja-JP" sz="2400" dirty="0">
                <a:solidFill>
                  <a:srgbClr val="FFFF00"/>
                </a:solidFill>
                <a:effectLst>
                  <a:outerShdw blurRad="38100" dist="38100" dir="2700000" algn="tl">
                    <a:srgbClr val="000000"/>
                  </a:outerShdw>
                </a:effectLst>
                <a:latin typeface="+mn-ea"/>
                <a:ea typeface="+mn-ea"/>
              </a:rPr>
              <a:t>153mg/dl</a:t>
            </a:r>
            <a:r>
              <a:rPr lang="ja-JP" altLang="en-US" sz="2400" dirty="0">
                <a:solidFill>
                  <a:srgbClr val="FFFF00"/>
                </a:solidFill>
                <a:effectLst>
                  <a:outerShdw blurRad="38100" dist="38100" dir="2700000" algn="tl">
                    <a:srgbClr val="000000"/>
                  </a:outerShdw>
                </a:effectLst>
                <a:latin typeface="+mn-ea"/>
                <a:ea typeface="+mn-ea"/>
              </a:rPr>
              <a:t>以上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3479"/>
                                        </p:tgtEl>
                                        <p:attrNameLst>
                                          <p:attrName>style.visibility</p:attrName>
                                        </p:attrNameLst>
                                      </p:cBhvr>
                                      <p:to>
                                        <p:strVal val="visible"/>
                                      </p:to>
                                    </p:set>
                                    <p:animEffect transition="in" filter="blinds(horizontal)">
                                      <p:cBhvr>
                                        <p:cTn id="7" dur="500"/>
                                        <p:tgtEl>
                                          <p:spTgt spid="873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1965770" y="476250"/>
            <a:ext cx="4996561" cy="738664"/>
          </a:xfrm>
          <a:prstGeom prst="rect">
            <a:avLst/>
          </a:prstGeom>
          <a:noFill/>
          <a:ln w="9525">
            <a:noFill/>
            <a:miter lim="800000"/>
            <a:headEnd/>
            <a:tailEnd/>
          </a:ln>
        </p:spPr>
        <p:txBody>
          <a:bodyPr wrap="none" lIns="0" tIns="0" rIns="0" bIns="0">
            <a:spAutoFit/>
          </a:bodyPr>
          <a:lstStyle/>
          <a:p>
            <a:pPr algn="ctr">
              <a:defRPr/>
            </a:pPr>
            <a:r>
              <a:rPr lang="ja-JP" altLang="en-US" sz="4800">
                <a:solidFill>
                  <a:srgbClr val="FFFF00"/>
                </a:solidFill>
                <a:effectLst>
                  <a:outerShdw blurRad="38100" dist="38100" dir="2700000" algn="tl">
                    <a:srgbClr val="000000"/>
                  </a:outerShdw>
                </a:effectLst>
                <a:latin typeface="ＭＳ Ｐゴシック" pitchFamily="50" charset="-128"/>
              </a:rPr>
              <a:t>妊娠糖尿病 とは？</a:t>
            </a:r>
            <a:endParaRPr lang="ja-JP" altLang="en-US" sz="3200">
              <a:solidFill>
                <a:srgbClr val="FFFF00"/>
              </a:solidFill>
              <a:effectLst>
                <a:outerShdw blurRad="38100" dist="38100" dir="2700000" algn="tl">
                  <a:srgbClr val="000000"/>
                </a:outerShdw>
              </a:effectLst>
              <a:latin typeface="ＭＳ Ｐゴシック" pitchFamily="50" charset="-128"/>
            </a:endParaRPr>
          </a:p>
        </p:txBody>
      </p:sp>
      <p:sp>
        <p:nvSpPr>
          <p:cNvPr id="452611" name="Rectangle 3"/>
          <p:cNvSpPr>
            <a:spLocks noChangeArrowheads="1"/>
          </p:cNvSpPr>
          <p:nvPr/>
        </p:nvSpPr>
        <p:spPr bwMode="auto">
          <a:xfrm>
            <a:off x="1547813" y="1628775"/>
            <a:ext cx="6186487" cy="692150"/>
          </a:xfrm>
          <a:prstGeom prst="rect">
            <a:avLst/>
          </a:prstGeom>
          <a:noFill/>
          <a:ln w="9525">
            <a:noFill/>
            <a:miter lim="800000"/>
            <a:headEnd/>
            <a:tailEnd/>
          </a:ln>
        </p:spPr>
        <p:txBody>
          <a:bodyPr wrap="none" lIns="0" tIns="0" rIns="0" bIns="0">
            <a:spAutoFit/>
          </a:bodyPr>
          <a:lstStyle/>
          <a:p>
            <a:pPr>
              <a:defRPr/>
            </a:pPr>
            <a:r>
              <a:rPr lang="ja-JP" altLang="en-US" sz="4400">
                <a:solidFill>
                  <a:srgbClr val="FFFF00"/>
                </a:solidFill>
                <a:effectLst>
                  <a:outerShdw blurRad="38100" dist="38100" dir="2700000" algn="tl">
                    <a:srgbClr val="000000"/>
                  </a:outerShdw>
                </a:effectLst>
                <a:latin typeface="ＭＳ Ｐゴシック" pitchFamily="50" charset="-128"/>
              </a:rPr>
              <a:t>血糖</a:t>
            </a:r>
            <a:r>
              <a:rPr lang="ja-JP" altLang="en-US" sz="4400">
                <a:solidFill>
                  <a:srgbClr val="FFFFFF"/>
                </a:solidFill>
                <a:effectLst>
                  <a:outerShdw blurRad="38100" dist="38100" dir="2700000" algn="tl">
                    <a:srgbClr val="000000"/>
                  </a:outerShdw>
                </a:effectLst>
                <a:latin typeface="ＭＳ Ｐゴシック" pitchFamily="50" charset="-128"/>
              </a:rPr>
              <a:t>が上昇する病気です</a:t>
            </a:r>
            <a:endParaRPr lang="ja-JP" altLang="en-US" sz="2800">
              <a:solidFill>
                <a:srgbClr val="000000"/>
              </a:solidFill>
              <a:effectLst>
                <a:outerShdw blurRad="38100" dist="38100" dir="2700000" algn="tl">
                  <a:srgbClr val="FFFFFF"/>
                </a:outerShdw>
              </a:effectLst>
              <a:latin typeface="ＭＳ Ｐゴシック" pitchFamily="50" charset="-128"/>
            </a:endParaRPr>
          </a:p>
        </p:txBody>
      </p:sp>
      <p:sp>
        <p:nvSpPr>
          <p:cNvPr id="63492" name="Rectangle 4"/>
          <p:cNvSpPr>
            <a:spLocks noChangeArrowheads="1"/>
          </p:cNvSpPr>
          <p:nvPr/>
        </p:nvSpPr>
        <p:spPr bwMode="auto">
          <a:xfrm>
            <a:off x="8396288" y="6054725"/>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63493" name="Rectangle 5"/>
          <p:cNvSpPr>
            <a:spLocks noChangeArrowheads="1"/>
          </p:cNvSpPr>
          <p:nvPr/>
        </p:nvSpPr>
        <p:spPr bwMode="auto">
          <a:xfrm>
            <a:off x="8396288" y="6054725"/>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861192" name="Text Box 8"/>
          <p:cNvSpPr txBox="1">
            <a:spLocks noChangeArrowheads="1"/>
          </p:cNvSpPr>
          <p:nvPr/>
        </p:nvSpPr>
        <p:spPr bwMode="auto">
          <a:xfrm>
            <a:off x="2173288" y="2420938"/>
            <a:ext cx="4073551" cy="156966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400" dirty="0">
                <a:solidFill>
                  <a:srgbClr val="FFFF00"/>
                </a:solidFill>
                <a:effectLst>
                  <a:outerShdw blurRad="38100" dist="38100" dir="2700000" algn="tl">
                    <a:srgbClr val="000000"/>
                  </a:outerShdw>
                </a:effectLst>
                <a:latin typeface="ＭＳ Ｐゴシック" pitchFamily="50" charset="-128"/>
              </a:rPr>
              <a:t>空腹時 </a:t>
            </a:r>
            <a:r>
              <a:rPr lang="en-US" altLang="ja-JP" sz="2400" dirty="0">
                <a:solidFill>
                  <a:srgbClr val="FFFF00"/>
                </a:solidFill>
                <a:effectLst>
                  <a:outerShdw blurRad="38100" dist="38100" dir="2700000" algn="tl">
                    <a:srgbClr val="000000"/>
                  </a:outerShdw>
                </a:effectLst>
                <a:latin typeface="ＭＳ Ｐゴシック" pitchFamily="50" charset="-128"/>
              </a:rPr>
              <a:t>92mg/dl</a:t>
            </a:r>
            <a:r>
              <a:rPr lang="ja-JP" altLang="en-US" sz="2400" dirty="0">
                <a:solidFill>
                  <a:srgbClr val="FFFF00"/>
                </a:solidFill>
                <a:effectLst>
                  <a:outerShdw blurRad="38100" dist="38100" dir="2700000" algn="tl">
                    <a:srgbClr val="000000"/>
                  </a:outerShdw>
                </a:effectLst>
                <a:latin typeface="ＭＳ Ｐゴシック" pitchFamily="50" charset="-128"/>
              </a:rPr>
              <a:t>以上，</a:t>
            </a:r>
          </a:p>
          <a:p>
            <a:pPr>
              <a:defRPr/>
            </a:pPr>
            <a:r>
              <a:rPr lang="ja-JP" altLang="en-US" sz="2400" dirty="0">
                <a:solidFill>
                  <a:srgbClr val="FFFF00"/>
                </a:solidFill>
                <a:effectLst>
                  <a:outerShdw blurRad="38100" dist="38100" dir="2700000" algn="tl">
                    <a:srgbClr val="000000"/>
                  </a:outerShdw>
                </a:effectLst>
                <a:latin typeface="ＭＳ Ｐゴシック" pitchFamily="50" charset="-128"/>
              </a:rPr>
              <a:t>負荷後１時間 </a:t>
            </a:r>
            <a:r>
              <a:rPr lang="en-US" altLang="ja-JP" sz="2400" dirty="0">
                <a:solidFill>
                  <a:srgbClr val="FFFF00"/>
                </a:solidFill>
                <a:effectLst>
                  <a:outerShdw blurRad="38100" dist="38100" dir="2700000" algn="tl">
                    <a:srgbClr val="000000"/>
                  </a:outerShdw>
                </a:effectLst>
                <a:latin typeface="ＭＳ Ｐゴシック" pitchFamily="50" charset="-128"/>
              </a:rPr>
              <a:t>180mg/dl</a:t>
            </a:r>
            <a:r>
              <a:rPr lang="ja-JP" altLang="en-US" sz="2400" dirty="0">
                <a:solidFill>
                  <a:srgbClr val="FFFF00"/>
                </a:solidFill>
                <a:effectLst>
                  <a:outerShdw blurRad="38100" dist="38100" dir="2700000" algn="tl">
                    <a:srgbClr val="000000"/>
                  </a:outerShdw>
                </a:effectLst>
                <a:latin typeface="ＭＳ Ｐゴシック" pitchFamily="50" charset="-128"/>
              </a:rPr>
              <a:t>以上，</a:t>
            </a:r>
          </a:p>
          <a:p>
            <a:pPr>
              <a:defRPr/>
            </a:pPr>
            <a:r>
              <a:rPr lang="ja-JP" altLang="en-US" sz="2400" dirty="0">
                <a:solidFill>
                  <a:srgbClr val="FFFF00"/>
                </a:solidFill>
                <a:effectLst>
                  <a:outerShdw blurRad="38100" dist="38100" dir="2700000" algn="tl">
                    <a:srgbClr val="000000"/>
                  </a:outerShdw>
                </a:effectLst>
                <a:latin typeface="ＭＳ Ｐゴシック" pitchFamily="50" charset="-128"/>
              </a:rPr>
              <a:t>負荷後２時間 </a:t>
            </a:r>
            <a:r>
              <a:rPr lang="en-US" altLang="ja-JP" sz="2400" dirty="0">
                <a:solidFill>
                  <a:srgbClr val="FFFF00"/>
                </a:solidFill>
                <a:effectLst>
                  <a:outerShdw blurRad="38100" dist="38100" dir="2700000" algn="tl">
                    <a:srgbClr val="000000"/>
                  </a:outerShdw>
                </a:effectLst>
                <a:latin typeface="ＭＳ Ｐゴシック" pitchFamily="50" charset="-128"/>
              </a:rPr>
              <a:t>153mg/dl</a:t>
            </a:r>
            <a:r>
              <a:rPr lang="ja-JP" altLang="en-US" sz="2400" dirty="0">
                <a:solidFill>
                  <a:srgbClr val="FFFF00"/>
                </a:solidFill>
                <a:effectLst>
                  <a:outerShdw blurRad="38100" dist="38100" dir="2700000" algn="tl">
                    <a:srgbClr val="000000"/>
                  </a:outerShdw>
                </a:effectLst>
                <a:latin typeface="ＭＳ Ｐゴシック" pitchFamily="50" charset="-128"/>
              </a:rPr>
              <a:t>以上</a:t>
            </a:r>
            <a:endParaRPr lang="en-US" altLang="ja-JP" sz="2400" dirty="0">
              <a:solidFill>
                <a:srgbClr val="FFFF00"/>
              </a:solidFill>
              <a:effectLst>
                <a:outerShdw blurRad="38100" dist="38100" dir="2700000" algn="tl">
                  <a:srgbClr val="000000"/>
                </a:outerShdw>
              </a:effectLst>
              <a:latin typeface="ＭＳ Ｐゴシック" pitchFamily="50" charset="-128"/>
            </a:endParaRPr>
          </a:p>
          <a:p>
            <a:pPr>
              <a:defRPr/>
            </a:pPr>
            <a:r>
              <a:rPr lang="en-US" altLang="ja-JP" sz="2400" dirty="0">
                <a:solidFill>
                  <a:srgbClr val="FFFF00"/>
                </a:solidFill>
                <a:effectLst>
                  <a:outerShdw blurRad="38100" dist="38100" dir="2700000" algn="tl">
                    <a:srgbClr val="000000"/>
                  </a:outerShdw>
                </a:effectLst>
                <a:latin typeface="ＭＳ Ｐゴシック" pitchFamily="50" charset="-128"/>
              </a:rPr>
              <a:t>(</a:t>
            </a:r>
            <a:r>
              <a:rPr lang="ja-JP" altLang="en-US" sz="2400" dirty="0">
                <a:solidFill>
                  <a:srgbClr val="FFFF00"/>
                </a:solidFill>
                <a:effectLst>
                  <a:outerShdw blurRad="38100" dist="38100" dir="2700000" algn="tl">
                    <a:srgbClr val="000000"/>
                  </a:outerShdw>
                </a:effectLst>
                <a:latin typeface="ＭＳ Ｐゴシック" pitchFamily="50" charset="-128"/>
              </a:rPr>
              <a:t>どれか１つ</a:t>
            </a:r>
            <a:r>
              <a:rPr lang="en-US" altLang="ja-JP" sz="2400" dirty="0">
                <a:solidFill>
                  <a:srgbClr val="FFFF00"/>
                </a:solidFill>
                <a:effectLst>
                  <a:outerShdw blurRad="38100" dist="38100" dir="2700000" algn="tl">
                    <a:srgbClr val="000000"/>
                  </a:outerShdw>
                </a:effectLst>
                <a:latin typeface="ＭＳ Ｐゴシック" pitchFamily="50" charset="-128"/>
              </a:rPr>
              <a:t>)</a:t>
            </a:r>
            <a:endParaRPr lang="ja-JP" altLang="en-US" sz="2400" dirty="0">
              <a:solidFill>
                <a:srgbClr val="FFFF00"/>
              </a:solidFill>
              <a:effectLst>
                <a:outerShdw blurRad="38100" dist="38100" dir="2700000" algn="tl">
                  <a:srgbClr val="000000"/>
                </a:outerShdw>
              </a:effectLst>
              <a:latin typeface="ＭＳ Ｐゴシック" pitchFamily="50" charset="-128"/>
            </a:endParaRPr>
          </a:p>
        </p:txBody>
      </p:sp>
      <p:sp>
        <p:nvSpPr>
          <p:cNvPr id="452615" name="Rectangle 7"/>
          <p:cNvSpPr>
            <a:spLocks noChangeArrowheads="1"/>
          </p:cNvSpPr>
          <p:nvPr/>
        </p:nvSpPr>
        <p:spPr bwMode="auto">
          <a:xfrm>
            <a:off x="719138" y="4491038"/>
            <a:ext cx="7745412" cy="692150"/>
          </a:xfrm>
          <a:prstGeom prst="rect">
            <a:avLst/>
          </a:prstGeom>
          <a:noFill/>
          <a:ln w="9525">
            <a:noFill/>
            <a:miter lim="800000"/>
            <a:headEnd/>
            <a:tailEnd/>
          </a:ln>
        </p:spPr>
        <p:txBody>
          <a:bodyPr wrap="none" lIns="0" tIns="0" rIns="0" bIns="0">
            <a:spAutoFit/>
          </a:bodyPr>
          <a:lstStyle/>
          <a:p>
            <a:pPr algn="ctr">
              <a:defRPr/>
            </a:pPr>
            <a:r>
              <a:rPr lang="ja-JP" altLang="en-US" sz="4400">
                <a:solidFill>
                  <a:srgbClr val="FFCCFF"/>
                </a:solidFill>
                <a:effectLst>
                  <a:outerShdw blurRad="38100" dist="38100" dir="2700000" algn="tl">
                    <a:srgbClr val="000000"/>
                  </a:outerShdw>
                </a:effectLst>
                <a:latin typeface="ＭＳ Ｐゴシック" pitchFamily="50" charset="-128"/>
              </a:rPr>
              <a:t>放置すると</a:t>
            </a:r>
            <a:r>
              <a:rPr lang="ja-JP" altLang="en-US" sz="4400">
                <a:solidFill>
                  <a:srgbClr val="FF9966"/>
                </a:solidFill>
                <a:effectLst>
                  <a:outerShdw blurRad="38100" dist="38100" dir="2700000" algn="tl">
                    <a:srgbClr val="000000"/>
                  </a:outerShdw>
                </a:effectLst>
                <a:latin typeface="ＭＳ Ｐゴシック" pitchFamily="50" charset="-128"/>
              </a:rPr>
              <a:t>合併症（巨大児など）</a:t>
            </a:r>
            <a:endParaRPr lang="ja-JP" altLang="en-US" sz="2800">
              <a:solidFill>
                <a:srgbClr val="FFCCFF"/>
              </a:solidFill>
              <a:effectLst>
                <a:outerShdw blurRad="38100" dist="38100" dir="2700000" algn="tl">
                  <a:srgbClr val="000000"/>
                </a:outerShdw>
              </a:effectLst>
              <a:latin typeface="ＭＳ Ｐゴシック" pitchFamily="50" charset="-128"/>
            </a:endParaRPr>
          </a:p>
        </p:txBody>
      </p:sp>
      <p:sp>
        <p:nvSpPr>
          <p:cNvPr id="452616" name="Text Box 8"/>
          <p:cNvSpPr txBox="1">
            <a:spLocks noChangeArrowheads="1"/>
          </p:cNvSpPr>
          <p:nvPr/>
        </p:nvSpPr>
        <p:spPr bwMode="auto">
          <a:xfrm>
            <a:off x="107950" y="5257800"/>
            <a:ext cx="8928100" cy="400110"/>
          </a:xfrm>
          <a:prstGeom prst="rect">
            <a:avLst/>
          </a:prstGeom>
          <a:noFill/>
          <a:ln w="9525">
            <a:noFill/>
            <a:miter lim="800000"/>
            <a:headEnd/>
            <a:tailEnd/>
          </a:ln>
          <a:effectLst/>
        </p:spPr>
        <p:txBody>
          <a:bodyPr>
            <a:spAutoFit/>
          </a:bodyPr>
          <a:lstStyle/>
          <a:p>
            <a:pPr algn="ctr">
              <a:defRPr/>
            </a:pPr>
            <a:r>
              <a:rPr lang="ja-JP" altLang="en-US" sz="2000">
                <a:solidFill>
                  <a:srgbClr val="D0EAEC"/>
                </a:solidFill>
                <a:effectLst>
                  <a:outerShdw blurRad="38100" dist="38100" dir="2700000" algn="tl">
                    <a:srgbClr val="000000"/>
                  </a:outerShdw>
                </a:effectLst>
                <a:latin typeface="ＭＳ Ｐゴシック" pitchFamily="50" charset="-128"/>
              </a:rPr>
              <a:t>（糖尿病の診断基準の</a:t>
            </a:r>
            <a:r>
              <a:rPr lang="ja-JP" altLang="en-US" sz="2000">
                <a:solidFill>
                  <a:srgbClr val="FFFF00"/>
                </a:solidFill>
                <a:effectLst>
                  <a:outerShdw blurRad="38100" dist="38100" dir="2700000" algn="tl">
                    <a:srgbClr val="000000"/>
                  </a:outerShdw>
                </a:effectLst>
                <a:latin typeface="ＭＳ Ｐゴシック" pitchFamily="50" charset="-128"/>
              </a:rPr>
              <a:t>血糖値</a:t>
            </a:r>
            <a:r>
              <a:rPr lang="ja-JP" altLang="en-US" sz="2000">
                <a:solidFill>
                  <a:srgbClr val="D0EAEC"/>
                </a:solidFill>
                <a:effectLst>
                  <a:outerShdw blurRad="38100" dist="38100" dir="2700000" algn="tl">
                    <a:srgbClr val="000000"/>
                  </a:outerShdw>
                </a:effectLst>
                <a:latin typeface="ＭＳ Ｐゴシック" pitchFamily="50" charset="-128"/>
              </a:rPr>
              <a:t>は合併症発症で決めている！）</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215011" y="115570"/>
            <a:ext cx="6713979" cy="5266055"/>
          </a:xfrm>
          <a:prstGeom prst="rect">
            <a:avLst/>
          </a:prstGeom>
        </p:spPr>
      </p:pic>
      <p:sp>
        <p:nvSpPr>
          <p:cNvPr id="3" name="正方形/長方形 2"/>
          <p:cNvSpPr/>
          <p:nvPr/>
        </p:nvSpPr>
        <p:spPr>
          <a:xfrm>
            <a:off x="0" y="5380672"/>
            <a:ext cx="9144000" cy="1477328"/>
          </a:xfrm>
          <a:prstGeom prst="rect">
            <a:avLst/>
          </a:prstGeom>
        </p:spPr>
        <p:txBody>
          <a:bodyPr wrap="square">
            <a:spAutoFit/>
          </a:bodyPr>
          <a:lstStyle/>
          <a:p>
            <a:r>
              <a:rPr lang="en-US" altLang="ja-JP" sz="1800" b="0" dirty="0" smtClean="0">
                <a:solidFill>
                  <a:srgbClr val="FFFFFF"/>
                </a:solidFill>
              </a:rPr>
              <a:t>The </a:t>
            </a:r>
            <a:r>
              <a:rPr lang="en-US" altLang="ja-JP" sz="1800" b="0" dirty="0">
                <a:solidFill>
                  <a:srgbClr val="FFFFFF"/>
                </a:solidFill>
              </a:rPr>
              <a:t>group developed </a:t>
            </a:r>
            <a:r>
              <a:rPr lang="en-US" altLang="ja-JP" sz="1800" b="0" dirty="0" smtClean="0">
                <a:solidFill>
                  <a:srgbClr val="FFFFFF"/>
                </a:solidFill>
              </a:rPr>
              <a:t>diagnostic</a:t>
            </a:r>
            <a:r>
              <a:rPr lang="ja-JP" altLang="en-US" sz="1800" b="0" dirty="0">
                <a:solidFill>
                  <a:srgbClr val="FFFFFF"/>
                </a:solidFill>
              </a:rPr>
              <a:t> </a:t>
            </a:r>
            <a:r>
              <a:rPr lang="en-US" altLang="ja-JP" sz="1800" b="0" dirty="0" smtClean="0">
                <a:solidFill>
                  <a:srgbClr val="FFFFFF"/>
                </a:solidFill>
              </a:rPr>
              <a:t>cut </a:t>
            </a:r>
            <a:r>
              <a:rPr lang="en-US" altLang="ja-JP" sz="1800" b="0" dirty="0">
                <a:solidFill>
                  <a:srgbClr val="FFFFFF"/>
                </a:solidFill>
              </a:rPr>
              <a:t>points for the fasting, 1-h, </a:t>
            </a:r>
            <a:r>
              <a:rPr lang="en-US" altLang="ja-JP" sz="1800" b="0" dirty="0" smtClean="0">
                <a:solidFill>
                  <a:srgbClr val="FFFFFF"/>
                </a:solidFill>
              </a:rPr>
              <a:t>and 2-h </a:t>
            </a:r>
            <a:r>
              <a:rPr lang="en-US" altLang="ja-JP" sz="1800" b="0" dirty="0">
                <a:solidFill>
                  <a:srgbClr val="FFFFFF"/>
                </a:solidFill>
              </a:rPr>
              <a:t>plasma glucose measurements </a:t>
            </a:r>
            <a:r>
              <a:rPr lang="en-US" altLang="ja-JP" sz="1800" b="0" dirty="0" smtClean="0">
                <a:solidFill>
                  <a:srgbClr val="FFFFFF"/>
                </a:solidFill>
              </a:rPr>
              <a:t>that conveyed </a:t>
            </a:r>
            <a:r>
              <a:rPr lang="en-US" altLang="ja-JP" sz="1800" b="0" dirty="0">
                <a:solidFill>
                  <a:srgbClr val="FFFFFF"/>
                </a:solidFill>
              </a:rPr>
              <a:t>an odds ratio for adverse </a:t>
            </a:r>
            <a:r>
              <a:rPr lang="en-US" altLang="ja-JP" sz="1800" b="0" dirty="0" smtClean="0">
                <a:solidFill>
                  <a:srgbClr val="FFFFFF"/>
                </a:solidFill>
              </a:rPr>
              <a:t>outcomes of </a:t>
            </a:r>
            <a:r>
              <a:rPr lang="en-US" altLang="ja-JP" sz="1800" b="0" dirty="0">
                <a:solidFill>
                  <a:srgbClr val="FFFF00"/>
                </a:solidFill>
              </a:rPr>
              <a:t>at least 1.75 </a:t>
            </a:r>
            <a:r>
              <a:rPr lang="en-US" altLang="ja-JP" sz="1800" b="0" dirty="0">
                <a:solidFill>
                  <a:srgbClr val="FFFFFF"/>
                </a:solidFill>
              </a:rPr>
              <a:t>compared </a:t>
            </a:r>
            <a:r>
              <a:rPr lang="en-US" altLang="ja-JP" sz="1800" b="0" dirty="0" smtClean="0">
                <a:solidFill>
                  <a:srgbClr val="FFFFFF"/>
                </a:solidFill>
              </a:rPr>
              <a:t>with women </a:t>
            </a:r>
            <a:r>
              <a:rPr lang="en-US" altLang="ja-JP" sz="1800" b="0" dirty="0">
                <a:solidFill>
                  <a:srgbClr val="FFFFFF"/>
                </a:solidFill>
              </a:rPr>
              <a:t>with the mean glucose levels </a:t>
            </a:r>
            <a:r>
              <a:rPr lang="en-US" altLang="ja-JP" sz="1800" b="0" dirty="0" smtClean="0">
                <a:solidFill>
                  <a:srgbClr val="FFFFFF"/>
                </a:solidFill>
              </a:rPr>
              <a:t>in the </a:t>
            </a:r>
            <a:r>
              <a:rPr lang="en-US" altLang="ja-JP" sz="1800" b="0" dirty="0">
                <a:solidFill>
                  <a:srgbClr val="FFFFFF"/>
                </a:solidFill>
              </a:rPr>
              <a:t>HAPO </a:t>
            </a:r>
            <a:r>
              <a:rPr lang="en-US" altLang="ja-JP" sz="1800" b="0" dirty="0" smtClean="0">
                <a:solidFill>
                  <a:srgbClr val="FFFFFF"/>
                </a:solidFill>
              </a:rPr>
              <a:t>study</a:t>
            </a:r>
            <a:r>
              <a:rPr lang="ja-JP" altLang="en-US" sz="1800" b="0" dirty="0">
                <a:solidFill>
                  <a:srgbClr val="FFFFFF"/>
                </a:solidFill>
              </a:rPr>
              <a:t> </a:t>
            </a:r>
            <a:r>
              <a:rPr lang="en-US" altLang="ja-JP" sz="1800" b="0" dirty="0" smtClean="0">
                <a:solidFill>
                  <a:srgbClr val="FFFFFF"/>
                </a:solidFill>
              </a:rPr>
              <a:t>(23316 </a:t>
            </a:r>
            <a:r>
              <a:rPr lang="en-US" altLang="ja-JP" sz="1800" b="0" dirty="0">
                <a:solidFill>
                  <a:srgbClr val="FFFFFF"/>
                </a:solidFill>
              </a:rPr>
              <a:t>pregnant </a:t>
            </a:r>
            <a:r>
              <a:rPr lang="en-US" altLang="ja-JP" sz="1800" b="0" dirty="0" smtClean="0">
                <a:solidFill>
                  <a:srgbClr val="FFFFFF"/>
                </a:solidFill>
              </a:rPr>
              <a:t>women). </a:t>
            </a:r>
            <a:r>
              <a:rPr lang="en-US" altLang="ja-JP" sz="1800" b="0" dirty="0">
                <a:solidFill>
                  <a:srgbClr val="FFFFFF"/>
                </a:solidFill>
              </a:rPr>
              <a:t> </a:t>
            </a:r>
            <a:r>
              <a:rPr lang="ja-JP" altLang="en-US" sz="1800" b="0" dirty="0" smtClean="0">
                <a:solidFill>
                  <a:srgbClr val="FFFFFF"/>
                </a:solidFill>
              </a:rPr>
              <a:t>平均血糖 </a:t>
            </a:r>
            <a:r>
              <a:rPr lang="en-US" altLang="ja-JP" sz="1800" b="0" dirty="0" smtClean="0">
                <a:solidFill>
                  <a:srgbClr val="FFFFFF"/>
                </a:solidFill>
              </a:rPr>
              <a:t>(FPG 80.9mg/dl, 1-h PG 134.1mg/dl, 2-h PG 111.0mg/dl) </a:t>
            </a:r>
            <a:r>
              <a:rPr lang="ja-JP" altLang="en-US" sz="1800" b="0" dirty="0" smtClean="0">
                <a:solidFill>
                  <a:srgbClr val="FFFFFF"/>
                </a:solidFill>
              </a:rPr>
              <a:t>の女性に比較し</a:t>
            </a:r>
            <a:r>
              <a:rPr lang="en-US" altLang="ja-JP" sz="1800" b="0" dirty="0" smtClean="0">
                <a:solidFill>
                  <a:srgbClr val="FFFFFF"/>
                </a:solidFill>
              </a:rPr>
              <a:t>1.75</a:t>
            </a:r>
            <a:r>
              <a:rPr lang="ja-JP" altLang="en-US" sz="1800" b="0" dirty="0" smtClean="0">
                <a:solidFill>
                  <a:srgbClr val="FFFFFF"/>
                </a:solidFill>
              </a:rPr>
              <a:t>倍</a:t>
            </a:r>
            <a:r>
              <a:rPr lang="ja-JP" altLang="en-US" sz="1800" b="0" dirty="0">
                <a:solidFill>
                  <a:srgbClr val="FFFFFF"/>
                </a:solidFill>
              </a:rPr>
              <a:t>以上</a:t>
            </a:r>
            <a:r>
              <a:rPr lang="ja-JP" altLang="en-US" sz="1800" b="0" dirty="0" smtClean="0">
                <a:solidFill>
                  <a:srgbClr val="FFFFFF"/>
                </a:solidFill>
              </a:rPr>
              <a:t>のリスクとなる血糖が閾値</a:t>
            </a:r>
            <a:endParaRPr lang="ja-JP" altLang="en-US" sz="1800" dirty="0">
              <a:solidFill>
                <a:srgbClr val="FFFFFF"/>
              </a:solidFill>
            </a:endParaRPr>
          </a:p>
        </p:txBody>
      </p:sp>
    </p:spTree>
    <p:extLst>
      <p:ext uri="{BB962C8B-B14F-4D97-AF65-F5344CB8AC3E}">
        <p14:creationId xmlns:p14="http://schemas.microsoft.com/office/powerpoint/2010/main" val="3495148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2581354" y="476250"/>
            <a:ext cx="3759041" cy="738664"/>
          </a:xfrm>
          <a:prstGeom prst="rect">
            <a:avLst/>
          </a:prstGeom>
          <a:noFill/>
          <a:ln w="9525">
            <a:noFill/>
            <a:miter lim="800000"/>
            <a:headEnd/>
            <a:tailEnd/>
          </a:ln>
        </p:spPr>
        <p:txBody>
          <a:bodyPr wrap="none" lIns="0" tIns="0" rIns="0" bIns="0">
            <a:spAutoFit/>
          </a:bodyPr>
          <a:lstStyle/>
          <a:p>
            <a:pPr algn="ctr">
              <a:defRPr/>
            </a:pPr>
            <a:r>
              <a:rPr lang="ja-JP" altLang="en-US" sz="4800" dirty="0">
                <a:solidFill>
                  <a:srgbClr val="FFFF00"/>
                </a:solidFill>
                <a:effectLst>
                  <a:outerShdw blurRad="38100" dist="38100" dir="2700000" algn="tl">
                    <a:srgbClr val="000000"/>
                  </a:outerShdw>
                </a:effectLst>
                <a:latin typeface="ＭＳ Ｐゴシック" pitchFamily="50" charset="-128"/>
              </a:rPr>
              <a:t>糖尿病 とは？</a:t>
            </a:r>
            <a:endParaRPr lang="ja-JP" altLang="en-US" sz="3200" dirty="0">
              <a:solidFill>
                <a:srgbClr val="FFFF00"/>
              </a:solidFill>
              <a:effectLst>
                <a:outerShdw blurRad="38100" dist="38100" dir="2700000" algn="tl">
                  <a:srgbClr val="000000"/>
                </a:outerShdw>
              </a:effectLst>
              <a:latin typeface="ＭＳ Ｐゴシック" pitchFamily="50" charset="-128"/>
            </a:endParaRPr>
          </a:p>
        </p:txBody>
      </p:sp>
      <p:sp>
        <p:nvSpPr>
          <p:cNvPr id="452611" name="Rectangle 3"/>
          <p:cNvSpPr>
            <a:spLocks noChangeArrowheads="1"/>
          </p:cNvSpPr>
          <p:nvPr/>
        </p:nvSpPr>
        <p:spPr bwMode="auto">
          <a:xfrm>
            <a:off x="1547813" y="1628775"/>
            <a:ext cx="6051337" cy="677108"/>
          </a:xfrm>
          <a:prstGeom prst="rect">
            <a:avLst/>
          </a:prstGeom>
          <a:noFill/>
          <a:ln w="9525">
            <a:noFill/>
            <a:miter lim="800000"/>
            <a:headEnd/>
            <a:tailEnd/>
          </a:ln>
        </p:spPr>
        <p:txBody>
          <a:bodyPr wrap="none" lIns="0" tIns="0" rIns="0" bIns="0">
            <a:spAutoFit/>
          </a:bodyPr>
          <a:lstStyle/>
          <a:p>
            <a:pPr>
              <a:defRPr/>
            </a:pPr>
            <a:r>
              <a:rPr lang="ja-JP" altLang="en-US" sz="4400">
                <a:solidFill>
                  <a:srgbClr val="FFFF00"/>
                </a:solidFill>
                <a:effectLst>
                  <a:outerShdw blurRad="38100" dist="38100" dir="2700000" algn="tl">
                    <a:srgbClr val="000000"/>
                  </a:outerShdw>
                </a:effectLst>
                <a:latin typeface="ＭＳ Ｐゴシック" pitchFamily="50" charset="-128"/>
              </a:rPr>
              <a:t>血糖</a:t>
            </a:r>
            <a:r>
              <a:rPr lang="ja-JP" altLang="en-US" sz="4400">
                <a:solidFill>
                  <a:srgbClr val="FFFFFF"/>
                </a:solidFill>
                <a:effectLst>
                  <a:outerShdw blurRad="38100" dist="38100" dir="2700000" algn="tl">
                    <a:srgbClr val="000000"/>
                  </a:outerShdw>
                </a:effectLst>
                <a:latin typeface="ＭＳ Ｐゴシック" pitchFamily="50" charset="-128"/>
              </a:rPr>
              <a:t>が上昇する病気です</a:t>
            </a:r>
            <a:endParaRPr lang="ja-JP" altLang="en-US" sz="2800">
              <a:solidFill>
                <a:srgbClr val="000000"/>
              </a:solidFill>
              <a:effectLst>
                <a:outerShdw blurRad="38100" dist="38100" dir="2700000" algn="tl">
                  <a:srgbClr val="FFFFFF"/>
                </a:outerShdw>
              </a:effectLst>
              <a:latin typeface="ＭＳ Ｐゴシック" pitchFamily="50" charset="-128"/>
            </a:endParaRPr>
          </a:p>
        </p:txBody>
      </p:sp>
      <p:sp>
        <p:nvSpPr>
          <p:cNvPr id="64516" name="Rectangle 4"/>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64517" name="Rectangle 5"/>
          <p:cNvSpPr>
            <a:spLocks noChangeArrowheads="1"/>
          </p:cNvSpPr>
          <p:nvPr/>
        </p:nvSpPr>
        <p:spPr bwMode="auto">
          <a:xfrm>
            <a:off x="8396288" y="5846763"/>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ja-JP" altLang="ja-JP" sz="2000">
              <a:solidFill>
                <a:srgbClr val="000000"/>
              </a:solidFill>
              <a:latin typeface="ＭＳ Ｐゴシック" pitchFamily="50" charset="-128"/>
              <a:ea typeface="Osaka"/>
              <a:cs typeface="Osaka"/>
            </a:endParaRPr>
          </a:p>
        </p:txBody>
      </p:sp>
      <p:sp>
        <p:nvSpPr>
          <p:cNvPr id="452615" name="Rectangle 7"/>
          <p:cNvSpPr>
            <a:spLocks noChangeArrowheads="1"/>
          </p:cNvSpPr>
          <p:nvPr/>
        </p:nvSpPr>
        <p:spPr bwMode="auto">
          <a:xfrm>
            <a:off x="2389188" y="4551363"/>
            <a:ext cx="4392612" cy="692150"/>
          </a:xfrm>
          <a:prstGeom prst="rect">
            <a:avLst/>
          </a:prstGeom>
          <a:noFill/>
          <a:ln w="9525">
            <a:noFill/>
            <a:miter lim="800000"/>
            <a:headEnd/>
            <a:tailEnd/>
          </a:ln>
        </p:spPr>
        <p:txBody>
          <a:bodyPr wrap="none" lIns="0" tIns="0" rIns="0" bIns="0">
            <a:spAutoFit/>
          </a:bodyPr>
          <a:lstStyle/>
          <a:p>
            <a:pPr algn="ctr">
              <a:defRPr/>
            </a:pPr>
            <a:r>
              <a:rPr lang="ja-JP" altLang="en-US" sz="4400" dirty="0">
                <a:solidFill>
                  <a:srgbClr val="FFCCFF"/>
                </a:solidFill>
                <a:effectLst>
                  <a:outerShdw blurRad="38100" dist="38100" dir="2700000" algn="tl">
                    <a:srgbClr val="000000"/>
                  </a:outerShdw>
                </a:effectLst>
                <a:latin typeface="ＭＳ Ｐゴシック" pitchFamily="50" charset="-128"/>
              </a:rPr>
              <a:t>放置すると</a:t>
            </a:r>
            <a:r>
              <a:rPr lang="ja-JP" altLang="en-US" sz="4400" dirty="0">
                <a:solidFill>
                  <a:srgbClr val="FF9966"/>
                </a:solidFill>
                <a:effectLst>
                  <a:outerShdw blurRad="38100" dist="38100" dir="2700000" algn="tl">
                    <a:srgbClr val="000000"/>
                  </a:outerShdw>
                </a:effectLst>
                <a:latin typeface="ＭＳ Ｐゴシック" pitchFamily="50" charset="-128"/>
              </a:rPr>
              <a:t>合併症</a:t>
            </a:r>
            <a:endParaRPr lang="ja-JP" altLang="en-US" sz="2800" dirty="0">
              <a:solidFill>
                <a:srgbClr val="FFCCFF"/>
              </a:solidFill>
              <a:effectLst>
                <a:outerShdw blurRad="38100" dist="38100" dir="2700000" algn="tl">
                  <a:srgbClr val="000000"/>
                </a:outerShdw>
              </a:effectLst>
              <a:latin typeface="ＭＳ Ｐゴシック" pitchFamily="50" charset="-128"/>
            </a:endParaRPr>
          </a:p>
        </p:txBody>
      </p:sp>
      <p:sp>
        <p:nvSpPr>
          <p:cNvPr id="452616" name="Text Box 8"/>
          <p:cNvSpPr txBox="1">
            <a:spLocks noChangeArrowheads="1"/>
          </p:cNvSpPr>
          <p:nvPr/>
        </p:nvSpPr>
        <p:spPr bwMode="auto">
          <a:xfrm>
            <a:off x="107950" y="5318125"/>
            <a:ext cx="8928100" cy="400110"/>
          </a:xfrm>
          <a:prstGeom prst="rect">
            <a:avLst/>
          </a:prstGeom>
          <a:noFill/>
          <a:ln w="9525">
            <a:noFill/>
            <a:miter lim="800000"/>
            <a:headEnd/>
            <a:tailEnd/>
          </a:ln>
          <a:effectLst/>
        </p:spPr>
        <p:txBody>
          <a:bodyPr>
            <a:spAutoFit/>
          </a:bodyPr>
          <a:lstStyle/>
          <a:p>
            <a:pPr algn="ctr">
              <a:defRPr/>
            </a:pPr>
            <a:r>
              <a:rPr lang="ja-JP" altLang="en-US" sz="2000">
                <a:solidFill>
                  <a:srgbClr val="D0EAEC"/>
                </a:solidFill>
                <a:effectLst>
                  <a:outerShdw blurRad="38100" dist="38100" dir="2700000" algn="tl">
                    <a:srgbClr val="000000"/>
                  </a:outerShdw>
                </a:effectLst>
                <a:latin typeface="ＭＳ Ｐゴシック" pitchFamily="50" charset="-128"/>
              </a:rPr>
              <a:t>（糖尿病の診断基準の</a:t>
            </a:r>
            <a:r>
              <a:rPr lang="ja-JP" altLang="en-US" sz="2000">
                <a:solidFill>
                  <a:srgbClr val="FFFF00"/>
                </a:solidFill>
                <a:effectLst>
                  <a:outerShdw blurRad="38100" dist="38100" dir="2700000" algn="tl">
                    <a:srgbClr val="000000"/>
                  </a:outerShdw>
                </a:effectLst>
                <a:latin typeface="ＭＳ Ｐゴシック" pitchFamily="50" charset="-128"/>
              </a:rPr>
              <a:t>血糖値</a:t>
            </a:r>
            <a:r>
              <a:rPr lang="ja-JP" altLang="en-US" sz="2000">
                <a:solidFill>
                  <a:srgbClr val="D0EAEC"/>
                </a:solidFill>
                <a:effectLst>
                  <a:outerShdw blurRad="38100" dist="38100" dir="2700000" algn="tl">
                    <a:srgbClr val="000000"/>
                  </a:outerShdw>
                </a:effectLst>
                <a:latin typeface="ＭＳ Ｐゴシック" pitchFamily="50" charset="-128"/>
              </a:rPr>
              <a:t>は合併症発症で決めている！）</a:t>
            </a:r>
          </a:p>
        </p:txBody>
      </p:sp>
      <p:sp>
        <p:nvSpPr>
          <p:cNvPr id="522248" name="Text Box 8"/>
          <p:cNvSpPr txBox="1">
            <a:spLocks noChangeArrowheads="1"/>
          </p:cNvSpPr>
          <p:nvPr/>
        </p:nvSpPr>
        <p:spPr bwMode="auto">
          <a:xfrm>
            <a:off x="2173288" y="2420938"/>
            <a:ext cx="3552576" cy="156966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2400" dirty="0">
                <a:solidFill>
                  <a:srgbClr val="FFFF00"/>
                </a:solidFill>
                <a:effectLst>
                  <a:outerShdw blurRad="38100" dist="38100" dir="2700000" algn="tl">
                    <a:srgbClr val="000000"/>
                  </a:outerShdw>
                </a:effectLst>
                <a:latin typeface="ＭＳ Ｐゴシック" pitchFamily="50" charset="-128"/>
              </a:rPr>
              <a:t>HbA</a:t>
            </a:r>
            <a:r>
              <a:rPr lang="en-US" altLang="ja-JP" dirty="0">
                <a:solidFill>
                  <a:srgbClr val="FFFF00"/>
                </a:solidFill>
                <a:effectLst>
                  <a:outerShdw blurRad="38100" dist="38100" dir="2700000" algn="tl">
                    <a:srgbClr val="000000"/>
                  </a:outerShdw>
                </a:effectLst>
                <a:latin typeface="ＭＳ Ｐゴシック" pitchFamily="50" charset="-128"/>
              </a:rPr>
              <a:t>1C</a:t>
            </a:r>
            <a:r>
              <a:rPr lang="en-US" altLang="ja-JP" sz="2400" dirty="0">
                <a:solidFill>
                  <a:srgbClr val="FFFF00"/>
                </a:solidFill>
                <a:effectLst>
                  <a:outerShdw blurRad="38100" dist="38100" dir="2700000" algn="tl">
                    <a:srgbClr val="000000"/>
                  </a:outerShdw>
                </a:effectLst>
                <a:latin typeface="ＭＳ Ｐゴシック" pitchFamily="50" charset="-128"/>
              </a:rPr>
              <a:t>(NGSP) 6.5%</a:t>
            </a:r>
            <a:r>
              <a:rPr lang="ja-JP" altLang="en-US" sz="2400" dirty="0">
                <a:solidFill>
                  <a:srgbClr val="FFFF00"/>
                </a:solidFill>
                <a:effectLst>
                  <a:outerShdw blurRad="38100" dist="38100" dir="2700000" algn="tl">
                    <a:srgbClr val="000000"/>
                  </a:outerShdw>
                </a:effectLst>
                <a:latin typeface="ＭＳ Ｐゴシック" pitchFamily="50" charset="-128"/>
              </a:rPr>
              <a:t>以上</a:t>
            </a:r>
            <a:endParaRPr lang="en-US" altLang="ja-JP" sz="2400" dirty="0">
              <a:solidFill>
                <a:srgbClr val="FFFF00"/>
              </a:solidFill>
              <a:effectLst>
                <a:outerShdw blurRad="38100" dist="38100" dir="2700000" algn="tl">
                  <a:srgbClr val="000000"/>
                </a:outerShdw>
              </a:effectLst>
              <a:latin typeface="ＭＳ Ｐゴシック" pitchFamily="50" charset="-128"/>
            </a:endParaRPr>
          </a:p>
          <a:p>
            <a:pPr>
              <a:defRPr/>
            </a:pPr>
            <a:r>
              <a:rPr lang="ja-JP" altLang="en-US" sz="2400" dirty="0">
                <a:solidFill>
                  <a:srgbClr val="FFFF00"/>
                </a:solidFill>
                <a:effectLst>
                  <a:outerShdw blurRad="38100" dist="38100" dir="2700000" algn="tl">
                    <a:srgbClr val="000000"/>
                  </a:outerShdw>
                </a:effectLst>
                <a:latin typeface="ＭＳ Ｐゴシック" pitchFamily="50" charset="-128"/>
              </a:rPr>
              <a:t>空腹時 </a:t>
            </a:r>
            <a:r>
              <a:rPr lang="en-US" altLang="ja-JP" sz="2400" dirty="0">
                <a:solidFill>
                  <a:srgbClr val="FFFF00"/>
                </a:solidFill>
                <a:effectLst>
                  <a:outerShdw blurRad="38100" dist="38100" dir="2700000" algn="tl">
                    <a:srgbClr val="000000"/>
                  </a:outerShdw>
                </a:effectLst>
                <a:latin typeface="ＭＳ Ｐゴシック" pitchFamily="50" charset="-128"/>
              </a:rPr>
              <a:t>126mg/dl</a:t>
            </a:r>
            <a:r>
              <a:rPr lang="ja-JP" altLang="en-US" sz="2400" dirty="0">
                <a:solidFill>
                  <a:srgbClr val="FFFF00"/>
                </a:solidFill>
                <a:effectLst>
                  <a:outerShdw blurRad="38100" dist="38100" dir="2700000" algn="tl">
                    <a:srgbClr val="000000"/>
                  </a:outerShdw>
                </a:effectLst>
                <a:latin typeface="ＭＳ Ｐゴシック" pitchFamily="50" charset="-128"/>
              </a:rPr>
              <a:t>以上，</a:t>
            </a:r>
          </a:p>
          <a:p>
            <a:pPr>
              <a:defRPr/>
            </a:pPr>
            <a:r>
              <a:rPr lang="ja-JP" altLang="en-US" sz="2400" dirty="0">
                <a:solidFill>
                  <a:srgbClr val="FFFF00"/>
                </a:solidFill>
                <a:effectLst>
                  <a:outerShdw blurRad="38100" dist="38100" dir="2700000" algn="tl">
                    <a:srgbClr val="000000"/>
                  </a:outerShdw>
                </a:effectLst>
                <a:latin typeface="ＭＳ Ｐゴシック" pitchFamily="50" charset="-128"/>
              </a:rPr>
              <a:t>随時血糖 </a:t>
            </a:r>
            <a:r>
              <a:rPr lang="en-US" altLang="ja-JP" sz="2400" dirty="0">
                <a:solidFill>
                  <a:srgbClr val="FFFF00"/>
                </a:solidFill>
                <a:effectLst>
                  <a:outerShdw blurRad="38100" dist="38100" dir="2700000" algn="tl">
                    <a:srgbClr val="000000"/>
                  </a:outerShdw>
                </a:effectLst>
                <a:latin typeface="ＭＳ Ｐゴシック" pitchFamily="50" charset="-128"/>
              </a:rPr>
              <a:t>200mg/dl</a:t>
            </a:r>
            <a:r>
              <a:rPr lang="ja-JP" altLang="en-US" sz="2400" dirty="0">
                <a:solidFill>
                  <a:srgbClr val="FFFF00"/>
                </a:solidFill>
                <a:effectLst>
                  <a:outerShdw blurRad="38100" dist="38100" dir="2700000" algn="tl">
                    <a:srgbClr val="000000"/>
                  </a:outerShdw>
                </a:effectLst>
                <a:latin typeface="ＭＳ Ｐゴシック" pitchFamily="50" charset="-128"/>
              </a:rPr>
              <a:t>以上，</a:t>
            </a:r>
          </a:p>
          <a:p>
            <a:pPr>
              <a:defRPr/>
            </a:pPr>
            <a:r>
              <a:rPr lang="ja-JP" altLang="en-US" sz="2400" dirty="0">
                <a:solidFill>
                  <a:srgbClr val="FFFF00"/>
                </a:solidFill>
                <a:effectLst>
                  <a:outerShdw blurRad="38100" dist="38100" dir="2700000" algn="tl">
                    <a:srgbClr val="000000"/>
                  </a:outerShdw>
                </a:effectLst>
                <a:latin typeface="ＭＳ Ｐゴシック" pitchFamily="50" charset="-128"/>
              </a:rPr>
              <a:t>負荷後 </a:t>
            </a:r>
            <a:r>
              <a:rPr lang="en-US" altLang="ja-JP" sz="2400" dirty="0">
                <a:solidFill>
                  <a:srgbClr val="FFFF00"/>
                </a:solidFill>
                <a:effectLst>
                  <a:outerShdw blurRad="38100" dist="38100" dir="2700000" algn="tl">
                    <a:srgbClr val="000000"/>
                  </a:outerShdw>
                </a:effectLst>
                <a:latin typeface="ＭＳ Ｐゴシック" pitchFamily="50" charset="-128"/>
              </a:rPr>
              <a:t>200mg/dl</a:t>
            </a:r>
            <a:r>
              <a:rPr lang="ja-JP" altLang="en-US" sz="2400" dirty="0">
                <a:solidFill>
                  <a:srgbClr val="FFFF00"/>
                </a:solidFill>
                <a:effectLst>
                  <a:outerShdw blurRad="38100" dist="38100" dir="2700000" algn="tl">
                    <a:srgbClr val="000000"/>
                  </a:outerShdw>
                </a:effectLst>
                <a:latin typeface="ＭＳ Ｐゴシック" pitchFamily="50" charset="-128"/>
              </a:rPr>
              <a:t>以上</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p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6979" name="AutoShape 3"/>
          <p:cNvSpPr>
            <a:spLocks noChangeArrowheads="1"/>
          </p:cNvSpPr>
          <p:nvPr/>
        </p:nvSpPr>
        <p:spPr bwMode="auto">
          <a:xfrm>
            <a:off x="6084888" y="1385888"/>
            <a:ext cx="2879725" cy="5283200"/>
          </a:xfrm>
          <a:prstGeom prst="roundRect">
            <a:avLst>
              <a:gd name="adj" fmla="val 16667"/>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ja-JP"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6979"/>
                                        </p:tgtEl>
                                        <p:attrNameLst>
                                          <p:attrName>style.visibility</p:attrName>
                                        </p:attrNameLst>
                                      </p:cBhvr>
                                      <p:to>
                                        <p:strVal val="visible"/>
                                      </p:to>
                                    </p:set>
                                    <p:animEffect transition="in" filter="blinds(horizontal)">
                                      <p:cBhvr>
                                        <p:cTn id="7" dur="500"/>
                                        <p:tgtEl>
                                          <p:spTgt spid="76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8069" b="2463"/>
          <a:stretch>
            <a:fillRect/>
          </a:stretch>
        </p:blipFill>
        <p:spPr bwMode="auto">
          <a:xfrm>
            <a:off x="1376363" y="55563"/>
            <a:ext cx="6148387" cy="781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65"/>
          <p:cNvSpPr>
            <a:spLocks noChangeArrowheads="1"/>
          </p:cNvSpPr>
          <p:nvPr/>
        </p:nvSpPr>
        <p:spPr bwMode="auto">
          <a:xfrm>
            <a:off x="3851275" y="1557338"/>
            <a:ext cx="1584325" cy="431800"/>
          </a:xfrm>
          <a:prstGeom prst="roundRect">
            <a:avLst>
              <a:gd name="adj" fmla="val 16667"/>
            </a:avLst>
          </a:prstGeom>
          <a:solidFill>
            <a:schemeClr val="accent1"/>
          </a:solidFill>
          <a:ln w="9525">
            <a:solidFill>
              <a:srgbClr val="00FFFF"/>
            </a:solidFill>
            <a:round/>
            <a:headEnd/>
            <a:tailEnd/>
          </a:ln>
          <a:effectLst>
            <a:prstShdw prst="shdw17" dist="17961" dir="2700000">
              <a:srgbClr val="009999"/>
            </a:prstShdw>
          </a:effectLst>
        </p:spPr>
        <p:txBody>
          <a:bodyPr wrap="none" anchor="ctr"/>
          <a:lstStyle/>
          <a:p>
            <a:pPr>
              <a:spcBef>
                <a:spcPct val="50000"/>
              </a:spcBef>
            </a:pPr>
            <a:endParaRPr lang="ja-JP" altLang="en-US">
              <a:solidFill>
                <a:srgbClr val="000000"/>
              </a:solidFill>
              <a:latin typeface="ＭＳ Ｐゴシック" pitchFamily="50" charset="-128"/>
            </a:endParaRPr>
          </a:p>
        </p:txBody>
      </p:sp>
      <p:pic>
        <p:nvPicPr>
          <p:cNvPr id="70659" name="Picture 64" descr="Gut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137150"/>
            <a:ext cx="23764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6765" name="Rectangle 29"/>
          <p:cNvSpPr>
            <a:spLocks noChangeArrowheads="1"/>
          </p:cNvSpPr>
          <p:nvPr/>
        </p:nvSpPr>
        <p:spPr bwMode="invGray">
          <a:xfrm>
            <a:off x="1187450" y="115888"/>
            <a:ext cx="6704013" cy="646112"/>
          </a:xfrm>
          <a:prstGeom prst="rect">
            <a:avLst/>
          </a:prstGeom>
          <a:noFill/>
          <a:ln w="9525">
            <a:noFill/>
            <a:miter lim="800000"/>
            <a:headEnd/>
            <a:tailEnd/>
          </a:ln>
        </p:spPr>
        <p:txBody>
          <a:bodyPr lIns="0" tIns="0" rIns="0" bIns="0">
            <a:spAutoFit/>
          </a:bodyPr>
          <a:lstStyle/>
          <a:p>
            <a:pPr algn="ctr">
              <a:defRPr/>
            </a:pPr>
            <a:r>
              <a:rPr lang="ja-JP" altLang="en-US" sz="4200">
                <a:solidFill>
                  <a:srgbClr val="FFFF00"/>
                </a:solidFill>
                <a:effectLst>
                  <a:outerShdw blurRad="38100" dist="38100" dir="2700000" algn="tl">
                    <a:srgbClr val="000000"/>
                  </a:outerShdw>
                </a:effectLst>
                <a:latin typeface="ＭＳ Ｐゴシック" pitchFamily="50" charset="-128"/>
              </a:rPr>
              <a:t>血糖値の調節</a:t>
            </a:r>
            <a:endParaRPr lang="ja-JP" altLang="en-US" sz="4200">
              <a:solidFill>
                <a:srgbClr val="FFFFAA"/>
              </a:solidFill>
              <a:effectLst>
                <a:outerShdw blurRad="38100" dist="38100" dir="2700000" algn="tl">
                  <a:srgbClr val="000000"/>
                </a:outerShdw>
              </a:effectLst>
              <a:latin typeface="ＭＳ Ｐゴシック" pitchFamily="50" charset="-128"/>
            </a:endParaRPr>
          </a:p>
        </p:txBody>
      </p:sp>
      <p:pic>
        <p:nvPicPr>
          <p:cNvPr id="70661" name="Picture 2" descr="INS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5867400" y="1042988"/>
            <a:ext cx="7921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3" descr="INS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2909888" y="2066925"/>
            <a:ext cx="7921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4" descr="INS1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5435600" y="2276475"/>
            <a:ext cx="792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Line 5"/>
          <p:cNvSpPr>
            <a:spLocks noChangeShapeType="1"/>
          </p:cNvSpPr>
          <p:nvPr/>
        </p:nvSpPr>
        <p:spPr bwMode="invGray">
          <a:xfrm flipH="1">
            <a:off x="2557463" y="1985963"/>
            <a:ext cx="1606550" cy="1671637"/>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65" name="Freeform 6"/>
          <p:cNvSpPr>
            <a:spLocks/>
          </p:cNvSpPr>
          <p:nvPr/>
        </p:nvSpPr>
        <p:spPr bwMode="invGray">
          <a:xfrm>
            <a:off x="3084513" y="842963"/>
            <a:ext cx="2568575" cy="1138237"/>
          </a:xfrm>
          <a:custGeom>
            <a:avLst/>
            <a:gdLst>
              <a:gd name="T0" fmla="*/ 2147483647 w 2058"/>
              <a:gd name="T1" fmla="*/ 2147483647 h 810"/>
              <a:gd name="T2" fmla="*/ 2147483647 w 2058"/>
              <a:gd name="T3" fmla="*/ 2147483647 h 810"/>
              <a:gd name="T4" fmla="*/ 2147483647 w 2058"/>
              <a:gd name="T5" fmla="*/ 2147483647 h 810"/>
              <a:gd name="T6" fmla="*/ 2147483647 w 2058"/>
              <a:gd name="T7" fmla="*/ 2147483647 h 810"/>
              <a:gd name="T8" fmla="*/ 2147483647 w 2058"/>
              <a:gd name="T9" fmla="*/ 2147483647 h 810"/>
              <a:gd name="T10" fmla="*/ 2147483647 w 2058"/>
              <a:gd name="T11" fmla="*/ 2147483647 h 810"/>
              <a:gd name="T12" fmla="*/ 2147483647 w 2058"/>
              <a:gd name="T13" fmla="*/ 2147483647 h 810"/>
              <a:gd name="T14" fmla="*/ 2147483647 w 2058"/>
              <a:gd name="T15" fmla="*/ 2147483647 h 810"/>
              <a:gd name="T16" fmla="*/ 2147483647 w 2058"/>
              <a:gd name="T17" fmla="*/ 2147483647 h 810"/>
              <a:gd name="T18" fmla="*/ 2147483647 w 2058"/>
              <a:gd name="T19" fmla="*/ 2147483647 h 810"/>
              <a:gd name="T20" fmla="*/ 0 w 2058"/>
              <a:gd name="T21" fmla="*/ 2147483647 h 810"/>
              <a:gd name="T22" fmla="*/ 2147483647 w 2058"/>
              <a:gd name="T23" fmla="*/ 2147483647 h 810"/>
              <a:gd name="T24" fmla="*/ 2147483647 w 2058"/>
              <a:gd name="T25" fmla="*/ 2147483647 h 810"/>
              <a:gd name="T26" fmla="*/ 2147483647 w 2058"/>
              <a:gd name="T27" fmla="*/ 2147483647 h 810"/>
              <a:gd name="T28" fmla="*/ 2147483647 w 2058"/>
              <a:gd name="T29" fmla="*/ 2147483647 h 810"/>
              <a:gd name="T30" fmla="*/ 2147483647 w 2058"/>
              <a:gd name="T31" fmla="*/ 2147483647 h 810"/>
              <a:gd name="T32" fmla="*/ 2147483647 w 2058"/>
              <a:gd name="T33" fmla="*/ 2147483647 h 810"/>
              <a:gd name="T34" fmla="*/ 2147483647 w 2058"/>
              <a:gd name="T35" fmla="*/ 2147483647 h 810"/>
              <a:gd name="T36" fmla="*/ 2147483647 w 2058"/>
              <a:gd name="T37" fmla="*/ 2147483647 h 810"/>
              <a:gd name="T38" fmla="*/ 2147483647 w 2058"/>
              <a:gd name="T39" fmla="*/ 2147483647 h 810"/>
              <a:gd name="T40" fmla="*/ 2147483647 w 2058"/>
              <a:gd name="T41" fmla="*/ 2147483647 h 810"/>
              <a:gd name="T42" fmla="*/ 2147483647 w 2058"/>
              <a:gd name="T43" fmla="*/ 2147483647 h 810"/>
              <a:gd name="T44" fmla="*/ 2147483647 w 2058"/>
              <a:gd name="T45" fmla="*/ 2147483647 h 810"/>
              <a:gd name="T46" fmla="*/ 2147483647 w 2058"/>
              <a:gd name="T47" fmla="*/ 0 h 810"/>
              <a:gd name="T48" fmla="*/ 2147483647 w 2058"/>
              <a:gd name="T49" fmla="*/ 2147483647 h 810"/>
              <a:gd name="T50" fmla="*/ 2147483647 w 2058"/>
              <a:gd name="T51" fmla="*/ 2147483647 h 810"/>
              <a:gd name="T52" fmla="*/ 2147483647 w 2058"/>
              <a:gd name="T53" fmla="*/ 2147483647 h 810"/>
              <a:gd name="T54" fmla="*/ 2147483647 w 2058"/>
              <a:gd name="T55" fmla="*/ 2147483647 h 810"/>
              <a:gd name="T56" fmla="*/ 2147483647 w 2058"/>
              <a:gd name="T57" fmla="*/ 2147483647 h 810"/>
              <a:gd name="T58" fmla="*/ 2147483647 w 2058"/>
              <a:gd name="T59" fmla="*/ 2147483647 h 810"/>
              <a:gd name="T60" fmla="*/ 2147483647 w 2058"/>
              <a:gd name="T61" fmla="*/ 2147483647 h 810"/>
              <a:gd name="T62" fmla="*/ 2147483647 w 2058"/>
              <a:gd name="T63" fmla="*/ 2147483647 h 810"/>
              <a:gd name="T64" fmla="*/ 2147483647 w 2058"/>
              <a:gd name="T65" fmla="*/ 2147483647 h 810"/>
              <a:gd name="T66" fmla="*/ 2147483647 w 2058"/>
              <a:gd name="T67" fmla="*/ 2147483647 h 810"/>
              <a:gd name="T68" fmla="*/ 2147483647 w 2058"/>
              <a:gd name="T69" fmla="*/ 2147483647 h 810"/>
              <a:gd name="T70" fmla="*/ 2147483647 w 2058"/>
              <a:gd name="T71" fmla="*/ 2147483647 h 810"/>
              <a:gd name="T72" fmla="*/ 2147483647 w 2058"/>
              <a:gd name="T73" fmla="*/ 2147483647 h 810"/>
              <a:gd name="T74" fmla="*/ 2147483647 w 2058"/>
              <a:gd name="T75" fmla="*/ 2147483647 h 810"/>
              <a:gd name="T76" fmla="*/ 2147483647 w 2058"/>
              <a:gd name="T77" fmla="*/ 2147483647 h 810"/>
              <a:gd name="T78" fmla="*/ 2147483647 w 2058"/>
              <a:gd name="T79" fmla="*/ 2147483647 h 810"/>
              <a:gd name="T80" fmla="*/ 2147483647 w 2058"/>
              <a:gd name="T81" fmla="*/ 2147483647 h 810"/>
              <a:gd name="T82" fmla="*/ 2147483647 w 2058"/>
              <a:gd name="T83" fmla="*/ 2147483647 h 810"/>
              <a:gd name="T84" fmla="*/ 2147483647 w 2058"/>
              <a:gd name="T85" fmla="*/ 2147483647 h 810"/>
              <a:gd name="T86" fmla="*/ 2147483647 w 2058"/>
              <a:gd name="T87" fmla="*/ 2147483647 h 810"/>
              <a:gd name="T88" fmla="*/ 2147483647 w 2058"/>
              <a:gd name="T89" fmla="*/ 2147483647 h 810"/>
              <a:gd name="T90" fmla="*/ 2147483647 w 2058"/>
              <a:gd name="T91" fmla="*/ 2147483647 h 810"/>
              <a:gd name="T92" fmla="*/ 2147483647 w 2058"/>
              <a:gd name="T93" fmla="*/ 2147483647 h 810"/>
              <a:gd name="T94" fmla="*/ 2147483647 w 2058"/>
              <a:gd name="T95" fmla="*/ 2147483647 h 810"/>
              <a:gd name="T96" fmla="*/ 2147483647 w 2058"/>
              <a:gd name="T97" fmla="*/ 2147483647 h 810"/>
              <a:gd name="T98" fmla="*/ 2147483647 w 2058"/>
              <a:gd name="T99" fmla="*/ 2147483647 h 810"/>
              <a:gd name="T100" fmla="*/ 2147483647 w 2058"/>
              <a:gd name="T101" fmla="*/ 2147483647 h 810"/>
              <a:gd name="T102" fmla="*/ 2147483647 w 2058"/>
              <a:gd name="T103" fmla="*/ 2147483647 h 810"/>
              <a:gd name="T104" fmla="*/ 2147483647 w 2058"/>
              <a:gd name="T105" fmla="*/ 2147483647 h 810"/>
              <a:gd name="T106" fmla="*/ 2147483647 w 2058"/>
              <a:gd name="T107" fmla="*/ 2147483647 h 810"/>
              <a:gd name="T108" fmla="*/ 2147483647 w 2058"/>
              <a:gd name="T109" fmla="*/ 2147483647 h 810"/>
              <a:gd name="T110" fmla="*/ 2147483647 w 2058"/>
              <a:gd name="T111" fmla="*/ 2147483647 h 810"/>
              <a:gd name="T112" fmla="*/ 2147483647 w 2058"/>
              <a:gd name="T113" fmla="*/ 2147483647 h 810"/>
              <a:gd name="T114" fmla="*/ 2147483647 w 2058"/>
              <a:gd name="T115" fmla="*/ 2147483647 h 810"/>
              <a:gd name="T116" fmla="*/ 2147483647 w 2058"/>
              <a:gd name="T117" fmla="*/ 2147483647 h 810"/>
              <a:gd name="T118" fmla="*/ 2147483647 w 2058"/>
              <a:gd name="T119" fmla="*/ 2147483647 h 810"/>
              <a:gd name="T120" fmla="*/ 2147483647 w 2058"/>
              <a:gd name="T121" fmla="*/ 2147483647 h 810"/>
              <a:gd name="T122" fmla="*/ 2147483647 w 2058"/>
              <a:gd name="T123" fmla="*/ 2147483647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8"/>
              <a:gd name="T187" fmla="*/ 0 h 810"/>
              <a:gd name="T188" fmla="*/ 2058 w 205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8" h="810">
                <a:moveTo>
                  <a:pt x="600" y="489"/>
                </a:moveTo>
                <a:lnTo>
                  <a:pt x="592" y="497"/>
                </a:lnTo>
                <a:lnTo>
                  <a:pt x="584" y="497"/>
                </a:lnTo>
                <a:lnTo>
                  <a:pt x="584" y="505"/>
                </a:lnTo>
                <a:lnTo>
                  <a:pt x="584" y="513"/>
                </a:lnTo>
                <a:lnTo>
                  <a:pt x="576" y="529"/>
                </a:lnTo>
                <a:lnTo>
                  <a:pt x="576" y="537"/>
                </a:lnTo>
                <a:lnTo>
                  <a:pt x="568" y="537"/>
                </a:lnTo>
                <a:lnTo>
                  <a:pt x="568" y="545"/>
                </a:lnTo>
                <a:lnTo>
                  <a:pt x="568" y="553"/>
                </a:lnTo>
                <a:lnTo>
                  <a:pt x="560" y="553"/>
                </a:lnTo>
                <a:lnTo>
                  <a:pt x="560" y="561"/>
                </a:lnTo>
                <a:lnTo>
                  <a:pt x="560" y="570"/>
                </a:lnTo>
                <a:lnTo>
                  <a:pt x="560" y="585"/>
                </a:lnTo>
                <a:lnTo>
                  <a:pt x="560" y="594"/>
                </a:lnTo>
                <a:lnTo>
                  <a:pt x="560" y="601"/>
                </a:lnTo>
                <a:lnTo>
                  <a:pt x="552" y="609"/>
                </a:lnTo>
                <a:lnTo>
                  <a:pt x="544" y="618"/>
                </a:lnTo>
                <a:lnTo>
                  <a:pt x="544" y="625"/>
                </a:lnTo>
                <a:lnTo>
                  <a:pt x="536" y="625"/>
                </a:lnTo>
                <a:lnTo>
                  <a:pt x="536" y="633"/>
                </a:lnTo>
                <a:lnTo>
                  <a:pt x="536" y="649"/>
                </a:lnTo>
                <a:lnTo>
                  <a:pt x="528" y="649"/>
                </a:lnTo>
                <a:lnTo>
                  <a:pt x="520" y="666"/>
                </a:lnTo>
                <a:lnTo>
                  <a:pt x="504" y="681"/>
                </a:lnTo>
                <a:lnTo>
                  <a:pt x="496" y="697"/>
                </a:lnTo>
                <a:lnTo>
                  <a:pt x="496" y="705"/>
                </a:lnTo>
                <a:lnTo>
                  <a:pt x="496" y="714"/>
                </a:lnTo>
                <a:lnTo>
                  <a:pt x="496" y="721"/>
                </a:lnTo>
                <a:lnTo>
                  <a:pt x="488" y="721"/>
                </a:lnTo>
                <a:lnTo>
                  <a:pt x="488" y="729"/>
                </a:lnTo>
                <a:lnTo>
                  <a:pt x="480" y="729"/>
                </a:lnTo>
                <a:lnTo>
                  <a:pt x="472" y="745"/>
                </a:lnTo>
                <a:lnTo>
                  <a:pt x="456" y="745"/>
                </a:lnTo>
                <a:lnTo>
                  <a:pt x="448" y="745"/>
                </a:lnTo>
                <a:lnTo>
                  <a:pt x="448" y="753"/>
                </a:lnTo>
                <a:lnTo>
                  <a:pt x="440" y="762"/>
                </a:lnTo>
                <a:lnTo>
                  <a:pt x="432" y="762"/>
                </a:lnTo>
                <a:lnTo>
                  <a:pt x="432" y="769"/>
                </a:lnTo>
                <a:lnTo>
                  <a:pt x="424" y="769"/>
                </a:lnTo>
                <a:lnTo>
                  <a:pt x="416" y="769"/>
                </a:lnTo>
                <a:lnTo>
                  <a:pt x="408" y="777"/>
                </a:lnTo>
                <a:lnTo>
                  <a:pt x="400" y="777"/>
                </a:lnTo>
                <a:lnTo>
                  <a:pt x="384" y="786"/>
                </a:lnTo>
                <a:lnTo>
                  <a:pt x="368" y="793"/>
                </a:lnTo>
                <a:lnTo>
                  <a:pt x="360" y="793"/>
                </a:lnTo>
                <a:lnTo>
                  <a:pt x="352" y="801"/>
                </a:lnTo>
                <a:lnTo>
                  <a:pt x="336" y="801"/>
                </a:lnTo>
                <a:lnTo>
                  <a:pt x="328" y="801"/>
                </a:lnTo>
                <a:lnTo>
                  <a:pt x="320" y="801"/>
                </a:lnTo>
                <a:lnTo>
                  <a:pt x="312" y="801"/>
                </a:lnTo>
                <a:lnTo>
                  <a:pt x="304" y="801"/>
                </a:lnTo>
                <a:lnTo>
                  <a:pt x="295" y="801"/>
                </a:lnTo>
                <a:lnTo>
                  <a:pt x="288" y="801"/>
                </a:lnTo>
                <a:lnTo>
                  <a:pt x="280" y="801"/>
                </a:lnTo>
                <a:lnTo>
                  <a:pt x="271" y="801"/>
                </a:lnTo>
                <a:lnTo>
                  <a:pt x="271" y="810"/>
                </a:lnTo>
                <a:lnTo>
                  <a:pt x="264" y="810"/>
                </a:lnTo>
                <a:lnTo>
                  <a:pt x="247" y="810"/>
                </a:lnTo>
                <a:lnTo>
                  <a:pt x="240" y="810"/>
                </a:lnTo>
                <a:lnTo>
                  <a:pt x="232" y="810"/>
                </a:lnTo>
                <a:lnTo>
                  <a:pt x="223" y="810"/>
                </a:lnTo>
                <a:lnTo>
                  <a:pt x="216" y="810"/>
                </a:lnTo>
                <a:lnTo>
                  <a:pt x="199" y="810"/>
                </a:lnTo>
                <a:lnTo>
                  <a:pt x="192" y="810"/>
                </a:lnTo>
                <a:lnTo>
                  <a:pt x="184" y="810"/>
                </a:lnTo>
                <a:lnTo>
                  <a:pt x="175" y="801"/>
                </a:lnTo>
                <a:lnTo>
                  <a:pt x="168" y="801"/>
                </a:lnTo>
                <a:lnTo>
                  <a:pt x="151" y="801"/>
                </a:lnTo>
                <a:lnTo>
                  <a:pt x="144" y="801"/>
                </a:lnTo>
                <a:lnTo>
                  <a:pt x="136" y="801"/>
                </a:lnTo>
                <a:lnTo>
                  <a:pt x="120" y="801"/>
                </a:lnTo>
                <a:lnTo>
                  <a:pt x="103" y="786"/>
                </a:lnTo>
                <a:lnTo>
                  <a:pt x="96" y="786"/>
                </a:lnTo>
                <a:lnTo>
                  <a:pt x="96" y="777"/>
                </a:lnTo>
                <a:lnTo>
                  <a:pt x="88" y="769"/>
                </a:lnTo>
                <a:lnTo>
                  <a:pt x="72" y="769"/>
                </a:lnTo>
                <a:lnTo>
                  <a:pt x="64" y="762"/>
                </a:lnTo>
                <a:lnTo>
                  <a:pt x="55" y="745"/>
                </a:lnTo>
                <a:lnTo>
                  <a:pt x="48" y="745"/>
                </a:lnTo>
                <a:lnTo>
                  <a:pt x="31" y="745"/>
                </a:lnTo>
                <a:lnTo>
                  <a:pt x="31" y="729"/>
                </a:lnTo>
                <a:lnTo>
                  <a:pt x="31" y="721"/>
                </a:lnTo>
                <a:lnTo>
                  <a:pt x="31" y="714"/>
                </a:lnTo>
                <a:lnTo>
                  <a:pt x="24" y="714"/>
                </a:lnTo>
                <a:lnTo>
                  <a:pt x="24" y="697"/>
                </a:lnTo>
                <a:lnTo>
                  <a:pt x="24" y="690"/>
                </a:lnTo>
                <a:lnTo>
                  <a:pt x="16" y="690"/>
                </a:lnTo>
                <a:lnTo>
                  <a:pt x="16" y="681"/>
                </a:lnTo>
                <a:lnTo>
                  <a:pt x="7" y="681"/>
                </a:lnTo>
                <a:lnTo>
                  <a:pt x="7" y="666"/>
                </a:lnTo>
                <a:lnTo>
                  <a:pt x="7" y="657"/>
                </a:lnTo>
                <a:lnTo>
                  <a:pt x="7" y="649"/>
                </a:lnTo>
                <a:lnTo>
                  <a:pt x="0" y="649"/>
                </a:lnTo>
                <a:lnTo>
                  <a:pt x="0" y="642"/>
                </a:lnTo>
                <a:lnTo>
                  <a:pt x="0" y="633"/>
                </a:lnTo>
                <a:lnTo>
                  <a:pt x="0" y="625"/>
                </a:lnTo>
                <a:lnTo>
                  <a:pt x="0" y="618"/>
                </a:lnTo>
                <a:lnTo>
                  <a:pt x="0" y="609"/>
                </a:lnTo>
                <a:lnTo>
                  <a:pt x="0" y="601"/>
                </a:lnTo>
                <a:lnTo>
                  <a:pt x="0" y="594"/>
                </a:lnTo>
                <a:lnTo>
                  <a:pt x="0" y="585"/>
                </a:lnTo>
                <a:lnTo>
                  <a:pt x="0" y="577"/>
                </a:lnTo>
                <a:lnTo>
                  <a:pt x="0" y="570"/>
                </a:lnTo>
                <a:lnTo>
                  <a:pt x="0" y="561"/>
                </a:lnTo>
                <a:lnTo>
                  <a:pt x="7" y="553"/>
                </a:lnTo>
                <a:lnTo>
                  <a:pt x="7" y="537"/>
                </a:lnTo>
                <a:lnTo>
                  <a:pt x="7" y="529"/>
                </a:lnTo>
                <a:lnTo>
                  <a:pt x="7" y="513"/>
                </a:lnTo>
                <a:lnTo>
                  <a:pt x="7" y="505"/>
                </a:lnTo>
                <a:lnTo>
                  <a:pt x="7" y="497"/>
                </a:lnTo>
                <a:lnTo>
                  <a:pt x="0" y="497"/>
                </a:lnTo>
                <a:lnTo>
                  <a:pt x="0" y="481"/>
                </a:lnTo>
                <a:lnTo>
                  <a:pt x="0" y="473"/>
                </a:lnTo>
                <a:lnTo>
                  <a:pt x="0" y="465"/>
                </a:lnTo>
                <a:lnTo>
                  <a:pt x="7" y="457"/>
                </a:lnTo>
                <a:lnTo>
                  <a:pt x="7" y="449"/>
                </a:lnTo>
                <a:lnTo>
                  <a:pt x="7" y="441"/>
                </a:lnTo>
                <a:lnTo>
                  <a:pt x="16" y="441"/>
                </a:lnTo>
                <a:lnTo>
                  <a:pt x="16" y="433"/>
                </a:lnTo>
                <a:lnTo>
                  <a:pt x="24" y="417"/>
                </a:lnTo>
                <a:lnTo>
                  <a:pt x="24" y="409"/>
                </a:lnTo>
                <a:lnTo>
                  <a:pt x="24" y="401"/>
                </a:lnTo>
                <a:lnTo>
                  <a:pt x="24" y="385"/>
                </a:lnTo>
                <a:lnTo>
                  <a:pt x="31" y="385"/>
                </a:lnTo>
                <a:lnTo>
                  <a:pt x="31" y="377"/>
                </a:lnTo>
                <a:lnTo>
                  <a:pt x="31" y="369"/>
                </a:lnTo>
                <a:lnTo>
                  <a:pt x="40" y="353"/>
                </a:lnTo>
                <a:lnTo>
                  <a:pt x="40" y="345"/>
                </a:lnTo>
                <a:lnTo>
                  <a:pt x="48" y="337"/>
                </a:lnTo>
                <a:lnTo>
                  <a:pt x="48" y="329"/>
                </a:lnTo>
                <a:lnTo>
                  <a:pt x="55" y="329"/>
                </a:lnTo>
                <a:lnTo>
                  <a:pt x="55" y="321"/>
                </a:lnTo>
                <a:lnTo>
                  <a:pt x="64" y="321"/>
                </a:lnTo>
                <a:lnTo>
                  <a:pt x="64" y="305"/>
                </a:lnTo>
                <a:lnTo>
                  <a:pt x="64" y="297"/>
                </a:lnTo>
                <a:lnTo>
                  <a:pt x="72" y="297"/>
                </a:lnTo>
                <a:lnTo>
                  <a:pt x="72" y="289"/>
                </a:lnTo>
                <a:lnTo>
                  <a:pt x="88" y="289"/>
                </a:lnTo>
                <a:lnTo>
                  <a:pt x="96" y="281"/>
                </a:lnTo>
                <a:lnTo>
                  <a:pt x="96" y="264"/>
                </a:lnTo>
                <a:lnTo>
                  <a:pt x="103" y="257"/>
                </a:lnTo>
                <a:lnTo>
                  <a:pt x="103" y="249"/>
                </a:lnTo>
                <a:lnTo>
                  <a:pt x="112" y="249"/>
                </a:lnTo>
                <a:lnTo>
                  <a:pt x="112" y="240"/>
                </a:lnTo>
                <a:lnTo>
                  <a:pt x="112" y="233"/>
                </a:lnTo>
                <a:lnTo>
                  <a:pt x="120" y="233"/>
                </a:lnTo>
                <a:lnTo>
                  <a:pt x="120" y="225"/>
                </a:lnTo>
                <a:lnTo>
                  <a:pt x="127" y="225"/>
                </a:lnTo>
                <a:lnTo>
                  <a:pt x="136" y="216"/>
                </a:lnTo>
                <a:lnTo>
                  <a:pt x="151" y="201"/>
                </a:lnTo>
                <a:lnTo>
                  <a:pt x="160" y="201"/>
                </a:lnTo>
                <a:lnTo>
                  <a:pt x="168" y="192"/>
                </a:lnTo>
                <a:lnTo>
                  <a:pt x="168" y="185"/>
                </a:lnTo>
                <a:lnTo>
                  <a:pt x="168" y="177"/>
                </a:lnTo>
                <a:lnTo>
                  <a:pt x="175" y="177"/>
                </a:lnTo>
                <a:lnTo>
                  <a:pt x="192" y="168"/>
                </a:lnTo>
                <a:lnTo>
                  <a:pt x="192" y="161"/>
                </a:lnTo>
                <a:lnTo>
                  <a:pt x="208" y="161"/>
                </a:lnTo>
                <a:lnTo>
                  <a:pt x="208" y="153"/>
                </a:lnTo>
                <a:lnTo>
                  <a:pt x="216" y="153"/>
                </a:lnTo>
                <a:lnTo>
                  <a:pt x="216" y="137"/>
                </a:lnTo>
                <a:lnTo>
                  <a:pt x="223" y="137"/>
                </a:lnTo>
                <a:lnTo>
                  <a:pt x="232" y="129"/>
                </a:lnTo>
                <a:lnTo>
                  <a:pt x="240" y="113"/>
                </a:lnTo>
                <a:lnTo>
                  <a:pt x="247" y="113"/>
                </a:lnTo>
                <a:lnTo>
                  <a:pt x="256" y="105"/>
                </a:lnTo>
                <a:lnTo>
                  <a:pt x="271" y="105"/>
                </a:lnTo>
                <a:lnTo>
                  <a:pt x="280" y="105"/>
                </a:lnTo>
                <a:lnTo>
                  <a:pt x="288" y="96"/>
                </a:lnTo>
                <a:lnTo>
                  <a:pt x="295" y="96"/>
                </a:lnTo>
                <a:lnTo>
                  <a:pt x="304" y="96"/>
                </a:lnTo>
                <a:lnTo>
                  <a:pt x="320" y="89"/>
                </a:lnTo>
                <a:lnTo>
                  <a:pt x="328" y="89"/>
                </a:lnTo>
                <a:lnTo>
                  <a:pt x="344" y="81"/>
                </a:lnTo>
                <a:lnTo>
                  <a:pt x="360" y="72"/>
                </a:lnTo>
                <a:lnTo>
                  <a:pt x="368" y="72"/>
                </a:lnTo>
                <a:lnTo>
                  <a:pt x="376" y="72"/>
                </a:lnTo>
                <a:lnTo>
                  <a:pt x="392" y="72"/>
                </a:lnTo>
                <a:lnTo>
                  <a:pt x="400" y="72"/>
                </a:lnTo>
                <a:lnTo>
                  <a:pt x="416" y="72"/>
                </a:lnTo>
                <a:lnTo>
                  <a:pt x="416" y="65"/>
                </a:lnTo>
                <a:lnTo>
                  <a:pt x="424" y="65"/>
                </a:lnTo>
                <a:lnTo>
                  <a:pt x="432" y="65"/>
                </a:lnTo>
                <a:lnTo>
                  <a:pt x="448" y="57"/>
                </a:lnTo>
                <a:lnTo>
                  <a:pt x="448" y="48"/>
                </a:lnTo>
                <a:lnTo>
                  <a:pt x="456" y="48"/>
                </a:lnTo>
                <a:lnTo>
                  <a:pt x="464" y="48"/>
                </a:lnTo>
                <a:lnTo>
                  <a:pt x="480" y="48"/>
                </a:lnTo>
                <a:lnTo>
                  <a:pt x="488" y="48"/>
                </a:lnTo>
                <a:lnTo>
                  <a:pt x="496" y="48"/>
                </a:lnTo>
                <a:lnTo>
                  <a:pt x="504" y="48"/>
                </a:lnTo>
                <a:lnTo>
                  <a:pt x="512" y="48"/>
                </a:lnTo>
                <a:lnTo>
                  <a:pt x="520" y="48"/>
                </a:lnTo>
                <a:lnTo>
                  <a:pt x="528" y="48"/>
                </a:lnTo>
                <a:lnTo>
                  <a:pt x="544" y="33"/>
                </a:lnTo>
                <a:lnTo>
                  <a:pt x="552" y="33"/>
                </a:lnTo>
                <a:lnTo>
                  <a:pt x="560" y="17"/>
                </a:lnTo>
                <a:lnTo>
                  <a:pt x="568" y="17"/>
                </a:lnTo>
                <a:lnTo>
                  <a:pt x="584" y="17"/>
                </a:lnTo>
                <a:lnTo>
                  <a:pt x="584" y="9"/>
                </a:lnTo>
                <a:lnTo>
                  <a:pt x="592" y="9"/>
                </a:lnTo>
                <a:lnTo>
                  <a:pt x="608" y="9"/>
                </a:lnTo>
                <a:lnTo>
                  <a:pt x="616" y="9"/>
                </a:lnTo>
                <a:lnTo>
                  <a:pt x="632" y="9"/>
                </a:lnTo>
                <a:lnTo>
                  <a:pt x="640" y="9"/>
                </a:lnTo>
                <a:lnTo>
                  <a:pt x="649" y="9"/>
                </a:lnTo>
                <a:lnTo>
                  <a:pt x="664" y="9"/>
                </a:lnTo>
                <a:lnTo>
                  <a:pt x="673" y="9"/>
                </a:lnTo>
                <a:lnTo>
                  <a:pt x="680" y="9"/>
                </a:lnTo>
                <a:lnTo>
                  <a:pt x="688" y="9"/>
                </a:lnTo>
                <a:lnTo>
                  <a:pt x="697" y="0"/>
                </a:lnTo>
                <a:lnTo>
                  <a:pt x="704" y="0"/>
                </a:lnTo>
                <a:lnTo>
                  <a:pt x="712" y="0"/>
                </a:lnTo>
                <a:lnTo>
                  <a:pt x="721" y="0"/>
                </a:lnTo>
                <a:lnTo>
                  <a:pt x="728" y="0"/>
                </a:lnTo>
                <a:lnTo>
                  <a:pt x="736" y="0"/>
                </a:lnTo>
                <a:lnTo>
                  <a:pt x="745" y="0"/>
                </a:lnTo>
                <a:lnTo>
                  <a:pt x="752" y="0"/>
                </a:lnTo>
                <a:lnTo>
                  <a:pt x="760" y="0"/>
                </a:lnTo>
                <a:lnTo>
                  <a:pt x="769" y="0"/>
                </a:lnTo>
                <a:lnTo>
                  <a:pt x="784" y="9"/>
                </a:lnTo>
                <a:lnTo>
                  <a:pt x="793" y="0"/>
                </a:lnTo>
                <a:lnTo>
                  <a:pt x="800" y="0"/>
                </a:lnTo>
                <a:lnTo>
                  <a:pt x="817" y="0"/>
                </a:lnTo>
                <a:lnTo>
                  <a:pt x="824" y="0"/>
                </a:lnTo>
                <a:lnTo>
                  <a:pt x="832" y="0"/>
                </a:lnTo>
                <a:lnTo>
                  <a:pt x="841" y="0"/>
                </a:lnTo>
                <a:lnTo>
                  <a:pt x="848" y="0"/>
                </a:lnTo>
                <a:lnTo>
                  <a:pt x="865" y="0"/>
                </a:lnTo>
                <a:lnTo>
                  <a:pt x="865" y="9"/>
                </a:lnTo>
                <a:lnTo>
                  <a:pt x="872" y="9"/>
                </a:lnTo>
                <a:lnTo>
                  <a:pt x="880" y="9"/>
                </a:lnTo>
                <a:lnTo>
                  <a:pt x="896" y="9"/>
                </a:lnTo>
                <a:lnTo>
                  <a:pt x="904" y="9"/>
                </a:lnTo>
                <a:lnTo>
                  <a:pt x="913" y="9"/>
                </a:lnTo>
                <a:lnTo>
                  <a:pt x="920" y="9"/>
                </a:lnTo>
                <a:lnTo>
                  <a:pt x="920" y="17"/>
                </a:lnTo>
                <a:lnTo>
                  <a:pt x="928" y="17"/>
                </a:lnTo>
                <a:lnTo>
                  <a:pt x="937" y="17"/>
                </a:lnTo>
                <a:lnTo>
                  <a:pt x="944" y="17"/>
                </a:lnTo>
                <a:lnTo>
                  <a:pt x="953" y="24"/>
                </a:lnTo>
                <a:lnTo>
                  <a:pt x="961" y="24"/>
                </a:lnTo>
                <a:lnTo>
                  <a:pt x="968" y="24"/>
                </a:lnTo>
                <a:lnTo>
                  <a:pt x="985" y="24"/>
                </a:lnTo>
                <a:lnTo>
                  <a:pt x="992" y="24"/>
                </a:lnTo>
                <a:lnTo>
                  <a:pt x="992" y="33"/>
                </a:lnTo>
                <a:lnTo>
                  <a:pt x="1001" y="33"/>
                </a:lnTo>
                <a:lnTo>
                  <a:pt x="1009" y="41"/>
                </a:lnTo>
                <a:lnTo>
                  <a:pt x="1025" y="41"/>
                </a:lnTo>
                <a:lnTo>
                  <a:pt x="1025" y="48"/>
                </a:lnTo>
                <a:lnTo>
                  <a:pt x="1033" y="48"/>
                </a:lnTo>
                <a:lnTo>
                  <a:pt x="1040" y="48"/>
                </a:lnTo>
                <a:lnTo>
                  <a:pt x="1049" y="48"/>
                </a:lnTo>
                <a:lnTo>
                  <a:pt x="1057" y="57"/>
                </a:lnTo>
                <a:lnTo>
                  <a:pt x="1073" y="65"/>
                </a:lnTo>
                <a:lnTo>
                  <a:pt x="1081" y="65"/>
                </a:lnTo>
                <a:lnTo>
                  <a:pt x="1097" y="65"/>
                </a:lnTo>
                <a:lnTo>
                  <a:pt x="1097" y="72"/>
                </a:lnTo>
                <a:lnTo>
                  <a:pt x="1105" y="72"/>
                </a:lnTo>
                <a:lnTo>
                  <a:pt x="1112" y="72"/>
                </a:lnTo>
                <a:lnTo>
                  <a:pt x="1121" y="72"/>
                </a:lnTo>
                <a:lnTo>
                  <a:pt x="1129" y="72"/>
                </a:lnTo>
                <a:lnTo>
                  <a:pt x="1136" y="72"/>
                </a:lnTo>
                <a:lnTo>
                  <a:pt x="1145" y="72"/>
                </a:lnTo>
                <a:lnTo>
                  <a:pt x="1145" y="81"/>
                </a:lnTo>
                <a:lnTo>
                  <a:pt x="1153" y="81"/>
                </a:lnTo>
                <a:lnTo>
                  <a:pt x="1160" y="81"/>
                </a:lnTo>
                <a:lnTo>
                  <a:pt x="1160" y="89"/>
                </a:lnTo>
                <a:lnTo>
                  <a:pt x="1169" y="89"/>
                </a:lnTo>
                <a:lnTo>
                  <a:pt x="1184" y="89"/>
                </a:lnTo>
                <a:lnTo>
                  <a:pt x="1193" y="89"/>
                </a:lnTo>
                <a:lnTo>
                  <a:pt x="1201" y="89"/>
                </a:lnTo>
                <a:lnTo>
                  <a:pt x="1208" y="89"/>
                </a:lnTo>
                <a:lnTo>
                  <a:pt x="1217" y="89"/>
                </a:lnTo>
                <a:lnTo>
                  <a:pt x="1225" y="96"/>
                </a:lnTo>
                <a:lnTo>
                  <a:pt x="1241" y="96"/>
                </a:lnTo>
                <a:lnTo>
                  <a:pt x="1249" y="96"/>
                </a:lnTo>
                <a:lnTo>
                  <a:pt x="1265" y="105"/>
                </a:lnTo>
                <a:lnTo>
                  <a:pt x="1273" y="105"/>
                </a:lnTo>
                <a:lnTo>
                  <a:pt x="1281" y="105"/>
                </a:lnTo>
                <a:lnTo>
                  <a:pt x="1289" y="105"/>
                </a:lnTo>
                <a:lnTo>
                  <a:pt x="1297" y="105"/>
                </a:lnTo>
                <a:lnTo>
                  <a:pt x="1305" y="113"/>
                </a:lnTo>
                <a:lnTo>
                  <a:pt x="1313" y="113"/>
                </a:lnTo>
                <a:lnTo>
                  <a:pt x="1329" y="113"/>
                </a:lnTo>
                <a:lnTo>
                  <a:pt x="1337" y="113"/>
                </a:lnTo>
                <a:lnTo>
                  <a:pt x="1353" y="120"/>
                </a:lnTo>
                <a:lnTo>
                  <a:pt x="1361" y="120"/>
                </a:lnTo>
                <a:lnTo>
                  <a:pt x="1369" y="120"/>
                </a:lnTo>
                <a:lnTo>
                  <a:pt x="1385" y="120"/>
                </a:lnTo>
                <a:lnTo>
                  <a:pt x="1385" y="129"/>
                </a:lnTo>
                <a:lnTo>
                  <a:pt x="1393" y="129"/>
                </a:lnTo>
                <a:lnTo>
                  <a:pt x="1401" y="129"/>
                </a:lnTo>
                <a:lnTo>
                  <a:pt x="1409" y="129"/>
                </a:lnTo>
                <a:lnTo>
                  <a:pt x="1409" y="137"/>
                </a:lnTo>
                <a:lnTo>
                  <a:pt x="1425" y="137"/>
                </a:lnTo>
                <a:lnTo>
                  <a:pt x="1433" y="137"/>
                </a:lnTo>
                <a:lnTo>
                  <a:pt x="1449" y="137"/>
                </a:lnTo>
                <a:lnTo>
                  <a:pt x="1457" y="137"/>
                </a:lnTo>
                <a:lnTo>
                  <a:pt x="1473" y="137"/>
                </a:lnTo>
                <a:lnTo>
                  <a:pt x="1481" y="144"/>
                </a:lnTo>
                <a:lnTo>
                  <a:pt x="1489" y="144"/>
                </a:lnTo>
                <a:lnTo>
                  <a:pt x="1497" y="144"/>
                </a:lnTo>
                <a:lnTo>
                  <a:pt x="1513" y="144"/>
                </a:lnTo>
                <a:lnTo>
                  <a:pt x="1521" y="144"/>
                </a:lnTo>
                <a:lnTo>
                  <a:pt x="1537" y="144"/>
                </a:lnTo>
                <a:lnTo>
                  <a:pt x="1553" y="144"/>
                </a:lnTo>
                <a:lnTo>
                  <a:pt x="1561" y="144"/>
                </a:lnTo>
                <a:lnTo>
                  <a:pt x="1569" y="153"/>
                </a:lnTo>
                <a:lnTo>
                  <a:pt x="1586" y="153"/>
                </a:lnTo>
                <a:lnTo>
                  <a:pt x="1601" y="161"/>
                </a:lnTo>
                <a:lnTo>
                  <a:pt x="1617" y="161"/>
                </a:lnTo>
                <a:lnTo>
                  <a:pt x="1625" y="161"/>
                </a:lnTo>
                <a:lnTo>
                  <a:pt x="1641" y="161"/>
                </a:lnTo>
                <a:lnTo>
                  <a:pt x="1649" y="168"/>
                </a:lnTo>
                <a:lnTo>
                  <a:pt x="1665" y="168"/>
                </a:lnTo>
                <a:lnTo>
                  <a:pt x="1682" y="168"/>
                </a:lnTo>
                <a:lnTo>
                  <a:pt x="1689" y="168"/>
                </a:lnTo>
                <a:lnTo>
                  <a:pt x="1706" y="168"/>
                </a:lnTo>
                <a:lnTo>
                  <a:pt x="1713" y="168"/>
                </a:lnTo>
                <a:lnTo>
                  <a:pt x="1721" y="168"/>
                </a:lnTo>
                <a:lnTo>
                  <a:pt x="1730" y="168"/>
                </a:lnTo>
                <a:lnTo>
                  <a:pt x="1737" y="168"/>
                </a:lnTo>
                <a:lnTo>
                  <a:pt x="1754" y="168"/>
                </a:lnTo>
                <a:lnTo>
                  <a:pt x="1761" y="168"/>
                </a:lnTo>
                <a:lnTo>
                  <a:pt x="1761" y="161"/>
                </a:lnTo>
                <a:lnTo>
                  <a:pt x="1778" y="161"/>
                </a:lnTo>
                <a:lnTo>
                  <a:pt x="1785" y="161"/>
                </a:lnTo>
                <a:lnTo>
                  <a:pt x="1793" y="161"/>
                </a:lnTo>
                <a:lnTo>
                  <a:pt x="1802" y="161"/>
                </a:lnTo>
                <a:lnTo>
                  <a:pt x="1817" y="153"/>
                </a:lnTo>
                <a:lnTo>
                  <a:pt x="1826" y="153"/>
                </a:lnTo>
                <a:lnTo>
                  <a:pt x="1841" y="144"/>
                </a:lnTo>
                <a:lnTo>
                  <a:pt x="1841" y="137"/>
                </a:lnTo>
                <a:lnTo>
                  <a:pt x="1850" y="137"/>
                </a:lnTo>
                <a:lnTo>
                  <a:pt x="1857" y="137"/>
                </a:lnTo>
                <a:lnTo>
                  <a:pt x="1865" y="137"/>
                </a:lnTo>
                <a:lnTo>
                  <a:pt x="1874" y="137"/>
                </a:lnTo>
                <a:lnTo>
                  <a:pt x="1881" y="137"/>
                </a:lnTo>
                <a:lnTo>
                  <a:pt x="1890" y="137"/>
                </a:lnTo>
                <a:lnTo>
                  <a:pt x="1898" y="129"/>
                </a:lnTo>
                <a:lnTo>
                  <a:pt x="1905" y="129"/>
                </a:lnTo>
                <a:lnTo>
                  <a:pt x="1914" y="129"/>
                </a:lnTo>
                <a:lnTo>
                  <a:pt x="1922" y="129"/>
                </a:lnTo>
                <a:lnTo>
                  <a:pt x="1938" y="129"/>
                </a:lnTo>
                <a:lnTo>
                  <a:pt x="1946" y="129"/>
                </a:lnTo>
                <a:lnTo>
                  <a:pt x="1962" y="129"/>
                </a:lnTo>
                <a:lnTo>
                  <a:pt x="1970" y="129"/>
                </a:lnTo>
                <a:lnTo>
                  <a:pt x="1970" y="120"/>
                </a:lnTo>
                <a:lnTo>
                  <a:pt x="1977" y="120"/>
                </a:lnTo>
                <a:lnTo>
                  <a:pt x="1986" y="120"/>
                </a:lnTo>
                <a:lnTo>
                  <a:pt x="2001" y="113"/>
                </a:lnTo>
                <a:lnTo>
                  <a:pt x="2010" y="113"/>
                </a:lnTo>
                <a:lnTo>
                  <a:pt x="2010" y="105"/>
                </a:lnTo>
                <a:lnTo>
                  <a:pt x="2025" y="105"/>
                </a:lnTo>
                <a:lnTo>
                  <a:pt x="2034" y="105"/>
                </a:lnTo>
                <a:lnTo>
                  <a:pt x="2042" y="105"/>
                </a:lnTo>
                <a:lnTo>
                  <a:pt x="2049" y="105"/>
                </a:lnTo>
                <a:lnTo>
                  <a:pt x="2058" y="105"/>
                </a:lnTo>
                <a:lnTo>
                  <a:pt x="2058" y="120"/>
                </a:lnTo>
                <a:lnTo>
                  <a:pt x="2058" y="129"/>
                </a:lnTo>
                <a:lnTo>
                  <a:pt x="2058" y="137"/>
                </a:lnTo>
                <a:lnTo>
                  <a:pt x="2058" y="144"/>
                </a:lnTo>
                <a:lnTo>
                  <a:pt x="2058" y="161"/>
                </a:lnTo>
                <a:lnTo>
                  <a:pt x="2049" y="161"/>
                </a:lnTo>
                <a:lnTo>
                  <a:pt x="2042" y="168"/>
                </a:lnTo>
                <a:lnTo>
                  <a:pt x="2042" y="185"/>
                </a:lnTo>
                <a:lnTo>
                  <a:pt x="2034" y="201"/>
                </a:lnTo>
                <a:lnTo>
                  <a:pt x="2034" y="209"/>
                </a:lnTo>
                <a:lnTo>
                  <a:pt x="2025" y="209"/>
                </a:lnTo>
                <a:lnTo>
                  <a:pt x="2025" y="216"/>
                </a:lnTo>
                <a:lnTo>
                  <a:pt x="2018" y="216"/>
                </a:lnTo>
                <a:lnTo>
                  <a:pt x="2010" y="216"/>
                </a:lnTo>
                <a:lnTo>
                  <a:pt x="2010" y="225"/>
                </a:lnTo>
                <a:lnTo>
                  <a:pt x="2001" y="225"/>
                </a:lnTo>
                <a:lnTo>
                  <a:pt x="1994" y="225"/>
                </a:lnTo>
                <a:lnTo>
                  <a:pt x="1994" y="233"/>
                </a:lnTo>
                <a:lnTo>
                  <a:pt x="1977" y="233"/>
                </a:lnTo>
                <a:lnTo>
                  <a:pt x="1977" y="240"/>
                </a:lnTo>
                <a:lnTo>
                  <a:pt x="1970" y="240"/>
                </a:lnTo>
                <a:lnTo>
                  <a:pt x="1970" y="249"/>
                </a:lnTo>
                <a:lnTo>
                  <a:pt x="1962" y="257"/>
                </a:lnTo>
                <a:lnTo>
                  <a:pt x="1953" y="264"/>
                </a:lnTo>
                <a:lnTo>
                  <a:pt x="1953" y="281"/>
                </a:lnTo>
                <a:lnTo>
                  <a:pt x="1946" y="289"/>
                </a:lnTo>
                <a:lnTo>
                  <a:pt x="1946" y="305"/>
                </a:lnTo>
                <a:lnTo>
                  <a:pt x="1938" y="305"/>
                </a:lnTo>
                <a:lnTo>
                  <a:pt x="1922" y="305"/>
                </a:lnTo>
                <a:lnTo>
                  <a:pt x="1922" y="321"/>
                </a:lnTo>
                <a:lnTo>
                  <a:pt x="1914" y="321"/>
                </a:lnTo>
                <a:lnTo>
                  <a:pt x="1905" y="321"/>
                </a:lnTo>
                <a:lnTo>
                  <a:pt x="1905" y="329"/>
                </a:lnTo>
                <a:lnTo>
                  <a:pt x="1905" y="337"/>
                </a:lnTo>
                <a:lnTo>
                  <a:pt x="1898" y="337"/>
                </a:lnTo>
                <a:lnTo>
                  <a:pt x="1890" y="345"/>
                </a:lnTo>
                <a:lnTo>
                  <a:pt x="1874" y="353"/>
                </a:lnTo>
                <a:lnTo>
                  <a:pt x="1857" y="369"/>
                </a:lnTo>
                <a:lnTo>
                  <a:pt x="1850" y="369"/>
                </a:lnTo>
                <a:lnTo>
                  <a:pt x="1833" y="377"/>
                </a:lnTo>
                <a:lnTo>
                  <a:pt x="1826" y="377"/>
                </a:lnTo>
                <a:lnTo>
                  <a:pt x="1817" y="385"/>
                </a:lnTo>
                <a:lnTo>
                  <a:pt x="1809" y="385"/>
                </a:lnTo>
                <a:lnTo>
                  <a:pt x="1793" y="385"/>
                </a:lnTo>
                <a:lnTo>
                  <a:pt x="1793" y="393"/>
                </a:lnTo>
                <a:lnTo>
                  <a:pt x="1785" y="393"/>
                </a:lnTo>
                <a:lnTo>
                  <a:pt x="1778" y="393"/>
                </a:lnTo>
                <a:lnTo>
                  <a:pt x="1769" y="393"/>
                </a:lnTo>
                <a:lnTo>
                  <a:pt x="1761" y="393"/>
                </a:lnTo>
                <a:lnTo>
                  <a:pt x="1754" y="401"/>
                </a:lnTo>
                <a:lnTo>
                  <a:pt x="1745" y="401"/>
                </a:lnTo>
                <a:lnTo>
                  <a:pt x="1737" y="409"/>
                </a:lnTo>
                <a:lnTo>
                  <a:pt x="1730" y="409"/>
                </a:lnTo>
                <a:lnTo>
                  <a:pt x="1721" y="409"/>
                </a:lnTo>
                <a:lnTo>
                  <a:pt x="1713" y="409"/>
                </a:lnTo>
                <a:lnTo>
                  <a:pt x="1706" y="409"/>
                </a:lnTo>
                <a:lnTo>
                  <a:pt x="1697" y="409"/>
                </a:lnTo>
                <a:lnTo>
                  <a:pt x="1689" y="409"/>
                </a:lnTo>
                <a:lnTo>
                  <a:pt x="1682" y="409"/>
                </a:lnTo>
                <a:lnTo>
                  <a:pt x="1673" y="409"/>
                </a:lnTo>
                <a:lnTo>
                  <a:pt x="1665" y="409"/>
                </a:lnTo>
                <a:lnTo>
                  <a:pt x="1658" y="409"/>
                </a:lnTo>
                <a:lnTo>
                  <a:pt x="1649" y="409"/>
                </a:lnTo>
                <a:lnTo>
                  <a:pt x="1641" y="409"/>
                </a:lnTo>
                <a:lnTo>
                  <a:pt x="1641" y="417"/>
                </a:lnTo>
                <a:lnTo>
                  <a:pt x="1634" y="425"/>
                </a:lnTo>
                <a:lnTo>
                  <a:pt x="1625" y="425"/>
                </a:lnTo>
                <a:lnTo>
                  <a:pt x="1610" y="425"/>
                </a:lnTo>
                <a:lnTo>
                  <a:pt x="1593" y="425"/>
                </a:lnTo>
                <a:lnTo>
                  <a:pt x="1586" y="425"/>
                </a:lnTo>
                <a:lnTo>
                  <a:pt x="1577" y="425"/>
                </a:lnTo>
                <a:lnTo>
                  <a:pt x="1569" y="425"/>
                </a:lnTo>
                <a:lnTo>
                  <a:pt x="1561" y="425"/>
                </a:lnTo>
                <a:lnTo>
                  <a:pt x="1553" y="425"/>
                </a:lnTo>
                <a:lnTo>
                  <a:pt x="1545" y="425"/>
                </a:lnTo>
                <a:lnTo>
                  <a:pt x="1537" y="425"/>
                </a:lnTo>
                <a:lnTo>
                  <a:pt x="1521" y="425"/>
                </a:lnTo>
                <a:lnTo>
                  <a:pt x="1513" y="425"/>
                </a:lnTo>
                <a:lnTo>
                  <a:pt x="1505" y="425"/>
                </a:lnTo>
                <a:lnTo>
                  <a:pt x="1497" y="425"/>
                </a:lnTo>
                <a:lnTo>
                  <a:pt x="1489" y="425"/>
                </a:lnTo>
                <a:lnTo>
                  <a:pt x="1481" y="425"/>
                </a:lnTo>
                <a:lnTo>
                  <a:pt x="1473" y="425"/>
                </a:lnTo>
                <a:lnTo>
                  <a:pt x="1465" y="425"/>
                </a:lnTo>
                <a:lnTo>
                  <a:pt x="1457" y="425"/>
                </a:lnTo>
                <a:lnTo>
                  <a:pt x="1449" y="425"/>
                </a:lnTo>
                <a:lnTo>
                  <a:pt x="1433" y="425"/>
                </a:lnTo>
                <a:lnTo>
                  <a:pt x="1425" y="425"/>
                </a:lnTo>
                <a:lnTo>
                  <a:pt x="1417" y="425"/>
                </a:lnTo>
                <a:lnTo>
                  <a:pt x="1409" y="425"/>
                </a:lnTo>
                <a:lnTo>
                  <a:pt x="1393" y="433"/>
                </a:lnTo>
                <a:lnTo>
                  <a:pt x="1385" y="433"/>
                </a:lnTo>
                <a:lnTo>
                  <a:pt x="1377" y="433"/>
                </a:lnTo>
                <a:lnTo>
                  <a:pt x="1369" y="433"/>
                </a:lnTo>
                <a:lnTo>
                  <a:pt x="1361" y="433"/>
                </a:lnTo>
                <a:lnTo>
                  <a:pt x="1353" y="433"/>
                </a:lnTo>
                <a:lnTo>
                  <a:pt x="1337" y="425"/>
                </a:lnTo>
                <a:lnTo>
                  <a:pt x="1329" y="425"/>
                </a:lnTo>
                <a:lnTo>
                  <a:pt x="1329" y="417"/>
                </a:lnTo>
                <a:lnTo>
                  <a:pt x="1321" y="417"/>
                </a:lnTo>
                <a:lnTo>
                  <a:pt x="1313" y="417"/>
                </a:lnTo>
                <a:lnTo>
                  <a:pt x="1297" y="417"/>
                </a:lnTo>
                <a:lnTo>
                  <a:pt x="1297" y="425"/>
                </a:lnTo>
                <a:lnTo>
                  <a:pt x="1281" y="425"/>
                </a:lnTo>
                <a:lnTo>
                  <a:pt x="1273" y="425"/>
                </a:lnTo>
                <a:lnTo>
                  <a:pt x="1265" y="425"/>
                </a:lnTo>
                <a:lnTo>
                  <a:pt x="1257" y="425"/>
                </a:lnTo>
                <a:lnTo>
                  <a:pt x="1249" y="425"/>
                </a:lnTo>
                <a:lnTo>
                  <a:pt x="1241" y="425"/>
                </a:lnTo>
                <a:lnTo>
                  <a:pt x="1232" y="425"/>
                </a:lnTo>
                <a:lnTo>
                  <a:pt x="1225" y="425"/>
                </a:lnTo>
                <a:lnTo>
                  <a:pt x="1217" y="425"/>
                </a:lnTo>
                <a:lnTo>
                  <a:pt x="1208" y="425"/>
                </a:lnTo>
                <a:lnTo>
                  <a:pt x="1193" y="417"/>
                </a:lnTo>
                <a:lnTo>
                  <a:pt x="1184" y="417"/>
                </a:lnTo>
                <a:lnTo>
                  <a:pt x="1169" y="417"/>
                </a:lnTo>
                <a:lnTo>
                  <a:pt x="1160" y="417"/>
                </a:lnTo>
                <a:lnTo>
                  <a:pt x="1153" y="409"/>
                </a:lnTo>
                <a:lnTo>
                  <a:pt x="1145" y="409"/>
                </a:lnTo>
                <a:lnTo>
                  <a:pt x="1129" y="409"/>
                </a:lnTo>
                <a:lnTo>
                  <a:pt x="1112" y="409"/>
                </a:lnTo>
                <a:lnTo>
                  <a:pt x="1105" y="409"/>
                </a:lnTo>
                <a:lnTo>
                  <a:pt x="1097" y="409"/>
                </a:lnTo>
                <a:lnTo>
                  <a:pt x="1088" y="409"/>
                </a:lnTo>
                <a:lnTo>
                  <a:pt x="1081" y="409"/>
                </a:lnTo>
                <a:lnTo>
                  <a:pt x="1073" y="409"/>
                </a:lnTo>
                <a:lnTo>
                  <a:pt x="1064" y="409"/>
                </a:lnTo>
                <a:lnTo>
                  <a:pt x="1057" y="409"/>
                </a:lnTo>
                <a:lnTo>
                  <a:pt x="1049" y="409"/>
                </a:lnTo>
                <a:lnTo>
                  <a:pt x="1040" y="409"/>
                </a:lnTo>
                <a:lnTo>
                  <a:pt x="1033" y="409"/>
                </a:lnTo>
                <a:lnTo>
                  <a:pt x="1025" y="409"/>
                </a:lnTo>
                <a:lnTo>
                  <a:pt x="1016" y="409"/>
                </a:lnTo>
                <a:lnTo>
                  <a:pt x="1009" y="409"/>
                </a:lnTo>
                <a:lnTo>
                  <a:pt x="1001" y="409"/>
                </a:lnTo>
                <a:lnTo>
                  <a:pt x="985" y="409"/>
                </a:lnTo>
                <a:lnTo>
                  <a:pt x="977" y="409"/>
                </a:lnTo>
                <a:lnTo>
                  <a:pt x="968" y="409"/>
                </a:lnTo>
                <a:lnTo>
                  <a:pt x="961" y="409"/>
                </a:lnTo>
                <a:lnTo>
                  <a:pt x="953" y="409"/>
                </a:lnTo>
                <a:lnTo>
                  <a:pt x="944" y="409"/>
                </a:lnTo>
                <a:lnTo>
                  <a:pt x="928" y="409"/>
                </a:lnTo>
                <a:lnTo>
                  <a:pt x="920" y="409"/>
                </a:lnTo>
                <a:lnTo>
                  <a:pt x="913" y="409"/>
                </a:lnTo>
                <a:lnTo>
                  <a:pt x="904" y="409"/>
                </a:lnTo>
                <a:lnTo>
                  <a:pt x="896" y="409"/>
                </a:lnTo>
                <a:lnTo>
                  <a:pt x="889" y="409"/>
                </a:lnTo>
                <a:lnTo>
                  <a:pt x="872" y="409"/>
                </a:lnTo>
                <a:lnTo>
                  <a:pt x="865" y="409"/>
                </a:lnTo>
                <a:lnTo>
                  <a:pt x="856" y="409"/>
                </a:lnTo>
                <a:lnTo>
                  <a:pt x="848" y="409"/>
                </a:lnTo>
                <a:lnTo>
                  <a:pt x="841" y="409"/>
                </a:lnTo>
                <a:lnTo>
                  <a:pt x="832" y="409"/>
                </a:lnTo>
                <a:lnTo>
                  <a:pt x="824" y="409"/>
                </a:lnTo>
                <a:lnTo>
                  <a:pt x="808" y="409"/>
                </a:lnTo>
                <a:lnTo>
                  <a:pt x="808" y="401"/>
                </a:lnTo>
                <a:lnTo>
                  <a:pt x="793" y="401"/>
                </a:lnTo>
                <a:lnTo>
                  <a:pt x="784" y="401"/>
                </a:lnTo>
                <a:lnTo>
                  <a:pt x="776" y="401"/>
                </a:lnTo>
                <a:lnTo>
                  <a:pt x="760" y="401"/>
                </a:lnTo>
                <a:lnTo>
                  <a:pt x="760" y="409"/>
                </a:lnTo>
                <a:lnTo>
                  <a:pt x="752" y="409"/>
                </a:lnTo>
                <a:lnTo>
                  <a:pt x="745" y="409"/>
                </a:lnTo>
                <a:lnTo>
                  <a:pt x="736" y="409"/>
                </a:lnTo>
                <a:lnTo>
                  <a:pt x="721" y="409"/>
                </a:lnTo>
                <a:lnTo>
                  <a:pt x="704" y="409"/>
                </a:lnTo>
                <a:lnTo>
                  <a:pt x="697" y="409"/>
                </a:lnTo>
                <a:lnTo>
                  <a:pt x="688" y="409"/>
                </a:lnTo>
                <a:lnTo>
                  <a:pt x="680" y="417"/>
                </a:lnTo>
                <a:lnTo>
                  <a:pt x="673" y="417"/>
                </a:lnTo>
                <a:lnTo>
                  <a:pt x="664" y="417"/>
                </a:lnTo>
                <a:lnTo>
                  <a:pt x="664" y="425"/>
                </a:lnTo>
                <a:lnTo>
                  <a:pt x="656" y="425"/>
                </a:lnTo>
                <a:lnTo>
                  <a:pt x="649" y="433"/>
                </a:lnTo>
                <a:lnTo>
                  <a:pt x="649" y="441"/>
                </a:lnTo>
                <a:lnTo>
                  <a:pt x="640" y="441"/>
                </a:lnTo>
                <a:lnTo>
                  <a:pt x="632" y="441"/>
                </a:lnTo>
                <a:lnTo>
                  <a:pt x="632" y="449"/>
                </a:lnTo>
                <a:lnTo>
                  <a:pt x="616" y="457"/>
                </a:lnTo>
                <a:lnTo>
                  <a:pt x="608" y="465"/>
                </a:lnTo>
                <a:lnTo>
                  <a:pt x="600" y="465"/>
                </a:lnTo>
                <a:lnTo>
                  <a:pt x="600" y="473"/>
                </a:lnTo>
                <a:lnTo>
                  <a:pt x="592" y="473"/>
                </a:lnTo>
                <a:lnTo>
                  <a:pt x="584" y="473"/>
                </a:lnTo>
                <a:lnTo>
                  <a:pt x="576" y="473"/>
                </a:lnTo>
                <a:lnTo>
                  <a:pt x="568" y="473"/>
                </a:lnTo>
                <a:lnTo>
                  <a:pt x="560" y="473"/>
                </a:lnTo>
                <a:lnTo>
                  <a:pt x="552" y="473"/>
                </a:lnTo>
                <a:lnTo>
                  <a:pt x="544" y="473"/>
                </a:lnTo>
                <a:lnTo>
                  <a:pt x="552" y="473"/>
                </a:lnTo>
                <a:lnTo>
                  <a:pt x="560" y="473"/>
                </a:lnTo>
                <a:lnTo>
                  <a:pt x="568" y="473"/>
                </a:lnTo>
                <a:lnTo>
                  <a:pt x="576" y="473"/>
                </a:lnTo>
                <a:lnTo>
                  <a:pt x="584" y="473"/>
                </a:lnTo>
                <a:lnTo>
                  <a:pt x="584" y="465"/>
                </a:lnTo>
                <a:lnTo>
                  <a:pt x="600" y="489"/>
                </a:lnTo>
                <a:close/>
              </a:path>
            </a:pathLst>
          </a:custGeom>
          <a:solidFill>
            <a:srgbClr val="5589FF"/>
          </a:solidFill>
          <a:ln w="25400">
            <a:solidFill>
              <a:srgbClr val="1C1C1C"/>
            </a:solidFill>
            <a:round/>
            <a:headEnd/>
            <a:tailEnd/>
          </a:ln>
        </p:spPr>
        <p:txBody>
          <a:bodyPr/>
          <a:lstStyle/>
          <a:p>
            <a:endParaRPr lang="ja-JP" altLang="en-US"/>
          </a:p>
        </p:txBody>
      </p:sp>
      <p:sp>
        <p:nvSpPr>
          <p:cNvPr id="70666" name="Freeform 7"/>
          <p:cNvSpPr>
            <a:spLocks/>
          </p:cNvSpPr>
          <p:nvPr/>
        </p:nvSpPr>
        <p:spPr bwMode="invGray">
          <a:xfrm>
            <a:off x="1074738" y="3848100"/>
            <a:ext cx="1998662" cy="1530350"/>
          </a:xfrm>
          <a:custGeom>
            <a:avLst/>
            <a:gdLst>
              <a:gd name="T0" fmla="*/ 2147483647 w 1601"/>
              <a:gd name="T1" fmla="*/ 2147483647 h 1089"/>
              <a:gd name="T2" fmla="*/ 2147483647 w 1601"/>
              <a:gd name="T3" fmla="*/ 2147483647 h 1089"/>
              <a:gd name="T4" fmla="*/ 2147483647 w 1601"/>
              <a:gd name="T5" fmla="*/ 2147483647 h 1089"/>
              <a:gd name="T6" fmla="*/ 2147483647 w 1601"/>
              <a:gd name="T7" fmla="*/ 2147483647 h 1089"/>
              <a:gd name="T8" fmla="*/ 2147483647 w 1601"/>
              <a:gd name="T9" fmla="*/ 2147483647 h 1089"/>
              <a:gd name="T10" fmla="*/ 2147483647 w 1601"/>
              <a:gd name="T11" fmla="*/ 2147483647 h 1089"/>
              <a:gd name="T12" fmla="*/ 2147483647 w 1601"/>
              <a:gd name="T13" fmla="*/ 2147483647 h 1089"/>
              <a:gd name="T14" fmla="*/ 2147483647 w 1601"/>
              <a:gd name="T15" fmla="*/ 2147483647 h 1089"/>
              <a:gd name="T16" fmla="*/ 2147483647 w 1601"/>
              <a:gd name="T17" fmla="*/ 2147483647 h 1089"/>
              <a:gd name="T18" fmla="*/ 2147483647 w 1601"/>
              <a:gd name="T19" fmla="*/ 2147483647 h 1089"/>
              <a:gd name="T20" fmla="*/ 2147483647 w 1601"/>
              <a:gd name="T21" fmla="*/ 2147483647 h 1089"/>
              <a:gd name="T22" fmla="*/ 2147483647 w 1601"/>
              <a:gd name="T23" fmla="*/ 2147483647 h 1089"/>
              <a:gd name="T24" fmla="*/ 2147483647 w 1601"/>
              <a:gd name="T25" fmla="*/ 2147483647 h 1089"/>
              <a:gd name="T26" fmla="*/ 2147483647 w 1601"/>
              <a:gd name="T27" fmla="*/ 2147483647 h 1089"/>
              <a:gd name="T28" fmla="*/ 2147483647 w 1601"/>
              <a:gd name="T29" fmla="*/ 2147483647 h 1089"/>
              <a:gd name="T30" fmla="*/ 2147483647 w 1601"/>
              <a:gd name="T31" fmla="*/ 2147483647 h 1089"/>
              <a:gd name="T32" fmla="*/ 2147483647 w 1601"/>
              <a:gd name="T33" fmla="*/ 2147483647 h 1089"/>
              <a:gd name="T34" fmla="*/ 2147483647 w 1601"/>
              <a:gd name="T35" fmla="*/ 2147483647 h 1089"/>
              <a:gd name="T36" fmla="*/ 2147483647 w 1601"/>
              <a:gd name="T37" fmla="*/ 2147483647 h 1089"/>
              <a:gd name="T38" fmla="*/ 2147483647 w 1601"/>
              <a:gd name="T39" fmla="*/ 2147483647 h 1089"/>
              <a:gd name="T40" fmla="*/ 0 w 1601"/>
              <a:gd name="T41" fmla="*/ 2147483647 h 1089"/>
              <a:gd name="T42" fmla="*/ 2147483647 w 1601"/>
              <a:gd name="T43" fmla="*/ 2147483647 h 1089"/>
              <a:gd name="T44" fmla="*/ 2147483647 w 1601"/>
              <a:gd name="T45" fmla="*/ 2147483647 h 1089"/>
              <a:gd name="T46" fmla="*/ 2147483647 w 1601"/>
              <a:gd name="T47" fmla="*/ 2147483647 h 1089"/>
              <a:gd name="T48" fmla="*/ 2147483647 w 1601"/>
              <a:gd name="T49" fmla="*/ 2147483647 h 1089"/>
              <a:gd name="T50" fmla="*/ 2147483647 w 1601"/>
              <a:gd name="T51" fmla="*/ 2147483647 h 1089"/>
              <a:gd name="T52" fmla="*/ 2147483647 w 1601"/>
              <a:gd name="T53" fmla="*/ 2147483647 h 1089"/>
              <a:gd name="T54" fmla="*/ 2147483647 w 1601"/>
              <a:gd name="T55" fmla="*/ 2147483647 h 1089"/>
              <a:gd name="T56" fmla="*/ 2147483647 w 1601"/>
              <a:gd name="T57" fmla="*/ 2147483647 h 1089"/>
              <a:gd name="T58" fmla="*/ 2147483647 w 1601"/>
              <a:gd name="T59" fmla="*/ 2147483647 h 1089"/>
              <a:gd name="T60" fmla="*/ 2147483647 w 1601"/>
              <a:gd name="T61" fmla="*/ 2147483647 h 1089"/>
              <a:gd name="T62" fmla="*/ 2147483647 w 1601"/>
              <a:gd name="T63" fmla="*/ 2147483647 h 1089"/>
              <a:gd name="T64" fmla="*/ 2147483647 w 1601"/>
              <a:gd name="T65" fmla="*/ 0 h 1089"/>
              <a:gd name="T66" fmla="*/ 2147483647 w 1601"/>
              <a:gd name="T67" fmla="*/ 0 h 1089"/>
              <a:gd name="T68" fmla="*/ 2147483647 w 1601"/>
              <a:gd name="T69" fmla="*/ 2147483647 h 1089"/>
              <a:gd name="T70" fmla="*/ 2147483647 w 1601"/>
              <a:gd name="T71" fmla="*/ 2147483647 h 1089"/>
              <a:gd name="T72" fmla="*/ 2147483647 w 1601"/>
              <a:gd name="T73" fmla="*/ 2147483647 h 1089"/>
              <a:gd name="T74" fmla="*/ 2147483647 w 1601"/>
              <a:gd name="T75" fmla="*/ 2147483647 h 1089"/>
              <a:gd name="T76" fmla="*/ 2147483647 w 1601"/>
              <a:gd name="T77" fmla="*/ 2147483647 h 1089"/>
              <a:gd name="T78" fmla="*/ 2147483647 w 1601"/>
              <a:gd name="T79" fmla="*/ 2147483647 h 1089"/>
              <a:gd name="T80" fmla="*/ 2147483647 w 1601"/>
              <a:gd name="T81" fmla="*/ 2147483647 h 1089"/>
              <a:gd name="T82" fmla="*/ 2147483647 w 1601"/>
              <a:gd name="T83" fmla="*/ 2147483647 h 1089"/>
              <a:gd name="T84" fmla="*/ 2147483647 w 1601"/>
              <a:gd name="T85" fmla="*/ 2147483647 h 1089"/>
              <a:gd name="T86" fmla="*/ 2147483647 w 1601"/>
              <a:gd name="T87" fmla="*/ 2147483647 h 1089"/>
              <a:gd name="T88" fmla="*/ 2147483647 w 1601"/>
              <a:gd name="T89" fmla="*/ 2147483647 h 1089"/>
              <a:gd name="T90" fmla="*/ 2147483647 w 1601"/>
              <a:gd name="T91" fmla="*/ 2147483647 h 1089"/>
              <a:gd name="T92" fmla="*/ 2147483647 w 1601"/>
              <a:gd name="T93" fmla="*/ 2147483647 h 1089"/>
              <a:gd name="T94" fmla="*/ 2147483647 w 1601"/>
              <a:gd name="T95" fmla="*/ 2147483647 h 1089"/>
              <a:gd name="T96" fmla="*/ 2147483647 w 1601"/>
              <a:gd name="T97" fmla="*/ 2147483647 h 1089"/>
              <a:gd name="T98" fmla="*/ 2147483647 w 1601"/>
              <a:gd name="T99" fmla="*/ 2147483647 h 1089"/>
              <a:gd name="T100" fmla="*/ 2147483647 w 1601"/>
              <a:gd name="T101" fmla="*/ 2147483647 h 1089"/>
              <a:gd name="T102" fmla="*/ 2147483647 w 1601"/>
              <a:gd name="T103" fmla="*/ 2147483647 h 1089"/>
              <a:gd name="T104" fmla="*/ 2147483647 w 1601"/>
              <a:gd name="T105" fmla="*/ 2147483647 h 1089"/>
              <a:gd name="T106" fmla="*/ 2147483647 w 1601"/>
              <a:gd name="T107" fmla="*/ 2147483647 h 1089"/>
              <a:gd name="T108" fmla="*/ 2147483647 w 1601"/>
              <a:gd name="T109" fmla="*/ 2147483647 h 1089"/>
              <a:gd name="T110" fmla="*/ 2147483647 w 1601"/>
              <a:gd name="T111" fmla="*/ 2147483647 h 1089"/>
              <a:gd name="T112" fmla="*/ 2147483647 w 1601"/>
              <a:gd name="T113" fmla="*/ 2147483647 h 1089"/>
              <a:gd name="T114" fmla="*/ 2147483647 w 1601"/>
              <a:gd name="T115" fmla="*/ 2147483647 h 1089"/>
              <a:gd name="T116" fmla="*/ 2147483647 w 1601"/>
              <a:gd name="T117" fmla="*/ 2147483647 h 1089"/>
              <a:gd name="T118" fmla="*/ 2147483647 w 1601"/>
              <a:gd name="T119" fmla="*/ 2147483647 h 1089"/>
              <a:gd name="T120" fmla="*/ 2147483647 w 1601"/>
              <a:gd name="T121" fmla="*/ 2147483647 h 1089"/>
              <a:gd name="T122" fmla="*/ 2147483647 w 1601"/>
              <a:gd name="T123" fmla="*/ 2147483647 h 10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1"/>
              <a:gd name="T187" fmla="*/ 0 h 1089"/>
              <a:gd name="T188" fmla="*/ 1601 w 1601"/>
              <a:gd name="T189" fmla="*/ 1089 h 10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1" h="1089">
                <a:moveTo>
                  <a:pt x="841" y="537"/>
                </a:moveTo>
                <a:lnTo>
                  <a:pt x="841" y="545"/>
                </a:lnTo>
                <a:lnTo>
                  <a:pt x="841" y="552"/>
                </a:lnTo>
                <a:lnTo>
                  <a:pt x="841" y="561"/>
                </a:lnTo>
                <a:lnTo>
                  <a:pt x="833" y="561"/>
                </a:lnTo>
                <a:lnTo>
                  <a:pt x="833" y="569"/>
                </a:lnTo>
                <a:lnTo>
                  <a:pt x="824" y="576"/>
                </a:lnTo>
                <a:lnTo>
                  <a:pt x="824" y="593"/>
                </a:lnTo>
                <a:lnTo>
                  <a:pt x="817" y="593"/>
                </a:lnTo>
                <a:lnTo>
                  <a:pt x="817" y="600"/>
                </a:lnTo>
                <a:lnTo>
                  <a:pt x="809" y="600"/>
                </a:lnTo>
                <a:lnTo>
                  <a:pt x="809" y="617"/>
                </a:lnTo>
                <a:lnTo>
                  <a:pt x="800" y="617"/>
                </a:lnTo>
                <a:lnTo>
                  <a:pt x="785" y="624"/>
                </a:lnTo>
                <a:lnTo>
                  <a:pt x="769" y="624"/>
                </a:lnTo>
                <a:lnTo>
                  <a:pt x="769" y="641"/>
                </a:lnTo>
                <a:lnTo>
                  <a:pt x="752" y="641"/>
                </a:lnTo>
                <a:lnTo>
                  <a:pt x="745" y="665"/>
                </a:lnTo>
                <a:lnTo>
                  <a:pt x="728" y="665"/>
                </a:lnTo>
                <a:lnTo>
                  <a:pt x="728" y="672"/>
                </a:lnTo>
                <a:lnTo>
                  <a:pt x="721" y="672"/>
                </a:lnTo>
                <a:lnTo>
                  <a:pt x="713" y="672"/>
                </a:lnTo>
                <a:lnTo>
                  <a:pt x="704" y="672"/>
                </a:lnTo>
                <a:lnTo>
                  <a:pt x="689" y="681"/>
                </a:lnTo>
                <a:lnTo>
                  <a:pt x="680" y="681"/>
                </a:lnTo>
                <a:lnTo>
                  <a:pt x="673" y="696"/>
                </a:lnTo>
                <a:lnTo>
                  <a:pt x="664" y="696"/>
                </a:lnTo>
                <a:lnTo>
                  <a:pt x="656" y="696"/>
                </a:lnTo>
                <a:lnTo>
                  <a:pt x="656" y="705"/>
                </a:lnTo>
                <a:lnTo>
                  <a:pt x="649" y="705"/>
                </a:lnTo>
                <a:lnTo>
                  <a:pt x="640" y="705"/>
                </a:lnTo>
                <a:lnTo>
                  <a:pt x="640" y="713"/>
                </a:lnTo>
                <a:lnTo>
                  <a:pt x="632" y="713"/>
                </a:lnTo>
                <a:lnTo>
                  <a:pt x="625" y="713"/>
                </a:lnTo>
                <a:lnTo>
                  <a:pt x="616" y="713"/>
                </a:lnTo>
                <a:lnTo>
                  <a:pt x="608" y="720"/>
                </a:lnTo>
                <a:lnTo>
                  <a:pt x="592" y="720"/>
                </a:lnTo>
                <a:lnTo>
                  <a:pt x="592" y="729"/>
                </a:lnTo>
                <a:lnTo>
                  <a:pt x="584" y="729"/>
                </a:lnTo>
                <a:lnTo>
                  <a:pt x="577" y="729"/>
                </a:lnTo>
                <a:lnTo>
                  <a:pt x="568" y="729"/>
                </a:lnTo>
                <a:lnTo>
                  <a:pt x="568" y="737"/>
                </a:lnTo>
                <a:lnTo>
                  <a:pt x="553" y="744"/>
                </a:lnTo>
                <a:lnTo>
                  <a:pt x="544" y="753"/>
                </a:lnTo>
                <a:lnTo>
                  <a:pt x="536" y="761"/>
                </a:lnTo>
                <a:lnTo>
                  <a:pt x="520" y="768"/>
                </a:lnTo>
                <a:lnTo>
                  <a:pt x="520" y="777"/>
                </a:lnTo>
                <a:lnTo>
                  <a:pt x="512" y="777"/>
                </a:lnTo>
                <a:lnTo>
                  <a:pt x="512" y="785"/>
                </a:lnTo>
                <a:lnTo>
                  <a:pt x="505" y="785"/>
                </a:lnTo>
                <a:lnTo>
                  <a:pt x="505" y="792"/>
                </a:lnTo>
                <a:lnTo>
                  <a:pt x="505" y="809"/>
                </a:lnTo>
                <a:lnTo>
                  <a:pt x="496" y="809"/>
                </a:lnTo>
                <a:lnTo>
                  <a:pt x="496" y="817"/>
                </a:lnTo>
                <a:lnTo>
                  <a:pt x="488" y="817"/>
                </a:lnTo>
                <a:lnTo>
                  <a:pt x="488" y="833"/>
                </a:lnTo>
                <a:lnTo>
                  <a:pt x="481" y="841"/>
                </a:lnTo>
                <a:lnTo>
                  <a:pt x="481" y="849"/>
                </a:lnTo>
                <a:lnTo>
                  <a:pt x="481" y="857"/>
                </a:lnTo>
                <a:lnTo>
                  <a:pt x="472" y="857"/>
                </a:lnTo>
                <a:lnTo>
                  <a:pt x="472" y="865"/>
                </a:lnTo>
                <a:lnTo>
                  <a:pt x="472" y="881"/>
                </a:lnTo>
                <a:lnTo>
                  <a:pt x="464" y="881"/>
                </a:lnTo>
                <a:lnTo>
                  <a:pt x="457" y="897"/>
                </a:lnTo>
                <a:lnTo>
                  <a:pt x="440" y="905"/>
                </a:lnTo>
                <a:lnTo>
                  <a:pt x="440" y="913"/>
                </a:lnTo>
                <a:lnTo>
                  <a:pt x="433" y="913"/>
                </a:lnTo>
                <a:lnTo>
                  <a:pt x="433" y="921"/>
                </a:lnTo>
                <a:lnTo>
                  <a:pt x="433" y="929"/>
                </a:lnTo>
                <a:lnTo>
                  <a:pt x="424" y="937"/>
                </a:lnTo>
                <a:lnTo>
                  <a:pt x="424" y="945"/>
                </a:lnTo>
                <a:lnTo>
                  <a:pt x="416" y="945"/>
                </a:lnTo>
                <a:lnTo>
                  <a:pt x="416" y="961"/>
                </a:lnTo>
                <a:lnTo>
                  <a:pt x="409" y="961"/>
                </a:lnTo>
                <a:lnTo>
                  <a:pt x="409" y="969"/>
                </a:lnTo>
                <a:lnTo>
                  <a:pt x="409" y="977"/>
                </a:lnTo>
                <a:lnTo>
                  <a:pt x="409" y="985"/>
                </a:lnTo>
                <a:lnTo>
                  <a:pt x="400" y="985"/>
                </a:lnTo>
                <a:lnTo>
                  <a:pt x="392" y="1001"/>
                </a:lnTo>
                <a:lnTo>
                  <a:pt x="392" y="1009"/>
                </a:lnTo>
                <a:lnTo>
                  <a:pt x="392" y="1017"/>
                </a:lnTo>
                <a:lnTo>
                  <a:pt x="376" y="1025"/>
                </a:lnTo>
                <a:lnTo>
                  <a:pt x="368" y="1041"/>
                </a:lnTo>
                <a:lnTo>
                  <a:pt x="352" y="1041"/>
                </a:lnTo>
                <a:lnTo>
                  <a:pt x="352" y="1049"/>
                </a:lnTo>
                <a:lnTo>
                  <a:pt x="352" y="1057"/>
                </a:lnTo>
                <a:lnTo>
                  <a:pt x="336" y="1057"/>
                </a:lnTo>
                <a:lnTo>
                  <a:pt x="336" y="1065"/>
                </a:lnTo>
                <a:lnTo>
                  <a:pt x="328" y="1065"/>
                </a:lnTo>
                <a:lnTo>
                  <a:pt x="328" y="1073"/>
                </a:lnTo>
                <a:lnTo>
                  <a:pt x="320" y="1073"/>
                </a:lnTo>
                <a:lnTo>
                  <a:pt x="312" y="1073"/>
                </a:lnTo>
                <a:lnTo>
                  <a:pt x="304" y="1073"/>
                </a:lnTo>
                <a:lnTo>
                  <a:pt x="296" y="1073"/>
                </a:lnTo>
                <a:lnTo>
                  <a:pt x="296" y="1081"/>
                </a:lnTo>
                <a:lnTo>
                  <a:pt x="280" y="1089"/>
                </a:lnTo>
                <a:lnTo>
                  <a:pt x="272" y="1089"/>
                </a:lnTo>
                <a:lnTo>
                  <a:pt x="264" y="1089"/>
                </a:lnTo>
                <a:lnTo>
                  <a:pt x="256" y="1089"/>
                </a:lnTo>
                <a:lnTo>
                  <a:pt x="248" y="1089"/>
                </a:lnTo>
                <a:lnTo>
                  <a:pt x="240" y="1089"/>
                </a:lnTo>
                <a:lnTo>
                  <a:pt x="224" y="1089"/>
                </a:lnTo>
                <a:lnTo>
                  <a:pt x="216" y="1089"/>
                </a:lnTo>
                <a:lnTo>
                  <a:pt x="200" y="1089"/>
                </a:lnTo>
                <a:lnTo>
                  <a:pt x="192" y="1089"/>
                </a:lnTo>
                <a:lnTo>
                  <a:pt x="176" y="1089"/>
                </a:lnTo>
                <a:lnTo>
                  <a:pt x="168" y="1089"/>
                </a:lnTo>
                <a:lnTo>
                  <a:pt x="160" y="1089"/>
                </a:lnTo>
                <a:lnTo>
                  <a:pt x="152" y="1089"/>
                </a:lnTo>
                <a:lnTo>
                  <a:pt x="144" y="1089"/>
                </a:lnTo>
                <a:lnTo>
                  <a:pt x="136" y="1089"/>
                </a:lnTo>
                <a:lnTo>
                  <a:pt x="128" y="1089"/>
                </a:lnTo>
                <a:lnTo>
                  <a:pt x="128" y="1081"/>
                </a:lnTo>
                <a:lnTo>
                  <a:pt x="128" y="1089"/>
                </a:lnTo>
                <a:lnTo>
                  <a:pt x="128" y="1081"/>
                </a:lnTo>
                <a:lnTo>
                  <a:pt x="128" y="1073"/>
                </a:lnTo>
                <a:lnTo>
                  <a:pt x="120" y="1073"/>
                </a:lnTo>
                <a:lnTo>
                  <a:pt x="120" y="1065"/>
                </a:lnTo>
                <a:lnTo>
                  <a:pt x="120" y="1057"/>
                </a:lnTo>
                <a:lnTo>
                  <a:pt x="112" y="1057"/>
                </a:lnTo>
                <a:lnTo>
                  <a:pt x="112" y="1049"/>
                </a:lnTo>
                <a:lnTo>
                  <a:pt x="104" y="1049"/>
                </a:lnTo>
                <a:lnTo>
                  <a:pt x="104" y="1041"/>
                </a:lnTo>
                <a:lnTo>
                  <a:pt x="104" y="1033"/>
                </a:lnTo>
                <a:lnTo>
                  <a:pt x="96" y="1033"/>
                </a:lnTo>
                <a:lnTo>
                  <a:pt x="96" y="1017"/>
                </a:lnTo>
                <a:lnTo>
                  <a:pt x="88" y="1001"/>
                </a:lnTo>
                <a:lnTo>
                  <a:pt x="88" y="993"/>
                </a:lnTo>
                <a:lnTo>
                  <a:pt x="88" y="977"/>
                </a:lnTo>
                <a:lnTo>
                  <a:pt x="80" y="977"/>
                </a:lnTo>
                <a:lnTo>
                  <a:pt x="80" y="969"/>
                </a:lnTo>
                <a:lnTo>
                  <a:pt x="80" y="961"/>
                </a:lnTo>
                <a:lnTo>
                  <a:pt x="72" y="945"/>
                </a:lnTo>
                <a:lnTo>
                  <a:pt x="64" y="945"/>
                </a:lnTo>
                <a:lnTo>
                  <a:pt x="64" y="937"/>
                </a:lnTo>
                <a:lnTo>
                  <a:pt x="56" y="921"/>
                </a:lnTo>
                <a:lnTo>
                  <a:pt x="56" y="905"/>
                </a:lnTo>
                <a:lnTo>
                  <a:pt x="56" y="889"/>
                </a:lnTo>
                <a:lnTo>
                  <a:pt x="48" y="889"/>
                </a:lnTo>
                <a:lnTo>
                  <a:pt x="48" y="873"/>
                </a:lnTo>
                <a:lnTo>
                  <a:pt x="48" y="865"/>
                </a:lnTo>
                <a:lnTo>
                  <a:pt x="40" y="849"/>
                </a:lnTo>
                <a:lnTo>
                  <a:pt x="40" y="833"/>
                </a:lnTo>
                <a:lnTo>
                  <a:pt x="40" y="825"/>
                </a:lnTo>
                <a:lnTo>
                  <a:pt x="40" y="817"/>
                </a:lnTo>
                <a:lnTo>
                  <a:pt x="31" y="809"/>
                </a:lnTo>
                <a:lnTo>
                  <a:pt x="31" y="801"/>
                </a:lnTo>
                <a:lnTo>
                  <a:pt x="31" y="792"/>
                </a:lnTo>
                <a:lnTo>
                  <a:pt x="24" y="785"/>
                </a:lnTo>
                <a:lnTo>
                  <a:pt x="24" y="777"/>
                </a:lnTo>
                <a:lnTo>
                  <a:pt x="24" y="761"/>
                </a:lnTo>
                <a:lnTo>
                  <a:pt x="24" y="753"/>
                </a:lnTo>
                <a:lnTo>
                  <a:pt x="24" y="744"/>
                </a:lnTo>
                <a:lnTo>
                  <a:pt x="24" y="729"/>
                </a:lnTo>
                <a:lnTo>
                  <a:pt x="24" y="720"/>
                </a:lnTo>
                <a:lnTo>
                  <a:pt x="16" y="713"/>
                </a:lnTo>
                <a:lnTo>
                  <a:pt x="16" y="696"/>
                </a:lnTo>
                <a:lnTo>
                  <a:pt x="16" y="681"/>
                </a:lnTo>
                <a:lnTo>
                  <a:pt x="7" y="672"/>
                </a:lnTo>
                <a:lnTo>
                  <a:pt x="7" y="657"/>
                </a:lnTo>
                <a:lnTo>
                  <a:pt x="7" y="648"/>
                </a:lnTo>
                <a:lnTo>
                  <a:pt x="7" y="641"/>
                </a:lnTo>
                <a:lnTo>
                  <a:pt x="7" y="624"/>
                </a:lnTo>
                <a:lnTo>
                  <a:pt x="7" y="617"/>
                </a:lnTo>
                <a:lnTo>
                  <a:pt x="7" y="609"/>
                </a:lnTo>
                <a:lnTo>
                  <a:pt x="7" y="593"/>
                </a:lnTo>
                <a:lnTo>
                  <a:pt x="7" y="585"/>
                </a:lnTo>
                <a:lnTo>
                  <a:pt x="0" y="585"/>
                </a:lnTo>
                <a:lnTo>
                  <a:pt x="0" y="576"/>
                </a:lnTo>
                <a:lnTo>
                  <a:pt x="0" y="569"/>
                </a:lnTo>
                <a:lnTo>
                  <a:pt x="0" y="561"/>
                </a:lnTo>
                <a:lnTo>
                  <a:pt x="0" y="545"/>
                </a:lnTo>
                <a:lnTo>
                  <a:pt x="0" y="537"/>
                </a:lnTo>
                <a:lnTo>
                  <a:pt x="7" y="521"/>
                </a:lnTo>
                <a:lnTo>
                  <a:pt x="16" y="521"/>
                </a:lnTo>
                <a:lnTo>
                  <a:pt x="16" y="513"/>
                </a:lnTo>
                <a:lnTo>
                  <a:pt x="16" y="497"/>
                </a:lnTo>
                <a:lnTo>
                  <a:pt x="16" y="488"/>
                </a:lnTo>
                <a:lnTo>
                  <a:pt x="16" y="480"/>
                </a:lnTo>
                <a:lnTo>
                  <a:pt x="24" y="480"/>
                </a:lnTo>
                <a:lnTo>
                  <a:pt x="24" y="473"/>
                </a:lnTo>
                <a:lnTo>
                  <a:pt x="24" y="464"/>
                </a:lnTo>
                <a:lnTo>
                  <a:pt x="24" y="456"/>
                </a:lnTo>
                <a:lnTo>
                  <a:pt x="24" y="449"/>
                </a:lnTo>
                <a:lnTo>
                  <a:pt x="24" y="440"/>
                </a:lnTo>
                <a:lnTo>
                  <a:pt x="31" y="425"/>
                </a:lnTo>
                <a:lnTo>
                  <a:pt x="40" y="425"/>
                </a:lnTo>
                <a:lnTo>
                  <a:pt x="40" y="416"/>
                </a:lnTo>
                <a:lnTo>
                  <a:pt x="40" y="408"/>
                </a:lnTo>
                <a:lnTo>
                  <a:pt x="40" y="392"/>
                </a:lnTo>
                <a:lnTo>
                  <a:pt x="40" y="384"/>
                </a:lnTo>
                <a:lnTo>
                  <a:pt x="48" y="384"/>
                </a:lnTo>
                <a:lnTo>
                  <a:pt x="48" y="368"/>
                </a:lnTo>
                <a:lnTo>
                  <a:pt x="48" y="353"/>
                </a:lnTo>
                <a:lnTo>
                  <a:pt x="56" y="353"/>
                </a:lnTo>
                <a:lnTo>
                  <a:pt x="56" y="344"/>
                </a:lnTo>
                <a:lnTo>
                  <a:pt x="56" y="336"/>
                </a:lnTo>
                <a:lnTo>
                  <a:pt x="64" y="336"/>
                </a:lnTo>
                <a:lnTo>
                  <a:pt x="64" y="329"/>
                </a:lnTo>
                <a:lnTo>
                  <a:pt x="72" y="329"/>
                </a:lnTo>
                <a:lnTo>
                  <a:pt x="72" y="320"/>
                </a:lnTo>
                <a:lnTo>
                  <a:pt x="72" y="312"/>
                </a:lnTo>
                <a:lnTo>
                  <a:pt x="80" y="305"/>
                </a:lnTo>
                <a:lnTo>
                  <a:pt x="88" y="288"/>
                </a:lnTo>
                <a:lnTo>
                  <a:pt x="88" y="281"/>
                </a:lnTo>
                <a:lnTo>
                  <a:pt x="88" y="272"/>
                </a:lnTo>
                <a:lnTo>
                  <a:pt x="96" y="257"/>
                </a:lnTo>
                <a:lnTo>
                  <a:pt x="104" y="257"/>
                </a:lnTo>
                <a:lnTo>
                  <a:pt x="104" y="248"/>
                </a:lnTo>
                <a:lnTo>
                  <a:pt x="104" y="240"/>
                </a:lnTo>
                <a:lnTo>
                  <a:pt x="104" y="233"/>
                </a:lnTo>
                <a:lnTo>
                  <a:pt x="112" y="233"/>
                </a:lnTo>
                <a:lnTo>
                  <a:pt x="112" y="224"/>
                </a:lnTo>
                <a:lnTo>
                  <a:pt x="112" y="216"/>
                </a:lnTo>
                <a:lnTo>
                  <a:pt x="120" y="208"/>
                </a:lnTo>
                <a:lnTo>
                  <a:pt x="120" y="200"/>
                </a:lnTo>
                <a:lnTo>
                  <a:pt x="120" y="208"/>
                </a:lnTo>
                <a:lnTo>
                  <a:pt x="120" y="200"/>
                </a:lnTo>
                <a:lnTo>
                  <a:pt x="136" y="200"/>
                </a:lnTo>
                <a:lnTo>
                  <a:pt x="136" y="192"/>
                </a:lnTo>
                <a:lnTo>
                  <a:pt x="136" y="184"/>
                </a:lnTo>
                <a:lnTo>
                  <a:pt x="144" y="184"/>
                </a:lnTo>
                <a:lnTo>
                  <a:pt x="152" y="176"/>
                </a:lnTo>
                <a:lnTo>
                  <a:pt x="160" y="160"/>
                </a:lnTo>
                <a:lnTo>
                  <a:pt x="168" y="152"/>
                </a:lnTo>
                <a:lnTo>
                  <a:pt x="176" y="152"/>
                </a:lnTo>
                <a:lnTo>
                  <a:pt x="176" y="144"/>
                </a:lnTo>
                <a:lnTo>
                  <a:pt x="184" y="144"/>
                </a:lnTo>
                <a:lnTo>
                  <a:pt x="192" y="136"/>
                </a:lnTo>
                <a:lnTo>
                  <a:pt x="208" y="128"/>
                </a:lnTo>
                <a:lnTo>
                  <a:pt x="216" y="128"/>
                </a:lnTo>
                <a:lnTo>
                  <a:pt x="216" y="112"/>
                </a:lnTo>
                <a:lnTo>
                  <a:pt x="224" y="112"/>
                </a:lnTo>
                <a:lnTo>
                  <a:pt x="240" y="104"/>
                </a:lnTo>
                <a:lnTo>
                  <a:pt x="240" y="96"/>
                </a:lnTo>
                <a:lnTo>
                  <a:pt x="248" y="96"/>
                </a:lnTo>
                <a:lnTo>
                  <a:pt x="256" y="88"/>
                </a:lnTo>
                <a:lnTo>
                  <a:pt x="264" y="88"/>
                </a:lnTo>
                <a:lnTo>
                  <a:pt x="264" y="80"/>
                </a:lnTo>
                <a:lnTo>
                  <a:pt x="272" y="80"/>
                </a:lnTo>
                <a:lnTo>
                  <a:pt x="272" y="72"/>
                </a:lnTo>
                <a:lnTo>
                  <a:pt x="280" y="72"/>
                </a:lnTo>
                <a:lnTo>
                  <a:pt x="296" y="64"/>
                </a:lnTo>
                <a:lnTo>
                  <a:pt x="304" y="56"/>
                </a:lnTo>
                <a:lnTo>
                  <a:pt x="312" y="48"/>
                </a:lnTo>
                <a:lnTo>
                  <a:pt x="320" y="48"/>
                </a:lnTo>
                <a:lnTo>
                  <a:pt x="328" y="40"/>
                </a:lnTo>
                <a:lnTo>
                  <a:pt x="336" y="40"/>
                </a:lnTo>
                <a:lnTo>
                  <a:pt x="336" y="32"/>
                </a:lnTo>
                <a:lnTo>
                  <a:pt x="352" y="32"/>
                </a:lnTo>
                <a:lnTo>
                  <a:pt x="361" y="32"/>
                </a:lnTo>
                <a:lnTo>
                  <a:pt x="361" y="16"/>
                </a:lnTo>
                <a:lnTo>
                  <a:pt x="376" y="16"/>
                </a:lnTo>
                <a:lnTo>
                  <a:pt x="385" y="8"/>
                </a:lnTo>
                <a:lnTo>
                  <a:pt x="400" y="8"/>
                </a:lnTo>
                <a:lnTo>
                  <a:pt x="409" y="8"/>
                </a:lnTo>
                <a:lnTo>
                  <a:pt x="409" y="0"/>
                </a:lnTo>
                <a:lnTo>
                  <a:pt x="416" y="0"/>
                </a:lnTo>
                <a:lnTo>
                  <a:pt x="424" y="0"/>
                </a:lnTo>
                <a:lnTo>
                  <a:pt x="433" y="0"/>
                </a:lnTo>
                <a:lnTo>
                  <a:pt x="440" y="0"/>
                </a:lnTo>
                <a:lnTo>
                  <a:pt x="457" y="0"/>
                </a:lnTo>
                <a:lnTo>
                  <a:pt x="464" y="0"/>
                </a:lnTo>
                <a:lnTo>
                  <a:pt x="472" y="0"/>
                </a:lnTo>
                <a:lnTo>
                  <a:pt x="488" y="0"/>
                </a:lnTo>
                <a:lnTo>
                  <a:pt x="496" y="0"/>
                </a:lnTo>
                <a:lnTo>
                  <a:pt x="505" y="0"/>
                </a:lnTo>
                <a:lnTo>
                  <a:pt x="520" y="0"/>
                </a:lnTo>
                <a:lnTo>
                  <a:pt x="529" y="0"/>
                </a:lnTo>
                <a:lnTo>
                  <a:pt x="544" y="0"/>
                </a:lnTo>
                <a:lnTo>
                  <a:pt x="553" y="0"/>
                </a:lnTo>
                <a:lnTo>
                  <a:pt x="560" y="0"/>
                </a:lnTo>
                <a:lnTo>
                  <a:pt x="577" y="0"/>
                </a:lnTo>
                <a:lnTo>
                  <a:pt x="584" y="0"/>
                </a:lnTo>
                <a:lnTo>
                  <a:pt x="601" y="0"/>
                </a:lnTo>
                <a:lnTo>
                  <a:pt x="608" y="0"/>
                </a:lnTo>
                <a:lnTo>
                  <a:pt x="608" y="8"/>
                </a:lnTo>
                <a:lnTo>
                  <a:pt x="625" y="8"/>
                </a:lnTo>
                <a:lnTo>
                  <a:pt x="632" y="8"/>
                </a:lnTo>
                <a:lnTo>
                  <a:pt x="640" y="8"/>
                </a:lnTo>
                <a:lnTo>
                  <a:pt x="656" y="8"/>
                </a:lnTo>
                <a:lnTo>
                  <a:pt x="664" y="8"/>
                </a:lnTo>
                <a:lnTo>
                  <a:pt x="673" y="8"/>
                </a:lnTo>
                <a:lnTo>
                  <a:pt x="680" y="8"/>
                </a:lnTo>
                <a:lnTo>
                  <a:pt x="689" y="8"/>
                </a:lnTo>
                <a:lnTo>
                  <a:pt x="697" y="8"/>
                </a:lnTo>
                <a:lnTo>
                  <a:pt x="713" y="8"/>
                </a:lnTo>
                <a:lnTo>
                  <a:pt x="728" y="8"/>
                </a:lnTo>
                <a:lnTo>
                  <a:pt x="737" y="8"/>
                </a:lnTo>
                <a:lnTo>
                  <a:pt x="752" y="8"/>
                </a:lnTo>
                <a:lnTo>
                  <a:pt x="769" y="8"/>
                </a:lnTo>
                <a:lnTo>
                  <a:pt x="776" y="8"/>
                </a:lnTo>
                <a:lnTo>
                  <a:pt x="785" y="8"/>
                </a:lnTo>
                <a:lnTo>
                  <a:pt x="785" y="16"/>
                </a:lnTo>
                <a:lnTo>
                  <a:pt x="800" y="16"/>
                </a:lnTo>
                <a:lnTo>
                  <a:pt x="809" y="16"/>
                </a:lnTo>
                <a:lnTo>
                  <a:pt x="824" y="16"/>
                </a:lnTo>
                <a:lnTo>
                  <a:pt x="841" y="16"/>
                </a:lnTo>
                <a:lnTo>
                  <a:pt x="848" y="16"/>
                </a:lnTo>
                <a:lnTo>
                  <a:pt x="865" y="16"/>
                </a:lnTo>
                <a:lnTo>
                  <a:pt x="865" y="24"/>
                </a:lnTo>
                <a:lnTo>
                  <a:pt x="872" y="24"/>
                </a:lnTo>
                <a:lnTo>
                  <a:pt x="889" y="24"/>
                </a:lnTo>
                <a:lnTo>
                  <a:pt x="896" y="24"/>
                </a:lnTo>
                <a:lnTo>
                  <a:pt x="905" y="24"/>
                </a:lnTo>
                <a:lnTo>
                  <a:pt x="913" y="24"/>
                </a:lnTo>
                <a:lnTo>
                  <a:pt x="913" y="32"/>
                </a:lnTo>
                <a:lnTo>
                  <a:pt x="905" y="32"/>
                </a:lnTo>
                <a:lnTo>
                  <a:pt x="913" y="32"/>
                </a:lnTo>
                <a:lnTo>
                  <a:pt x="929" y="40"/>
                </a:lnTo>
                <a:lnTo>
                  <a:pt x="937" y="40"/>
                </a:lnTo>
                <a:lnTo>
                  <a:pt x="944" y="40"/>
                </a:lnTo>
                <a:lnTo>
                  <a:pt x="953" y="48"/>
                </a:lnTo>
                <a:lnTo>
                  <a:pt x="961" y="48"/>
                </a:lnTo>
                <a:lnTo>
                  <a:pt x="977" y="48"/>
                </a:lnTo>
                <a:lnTo>
                  <a:pt x="985" y="56"/>
                </a:lnTo>
                <a:lnTo>
                  <a:pt x="1001" y="64"/>
                </a:lnTo>
                <a:lnTo>
                  <a:pt x="1009" y="64"/>
                </a:lnTo>
                <a:lnTo>
                  <a:pt x="1017" y="64"/>
                </a:lnTo>
                <a:lnTo>
                  <a:pt x="1033" y="64"/>
                </a:lnTo>
                <a:lnTo>
                  <a:pt x="1041" y="64"/>
                </a:lnTo>
                <a:lnTo>
                  <a:pt x="1049" y="64"/>
                </a:lnTo>
                <a:lnTo>
                  <a:pt x="1057" y="64"/>
                </a:lnTo>
                <a:lnTo>
                  <a:pt x="1065" y="64"/>
                </a:lnTo>
                <a:lnTo>
                  <a:pt x="1073" y="64"/>
                </a:lnTo>
                <a:lnTo>
                  <a:pt x="1089" y="64"/>
                </a:lnTo>
                <a:lnTo>
                  <a:pt x="1097" y="64"/>
                </a:lnTo>
                <a:lnTo>
                  <a:pt x="1105" y="64"/>
                </a:lnTo>
                <a:lnTo>
                  <a:pt x="1113" y="64"/>
                </a:lnTo>
                <a:lnTo>
                  <a:pt x="1129" y="64"/>
                </a:lnTo>
                <a:lnTo>
                  <a:pt x="1137" y="64"/>
                </a:lnTo>
                <a:lnTo>
                  <a:pt x="1145" y="64"/>
                </a:lnTo>
                <a:lnTo>
                  <a:pt x="1161" y="64"/>
                </a:lnTo>
                <a:lnTo>
                  <a:pt x="1169" y="64"/>
                </a:lnTo>
                <a:lnTo>
                  <a:pt x="1185" y="64"/>
                </a:lnTo>
                <a:lnTo>
                  <a:pt x="1201" y="64"/>
                </a:lnTo>
                <a:lnTo>
                  <a:pt x="1217" y="64"/>
                </a:lnTo>
                <a:lnTo>
                  <a:pt x="1233" y="72"/>
                </a:lnTo>
                <a:lnTo>
                  <a:pt x="1241" y="72"/>
                </a:lnTo>
                <a:lnTo>
                  <a:pt x="1257" y="72"/>
                </a:lnTo>
                <a:lnTo>
                  <a:pt x="1265" y="72"/>
                </a:lnTo>
                <a:lnTo>
                  <a:pt x="1281" y="72"/>
                </a:lnTo>
                <a:lnTo>
                  <a:pt x="1289" y="72"/>
                </a:lnTo>
                <a:lnTo>
                  <a:pt x="1298" y="72"/>
                </a:lnTo>
                <a:lnTo>
                  <a:pt x="1313" y="72"/>
                </a:lnTo>
                <a:lnTo>
                  <a:pt x="1313" y="80"/>
                </a:lnTo>
                <a:lnTo>
                  <a:pt x="1329" y="80"/>
                </a:lnTo>
                <a:lnTo>
                  <a:pt x="1337" y="80"/>
                </a:lnTo>
                <a:lnTo>
                  <a:pt x="1353" y="80"/>
                </a:lnTo>
                <a:lnTo>
                  <a:pt x="1361" y="80"/>
                </a:lnTo>
                <a:lnTo>
                  <a:pt x="1370" y="80"/>
                </a:lnTo>
                <a:lnTo>
                  <a:pt x="1377" y="80"/>
                </a:lnTo>
                <a:lnTo>
                  <a:pt x="1385" y="80"/>
                </a:lnTo>
                <a:lnTo>
                  <a:pt x="1401" y="80"/>
                </a:lnTo>
                <a:lnTo>
                  <a:pt x="1418" y="72"/>
                </a:lnTo>
                <a:lnTo>
                  <a:pt x="1425" y="72"/>
                </a:lnTo>
                <a:lnTo>
                  <a:pt x="1433" y="72"/>
                </a:lnTo>
                <a:lnTo>
                  <a:pt x="1442" y="72"/>
                </a:lnTo>
                <a:lnTo>
                  <a:pt x="1449" y="72"/>
                </a:lnTo>
                <a:lnTo>
                  <a:pt x="1457" y="72"/>
                </a:lnTo>
                <a:lnTo>
                  <a:pt x="1466" y="64"/>
                </a:lnTo>
                <a:lnTo>
                  <a:pt x="1473" y="64"/>
                </a:lnTo>
                <a:lnTo>
                  <a:pt x="1481" y="64"/>
                </a:lnTo>
                <a:lnTo>
                  <a:pt x="1490" y="64"/>
                </a:lnTo>
                <a:lnTo>
                  <a:pt x="1497" y="64"/>
                </a:lnTo>
                <a:lnTo>
                  <a:pt x="1505" y="64"/>
                </a:lnTo>
                <a:lnTo>
                  <a:pt x="1514" y="64"/>
                </a:lnTo>
                <a:lnTo>
                  <a:pt x="1521" y="64"/>
                </a:lnTo>
                <a:lnTo>
                  <a:pt x="1538" y="64"/>
                </a:lnTo>
                <a:lnTo>
                  <a:pt x="1545" y="64"/>
                </a:lnTo>
                <a:lnTo>
                  <a:pt x="1545" y="72"/>
                </a:lnTo>
                <a:lnTo>
                  <a:pt x="1553" y="72"/>
                </a:lnTo>
                <a:lnTo>
                  <a:pt x="1562" y="80"/>
                </a:lnTo>
                <a:lnTo>
                  <a:pt x="1569" y="80"/>
                </a:lnTo>
                <a:lnTo>
                  <a:pt x="1586" y="88"/>
                </a:lnTo>
                <a:lnTo>
                  <a:pt x="1593" y="88"/>
                </a:lnTo>
                <a:lnTo>
                  <a:pt x="1601" y="88"/>
                </a:lnTo>
                <a:lnTo>
                  <a:pt x="1601" y="96"/>
                </a:lnTo>
                <a:lnTo>
                  <a:pt x="1593" y="96"/>
                </a:lnTo>
                <a:lnTo>
                  <a:pt x="1593" y="104"/>
                </a:lnTo>
                <a:lnTo>
                  <a:pt x="1593" y="112"/>
                </a:lnTo>
                <a:lnTo>
                  <a:pt x="1586" y="112"/>
                </a:lnTo>
                <a:lnTo>
                  <a:pt x="1586" y="120"/>
                </a:lnTo>
                <a:lnTo>
                  <a:pt x="1586" y="128"/>
                </a:lnTo>
                <a:lnTo>
                  <a:pt x="1577" y="128"/>
                </a:lnTo>
                <a:lnTo>
                  <a:pt x="1577" y="144"/>
                </a:lnTo>
                <a:lnTo>
                  <a:pt x="1569" y="160"/>
                </a:lnTo>
                <a:lnTo>
                  <a:pt x="1569" y="168"/>
                </a:lnTo>
                <a:lnTo>
                  <a:pt x="1569" y="184"/>
                </a:lnTo>
                <a:lnTo>
                  <a:pt x="1562" y="184"/>
                </a:lnTo>
                <a:lnTo>
                  <a:pt x="1562" y="192"/>
                </a:lnTo>
                <a:lnTo>
                  <a:pt x="1562" y="200"/>
                </a:lnTo>
                <a:lnTo>
                  <a:pt x="1553" y="216"/>
                </a:lnTo>
                <a:lnTo>
                  <a:pt x="1545" y="216"/>
                </a:lnTo>
                <a:lnTo>
                  <a:pt x="1545" y="224"/>
                </a:lnTo>
                <a:lnTo>
                  <a:pt x="1545" y="233"/>
                </a:lnTo>
                <a:lnTo>
                  <a:pt x="1545" y="240"/>
                </a:lnTo>
                <a:lnTo>
                  <a:pt x="1538" y="240"/>
                </a:lnTo>
                <a:lnTo>
                  <a:pt x="1538" y="248"/>
                </a:lnTo>
                <a:lnTo>
                  <a:pt x="1529" y="257"/>
                </a:lnTo>
                <a:lnTo>
                  <a:pt x="1529" y="264"/>
                </a:lnTo>
                <a:lnTo>
                  <a:pt x="1514" y="272"/>
                </a:lnTo>
                <a:lnTo>
                  <a:pt x="1514" y="281"/>
                </a:lnTo>
                <a:lnTo>
                  <a:pt x="1505" y="281"/>
                </a:lnTo>
                <a:lnTo>
                  <a:pt x="1505" y="288"/>
                </a:lnTo>
                <a:lnTo>
                  <a:pt x="1505" y="296"/>
                </a:lnTo>
                <a:lnTo>
                  <a:pt x="1505" y="305"/>
                </a:lnTo>
                <a:lnTo>
                  <a:pt x="1505" y="312"/>
                </a:lnTo>
                <a:lnTo>
                  <a:pt x="1497" y="312"/>
                </a:lnTo>
                <a:lnTo>
                  <a:pt x="1497" y="320"/>
                </a:lnTo>
                <a:lnTo>
                  <a:pt x="1497" y="329"/>
                </a:lnTo>
                <a:lnTo>
                  <a:pt x="1490" y="329"/>
                </a:lnTo>
                <a:lnTo>
                  <a:pt x="1490" y="336"/>
                </a:lnTo>
                <a:lnTo>
                  <a:pt x="1490" y="344"/>
                </a:lnTo>
                <a:lnTo>
                  <a:pt x="1481" y="344"/>
                </a:lnTo>
                <a:lnTo>
                  <a:pt x="1481" y="353"/>
                </a:lnTo>
                <a:lnTo>
                  <a:pt x="1473" y="353"/>
                </a:lnTo>
                <a:lnTo>
                  <a:pt x="1473" y="360"/>
                </a:lnTo>
                <a:lnTo>
                  <a:pt x="1466" y="360"/>
                </a:lnTo>
                <a:lnTo>
                  <a:pt x="1457" y="368"/>
                </a:lnTo>
                <a:lnTo>
                  <a:pt x="1457" y="377"/>
                </a:lnTo>
                <a:lnTo>
                  <a:pt x="1457" y="384"/>
                </a:lnTo>
                <a:lnTo>
                  <a:pt x="1449" y="384"/>
                </a:lnTo>
                <a:lnTo>
                  <a:pt x="1433" y="392"/>
                </a:lnTo>
                <a:lnTo>
                  <a:pt x="1433" y="401"/>
                </a:lnTo>
                <a:lnTo>
                  <a:pt x="1425" y="401"/>
                </a:lnTo>
                <a:lnTo>
                  <a:pt x="1425" y="408"/>
                </a:lnTo>
                <a:lnTo>
                  <a:pt x="1418" y="408"/>
                </a:lnTo>
                <a:lnTo>
                  <a:pt x="1409" y="416"/>
                </a:lnTo>
                <a:lnTo>
                  <a:pt x="1401" y="425"/>
                </a:lnTo>
                <a:lnTo>
                  <a:pt x="1394" y="432"/>
                </a:lnTo>
                <a:lnTo>
                  <a:pt x="1394" y="440"/>
                </a:lnTo>
                <a:lnTo>
                  <a:pt x="1385" y="440"/>
                </a:lnTo>
                <a:lnTo>
                  <a:pt x="1370" y="440"/>
                </a:lnTo>
                <a:lnTo>
                  <a:pt x="1370" y="449"/>
                </a:lnTo>
                <a:lnTo>
                  <a:pt x="1361" y="449"/>
                </a:lnTo>
                <a:lnTo>
                  <a:pt x="1353" y="456"/>
                </a:lnTo>
                <a:lnTo>
                  <a:pt x="1337" y="456"/>
                </a:lnTo>
                <a:lnTo>
                  <a:pt x="1329" y="464"/>
                </a:lnTo>
                <a:lnTo>
                  <a:pt x="1322" y="464"/>
                </a:lnTo>
                <a:lnTo>
                  <a:pt x="1322" y="473"/>
                </a:lnTo>
                <a:lnTo>
                  <a:pt x="1313" y="473"/>
                </a:lnTo>
                <a:lnTo>
                  <a:pt x="1305" y="473"/>
                </a:lnTo>
                <a:lnTo>
                  <a:pt x="1305" y="480"/>
                </a:lnTo>
                <a:lnTo>
                  <a:pt x="1289" y="480"/>
                </a:lnTo>
                <a:lnTo>
                  <a:pt x="1289" y="488"/>
                </a:lnTo>
                <a:lnTo>
                  <a:pt x="1273" y="488"/>
                </a:lnTo>
                <a:lnTo>
                  <a:pt x="1273" y="497"/>
                </a:lnTo>
                <a:lnTo>
                  <a:pt x="1257" y="504"/>
                </a:lnTo>
                <a:lnTo>
                  <a:pt x="1249" y="504"/>
                </a:lnTo>
                <a:lnTo>
                  <a:pt x="1241" y="504"/>
                </a:lnTo>
                <a:lnTo>
                  <a:pt x="1225" y="504"/>
                </a:lnTo>
                <a:lnTo>
                  <a:pt x="1225" y="513"/>
                </a:lnTo>
                <a:lnTo>
                  <a:pt x="1209" y="521"/>
                </a:lnTo>
                <a:lnTo>
                  <a:pt x="1201" y="521"/>
                </a:lnTo>
                <a:lnTo>
                  <a:pt x="1193" y="528"/>
                </a:lnTo>
                <a:lnTo>
                  <a:pt x="1185" y="528"/>
                </a:lnTo>
                <a:lnTo>
                  <a:pt x="1177" y="528"/>
                </a:lnTo>
                <a:lnTo>
                  <a:pt x="1169" y="528"/>
                </a:lnTo>
                <a:lnTo>
                  <a:pt x="1169" y="537"/>
                </a:lnTo>
                <a:lnTo>
                  <a:pt x="1161" y="537"/>
                </a:lnTo>
                <a:lnTo>
                  <a:pt x="1161" y="545"/>
                </a:lnTo>
                <a:lnTo>
                  <a:pt x="1145" y="545"/>
                </a:lnTo>
                <a:lnTo>
                  <a:pt x="1137" y="552"/>
                </a:lnTo>
                <a:lnTo>
                  <a:pt x="1129" y="552"/>
                </a:lnTo>
                <a:lnTo>
                  <a:pt x="1121" y="552"/>
                </a:lnTo>
                <a:lnTo>
                  <a:pt x="1113" y="552"/>
                </a:lnTo>
                <a:lnTo>
                  <a:pt x="1105" y="552"/>
                </a:lnTo>
                <a:lnTo>
                  <a:pt x="1105" y="561"/>
                </a:lnTo>
                <a:lnTo>
                  <a:pt x="1097" y="561"/>
                </a:lnTo>
                <a:lnTo>
                  <a:pt x="1089" y="561"/>
                </a:lnTo>
                <a:lnTo>
                  <a:pt x="1081" y="561"/>
                </a:lnTo>
                <a:lnTo>
                  <a:pt x="1073" y="561"/>
                </a:lnTo>
                <a:lnTo>
                  <a:pt x="1065" y="561"/>
                </a:lnTo>
                <a:lnTo>
                  <a:pt x="1057" y="561"/>
                </a:lnTo>
                <a:lnTo>
                  <a:pt x="1049" y="561"/>
                </a:lnTo>
                <a:lnTo>
                  <a:pt x="1041" y="561"/>
                </a:lnTo>
                <a:lnTo>
                  <a:pt x="1033" y="561"/>
                </a:lnTo>
                <a:lnTo>
                  <a:pt x="1017" y="561"/>
                </a:lnTo>
                <a:lnTo>
                  <a:pt x="1001" y="561"/>
                </a:lnTo>
                <a:lnTo>
                  <a:pt x="993" y="561"/>
                </a:lnTo>
                <a:lnTo>
                  <a:pt x="985" y="561"/>
                </a:lnTo>
                <a:lnTo>
                  <a:pt x="968" y="561"/>
                </a:lnTo>
                <a:lnTo>
                  <a:pt x="961" y="561"/>
                </a:lnTo>
                <a:lnTo>
                  <a:pt x="953" y="561"/>
                </a:lnTo>
                <a:lnTo>
                  <a:pt x="944" y="561"/>
                </a:lnTo>
                <a:lnTo>
                  <a:pt x="937" y="561"/>
                </a:lnTo>
                <a:lnTo>
                  <a:pt x="929" y="561"/>
                </a:lnTo>
                <a:lnTo>
                  <a:pt x="920" y="561"/>
                </a:lnTo>
                <a:lnTo>
                  <a:pt x="913" y="561"/>
                </a:lnTo>
                <a:lnTo>
                  <a:pt x="905" y="561"/>
                </a:lnTo>
                <a:lnTo>
                  <a:pt x="889" y="552"/>
                </a:lnTo>
                <a:lnTo>
                  <a:pt x="881" y="552"/>
                </a:lnTo>
                <a:lnTo>
                  <a:pt x="872" y="552"/>
                </a:lnTo>
                <a:lnTo>
                  <a:pt x="865" y="552"/>
                </a:lnTo>
                <a:lnTo>
                  <a:pt x="848" y="545"/>
                </a:lnTo>
                <a:lnTo>
                  <a:pt x="841" y="545"/>
                </a:lnTo>
                <a:lnTo>
                  <a:pt x="833" y="545"/>
                </a:lnTo>
                <a:lnTo>
                  <a:pt x="833" y="537"/>
                </a:lnTo>
                <a:lnTo>
                  <a:pt x="824" y="537"/>
                </a:lnTo>
                <a:lnTo>
                  <a:pt x="817" y="537"/>
                </a:lnTo>
                <a:lnTo>
                  <a:pt x="824" y="537"/>
                </a:lnTo>
                <a:lnTo>
                  <a:pt x="841" y="537"/>
                </a:lnTo>
                <a:close/>
              </a:path>
            </a:pathLst>
          </a:custGeom>
          <a:solidFill>
            <a:srgbClr val="00B050"/>
          </a:solidFill>
          <a:ln w="25400">
            <a:solidFill>
              <a:srgbClr val="1C1C1C"/>
            </a:solidFill>
            <a:round/>
            <a:headEnd/>
            <a:tailEnd/>
          </a:ln>
        </p:spPr>
        <p:txBody>
          <a:bodyPr/>
          <a:lstStyle/>
          <a:p>
            <a:endParaRPr lang="ja-JP" altLang="en-US"/>
          </a:p>
        </p:txBody>
      </p:sp>
      <p:sp>
        <p:nvSpPr>
          <p:cNvPr id="70667" name="Freeform 8"/>
          <p:cNvSpPr>
            <a:spLocks/>
          </p:cNvSpPr>
          <p:nvPr/>
        </p:nvSpPr>
        <p:spPr bwMode="invGray">
          <a:xfrm>
            <a:off x="5503863" y="4038600"/>
            <a:ext cx="2679700" cy="1047750"/>
          </a:xfrm>
          <a:custGeom>
            <a:avLst/>
            <a:gdLst>
              <a:gd name="T0" fmla="*/ 2147483647 w 2146"/>
              <a:gd name="T1" fmla="*/ 2147483647 h 745"/>
              <a:gd name="T2" fmla="*/ 2147483647 w 2146"/>
              <a:gd name="T3" fmla="*/ 2147483647 h 745"/>
              <a:gd name="T4" fmla="*/ 2147483647 w 2146"/>
              <a:gd name="T5" fmla="*/ 2147483647 h 745"/>
              <a:gd name="T6" fmla="*/ 2147483647 w 2146"/>
              <a:gd name="T7" fmla="*/ 2147483647 h 745"/>
              <a:gd name="T8" fmla="*/ 2147483647 w 2146"/>
              <a:gd name="T9" fmla="*/ 2147483647 h 745"/>
              <a:gd name="T10" fmla="*/ 2147483647 w 2146"/>
              <a:gd name="T11" fmla="*/ 2147483647 h 745"/>
              <a:gd name="T12" fmla="*/ 2147483647 w 2146"/>
              <a:gd name="T13" fmla="*/ 2147483647 h 745"/>
              <a:gd name="T14" fmla="*/ 2147483647 w 2146"/>
              <a:gd name="T15" fmla="*/ 2147483647 h 745"/>
              <a:gd name="T16" fmla="*/ 2147483647 w 2146"/>
              <a:gd name="T17" fmla="*/ 2147483647 h 745"/>
              <a:gd name="T18" fmla="*/ 2147483647 w 2146"/>
              <a:gd name="T19" fmla="*/ 2147483647 h 745"/>
              <a:gd name="T20" fmla="*/ 2147483647 w 2146"/>
              <a:gd name="T21" fmla="*/ 2147483647 h 745"/>
              <a:gd name="T22" fmla="*/ 2147483647 w 2146"/>
              <a:gd name="T23" fmla="*/ 2147483647 h 745"/>
              <a:gd name="T24" fmla="*/ 2147483647 w 2146"/>
              <a:gd name="T25" fmla="*/ 0 h 745"/>
              <a:gd name="T26" fmla="*/ 2147483647 w 2146"/>
              <a:gd name="T27" fmla="*/ 0 h 745"/>
              <a:gd name="T28" fmla="*/ 2147483647 w 2146"/>
              <a:gd name="T29" fmla="*/ 2147483647 h 745"/>
              <a:gd name="T30" fmla="*/ 2147483647 w 2146"/>
              <a:gd name="T31" fmla="*/ 2147483647 h 745"/>
              <a:gd name="T32" fmla="*/ 2147483647 w 2146"/>
              <a:gd name="T33" fmla="*/ 2147483647 h 745"/>
              <a:gd name="T34" fmla="*/ 2147483647 w 2146"/>
              <a:gd name="T35" fmla="*/ 2147483647 h 745"/>
              <a:gd name="T36" fmla="*/ 2147483647 w 2146"/>
              <a:gd name="T37" fmla="*/ 2147483647 h 745"/>
              <a:gd name="T38" fmla="*/ 2147483647 w 2146"/>
              <a:gd name="T39" fmla="*/ 2147483647 h 745"/>
              <a:gd name="T40" fmla="*/ 2147483647 w 2146"/>
              <a:gd name="T41" fmla="*/ 2147483647 h 745"/>
              <a:gd name="T42" fmla="*/ 2147483647 w 2146"/>
              <a:gd name="T43" fmla="*/ 2147483647 h 745"/>
              <a:gd name="T44" fmla="*/ 2147483647 w 2146"/>
              <a:gd name="T45" fmla="*/ 2147483647 h 745"/>
              <a:gd name="T46" fmla="*/ 2147483647 w 2146"/>
              <a:gd name="T47" fmla="*/ 2147483647 h 745"/>
              <a:gd name="T48" fmla="*/ 2147483647 w 2146"/>
              <a:gd name="T49" fmla="*/ 2147483647 h 745"/>
              <a:gd name="T50" fmla="*/ 2147483647 w 2146"/>
              <a:gd name="T51" fmla="*/ 2147483647 h 745"/>
              <a:gd name="T52" fmla="*/ 2147483647 w 2146"/>
              <a:gd name="T53" fmla="*/ 2147483647 h 745"/>
              <a:gd name="T54" fmla="*/ 2147483647 w 2146"/>
              <a:gd name="T55" fmla="*/ 2147483647 h 745"/>
              <a:gd name="T56" fmla="*/ 2147483647 w 2146"/>
              <a:gd name="T57" fmla="*/ 2147483647 h 745"/>
              <a:gd name="T58" fmla="*/ 2147483647 w 2146"/>
              <a:gd name="T59" fmla="*/ 2147483647 h 745"/>
              <a:gd name="T60" fmla="*/ 2147483647 w 2146"/>
              <a:gd name="T61" fmla="*/ 2147483647 h 745"/>
              <a:gd name="T62" fmla="*/ 2147483647 w 2146"/>
              <a:gd name="T63" fmla="*/ 2147483647 h 745"/>
              <a:gd name="T64" fmla="*/ 2147483647 w 2146"/>
              <a:gd name="T65" fmla="*/ 2147483647 h 745"/>
              <a:gd name="T66" fmla="*/ 2147483647 w 2146"/>
              <a:gd name="T67" fmla="*/ 2147483647 h 745"/>
              <a:gd name="T68" fmla="*/ 2147483647 w 2146"/>
              <a:gd name="T69" fmla="*/ 2147483647 h 745"/>
              <a:gd name="T70" fmla="*/ 2147483647 w 2146"/>
              <a:gd name="T71" fmla="*/ 2147483647 h 745"/>
              <a:gd name="T72" fmla="*/ 2147483647 w 2146"/>
              <a:gd name="T73" fmla="*/ 2147483647 h 745"/>
              <a:gd name="T74" fmla="*/ 2147483647 w 2146"/>
              <a:gd name="T75" fmla="*/ 2147483647 h 745"/>
              <a:gd name="T76" fmla="*/ 2147483647 w 2146"/>
              <a:gd name="T77" fmla="*/ 2147483647 h 745"/>
              <a:gd name="T78" fmla="*/ 2147483647 w 2146"/>
              <a:gd name="T79" fmla="*/ 2147483647 h 745"/>
              <a:gd name="T80" fmla="*/ 2147483647 w 2146"/>
              <a:gd name="T81" fmla="*/ 2147483647 h 745"/>
              <a:gd name="T82" fmla="*/ 2147483647 w 2146"/>
              <a:gd name="T83" fmla="*/ 2147483647 h 745"/>
              <a:gd name="T84" fmla="*/ 2147483647 w 2146"/>
              <a:gd name="T85" fmla="*/ 2147483647 h 745"/>
              <a:gd name="T86" fmla="*/ 2147483647 w 2146"/>
              <a:gd name="T87" fmla="*/ 2147483647 h 745"/>
              <a:gd name="T88" fmla="*/ 2147483647 w 2146"/>
              <a:gd name="T89" fmla="*/ 2147483647 h 745"/>
              <a:gd name="T90" fmla="*/ 2147483647 w 2146"/>
              <a:gd name="T91" fmla="*/ 2147483647 h 745"/>
              <a:gd name="T92" fmla="*/ 2147483647 w 2146"/>
              <a:gd name="T93" fmla="*/ 2147483647 h 745"/>
              <a:gd name="T94" fmla="*/ 2147483647 w 2146"/>
              <a:gd name="T95" fmla="*/ 2147483647 h 745"/>
              <a:gd name="T96" fmla="*/ 2147483647 w 2146"/>
              <a:gd name="T97" fmla="*/ 2147483647 h 745"/>
              <a:gd name="T98" fmla="*/ 2147483647 w 2146"/>
              <a:gd name="T99" fmla="*/ 2147483647 h 745"/>
              <a:gd name="T100" fmla="*/ 2147483647 w 2146"/>
              <a:gd name="T101" fmla="*/ 2147483647 h 745"/>
              <a:gd name="T102" fmla="*/ 2147483647 w 2146"/>
              <a:gd name="T103" fmla="*/ 2147483647 h 745"/>
              <a:gd name="T104" fmla="*/ 2147483647 w 2146"/>
              <a:gd name="T105" fmla="*/ 2147483647 h 745"/>
              <a:gd name="T106" fmla="*/ 2147483647 w 2146"/>
              <a:gd name="T107" fmla="*/ 2147483647 h 745"/>
              <a:gd name="T108" fmla="*/ 0 w 2146"/>
              <a:gd name="T109" fmla="*/ 2147483647 h 745"/>
              <a:gd name="T110" fmla="*/ 2147483647 w 2146"/>
              <a:gd name="T111" fmla="*/ 2147483647 h 745"/>
              <a:gd name="T112" fmla="*/ 2147483647 w 2146"/>
              <a:gd name="T113" fmla="*/ 2147483647 h 7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6"/>
              <a:gd name="T172" fmla="*/ 0 h 745"/>
              <a:gd name="T173" fmla="*/ 2146 w 2146"/>
              <a:gd name="T174" fmla="*/ 745 h 7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6" h="745">
                <a:moveTo>
                  <a:pt x="32" y="256"/>
                </a:moveTo>
                <a:lnTo>
                  <a:pt x="32" y="248"/>
                </a:lnTo>
                <a:lnTo>
                  <a:pt x="48" y="248"/>
                </a:lnTo>
                <a:lnTo>
                  <a:pt x="63" y="248"/>
                </a:lnTo>
                <a:lnTo>
                  <a:pt x="80" y="248"/>
                </a:lnTo>
                <a:lnTo>
                  <a:pt x="87" y="248"/>
                </a:lnTo>
                <a:lnTo>
                  <a:pt x="104" y="248"/>
                </a:lnTo>
                <a:lnTo>
                  <a:pt x="111" y="248"/>
                </a:lnTo>
                <a:lnTo>
                  <a:pt x="120" y="248"/>
                </a:lnTo>
                <a:lnTo>
                  <a:pt x="128" y="248"/>
                </a:lnTo>
                <a:lnTo>
                  <a:pt x="135" y="248"/>
                </a:lnTo>
                <a:lnTo>
                  <a:pt x="144" y="248"/>
                </a:lnTo>
                <a:lnTo>
                  <a:pt x="159" y="248"/>
                </a:lnTo>
                <a:lnTo>
                  <a:pt x="168" y="248"/>
                </a:lnTo>
                <a:lnTo>
                  <a:pt x="176" y="248"/>
                </a:lnTo>
                <a:lnTo>
                  <a:pt x="183" y="248"/>
                </a:lnTo>
                <a:lnTo>
                  <a:pt x="192" y="248"/>
                </a:lnTo>
                <a:lnTo>
                  <a:pt x="207" y="248"/>
                </a:lnTo>
                <a:lnTo>
                  <a:pt x="207" y="241"/>
                </a:lnTo>
                <a:lnTo>
                  <a:pt x="216" y="241"/>
                </a:lnTo>
                <a:lnTo>
                  <a:pt x="224" y="241"/>
                </a:lnTo>
                <a:lnTo>
                  <a:pt x="231" y="241"/>
                </a:lnTo>
                <a:lnTo>
                  <a:pt x="240" y="241"/>
                </a:lnTo>
                <a:lnTo>
                  <a:pt x="256" y="241"/>
                </a:lnTo>
                <a:lnTo>
                  <a:pt x="264" y="241"/>
                </a:lnTo>
                <a:lnTo>
                  <a:pt x="280" y="241"/>
                </a:lnTo>
                <a:lnTo>
                  <a:pt x="288" y="241"/>
                </a:lnTo>
                <a:lnTo>
                  <a:pt x="296" y="241"/>
                </a:lnTo>
                <a:lnTo>
                  <a:pt x="296" y="232"/>
                </a:lnTo>
                <a:lnTo>
                  <a:pt x="304" y="232"/>
                </a:lnTo>
                <a:lnTo>
                  <a:pt x="296" y="241"/>
                </a:lnTo>
                <a:lnTo>
                  <a:pt x="304" y="241"/>
                </a:lnTo>
                <a:lnTo>
                  <a:pt x="304" y="232"/>
                </a:lnTo>
                <a:lnTo>
                  <a:pt x="312" y="232"/>
                </a:lnTo>
                <a:lnTo>
                  <a:pt x="320" y="232"/>
                </a:lnTo>
                <a:lnTo>
                  <a:pt x="320" y="224"/>
                </a:lnTo>
                <a:lnTo>
                  <a:pt x="328" y="224"/>
                </a:lnTo>
                <a:lnTo>
                  <a:pt x="336" y="224"/>
                </a:lnTo>
                <a:lnTo>
                  <a:pt x="352" y="224"/>
                </a:lnTo>
                <a:lnTo>
                  <a:pt x="360" y="217"/>
                </a:lnTo>
                <a:lnTo>
                  <a:pt x="376" y="217"/>
                </a:lnTo>
                <a:lnTo>
                  <a:pt x="384" y="217"/>
                </a:lnTo>
                <a:lnTo>
                  <a:pt x="384" y="200"/>
                </a:lnTo>
                <a:lnTo>
                  <a:pt x="392" y="200"/>
                </a:lnTo>
                <a:lnTo>
                  <a:pt x="400" y="200"/>
                </a:lnTo>
                <a:lnTo>
                  <a:pt x="400" y="193"/>
                </a:lnTo>
                <a:lnTo>
                  <a:pt x="416" y="193"/>
                </a:lnTo>
                <a:lnTo>
                  <a:pt x="424" y="193"/>
                </a:lnTo>
                <a:lnTo>
                  <a:pt x="432" y="184"/>
                </a:lnTo>
                <a:lnTo>
                  <a:pt x="440" y="176"/>
                </a:lnTo>
                <a:lnTo>
                  <a:pt x="448" y="176"/>
                </a:lnTo>
                <a:lnTo>
                  <a:pt x="448" y="169"/>
                </a:lnTo>
                <a:lnTo>
                  <a:pt x="464" y="169"/>
                </a:lnTo>
                <a:lnTo>
                  <a:pt x="480" y="160"/>
                </a:lnTo>
                <a:lnTo>
                  <a:pt x="496" y="152"/>
                </a:lnTo>
                <a:lnTo>
                  <a:pt x="512" y="145"/>
                </a:lnTo>
                <a:lnTo>
                  <a:pt x="528" y="145"/>
                </a:lnTo>
                <a:lnTo>
                  <a:pt x="536" y="136"/>
                </a:lnTo>
                <a:lnTo>
                  <a:pt x="544" y="136"/>
                </a:lnTo>
                <a:lnTo>
                  <a:pt x="560" y="128"/>
                </a:lnTo>
                <a:lnTo>
                  <a:pt x="568" y="128"/>
                </a:lnTo>
                <a:lnTo>
                  <a:pt x="568" y="121"/>
                </a:lnTo>
                <a:lnTo>
                  <a:pt x="585" y="121"/>
                </a:lnTo>
                <a:lnTo>
                  <a:pt x="592" y="121"/>
                </a:lnTo>
                <a:lnTo>
                  <a:pt x="592" y="112"/>
                </a:lnTo>
                <a:lnTo>
                  <a:pt x="600" y="112"/>
                </a:lnTo>
                <a:lnTo>
                  <a:pt x="609" y="112"/>
                </a:lnTo>
                <a:lnTo>
                  <a:pt x="616" y="104"/>
                </a:lnTo>
                <a:lnTo>
                  <a:pt x="633" y="104"/>
                </a:lnTo>
                <a:lnTo>
                  <a:pt x="640" y="97"/>
                </a:lnTo>
                <a:lnTo>
                  <a:pt x="648" y="97"/>
                </a:lnTo>
                <a:lnTo>
                  <a:pt x="657" y="97"/>
                </a:lnTo>
                <a:lnTo>
                  <a:pt x="672" y="88"/>
                </a:lnTo>
                <a:lnTo>
                  <a:pt x="681" y="88"/>
                </a:lnTo>
                <a:lnTo>
                  <a:pt x="688" y="88"/>
                </a:lnTo>
                <a:lnTo>
                  <a:pt x="705" y="88"/>
                </a:lnTo>
                <a:lnTo>
                  <a:pt x="705" y="80"/>
                </a:lnTo>
                <a:lnTo>
                  <a:pt x="712" y="80"/>
                </a:lnTo>
                <a:lnTo>
                  <a:pt x="720" y="80"/>
                </a:lnTo>
                <a:lnTo>
                  <a:pt x="720" y="88"/>
                </a:lnTo>
                <a:lnTo>
                  <a:pt x="720" y="80"/>
                </a:lnTo>
                <a:lnTo>
                  <a:pt x="729" y="80"/>
                </a:lnTo>
                <a:lnTo>
                  <a:pt x="736" y="72"/>
                </a:lnTo>
                <a:lnTo>
                  <a:pt x="744" y="72"/>
                </a:lnTo>
                <a:lnTo>
                  <a:pt x="753" y="72"/>
                </a:lnTo>
                <a:lnTo>
                  <a:pt x="753" y="64"/>
                </a:lnTo>
                <a:lnTo>
                  <a:pt x="760" y="64"/>
                </a:lnTo>
                <a:lnTo>
                  <a:pt x="768" y="64"/>
                </a:lnTo>
                <a:lnTo>
                  <a:pt x="768" y="56"/>
                </a:lnTo>
                <a:lnTo>
                  <a:pt x="784" y="48"/>
                </a:lnTo>
                <a:lnTo>
                  <a:pt x="801" y="48"/>
                </a:lnTo>
                <a:lnTo>
                  <a:pt x="808" y="48"/>
                </a:lnTo>
                <a:lnTo>
                  <a:pt x="808" y="40"/>
                </a:lnTo>
                <a:lnTo>
                  <a:pt x="825" y="40"/>
                </a:lnTo>
                <a:lnTo>
                  <a:pt x="832" y="40"/>
                </a:lnTo>
                <a:lnTo>
                  <a:pt x="840" y="40"/>
                </a:lnTo>
                <a:lnTo>
                  <a:pt x="856" y="40"/>
                </a:lnTo>
                <a:lnTo>
                  <a:pt x="856" y="32"/>
                </a:lnTo>
                <a:lnTo>
                  <a:pt x="864" y="32"/>
                </a:lnTo>
                <a:lnTo>
                  <a:pt x="880" y="32"/>
                </a:lnTo>
                <a:lnTo>
                  <a:pt x="889" y="32"/>
                </a:lnTo>
                <a:lnTo>
                  <a:pt x="904" y="32"/>
                </a:lnTo>
                <a:lnTo>
                  <a:pt x="921" y="24"/>
                </a:lnTo>
                <a:lnTo>
                  <a:pt x="937" y="24"/>
                </a:lnTo>
                <a:lnTo>
                  <a:pt x="945" y="24"/>
                </a:lnTo>
                <a:lnTo>
                  <a:pt x="961" y="24"/>
                </a:lnTo>
                <a:lnTo>
                  <a:pt x="976" y="16"/>
                </a:lnTo>
                <a:lnTo>
                  <a:pt x="993" y="8"/>
                </a:lnTo>
                <a:lnTo>
                  <a:pt x="1000" y="8"/>
                </a:lnTo>
                <a:lnTo>
                  <a:pt x="1009" y="8"/>
                </a:lnTo>
                <a:lnTo>
                  <a:pt x="1024" y="8"/>
                </a:lnTo>
                <a:lnTo>
                  <a:pt x="1041" y="8"/>
                </a:lnTo>
                <a:lnTo>
                  <a:pt x="1057" y="8"/>
                </a:lnTo>
                <a:lnTo>
                  <a:pt x="1072" y="0"/>
                </a:lnTo>
                <a:lnTo>
                  <a:pt x="1089" y="0"/>
                </a:lnTo>
                <a:lnTo>
                  <a:pt x="1096" y="0"/>
                </a:lnTo>
                <a:lnTo>
                  <a:pt x="1113" y="0"/>
                </a:lnTo>
                <a:lnTo>
                  <a:pt x="1120" y="0"/>
                </a:lnTo>
                <a:lnTo>
                  <a:pt x="1129" y="0"/>
                </a:lnTo>
                <a:lnTo>
                  <a:pt x="1144" y="0"/>
                </a:lnTo>
                <a:lnTo>
                  <a:pt x="1153" y="0"/>
                </a:lnTo>
                <a:lnTo>
                  <a:pt x="1161" y="0"/>
                </a:lnTo>
                <a:lnTo>
                  <a:pt x="1177" y="0"/>
                </a:lnTo>
                <a:lnTo>
                  <a:pt x="1185" y="0"/>
                </a:lnTo>
                <a:lnTo>
                  <a:pt x="1193" y="0"/>
                </a:lnTo>
                <a:lnTo>
                  <a:pt x="1201" y="0"/>
                </a:lnTo>
                <a:lnTo>
                  <a:pt x="1217" y="0"/>
                </a:lnTo>
                <a:lnTo>
                  <a:pt x="1217" y="8"/>
                </a:lnTo>
                <a:lnTo>
                  <a:pt x="1225" y="8"/>
                </a:lnTo>
                <a:lnTo>
                  <a:pt x="1241" y="8"/>
                </a:lnTo>
                <a:lnTo>
                  <a:pt x="1249" y="16"/>
                </a:lnTo>
                <a:lnTo>
                  <a:pt x="1265" y="24"/>
                </a:lnTo>
                <a:lnTo>
                  <a:pt x="1273" y="24"/>
                </a:lnTo>
                <a:lnTo>
                  <a:pt x="1281" y="24"/>
                </a:lnTo>
                <a:lnTo>
                  <a:pt x="1297" y="32"/>
                </a:lnTo>
                <a:lnTo>
                  <a:pt x="1305" y="32"/>
                </a:lnTo>
                <a:lnTo>
                  <a:pt x="1313" y="32"/>
                </a:lnTo>
                <a:lnTo>
                  <a:pt x="1313" y="40"/>
                </a:lnTo>
                <a:lnTo>
                  <a:pt x="1321" y="40"/>
                </a:lnTo>
                <a:lnTo>
                  <a:pt x="1337" y="40"/>
                </a:lnTo>
                <a:lnTo>
                  <a:pt x="1353" y="48"/>
                </a:lnTo>
                <a:lnTo>
                  <a:pt x="1369" y="56"/>
                </a:lnTo>
                <a:lnTo>
                  <a:pt x="1377" y="56"/>
                </a:lnTo>
                <a:lnTo>
                  <a:pt x="1393" y="56"/>
                </a:lnTo>
                <a:lnTo>
                  <a:pt x="1401" y="64"/>
                </a:lnTo>
                <a:lnTo>
                  <a:pt x="1417" y="72"/>
                </a:lnTo>
                <a:lnTo>
                  <a:pt x="1433" y="80"/>
                </a:lnTo>
                <a:lnTo>
                  <a:pt x="1441" y="80"/>
                </a:lnTo>
                <a:lnTo>
                  <a:pt x="1457" y="88"/>
                </a:lnTo>
                <a:lnTo>
                  <a:pt x="1465" y="88"/>
                </a:lnTo>
                <a:lnTo>
                  <a:pt x="1481" y="97"/>
                </a:lnTo>
                <a:lnTo>
                  <a:pt x="1497" y="97"/>
                </a:lnTo>
                <a:lnTo>
                  <a:pt x="1497" y="104"/>
                </a:lnTo>
                <a:lnTo>
                  <a:pt x="1505" y="104"/>
                </a:lnTo>
                <a:lnTo>
                  <a:pt x="1522" y="104"/>
                </a:lnTo>
                <a:lnTo>
                  <a:pt x="1529" y="121"/>
                </a:lnTo>
                <a:lnTo>
                  <a:pt x="1537" y="121"/>
                </a:lnTo>
                <a:lnTo>
                  <a:pt x="1553" y="128"/>
                </a:lnTo>
                <a:lnTo>
                  <a:pt x="1570" y="128"/>
                </a:lnTo>
                <a:lnTo>
                  <a:pt x="1577" y="128"/>
                </a:lnTo>
                <a:lnTo>
                  <a:pt x="1577" y="136"/>
                </a:lnTo>
                <a:lnTo>
                  <a:pt x="1594" y="145"/>
                </a:lnTo>
                <a:lnTo>
                  <a:pt x="1601" y="145"/>
                </a:lnTo>
                <a:lnTo>
                  <a:pt x="1618" y="145"/>
                </a:lnTo>
                <a:lnTo>
                  <a:pt x="1625" y="145"/>
                </a:lnTo>
                <a:lnTo>
                  <a:pt x="1642" y="145"/>
                </a:lnTo>
                <a:lnTo>
                  <a:pt x="1649" y="152"/>
                </a:lnTo>
                <a:lnTo>
                  <a:pt x="1666" y="152"/>
                </a:lnTo>
                <a:lnTo>
                  <a:pt x="1673" y="152"/>
                </a:lnTo>
                <a:lnTo>
                  <a:pt x="1673" y="160"/>
                </a:lnTo>
                <a:lnTo>
                  <a:pt x="1690" y="160"/>
                </a:lnTo>
                <a:lnTo>
                  <a:pt x="1697" y="160"/>
                </a:lnTo>
                <a:lnTo>
                  <a:pt x="1714" y="169"/>
                </a:lnTo>
                <a:lnTo>
                  <a:pt x="1721" y="169"/>
                </a:lnTo>
                <a:lnTo>
                  <a:pt x="1738" y="169"/>
                </a:lnTo>
                <a:lnTo>
                  <a:pt x="1738" y="176"/>
                </a:lnTo>
                <a:lnTo>
                  <a:pt x="1745" y="176"/>
                </a:lnTo>
                <a:lnTo>
                  <a:pt x="1762" y="176"/>
                </a:lnTo>
                <a:lnTo>
                  <a:pt x="1769" y="184"/>
                </a:lnTo>
                <a:lnTo>
                  <a:pt x="1786" y="184"/>
                </a:lnTo>
                <a:lnTo>
                  <a:pt x="1793" y="184"/>
                </a:lnTo>
                <a:lnTo>
                  <a:pt x="1801" y="184"/>
                </a:lnTo>
                <a:lnTo>
                  <a:pt x="1801" y="193"/>
                </a:lnTo>
                <a:lnTo>
                  <a:pt x="1810" y="193"/>
                </a:lnTo>
                <a:lnTo>
                  <a:pt x="1817" y="193"/>
                </a:lnTo>
                <a:lnTo>
                  <a:pt x="1826" y="193"/>
                </a:lnTo>
                <a:lnTo>
                  <a:pt x="1841" y="193"/>
                </a:lnTo>
                <a:lnTo>
                  <a:pt x="1841" y="200"/>
                </a:lnTo>
                <a:lnTo>
                  <a:pt x="1850" y="200"/>
                </a:lnTo>
                <a:lnTo>
                  <a:pt x="1865" y="208"/>
                </a:lnTo>
                <a:lnTo>
                  <a:pt x="1874" y="208"/>
                </a:lnTo>
                <a:lnTo>
                  <a:pt x="1874" y="217"/>
                </a:lnTo>
                <a:lnTo>
                  <a:pt x="1889" y="224"/>
                </a:lnTo>
                <a:lnTo>
                  <a:pt x="1898" y="224"/>
                </a:lnTo>
                <a:lnTo>
                  <a:pt x="1906" y="224"/>
                </a:lnTo>
                <a:lnTo>
                  <a:pt x="1906" y="232"/>
                </a:lnTo>
                <a:lnTo>
                  <a:pt x="1913" y="232"/>
                </a:lnTo>
                <a:lnTo>
                  <a:pt x="1930" y="232"/>
                </a:lnTo>
                <a:lnTo>
                  <a:pt x="1937" y="232"/>
                </a:lnTo>
                <a:lnTo>
                  <a:pt x="1954" y="241"/>
                </a:lnTo>
                <a:lnTo>
                  <a:pt x="1961" y="241"/>
                </a:lnTo>
                <a:lnTo>
                  <a:pt x="1978" y="241"/>
                </a:lnTo>
                <a:lnTo>
                  <a:pt x="1985" y="241"/>
                </a:lnTo>
                <a:lnTo>
                  <a:pt x="1994" y="241"/>
                </a:lnTo>
                <a:lnTo>
                  <a:pt x="2002" y="241"/>
                </a:lnTo>
                <a:lnTo>
                  <a:pt x="2018" y="248"/>
                </a:lnTo>
                <a:lnTo>
                  <a:pt x="2033" y="256"/>
                </a:lnTo>
                <a:lnTo>
                  <a:pt x="2042" y="256"/>
                </a:lnTo>
                <a:lnTo>
                  <a:pt x="2057" y="256"/>
                </a:lnTo>
                <a:lnTo>
                  <a:pt x="2066" y="256"/>
                </a:lnTo>
                <a:lnTo>
                  <a:pt x="2074" y="256"/>
                </a:lnTo>
                <a:lnTo>
                  <a:pt x="2074" y="265"/>
                </a:lnTo>
                <a:lnTo>
                  <a:pt x="2081" y="265"/>
                </a:lnTo>
                <a:lnTo>
                  <a:pt x="2090" y="265"/>
                </a:lnTo>
                <a:lnTo>
                  <a:pt x="2098" y="265"/>
                </a:lnTo>
                <a:lnTo>
                  <a:pt x="2105" y="272"/>
                </a:lnTo>
                <a:lnTo>
                  <a:pt x="2122" y="280"/>
                </a:lnTo>
                <a:lnTo>
                  <a:pt x="2122" y="289"/>
                </a:lnTo>
                <a:lnTo>
                  <a:pt x="2130" y="296"/>
                </a:lnTo>
                <a:lnTo>
                  <a:pt x="2130" y="304"/>
                </a:lnTo>
                <a:lnTo>
                  <a:pt x="2138" y="313"/>
                </a:lnTo>
                <a:lnTo>
                  <a:pt x="2138" y="320"/>
                </a:lnTo>
                <a:lnTo>
                  <a:pt x="2138" y="328"/>
                </a:lnTo>
                <a:lnTo>
                  <a:pt x="2146" y="328"/>
                </a:lnTo>
                <a:lnTo>
                  <a:pt x="2146" y="337"/>
                </a:lnTo>
                <a:lnTo>
                  <a:pt x="2146" y="344"/>
                </a:lnTo>
                <a:lnTo>
                  <a:pt x="2146" y="352"/>
                </a:lnTo>
                <a:lnTo>
                  <a:pt x="2146" y="361"/>
                </a:lnTo>
                <a:lnTo>
                  <a:pt x="2146" y="368"/>
                </a:lnTo>
                <a:lnTo>
                  <a:pt x="2146" y="377"/>
                </a:lnTo>
                <a:lnTo>
                  <a:pt x="2146" y="385"/>
                </a:lnTo>
                <a:lnTo>
                  <a:pt x="2146" y="392"/>
                </a:lnTo>
                <a:lnTo>
                  <a:pt x="2146" y="401"/>
                </a:lnTo>
                <a:lnTo>
                  <a:pt x="2138" y="401"/>
                </a:lnTo>
                <a:lnTo>
                  <a:pt x="2138" y="409"/>
                </a:lnTo>
                <a:lnTo>
                  <a:pt x="2130" y="416"/>
                </a:lnTo>
                <a:lnTo>
                  <a:pt x="2130" y="425"/>
                </a:lnTo>
                <a:lnTo>
                  <a:pt x="2122" y="425"/>
                </a:lnTo>
                <a:lnTo>
                  <a:pt x="2122" y="433"/>
                </a:lnTo>
                <a:lnTo>
                  <a:pt x="2114" y="433"/>
                </a:lnTo>
                <a:lnTo>
                  <a:pt x="2105" y="433"/>
                </a:lnTo>
                <a:lnTo>
                  <a:pt x="2098" y="440"/>
                </a:lnTo>
                <a:lnTo>
                  <a:pt x="2081" y="440"/>
                </a:lnTo>
                <a:lnTo>
                  <a:pt x="2074" y="440"/>
                </a:lnTo>
                <a:lnTo>
                  <a:pt x="2057" y="440"/>
                </a:lnTo>
                <a:lnTo>
                  <a:pt x="2057" y="449"/>
                </a:lnTo>
                <a:lnTo>
                  <a:pt x="2042" y="449"/>
                </a:lnTo>
                <a:lnTo>
                  <a:pt x="2033" y="449"/>
                </a:lnTo>
                <a:lnTo>
                  <a:pt x="2026" y="449"/>
                </a:lnTo>
                <a:lnTo>
                  <a:pt x="2009" y="449"/>
                </a:lnTo>
                <a:lnTo>
                  <a:pt x="2009" y="457"/>
                </a:lnTo>
                <a:lnTo>
                  <a:pt x="1994" y="457"/>
                </a:lnTo>
                <a:lnTo>
                  <a:pt x="1978" y="457"/>
                </a:lnTo>
                <a:lnTo>
                  <a:pt x="1961" y="457"/>
                </a:lnTo>
                <a:lnTo>
                  <a:pt x="1954" y="457"/>
                </a:lnTo>
                <a:lnTo>
                  <a:pt x="1946" y="457"/>
                </a:lnTo>
                <a:lnTo>
                  <a:pt x="1937" y="457"/>
                </a:lnTo>
                <a:lnTo>
                  <a:pt x="1930" y="457"/>
                </a:lnTo>
                <a:lnTo>
                  <a:pt x="1930" y="449"/>
                </a:lnTo>
                <a:lnTo>
                  <a:pt x="1922" y="449"/>
                </a:lnTo>
                <a:lnTo>
                  <a:pt x="1922" y="440"/>
                </a:lnTo>
                <a:lnTo>
                  <a:pt x="1913" y="440"/>
                </a:lnTo>
                <a:lnTo>
                  <a:pt x="1913" y="449"/>
                </a:lnTo>
                <a:lnTo>
                  <a:pt x="1898" y="449"/>
                </a:lnTo>
                <a:lnTo>
                  <a:pt x="1889" y="457"/>
                </a:lnTo>
                <a:lnTo>
                  <a:pt x="1889" y="464"/>
                </a:lnTo>
                <a:lnTo>
                  <a:pt x="1882" y="464"/>
                </a:lnTo>
                <a:lnTo>
                  <a:pt x="1882" y="473"/>
                </a:lnTo>
                <a:lnTo>
                  <a:pt x="1874" y="473"/>
                </a:lnTo>
                <a:lnTo>
                  <a:pt x="1874" y="481"/>
                </a:lnTo>
                <a:lnTo>
                  <a:pt x="1865" y="481"/>
                </a:lnTo>
                <a:lnTo>
                  <a:pt x="1865" y="488"/>
                </a:lnTo>
                <a:lnTo>
                  <a:pt x="1858" y="488"/>
                </a:lnTo>
                <a:lnTo>
                  <a:pt x="1841" y="505"/>
                </a:lnTo>
                <a:lnTo>
                  <a:pt x="1834" y="505"/>
                </a:lnTo>
                <a:lnTo>
                  <a:pt x="1817" y="512"/>
                </a:lnTo>
                <a:lnTo>
                  <a:pt x="1801" y="512"/>
                </a:lnTo>
                <a:lnTo>
                  <a:pt x="1793" y="512"/>
                </a:lnTo>
                <a:lnTo>
                  <a:pt x="1793" y="521"/>
                </a:lnTo>
                <a:lnTo>
                  <a:pt x="1777" y="529"/>
                </a:lnTo>
                <a:lnTo>
                  <a:pt x="1769" y="529"/>
                </a:lnTo>
                <a:lnTo>
                  <a:pt x="1762" y="529"/>
                </a:lnTo>
                <a:lnTo>
                  <a:pt x="1745" y="536"/>
                </a:lnTo>
                <a:lnTo>
                  <a:pt x="1729" y="536"/>
                </a:lnTo>
                <a:lnTo>
                  <a:pt x="1721" y="536"/>
                </a:lnTo>
                <a:lnTo>
                  <a:pt x="1705" y="545"/>
                </a:lnTo>
                <a:lnTo>
                  <a:pt x="1697" y="553"/>
                </a:lnTo>
                <a:lnTo>
                  <a:pt x="1690" y="553"/>
                </a:lnTo>
                <a:lnTo>
                  <a:pt x="1681" y="553"/>
                </a:lnTo>
                <a:lnTo>
                  <a:pt x="1666" y="553"/>
                </a:lnTo>
                <a:lnTo>
                  <a:pt x="1666" y="560"/>
                </a:lnTo>
                <a:lnTo>
                  <a:pt x="1657" y="560"/>
                </a:lnTo>
                <a:lnTo>
                  <a:pt x="1649" y="560"/>
                </a:lnTo>
                <a:lnTo>
                  <a:pt x="1649" y="569"/>
                </a:lnTo>
                <a:lnTo>
                  <a:pt x="1642" y="569"/>
                </a:lnTo>
                <a:lnTo>
                  <a:pt x="1625" y="569"/>
                </a:lnTo>
                <a:lnTo>
                  <a:pt x="1609" y="569"/>
                </a:lnTo>
                <a:lnTo>
                  <a:pt x="1609" y="577"/>
                </a:lnTo>
                <a:lnTo>
                  <a:pt x="1601" y="577"/>
                </a:lnTo>
                <a:lnTo>
                  <a:pt x="1594" y="584"/>
                </a:lnTo>
                <a:lnTo>
                  <a:pt x="1585" y="584"/>
                </a:lnTo>
                <a:lnTo>
                  <a:pt x="1577" y="584"/>
                </a:lnTo>
                <a:lnTo>
                  <a:pt x="1577" y="593"/>
                </a:lnTo>
                <a:lnTo>
                  <a:pt x="1570" y="593"/>
                </a:lnTo>
                <a:lnTo>
                  <a:pt x="1561" y="593"/>
                </a:lnTo>
                <a:lnTo>
                  <a:pt x="1546" y="601"/>
                </a:lnTo>
                <a:lnTo>
                  <a:pt x="1537" y="601"/>
                </a:lnTo>
                <a:lnTo>
                  <a:pt x="1537" y="608"/>
                </a:lnTo>
                <a:lnTo>
                  <a:pt x="1529" y="608"/>
                </a:lnTo>
                <a:lnTo>
                  <a:pt x="1522" y="617"/>
                </a:lnTo>
                <a:lnTo>
                  <a:pt x="1505" y="617"/>
                </a:lnTo>
                <a:lnTo>
                  <a:pt x="1489" y="625"/>
                </a:lnTo>
                <a:lnTo>
                  <a:pt x="1489" y="632"/>
                </a:lnTo>
                <a:lnTo>
                  <a:pt x="1481" y="632"/>
                </a:lnTo>
                <a:lnTo>
                  <a:pt x="1465" y="641"/>
                </a:lnTo>
                <a:lnTo>
                  <a:pt x="1457" y="641"/>
                </a:lnTo>
                <a:lnTo>
                  <a:pt x="1441" y="649"/>
                </a:lnTo>
                <a:lnTo>
                  <a:pt x="1433" y="649"/>
                </a:lnTo>
                <a:lnTo>
                  <a:pt x="1417" y="649"/>
                </a:lnTo>
                <a:lnTo>
                  <a:pt x="1409" y="656"/>
                </a:lnTo>
                <a:lnTo>
                  <a:pt x="1401" y="656"/>
                </a:lnTo>
                <a:lnTo>
                  <a:pt x="1393" y="665"/>
                </a:lnTo>
                <a:lnTo>
                  <a:pt x="1385" y="665"/>
                </a:lnTo>
                <a:lnTo>
                  <a:pt x="1369" y="665"/>
                </a:lnTo>
                <a:lnTo>
                  <a:pt x="1361" y="673"/>
                </a:lnTo>
                <a:lnTo>
                  <a:pt x="1353" y="673"/>
                </a:lnTo>
                <a:lnTo>
                  <a:pt x="1345" y="673"/>
                </a:lnTo>
                <a:lnTo>
                  <a:pt x="1329" y="681"/>
                </a:lnTo>
                <a:lnTo>
                  <a:pt x="1321" y="681"/>
                </a:lnTo>
                <a:lnTo>
                  <a:pt x="1313" y="681"/>
                </a:lnTo>
                <a:lnTo>
                  <a:pt x="1305" y="689"/>
                </a:lnTo>
                <a:lnTo>
                  <a:pt x="1297" y="689"/>
                </a:lnTo>
                <a:lnTo>
                  <a:pt x="1289" y="697"/>
                </a:lnTo>
                <a:lnTo>
                  <a:pt x="1281" y="697"/>
                </a:lnTo>
                <a:lnTo>
                  <a:pt x="1273" y="697"/>
                </a:lnTo>
                <a:lnTo>
                  <a:pt x="1257" y="705"/>
                </a:lnTo>
                <a:lnTo>
                  <a:pt x="1249" y="713"/>
                </a:lnTo>
                <a:lnTo>
                  <a:pt x="1233" y="713"/>
                </a:lnTo>
                <a:lnTo>
                  <a:pt x="1225" y="713"/>
                </a:lnTo>
                <a:lnTo>
                  <a:pt x="1217" y="721"/>
                </a:lnTo>
                <a:lnTo>
                  <a:pt x="1209" y="721"/>
                </a:lnTo>
                <a:lnTo>
                  <a:pt x="1201" y="721"/>
                </a:lnTo>
                <a:lnTo>
                  <a:pt x="1193" y="721"/>
                </a:lnTo>
                <a:lnTo>
                  <a:pt x="1185" y="721"/>
                </a:lnTo>
                <a:lnTo>
                  <a:pt x="1177" y="721"/>
                </a:lnTo>
                <a:lnTo>
                  <a:pt x="1177" y="729"/>
                </a:lnTo>
                <a:lnTo>
                  <a:pt x="1168" y="729"/>
                </a:lnTo>
                <a:lnTo>
                  <a:pt x="1153" y="729"/>
                </a:lnTo>
                <a:lnTo>
                  <a:pt x="1144" y="729"/>
                </a:lnTo>
                <a:lnTo>
                  <a:pt x="1137" y="729"/>
                </a:lnTo>
                <a:lnTo>
                  <a:pt x="1129" y="729"/>
                </a:lnTo>
                <a:lnTo>
                  <a:pt x="1120" y="729"/>
                </a:lnTo>
                <a:lnTo>
                  <a:pt x="1113" y="729"/>
                </a:lnTo>
                <a:lnTo>
                  <a:pt x="1105" y="729"/>
                </a:lnTo>
                <a:lnTo>
                  <a:pt x="1105" y="737"/>
                </a:lnTo>
                <a:lnTo>
                  <a:pt x="1096" y="737"/>
                </a:lnTo>
                <a:lnTo>
                  <a:pt x="1089" y="737"/>
                </a:lnTo>
                <a:lnTo>
                  <a:pt x="1072" y="737"/>
                </a:lnTo>
                <a:lnTo>
                  <a:pt x="1065" y="737"/>
                </a:lnTo>
                <a:lnTo>
                  <a:pt x="1048" y="737"/>
                </a:lnTo>
                <a:lnTo>
                  <a:pt x="1048" y="745"/>
                </a:lnTo>
                <a:lnTo>
                  <a:pt x="1041" y="745"/>
                </a:lnTo>
                <a:lnTo>
                  <a:pt x="1033" y="745"/>
                </a:lnTo>
                <a:lnTo>
                  <a:pt x="1024" y="745"/>
                </a:lnTo>
                <a:lnTo>
                  <a:pt x="1017" y="745"/>
                </a:lnTo>
                <a:lnTo>
                  <a:pt x="1000" y="745"/>
                </a:lnTo>
                <a:lnTo>
                  <a:pt x="985" y="745"/>
                </a:lnTo>
                <a:lnTo>
                  <a:pt x="976" y="745"/>
                </a:lnTo>
                <a:lnTo>
                  <a:pt x="969" y="745"/>
                </a:lnTo>
                <a:lnTo>
                  <a:pt x="961" y="745"/>
                </a:lnTo>
                <a:lnTo>
                  <a:pt x="952" y="745"/>
                </a:lnTo>
                <a:lnTo>
                  <a:pt x="945" y="745"/>
                </a:lnTo>
                <a:lnTo>
                  <a:pt x="937" y="745"/>
                </a:lnTo>
                <a:lnTo>
                  <a:pt x="928" y="745"/>
                </a:lnTo>
                <a:lnTo>
                  <a:pt x="913" y="745"/>
                </a:lnTo>
                <a:lnTo>
                  <a:pt x="904" y="745"/>
                </a:lnTo>
                <a:lnTo>
                  <a:pt x="897" y="745"/>
                </a:lnTo>
                <a:lnTo>
                  <a:pt x="889" y="745"/>
                </a:lnTo>
                <a:lnTo>
                  <a:pt x="880" y="745"/>
                </a:lnTo>
                <a:lnTo>
                  <a:pt x="873" y="745"/>
                </a:lnTo>
                <a:lnTo>
                  <a:pt x="864" y="745"/>
                </a:lnTo>
                <a:lnTo>
                  <a:pt x="856" y="745"/>
                </a:lnTo>
                <a:lnTo>
                  <a:pt x="840" y="745"/>
                </a:lnTo>
                <a:lnTo>
                  <a:pt x="825" y="737"/>
                </a:lnTo>
                <a:lnTo>
                  <a:pt x="816" y="737"/>
                </a:lnTo>
                <a:lnTo>
                  <a:pt x="801" y="737"/>
                </a:lnTo>
                <a:lnTo>
                  <a:pt x="784" y="737"/>
                </a:lnTo>
                <a:lnTo>
                  <a:pt x="768" y="737"/>
                </a:lnTo>
                <a:lnTo>
                  <a:pt x="760" y="737"/>
                </a:lnTo>
                <a:lnTo>
                  <a:pt x="753" y="729"/>
                </a:lnTo>
                <a:lnTo>
                  <a:pt x="744" y="729"/>
                </a:lnTo>
                <a:lnTo>
                  <a:pt x="729" y="729"/>
                </a:lnTo>
                <a:lnTo>
                  <a:pt x="720" y="729"/>
                </a:lnTo>
                <a:lnTo>
                  <a:pt x="712" y="729"/>
                </a:lnTo>
                <a:lnTo>
                  <a:pt x="696" y="729"/>
                </a:lnTo>
                <a:lnTo>
                  <a:pt x="688" y="721"/>
                </a:lnTo>
                <a:lnTo>
                  <a:pt x="681" y="721"/>
                </a:lnTo>
                <a:lnTo>
                  <a:pt x="672" y="721"/>
                </a:lnTo>
                <a:lnTo>
                  <a:pt x="664" y="713"/>
                </a:lnTo>
                <a:lnTo>
                  <a:pt x="648" y="713"/>
                </a:lnTo>
                <a:lnTo>
                  <a:pt x="640" y="713"/>
                </a:lnTo>
                <a:lnTo>
                  <a:pt x="640" y="705"/>
                </a:lnTo>
                <a:lnTo>
                  <a:pt x="633" y="705"/>
                </a:lnTo>
                <a:lnTo>
                  <a:pt x="624" y="705"/>
                </a:lnTo>
                <a:lnTo>
                  <a:pt x="609" y="689"/>
                </a:lnTo>
                <a:lnTo>
                  <a:pt x="592" y="689"/>
                </a:lnTo>
                <a:lnTo>
                  <a:pt x="585" y="681"/>
                </a:lnTo>
                <a:lnTo>
                  <a:pt x="576" y="681"/>
                </a:lnTo>
                <a:lnTo>
                  <a:pt x="576" y="673"/>
                </a:lnTo>
                <a:lnTo>
                  <a:pt x="568" y="673"/>
                </a:lnTo>
                <a:lnTo>
                  <a:pt x="560" y="673"/>
                </a:lnTo>
                <a:lnTo>
                  <a:pt x="560" y="665"/>
                </a:lnTo>
                <a:lnTo>
                  <a:pt x="552" y="665"/>
                </a:lnTo>
                <a:lnTo>
                  <a:pt x="544" y="665"/>
                </a:lnTo>
                <a:lnTo>
                  <a:pt x="544" y="656"/>
                </a:lnTo>
                <a:lnTo>
                  <a:pt x="528" y="656"/>
                </a:lnTo>
                <a:lnTo>
                  <a:pt x="520" y="656"/>
                </a:lnTo>
                <a:lnTo>
                  <a:pt x="520" y="649"/>
                </a:lnTo>
                <a:lnTo>
                  <a:pt x="512" y="649"/>
                </a:lnTo>
                <a:lnTo>
                  <a:pt x="504" y="649"/>
                </a:lnTo>
                <a:lnTo>
                  <a:pt x="504" y="641"/>
                </a:lnTo>
                <a:lnTo>
                  <a:pt x="488" y="641"/>
                </a:lnTo>
                <a:lnTo>
                  <a:pt x="488" y="632"/>
                </a:lnTo>
                <a:lnTo>
                  <a:pt x="472" y="632"/>
                </a:lnTo>
                <a:lnTo>
                  <a:pt x="472" y="625"/>
                </a:lnTo>
                <a:lnTo>
                  <a:pt x="464" y="625"/>
                </a:lnTo>
                <a:lnTo>
                  <a:pt x="464" y="617"/>
                </a:lnTo>
                <a:lnTo>
                  <a:pt x="448" y="608"/>
                </a:lnTo>
                <a:lnTo>
                  <a:pt x="440" y="608"/>
                </a:lnTo>
                <a:lnTo>
                  <a:pt x="440" y="601"/>
                </a:lnTo>
                <a:lnTo>
                  <a:pt x="424" y="601"/>
                </a:lnTo>
                <a:lnTo>
                  <a:pt x="424" y="593"/>
                </a:lnTo>
                <a:lnTo>
                  <a:pt x="416" y="593"/>
                </a:lnTo>
                <a:lnTo>
                  <a:pt x="408" y="593"/>
                </a:lnTo>
                <a:lnTo>
                  <a:pt x="400" y="584"/>
                </a:lnTo>
                <a:lnTo>
                  <a:pt x="392" y="584"/>
                </a:lnTo>
                <a:lnTo>
                  <a:pt x="392" y="577"/>
                </a:lnTo>
                <a:lnTo>
                  <a:pt x="384" y="577"/>
                </a:lnTo>
                <a:lnTo>
                  <a:pt x="376" y="569"/>
                </a:lnTo>
                <a:lnTo>
                  <a:pt x="376" y="560"/>
                </a:lnTo>
                <a:lnTo>
                  <a:pt x="368" y="560"/>
                </a:lnTo>
                <a:lnTo>
                  <a:pt x="360" y="553"/>
                </a:lnTo>
                <a:lnTo>
                  <a:pt x="352" y="553"/>
                </a:lnTo>
                <a:lnTo>
                  <a:pt x="344" y="545"/>
                </a:lnTo>
                <a:lnTo>
                  <a:pt x="336" y="545"/>
                </a:lnTo>
                <a:lnTo>
                  <a:pt x="328" y="545"/>
                </a:lnTo>
                <a:lnTo>
                  <a:pt x="328" y="536"/>
                </a:lnTo>
                <a:lnTo>
                  <a:pt x="320" y="536"/>
                </a:lnTo>
                <a:lnTo>
                  <a:pt x="320" y="529"/>
                </a:lnTo>
                <a:lnTo>
                  <a:pt x="312" y="529"/>
                </a:lnTo>
                <a:lnTo>
                  <a:pt x="312" y="521"/>
                </a:lnTo>
                <a:lnTo>
                  <a:pt x="304" y="521"/>
                </a:lnTo>
                <a:lnTo>
                  <a:pt x="296" y="521"/>
                </a:lnTo>
                <a:lnTo>
                  <a:pt x="296" y="512"/>
                </a:lnTo>
                <a:lnTo>
                  <a:pt x="288" y="505"/>
                </a:lnTo>
                <a:lnTo>
                  <a:pt x="280" y="488"/>
                </a:lnTo>
                <a:lnTo>
                  <a:pt x="272" y="473"/>
                </a:lnTo>
                <a:lnTo>
                  <a:pt x="272" y="464"/>
                </a:lnTo>
                <a:lnTo>
                  <a:pt x="264" y="464"/>
                </a:lnTo>
                <a:lnTo>
                  <a:pt x="264" y="473"/>
                </a:lnTo>
                <a:lnTo>
                  <a:pt x="256" y="481"/>
                </a:lnTo>
                <a:lnTo>
                  <a:pt x="240" y="473"/>
                </a:lnTo>
                <a:lnTo>
                  <a:pt x="231" y="473"/>
                </a:lnTo>
                <a:lnTo>
                  <a:pt x="224" y="473"/>
                </a:lnTo>
                <a:lnTo>
                  <a:pt x="224" y="464"/>
                </a:lnTo>
                <a:lnTo>
                  <a:pt x="216" y="464"/>
                </a:lnTo>
                <a:lnTo>
                  <a:pt x="207" y="464"/>
                </a:lnTo>
                <a:lnTo>
                  <a:pt x="207" y="457"/>
                </a:lnTo>
                <a:lnTo>
                  <a:pt x="200" y="457"/>
                </a:lnTo>
                <a:lnTo>
                  <a:pt x="192" y="457"/>
                </a:lnTo>
                <a:lnTo>
                  <a:pt x="183" y="457"/>
                </a:lnTo>
                <a:lnTo>
                  <a:pt x="183" y="449"/>
                </a:lnTo>
                <a:lnTo>
                  <a:pt x="176" y="449"/>
                </a:lnTo>
                <a:lnTo>
                  <a:pt x="168" y="449"/>
                </a:lnTo>
                <a:lnTo>
                  <a:pt x="152" y="449"/>
                </a:lnTo>
                <a:lnTo>
                  <a:pt x="135" y="449"/>
                </a:lnTo>
                <a:lnTo>
                  <a:pt x="120" y="449"/>
                </a:lnTo>
                <a:lnTo>
                  <a:pt x="111" y="449"/>
                </a:lnTo>
                <a:lnTo>
                  <a:pt x="104" y="449"/>
                </a:lnTo>
                <a:lnTo>
                  <a:pt x="96" y="449"/>
                </a:lnTo>
                <a:lnTo>
                  <a:pt x="80" y="449"/>
                </a:lnTo>
                <a:lnTo>
                  <a:pt x="72" y="449"/>
                </a:lnTo>
                <a:lnTo>
                  <a:pt x="63" y="449"/>
                </a:lnTo>
                <a:lnTo>
                  <a:pt x="63" y="440"/>
                </a:lnTo>
                <a:lnTo>
                  <a:pt x="56" y="440"/>
                </a:lnTo>
                <a:lnTo>
                  <a:pt x="48" y="440"/>
                </a:lnTo>
                <a:lnTo>
                  <a:pt x="32" y="433"/>
                </a:lnTo>
                <a:lnTo>
                  <a:pt x="24" y="433"/>
                </a:lnTo>
                <a:lnTo>
                  <a:pt x="15" y="433"/>
                </a:lnTo>
                <a:lnTo>
                  <a:pt x="8" y="433"/>
                </a:lnTo>
                <a:lnTo>
                  <a:pt x="8" y="425"/>
                </a:lnTo>
                <a:lnTo>
                  <a:pt x="0" y="425"/>
                </a:lnTo>
                <a:lnTo>
                  <a:pt x="0" y="416"/>
                </a:lnTo>
                <a:lnTo>
                  <a:pt x="0" y="409"/>
                </a:lnTo>
                <a:lnTo>
                  <a:pt x="0" y="401"/>
                </a:lnTo>
                <a:lnTo>
                  <a:pt x="0" y="392"/>
                </a:lnTo>
                <a:lnTo>
                  <a:pt x="0" y="385"/>
                </a:lnTo>
                <a:lnTo>
                  <a:pt x="0" y="368"/>
                </a:lnTo>
                <a:lnTo>
                  <a:pt x="0" y="361"/>
                </a:lnTo>
                <a:lnTo>
                  <a:pt x="0" y="352"/>
                </a:lnTo>
                <a:lnTo>
                  <a:pt x="0" y="344"/>
                </a:lnTo>
                <a:lnTo>
                  <a:pt x="0" y="337"/>
                </a:lnTo>
                <a:lnTo>
                  <a:pt x="0" y="328"/>
                </a:lnTo>
                <a:lnTo>
                  <a:pt x="8" y="328"/>
                </a:lnTo>
                <a:lnTo>
                  <a:pt x="8" y="320"/>
                </a:lnTo>
                <a:lnTo>
                  <a:pt x="8" y="304"/>
                </a:lnTo>
                <a:lnTo>
                  <a:pt x="15" y="304"/>
                </a:lnTo>
                <a:lnTo>
                  <a:pt x="15" y="296"/>
                </a:lnTo>
                <a:lnTo>
                  <a:pt x="15" y="289"/>
                </a:lnTo>
                <a:lnTo>
                  <a:pt x="15" y="272"/>
                </a:lnTo>
                <a:lnTo>
                  <a:pt x="15" y="265"/>
                </a:lnTo>
                <a:lnTo>
                  <a:pt x="24" y="265"/>
                </a:lnTo>
                <a:lnTo>
                  <a:pt x="24" y="256"/>
                </a:lnTo>
                <a:lnTo>
                  <a:pt x="32" y="256"/>
                </a:lnTo>
                <a:close/>
              </a:path>
            </a:pathLst>
          </a:custGeom>
          <a:solidFill>
            <a:srgbClr val="FF2A35"/>
          </a:solidFill>
          <a:ln w="25400">
            <a:solidFill>
              <a:srgbClr val="800000"/>
            </a:solidFill>
            <a:round/>
            <a:headEnd/>
            <a:tailEnd/>
          </a:ln>
        </p:spPr>
        <p:txBody>
          <a:bodyPr/>
          <a:lstStyle/>
          <a:p>
            <a:endParaRPr lang="ja-JP" altLang="en-US"/>
          </a:p>
        </p:txBody>
      </p:sp>
      <p:sp>
        <p:nvSpPr>
          <p:cNvPr id="70668" name="Oval 9"/>
          <p:cNvSpPr>
            <a:spLocks noChangeArrowheads="1"/>
          </p:cNvSpPr>
          <p:nvPr/>
        </p:nvSpPr>
        <p:spPr bwMode="invGray">
          <a:xfrm>
            <a:off x="3724275" y="2452688"/>
            <a:ext cx="1758950" cy="1744662"/>
          </a:xfrm>
          <a:prstGeom prst="ellipse">
            <a:avLst/>
          </a:prstGeom>
          <a:solidFill>
            <a:srgbClr val="D5006C"/>
          </a:solidFill>
          <a:ln w="25400">
            <a:solidFill>
              <a:srgbClr val="0000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56746" name="Rectangle 10"/>
          <p:cNvSpPr>
            <a:spLocks noChangeArrowheads="1"/>
          </p:cNvSpPr>
          <p:nvPr/>
        </p:nvSpPr>
        <p:spPr bwMode="invGray">
          <a:xfrm>
            <a:off x="3614738" y="949325"/>
            <a:ext cx="952500" cy="569913"/>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膵臓</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47" name="Rectangle 11"/>
          <p:cNvSpPr>
            <a:spLocks noChangeArrowheads="1"/>
          </p:cNvSpPr>
          <p:nvPr/>
        </p:nvSpPr>
        <p:spPr bwMode="invGray">
          <a:xfrm>
            <a:off x="1373188" y="4089400"/>
            <a:ext cx="952500" cy="569913"/>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肝臓</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48" name="Rectangle 12"/>
          <p:cNvSpPr>
            <a:spLocks noChangeArrowheads="1"/>
          </p:cNvSpPr>
          <p:nvPr/>
        </p:nvSpPr>
        <p:spPr bwMode="invGray">
          <a:xfrm>
            <a:off x="6453188" y="4368800"/>
            <a:ext cx="952500" cy="569913"/>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筋肉</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0672" name="Line 13"/>
          <p:cNvSpPr>
            <a:spLocks noChangeShapeType="1"/>
          </p:cNvSpPr>
          <p:nvPr/>
        </p:nvSpPr>
        <p:spPr bwMode="invGray">
          <a:xfrm flipV="1">
            <a:off x="2295525" y="3257550"/>
            <a:ext cx="0" cy="471488"/>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3" name="Line 14"/>
          <p:cNvSpPr>
            <a:spLocks noChangeShapeType="1"/>
          </p:cNvSpPr>
          <p:nvPr/>
        </p:nvSpPr>
        <p:spPr bwMode="invGray">
          <a:xfrm flipV="1">
            <a:off x="2414588" y="3063875"/>
            <a:ext cx="839787"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74" name="Freeform 15"/>
          <p:cNvSpPr>
            <a:spLocks/>
          </p:cNvSpPr>
          <p:nvPr/>
        </p:nvSpPr>
        <p:spPr bwMode="invGray">
          <a:xfrm>
            <a:off x="3074988" y="2862263"/>
            <a:ext cx="387350" cy="385762"/>
          </a:xfrm>
          <a:custGeom>
            <a:avLst/>
            <a:gdLst>
              <a:gd name="T0" fmla="*/ 0 w 311"/>
              <a:gd name="T1" fmla="*/ 2147483647 h 275"/>
              <a:gd name="T2" fmla="*/ 0 w 311"/>
              <a:gd name="T3" fmla="*/ 2147483647 h 275"/>
              <a:gd name="T4" fmla="*/ 2147483647 w 311"/>
              <a:gd name="T5" fmla="*/ 2147483647 h 275"/>
              <a:gd name="T6" fmla="*/ 0 w 311"/>
              <a:gd name="T7" fmla="*/ 0 h 275"/>
              <a:gd name="T8" fmla="*/ 0 w 311"/>
              <a:gd name="T9" fmla="*/ 2147483647 h 275"/>
              <a:gd name="T10" fmla="*/ 0 60000 65536"/>
              <a:gd name="T11" fmla="*/ 0 60000 65536"/>
              <a:gd name="T12" fmla="*/ 0 60000 65536"/>
              <a:gd name="T13" fmla="*/ 0 60000 65536"/>
              <a:gd name="T14" fmla="*/ 0 60000 65536"/>
              <a:gd name="T15" fmla="*/ 0 w 311"/>
              <a:gd name="T16" fmla="*/ 0 h 275"/>
              <a:gd name="T17" fmla="*/ 311 w 311"/>
              <a:gd name="T18" fmla="*/ 275 h 275"/>
            </a:gdLst>
            <a:ahLst/>
            <a:cxnLst>
              <a:cxn ang="T10">
                <a:pos x="T0" y="T1"/>
              </a:cxn>
              <a:cxn ang="T11">
                <a:pos x="T2" y="T3"/>
              </a:cxn>
              <a:cxn ang="T12">
                <a:pos x="T4" y="T5"/>
              </a:cxn>
              <a:cxn ang="T13">
                <a:pos x="T6" y="T7"/>
              </a:cxn>
              <a:cxn ang="T14">
                <a:pos x="T8" y="T9"/>
              </a:cxn>
            </a:cxnLst>
            <a:rect l="T15" t="T16" r="T17" b="T18"/>
            <a:pathLst>
              <a:path w="311" h="275">
                <a:moveTo>
                  <a:pt x="0" y="137"/>
                </a:moveTo>
                <a:lnTo>
                  <a:pt x="0" y="275"/>
                </a:lnTo>
                <a:lnTo>
                  <a:pt x="311" y="137"/>
                </a:lnTo>
                <a:lnTo>
                  <a:pt x="0" y="0"/>
                </a:lnTo>
                <a:lnTo>
                  <a:pt x="0" y="13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675" name="Arc 16"/>
          <p:cNvSpPr>
            <a:spLocks/>
          </p:cNvSpPr>
          <p:nvPr/>
        </p:nvSpPr>
        <p:spPr bwMode="invGray">
          <a:xfrm>
            <a:off x="2295525" y="3063875"/>
            <a:ext cx="158750" cy="203200"/>
          </a:xfrm>
          <a:custGeom>
            <a:avLst/>
            <a:gdLst>
              <a:gd name="T0" fmla="*/ 0 w 21599"/>
              <a:gd name="T1" fmla="*/ 2147483647 h 21600"/>
              <a:gd name="T2" fmla="*/ 2147483647 w 21599"/>
              <a:gd name="T3" fmla="*/ 0 h 21600"/>
              <a:gd name="T4" fmla="*/ 2147483647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40"/>
                </a:moveTo>
                <a:cubicBezTo>
                  <a:pt x="86" y="9574"/>
                  <a:pt x="9731" y="0"/>
                  <a:pt x="21598" y="0"/>
                </a:cubicBezTo>
              </a:path>
              <a:path w="21599" h="21600" stroke="0" extrusionOk="0">
                <a:moveTo>
                  <a:pt x="-1" y="21440"/>
                </a:moveTo>
                <a:cubicBezTo>
                  <a:pt x="86" y="9574"/>
                  <a:pt x="9731" y="0"/>
                  <a:pt x="21598" y="0"/>
                </a:cubicBezTo>
                <a:lnTo>
                  <a:pt x="21599" y="21600"/>
                </a:lnTo>
                <a:lnTo>
                  <a:pt x="-1" y="21440"/>
                </a:lnTo>
                <a:close/>
              </a:path>
            </a:pathLst>
          </a:custGeom>
          <a:solidFill>
            <a:srgbClr val="0000FF"/>
          </a:solidFill>
          <a:ln w="127000">
            <a:solidFill>
              <a:srgbClr val="FFFF00"/>
            </a:solidFill>
            <a:round/>
            <a:headEnd/>
            <a:tailEnd/>
          </a:ln>
        </p:spPr>
        <p:txBody>
          <a:bodyPr/>
          <a:lstStyle/>
          <a:p>
            <a:endParaRPr lang="ja-JP" altLang="en-US"/>
          </a:p>
        </p:txBody>
      </p:sp>
      <p:sp>
        <p:nvSpPr>
          <p:cNvPr id="70676" name="Arc 17"/>
          <p:cNvSpPr>
            <a:spLocks/>
          </p:cNvSpPr>
          <p:nvPr/>
        </p:nvSpPr>
        <p:spPr bwMode="invGray">
          <a:xfrm>
            <a:off x="2124075" y="5157788"/>
            <a:ext cx="215900" cy="485775"/>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solidFill>
            <a:srgbClr val="0000FF"/>
          </a:solidFill>
          <a:ln w="63500">
            <a:solidFill>
              <a:srgbClr val="FFFF99"/>
            </a:solidFill>
            <a:round/>
            <a:headEnd/>
            <a:tailEnd/>
          </a:ln>
        </p:spPr>
        <p:txBody>
          <a:bodyPr/>
          <a:lstStyle/>
          <a:p>
            <a:endParaRPr lang="ja-JP" altLang="en-US"/>
          </a:p>
        </p:txBody>
      </p:sp>
      <p:sp>
        <p:nvSpPr>
          <p:cNvPr id="70677" name="Freeform 19"/>
          <p:cNvSpPr>
            <a:spLocks/>
          </p:cNvSpPr>
          <p:nvPr/>
        </p:nvSpPr>
        <p:spPr bwMode="invGray">
          <a:xfrm>
            <a:off x="2006600" y="4859338"/>
            <a:ext cx="241300" cy="307975"/>
          </a:xfrm>
          <a:custGeom>
            <a:avLst/>
            <a:gdLst>
              <a:gd name="T0" fmla="*/ 2147483647 w 194"/>
              <a:gd name="T1" fmla="*/ 2147483647 h 220"/>
              <a:gd name="T2" fmla="*/ 2147483647 w 194"/>
              <a:gd name="T3" fmla="*/ 2147483647 h 220"/>
              <a:gd name="T4" fmla="*/ 2147483647 w 194"/>
              <a:gd name="T5" fmla="*/ 0 h 220"/>
              <a:gd name="T6" fmla="*/ 0 w 194"/>
              <a:gd name="T7" fmla="*/ 2147483647 h 220"/>
              <a:gd name="T8" fmla="*/ 2147483647 w 194"/>
              <a:gd name="T9" fmla="*/ 2147483647 h 220"/>
              <a:gd name="T10" fmla="*/ 0 60000 65536"/>
              <a:gd name="T11" fmla="*/ 0 60000 65536"/>
              <a:gd name="T12" fmla="*/ 0 60000 65536"/>
              <a:gd name="T13" fmla="*/ 0 60000 65536"/>
              <a:gd name="T14" fmla="*/ 0 60000 65536"/>
              <a:gd name="T15" fmla="*/ 0 w 194"/>
              <a:gd name="T16" fmla="*/ 0 h 220"/>
              <a:gd name="T17" fmla="*/ 194 w 194"/>
              <a:gd name="T18" fmla="*/ 220 h 220"/>
            </a:gdLst>
            <a:ahLst/>
            <a:cxnLst>
              <a:cxn ang="T10">
                <a:pos x="T0" y="T1"/>
              </a:cxn>
              <a:cxn ang="T11">
                <a:pos x="T2" y="T3"/>
              </a:cxn>
              <a:cxn ang="T12">
                <a:pos x="T4" y="T5"/>
              </a:cxn>
              <a:cxn ang="T13">
                <a:pos x="T6" y="T7"/>
              </a:cxn>
              <a:cxn ang="T14">
                <a:pos x="T8" y="T9"/>
              </a:cxn>
            </a:cxnLst>
            <a:rect l="T15" t="T16" r="T17" b="T18"/>
            <a:pathLst>
              <a:path w="194" h="220">
                <a:moveTo>
                  <a:pt x="97" y="220"/>
                </a:moveTo>
                <a:lnTo>
                  <a:pt x="194" y="220"/>
                </a:lnTo>
                <a:lnTo>
                  <a:pt x="97" y="0"/>
                </a:lnTo>
                <a:lnTo>
                  <a:pt x="0" y="220"/>
                </a:lnTo>
                <a:lnTo>
                  <a:pt x="97" y="22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6756" name="Rectangle 20"/>
          <p:cNvSpPr>
            <a:spLocks noChangeArrowheads="1"/>
          </p:cNvSpPr>
          <p:nvPr/>
        </p:nvSpPr>
        <p:spPr bwMode="invGray">
          <a:xfrm>
            <a:off x="3895725" y="2608263"/>
            <a:ext cx="720725" cy="862012"/>
          </a:xfrm>
          <a:prstGeom prst="rect">
            <a:avLst/>
          </a:prstGeom>
          <a:noFill/>
          <a:ln w="9525">
            <a:noFill/>
            <a:miter lim="800000"/>
            <a:headEnd/>
            <a:tailEnd/>
          </a:ln>
        </p:spPr>
        <p:txBody>
          <a:bodyPr wrap="none" lIns="0" tIns="0" rIns="0" bIns="0">
            <a:spAutoFit/>
          </a:bodyPr>
          <a:lstStyle/>
          <a:p>
            <a:pPr>
              <a:defRPr/>
            </a:pPr>
            <a:r>
              <a:rPr lang="ja-JP" altLang="en-US" sz="5600">
                <a:solidFill>
                  <a:srgbClr val="FFFF00"/>
                </a:solidFill>
                <a:effectLst>
                  <a:outerShdw blurRad="38100" dist="38100" dir="2700000" algn="tl">
                    <a:srgbClr val="000000"/>
                  </a:outerShdw>
                </a:effectLst>
                <a:latin typeface="ＭＳ Ｐゴシック" pitchFamily="50" charset="-128"/>
              </a:rPr>
              <a:t>血</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57" name="Rectangle 21"/>
          <p:cNvSpPr>
            <a:spLocks noChangeArrowheads="1"/>
          </p:cNvSpPr>
          <p:nvPr/>
        </p:nvSpPr>
        <p:spPr bwMode="invGray">
          <a:xfrm>
            <a:off x="4603750" y="2614613"/>
            <a:ext cx="720725" cy="862012"/>
          </a:xfrm>
          <a:prstGeom prst="rect">
            <a:avLst/>
          </a:prstGeom>
          <a:noFill/>
          <a:ln w="9525">
            <a:noFill/>
            <a:miter lim="800000"/>
            <a:headEnd/>
            <a:tailEnd/>
          </a:ln>
        </p:spPr>
        <p:txBody>
          <a:bodyPr wrap="none" lIns="0" tIns="0" rIns="0" bIns="0">
            <a:spAutoFit/>
          </a:bodyPr>
          <a:lstStyle/>
          <a:p>
            <a:pPr>
              <a:defRPr/>
            </a:pPr>
            <a:r>
              <a:rPr lang="ja-JP" altLang="en-US" sz="5600">
                <a:solidFill>
                  <a:srgbClr val="FFFF00"/>
                </a:solidFill>
                <a:effectLst>
                  <a:outerShdw blurRad="38100" dist="38100" dir="2700000" algn="tl">
                    <a:srgbClr val="000000"/>
                  </a:outerShdw>
                </a:effectLst>
                <a:latin typeface="ＭＳ Ｐゴシック" pitchFamily="50" charset="-128"/>
              </a:rPr>
              <a:t>糖</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0680" name="Freeform 22"/>
          <p:cNvSpPr>
            <a:spLocks/>
          </p:cNvSpPr>
          <p:nvPr/>
        </p:nvSpPr>
        <p:spPr bwMode="invGray">
          <a:xfrm>
            <a:off x="3997325" y="4872038"/>
            <a:ext cx="1139825" cy="890587"/>
          </a:xfrm>
          <a:custGeom>
            <a:avLst/>
            <a:gdLst>
              <a:gd name="T0" fmla="*/ 2147483647 w 913"/>
              <a:gd name="T1" fmla="*/ 2147483647 h 633"/>
              <a:gd name="T2" fmla="*/ 2147483647 w 913"/>
              <a:gd name="T3" fmla="*/ 2147483647 h 633"/>
              <a:gd name="T4" fmla="*/ 2147483647 w 913"/>
              <a:gd name="T5" fmla="*/ 2147483647 h 633"/>
              <a:gd name="T6" fmla="*/ 2147483647 w 913"/>
              <a:gd name="T7" fmla="*/ 2147483647 h 633"/>
              <a:gd name="T8" fmla="*/ 2147483647 w 913"/>
              <a:gd name="T9" fmla="*/ 2147483647 h 633"/>
              <a:gd name="T10" fmla="*/ 2147483647 w 913"/>
              <a:gd name="T11" fmla="*/ 2147483647 h 633"/>
              <a:gd name="T12" fmla="*/ 0 w 913"/>
              <a:gd name="T13" fmla="*/ 2147483647 h 633"/>
              <a:gd name="T14" fmla="*/ 0 w 913"/>
              <a:gd name="T15" fmla="*/ 2147483647 h 633"/>
              <a:gd name="T16" fmla="*/ 2147483647 w 913"/>
              <a:gd name="T17" fmla="*/ 2147483647 h 633"/>
              <a:gd name="T18" fmla="*/ 2147483647 w 913"/>
              <a:gd name="T19" fmla="*/ 2147483647 h 633"/>
              <a:gd name="T20" fmla="*/ 2147483647 w 913"/>
              <a:gd name="T21" fmla="*/ 2147483647 h 633"/>
              <a:gd name="T22" fmla="*/ 2147483647 w 913"/>
              <a:gd name="T23" fmla="*/ 2147483647 h 633"/>
              <a:gd name="T24" fmla="*/ 2147483647 w 913"/>
              <a:gd name="T25" fmla="*/ 2147483647 h 633"/>
              <a:gd name="T26" fmla="*/ 2147483647 w 913"/>
              <a:gd name="T27" fmla="*/ 2147483647 h 633"/>
              <a:gd name="T28" fmla="*/ 2147483647 w 913"/>
              <a:gd name="T29" fmla="*/ 2147483647 h 633"/>
              <a:gd name="T30" fmla="*/ 2147483647 w 913"/>
              <a:gd name="T31" fmla="*/ 2147483647 h 633"/>
              <a:gd name="T32" fmla="*/ 2147483647 w 913"/>
              <a:gd name="T33" fmla="*/ 2147483647 h 633"/>
              <a:gd name="T34" fmla="*/ 2147483647 w 913"/>
              <a:gd name="T35" fmla="*/ 2147483647 h 633"/>
              <a:gd name="T36" fmla="*/ 2147483647 w 913"/>
              <a:gd name="T37" fmla="*/ 2147483647 h 633"/>
              <a:gd name="T38" fmla="*/ 2147483647 w 913"/>
              <a:gd name="T39" fmla="*/ 0 h 633"/>
              <a:gd name="T40" fmla="*/ 2147483647 w 913"/>
              <a:gd name="T41" fmla="*/ 2147483647 h 633"/>
              <a:gd name="T42" fmla="*/ 2147483647 w 913"/>
              <a:gd name="T43" fmla="*/ 2147483647 h 633"/>
              <a:gd name="T44" fmla="*/ 2147483647 w 913"/>
              <a:gd name="T45" fmla="*/ 2147483647 h 633"/>
              <a:gd name="T46" fmla="*/ 2147483647 w 913"/>
              <a:gd name="T47" fmla="*/ 2147483647 h 633"/>
              <a:gd name="T48" fmla="*/ 2147483647 w 913"/>
              <a:gd name="T49" fmla="*/ 2147483647 h 633"/>
              <a:gd name="T50" fmla="*/ 2147483647 w 913"/>
              <a:gd name="T51" fmla="*/ 2147483647 h 633"/>
              <a:gd name="T52" fmla="*/ 2147483647 w 913"/>
              <a:gd name="T53" fmla="*/ 2147483647 h 633"/>
              <a:gd name="T54" fmla="*/ 2147483647 w 913"/>
              <a:gd name="T55" fmla="*/ 2147483647 h 633"/>
              <a:gd name="T56" fmla="*/ 2147483647 w 913"/>
              <a:gd name="T57" fmla="*/ 2147483647 h 633"/>
              <a:gd name="T58" fmla="*/ 2147483647 w 913"/>
              <a:gd name="T59" fmla="*/ 2147483647 h 633"/>
              <a:gd name="T60" fmla="*/ 2147483647 w 913"/>
              <a:gd name="T61" fmla="*/ 2147483647 h 633"/>
              <a:gd name="T62" fmla="*/ 2147483647 w 913"/>
              <a:gd name="T63" fmla="*/ 2147483647 h 633"/>
              <a:gd name="T64" fmla="*/ 2147483647 w 913"/>
              <a:gd name="T65" fmla="*/ 2147483647 h 633"/>
              <a:gd name="T66" fmla="*/ 2147483647 w 913"/>
              <a:gd name="T67" fmla="*/ 2147483647 h 633"/>
              <a:gd name="T68" fmla="*/ 2147483647 w 913"/>
              <a:gd name="T69" fmla="*/ 2147483647 h 633"/>
              <a:gd name="T70" fmla="*/ 2147483647 w 913"/>
              <a:gd name="T71" fmla="*/ 2147483647 h 633"/>
              <a:gd name="T72" fmla="*/ 2147483647 w 913"/>
              <a:gd name="T73" fmla="*/ 2147483647 h 633"/>
              <a:gd name="T74" fmla="*/ 2147483647 w 913"/>
              <a:gd name="T75" fmla="*/ 2147483647 h 633"/>
              <a:gd name="T76" fmla="*/ 2147483647 w 913"/>
              <a:gd name="T77" fmla="*/ 2147483647 h 633"/>
              <a:gd name="T78" fmla="*/ 2147483647 w 913"/>
              <a:gd name="T79" fmla="*/ 2147483647 h 633"/>
              <a:gd name="T80" fmla="*/ 2147483647 w 913"/>
              <a:gd name="T81" fmla="*/ 2147483647 h 633"/>
              <a:gd name="T82" fmla="*/ 2147483647 w 913"/>
              <a:gd name="T83" fmla="*/ 2147483647 h 633"/>
              <a:gd name="T84" fmla="*/ 2147483647 w 913"/>
              <a:gd name="T85" fmla="*/ 2147483647 h 633"/>
              <a:gd name="T86" fmla="*/ 2147483647 w 913"/>
              <a:gd name="T87" fmla="*/ 2147483647 h 633"/>
              <a:gd name="T88" fmla="*/ 2147483647 w 913"/>
              <a:gd name="T89" fmla="*/ 2147483647 h 633"/>
              <a:gd name="T90" fmla="*/ 2147483647 w 913"/>
              <a:gd name="T91" fmla="*/ 2147483647 h 633"/>
              <a:gd name="T92" fmla="*/ 2147483647 w 913"/>
              <a:gd name="T93" fmla="*/ 2147483647 h 633"/>
              <a:gd name="T94" fmla="*/ 2147483647 w 913"/>
              <a:gd name="T95" fmla="*/ 2147483647 h 633"/>
              <a:gd name="T96" fmla="*/ 2147483647 w 913"/>
              <a:gd name="T97" fmla="*/ 2147483647 h 633"/>
              <a:gd name="T98" fmla="*/ 2147483647 w 913"/>
              <a:gd name="T99" fmla="*/ 2147483647 h 633"/>
              <a:gd name="T100" fmla="*/ 2147483647 w 913"/>
              <a:gd name="T101" fmla="*/ 2147483647 h 633"/>
              <a:gd name="T102" fmla="*/ 2147483647 w 913"/>
              <a:gd name="T103" fmla="*/ 2147483647 h 633"/>
              <a:gd name="T104" fmla="*/ 2147483647 w 913"/>
              <a:gd name="T105" fmla="*/ 2147483647 h 633"/>
              <a:gd name="T106" fmla="*/ 2147483647 w 913"/>
              <a:gd name="T107" fmla="*/ 2147483647 h 633"/>
              <a:gd name="T108" fmla="*/ 2147483647 w 913"/>
              <a:gd name="T109" fmla="*/ 2147483647 h 633"/>
              <a:gd name="T110" fmla="*/ 2147483647 w 913"/>
              <a:gd name="T111" fmla="*/ 2147483647 h 633"/>
              <a:gd name="T112" fmla="*/ 2147483647 w 913"/>
              <a:gd name="T113" fmla="*/ 2147483647 h 6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3"/>
              <a:gd name="T172" fmla="*/ 0 h 633"/>
              <a:gd name="T173" fmla="*/ 913 w 913"/>
              <a:gd name="T174" fmla="*/ 633 h 6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3" h="633">
                <a:moveTo>
                  <a:pt x="353" y="513"/>
                </a:moveTo>
                <a:lnTo>
                  <a:pt x="345" y="513"/>
                </a:lnTo>
                <a:lnTo>
                  <a:pt x="336" y="513"/>
                </a:lnTo>
                <a:lnTo>
                  <a:pt x="329" y="513"/>
                </a:lnTo>
                <a:lnTo>
                  <a:pt x="321" y="513"/>
                </a:lnTo>
                <a:lnTo>
                  <a:pt x="312" y="513"/>
                </a:lnTo>
                <a:lnTo>
                  <a:pt x="305" y="520"/>
                </a:lnTo>
                <a:lnTo>
                  <a:pt x="288" y="520"/>
                </a:lnTo>
                <a:lnTo>
                  <a:pt x="288" y="528"/>
                </a:lnTo>
                <a:lnTo>
                  <a:pt x="281" y="537"/>
                </a:lnTo>
                <a:lnTo>
                  <a:pt x="273" y="544"/>
                </a:lnTo>
                <a:lnTo>
                  <a:pt x="264" y="544"/>
                </a:lnTo>
                <a:lnTo>
                  <a:pt x="257" y="561"/>
                </a:lnTo>
                <a:lnTo>
                  <a:pt x="249" y="561"/>
                </a:lnTo>
                <a:lnTo>
                  <a:pt x="249" y="568"/>
                </a:lnTo>
                <a:lnTo>
                  <a:pt x="233" y="576"/>
                </a:lnTo>
                <a:lnTo>
                  <a:pt x="233" y="585"/>
                </a:lnTo>
                <a:lnTo>
                  <a:pt x="216" y="585"/>
                </a:lnTo>
                <a:lnTo>
                  <a:pt x="209" y="585"/>
                </a:lnTo>
                <a:lnTo>
                  <a:pt x="200" y="585"/>
                </a:lnTo>
                <a:lnTo>
                  <a:pt x="200" y="592"/>
                </a:lnTo>
                <a:lnTo>
                  <a:pt x="192" y="592"/>
                </a:lnTo>
                <a:lnTo>
                  <a:pt x="185" y="592"/>
                </a:lnTo>
                <a:lnTo>
                  <a:pt x="176" y="592"/>
                </a:lnTo>
                <a:lnTo>
                  <a:pt x="168" y="592"/>
                </a:lnTo>
                <a:lnTo>
                  <a:pt x="168" y="585"/>
                </a:lnTo>
                <a:lnTo>
                  <a:pt x="161" y="585"/>
                </a:lnTo>
                <a:lnTo>
                  <a:pt x="152" y="585"/>
                </a:lnTo>
                <a:lnTo>
                  <a:pt x="144" y="585"/>
                </a:lnTo>
                <a:lnTo>
                  <a:pt x="137" y="585"/>
                </a:lnTo>
                <a:lnTo>
                  <a:pt x="128" y="585"/>
                </a:lnTo>
                <a:lnTo>
                  <a:pt x="120" y="585"/>
                </a:lnTo>
                <a:lnTo>
                  <a:pt x="104" y="576"/>
                </a:lnTo>
                <a:lnTo>
                  <a:pt x="104" y="568"/>
                </a:lnTo>
                <a:lnTo>
                  <a:pt x="96" y="568"/>
                </a:lnTo>
                <a:lnTo>
                  <a:pt x="89" y="568"/>
                </a:lnTo>
                <a:lnTo>
                  <a:pt x="80" y="561"/>
                </a:lnTo>
                <a:lnTo>
                  <a:pt x="72" y="561"/>
                </a:lnTo>
                <a:lnTo>
                  <a:pt x="65" y="561"/>
                </a:lnTo>
                <a:lnTo>
                  <a:pt x="65" y="552"/>
                </a:lnTo>
                <a:lnTo>
                  <a:pt x="56" y="552"/>
                </a:lnTo>
                <a:lnTo>
                  <a:pt x="56" y="544"/>
                </a:lnTo>
                <a:lnTo>
                  <a:pt x="48" y="544"/>
                </a:lnTo>
                <a:lnTo>
                  <a:pt x="41" y="537"/>
                </a:lnTo>
                <a:lnTo>
                  <a:pt x="32" y="537"/>
                </a:lnTo>
                <a:lnTo>
                  <a:pt x="32" y="528"/>
                </a:lnTo>
                <a:lnTo>
                  <a:pt x="32" y="520"/>
                </a:lnTo>
                <a:lnTo>
                  <a:pt x="24" y="520"/>
                </a:lnTo>
                <a:lnTo>
                  <a:pt x="17" y="513"/>
                </a:lnTo>
                <a:lnTo>
                  <a:pt x="17" y="504"/>
                </a:lnTo>
                <a:lnTo>
                  <a:pt x="17" y="496"/>
                </a:lnTo>
                <a:lnTo>
                  <a:pt x="17" y="480"/>
                </a:lnTo>
                <a:lnTo>
                  <a:pt x="17" y="472"/>
                </a:lnTo>
                <a:lnTo>
                  <a:pt x="8" y="472"/>
                </a:lnTo>
                <a:lnTo>
                  <a:pt x="0" y="465"/>
                </a:lnTo>
                <a:lnTo>
                  <a:pt x="0" y="456"/>
                </a:lnTo>
                <a:lnTo>
                  <a:pt x="0" y="448"/>
                </a:lnTo>
                <a:lnTo>
                  <a:pt x="0" y="441"/>
                </a:lnTo>
                <a:lnTo>
                  <a:pt x="0" y="432"/>
                </a:lnTo>
                <a:lnTo>
                  <a:pt x="0" y="424"/>
                </a:lnTo>
                <a:lnTo>
                  <a:pt x="0" y="417"/>
                </a:lnTo>
                <a:lnTo>
                  <a:pt x="0" y="408"/>
                </a:lnTo>
                <a:lnTo>
                  <a:pt x="0" y="393"/>
                </a:lnTo>
                <a:lnTo>
                  <a:pt x="0" y="384"/>
                </a:lnTo>
                <a:lnTo>
                  <a:pt x="0" y="376"/>
                </a:lnTo>
                <a:lnTo>
                  <a:pt x="0" y="368"/>
                </a:lnTo>
                <a:lnTo>
                  <a:pt x="0" y="360"/>
                </a:lnTo>
                <a:lnTo>
                  <a:pt x="0" y="352"/>
                </a:lnTo>
                <a:lnTo>
                  <a:pt x="0" y="344"/>
                </a:lnTo>
                <a:lnTo>
                  <a:pt x="0" y="336"/>
                </a:lnTo>
                <a:lnTo>
                  <a:pt x="0" y="328"/>
                </a:lnTo>
                <a:lnTo>
                  <a:pt x="8" y="320"/>
                </a:lnTo>
                <a:lnTo>
                  <a:pt x="8" y="312"/>
                </a:lnTo>
                <a:lnTo>
                  <a:pt x="17" y="312"/>
                </a:lnTo>
                <a:lnTo>
                  <a:pt x="17" y="304"/>
                </a:lnTo>
                <a:lnTo>
                  <a:pt x="17" y="296"/>
                </a:lnTo>
                <a:lnTo>
                  <a:pt x="17" y="288"/>
                </a:lnTo>
                <a:lnTo>
                  <a:pt x="17" y="280"/>
                </a:lnTo>
                <a:lnTo>
                  <a:pt x="17" y="272"/>
                </a:lnTo>
                <a:lnTo>
                  <a:pt x="17" y="264"/>
                </a:lnTo>
                <a:lnTo>
                  <a:pt x="17" y="256"/>
                </a:lnTo>
                <a:lnTo>
                  <a:pt x="17" y="248"/>
                </a:lnTo>
                <a:lnTo>
                  <a:pt x="24" y="248"/>
                </a:lnTo>
                <a:lnTo>
                  <a:pt x="24" y="240"/>
                </a:lnTo>
                <a:lnTo>
                  <a:pt x="32" y="240"/>
                </a:lnTo>
                <a:lnTo>
                  <a:pt x="32" y="232"/>
                </a:lnTo>
                <a:lnTo>
                  <a:pt x="41" y="224"/>
                </a:lnTo>
                <a:lnTo>
                  <a:pt x="41" y="216"/>
                </a:lnTo>
                <a:lnTo>
                  <a:pt x="48" y="216"/>
                </a:lnTo>
                <a:lnTo>
                  <a:pt x="48" y="208"/>
                </a:lnTo>
                <a:lnTo>
                  <a:pt x="56" y="208"/>
                </a:lnTo>
                <a:lnTo>
                  <a:pt x="56" y="200"/>
                </a:lnTo>
                <a:lnTo>
                  <a:pt x="65" y="192"/>
                </a:lnTo>
                <a:lnTo>
                  <a:pt x="65" y="184"/>
                </a:lnTo>
                <a:lnTo>
                  <a:pt x="80" y="184"/>
                </a:lnTo>
                <a:lnTo>
                  <a:pt x="80" y="176"/>
                </a:lnTo>
                <a:lnTo>
                  <a:pt x="80" y="168"/>
                </a:lnTo>
                <a:lnTo>
                  <a:pt x="80" y="160"/>
                </a:lnTo>
                <a:lnTo>
                  <a:pt x="96" y="160"/>
                </a:lnTo>
                <a:lnTo>
                  <a:pt x="104" y="152"/>
                </a:lnTo>
                <a:lnTo>
                  <a:pt x="104" y="144"/>
                </a:lnTo>
                <a:lnTo>
                  <a:pt x="113" y="144"/>
                </a:lnTo>
                <a:lnTo>
                  <a:pt x="120" y="144"/>
                </a:lnTo>
                <a:lnTo>
                  <a:pt x="128" y="136"/>
                </a:lnTo>
                <a:lnTo>
                  <a:pt x="120" y="136"/>
                </a:lnTo>
                <a:lnTo>
                  <a:pt x="128" y="136"/>
                </a:lnTo>
                <a:lnTo>
                  <a:pt x="137" y="128"/>
                </a:lnTo>
                <a:lnTo>
                  <a:pt x="137" y="120"/>
                </a:lnTo>
                <a:lnTo>
                  <a:pt x="144" y="112"/>
                </a:lnTo>
                <a:lnTo>
                  <a:pt x="152" y="104"/>
                </a:lnTo>
                <a:lnTo>
                  <a:pt x="161" y="104"/>
                </a:lnTo>
                <a:lnTo>
                  <a:pt x="161" y="96"/>
                </a:lnTo>
                <a:lnTo>
                  <a:pt x="168" y="96"/>
                </a:lnTo>
                <a:lnTo>
                  <a:pt x="176" y="96"/>
                </a:lnTo>
                <a:lnTo>
                  <a:pt x="185" y="88"/>
                </a:lnTo>
                <a:lnTo>
                  <a:pt x="192" y="80"/>
                </a:lnTo>
                <a:lnTo>
                  <a:pt x="192" y="72"/>
                </a:lnTo>
                <a:lnTo>
                  <a:pt x="200" y="72"/>
                </a:lnTo>
                <a:lnTo>
                  <a:pt x="209" y="72"/>
                </a:lnTo>
                <a:lnTo>
                  <a:pt x="224" y="63"/>
                </a:lnTo>
                <a:lnTo>
                  <a:pt x="233" y="63"/>
                </a:lnTo>
                <a:lnTo>
                  <a:pt x="249" y="63"/>
                </a:lnTo>
                <a:lnTo>
                  <a:pt x="257" y="63"/>
                </a:lnTo>
                <a:lnTo>
                  <a:pt x="273" y="63"/>
                </a:lnTo>
                <a:lnTo>
                  <a:pt x="281" y="63"/>
                </a:lnTo>
                <a:lnTo>
                  <a:pt x="281" y="56"/>
                </a:lnTo>
                <a:lnTo>
                  <a:pt x="288" y="56"/>
                </a:lnTo>
                <a:lnTo>
                  <a:pt x="305" y="56"/>
                </a:lnTo>
                <a:lnTo>
                  <a:pt x="312" y="56"/>
                </a:lnTo>
                <a:lnTo>
                  <a:pt x="321" y="56"/>
                </a:lnTo>
                <a:lnTo>
                  <a:pt x="321" y="48"/>
                </a:lnTo>
                <a:lnTo>
                  <a:pt x="321" y="39"/>
                </a:lnTo>
                <a:lnTo>
                  <a:pt x="336" y="39"/>
                </a:lnTo>
                <a:lnTo>
                  <a:pt x="345" y="39"/>
                </a:lnTo>
                <a:lnTo>
                  <a:pt x="353" y="32"/>
                </a:lnTo>
                <a:lnTo>
                  <a:pt x="369" y="32"/>
                </a:lnTo>
                <a:lnTo>
                  <a:pt x="377" y="32"/>
                </a:lnTo>
                <a:lnTo>
                  <a:pt x="384" y="24"/>
                </a:lnTo>
                <a:lnTo>
                  <a:pt x="401" y="24"/>
                </a:lnTo>
                <a:lnTo>
                  <a:pt x="408" y="24"/>
                </a:lnTo>
                <a:lnTo>
                  <a:pt x="417" y="24"/>
                </a:lnTo>
                <a:lnTo>
                  <a:pt x="425" y="24"/>
                </a:lnTo>
                <a:lnTo>
                  <a:pt x="432" y="24"/>
                </a:lnTo>
                <a:lnTo>
                  <a:pt x="441" y="24"/>
                </a:lnTo>
                <a:lnTo>
                  <a:pt x="456" y="24"/>
                </a:lnTo>
                <a:lnTo>
                  <a:pt x="473" y="24"/>
                </a:lnTo>
                <a:lnTo>
                  <a:pt x="480" y="24"/>
                </a:lnTo>
                <a:lnTo>
                  <a:pt x="497" y="15"/>
                </a:lnTo>
                <a:lnTo>
                  <a:pt x="504" y="15"/>
                </a:lnTo>
                <a:lnTo>
                  <a:pt x="513" y="15"/>
                </a:lnTo>
                <a:lnTo>
                  <a:pt x="521" y="15"/>
                </a:lnTo>
                <a:lnTo>
                  <a:pt x="521" y="8"/>
                </a:lnTo>
                <a:lnTo>
                  <a:pt x="528" y="8"/>
                </a:lnTo>
                <a:lnTo>
                  <a:pt x="537" y="0"/>
                </a:lnTo>
                <a:lnTo>
                  <a:pt x="545" y="0"/>
                </a:lnTo>
                <a:lnTo>
                  <a:pt x="553" y="0"/>
                </a:lnTo>
                <a:lnTo>
                  <a:pt x="561" y="0"/>
                </a:lnTo>
                <a:lnTo>
                  <a:pt x="569" y="8"/>
                </a:lnTo>
                <a:lnTo>
                  <a:pt x="577" y="15"/>
                </a:lnTo>
                <a:lnTo>
                  <a:pt x="593" y="15"/>
                </a:lnTo>
                <a:lnTo>
                  <a:pt x="601" y="15"/>
                </a:lnTo>
                <a:lnTo>
                  <a:pt x="609" y="15"/>
                </a:lnTo>
                <a:lnTo>
                  <a:pt x="609" y="24"/>
                </a:lnTo>
                <a:lnTo>
                  <a:pt x="617" y="24"/>
                </a:lnTo>
                <a:lnTo>
                  <a:pt x="625" y="24"/>
                </a:lnTo>
                <a:lnTo>
                  <a:pt x="633" y="24"/>
                </a:lnTo>
                <a:lnTo>
                  <a:pt x="641" y="24"/>
                </a:lnTo>
                <a:lnTo>
                  <a:pt x="649" y="24"/>
                </a:lnTo>
                <a:lnTo>
                  <a:pt x="657" y="24"/>
                </a:lnTo>
                <a:lnTo>
                  <a:pt x="665" y="32"/>
                </a:lnTo>
                <a:lnTo>
                  <a:pt x="673" y="32"/>
                </a:lnTo>
                <a:lnTo>
                  <a:pt x="673" y="39"/>
                </a:lnTo>
                <a:lnTo>
                  <a:pt x="681" y="39"/>
                </a:lnTo>
                <a:lnTo>
                  <a:pt x="681" y="48"/>
                </a:lnTo>
                <a:lnTo>
                  <a:pt x="689" y="48"/>
                </a:lnTo>
                <a:lnTo>
                  <a:pt x="689" y="56"/>
                </a:lnTo>
                <a:lnTo>
                  <a:pt x="697" y="56"/>
                </a:lnTo>
                <a:lnTo>
                  <a:pt x="697" y="63"/>
                </a:lnTo>
                <a:lnTo>
                  <a:pt x="705" y="63"/>
                </a:lnTo>
                <a:lnTo>
                  <a:pt x="713" y="63"/>
                </a:lnTo>
                <a:lnTo>
                  <a:pt x="713" y="72"/>
                </a:lnTo>
                <a:lnTo>
                  <a:pt x="729" y="72"/>
                </a:lnTo>
                <a:lnTo>
                  <a:pt x="729" y="80"/>
                </a:lnTo>
                <a:lnTo>
                  <a:pt x="729" y="88"/>
                </a:lnTo>
                <a:lnTo>
                  <a:pt x="745" y="88"/>
                </a:lnTo>
                <a:lnTo>
                  <a:pt x="745" y="96"/>
                </a:lnTo>
                <a:lnTo>
                  <a:pt x="753" y="104"/>
                </a:lnTo>
                <a:lnTo>
                  <a:pt x="761" y="104"/>
                </a:lnTo>
                <a:lnTo>
                  <a:pt x="769" y="104"/>
                </a:lnTo>
                <a:lnTo>
                  <a:pt x="777" y="104"/>
                </a:lnTo>
                <a:lnTo>
                  <a:pt x="777" y="112"/>
                </a:lnTo>
                <a:lnTo>
                  <a:pt x="777" y="120"/>
                </a:lnTo>
                <a:lnTo>
                  <a:pt x="785" y="120"/>
                </a:lnTo>
                <a:lnTo>
                  <a:pt x="801" y="128"/>
                </a:lnTo>
                <a:lnTo>
                  <a:pt x="801" y="136"/>
                </a:lnTo>
                <a:lnTo>
                  <a:pt x="809" y="136"/>
                </a:lnTo>
                <a:lnTo>
                  <a:pt x="809" y="144"/>
                </a:lnTo>
                <a:lnTo>
                  <a:pt x="817" y="144"/>
                </a:lnTo>
                <a:lnTo>
                  <a:pt x="817" y="160"/>
                </a:lnTo>
                <a:lnTo>
                  <a:pt x="817" y="168"/>
                </a:lnTo>
                <a:lnTo>
                  <a:pt x="825" y="168"/>
                </a:lnTo>
                <a:lnTo>
                  <a:pt x="833" y="184"/>
                </a:lnTo>
                <a:lnTo>
                  <a:pt x="841" y="184"/>
                </a:lnTo>
                <a:lnTo>
                  <a:pt x="841" y="192"/>
                </a:lnTo>
                <a:lnTo>
                  <a:pt x="841" y="200"/>
                </a:lnTo>
                <a:lnTo>
                  <a:pt x="841" y="208"/>
                </a:lnTo>
                <a:lnTo>
                  <a:pt x="849" y="208"/>
                </a:lnTo>
                <a:lnTo>
                  <a:pt x="857" y="216"/>
                </a:lnTo>
                <a:lnTo>
                  <a:pt x="857" y="224"/>
                </a:lnTo>
                <a:lnTo>
                  <a:pt x="865" y="224"/>
                </a:lnTo>
                <a:lnTo>
                  <a:pt x="865" y="232"/>
                </a:lnTo>
                <a:lnTo>
                  <a:pt x="865" y="248"/>
                </a:lnTo>
                <a:lnTo>
                  <a:pt x="873" y="248"/>
                </a:lnTo>
                <a:lnTo>
                  <a:pt x="873" y="256"/>
                </a:lnTo>
                <a:lnTo>
                  <a:pt x="873" y="264"/>
                </a:lnTo>
                <a:lnTo>
                  <a:pt x="882" y="264"/>
                </a:lnTo>
                <a:lnTo>
                  <a:pt x="882" y="272"/>
                </a:lnTo>
                <a:lnTo>
                  <a:pt x="889" y="272"/>
                </a:lnTo>
                <a:lnTo>
                  <a:pt x="889" y="280"/>
                </a:lnTo>
                <a:lnTo>
                  <a:pt x="889" y="288"/>
                </a:lnTo>
                <a:lnTo>
                  <a:pt x="897" y="288"/>
                </a:lnTo>
                <a:lnTo>
                  <a:pt x="897" y="304"/>
                </a:lnTo>
                <a:lnTo>
                  <a:pt x="897" y="312"/>
                </a:lnTo>
                <a:lnTo>
                  <a:pt x="897" y="320"/>
                </a:lnTo>
                <a:lnTo>
                  <a:pt x="906" y="320"/>
                </a:lnTo>
                <a:lnTo>
                  <a:pt x="906" y="328"/>
                </a:lnTo>
                <a:lnTo>
                  <a:pt x="906" y="336"/>
                </a:lnTo>
                <a:lnTo>
                  <a:pt x="906" y="344"/>
                </a:lnTo>
                <a:lnTo>
                  <a:pt x="906" y="352"/>
                </a:lnTo>
                <a:lnTo>
                  <a:pt x="906" y="360"/>
                </a:lnTo>
                <a:lnTo>
                  <a:pt x="913" y="360"/>
                </a:lnTo>
                <a:lnTo>
                  <a:pt x="913" y="368"/>
                </a:lnTo>
                <a:lnTo>
                  <a:pt x="913" y="376"/>
                </a:lnTo>
                <a:lnTo>
                  <a:pt x="913" y="384"/>
                </a:lnTo>
                <a:lnTo>
                  <a:pt x="906" y="384"/>
                </a:lnTo>
                <a:lnTo>
                  <a:pt x="906" y="393"/>
                </a:lnTo>
                <a:lnTo>
                  <a:pt x="906" y="400"/>
                </a:lnTo>
                <a:lnTo>
                  <a:pt x="906" y="408"/>
                </a:lnTo>
                <a:lnTo>
                  <a:pt x="906" y="424"/>
                </a:lnTo>
                <a:lnTo>
                  <a:pt x="906" y="432"/>
                </a:lnTo>
                <a:lnTo>
                  <a:pt x="897" y="432"/>
                </a:lnTo>
                <a:lnTo>
                  <a:pt x="897" y="448"/>
                </a:lnTo>
                <a:lnTo>
                  <a:pt x="897" y="465"/>
                </a:lnTo>
                <a:lnTo>
                  <a:pt x="882" y="472"/>
                </a:lnTo>
                <a:lnTo>
                  <a:pt x="873" y="472"/>
                </a:lnTo>
                <a:lnTo>
                  <a:pt x="865" y="472"/>
                </a:lnTo>
                <a:lnTo>
                  <a:pt x="857" y="472"/>
                </a:lnTo>
                <a:lnTo>
                  <a:pt x="849" y="472"/>
                </a:lnTo>
                <a:lnTo>
                  <a:pt x="841" y="472"/>
                </a:lnTo>
                <a:lnTo>
                  <a:pt x="825" y="465"/>
                </a:lnTo>
                <a:lnTo>
                  <a:pt x="817" y="465"/>
                </a:lnTo>
                <a:lnTo>
                  <a:pt x="809" y="465"/>
                </a:lnTo>
                <a:lnTo>
                  <a:pt x="809" y="456"/>
                </a:lnTo>
                <a:lnTo>
                  <a:pt x="801" y="456"/>
                </a:lnTo>
                <a:lnTo>
                  <a:pt x="793" y="448"/>
                </a:lnTo>
                <a:lnTo>
                  <a:pt x="793" y="441"/>
                </a:lnTo>
                <a:lnTo>
                  <a:pt x="785" y="432"/>
                </a:lnTo>
                <a:lnTo>
                  <a:pt x="777" y="432"/>
                </a:lnTo>
                <a:lnTo>
                  <a:pt x="777" y="424"/>
                </a:lnTo>
                <a:lnTo>
                  <a:pt x="777" y="417"/>
                </a:lnTo>
                <a:lnTo>
                  <a:pt x="769" y="408"/>
                </a:lnTo>
                <a:lnTo>
                  <a:pt x="761" y="408"/>
                </a:lnTo>
                <a:lnTo>
                  <a:pt x="761" y="400"/>
                </a:lnTo>
                <a:lnTo>
                  <a:pt x="753" y="400"/>
                </a:lnTo>
                <a:lnTo>
                  <a:pt x="753" y="393"/>
                </a:lnTo>
                <a:lnTo>
                  <a:pt x="745" y="393"/>
                </a:lnTo>
                <a:lnTo>
                  <a:pt x="737" y="393"/>
                </a:lnTo>
                <a:lnTo>
                  <a:pt x="737" y="384"/>
                </a:lnTo>
                <a:lnTo>
                  <a:pt x="729" y="384"/>
                </a:lnTo>
                <a:lnTo>
                  <a:pt x="721" y="384"/>
                </a:lnTo>
                <a:lnTo>
                  <a:pt x="721" y="376"/>
                </a:lnTo>
                <a:lnTo>
                  <a:pt x="713" y="376"/>
                </a:lnTo>
                <a:lnTo>
                  <a:pt x="705" y="376"/>
                </a:lnTo>
                <a:lnTo>
                  <a:pt x="705" y="368"/>
                </a:lnTo>
                <a:lnTo>
                  <a:pt x="697" y="368"/>
                </a:lnTo>
                <a:lnTo>
                  <a:pt x="689" y="360"/>
                </a:lnTo>
                <a:lnTo>
                  <a:pt x="689" y="368"/>
                </a:lnTo>
                <a:lnTo>
                  <a:pt x="689" y="376"/>
                </a:lnTo>
                <a:lnTo>
                  <a:pt x="681" y="376"/>
                </a:lnTo>
                <a:lnTo>
                  <a:pt x="673" y="376"/>
                </a:lnTo>
                <a:lnTo>
                  <a:pt x="665" y="376"/>
                </a:lnTo>
                <a:lnTo>
                  <a:pt x="665" y="384"/>
                </a:lnTo>
                <a:lnTo>
                  <a:pt x="657" y="384"/>
                </a:lnTo>
                <a:lnTo>
                  <a:pt x="649" y="384"/>
                </a:lnTo>
                <a:lnTo>
                  <a:pt x="649" y="393"/>
                </a:lnTo>
                <a:lnTo>
                  <a:pt x="641" y="393"/>
                </a:lnTo>
                <a:lnTo>
                  <a:pt x="633" y="393"/>
                </a:lnTo>
                <a:lnTo>
                  <a:pt x="641" y="393"/>
                </a:lnTo>
                <a:lnTo>
                  <a:pt x="649" y="393"/>
                </a:lnTo>
                <a:lnTo>
                  <a:pt x="657" y="393"/>
                </a:lnTo>
                <a:lnTo>
                  <a:pt x="665" y="384"/>
                </a:lnTo>
                <a:lnTo>
                  <a:pt x="673" y="384"/>
                </a:lnTo>
                <a:lnTo>
                  <a:pt x="681" y="384"/>
                </a:lnTo>
                <a:lnTo>
                  <a:pt x="689" y="384"/>
                </a:lnTo>
                <a:lnTo>
                  <a:pt x="697" y="384"/>
                </a:lnTo>
                <a:lnTo>
                  <a:pt x="697" y="393"/>
                </a:lnTo>
                <a:lnTo>
                  <a:pt x="705" y="393"/>
                </a:lnTo>
                <a:lnTo>
                  <a:pt x="713" y="393"/>
                </a:lnTo>
                <a:lnTo>
                  <a:pt x="721" y="393"/>
                </a:lnTo>
                <a:lnTo>
                  <a:pt x="729" y="400"/>
                </a:lnTo>
                <a:lnTo>
                  <a:pt x="737" y="400"/>
                </a:lnTo>
                <a:lnTo>
                  <a:pt x="737" y="408"/>
                </a:lnTo>
                <a:lnTo>
                  <a:pt x="745" y="408"/>
                </a:lnTo>
                <a:lnTo>
                  <a:pt x="745" y="417"/>
                </a:lnTo>
                <a:lnTo>
                  <a:pt x="761" y="424"/>
                </a:lnTo>
                <a:lnTo>
                  <a:pt x="769" y="424"/>
                </a:lnTo>
                <a:lnTo>
                  <a:pt x="769" y="432"/>
                </a:lnTo>
                <a:lnTo>
                  <a:pt x="777" y="432"/>
                </a:lnTo>
                <a:lnTo>
                  <a:pt x="785" y="432"/>
                </a:lnTo>
                <a:lnTo>
                  <a:pt x="785" y="441"/>
                </a:lnTo>
                <a:lnTo>
                  <a:pt x="793" y="441"/>
                </a:lnTo>
                <a:lnTo>
                  <a:pt x="793" y="448"/>
                </a:lnTo>
                <a:lnTo>
                  <a:pt x="801" y="448"/>
                </a:lnTo>
                <a:lnTo>
                  <a:pt x="801" y="456"/>
                </a:lnTo>
                <a:lnTo>
                  <a:pt x="809" y="456"/>
                </a:lnTo>
                <a:lnTo>
                  <a:pt x="809" y="465"/>
                </a:lnTo>
                <a:lnTo>
                  <a:pt x="817" y="465"/>
                </a:lnTo>
                <a:lnTo>
                  <a:pt x="817" y="472"/>
                </a:lnTo>
                <a:lnTo>
                  <a:pt x="817" y="480"/>
                </a:lnTo>
                <a:lnTo>
                  <a:pt x="817" y="489"/>
                </a:lnTo>
                <a:lnTo>
                  <a:pt x="817" y="496"/>
                </a:lnTo>
                <a:lnTo>
                  <a:pt x="809" y="504"/>
                </a:lnTo>
                <a:lnTo>
                  <a:pt x="809" y="520"/>
                </a:lnTo>
                <a:lnTo>
                  <a:pt x="801" y="520"/>
                </a:lnTo>
                <a:lnTo>
                  <a:pt x="801" y="528"/>
                </a:lnTo>
                <a:lnTo>
                  <a:pt x="793" y="537"/>
                </a:lnTo>
                <a:lnTo>
                  <a:pt x="793" y="544"/>
                </a:lnTo>
                <a:lnTo>
                  <a:pt x="785" y="544"/>
                </a:lnTo>
                <a:lnTo>
                  <a:pt x="785" y="552"/>
                </a:lnTo>
                <a:lnTo>
                  <a:pt x="785" y="561"/>
                </a:lnTo>
                <a:lnTo>
                  <a:pt x="785" y="568"/>
                </a:lnTo>
                <a:lnTo>
                  <a:pt x="777" y="568"/>
                </a:lnTo>
                <a:lnTo>
                  <a:pt x="777" y="576"/>
                </a:lnTo>
                <a:lnTo>
                  <a:pt x="777" y="585"/>
                </a:lnTo>
                <a:lnTo>
                  <a:pt x="777" y="600"/>
                </a:lnTo>
                <a:lnTo>
                  <a:pt x="777" y="609"/>
                </a:lnTo>
                <a:lnTo>
                  <a:pt x="769" y="609"/>
                </a:lnTo>
                <a:lnTo>
                  <a:pt x="769" y="616"/>
                </a:lnTo>
                <a:lnTo>
                  <a:pt x="761" y="616"/>
                </a:lnTo>
                <a:lnTo>
                  <a:pt x="753" y="616"/>
                </a:lnTo>
                <a:lnTo>
                  <a:pt x="753" y="624"/>
                </a:lnTo>
                <a:lnTo>
                  <a:pt x="745" y="624"/>
                </a:lnTo>
                <a:lnTo>
                  <a:pt x="745" y="633"/>
                </a:lnTo>
                <a:lnTo>
                  <a:pt x="729" y="633"/>
                </a:lnTo>
                <a:lnTo>
                  <a:pt x="713" y="633"/>
                </a:lnTo>
                <a:lnTo>
                  <a:pt x="705" y="633"/>
                </a:lnTo>
                <a:lnTo>
                  <a:pt x="697" y="633"/>
                </a:lnTo>
                <a:lnTo>
                  <a:pt x="689" y="633"/>
                </a:lnTo>
                <a:lnTo>
                  <a:pt x="681" y="633"/>
                </a:lnTo>
                <a:lnTo>
                  <a:pt x="681" y="624"/>
                </a:lnTo>
                <a:lnTo>
                  <a:pt x="673" y="624"/>
                </a:lnTo>
                <a:lnTo>
                  <a:pt x="665" y="616"/>
                </a:lnTo>
                <a:lnTo>
                  <a:pt x="657" y="609"/>
                </a:lnTo>
                <a:lnTo>
                  <a:pt x="657" y="600"/>
                </a:lnTo>
                <a:lnTo>
                  <a:pt x="657" y="592"/>
                </a:lnTo>
                <a:lnTo>
                  <a:pt x="649" y="592"/>
                </a:lnTo>
                <a:lnTo>
                  <a:pt x="649" y="585"/>
                </a:lnTo>
                <a:lnTo>
                  <a:pt x="649" y="576"/>
                </a:lnTo>
                <a:lnTo>
                  <a:pt x="649" y="568"/>
                </a:lnTo>
                <a:lnTo>
                  <a:pt x="657" y="561"/>
                </a:lnTo>
                <a:lnTo>
                  <a:pt x="657" y="552"/>
                </a:lnTo>
                <a:lnTo>
                  <a:pt x="665" y="544"/>
                </a:lnTo>
                <a:lnTo>
                  <a:pt x="681" y="544"/>
                </a:lnTo>
                <a:lnTo>
                  <a:pt x="689" y="544"/>
                </a:lnTo>
                <a:lnTo>
                  <a:pt x="689" y="537"/>
                </a:lnTo>
                <a:lnTo>
                  <a:pt x="689" y="528"/>
                </a:lnTo>
                <a:lnTo>
                  <a:pt x="681" y="528"/>
                </a:lnTo>
                <a:lnTo>
                  <a:pt x="681" y="520"/>
                </a:lnTo>
                <a:lnTo>
                  <a:pt x="673" y="520"/>
                </a:lnTo>
                <a:lnTo>
                  <a:pt x="657" y="513"/>
                </a:lnTo>
                <a:lnTo>
                  <a:pt x="657" y="504"/>
                </a:lnTo>
                <a:lnTo>
                  <a:pt x="649" y="504"/>
                </a:lnTo>
                <a:lnTo>
                  <a:pt x="633" y="504"/>
                </a:lnTo>
                <a:lnTo>
                  <a:pt x="625" y="496"/>
                </a:lnTo>
                <a:lnTo>
                  <a:pt x="617" y="489"/>
                </a:lnTo>
                <a:lnTo>
                  <a:pt x="609" y="480"/>
                </a:lnTo>
                <a:lnTo>
                  <a:pt x="609" y="472"/>
                </a:lnTo>
                <a:lnTo>
                  <a:pt x="609" y="465"/>
                </a:lnTo>
                <a:lnTo>
                  <a:pt x="617" y="465"/>
                </a:lnTo>
                <a:lnTo>
                  <a:pt x="617" y="456"/>
                </a:lnTo>
                <a:lnTo>
                  <a:pt x="617" y="448"/>
                </a:lnTo>
                <a:lnTo>
                  <a:pt x="617" y="441"/>
                </a:lnTo>
                <a:lnTo>
                  <a:pt x="625" y="432"/>
                </a:lnTo>
                <a:lnTo>
                  <a:pt x="625" y="424"/>
                </a:lnTo>
                <a:lnTo>
                  <a:pt x="625" y="417"/>
                </a:lnTo>
                <a:lnTo>
                  <a:pt x="625" y="408"/>
                </a:lnTo>
                <a:lnTo>
                  <a:pt x="625" y="400"/>
                </a:lnTo>
                <a:lnTo>
                  <a:pt x="625" y="393"/>
                </a:lnTo>
                <a:lnTo>
                  <a:pt x="625" y="384"/>
                </a:lnTo>
                <a:lnTo>
                  <a:pt x="617" y="384"/>
                </a:lnTo>
                <a:lnTo>
                  <a:pt x="617" y="376"/>
                </a:lnTo>
                <a:lnTo>
                  <a:pt x="609" y="376"/>
                </a:lnTo>
                <a:lnTo>
                  <a:pt x="609" y="384"/>
                </a:lnTo>
                <a:lnTo>
                  <a:pt x="609" y="376"/>
                </a:lnTo>
                <a:lnTo>
                  <a:pt x="601" y="376"/>
                </a:lnTo>
                <a:lnTo>
                  <a:pt x="593" y="376"/>
                </a:lnTo>
                <a:lnTo>
                  <a:pt x="593" y="384"/>
                </a:lnTo>
                <a:lnTo>
                  <a:pt x="585" y="384"/>
                </a:lnTo>
                <a:lnTo>
                  <a:pt x="577" y="384"/>
                </a:lnTo>
                <a:lnTo>
                  <a:pt x="569" y="384"/>
                </a:lnTo>
                <a:lnTo>
                  <a:pt x="569" y="393"/>
                </a:lnTo>
                <a:lnTo>
                  <a:pt x="561" y="393"/>
                </a:lnTo>
                <a:lnTo>
                  <a:pt x="561" y="400"/>
                </a:lnTo>
                <a:lnTo>
                  <a:pt x="553" y="408"/>
                </a:lnTo>
                <a:lnTo>
                  <a:pt x="545" y="408"/>
                </a:lnTo>
                <a:lnTo>
                  <a:pt x="537" y="408"/>
                </a:lnTo>
                <a:lnTo>
                  <a:pt x="528" y="408"/>
                </a:lnTo>
                <a:lnTo>
                  <a:pt x="521" y="408"/>
                </a:lnTo>
                <a:lnTo>
                  <a:pt x="521" y="417"/>
                </a:lnTo>
                <a:lnTo>
                  <a:pt x="504" y="424"/>
                </a:lnTo>
                <a:lnTo>
                  <a:pt x="497" y="424"/>
                </a:lnTo>
                <a:lnTo>
                  <a:pt x="480" y="424"/>
                </a:lnTo>
                <a:lnTo>
                  <a:pt x="473" y="424"/>
                </a:lnTo>
                <a:lnTo>
                  <a:pt x="465" y="424"/>
                </a:lnTo>
                <a:lnTo>
                  <a:pt x="456" y="424"/>
                </a:lnTo>
                <a:lnTo>
                  <a:pt x="456" y="432"/>
                </a:lnTo>
                <a:lnTo>
                  <a:pt x="449" y="432"/>
                </a:lnTo>
                <a:lnTo>
                  <a:pt x="441" y="432"/>
                </a:lnTo>
                <a:lnTo>
                  <a:pt x="441" y="441"/>
                </a:lnTo>
                <a:lnTo>
                  <a:pt x="441" y="448"/>
                </a:lnTo>
                <a:lnTo>
                  <a:pt x="441" y="456"/>
                </a:lnTo>
                <a:lnTo>
                  <a:pt x="441" y="465"/>
                </a:lnTo>
                <a:lnTo>
                  <a:pt x="432" y="465"/>
                </a:lnTo>
                <a:lnTo>
                  <a:pt x="425" y="465"/>
                </a:lnTo>
                <a:lnTo>
                  <a:pt x="425" y="472"/>
                </a:lnTo>
                <a:lnTo>
                  <a:pt x="417" y="472"/>
                </a:lnTo>
                <a:lnTo>
                  <a:pt x="408" y="472"/>
                </a:lnTo>
                <a:lnTo>
                  <a:pt x="401" y="480"/>
                </a:lnTo>
                <a:lnTo>
                  <a:pt x="393" y="480"/>
                </a:lnTo>
                <a:lnTo>
                  <a:pt x="393" y="489"/>
                </a:lnTo>
                <a:lnTo>
                  <a:pt x="384" y="489"/>
                </a:lnTo>
                <a:lnTo>
                  <a:pt x="384" y="496"/>
                </a:lnTo>
                <a:lnTo>
                  <a:pt x="384" y="504"/>
                </a:lnTo>
                <a:lnTo>
                  <a:pt x="377" y="504"/>
                </a:lnTo>
                <a:lnTo>
                  <a:pt x="369" y="504"/>
                </a:lnTo>
                <a:lnTo>
                  <a:pt x="360" y="504"/>
                </a:lnTo>
                <a:lnTo>
                  <a:pt x="353" y="504"/>
                </a:lnTo>
                <a:lnTo>
                  <a:pt x="353" y="513"/>
                </a:lnTo>
                <a:lnTo>
                  <a:pt x="353" y="504"/>
                </a:lnTo>
                <a:lnTo>
                  <a:pt x="353" y="513"/>
                </a:lnTo>
                <a:close/>
              </a:path>
            </a:pathLst>
          </a:custGeom>
          <a:solidFill>
            <a:srgbClr val="6C8F93"/>
          </a:solidFill>
          <a:ln w="25400">
            <a:solidFill>
              <a:srgbClr val="808080"/>
            </a:solidFill>
            <a:round/>
            <a:headEnd/>
            <a:tailEnd/>
          </a:ln>
        </p:spPr>
        <p:txBody>
          <a:bodyPr/>
          <a:lstStyle/>
          <a:p>
            <a:endParaRPr lang="ja-JP" altLang="en-US"/>
          </a:p>
        </p:txBody>
      </p:sp>
      <p:sp>
        <p:nvSpPr>
          <p:cNvPr id="756759" name="Rectangle 23"/>
          <p:cNvSpPr>
            <a:spLocks noChangeArrowheads="1"/>
          </p:cNvSpPr>
          <p:nvPr/>
        </p:nvSpPr>
        <p:spPr bwMode="invGray">
          <a:xfrm>
            <a:off x="4352925" y="4967288"/>
            <a:ext cx="476250" cy="569912"/>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0682" name="Line 24"/>
          <p:cNvSpPr>
            <a:spLocks noChangeShapeType="1"/>
          </p:cNvSpPr>
          <p:nvPr/>
        </p:nvSpPr>
        <p:spPr bwMode="invGray">
          <a:xfrm>
            <a:off x="4994275" y="1985963"/>
            <a:ext cx="1487488" cy="1778000"/>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83" name="Freeform 25"/>
          <p:cNvSpPr>
            <a:spLocks/>
          </p:cNvSpPr>
          <p:nvPr/>
        </p:nvSpPr>
        <p:spPr bwMode="invGray">
          <a:xfrm>
            <a:off x="6416675" y="3681413"/>
            <a:ext cx="174625" cy="200025"/>
          </a:xfrm>
          <a:custGeom>
            <a:avLst/>
            <a:gdLst>
              <a:gd name="T0" fmla="*/ 2147483647 w 141"/>
              <a:gd name="T1" fmla="*/ 2147483647 h 143"/>
              <a:gd name="T2" fmla="*/ 0 w 141"/>
              <a:gd name="T3" fmla="*/ 2147483647 h 143"/>
              <a:gd name="T4" fmla="*/ 2147483647 w 141"/>
              <a:gd name="T5" fmla="*/ 2147483647 h 143"/>
              <a:gd name="T6" fmla="*/ 2147483647 w 141"/>
              <a:gd name="T7" fmla="*/ 0 h 143"/>
              <a:gd name="T8" fmla="*/ 2147483647 w 141"/>
              <a:gd name="T9" fmla="*/ 2147483647 h 143"/>
              <a:gd name="T10" fmla="*/ 0 60000 65536"/>
              <a:gd name="T11" fmla="*/ 0 60000 65536"/>
              <a:gd name="T12" fmla="*/ 0 60000 65536"/>
              <a:gd name="T13" fmla="*/ 0 60000 65536"/>
              <a:gd name="T14" fmla="*/ 0 60000 65536"/>
              <a:gd name="T15" fmla="*/ 0 w 141"/>
              <a:gd name="T16" fmla="*/ 0 h 143"/>
              <a:gd name="T17" fmla="*/ 141 w 141"/>
              <a:gd name="T18" fmla="*/ 143 h 143"/>
            </a:gdLst>
            <a:ahLst/>
            <a:cxnLst>
              <a:cxn ang="T10">
                <a:pos x="T0" y="T1"/>
              </a:cxn>
              <a:cxn ang="T11">
                <a:pos x="T2" y="T3"/>
              </a:cxn>
              <a:cxn ang="T12">
                <a:pos x="T4" y="T5"/>
              </a:cxn>
              <a:cxn ang="T13">
                <a:pos x="T6" y="T7"/>
              </a:cxn>
              <a:cxn ang="T14">
                <a:pos x="T8" y="T9"/>
              </a:cxn>
            </a:cxnLst>
            <a:rect l="T15" t="T16" r="T17" b="T18"/>
            <a:pathLst>
              <a:path w="141" h="143">
                <a:moveTo>
                  <a:pt x="44" y="43"/>
                </a:moveTo>
                <a:lnTo>
                  <a:pt x="0" y="86"/>
                </a:lnTo>
                <a:lnTo>
                  <a:pt x="141" y="143"/>
                </a:lnTo>
                <a:lnTo>
                  <a:pt x="88" y="0"/>
                </a:lnTo>
                <a:lnTo>
                  <a:pt x="44"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684" name="Freeform 26"/>
          <p:cNvSpPr>
            <a:spLocks/>
          </p:cNvSpPr>
          <p:nvPr/>
        </p:nvSpPr>
        <p:spPr bwMode="invGray">
          <a:xfrm>
            <a:off x="2443163" y="3586163"/>
            <a:ext cx="177800" cy="196850"/>
          </a:xfrm>
          <a:custGeom>
            <a:avLst/>
            <a:gdLst>
              <a:gd name="T0" fmla="*/ 2147483647 w 143"/>
              <a:gd name="T1" fmla="*/ 2147483647 h 141"/>
              <a:gd name="T2" fmla="*/ 2147483647 w 143"/>
              <a:gd name="T3" fmla="*/ 0 h 141"/>
              <a:gd name="T4" fmla="*/ 0 w 143"/>
              <a:gd name="T5" fmla="*/ 2147483647 h 141"/>
              <a:gd name="T6" fmla="*/ 2147483647 w 143"/>
              <a:gd name="T7" fmla="*/ 2147483647 h 141"/>
              <a:gd name="T8" fmla="*/ 2147483647 w 143"/>
              <a:gd name="T9" fmla="*/ 2147483647 h 141"/>
              <a:gd name="T10" fmla="*/ 0 60000 65536"/>
              <a:gd name="T11" fmla="*/ 0 60000 65536"/>
              <a:gd name="T12" fmla="*/ 0 60000 65536"/>
              <a:gd name="T13" fmla="*/ 0 60000 65536"/>
              <a:gd name="T14" fmla="*/ 0 60000 65536"/>
              <a:gd name="T15" fmla="*/ 0 w 143"/>
              <a:gd name="T16" fmla="*/ 0 h 141"/>
              <a:gd name="T17" fmla="*/ 143 w 143"/>
              <a:gd name="T18" fmla="*/ 141 h 141"/>
            </a:gdLst>
            <a:ahLst/>
            <a:cxnLst>
              <a:cxn ang="T10">
                <a:pos x="T0" y="T1"/>
              </a:cxn>
              <a:cxn ang="T11">
                <a:pos x="T2" y="T3"/>
              </a:cxn>
              <a:cxn ang="T12">
                <a:pos x="T4" y="T5"/>
              </a:cxn>
              <a:cxn ang="T13">
                <a:pos x="T6" y="T7"/>
              </a:cxn>
              <a:cxn ang="T14">
                <a:pos x="T8" y="T9"/>
              </a:cxn>
            </a:cxnLst>
            <a:rect l="T15" t="T16" r="T17" b="T18"/>
            <a:pathLst>
              <a:path w="143" h="141">
                <a:moveTo>
                  <a:pt x="101" y="45"/>
                </a:moveTo>
                <a:lnTo>
                  <a:pt x="59" y="0"/>
                </a:lnTo>
                <a:lnTo>
                  <a:pt x="0" y="141"/>
                </a:lnTo>
                <a:lnTo>
                  <a:pt x="143" y="89"/>
                </a:lnTo>
                <a:lnTo>
                  <a:pt x="101" y="45"/>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6763" name="Rectangle 27"/>
          <p:cNvSpPr>
            <a:spLocks noChangeArrowheads="1"/>
          </p:cNvSpPr>
          <p:nvPr/>
        </p:nvSpPr>
        <p:spPr bwMode="invGray">
          <a:xfrm>
            <a:off x="3848100" y="1598613"/>
            <a:ext cx="1554163" cy="368300"/>
          </a:xfrm>
          <a:prstGeom prst="rect">
            <a:avLst/>
          </a:prstGeom>
          <a:noFill/>
          <a:ln w="9525">
            <a:noFill/>
            <a:miter lim="800000"/>
            <a:headEnd/>
            <a:tailEnd/>
          </a:ln>
        </p:spPr>
        <p:txBody>
          <a:bodyPr lIns="0" tIns="0" rIns="0" bIns="0">
            <a:spAutoFit/>
          </a:bodyPr>
          <a:lstStyle/>
          <a:p>
            <a:pPr algn="ctr">
              <a:defRPr/>
            </a:pPr>
            <a:r>
              <a:rPr lang="ja-JP" altLang="en-US" sz="2400" dirty="0">
                <a:solidFill>
                  <a:srgbClr val="0000FF"/>
                </a:solidFill>
                <a:effectLst>
                  <a:outerShdw blurRad="38100" dist="38100" dir="2700000" algn="tl">
                    <a:srgbClr val="000000"/>
                  </a:outerShdw>
                </a:effectLst>
                <a:latin typeface="ＭＳ Ｐゴシック" pitchFamily="50" charset="-128"/>
              </a:rPr>
              <a:t>インスリン</a:t>
            </a:r>
          </a:p>
        </p:txBody>
      </p:sp>
      <p:sp>
        <p:nvSpPr>
          <p:cNvPr id="756764" name="Rectangle 28"/>
          <p:cNvSpPr>
            <a:spLocks noChangeArrowheads="1"/>
          </p:cNvSpPr>
          <p:nvPr/>
        </p:nvSpPr>
        <p:spPr bwMode="invGray">
          <a:xfrm>
            <a:off x="4413250" y="2009775"/>
            <a:ext cx="425450" cy="508000"/>
          </a:xfrm>
          <a:prstGeom prst="rect">
            <a:avLst/>
          </a:prstGeom>
          <a:noFill/>
          <a:ln w="9525">
            <a:noFill/>
            <a:miter lim="800000"/>
            <a:headEnd/>
            <a:tailEnd/>
          </a:ln>
        </p:spPr>
        <p:txBody>
          <a:bodyPr wrap="none" lIns="0" tIns="0" rIns="0" bIns="0">
            <a:spAutoFit/>
          </a:bodyPr>
          <a:lstStyle/>
          <a:p>
            <a:pPr>
              <a:defRPr/>
            </a:pPr>
            <a:r>
              <a:rPr lang="ja-JP" altLang="en-US" sz="3300">
                <a:solidFill>
                  <a:srgbClr val="FFD5D7"/>
                </a:solidFill>
                <a:effectLst>
                  <a:outerShdw blurRad="38100" dist="38100" dir="2700000" algn="tl">
                    <a:srgbClr val="000000"/>
                  </a:outerShdw>
                </a:effectLst>
                <a:latin typeface="ＭＳ Ｐゴシック" pitchFamily="50" charset="-128"/>
              </a:rPr>
              <a:t>↑</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66" name="Rectangle 30"/>
          <p:cNvSpPr>
            <a:spLocks noChangeArrowheads="1"/>
          </p:cNvSpPr>
          <p:nvPr/>
        </p:nvSpPr>
        <p:spPr bwMode="invGray">
          <a:xfrm>
            <a:off x="804863" y="3297238"/>
            <a:ext cx="1168400" cy="369887"/>
          </a:xfrm>
          <a:prstGeom prst="rect">
            <a:avLst/>
          </a:prstGeom>
          <a:noFill/>
          <a:ln w="9525">
            <a:noFill/>
            <a:miter lim="800000"/>
            <a:headEnd/>
            <a:tailEnd/>
          </a:ln>
        </p:spPr>
        <p:txBody>
          <a:bodyPr wrap="none" lIns="0" tIns="0" rIns="0" bIns="0">
            <a:spAutoFit/>
          </a:bodyPr>
          <a:lstStyle/>
          <a:p>
            <a:pPr>
              <a:defRPr/>
            </a:pPr>
            <a:r>
              <a:rPr lang="en-US" altLang="ja-JP" sz="2400" dirty="0">
                <a:solidFill>
                  <a:srgbClr val="FEFF55"/>
                </a:solidFill>
                <a:effectLst>
                  <a:outerShdw blurRad="38100" dist="38100" dir="2700000" algn="tl">
                    <a:srgbClr val="000000"/>
                  </a:outerShdw>
                </a:effectLst>
                <a:latin typeface="ＭＳ Ｐゴシック" pitchFamily="50" charset="-128"/>
              </a:rPr>
              <a:t>200 g/</a:t>
            </a:r>
            <a:r>
              <a:rPr lang="ja-JP" altLang="en-US" sz="2400" dirty="0">
                <a:solidFill>
                  <a:srgbClr val="FEFF55"/>
                </a:solidFill>
                <a:effectLst>
                  <a:outerShdw blurRad="38100" dist="38100" dir="2700000" algn="tl">
                    <a:srgbClr val="000000"/>
                  </a:outerShdw>
                </a:effectLst>
                <a:latin typeface="ＭＳ Ｐゴシック" pitchFamily="50" charset="-128"/>
              </a:rPr>
              <a:t>日</a:t>
            </a:r>
            <a:endParaRPr lang="ja-JP" altLang="en-US" dirty="0">
              <a:solidFill>
                <a:srgbClr val="000000"/>
              </a:solidFill>
              <a:effectLst>
                <a:outerShdw blurRad="38100" dist="38100" dir="2700000" algn="tl">
                  <a:srgbClr val="FFFFFF"/>
                </a:outerShdw>
              </a:effectLst>
              <a:latin typeface="ＭＳ Ｐゴシック" pitchFamily="50" charset="-128"/>
            </a:endParaRPr>
          </a:p>
        </p:txBody>
      </p:sp>
      <p:sp>
        <p:nvSpPr>
          <p:cNvPr id="756767" name="Rectangle 31"/>
          <p:cNvSpPr>
            <a:spLocks noChangeArrowheads="1"/>
          </p:cNvSpPr>
          <p:nvPr/>
        </p:nvSpPr>
        <p:spPr bwMode="invGray">
          <a:xfrm>
            <a:off x="3209925" y="4619625"/>
            <a:ext cx="2181225" cy="368300"/>
          </a:xfrm>
          <a:prstGeom prst="rect">
            <a:avLst/>
          </a:prstGeom>
          <a:noFill/>
          <a:ln w="9525">
            <a:noFill/>
            <a:miter lim="800000"/>
            <a:headEnd/>
            <a:tailEnd/>
          </a:ln>
        </p:spPr>
        <p:txBody>
          <a:bodyPr lIns="0" tIns="0" rIns="0" bIns="0">
            <a:spAutoFit/>
          </a:bodyPr>
          <a:lstStyle/>
          <a:p>
            <a:pPr>
              <a:defRPr/>
            </a:pPr>
            <a:r>
              <a:rPr lang="en-US" altLang="ja-JP" sz="2400" dirty="0">
                <a:solidFill>
                  <a:schemeClr val="accent5">
                    <a:lumMod val="75000"/>
                  </a:schemeClr>
                </a:solidFill>
                <a:effectLst>
                  <a:outerShdw blurRad="38100" dist="38100" dir="2700000" algn="tl">
                    <a:srgbClr val="000000"/>
                  </a:outerShdw>
                </a:effectLst>
                <a:latin typeface="+mj-lt"/>
              </a:rPr>
              <a:t>120g/</a:t>
            </a:r>
            <a:r>
              <a:rPr lang="ja-JP" altLang="en-US" sz="2400" dirty="0">
                <a:solidFill>
                  <a:schemeClr val="accent5">
                    <a:lumMod val="75000"/>
                  </a:schemeClr>
                </a:solidFill>
                <a:effectLst>
                  <a:outerShdw blurRad="38100" dist="38100" dir="2700000" algn="tl">
                    <a:srgbClr val="000000"/>
                  </a:outerShdw>
                </a:effectLst>
                <a:latin typeface="+mj-lt"/>
              </a:rPr>
              <a:t>日</a:t>
            </a:r>
            <a:endParaRPr lang="ja-JP" altLang="en-US" dirty="0">
              <a:solidFill>
                <a:schemeClr val="accent5">
                  <a:lumMod val="75000"/>
                </a:schemeClr>
              </a:solidFill>
              <a:effectLst>
                <a:outerShdw blurRad="38100" dist="38100" dir="2700000" algn="tl">
                  <a:srgbClr val="FFFFFF"/>
                </a:outerShdw>
              </a:effectLst>
              <a:latin typeface="+mj-lt"/>
            </a:endParaRPr>
          </a:p>
        </p:txBody>
      </p:sp>
      <p:sp>
        <p:nvSpPr>
          <p:cNvPr id="70689" name="Line 32"/>
          <p:cNvSpPr>
            <a:spLocks noChangeShapeType="1"/>
          </p:cNvSpPr>
          <p:nvPr/>
        </p:nvSpPr>
        <p:spPr bwMode="invGray">
          <a:xfrm flipH="1">
            <a:off x="2698750" y="4308475"/>
            <a:ext cx="3575050" cy="158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90" name="Freeform 33"/>
          <p:cNvSpPr>
            <a:spLocks/>
          </p:cNvSpPr>
          <p:nvPr/>
        </p:nvSpPr>
        <p:spPr bwMode="invGray">
          <a:xfrm>
            <a:off x="2533650" y="4222750"/>
            <a:ext cx="173038" cy="171450"/>
          </a:xfrm>
          <a:custGeom>
            <a:avLst/>
            <a:gdLst>
              <a:gd name="T0" fmla="*/ 2147483647 w 139"/>
              <a:gd name="T1" fmla="*/ 2147483647 h 123"/>
              <a:gd name="T2" fmla="*/ 2147483647 w 139"/>
              <a:gd name="T3" fmla="*/ 0 h 123"/>
              <a:gd name="T4" fmla="*/ 0 w 139"/>
              <a:gd name="T5" fmla="*/ 2147483647 h 123"/>
              <a:gd name="T6" fmla="*/ 2147483647 w 139"/>
              <a:gd name="T7" fmla="*/ 2147483647 h 123"/>
              <a:gd name="T8" fmla="*/ 2147483647 w 139"/>
              <a:gd name="T9" fmla="*/ 2147483647 h 123"/>
              <a:gd name="T10" fmla="*/ 0 60000 65536"/>
              <a:gd name="T11" fmla="*/ 0 60000 65536"/>
              <a:gd name="T12" fmla="*/ 0 60000 65536"/>
              <a:gd name="T13" fmla="*/ 0 60000 65536"/>
              <a:gd name="T14" fmla="*/ 0 60000 65536"/>
              <a:gd name="T15" fmla="*/ 0 w 139"/>
              <a:gd name="T16" fmla="*/ 0 h 123"/>
              <a:gd name="T17" fmla="*/ 139 w 139"/>
              <a:gd name="T18" fmla="*/ 123 h 123"/>
            </a:gdLst>
            <a:ahLst/>
            <a:cxnLst>
              <a:cxn ang="T10">
                <a:pos x="T0" y="T1"/>
              </a:cxn>
              <a:cxn ang="T11">
                <a:pos x="T2" y="T3"/>
              </a:cxn>
              <a:cxn ang="T12">
                <a:pos x="T4" y="T5"/>
              </a:cxn>
              <a:cxn ang="T13">
                <a:pos x="T6" y="T7"/>
              </a:cxn>
              <a:cxn ang="T14">
                <a:pos x="T8" y="T9"/>
              </a:cxn>
            </a:cxnLst>
            <a:rect l="T15" t="T16" r="T17" b="T18"/>
            <a:pathLst>
              <a:path w="139" h="123">
                <a:moveTo>
                  <a:pt x="139" y="62"/>
                </a:moveTo>
                <a:lnTo>
                  <a:pt x="139" y="0"/>
                </a:lnTo>
                <a:lnTo>
                  <a:pt x="0" y="62"/>
                </a:lnTo>
                <a:lnTo>
                  <a:pt x="139" y="123"/>
                </a:lnTo>
                <a:lnTo>
                  <a:pt x="139" y="6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70691" name="Group 34"/>
          <p:cNvGrpSpPr>
            <a:grpSpLocks/>
          </p:cNvGrpSpPr>
          <p:nvPr/>
        </p:nvGrpSpPr>
        <p:grpSpPr bwMode="auto">
          <a:xfrm>
            <a:off x="4457700" y="3033713"/>
            <a:ext cx="2476500" cy="1714500"/>
            <a:chOff x="2796" y="2111"/>
            <a:chExt cx="1763" cy="1220"/>
          </a:xfrm>
        </p:grpSpPr>
        <p:sp>
          <p:nvSpPr>
            <p:cNvPr id="70722" name="Line 35"/>
            <p:cNvSpPr>
              <a:spLocks noChangeShapeType="1"/>
            </p:cNvSpPr>
            <p:nvPr/>
          </p:nvSpPr>
          <p:spPr bwMode="invGray">
            <a:xfrm>
              <a:off x="3584" y="2112"/>
              <a:ext cx="725" cy="0"/>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23" name="Line 36"/>
            <p:cNvSpPr>
              <a:spLocks noChangeShapeType="1"/>
            </p:cNvSpPr>
            <p:nvPr/>
          </p:nvSpPr>
          <p:spPr bwMode="invGray">
            <a:xfrm>
              <a:off x="4473" y="2297"/>
              <a:ext cx="1" cy="157"/>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24" name="Freeform 37"/>
            <p:cNvSpPr>
              <a:spLocks/>
            </p:cNvSpPr>
            <p:nvPr/>
          </p:nvSpPr>
          <p:spPr bwMode="invGray">
            <a:xfrm>
              <a:off x="4388" y="2441"/>
              <a:ext cx="171" cy="220"/>
            </a:xfrm>
            <a:custGeom>
              <a:avLst/>
              <a:gdLst>
                <a:gd name="T0" fmla="*/ 4 w 193"/>
                <a:gd name="T1" fmla="*/ 0 h 220"/>
                <a:gd name="T2" fmla="*/ 0 w 193"/>
                <a:gd name="T3" fmla="*/ 0 h 220"/>
                <a:gd name="T4" fmla="*/ 4 w 193"/>
                <a:gd name="T5" fmla="*/ 220 h 220"/>
                <a:gd name="T6" fmla="*/ 9 w 193"/>
                <a:gd name="T7" fmla="*/ 0 h 220"/>
                <a:gd name="T8" fmla="*/ 4 w 193"/>
                <a:gd name="T9" fmla="*/ 0 h 220"/>
                <a:gd name="T10" fmla="*/ 0 60000 65536"/>
                <a:gd name="T11" fmla="*/ 0 60000 65536"/>
                <a:gd name="T12" fmla="*/ 0 60000 65536"/>
                <a:gd name="T13" fmla="*/ 0 60000 65536"/>
                <a:gd name="T14" fmla="*/ 0 60000 65536"/>
                <a:gd name="T15" fmla="*/ 0 w 193"/>
                <a:gd name="T16" fmla="*/ 0 h 220"/>
                <a:gd name="T17" fmla="*/ 193 w 193"/>
                <a:gd name="T18" fmla="*/ 220 h 220"/>
              </a:gdLst>
              <a:ahLst/>
              <a:cxnLst>
                <a:cxn ang="T10">
                  <a:pos x="T0" y="T1"/>
                </a:cxn>
                <a:cxn ang="T11">
                  <a:pos x="T2" y="T3"/>
                </a:cxn>
                <a:cxn ang="T12">
                  <a:pos x="T4" y="T5"/>
                </a:cxn>
                <a:cxn ang="T13">
                  <a:pos x="T6" y="T7"/>
                </a:cxn>
                <a:cxn ang="T14">
                  <a:pos x="T8" y="T9"/>
                </a:cxn>
              </a:cxnLst>
              <a:rect l="T15" t="T16" r="T17" b="T18"/>
              <a:pathLst>
                <a:path w="193" h="220">
                  <a:moveTo>
                    <a:pt x="96" y="0"/>
                  </a:moveTo>
                  <a:lnTo>
                    <a:pt x="0" y="0"/>
                  </a:lnTo>
                  <a:lnTo>
                    <a:pt x="96" y="220"/>
                  </a:lnTo>
                  <a:lnTo>
                    <a:pt x="193" y="0"/>
                  </a:lnTo>
                  <a:lnTo>
                    <a:pt x="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725" name="Arc 38"/>
            <p:cNvSpPr>
              <a:spLocks/>
            </p:cNvSpPr>
            <p:nvPr/>
          </p:nvSpPr>
          <p:spPr bwMode="invGray">
            <a:xfrm>
              <a:off x="4306" y="2111"/>
              <a:ext cx="168" cy="221"/>
            </a:xfrm>
            <a:custGeom>
              <a:avLst/>
              <a:gdLst>
                <a:gd name="T0" fmla="*/ 0 w 21713"/>
                <a:gd name="T1" fmla="*/ 0 h 21600"/>
                <a:gd name="T2" fmla="*/ 0 w 21713"/>
                <a:gd name="T3" fmla="*/ 0 h 21600"/>
                <a:gd name="T4" fmla="*/ 0 w 21713"/>
                <a:gd name="T5" fmla="*/ 0 h 21600"/>
                <a:gd name="T6" fmla="*/ 0 60000 65536"/>
                <a:gd name="T7" fmla="*/ 0 60000 65536"/>
                <a:gd name="T8" fmla="*/ 0 60000 65536"/>
                <a:gd name="T9" fmla="*/ 0 w 21713"/>
                <a:gd name="T10" fmla="*/ 0 h 21600"/>
                <a:gd name="T11" fmla="*/ 21713 w 21713"/>
                <a:gd name="T12" fmla="*/ 21600 h 21600"/>
              </a:gdLst>
              <a:ahLst/>
              <a:cxnLst>
                <a:cxn ang="T6">
                  <a:pos x="T0" y="T1"/>
                </a:cxn>
                <a:cxn ang="T7">
                  <a:pos x="T2" y="T3"/>
                </a:cxn>
                <a:cxn ang="T8">
                  <a:pos x="T4" y="T5"/>
                </a:cxn>
              </a:cxnLst>
              <a:rect l="T9" t="T10" r="T11" b="T12"/>
              <a:pathLst>
                <a:path w="21713" h="21600" fill="none" extrusionOk="0">
                  <a:moveTo>
                    <a:pt x="-1" y="0"/>
                  </a:moveTo>
                  <a:cubicBezTo>
                    <a:pt x="37" y="0"/>
                    <a:pt x="75" y="-1"/>
                    <a:pt x="114" y="0"/>
                  </a:cubicBezTo>
                  <a:cubicBezTo>
                    <a:pt x="12005" y="0"/>
                    <a:pt x="21659" y="9611"/>
                    <a:pt x="21713" y="21501"/>
                  </a:cubicBezTo>
                </a:path>
                <a:path w="21713" h="21600" stroke="0" extrusionOk="0">
                  <a:moveTo>
                    <a:pt x="-1" y="0"/>
                  </a:moveTo>
                  <a:cubicBezTo>
                    <a:pt x="37" y="0"/>
                    <a:pt x="75" y="-1"/>
                    <a:pt x="114" y="0"/>
                  </a:cubicBezTo>
                  <a:cubicBezTo>
                    <a:pt x="12005" y="0"/>
                    <a:pt x="21659" y="9611"/>
                    <a:pt x="21713" y="21501"/>
                  </a:cubicBezTo>
                  <a:lnTo>
                    <a:pt x="114" y="21600"/>
                  </a:lnTo>
                  <a:lnTo>
                    <a:pt x="-1" y="0"/>
                  </a:lnTo>
                  <a:close/>
                </a:path>
              </a:pathLst>
            </a:custGeom>
            <a:solidFill>
              <a:srgbClr val="0000FF"/>
            </a:solidFill>
            <a:ln w="63500">
              <a:solidFill>
                <a:srgbClr val="FFFF00"/>
              </a:solidFill>
              <a:round/>
              <a:headEnd/>
              <a:tailEnd/>
            </a:ln>
          </p:spPr>
          <p:txBody>
            <a:bodyPr/>
            <a:lstStyle/>
            <a:p>
              <a:endParaRPr lang="ja-JP" altLang="en-US"/>
            </a:p>
          </p:txBody>
        </p:sp>
        <p:sp>
          <p:nvSpPr>
            <p:cNvPr id="70726" name="Freeform 39"/>
            <p:cNvSpPr>
              <a:spLocks/>
            </p:cNvSpPr>
            <p:nvPr/>
          </p:nvSpPr>
          <p:spPr bwMode="invGray">
            <a:xfrm>
              <a:off x="2796" y="3111"/>
              <a:ext cx="172" cy="220"/>
            </a:xfrm>
            <a:custGeom>
              <a:avLst/>
              <a:gdLst>
                <a:gd name="T0" fmla="*/ 4 w 194"/>
                <a:gd name="T1" fmla="*/ 0 h 220"/>
                <a:gd name="T2" fmla="*/ 0 w 194"/>
                <a:gd name="T3" fmla="*/ 0 h 220"/>
                <a:gd name="T4" fmla="*/ 4 w 194"/>
                <a:gd name="T5" fmla="*/ 220 h 220"/>
                <a:gd name="T6" fmla="*/ 9 w 194"/>
                <a:gd name="T7" fmla="*/ 0 h 220"/>
                <a:gd name="T8" fmla="*/ 4 w 194"/>
                <a:gd name="T9" fmla="*/ 0 h 220"/>
                <a:gd name="T10" fmla="*/ 0 60000 65536"/>
                <a:gd name="T11" fmla="*/ 0 60000 65536"/>
                <a:gd name="T12" fmla="*/ 0 60000 65536"/>
                <a:gd name="T13" fmla="*/ 0 60000 65536"/>
                <a:gd name="T14" fmla="*/ 0 60000 65536"/>
                <a:gd name="T15" fmla="*/ 0 w 194"/>
                <a:gd name="T16" fmla="*/ 0 h 220"/>
                <a:gd name="T17" fmla="*/ 194 w 194"/>
                <a:gd name="T18" fmla="*/ 220 h 220"/>
              </a:gdLst>
              <a:ahLst/>
              <a:cxnLst>
                <a:cxn ang="T10">
                  <a:pos x="T0" y="T1"/>
                </a:cxn>
                <a:cxn ang="T11">
                  <a:pos x="T2" y="T3"/>
                </a:cxn>
                <a:cxn ang="T12">
                  <a:pos x="T4" y="T5"/>
                </a:cxn>
                <a:cxn ang="T13">
                  <a:pos x="T6" y="T7"/>
                </a:cxn>
                <a:cxn ang="T14">
                  <a:pos x="T8" y="T9"/>
                </a:cxn>
              </a:cxnLst>
              <a:rect l="T15" t="T16" r="T17" b="T18"/>
              <a:pathLst>
                <a:path w="194" h="220">
                  <a:moveTo>
                    <a:pt x="97" y="0"/>
                  </a:moveTo>
                  <a:lnTo>
                    <a:pt x="0" y="0"/>
                  </a:lnTo>
                  <a:lnTo>
                    <a:pt x="97" y="220"/>
                  </a:lnTo>
                  <a:lnTo>
                    <a:pt x="194" y="0"/>
                  </a:lnTo>
                  <a:lnTo>
                    <a:pt x="9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727" name="Line 40"/>
            <p:cNvSpPr>
              <a:spLocks noChangeShapeType="1"/>
            </p:cNvSpPr>
            <p:nvPr/>
          </p:nvSpPr>
          <p:spPr bwMode="invGray">
            <a:xfrm>
              <a:off x="2881" y="2951"/>
              <a:ext cx="1" cy="164"/>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756777" name="Rectangle 41"/>
          <p:cNvSpPr>
            <a:spLocks noChangeArrowheads="1"/>
          </p:cNvSpPr>
          <p:nvPr/>
        </p:nvSpPr>
        <p:spPr bwMode="invGray">
          <a:xfrm>
            <a:off x="5724525" y="3908425"/>
            <a:ext cx="385763" cy="461963"/>
          </a:xfrm>
          <a:prstGeom prst="rect">
            <a:avLst/>
          </a:prstGeom>
          <a:noFill/>
          <a:ln w="9525">
            <a:noFill/>
            <a:miter lim="800000"/>
            <a:headEnd/>
            <a:tailEnd/>
          </a:ln>
        </p:spPr>
        <p:txBody>
          <a:bodyPr wrap="none" lIns="0" tIns="0" rIns="0" bIns="0">
            <a:spAutoFit/>
          </a:bodyPr>
          <a:lstStyle/>
          <a:p>
            <a:pPr>
              <a:defRPr/>
            </a:pPr>
            <a:r>
              <a:rPr lang="ja-JP" altLang="en-US" sz="3000">
                <a:solidFill>
                  <a:srgbClr val="242F31"/>
                </a:solidFill>
                <a:effectLst>
                  <a:outerShdw blurRad="38100" dist="38100" dir="2700000" algn="tl">
                    <a:srgbClr val="000000"/>
                  </a:outerShdw>
                </a:effectLst>
                <a:latin typeface="ＭＳ Ｐゴシック" pitchFamily="50" charset="-128"/>
              </a:rPr>
              <a:t>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78" name="Rectangle 42"/>
          <p:cNvSpPr>
            <a:spLocks noChangeArrowheads="1"/>
          </p:cNvSpPr>
          <p:nvPr/>
        </p:nvSpPr>
        <p:spPr bwMode="invGray">
          <a:xfrm>
            <a:off x="5724525" y="4313238"/>
            <a:ext cx="385763" cy="461962"/>
          </a:xfrm>
          <a:prstGeom prst="rect">
            <a:avLst/>
          </a:prstGeom>
          <a:noFill/>
          <a:ln w="9525">
            <a:noFill/>
            <a:miter lim="800000"/>
            <a:headEnd/>
            <a:tailEnd/>
          </a:ln>
        </p:spPr>
        <p:txBody>
          <a:bodyPr wrap="none" lIns="0" tIns="0" rIns="0" bIns="0">
            <a:spAutoFit/>
          </a:bodyPr>
          <a:lstStyle/>
          <a:p>
            <a:pPr>
              <a:defRPr/>
            </a:pPr>
            <a:r>
              <a:rPr lang="ja-JP" altLang="en-US" sz="3000">
                <a:solidFill>
                  <a:srgbClr val="242F31"/>
                </a:solidFill>
                <a:effectLst>
                  <a:outerShdw blurRad="38100" dist="38100" dir="2700000" algn="tl">
                    <a:srgbClr val="000000"/>
                  </a:outerShdw>
                </a:effectLst>
                <a:latin typeface="ＭＳ Ｐゴシック" pitchFamily="50" charset="-128"/>
              </a:rPr>
              <a:t>酸</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79" name="Rectangle 43"/>
          <p:cNvSpPr>
            <a:spLocks noChangeArrowheads="1"/>
          </p:cNvSpPr>
          <p:nvPr/>
        </p:nvSpPr>
        <p:spPr bwMode="invGray">
          <a:xfrm>
            <a:off x="5702300" y="3886200"/>
            <a:ext cx="385763" cy="461963"/>
          </a:xfrm>
          <a:prstGeom prst="rect">
            <a:avLst/>
          </a:prstGeom>
          <a:noFill/>
          <a:ln w="9525">
            <a:noFill/>
            <a:miter lim="800000"/>
            <a:headEnd/>
            <a:tailEnd/>
          </a:ln>
        </p:spPr>
        <p:txBody>
          <a:bodyPr wrap="none" lIns="0" tIns="0" rIns="0" bIns="0">
            <a:spAutoFit/>
          </a:bodyPr>
          <a:lstStyle/>
          <a:p>
            <a:pPr>
              <a:defRPr/>
            </a:pPr>
            <a:r>
              <a:rPr lang="ja-JP" altLang="en-US" sz="3000">
                <a:solidFill>
                  <a:srgbClr val="FFFF99"/>
                </a:solidFill>
                <a:effectLst>
                  <a:outerShdw blurRad="38100" dist="38100" dir="2700000" algn="tl">
                    <a:srgbClr val="000000"/>
                  </a:outerShdw>
                </a:effectLst>
                <a:latin typeface="ＭＳ Ｐゴシック" pitchFamily="50" charset="-128"/>
              </a:rPr>
              <a:t>乳</a:t>
            </a:r>
            <a:endParaRPr lang="ja-JP" altLang="en-US" sz="2400">
              <a:solidFill>
                <a:srgbClr val="FFFF99"/>
              </a:solidFill>
              <a:effectLst>
                <a:outerShdw blurRad="38100" dist="38100" dir="2700000" algn="tl">
                  <a:srgbClr val="000000"/>
                </a:outerShdw>
              </a:effectLst>
              <a:latin typeface="ＭＳ Ｐゴシック" pitchFamily="50" charset="-128"/>
            </a:endParaRPr>
          </a:p>
        </p:txBody>
      </p:sp>
      <p:sp>
        <p:nvSpPr>
          <p:cNvPr id="756780" name="Rectangle 44"/>
          <p:cNvSpPr>
            <a:spLocks noChangeArrowheads="1"/>
          </p:cNvSpPr>
          <p:nvPr/>
        </p:nvSpPr>
        <p:spPr bwMode="invGray">
          <a:xfrm>
            <a:off x="5702300" y="4291013"/>
            <a:ext cx="385763" cy="461962"/>
          </a:xfrm>
          <a:prstGeom prst="rect">
            <a:avLst/>
          </a:prstGeom>
          <a:noFill/>
          <a:ln w="9525">
            <a:noFill/>
            <a:miter lim="800000"/>
            <a:headEnd/>
            <a:tailEnd/>
          </a:ln>
        </p:spPr>
        <p:txBody>
          <a:bodyPr wrap="none" lIns="0" tIns="0" rIns="0" bIns="0">
            <a:spAutoFit/>
          </a:bodyPr>
          <a:lstStyle/>
          <a:p>
            <a:pPr>
              <a:defRPr/>
            </a:pPr>
            <a:r>
              <a:rPr lang="ja-JP" altLang="en-US" sz="3000">
                <a:solidFill>
                  <a:srgbClr val="FFFF99"/>
                </a:solidFill>
                <a:effectLst>
                  <a:outerShdw blurRad="38100" dist="38100" dir="2700000" algn="tl">
                    <a:srgbClr val="000000"/>
                  </a:outerShdw>
                </a:effectLst>
                <a:latin typeface="ＭＳ Ｐゴシック" pitchFamily="50" charset="-128"/>
              </a:rPr>
              <a:t>酸</a:t>
            </a:r>
            <a:endParaRPr lang="ja-JP" altLang="en-US" sz="2400">
              <a:solidFill>
                <a:srgbClr val="FFFF99"/>
              </a:solidFill>
              <a:effectLst>
                <a:outerShdw blurRad="38100" dist="38100" dir="2700000" algn="tl">
                  <a:srgbClr val="000000"/>
                </a:outerShdw>
              </a:effectLst>
              <a:latin typeface="ＭＳ Ｐゴシック" pitchFamily="50" charset="-128"/>
            </a:endParaRPr>
          </a:p>
        </p:txBody>
      </p:sp>
      <p:sp>
        <p:nvSpPr>
          <p:cNvPr id="756781" name="Rectangle 45"/>
          <p:cNvSpPr>
            <a:spLocks noChangeArrowheads="1"/>
          </p:cNvSpPr>
          <p:nvPr/>
        </p:nvSpPr>
        <p:spPr bwMode="invGray">
          <a:xfrm>
            <a:off x="6734175" y="4035425"/>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242F31"/>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82" name="Rectangle 46"/>
          <p:cNvSpPr>
            <a:spLocks noChangeArrowheads="1"/>
          </p:cNvSpPr>
          <p:nvPr/>
        </p:nvSpPr>
        <p:spPr bwMode="invGray">
          <a:xfrm>
            <a:off x="6713538" y="4011613"/>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FF8455"/>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83" name="Rectangle 47"/>
          <p:cNvSpPr>
            <a:spLocks noChangeArrowheads="1"/>
          </p:cNvSpPr>
          <p:nvPr/>
        </p:nvSpPr>
        <p:spPr bwMode="invGray">
          <a:xfrm>
            <a:off x="704850" y="3775075"/>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242F31"/>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84" name="Rectangle 48"/>
          <p:cNvSpPr>
            <a:spLocks noChangeArrowheads="1"/>
          </p:cNvSpPr>
          <p:nvPr/>
        </p:nvSpPr>
        <p:spPr bwMode="invGray">
          <a:xfrm>
            <a:off x="684213" y="3752850"/>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FF8455"/>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grpSp>
        <p:nvGrpSpPr>
          <p:cNvPr id="70700" name="Group 63"/>
          <p:cNvGrpSpPr>
            <a:grpSpLocks/>
          </p:cNvGrpSpPr>
          <p:nvPr/>
        </p:nvGrpSpPr>
        <p:grpSpPr bwMode="auto">
          <a:xfrm>
            <a:off x="2700338" y="5589588"/>
            <a:ext cx="1030287" cy="485775"/>
            <a:chOff x="1596" y="3454"/>
            <a:chExt cx="649" cy="306"/>
          </a:xfrm>
        </p:grpSpPr>
        <p:sp>
          <p:nvSpPr>
            <p:cNvPr id="756785" name="Rectangle 49"/>
            <p:cNvSpPr>
              <a:spLocks noChangeArrowheads="1"/>
            </p:cNvSpPr>
            <p:nvPr/>
          </p:nvSpPr>
          <p:spPr bwMode="invGray">
            <a:xfrm>
              <a:off x="1609" y="3469"/>
              <a:ext cx="636" cy="291"/>
            </a:xfrm>
            <a:prstGeom prst="rect">
              <a:avLst/>
            </a:prstGeom>
            <a:noFill/>
            <a:ln w="9525">
              <a:noFill/>
              <a:miter lim="800000"/>
              <a:headEnd/>
              <a:tailEnd/>
            </a:ln>
          </p:spPr>
          <p:txBody>
            <a:bodyPr wrap="none" lIns="0" tIns="0" rIns="0" bIns="0">
              <a:spAutoFit/>
            </a:bodyPr>
            <a:lstStyle/>
            <a:p>
              <a:pPr>
                <a:defRPr/>
              </a:pPr>
              <a:r>
                <a:rPr lang="en-US" altLang="ja-JP" sz="3000">
                  <a:solidFill>
                    <a:srgbClr val="242F31"/>
                  </a:solidFill>
                  <a:effectLst>
                    <a:outerShdw blurRad="38100" dist="38100" dir="2700000" algn="tl">
                      <a:srgbClr val="000000"/>
                    </a:outerShdw>
                  </a:effectLst>
                  <a:latin typeface="ＭＳ Ｐゴシック" pitchFamily="50" charset="-128"/>
                </a:rPr>
                <a:t>(</a:t>
              </a:r>
              <a:r>
                <a:rPr lang="ja-JP" altLang="en-US" sz="3000">
                  <a:solidFill>
                    <a:srgbClr val="242F31"/>
                  </a:solidFill>
                  <a:effectLst>
                    <a:outerShdw blurRad="38100" dist="38100" dir="2700000" algn="tl">
                      <a:srgbClr val="000000"/>
                    </a:outerShdw>
                  </a:effectLst>
                  <a:latin typeface="ＭＳ Ｐゴシック" pitchFamily="50" charset="-128"/>
                </a:rPr>
                <a:t>食事</a:t>
              </a:r>
              <a:r>
                <a:rPr lang="en-US" altLang="ja-JP" sz="3000">
                  <a:solidFill>
                    <a:srgbClr val="242F31"/>
                  </a:solidFill>
                  <a:effectLst>
                    <a:outerShdw blurRad="38100" dist="38100" dir="2700000" algn="tl">
                      <a:srgbClr val="000000"/>
                    </a:outerShdw>
                  </a:effectLst>
                  <a:latin typeface="ＭＳ Ｐゴシック" pitchFamily="50" charset="-128"/>
                </a:rPr>
                <a:t>)</a:t>
              </a:r>
              <a:endParaRPr lang="en-US" altLang="ja-JP" sz="2400">
                <a:solidFill>
                  <a:srgbClr val="000000"/>
                </a:solidFill>
                <a:effectLst>
                  <a:outerShdw blurRad="38100" dist="38100" dir="2700000" algn="tl">
                    <a:srgbClr val="FFFFFF"/>
                  </a:outerShdw>
                </a:effectLst>
                <a:latin typeface="ＭＳ Ｐゴシック" pitchFamily="50" charset="-128"/>
              </a:endParaRPr>
            </a:p>
          </p:txBody>
        </p:sp>
        <p:sp>
          <p:nvSpPr>
            <p:cNvPr id="756786" name="Rectangle 50"/>
            <p:cNvSpPr>
              <a:spLocks noChangeArrowheads="1"/>
            </p:cNvSpPr>
            <p:nvPr/>
          </p:nvSpPr>
          <p:spPr bwMode="invGray">
            <a:xfrm>
              <a:off x="1596" y="3454"/>
              <a:ext cx="636" cy="291"/>
            </a:xfrm>
            <a:prstGeom prst="rect">
              <a:avLst/>
            </a:prstGeom>
            <a:noFill/>
            <a:ln w="9525">
              <a:noFill/>
              <a:miter lim="800000"/>
              <a:headEnd/>
              <a:tailEnd/>
            </a:ln>
          </p:spPr>
          <p:txBody>
            <a:bodyPr wrap="none" lIns="0" tIns="0" rIns="0" bIns="0">
              <a:spAutoFit/>
            </a:bodyPr>
            <a:lstStyle/>
            <a:p>
              <a:pPr>
                <a:defRPr/>
              </a:pPr>
              <a:r>
                <a:rPr lang="en-US" altLang="ja-JP" sz="3000">
                  <a:solidFill>
                    <a:srgbClr val="FFFFAA"/>
                  </a:solidFill>
                  <a:effectLst>
                    <a:outerShdw blurRad="38100" dist="38100" dir="2700000" algn="tl">
                      <a:srgbClr val="000000"/>
                    </a:outerShdw>
                  </a:effectLst>
                  <a:latin typeface="ＭＳ Ｐゴシック" pitchFamily="50" charset="-128"/>
                </a:rPr>
                <a:t>(</a:t>
              </a:r>
              <a:r>
                <a:rPr lang="ja-JP" altLang="en-US" sz="3000">
                  <a:solidFill>
                    <a:srgbClr val="FFFFAA"/>
                  </a:solidFill>
                  <a:effectLst>
                    <a:outerShdw blurRad="38100" dist="38100" dir="2700000" algn="tl">
                      <a:srgbClr val="000000"/>
                    </a:outerShdw>
                  </a:effectLst>
                  <a:latin typeface="ＭＳ Ｐゴシック" pitchFamily="50" charset="-128"/>
                </a:rPr>
                <a:t>食事</a:t>
              </a:r>
              <a:r>
                <a:rPr lang="en-US" altLang="ja-JP" sz="3000">
                  <a:solidFill>
                    <a:srgbClr val="FFFFAA"/>
                  </a:solidFill>
                  <a:effectLst>
                    <a:outerShdw blurRad="38100" dist="38100" dir="2700000" algn="tl">
                      <a:srgbClr val="000000"/>
                    </a:outerShdw>
                  </a:effectLst>
                  <a:latin typeface="ＭＳ Ｐゴシック" pitchFamily="50" charset="-128"/>
                </a:rPr>
                <a:t>)</a:t>
              </a:r>
              <a:endParaRPr lang="en-US" altLang="ja-JP" sz="2400">
                <a:solidFill>
                  <a:srgbClr val="000000"/>
                </a:solidFill>
                <a:effectLst>
                  <a:outerShdw blurRad="38100" dist="38100" dir="2700000" algn="tl">
                    <a:srgbClr val="FFFFFF"/>
                  </a:outerShdw>
                </a:effectLst>
                <a:latin typeface="ＭＳ Ｐゴシック" pitchFamily="50" charset="-128"/>
              </a:endParaRPr>
            </a:p>
          </p:txBody>
        </p:sp>
      </p:grpSp>
      <p:sp>
        <p:nvSpPr>
          <p:cNvPr id="756787" name="Rectangle 51"/>
          <p:cNvSpPr>
            <a:spLocks noChangeArrowheads="1"/>
          </p:cNvSpPr>
          <p:nvPr/>
        </p:nvSpPr>
        <p:spPr bwMode="invGray">
          <a:xfrm>
            <a:off x="6889750" y="1041400"/>
            <a:ext cx="1390650" cy="415925"/>
          </a:xfrm>
          <a:prstGeom prst="rect">
            <a:avLst/>
          </a:prstGeom>
          <a:noFill/>
          <a:ln w="9525">
            <a:noFill/>
            <a:miter lim="800000"/>
            <a:headEnd/>
            <a:tailEnd/>
          </a:ln>
        </p:spPr>
        <p:txBody>
          <a:bodyPr wrap="none" lIns="0" tIns="0" rIns="0" bIns="0">
            <a:spAutoFit/>
          </a:bodyPr>
          <a:lstStyle/>
          <a:p>
            <a:pPr>
              <a:defRPr/>
            </a:pPr>
            <a:r>
              <a:rPr lang="ja-JP" altLang="en-US" sz="2700">
                <a:solidFill>
                  <a:srgbClr val="FFBB00"/>
                </a:solidFill>
                <a:effectLst>
                  <a:outerShdw blurRad="38100" dist="38100" dir="2700000" algn="tl">
                    <a:srgbClr val="000000"/>
                  </a:outerShdw>
                </a:effectLst>
                <a:latin typeface="ＭＳ Ｐゴシック" pitchFamily="50" charset="-128"/>
              </a:rPr>
              <a:t>脂肪組織</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0702" name="Freeform 52"/>
          <p:cNvSpPr>
            <a:spLocks/>
          </p:cNvSpPr>
          <p:nvPr/>
        </p:nvSpPr>
        <p:spPr bwMode="invGray">
          <a:xfrm>
            <a:off x="6618288" y="1470025"/>
            <a:ext cx="1411287" cy="573088"/>
          </a:xfrm>
          <a:custGeom>
            <a:avLst/>
            <a:gdLst>
              <a:gd name="T0" fmla="*/ 2147483647 w 1129"/>
              <a:gd name="T1" fmla="*/ 2147483647 h 408"/>
              <a:gd name="T2" fmla="*/ 2147483647 w 1129"/>
              <a:gd name="T3" fmla="*/ 2147483647 h 408"/>
              <a:gd name="T4" fmla="*/ 2147483647 w 1129"/>
              <a:gd name="T5" fmla="*/ 2147483647 h 408"/>
              <a:gd name="T6" fmla="*/ 2147483647 w 1129"/>
              <a:gd name="T7" fmla="*/ 2147483647 h 408"/>
              <a:gd name="T8" fmla="*/ 0 w 1129"/>
              <a:gd name="T9" fmla="*/ 2147483647 h 408"/>
              <a:gd name="T10" fmla="*/ 0 w 1129"/>
              <a:gd name="T11" fmla="*/ 2147483647 h 408"/>
              <a:gd name="T12" fmla="*/ 0 w 1129"/>
              <a:gd name="T13" fmla="*/ 2147483647 h 408"/>
              <a:gd name="T14" fmla="*/ 0 w 1129"/>
              <a:gd name="T15" fmla="*/ 2147483647 h 408"/>
              <a:gd name="T16" fmla="*/ 2147483647 w 1129"/>
              <a:gd name="T17" fmla="*/ 2147483647 h 408"/>
              <a:gd name="T18" fmla="*/ 2147483647 w 1129"/>
              <a:gd name="T19" fmla="*/ 2147483647 h 408"/>
              <a:gd name="T20" fmla="*/ 2147483647 w 1129"/>
              <a:gd name="T21" fmla="*/ 2147483647 h 408"/>
              <a:gd name="T22" fmla="*/ 2147483647 w 1129"/>
              <a:gd name="T23" fmla="*/ 2147483647 h 408"/>
              <a:gd name="T24" fmla="*/ 2147483647 w 1129"/>
              <a:gd name="T25" fmla="*/ 2147483647 h 408"/>
              <a:gd name="T26" fmla="*/ 2147483647 w 1129"/>
              <a:gd name="T27" fmla="*/ 0 h 408"/>
              <a:gd name="T28" fmla="*/ 2147483647 w 1129"/>
              <a:gd name="T29" fmla="*/ 0 h 408"/>
              <a:gd name="T30" fmla="*/ 2147483647 w 1129"/>
              <a:gd name="T31" fmla="*/ 0 h 408"/>
              <a:gd name="T32" fmla="*/ 2147483647 w 1129"/>
              <a:gd name="T33" fmla="*/ 0 h 408"/>
              <a:gd name="T34" fmla="*/ 2147483647 w 1129"/>
              <a:gd name="T35" fmla="*/ 0 h 408"/>
              <a:gd name="T36" fmla="*/ 2147483647 w 1129"/>
              <a:gd name="T37" fmla="*/ 2147483647 h 408"/>
              <a:gd name="T38" fmla="*/ 2147483647 w 1129"/>
              <a:gd name="T39" fmla="*/ 2147483647 h 408"/>
              <a:gd name="T40" fmla="*/ 2147483647 w 1129"/>
              <a:gd name="T41" fmla="*/ 2147483647 h 408"/>
              <a:gd name="T42" fmla="*/ 2147483647 w 1129"/>
              <a:gd name="T43" fmla="*/ 2147483647 h 408"/>
              <a:gd name="T44" fmla="*/ 2147483647 w 1129"/>
              <a:gd name="T45" fmla="*/ 2147483647 h 408"/>
              <a:gd name="T46" fmla="*/ 2147483647 w 1129"/>
              <a:gd name="T47" fmla="*/ 2147483647 h 408"/>
              <a:gd name="T48" fmla="*/ 2147483647 w 1129"/>
              <a:gd name="T49" fmla="*/ 2147483647 h 408"/>
              <a:gd name="T50" fmla="*/ 2147483647 w 1129"/>
              <a:gd name="T51" fmla="*/ 2147483647 h 408"/>
              <a:gd name="T52" fmla="*/ 2147483647 w 1129"/>
              <a:gd name="T53" fmla="*/ 2147483647 h 408"/>
              <a:gd name="T54" fmla="*/ 2147483647 w 1129"/>
              <a:gd name="T55" fmla="*/ 2147483647 h 408"/>
              <a:gd name="T56" fmla="*/ 2147483647 w 1129"/>
              <a:gd name="T57" fmla="*/ 2147483647 h 408"/>
              <a:gd name="T58" fmla="*/ 2147483647 w 1129"/>
              <a:gd name="T59" fmla="*/ 2147483647 h 408"/>
              <a:gd name="T60" fmla="*/ 2147483647 w 1129"/>
              <a:gd name="T61" fmla="*/ 2147483647 h 408"/>
              <a:gd name="T62" fmla="*/ 2147483647 w 1129"/>
              <a:gd name="T63" fmla="*/ 2147483647 h 408"/>
              <a:gd name="T64" fmla="*/ 2147483647 w 1129"/>
              <a:gd name="T65" fmla="*/ 2147483647 h 408"/>
              <a:gd name="T66" fmla="*/ 2147483647 w 1129"/>
              <a:gd name="T67" fmla="*/ 2147483647 h 408"/>
              <a:gd name="T68" fmla="*/ 2147483647 w 1129"/>
              <a:gd name="T69" fmla="*/ 2147483647 h 408"/>
              <a:gd name="T70" fmla="*/ 2147483647 w 1129"/>
              <a:gd name="T71" fmla="*/ 2147483647 h 408"/>
              <a:gd name="T72" fmla="*/ 2147483647 w 1129"/>
              <a:gd name="T73" fmla="*/ 2147483647 h 408"/>
              <a:gd name="T74" fmla="*/ 2147483647 w 1129"/>
              <a:gd name="T75" fmla="*/ 2147483647 h 408"/>
              <a:gd name="T76" fmla="*/ 2147483647 w 1129"/>
              <a:gd name="T77" fmla="*/ 2147483647 h 408"/>
              <a:gd name="T78" fmla="*/ 2147483647 w 1129"/>
              <a:gd name="T79" fmla="*/ 2147483647 h 408"/>
              <a:gd name="T80" fmla="*/ 2147483647 w 1129"/>
              <a:gd name="T81" fmla="*/ 2147483647 h 408"/>
              <a:gd name="T82" fmla="*/ 2147483647 w 1129"/>
              <a:gd name="T83" fmla="*/ 2147483647 h 408"/>
              <a:gd name="T84" fmla="*/ 2147483647 w 1129"/>
              <a:gd name="T85" fmla="*/ 2147483647 h 408"/>
              <a:gd name="T86" fmla="*/ 2147483647 w 1129"/>
              <a:gd name="T87" fmla="*/ 2147483647 h 408"/>
              <a:gd name="T88" fmla="*/ 2147483647 w 1129"/>
              <a:gd name="T89" fmla="*/ 2147483647 h 408"/>
              <a:gd name="T90" fmla="*/ 2147483647 w 1129"/>
              <a:gd name="T91" fmla="*/ 2147483647 h 408"/>
              <a:gd name="T92" fmla="*/ 2147483647 w 1129"/>
              <a:gd name="T93" fmla="*/ 2147483647 h 408"/>
              <a:gd name="T94" fmla="*/ 2147483647 w 1129"/>
              <a:gd name="T95" fmla="*/ 2147483647 h 408"/>
              <a:gd name="T96" fmla="*/ 2147483647 w 1129"/>
              <a:gd name="T97" fmla="*/ 2147483647 h 408"/>
              <a:gd name="T98" fmla="*/ 2147483647 w 1129"/>
              <a:gd name="T99" fmla="*/ 2147483647 h 4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9"/>
              <a:gd name="T151" fmla="*/ 0 h 408"/>
              <a:gd name="T152" fmla="*/ 1129 w 1129"/>
              <a:gd name="T153" fmla="*/ 408 h 4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9" h="408">
                <a:moveTo>
                  <a:pt x="208" y="384"/>
                </a:moveTo>
                <a:lnTo>
                  <a:pt x="200" y="384"/>
                </a:lnTo>
                <a:lnTo>
                  <a:pt x="192" y="384"/>
                </a:lnTo>
                <a:lnTo>
                  <a:pt x="184" y="376"/>
                </a:lnTo>
                <a:lnTo>
                  <a:pt x="160" y="368"/>
                </a:lnTo>
                <a:lnTo>
                  <a:pt x="160" y="360"/>
                </a:lnTo>
                <a:lnTo>
                  <a:pt x="144" y="360"/>
                </a:lnTo>
                <a:lnTo>
                  <a:pt x="127" y="344"/>
                </a:lnTo>
                <a:lnTo>
                  <a:pt x="103" y="336"/>
                </a:lnTo>
                <a:lnTo>
                  <a:pt x="79" y="328"/>
                </a:lnTo>
                <a:lnTo>
                  <a:pt x="64" y="312"/>
                </a:lnTo>
                <a:lnTo>
                  <a:pt x="55" y="304"/>
                </a:lnTo>
                <a:lnTo>
                  <a:pt x="55" y="296"/>
                </a:lnTo>
                <a:lnTo>
                  <a:pt x="24" y="288"/>
                </a:lnTo>
                <a:lnTo>
                  <a:pt x="24" y="280"/>
                </a:lnTo>
                <a:lnTo>
                  <a:pt x="24" y="272"/>
                </a:lnTo>
                <a:lnTo>
                  <a:pt x="24" y="264"/>
                </a:lnTo>
                <a:lnTo>
                  <a:pt x="7" y="264"/>
                </a:lnTo>
                <a:lnTo>
                  <a:pt x="0" y="248"/>
                </a:lnTo>
                <a:lnTo>
                  <a:pt x="0" y="240"/>
                </a:lnTo>
                <a:lnTo>
                  <a:pt x="0" y="232"/>
                </a:lnTo>
                <a:lnTo>
                  <a:pt x="0" y="216"/>
                </a:lnTo>
                <a:lnTo>
                  <a:pt x="0" y="208"/>
                </a:lnTo>
                <a:lnTo>
                  <a:pt x="0" y="184"/>
                </a:lnTo>
                <a:lnTo>
                  <a:pt x="0" y="175"/>
                </a:lnTo>
                <a:lnTo>
                  <a:pt x="0" y="168"/>
                </a:lnTo>
                <a:lnTo>
                  <a:pt x="0" y="151"/>
                </a:lnTo>
                <a:lnTo>
                  <a:pt x="0" y="127"/>
                </a:lnTo>
                <a:lnTo>
                  <a:pt x="0" y="120"/>
                </a:lnTo>
                <a:lnTo>
                  <a:pt x="7" y="120"/>
                </a:lnTo>
                <a:lnTo>
                  <a:pt x="7" y="112"/>
                </a:lnTo>
                <a:lnTo>
                  <a:pt x="24" y="103"/>
                </a:lnTo>
                <a:lnTo>
                  <a:pt x="24" y="88"/>
                </a:lnTo>
                <a:lnTo>
                  <a:pt x="40" y="79"/>
                </a:lnTo>
                <a:lnTo>
                  <a:pt x="55" y="79"/>
                </a:lnTo>
                <a:lnTo>
                  <a:pt x="55" y="64"/>
                </a:lnTo>
                <a:lnTo>
                  <a:pt x="72" y="48"/>
                </a:lnTo>
                <a:lnTo>
                  <a:pt x="72" y="40"/>
                </a:lnTo>
                <a:lnTo>
                  <a:pt x="79" y="40"/>
                </a:lnTo>
                <a:lnTo>
                  <a:pt x="103" y="31"/>
                </a:lnTo>
                <a:lnTo>
                  <a:pt x="120" y="24"/>
                </a:lnTo>
                <a:lnTo>
                  <a:pt x="127" y="24"/>
                </a:lnTo>
                <a:lnTo>
                  <a:pt x="144" y="16"/>
                </a:lnTo>
                <a:lnTo>
                  <a:pt x="160" y="16"/>
                </a:lnTo>
                <a:lnTo>
                  <a:pt x="168" y="7"/>
                </a:lnTo>
                <a:lnTo>
                  <a:pt x="184" y="7"/>
                </a:lnTo>
                <a:lnTo>
                  <a:pt x="192" y="7"/>
                </a:lnTo>
                <a:lnTo>
                  <a:pt x="200" y="7"/>
                </a:lnTo>
                <a:lnTo>
                  <a:pt x="208" y="7"/>
                </a:lnTo>
                <a:lnTo>
                  <a:pt x="208" y="0"/>
                </a:lnTo>
                <a:lnTo>
                  <a:pt x="224" y="0"/>
                </a:lnTo>
                <a:lnTo>
                  <a:pt x="240" y="0"/>
                </a:lnTo>
                <a:lnTo>
                  <a:pt x="248" y="0"/>
                </a:lnTo>
                <a:lnTo>
                  <a:pt x="264" y="0"/>
                </a:lnTo>
                <a:lnTo>
                  <a:pt x="272" y="0"/>
                </a:lnTo>
                <a:lnTo>
                  <a:pt x="288" y="0"/>
                </a:lnTo>
                <a:lnTo>
                  <a:pt x="304" y="0"/>
                </a:lnTo>
                <a:lnTo>
                  <a:pt x="320" y="0"/>
                </a:lnTo>
                <a:lnTo>
                  <a:pt x="328" y="0"/>
                </a:lnTo>
                <a:lnTo>
                  <a:pt x="344" y="0"/>
                </a:lnTo>
                <a:lnTo>
                  <a:pt x="352" y="0"/>
                </a:lnTo>
                <a:lnTo>
                  <a:pt x="376" y="0"/>
                </a:lnTo>
                <a:lnTo>
                  <a:pt x="384" y="0"/>
                </a:lnTo>
                <a:lnTo>
                  <a:pt x="400" y="0"/>
                </a:lnTo>
                <a:lnTo>
                  <a:pt x="416" y="0"/>
                </a:lnTo>
                <a:lnTo>
                  <a:pt x="432" y="0"/>
                </a:lnTo>
                <a:lnTo>
                  <a:pt x="448" y="0"/>
                </a:lnTo>
                <a:lnTo>
                  <a:pt x="472" y="0"/>
                </a:lnTo>
                <a:lnTo>
                  <a:pt x="472" y="7"/>
                </a:lnTo>
                <a:lnTo>
                  <a:pt x="480" y="7"/>
                </a:lnTo>
                <a:lnTo>
                  <a:pt x="496" y="7"/>
                </a:lnTo>
                <a:lnTo>
                  <a:pt x="504" y="7"/>
                </a:lnTo>
                <a:lnTo>
                  <a:pt x="529" y="16"/>
                </a:lnTo>
                <a:lnTo>
                  <a:pt x="560" y="24"/>
                </a:lnTo>
                <a:lnTo>
                  <a:pt x="568" y="24"/>
                </a:lnTo>
                <a:lnTo>
                  <a:pt x="601" y="24"/>
                </a:lnTo>
                <a:lnTo>
                  <a:pt x="625" y="24"/>
                </a:lnTo>
                <a:lnTo>
                  <a:pt x="632" y="24"/>
                </a:lnTo>
                <a:lnTo>
                  <a:pt x="656" y="24"/>
                </a:lnTo>
                <a:lnTo>
                  <a:pt x="664" y="24"/>
                </a:lnTo>
                <a:lnTo>
                  <a:pt x="680" y="24"/>
                </a:lnTo>
                <a:lnTo>
                  <a:pt x="688" y="24"/>
                </a:lnTo>
                <a:lnTo>
                  <a:pt x="697" y="24"/>
                </a:lnTo>
                <a:lnTo>
                  <a:pt x="721" y="31"/>
                </a:lnTo>
                <a:lnTo>
                  <a:pt x="728" y="31"/>
                </a:lnTo>
                <a:lnTo>
                  <a:pt x="760" y="31"/>
                </a:lnTo>
                <a:lnTo>
                  <a:pt x="784" y="31"/>
                </a:lnTo>
                <a:lnTo>
                  <a:pt x="800" y="31"/>
                </a:lnTo>
                <a:lnTo>
                  <a:pt x="817" y="31"/>
                </a:lnTo>
                <a:lnTo>
                  <a:pt x="841" y="40"/>
                </a:lnTo>
                <a:lnTo>
                  <a:pt x="857" y="40"/>
                </a:lnTo>
                <a:lnTo>
                  <a:pt x="872" y="40"/>
                </a:lnTo>
                <a:lnTo>
                  <a:pt x="896" y="48"/>
                </a:lnTo>
                <a:lnTo>
                  <a:pt x="913" y="48"/>
                </a:lnTo>
                <a:lnTo>
                  <a:pt x="920" y="48"/>
                </a:lnTo>
                <a:lnTo>
                  <a:pt x="929" y="48"/>
                </a:lnTo>
                <a:lnTo>
                  <a:pt x="944" y="72"/>
                </a:lnTo>
                <a:lnTo>
                  <a:pt x="968" y="79"/>
                </a:lnTo>
                <a:lnTo>
                  <a:pt x="985" y="88"/>
                </a:lnTo>
                <a:lnTo>
                  <a:pt x="1001" y="112"/>
                </a:lnTo>
                <a:lnTo>
                  <a:pt x="1001" y="120"/>
                </a:lnTo>
                <a:lnTo>
                  <a:pt x="1033" y="127"/>
                </a:lnTo>
                <a:lnTo>
                  <a:pt x="1049" y="136"/>
                </a:lnTo>
                <a:lnTo>
                  <a:pt x="1057" y="151"/>
                </a:lnTo>
                <a:lnTo>
                  <a:pt x="1064" y="160"/>
                </a:lnTo>
                <a:lnTo>
                  <a:pt x="1064" y="168"/>
                </a:lnTo>
                <a:lnTo>
                  <a:pt x="1088" y="175"/>
                </a:lnTo>
                <a:lnTo>
                  <a:pt x="1097" y="175"/>
                </a:lnTo>
                <a:lnTo>
                  <a:pt x="1105" y="199"/>
                </a:lnTo>
                <a:lnTo>
                  <a:pt x="1105" y="208"/>
                </a:lnTo>
                <a:lnTo>
                  <a:pt x="1105" y="224"/>
                </a:lnTo>
                <a:lnTo>
                  <a:pt x="1121" y="240"/>
                </a:lnTo>
                <a:lnTo>
                  <a:pt x="1129" y="240"/>
                </a:lnTo>
                <a:lnTo>
                  <a:pt x="1129" y="248"/>
                </a:lnTo>
                <a:lnTo>
                  <a:pt x="1121" y="248"/>
                </a:lnTo>
                <a:lnTo>
                  <a:pt x="1105" y="264"/>
                </a:lnTo>
                <a:lnTo>
                  <a:pt x="1105" y="272"/>
                </a:lnTo>
                <a:lnTo>
                  <a:pt x="1105" y="288"/>
                </a:lnTo>
                <a:lnTo>
                  <a:pt x="1105" y="296"/>
                </a:lnTo>
                <a:lnTo>
                  <a:pt x="1105" y="304"/>
                </a:lnTo>
                <a:lnTo>
                  <a:pt x="1097" y="304"/>
                </a:lnTo>
                <a:lnTo>
                  <a:pt x="1088" y="312"/>
                </a:lnTo>
                <a:lnTo>
                  <a:pt x="1088" y="328"/>
                </a:lnTo>
                <a:lnTo>
                  <a:pt x="1073" y="336"/>
                </a:lnTo>
                <a:lnTo>
                  <a:pt x="1064" y="352"/>
                </a:lnTo>
                <a:lnTo>
                  <a:pt x="1057" y="352"/>
                </a:lnTo>
                <a:lnTo>
                  <a:pt x="1049" y="368"/>
                </a:lnTo>
                <a:lnTo>
                  <a:pt x="1033" y="384"/>
                </a:lnTo>
                <a:lnTo>
                  <a:pt x="1001" y="384"/>
                </a:lnTo>
                <a:lnTo>
                  <a:pt x="985" y="392"/>
                </a:lnTo>
                <a:lnTo>
                  <a:pt x="977" y="392"/>
                </a:lnTo>
                <a:lnTo>
                  <a:pt x="961" y="400"/>
                </a:lnTo>
                <a:lnTo>
                  <a:pt x="944" y="400"/>
                </a:lnTo>
                <a:lnTo>
                  <a:pt x="929" y="400"/>
                </a:lnTo>
                <a:lnTo>
                  <a:pt x="920" y="400"/>
                </a:lnTo>
                <a:lnTo>
                  <a:pt x="913" y="400"/>
                </a:lnTo>
                <a:lnTo>
                  <a:pt x="905" y="400"/>
                </a:lnTo>
                <a:lnTo>
                  <a:pt x="881" y="400"/>
                </a:lnTo>
                <a:lnTo>
                  <a:pt x="872" y="400"/>
                </a:lnTo>
                <a:lnTo>
                  <a:pt x="857" y="400"/>
                </a:lnTo>
                <a:lnTo>
                  <a:pt x="848" y="400"/>
                </a:lnTo>
                <a:lnTo>
                  <a:pt x="841" y="400"/>
                </a:lnTo>
                <a:lnTo>
                  <a:pt x="817" y="400"/>
                </a:lnTo>
                <a:lnTo>
                  <a:pt x="808" y="400"/>
                </a:lnTo>
                <a:lnTo>
                  <a:pt x="784" y="400"/>
                </a:lnTo>
                <a:lnTo>
                  <a:pt x="760" y="400"/>
                </a:lnTo>
                <a:lnTo>
                  <a:pt x="752" y="400"/>
                </a:lnTo>
                <a:lnTo>
                  <a:pt x="728" y="400"/>
                </a:lnTo>
                <a:lnTo>
                  <a:pt x="721" y="400"/>
                </a:lnTo>
                <a:lnTo>
                  <a:pt x="712" y="400"/>
                </a:lnTo>
                <a:lnTo>
                  <a:pt x="697" y="400"/>
                </a:lnTo>
                <a:lnTo>
                  <a:pt x="680" y="400"/>
                </a:lnTo>
                <a:lnTo>
                  <a:pt x="664" y="408"/>
                </a:lnTo>
                <a:lnTo>
                  <a:pt x="656" y="408"/>
                </a:lnTo>
                <a:lnTo>
                  <a:pt x="640" y="408"/>
                </a:lnTo>
                <a:lnTo>
                  <a:pt x="625" y="408"/>
                </a:lnTo>
                <a:lnTo>
                  <a:pt x="608" y="408"/>
                </a:lnTo>
                <a:lnTo>
                  <a:pt x="601" y="408"/>
                </a:lnTo>
                <a:lnTo>
                  <a:pt x="568" y="408"/>
                </a:lnTo>
                <a:lnTo>
                  <a:pt x="560" y="408"/>
                </a:lnTo>
                <a:lnTo>
                  <a:pt x="544" y="408"/>
                </a:lnTo>
                <a:lnTo>
                  <a:pt x="536" y="408"/>
                </a:lnTo>
                <a:lnTo>
                  <a:pt x="504" y="408"/>
                </a:lnTo>
                <a:lnTo>
                  <a:pt x="496" y="400"/>
                </a:lnTo>
                <a:lnTo>
                  <a:pt x="480" y="400"/>
                </a:lnTo>
                <a:lnTo>
                  <a:pt x="472" y="400"/>
                </a:lnTo>
                <a:lnTo>
                  <a:pt x="448" y="400"/>
                </a:lnTo>
                <a:lnTo>
                  <a:pt x="432" y="400"/>
                </a:lnTo>
                <a:lnTo>
                  <a:pt x="424" y="400"/>
                </a:lnTo>
                <a:lnTo>
                  <a:pt x="416" y="400"/>
                </a:lnTo>
                <a:lnTo>
                  <a:pt x="408" y="400"/>
                </a:lnTo>
                <a:lnTo>
                  <a:pt x="384" y="400"/>
                </a:lnTo>
                <a:lnTo>
                  <a:pt x="376" y="400"/>
                </a:lnTo>
                <a:lnTo>
                  <a:pt x="352" y="400"/>
                </a:lnTo>
                <a:lnTo>
                  <a:pt x="344" y="400"/>
                </a:lnTo>
                <a:lnTo>
                  <a:pt x="320" y="400"/>
                </a:lnTo>
                <a:lnTo>
                  <a:pt x="304" y="400"/>
                </a:lnTo>
                <a:lnTo>
                  <a:pt x="288" y="400"/>
                </a:lnTo>
                <a:lnTo>
                  <a:pt x="272" y="400"/>
                </a:lnTo>
                <a:lnTo>
                  <a:pt x="264" y="400"/>
                </a:lnTo>
                <a:lnTo>
                  <a:pt x="256" y="400"/>
                </a:lnTo>
                <a:lnTo>
                  <a:pt x="248" y="400"/>
                </a:lnTo>
                <a:lnTo>
                  <a:pt x="240" y="392"/>
                </a:lnTo>
                <a:lnTo>
                  <a:pt x="232" y="384"/>
                </a:lnTo>
                <a:lnTo>
                  <a:pt x="224" y="384"/>
                </a:lnTo>
                <a:lnTo>
                  <a:pt x="208" y="384"/>
                </a:lnTo>
                <a:close/>
              </a:path>
            </a:pathLst>
          </a:custGeom>
          <a:solidFill>
            <a:srgbClr val="FFC62A"/>
          </a:solidFill>
          <a:ln w="25400">
            <a:solidFill>
              <a:srgbClr val="404040"/>
            </a:solidFill>
            <a:round/>
            <a:headEnd/>
            <a:tailEnd/>
          </a:ln>
        </p:spPr>
        <p:txBody>
          <a:bodyPr/>
          <a:lstStyle/>
          <a:p>
            <a:endParaRPr lang="ja-JP" altLang="en-US"/>
          </a:p>
        </p:txBody>
      </p:sp>
      <p:sp>
        <p:nvSpPr>
          <p:cNvPr id="70703" name="Oval 53"/>
          <p:cNvSpPr>
            <a:spLocks noChangeArrowheads="1"/>
          </p:cNvSpPr>
          <p:nvPr/>
        </p:nvSpPr>
        <p:spPr bwMode="invGray">
          <a:xfrm>
            <a:off x="6997700" y="1874838"/>
            <a:ext cx="420688" cy="1000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4" name="Oval 54"/>
          <p:cNvSpPr>
            <a:spLocks noChangeArrowheads="1"/>
          </p:cNvSpPr>
          <p:nvPr/>
        </p:nvSpPr>
        <p:spPr bwMode="invGray">
          <a:xfrm>
            <a:off x="7418388" y="1885950"/>
            <a:ext cx="400050" cy="1127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5" name="Oval 55"/>
          <p:cNvSpPr>
            <a:spLocks noChangeArrowheads="1"/>
          </p:cNvSpPr>
          <p:nvPr/>
        </p:nvSpPr>
        <p:spPr bwMode="invGray">
          <a:xfrm>
            <a:off x="7127875" y="1716088"/>
            <a:ext cx="400050" cy="1127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6" name="Oval 56"/>
          <p:cNvSpPr>
            <a:spLocks noChangeArrowheads="1"/>
          </p:cNvSpPr>
          <p:nvPr/>
        </p:nvSpPr>
        <p:spPr bwMode="invGray">
          <a:xfrm>
            <a:off x="7267575" y="1581150"/>
            <a:ext cx="420688" cy="1000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7" name="Oval 57"/>
          <p:cNvSpPr>
            <a:spLocks noChangeArrowheads="1"/>
          </p:cNvSpPr>
          <p:nvPr/>
        </p:nvSpPr>
        <p:spPr bwMode="invGray">
          <a:xfrm>
            <a:off x="6716713" y="1716088"/>
            <a:ext cx="420687" cy="1127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8" name="Oval 58"/>
          <p:cNvSpPr>
            <a:spLocks noChangeArrowheads="1"/>
          </p:cNvSpPr>
          <p:nvPr/>
        </p:nvSpPr>
        <p:spPr bwMode="invGray">
          <a:xfrm>
            <a:off x="6859588" y="1558925"/>
            <a:ext cx="407987" cy="1000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9" name="Oval 59"/>
          <p:cNvSpPr>
            <a:spLocks noChangeArrowheads="1"/>
          </p:cNvSpPr>
          <p:nvPr/>
        </p:nvSpPr>
        <p:spPr bwMode="invGray">
          <a:xfrm>
            <a:off x="7507288" y="1749425"/>
            <a:ext cx="400050" cy="101600"/>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10" name="Line 60"/>
          <p:cNvSpPr>
            <a:spLocks noChangeShapeType="1"/>
          </p:cNvSpPr>
          <p:nvPr/>
        </p:nvSpPr>
        <p:spPr bwMode="invGray">
          <a:xfrm>
            <a:off x="5530850" y="1782763"/>
            <a:ext cx="1019175" cy="0"/>
          </a:xfrm>
          <a:prstGeom prst="line">
            <a:avLst/>
          </a:prstGeom>
          <a:noFill/>
          <a:ln w="38100">
            <a:solidFill>
              <a:srgbClr val="CCFF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56797" name="Text Box 61"/>
          <p:cNvSpPr txBox="1">
            <a:spLocks noChangeArrowheads="1"/>
          </p:cNvSpPr>
          <p:nvPr/>
        </p:nvSpPr>
        <p:spPr bwMode="invGray">
          <a:xfrm>
            <a:off x="3635375" y="3429000"/>
            <a:ext cx="1871663" cy="523220"/>
          </a:xfrm>
          <a:prstGeom prst="rect">
            <a:avLst/>
          </a:prstGeom>
          <a:noFill/>
          <a:ln w="9525">
            <a:noFill/>
            <a:miter lim="800000"/>
            <a:headEnd/>
            <a:tailEnd/>
          </a:ln>
          <a:effectLst/>
        </p:spPr>
        <p:txBody>
          <a:bodyPr>
            <a:spAutoFit/>
          </a:bodyPr>
          <a:lstStyle/>
          <a:p>
            <a:pPr algn="ctr">
              <a:defRPr/>
            </a:pPr>
            <a:r>
              <a:rPr lang="en-US" altLang="ja-JP" sz="1400" dirty="0">
                <a:solidFill>
                  <a:srgbClr val="FFFF66"/>
                </a:solidFill>
                <a:effectLst>
                  <a:outerShdw blurRad="38100" dist="38100" dir="2700000" algn="tl">
                    <a:srgbClr val="000000"/>
                  </a:outerShdw>
                </a:effectLst>
                <a:latin typeface="+mj-lt"/>
              </a:rPr>
              <a:t>Plasma Glucose</a:t>
            </a:r>
          </a:p>
          <a:p>
            <a:pPr algn="ctr">
              <a:defRPr/>
            </a:pPr>
            <a:r>
              <a:rPr lang="en-US" altLang="ja-JP" sz="1400" dirty="0">
                <a:solidFill>
                  <a:srgbClr val="FFFF66"/>
                </a:solidFill>
                <a:effectLst>
                  <a:outerShdw blurRad="38100" dist="38100" dir="2700000" algn="tl">
                    <a:srgbClr val="000000"/>
                  </a:outerShdw>
                </a:effectLst>
                <a:latin typeface="+mj-lt"/>
              </a:rPr>
              <a:t>Blood Glucose</a:t>
            </a:r>
          </a:p>
        </p:txBody>
      </p:sp>
      <p:grpSp>
        <p:nvGrpSpPr>
          <p:cNvPr id="4" name="Group 68"/>
          <p:cNvGrpSpPr>
            <a:grpSpLocks/>
          </p:cNvGrpSpPr>
          <p:nvPr/>
        </p:nvGrpSpPr>
        <p:grpSpPr bwMode="auto">
          <a:xfrm>
            <a:off x="4787900" y="2060576"/>
            <a:ext cx="2806700" cy="750888"/>
            <a:chOff x="3016" y="1298"/>
            <a:chExt cx="1768" cy="473"/>
          </a:xfrm>
        </p:grpSpPr>
        <p:sp>
          <p:nvSpPr>
            <p:cNvPr id="70718" name="AutoShape 66"/>
            <p:cNvSpPr>
              <a:spLocks noChangeArrowheads="1"/>
            </p:cNvSpPr>
            <p:nvPr/>
          </p:nvSpPr>
          <p:spPr bwMode="auto">
            <a:xfrm>
              <a:off x="3016" y="1298"/>
              <a:ext cx="1361" cy="3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294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756803" name="Text Box 67"/>
            <p:cNvSpPr txBox="1">
              <a:spLocks noChangeArrowheads="1"/>
            </p:cNvSpPr>
            <p:nvPr/>
          </p:nvSpPr>
          <p:spPr bwMode="auto">
            <a:xfrm>
              <a:off x="3923" y="1480"/>
              <a:ext cx="861" cy="29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sz="2400" dirty="0">
                  <a:solidFill>
                    <a:srgbClr val="FFFF99"/>
                  </a:solidFill>
                  <a:effectLst>
                    <a:outerShdw blurRad="38100" dist="38100" dir="2700000" algn="tl">
                      <a:srgbClr val="000000"/>
                    </a:outerShdw>
                  </a:effectLst>
                  <a:latin typeface="ＭＳ Ｐゴシック" pitchFamily="50" charset="-128"/>
                </a:rPr>
                <a:t>尿糖</a:t>
              </a:r>
            </a:p>
          </p:txBody>
        </p:sp>
      </p:grpSp>
      <p:sp>
        <p:nvSpPr>
          <p:cNvPr id="67" name="テキスト ボックス 66"/>
          <p:cNvSpPr txBox="1"/>
          <p:nvPr/>
        </p:nvSpPr>
        <p:spPr>
          <a:xfrm>
            <a:off x="236538" y="860425"/>
            <a:ext cx="2632075" cy="1730375"/>
          </a:xfrm>
          <a:prstGeom prst="rect">
            <a:avLst/>
          </a:prstGeom>
        </p:spPr>
        <p:style>
          <a:lnRef idx="2">
            <a:schemeClr val="accent2"/>
          </a:lnRef>
          <a:fillRef idx="1">
            <a:schemeClr val="lt1"/>
          </a:fillRef>
          <a:effectRef idx="0">
            <a:schemeClr val="accent2"/>
          </a:effectRef>
          <a:fontRef idx="minor">
            <a:schemeClr val="dk1"/>
          </a:fontRef>
        </p:style>
        <p:txBody>
          <a:bodyPr/>
          <a:lstStyle/>
          <a:p>
            <a:pPr>
              <a:lnSpc>
                <a:spcPts val="2400"/>
              </a:lnSpc>
              <a:defRPr/>
            </a:pPr>
            <a:r>
              <a:rPr lang="ja-JP" altLang="en-US" sz="2400" dirty="0">
                <a:ln w="18000">
                  <a:noFill/>
                  <a:prstDash val="solid"/>
                  <a:miter lim="800000"/>
                </a:ln>
                <a:solidFill>
                  <a:srgbClr val="FF0000"/>
                </a:solidFill>
                <a:effectLst>
                  <a:outerShdw blurRad="50800" dist="38100" dir="2700000" algn="tl" rotWithShape="0">
                    <a:prstClr val="black">
                      <a:alpha val="40000"/>
                    </a:prstClr>
                  </a:outerShdw>
                </a:effectLst>
                <a:latin typeface="ＭＳ Ｐゴシック" pitchFamily="50" charset="-128"/>
              </a:rPr>
              <a:t>血糖値は制御された値であり制御機構が正常なら全く血糖は上昇しない！</a:t>
            </a:r>
          </a:p>
        </p:txBody>
      </p:sp>
      <p:sp>
        <p:nvSpPr>
          <p:cNvPr id="68" name="Freeform 35"/>
          <p:cNvSpPr>
            <a:spLocks/>
          </p:cNvSpPr>
          <p:nvPr/>
        </p:nvSpPr>
        <p:spPr bwMode="auto">
          <a:xfrm rot="20481132">
            <a:off x="5270500" y="5480050"/>
            <a:ext cx="273050" cy="349250"/>
          </a:xfrm>
          <a:custGeom>
            <a:avLst/>
            <a:gdLst>
              <a:gd name="T0" fmla="*/ 2147483647 w 193"/>
              <a:gd name="T1" fmla="*/ 0 h 220"/>
              <a:gd name="T2" fmla="*/ 0 w 193"/>
              <a:gd name="T3" fmla="*/ 0 h 220"/>
              <a:gd name="T4" fmla="*/ 2147483647 w 193"/>
              <a:gd name="T5" fmla="*/ 2147483647 h 220"/>
              <a:gd name="T6" fmla="*/ 2147483647 w 193"/>
              <a:gd name="T7" fmla="*/ 0 h 220"/>
              <a:gd name="T8" fmla="*/ 2147483647 w 193"/>
              <a:gd name="T9" fmla="*/ 0 h 220"/>
              <a:gd name="T10" fmla="*/ 0 60000 65536"/>
              <a:gd name="T11" fmla="*/ 0 60000 65536"/>
              <a:gd name="T12" fmla="*/ 0 60000 65536"/>
              <a:gd name="T13" fmla="*/ 0 60000 65536"/>
              <a:gd name="T14" fmla="*/ 0 60000 65536"/>
              <a:gd name="T15" fmla="*/ 0 w 193"/>
              <a:gd name="T16" fmla="*/ 0 h 220"/>
              <a:gd name="T17" fmla="*/ 193 w 193"/>
              <a:gd name="T18" fmla="*/ 220 h 220"/>
            </a:gdLst>
            <a:ahLst/>
            <a:cxnLst>
              <a:cxn ang="T10">
                <a:pos x="T0" y="T1"/>
              </a:cxn>
              <a:cxn ang="T11">
                <a:pos x="T2" y="T3"/>
              </a:cxn>
              <a:cxn ang="T12">
                <a:pos x="T4" y="T5"/>
              </a:cxn>
              <a:cxn ang="T13">
                <a:pos x="T6" y="T7"/>
              </a:cxn>
              <a:cxn ang="T14">
                <a:pos x="T8" y="T9"/>
              </a:cxn>
            </a:cxnLst>
            <a:rect l="T15" t="T16" r="T17" b="T18"/>
            <a:pathLst>
              <a:path w="193" h="220">
                <a:moveTo>
                  <a:pt x="96" y="0"/>
                </a:moveTo>
                <a:lnTo>
                  <a:pt x="0" y="0"/>
                </a:lnTo>
                <a:lnTo>
                  <a:pt x="96" y="220"/>
                </a:lnTo>
                <a:lnTo>
                  <a:pt x="193" y="0"/>
                </a:lnTo>
                <a:lnTo>
                  <a:pt x="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latin typeface="+mn-ea"/>
              <a:ea typeface="+mn-ea"/>
            </a:endParaRPr>
          </a:p>
        </p:txBody>
      </p:sp>
      <p:sp>
        <p:nvSpPr>
          <p:cNvPr id="69" name="Line 36"/>
          <p:cNvSpPr>
            <a:spLocks noChangeShapeType="1"/>
          </p:cNvSpPr>
          <p:nvPr/>
        </p:nvSpPr>
        <p:spPr bwMode="auto">
          <a:xfrm>
            <a:off x="4921250" y="4179888"/>
            <a:ext cx="431800" cy="1309687"/>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71" name="角丸四角形 70"/>
          <p:cNvSpPr/>
          <p:nvPr/>
        </p:nvSpPr>
        <p:spPr>
          <a:xfrm>
            <a:off x="6273800" y="5864225"/>
            <a:ext cx="2525713" cy="874713"/>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テキスト ボックス 71"/>
          <p:cNvSpPr txBox="1"/>
          <p:nvPr/>
        </p:nvSpPr>
        <p:spPr>
          <a:xfrm>
            <a:off x="5184775" y="5908675"/>
            <a:ext cx="3614738" cy="830263"/>
          </a:xfrm>
          <a:prstGeom prst="rect">
            <a:avLst/>
          </a:prstGeom>
          <a:noFill/>
        </p:spPr>
        <p:txBody>
          <a:bodyPr wrap="none">
            <a:spAutoFit/>
          </a:bodyPr>
          <a:lstStyle/>
          <a:p>
            <a:pPr>
              <a:defRPr/>
            </a:pPr>
            <a:r>
              <a:rPr lang="en-US" altLang="ja-JP" sz="2400" dirty="0">
                <a:solidFill>
                  <a:srgbClr val="DAEDEF">
                    <a:lumMod val="75000"/>
                  </a:srgbClr>
                </a:solidFill>
                <a:effectLst>
                  <a:outerShdw blurRad="38100" dist="38100" dir="2700000" algn="tl">
                    <a:srgbClr val="000000">
                      <a:alpha val="43137"/>
                    </a:srgbClr>
                  </a:outerShdw>
                </a:effectLst>
                <a:latin typeface="+mn-lt"/>
              </a:rPr>
              <a:t>40g/</a:t>
            </a:r>
            <a:r>
              <a:rPr lang="ja-JP" altLang="en-US" sz="2400" dirty="0">
                <a:solidFill>
                  <a:srgbClr val="DAEDEF">
                    <a:lumMod val="75000"/>
                  </a:srgbClr>
                </a:solidFill>
                <a:effectLst>
                  <a:outerShdw blurRad="38100" dist="38100" dir="2700000" algn="tl">
                    <a:srgbClr val="000000">
                      <a:alpha val="43137"/>
                    </a:srgbClr>
                  </a:outerShdw>
                </a:effectLst>
                <a:latin typeface="+mn-lt"/>
              </a:rPr>
              <a:t>日</a:t>
            </a:r>
            <a:r>
              <a:rPr lang="ja-JP" altLang="en-US" sz="2400" dirty="0">
                <a:solidFill>
                  <a:srgbClr val="FFFFDC"/>
                </a:solidFill>
                <a:latin typeface="+mn-lt"/>
              </a:rPr>
              <a:t>　</a:t>
            </a:r>
            <a:r>
              <a:rPr lang="ja-JP" altLang="en-US" sz="2400" dirty="0">
                <a:solidFill>
                  <a:schemeClr val="accent2">
                    <a:lumMod val="75000"/>
                  </a:schemeClr>
                </a:solidFill>
                <a:latin typeface="+mn-lt"/>
              </a:rPr>
              <a:t>その他のブドウ糖</a:t>
            </a:r>
            <a:endParaRPr lang="en-US" altLang="ja-JP" sz="2400" dirty="0">
              <a:solidFill>
                <a:schemeClr val="accent2">
                  <a:lumMod val="75000"/>
                </a:schemeClr>
              </a:solidFill>
              <a:latin typeface="+mn-lt"/>
            </a:endParaRPr>
          </a:p>
          <a:p>
            <a:pPr>
              <a:defRPr/>
            </a:pPr>
            <a:r>
              <a:rPr lang="en-US" altLang="ja-JP" sz="2400" dirty="0">
                <a:solidFill>
                  <a:schemeClr val="accent2">
                    <a:lumMod val="75000"/>
                  </a:schemeClr>
                </a:solidFill>
                <a:latin typeface="+mn-lt"/>
              </a:rPr>
              <a:t>	</a:t>
            </a:r>
            <a:r>
              <a:rPr lang="ja-JP" altLang="en-US" sz="2400" dirty="0">
                <a:solidFill>
                  <a:schemeClr val="accent2">
                    <a:lumMod val="75000"/>
                  </a:schemeClr>
                </a:solidFill>
                <a:latin typeface="+mn-lt"/>
              </a:rPr>
              <a:t>　のみ用いる組織</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6797"/>
                                        </p:tgtEl>
                                        <p:attrNameLst>
                                          <p:attrName>style.visibility</p:attrName>
                                        </p:attrNameLst>
                                      </p:cBhvr>
                                      <p:to>
                                        <p:strVal val="visible"/>
                                      </p:to>
                                    </p:set>
                                    <p:animEffect transition="in" filter="blinds(horizontal)">
                                      <p:cBhvr>
                                        <p:cTn id="7" dur="500"/>
                                        <p:tgtEl>
                                          <p:spTgt spid="756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500" fill="hold"/>
                                        <p:tgtEl>
                                          <p:spTgt spid="67"/>
                                        </p:tgtEl>
                                        <p:attrNameLst>
                                          <p:attrName>ppt_x</p:attrName>
                                        </p:attrNameLst>
                                      </p:cBhvr>
                                      <p:tavLst>
                                        <p:tav tm="0">
                                          <p:val>
                                            <p:strVal val="#ppt_x"/>
                                          </p:val>
                                        </p:tav>
                                        <p:tav tm="100000">
                                          <p:val>
                                            <p:strVal val="#ppt_x"/>
                                          </p:val>
                                        </p:tav>
                                      </p:tavLst>
                                    </p:anim>
                                    <p:anim calcmode="lin" valueType="num">
                                      <p:cBhvr additive="base">
                                        <p:cTn id="1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97" grpId="0"/>
      <p:bldP spid="6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274638" y="887413"/>
            <a:ext cx="7455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600" dirty="0">
                <a:solidFill>
                  <a:schemeClr val="bg1"/>
                </a:solidFill>
                <a:latin typeface="ＭＳ Ｐゴシック" pitchFamily="50" charset="-128"/>
              </a:rPr>
              <a:t>血漿浸透圧＝</a:t>
            </a:r>
            <a:r>
              <a:rPr lang="en-US" altLang="ja-JP" sz="3600" i="1" dirty="0" smtClean="0">
                <a:solidFill>
                  <a:schemeClr val="bg1"/>
                </a:solidFill>
                <a:latin typeface="ＭＳ Ｐゴシック" pitchFamily="50" charset="-128"/>
              </a:rPr>
              <a:t>function </a:t>
            </a:r>
            <a:r>
              <a:rPr lang="en-US" altLang="ja-JP" sz="3600" dirty="0" smtClean="0">
                <a:solidFill>
                  <a:schemeClr val="bg1"/>
                </a:solidFill>
                <a:latin typeface="ＭＳ Ｐゴシック" pitchFamily="50" charset="-128"/>
              </a:rPr>
              <a:t>(</a:t>
            </a:r>
            <a:r>
              <a:rPr lang="en-US" altLang="ja-JP" sz="3600" dirty="0">
                <a:solidFill>
                  <a:schemeClr val="bg1"/>
                </a:solidFill>
                <a:latin typeface="ＭＳ Ｐゴシック" pitchFamily="50" charset="-128"/>
              </a:rPr>
              <a:t>Na, PG,</a:t>
            </a:r>
            <a:r>
              <a:rPr lang="ja-JP" altLang="en-US" sz="3600" dirty="0">
                <a:solidFill>
                  <a:schemeClr val="bg1"/>
                </a:solidFill>
                <a:latin typeface="ＭＳ Ｐゴシック" pitchFamily="50" charset="-128"/>
              </a:rPr>
              <a:t> </a:t>
            </a:r>
            <a:r>
              <a:rPr lang="en-US" altLang="ja-JP" sz="3600" dirty="0">
                <a:solidFill>
                  <a:schemeClr val="bg1"/>
                </a:solidFill>
                <a:latin typeface="ＭＳ Ｐゴシック" pitchFamily="50" charset="-128"/>
              </a:rPr>
              <a:t>BUN)</a:t>
            </a:r>
            <a:endParaRPr lang="ja-JP" altLang="en-US" sz="3600" dirty="0">
              <a:solidFill>
                <a:schemeClr val="bg1"/>
              </a:solidFill>
              <a:latin typeface="ＭＳ Ｐゴシック" pitchFamily="50" charset="-128"/>
            </a:endParaRPr>
          </a:p>
        </p:txBody>
      </p:sp>
      <p:sp>
        <p:nvSpPr>
          <p:cNvPr id="71683" name="テキスト ボックス 2"/>
          <p:cNvSpPr txBox="1">
            <a:spLocks noChangeArrowheads="1"/>
          </p:cNvSpPr>
          <p:nvPr/>
        </p:nvSpPr>
        <p:spPr bwMode="auto">
          <a:xfrm>
            <a:off x="274638" y="2166938"/>
            <a:ext cx="29642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600">
                <a:solidFill>
                  <a:schemeClr val="bg1"/>
                </a:solidFill>
                <a:latin typeface="ＭＳ Ｐゴシック" pitchFamily="50" charset="-128"/>
              </a:rPr>
              <a:t>血漿浸透圧＝</a:t>
            </a:r>
          </a:p>
        </p:txBody>
      </p:sp>
      <p:sp>
        <p:nvSpPr>
          <p:cNvPr id="4" name="テキスト ボックス 3"/>
          <p:cNvSpPr txBox="1">
            <a:spLocks noRot="1" noChangeAspect="1" noMove="1" noResize="1" noEditPoints="1" noAdjustHandles="1" noChangeArrowheads="1" noChangeShapeType="1" noTextEdit="1"/>
          </p:cNvSpPr>
          <p:nvPr/>
        </p:nvSpPr>
        <p:spPr>
          <a:xfrm>
            <a:off x="3547258" y="2012699"/>
            <a:ext cx="4334372" cy="1017715"/>
          </a:xfrm>
          <a:prstGeom prst="rect">
            <a:avLst/>
          </a:prstGeom>
          <a:blipFill rotWithShape="1">
            <a:blip r:embed="rId3"/>
            <a:stretch>
              <a:fillRect/>
            </a:stretch>
          </a:blipFill>
        </p:spPr>
        <p:txBody>
          <a:bodyPr/>
          <a:lstStyle/>
          <a:p>
            <a:pPr>
              <a:defRPr/>
            </a:pPr>
            <a:r>
              <a:rPr lang="ja-JP" altLang="en-US" sz="1400">
                <a:noFill/>
                <a:latin typeface="ＭＳ Ｐゴシック" pitchFamily="50" charset="-128"/>
              </a:rPr>
              <a:t> </a:t>
            </a:r>
          </a:p>
        </p:txBody>
      </p:sp>
      <p:sp>
        <p:nvSpPr>
          <p:cNvPr id="71685" name="テキスト ボックス 4"/>
          <p:cNvSpPr txBox="1">
            <a:spLocks noChangeArrowheads="1"/>
          </p:cNvSpPr>
          <p:nvPr/>
        </p:nvSpPr>
        <p:spPr bwMode="auto">
          <a:xfrm>
            <a:off x="387350" y="3524250"/>
            <a:ext cx="69589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400">
                <a:solidFill>
                  <a:schemeClr val="bg1"/>
                </a:solidFill>
                <a:latin typeface="ＭＳ Ｐゴシック" pitchFamily="50" charset="-128"/>
              </a:rPr>
              <a:t>浸透圧利尿</a:t>
            </a:r>
            <a:endParaRPr lang="en-US" altLang="ja-JP" sz="2400">
              <a:solidFill>
                <a:schemeClr val="bg1"/>
              </a:solidFill>
              <a:latin typeface="ＭＳ Ｐゴシック" pitchFamily="50" charset="-128"/>
            </a:endParaRPr>
          </a:p>
          <a:p>
            <a:pPr eaLnBrk="1" hangingPunct="1"/>
            <a:r>
              <a:rPr lang="ja-JP" altLang="en-US" sz="2400">
                <a:solidFill>
                  <a:schemeClr val="bg1"/>
                </a:solidFill>
                <a:latin typeface="ＭＳ Ｐゴシック" pitchFamily="50" charset="-128"/>
              </a:rPr>
              <a:t>　尿糖</a:t>
            </a:r>
            <a:r>
              <a:rPr lang="en-US" altLang="ja-JP" sz="2400">
                <a:solidFill>
                  <a:schemeClr val="bg1"/>
                </a:solidFill>
                <a:latin typeface="ＭＳ Ｐゴシック" pitchFamily="50" charset="-128"/>
              </a:rPr>
              <a:t>:</a:t>
            </a:r>
            <a:r>
              <a:rPr lang="ja-JP" altLang="en-US" sz="2400">
                <a:solidFill>
                  <a:schemeClr val="bg1"/>
                </a:solidFill>
                <a:latin typeface="ＭＳ Ｐゴシック" pitchFamily="50" charset="-128"/>
              </a:rPr>
              <a:t>血中ブドウ糖濃度</a:t>
            </a:r>
            <a:r>
              <a:rPr lang="en-US" altLang="ja-JP" sz="2400">
                <a:solidFill>
                  <a:schemeClr val="bg1"/>
                </a:solidFill>
                <a:latin typeface="ＭＳ Ｐゴシック" pitchFamily="50" charset="-128"/>
              </a:rPr>
              <a:t>(PG)170mg/dl</a:t>
            </a:r>
            <a:r>
              <a:rPr lang="ja-JP" altLang="en-US" sz="2400">
                <a:solidFill>
                  <a:schemeClr val="bg1"/>
                </a:solidFill>
                <a:latin typeface="ＭＳ Ｐゴシック" pitchFamily="50" charset="-128"/>
              </a:rPr>
              <a:t>以上で出現し</a:t>
            </a:r>
            <a:endParaRPr lang="en-US" altLang="ja-JP" sz="2400">
              <a:solidFill>
                <a:schemeClr val="bg1"/>
              </a:solidFill>
              <a:latin typeface="ＭＳ Ｐゴシック" pitchFamily="50" charset="-128"/>
            </a:endParaRPr>
          </a:p>
          <a:p>
            <a:pPr eaLnBrk="1" hangingPunct="1"/>
            <a:r>
              <a:rPr lang="ja-JP" altLang="en-US" sz="2400">
                <a:solidFill>
                  <a:schemeClr val="bg1"/>
                </a:solidFill>
                <a:latin typeface="ＭＳ Ｐゴシック" pitchFamily="50" charset="-128"/>
              </a:rPr>
              <a:t>　血糖が高いほど尿量が増える。</a:t>
            </a:r>
          </a:p>
        </p:txBody>
      </p:sp>
      <p:sp>
        <p:nvSpPr>
          <p:cNvPr id="71686" name="テキスト ボックス 5"/>
          <p:cNvSpPr txBox="1">
            <a:spLocks noChangeArrowheads="1"/>
          </p:cNvSpPr>
          <p:nvPr/>
        </p:nvSpPr>
        <p:spPr bwMode="auto">
          <a:xfrm>
            <a:off x="387350" y="4897438"/>
            <a:ext cx="71577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400">
                <a:solidFill>
                  <a:schemeClr val="bg1"/>
                </a:solidFill>
                <a:latin typeface="ＭＳ Ｐゴシック" pitchFamily="50" charset="-128"/>
              </a:rPr>
              <a:t>腎機能正常であれば</a:t>
            </a:r>
            <a:r>
              <a:rPr lang="en-US" altLang="ja-JP" sz="2400">
                <a:solidFill>
                  <a:schemeClr val="bg1"/>
                </a:solidFill>
                <a:latin typeface="ＭＳ Ｐゴシック" pitchFamily="50" charset="-128"/>
              </a:rPr>
              <a:t>PG</a:t>
            </a:r>
            <a:r>
              <a:rPr lang="ja-JP" altLang="en-US" sz="2400">
                <a:solidFill>
                  <a:schemeClr val="bg1"/>
                </a:solidFill>
                <a:latin typeface="ＭＳ Ｐゴシック" pitchFamily="50" charset="-128"/>
              </a:rPr>
              <a:t>上昇すれば、</a:t>
            </a:r>
            <a:endParaRPr lang="en-US" altLang="ja-JP" sz="2400">
              <a:solidFill>
                <a:schemeClr val="bg1"/>
              </a:solidFill>
              <a:latin typeface="ＭＳ Ｐゴシック" pitchFamily="50" charset="-128"/>
            </a:endParaRPr>
          </a:p>
          <a:p>
            <a:pPr eaLnBrk="1" hangingPunct="1"/>
            <a:r>
              <a:rPr lang="ja-JP" altLang="en-US" sz="2400">
                <a:solidFill>
                  <a:schemeClr val="bg1"/>
                </a:solidFill>
                <a:latin typeface="ＭＳ Ｐゴシック" pitchFamily="50" charset="-128"/>
              </a:rPr>
              <a:t>　</a:t>
            </a:r>
            <a:r>
              <a:rPr lang="en-US" altLang="ja-JP" sz="2400">
                <a:solidFill>
                  <a:schemeClr val="bg1"/>
                </a:solidFill>
                <a:latin typeface="ＭＳ Ｐゴシック" pitchFamily="50" charset="-128"/>
              </a:rPr>
              <a:t>Na</a:t>
            </a:r>
            <a:r>
              <a:rPr lang="ja-JP" altLang="en-US" sz="2400">
                <a:solidFill>
                  <a:schemeClr val="bg1"/>
                </a:solidFill>
                <a:latin typeface="ＭＳ Ｐゴシック" pitchFamily="50" charset="-128"/>
              </a:rPr>
              <a:t>が低下</a:t>
            </a:r>
            <a:endParaRPr lang="en-US" altLang="ja-JP" sz="2400">
              <a:solidFill>
                <a:schemeClr val="bg1"/>
              </a:solidFill>
              <a:latin typeface="ＭＳ Ｐゴシック" pitchFamily="50" charset="-128"/>
            </a:endParaRPr>
          </a:p>
          <a:p>
            <a:pPr eaLnBrk="1" hangingPunct="1"/>
            <a:r>
              <a:rPr lang="ja-JP" altLang="en-US" sz="2400">
                <a:solidFill>
                  <a:schemeClr val="bg1"/>
                </a:solidFill>
                <a:latin typeface="ＭＳ Ｐゴシック" pitchFamily="50" charset="-128"/>
              </a:rPr>
              <a:t>　</a:t>
            </a:r>
            <a:r>
              <a:rPr lang="en-US" altLang="ja-JP" sz="2400">
                <a:solidFill>
                  <a:schemeClr val="bg1"/>
                </a:solidFill>
                <a:latin typeface="ＭＳ Ｐゴシック" pitchFamily="50" charset="-128"/>
              </a:rPr>
              <a:t>ΔPG</a:t>
            </a:r>
            <a:r>
              <a:rPr lang="ja-JP" altLang="en-US" sz="2400">
                <a:solidFill>
                  <a:schemeClr val="bg1"/>
                </a:solidFill>
                <a:latin typeface="ＭＳ Ｐゴシック" pitchFamily="50" charset="-128"/>
              </a:rPr>
              <a:t>　</a:t>
            </a:r>
            <a:r>
              <a:rPr lang="en-US" altLang="ja-JP" sz="2400">
                <a:solidFill>
                  <a:srgbClr val="FFFF00"/>
                </a:solidFill>
                <a:latin typeface="ＭＳ Ｐゴシック" pitchFamily="50" charset="-128"/>
              </a:rPr>
              <a:t>100mg/dl</a:t>
            </a:r>
            <a:r>
              <a:rPr lang="ja-JP" altLang="en-US" sz="2400">
                <a:solidFill>
                  <a:schemeClr val="bg1"/>
                </a:solidFill>
                <a:latin typeface="ＭＳ Ｐゴシック" pitchFamily="50" charset="-128"/>
              </a:rPr>
              <a:t>　で　</a:t>
            </a:r>
            <a:r>
              <a:rPr lang="en-US" altLang="ja-JP" sz="2400">
                <a:solidFill>
                  <a:schemeClr val="bg1"/>
                </a:solidFill>
                <a:latin typeface="ＭＳ Ｐゴシック" pitchFamily="50" charset="-128"/>
              </a:rPr>
              <a:t>Na</a:t>
            </a:r>
            <a:r>
              <a:rPr lang="ja-JP" altLang="en-US" sz="2400">
                <a:solidFill>
                  <a:schemeClr val="bg1"/>
                </a:solidFill>
                <a:latin typeface="ＭＳ Ｐゴシック" pitchFamily="50" charset="-128"/>
              </a:rPr>
              <a:t>は　</a:t>
            </a:r>
            <a:r>
              <a:rPr lang="en-US" altLang="ja-JP" sz="2400">
                <a:solidFill>
                  <a:srgbClr val="FFFF00"/>
                </a:solidFill>
                <a:latin typeface="ＭＳ Ｐゴシック" pitchFamily="50" charset="-128"/>
              </a:rPr>
              <a:t>1.6-2.4</a:t>
            </a:r>
            <a:r>
              <a:rPr lang="ja-JP" altLang="en-US" sz="2400">
                <a:solidFill>
                  <a:srgbClr val="FFFF00"/>
                </a:solidFill>
                <a:latin typeface="ＭＳ Ｐゴシック" pitchFamily="50" charset="-128"/>
              </a:rPr>
              <a:t>（</a:t>
            </a:r>
            <a:r>
              <a:rPr lang="en-US" altLang="ja-JP" sz="2400">
                <a:solidFill>
                  <a:srgbClr val="FFFF00"/>
                </a:solidFill>
                <a:latin typeface="ＭＳ Ｐゴシック" pitchFamily="50" charset="-128"/>
              </a:rPr>
              <a:t>2.0</a:t>
            </a:r>
            <a:r>
              <a:rPr lang="ja-JP" altLang="en-US" sz="2400">
                <a:solidFill>
                  <a:srgbClr val="FFFF00"/>
                </a:solidFill>
                <a:latin typeface="ＭＳ Ｐゴシック" pitchFamily="50" charset="-128"/>
              </a:rPr>
              <a:t>）</a:t>
            </a:r>
            <a:r>
              <a:rPr lang="en-US" altLang="ja-JP" sz="2400">
                <a:solidFill>
                  <a:srgbClr val="FFFF00"/>
                </a:solidFill>
                <a:latin typeface="ＭＳ Ｐゴシック" pitchFamily="50" charset="-128"/>
              </a:rPr>
              <a:t>mEq/L</a:t>
            </a:r>
            <a:r>
              <a:rPr lang="ja-JP" altLang="en-US" sz="2400">
                <a:solidFill>
                  <a:schemeClr val="bg1"/>
                </a:solidFill>
                <a:latin typeface="ＭＳ Ｐゴシック" pitchFamily="50" charset="-128"/>
              </a:rPr>
              <a:t>変化</a:t>
            </a:r>
            <a:endParaRPr lang="en-US" altLang="ja-JP" sz="2400">
              <a:solidFill>
                <a:schemeClr val="bg1"/>
              </a:solidFill>
              <a:latin typeface="ＭＳ Ｐゴシック"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6363" y="933450"/>
            <a:ext cx="8894762" cy="630238"/>
          </a:xfrm>
        </p:spPr>
        <p:txBody>
          <a:bodyPr anchorCtr="1"/>
          <a:lstStyle/>
          <a:p>
            <a:pPr eaLnBrk="1" hangingPunct="1"/>
            <a:r>
              <a:rPr lang="ja-JP" altLang="en-US" sz="2400" dirty="0" smtClean="0">
                <a:solidFill>
                  <a:srgbClr val="000066"/>
                </a:solidFill>
                <a:latin typeface="+mn-ea"/>
                <a:ea typeface="+mn-ea"/>
              </a:rPr>
              <a:t>日本人糖尿病の平均死亡時年齢と日本人一般の平均寿命の比較</a:t>
            </a:r>
          </a:p>
        </p:txBody>
      </p:sp>
      <p:sp>
        <p:nvSpPr>
          <p:cNvPr id="44035" name="Text Box 3"/>
          <p:cNvSpPr txBox="1">
            <a:spLocks noChangeArrowheads="1"/>
          </p:cNvSpPr>
          <p:nvPr/>
        </p:nvSpPr>
        <p:spPr bwMode="auto">
          <a:xfrm>
            <a:off x="5135563" y="6435725"/>
            <a:ext cx="3808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1200">
                <a:solidFill>
                  <a:srgbClr val="000000"/>
                </a:solidFill>
                <a:latin typeface="+mn-ea"/>
                <a:ea typeface="+mn-ea"/>
              </a:rPr>
              <a:t>堀田 饒 ほか．糖尿病 </a:t>
            </a:r>
            <a:r>
              <a:rPr lang="en-US" altLang="ja-JP" sz="1200">
                <a:solidFill>
                  <a:srgbClr val="000000"/>
                </a:solidFill>
                <a:latin typeface="+mn-ea"/>
                <a:ea typeface="+mn-ea"/>
              </a:rPr>
              <a:t>2007;50(1):47-61</a:t>
            </a:r>
            <a:r>
              <a:rPr lang="ja-JP" altLang="en-US" sz="1200">
                <a:solidFill>
                  <a:srgbClr val="000000"/>
                </a:solidFill>
                <a:latin typeface="+mn-ea"/>
                <a:ea typeface="+mn-ea"/>
              </a:rPr>
              <a:t>より作図</a:t>
            </a:r>
          </a:p>
        </p:txBody>
      </p:sp>
      <p:sp>
        <p:nvSpPr>
          <p:cNvPr id="44036" name="Rectangle 4"/>
          <p:cNvSpPr>
            <a:spLocks noChangeArrowheads="1"/>
          </p:cNvSpPr>
          <p:nvPr/>
        </p:nvSpPr>
        <p:spPr bwMode="auto">
          <a:xfrm>
            <a:off x="1616075" y="3827463"/>
            <a:ext cx="687388" cy="1960562"/>
          </a:xfrm>
          <a:prstGeom prst="rect">
            <a:avLst/>
          </a:prstGeom>
          <a:gradFill rotWithShape="1">
            <a:gsLst>
              <a:gs pos="0">
                <a:srgbClr val="475E76"/>
              </a:gs>
              <a:gs pos="50000">
                <a:srgbClr val="99CCFF"/>
              </a:gs>
              <a:gs pos="100000">
                <a:srgbClr val="475E76"/>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37" name="Rectangle 5"/>
          <p:cNvSpPr>
            <a:spLocks noChangeArrowheads="1"/>
          </p:cNvSpPr>
          <p:nvPr/>
        </p:nvSpPr>
        <p:spPr bwMode="auto">
          <a:xfrm>
            <a:off x="4029075" y="3624263"/>
            <a:ext cx="687388" cy="2163762"/>
          </a:xfrm>
          <a:prstGeom prst="rect">
            <a:avLst/>
          </a:prstGeom>
          <a:gradFill rotWithShape="1">
            <a:gsLst>
              <a:gs pos="0">
                <a:srgbClr val="475E76"/>
              </a:gs>
              <a:gs pos="50000">
                <a:srgbClr val="99CCFF"/>
              </a:gs>
              <a:gs pos="100000">
                <a:srgbClr val="475E76"/>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38" name="Rectangle 6"/>
          <p:cNvSpPr>
            <a:spLocks noChangeArrowheads="1"/>
          </p:cNvSpPr>
          <p:nvPr/>
        </p:nvSpPr>
        <p:spPr bwMode="auto">
          <a:xfrm>
            <a:off x="6434138" y="3481388"/>
            <a:ext cx="687387" cy="2306637"/>
          </a:xfrm>
          <a:prstGeom prst="rect">
            <a:avLst/>
          </a:prstGeom>
          <a:gradFill rotWithShape="1">
            <a:gsLst>
              <a:gs pos="0">
                <a:srgbClr val="475E76"/>
              </a:gs>
              <a:gs pos="50000">
                <a:srgbClr val="99CCFF"/>
              </a:gs>
              <a:gs pos="100000">
                <a:srgbClr val="475E76"/>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39" name="Rectangle 7"/>
          <p:cNvSpPr>
            <a:spLocks noChangeArrowheads="1"/>
          </p:cNvSpPr>
          <p:nvPr/>
        </p:nvSpPr>
        <p:spPr bwMode="auto">
          <a:xfrm>
            <a:off x="2852738" y="3375025"/>
            <a:ext cx="687387" cy="2413000"/>
          </a:xfrm>
          <a:prstGeom prst="rect">
            <a:avLst/>
          </a:prstGeom>
          <a:gradFill rotWithShape="1">
            <a:gsLst>
              <a:gs pos="0">
                <a:srgbClr val="764776"/>
              </a:gs>
              <a:gs pos="50000">
                <a:srgbClr val="FF99FF"/>
              </a:gs>
              <a:gs pos="100000">
                <a:srgbClr val="764776"/>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40" name="Rectangle 8"/>
          <p:cNvSpPr>
            <a:spLocks noChangeArrowheads="1"/>
          </p:cNvSpPr>
          <p:nvPr/>
        </p:nvSpPr>
        <p:spPr bwMode="auto">
          <a:xfrm>
            <a:off x="5265738" y="3119438"/>
            <a:ext cx="681037" cy="2668587"/>
          </a:xfrm>
          <a:prstGeom prst="rect">
            <a:avLst/>
          </a:prstGeom>
          <a:gradFill rotWithShape="1">
            <a:gsLst>
              <a:gs pos="0">
                <a:srgbClr val="764776"/>
              </a:gs>
              <a:gs pos="50000">
                <a:srgbClr val="FF99FF"/>
              </a:gs>
              <a:gs pos="100000">
                <a:srgbClr val="764776"/>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41" name="Rectangle 9"/>
          <p:cNvSpPr>
            <a:spLocks noChangeArrowheads="1"/>
          </p:cNvSpPr>
          <p:nvPr/>
        </p:nvSpPr>
        <p:spPr bwMode="auto">
          <a:xfrm>
            <a:off x="7670800" y="2892425"/>
            <a:ext cx="687388" cy="2895600"/>
          </a:xfrm>
          <a:prstGeom prst="rect">
            <a:avLst/>
          </a:prstGeom>
          <a:gradFill rotWithShape="1">
            <a:gsLst>
              <a:gs pos="0">
                <a:srgbClr val="764776"/>
              </a:gs>
              <a:gs pos="50000">
                <a:srgbClr val="FF99FF"/>
              </a:gs>
              <a:gs pos="100000">
                <a:srgbClr val="764776"/>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42" name="Line 10"/>
          <p:cNvSpPr>
            <a:spLocks noChangeShapeType="1"/>
          </p:cNvSpPr>
          <p:nvPr/>
        </p:nvSpPr>
        <p:spPr bwMode="auto">
          <a:xfrm>
            <a:off x="1374775" y="2439988"/>
            <a:ext cx="1588" cy="33480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sp>
        <p:nvSpPr>
          <p:cNvPr id="44043" name="Line 11"/>
          <p:cNvSpPr>
            <a:spLocks noChangeShapeType="1"/>
          </p:cNvSpPr>
          <p:nvPr/>
        </p:nvSpPr>
        <p:spPr bwMode="auto">
          <a:xfrm>
            <a:off x="1306513" y="5788025"/>
            <a:ext cx="682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sp>
        <p:nvSpPr>
          <p:cNvPr id="44044" name="Line 12"/>
          <p:cNvSpPr>
            <a:spLocks noChangeShapeType="1"/>
          </p:cNvSpPr>
          <p:nvPr/>
        </p:nvSpPr>
        <p:spPr bwMode="auto">
          <a:xfrm>
            <a:off x="1306513" y="4951413"/>
            <a:ext cx="682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sp>
        <p:nvSpPr>
          <p:cNvPr id="44045" name="Line 13"/>
          <p:cNvSpPr>
            <a:spLocks noChangeShapeType="1"/>
          </p:cNvSpPr>
          <p:nvPr/>
        </p:nvSpPr>
        <p:spPr bwMode="auto">
          <a:xfrm>
            <a:off x="1306513" y="4114800"/>
            <a:ext cx="682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sp>
        <p:nvSpPr>
          <p:cNvPr id="44046" name="Line 14"/>
          <p:cNvSpPr>
            <a:spLocks noChangeShapeType="1"/>
          </p:cNvSpPr>
          <p:nvPr/>
        </p:nvSpPr>
        <p:spPr bwMode="auto">
          <a:xfrm>
            <a:off x="1306513" y="3276600"/>
            <a:ext cx="682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sp>
        <p:nvSpPr>
          <p:cNvPr id="44047" name="Line 15"/>
          <p:cNvSpPr>
            <a:spLocks noChangeShapeType="1"/>
          </p:cNvSpPr>
          <p:nvPr/>
        </p:nvSpPr>
        <p:spPr bwMode="auto">
          <a:xfrm>
            <a:off x="1306513" y="2439988"/>
            <a:ext cx="682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sp>
        <p:nvSpPr>
          <p:cNvPr id="44048" name="Line 16"/>
          <p:cNvSpPr>
            <a:spLocks noChangeShapeType="1"/>
          </p:cNvSpPr>
          <p:nvPr/>
        </p:nvSpPr>
        <p:spPr bwMode="auto">
          <a:xfrm>
            <a:off x="1374775" y="5788025"/>
            <a:ext cx="723106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a typeface="+mn-ea"/>
            </a:endParaRPr>
          </a:p>
        </p:txBody>
      </p:sp>
      <p:sp>
        <p:nvSpPr>
          <p:cNvPr id="44049" name="Rectangle 17"/>
          <p:cNvSpPr>
            <a:spLocks noChangeArrowheads="1"/>
          </p:cNvSpPr>
          <p:nvPr/>
        </p:nvSpPr>
        <p:spPr bwMode="auto">
          <a:xfrm>
            <a:off x="1736725" y="3465513"/>
            <a:ext cx="493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r>
              <a:rPr lang="en-US" altLang="ja-JP" sz="2000">
                <a:solidFill>
                  <a:srgbClr val="333399"/>
                </a:solidFill>
                <a:latin typeface="+mn-ea"/>
                <a:ea typeface="+mn-ea"/>
              </a:rPr>
              <a:t>73.4</a:t>
            </a:r>
            <a:endParaRPr lang="en-US" altLang="ja-JP">
              <a:solidFill>
                <a:srgbClr val="333399"/>
              </a:solidFill>
              <a:latin typeface="+mn-ea"/>
              <a:ea typeface="+mn-ea"/>
            </a:endParaRPr>
          </a:p>
        </p:txBody>
      </p:sp>
      <p:sp>
        <p:nvSpPr>
          <p:cNvPr id="44050" name="Rectangle 18"/>
          <p:cNvSpPr>
            <a:spLocks noChangeArrowheads="1"/>
          </p:cNvSpPr>
          <p:nvPr/>
        </p:nvSpPr>
        <p:spPr bwMode="auto">
          <a:xfrm>
            <a:off x="4148138" y="3262313"/>
            <a:ext cx="493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r>
              <a:rPr lang="en-US" altLang="ja-JP" sz="2000">
                <a:solidFill>
                  <a:srgbClr val="333399"/>
                </a:solidFill>
                <a:latin typeface="+mn-ea"/>
                <a:ea typeface="+mn-ea"/>
              </a:rPr>
              <a:t>75.9</a:t>
            </a:r>
            <a:endParaRPr lang="en-US" altLang="ja-JP">
              <a:solidFill>
                <a:srgbClr val="333399"/>
              </a:solidFill>
              <a:latin typeface="+mn-ea"/>
              <a:ea typeface="+mn-ea"/>
            </a:endParaRPr>
          </a:p>
        </p:txBody>
      </p:sp>
      <p:sp>
        <p:nvSpPr>
          <p:cNvPr id="44051" name="Rectangle 19"/>
          <p:cNvSpPr>
            <a:spLocks noChangeArrowheads="1"/>
          </p:cNvSpPr>
          <p:nvPr/>
        </p:nvSpPr>
        <p:spPr bwMode="auto">
          <a:xfrm>
            <a:off x="6554788" y="3119438"/>
            <a:ext cx="493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r>
              <a:rPr lang="en-US" altLang="ja-JP" sz="2000">
                <a:solidFill>
                  <a:srgbClr val="333399"/>
                </a:solidFill>
                <a:latin typeface="+mn-ea"/>
                <a:ea typeface="+mn-ea"/>
              </a:rPr>
              <a:t>77.6</a:t>
            </a:r>
            <a:endParaRPr lang="en-US" altLang="ja-JP">
              <a:solidFill>
                <a:srgbClr val="333399"/>
              </a:solidFill>
              <a:latin typeface="+mn-ea"/>
              <a:ea typeface="+mn-ea"/>
            </a:endParaRPr>
          </a:p>
        </p:txBody>
      </p:sp>
      <p:sp>
        <p:nvSpPr>
          <p:cNvPr id="44052" name="Rectangle 20"/>
          <p:cNvSpPr>
            <a:spLocks noChangeArrowheads="1"/>
          </p:cNvSpPr>
          <p:nvPr/>
        </p:nvSpPr>
        <p:spPr bwMode="auto">
          <a:xfrm>
            <a:off x="2973388" y="3013075"/>
            <a:ext cx="493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r>
              <a:rPr lang="en-US" altLang="ja-JP" sz="2000">
                <a:solidFill>
                  <a:srgbClr val="FF0000"/>
                </a:solidFill>
                <a:latin typeface="+mn-ea"/>
                <a:ea typeface="+mn-ea"/>
              </a:rPr>
              <a:t>78.8</a:t>
            </a:r>
            <a:endParaRPr lang="en-US" altLang="ja-JP">
              <a:solidFill>
                <a:srgbClr val="FF0000"/>
              </a:solidFill>
              <a:latin typeface="+mn-ea"/>
              <a:ea typeface="+mn-ea"/>
            </a:endParaRPr>
          </a:p>
        </p:txBody>
      </p:sp>
      <p:sp>
        <p:nvSpPr>
          <p:cNvPr id="44053" name="Rectangle 21"/>
          <p:cNvSpPr>
            <a:spLocks noChangeArrowheads="1"/>
          </p:cNvSpPr>
          <p:nvPr/>
        </p:nvSpPr>
        <p:spPr bwMode="auto">
          <a:xfrm>
            <a:off x="5378450" y="2757488"/>
            <a:ext cx="493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r>
              <a:rPr lang="en-US" altLang="ja-JP" sz="2000">
                <a:solidFill>
                  <a:srgbClr val="FF0000"/>
                </a:solidFill>
                <a:latin typeface="+mn-ea"/>
                <a:ea typeface="+mn-ea"/>
              </a:rPr>
              <a:t>81.9</a:t>
            </a:r>
            <a:endParaRPr lang="en-US" altLang="ja-JP">
              <a:solidFill>
                <a:srgbClr val="FF0000"/>
              </a:solidFill>
              <a:latin typeface="+mn-ea"/>
              <a:ea typeface="+mn-ea"/>
            </a:endParaRPr>
          </a:p>
        </p:txBody>
      </p:sp>
      <p:sp>
        <p:nvSpPr>
          <p:cNvPr id="44054" name="Rectangle 22"/>
          <p:cNvSpPr>
            <a:spLocks noChangeArrowheads="1"/>
          </p:cNvSpPr>
          <p:nvPr/>
        </p:nvSpPr>
        <p:spPr bwMode="auto">
          <a:xfrm>
            <a:off x="7789863" y="2530475"/>
            <a:ext cx="493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r>
              <a:rPr lang="en-US" altLang="ja-JP" sz="2000">
                <a:solidFill>
                  <a:srgbClr val="FF0000"/>
                </a:solidFill>
                <a:latin typeface="+mn-ea"/>
                <a:ea typeface="+mn-ea"/>
              </a:rPr>
              <a:t>84.6</a:t>
            </a:r>
            <a:endParaRPr lang="en-US" altLang="ja-JP">
              <a:solidFill>
                <a:srgbClr val="FF0000"/>
              </a:solidFill>
              <a:latin typeface="+mn-ea"/>
              <a:ea typeface="+mn-ea"/>
            </a:endParaRPr>
          </a:p>
        </p:txBody>
      </p:sp>
      <p:sp>
        <p:nvSpPr>
          <p:cNvPr id="44055" name="Rectangle 23"/>
          <p:cNvSpPr>
            <a:spLocks noChangeArrowheads="1"/>
          </p:cNvSpPr>
          <p:nvPr/>
        </p:nvSpPr>
        <p:spPr bwMode="auto">
          <a:xfrm>
            <a:off x="944563" y="565943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r>
              <a:rPr lang="en-US" altLang="ja-JP">
                <a:solidFill>
                  <a:srgbClr val="000000"/>
                </a:solidFill>
                <a:latin typeface="+mn-ea"/>
                <a:ea typeface="+mn-ea"/>
              </a:rPr>
              <a:t>50</a:t>
            </a:r>
          </a:p>
        </p:txBody>
      </p:sp>
      <p:sp>
        <p:nvSpPr>
          <p:cNvPr id="44056" name="Rectangle 24"/>
          <p:cNvSpPr>
            <a:spLocks noChangeArrowheads="1"/>
          </p:cNvSpPr>
          <p:nvPr/>
        </p:nvSpPr>
        <p:spPr bwMode="auto">
          <a:xfrm>
            <a:off x="944563" y="48228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r>
              <a:rPr lang="en-US" altLang="ja-JP">
                <a:solidFill>
                  <a:srgbClr val="000000"/>
                </a:solidFill>
                <a:latin typeface="+mn-ea"/>
                <a:ea typeface="+mn-ea"/>
              </a:rPr>
              <a:t>60</a:t>
            </a:r>
          </a:p>
        </p:txBody>
      </p:sp>
      <p:sp>
        <p:nvSpPr>
          <p:cNvPr id="44057" name="Rectangle 25"/>
          <p:cNvSpPr>
            <a:spLocks noChangeArrowheads="1"/>
          </p:cNvSpPr>
          <p:nvPr/>
        </p:nvSpPr>
        <p:spPr bwMode="auto">
          <a:xfrm>
            <a:off x="944563" y="398621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r>
              <a:rPr lang="en-US" altLang="ja-JP">
                <a:solidFill>
                  <a:srgbClr val="000000"/>
                </a:solidFill>
                <a:latin typeface="+mn-ea"/>
                <a:ea typeface="+mn-ea"/>
              </a:rPr>
              <a:t>70</a:t>
            </a:r>
          </a:p>
        </p:txBody>
      </p:sp>
      <p:sp>
        <p:nvSpPr>
          <p:cNvPr id="44058" name="Rectangle 26"/>
          <p:cNvSpPr>
            <a:spLocks noChangeArrowheads="1"/>
          </p:cNvSpPr>
          <p:nvPr/>
        </p:nvSpPr>
        <p:spPr bwMode="auto">
          <a:xfrm>
            <a:off x="944563" y="314960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r>
              <a:rPr lang="en-US" altLang="ja-JP">
                <a:solidFill>
                  <a:srgbClr val="000000"/>
                </a:solidFill>
                <a:latin typeface="+mn-ea"/>
                <a:ea typeface="+mn-ea"/>
              </a:rPr>
              <a:t>80</a:t>
            </a:r>
          </a:p>
        </p:txBody>
      </p:sp>
      <p:sp>
        <p:nvSpPr>
          <p:cNvPr id="44059" name="Rectangle 27"/>
          <p:cNvSpPr>
            <a:spLocks noChangeArrowheads="1"/>
          </p:cNvSpPr>
          <p:nvPr/>
        </p:nvSpPr>
        <p:spPr bwMode="auto">
          <a:xfrm>
            <a:off x="944563" y="231298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r>
              <a:rPr lang="en-US" altLang="ja-JP">
                <a:solidFill>
                  <a:srgbClr val="000000"/>
                </a:solidFill>
                <a:latin typeface="+mn-ea"/>
                <a:ea typeface="+mn-ea"/>
              </a:rPr>
              <a:t>90</a:t>
            </a:r>
          </a:p>
        </p:txBody>
      </p:sp>
      <p:sp>
        <p:nvSpPr>
          <p:cNvPr id="44060" name="Rectangle 28"/>
          <p:cNvSpPr>
            <a:spLocks noChangeArrowheads="1"/>
          </p:cNvSpPr>
          <p:nvPr/>
        </p:nvSpPr>
        <p:spPr bwMode="auto">
          <a:xfrm>
            <a:off x="1984375" y="4687888"/>
            <a:ext cx="600075" cy="1096962"/>
          </a:xfrm>
          <a:prstGeom prst="rect">
            <a:avLst/>
          </a:prstGeom>
          <a:gradFill rotWithShape="1">
            <a:gsLst>
              <a:gs pos="0">
                <a:srgbClr val="182F76"/>
              </a:gs>
              <a:gs pos="50000">
                <a:srgbClr val="3366FF"/>
              </a:gs>
              <a:gs pos="100000">
                <a:srgbClr val="182F76"/>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61" name="Rectangle 29"/>
          <p:cNvSpPr>
            <a:spLocks noChangeArrowheads="1"/>
          </p:cNvSpPr>
          <p:nvPr/>
        </p:nvSpPr>
        <p:spPr bwMode="auto">
          <a:xfrm>
            <a:off x="4397375" y="4402138"/>
            <a:ext cx="600075" cy="1382712"/>
          </a:xfrm>
          <a:prstGeom prst="rect">
            <a:avLst/>
          </a:prstGeom>
          <a:gradFill rotWithShape="1">
            <a:gsLst>
              <a:gs pos="0">
                <a:srgbClr val="182F76"/>
              </a:gs>
              <a:gs pos="50000">
                <a:srgbClr val="3366FF"/>
              </a:gs>
              <a:gs pos="100000">
                <a:srgbClr val="182F76"/>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62" name="Rectangle 30"/>
          <p:cNvSpPr>
            <a:spLocks noChangeArrowheads="1"/>
          </p:cNvSpPr>
          <p:nvPr/>
        </p:nvSpPr>
        <p:spPr bwMode="auto">
          <a:xfrm>
            <a:off x="6802438" y="4281488"/>
            <a:ext cx="600075" cy="1503362"/>
          </a:xfrm>
          <a:prstGeom prst="rect">
            <a:avLst/>
          </a:prstGeom>
          <a:gradFill rotWithShape="1">
            <a:gsLst>
              <a:gs pos="0">
                <a:srgbClr val="182F76"/>
              </a:gs>
              <a:gs pos="50000">
                <a:srgbClr val="3366FF"/>
              </a:gs>
              <a:gs pos="100000">
                <a:srgbClr val="182F76"/>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63" name="Rectangle 31"/>
          <p:cNvSpPr>
            <a:spLocks noChangeArrowheads="1"/>
          </p:cNvSpPr>
          <p:nvPr/>
        </p:nvSpPr>
        <p:spPr bwMode="auto">
          <a:xfrm>
            <a:off x="3260725" y="4537075"/>
            <a:ext cx="588963" cy="1247775"/>
          </a:xfrm>
          <a:prstGeom prst="rect">
            <a:avLst/>
          </a:prstGeom>
          <a:gradFill rotWithShape="1">
            <a:gsLst>
              <a:gs pos="0">
                <a:srgbClr val="762F00"/>
              </a:gs>
              <a:gs pos="50000">
                <a:srgbClr val="FF6600"/>
              </a:gs>
              <a:gs pos="100000">
                <a:srgbClr val="762F00"/>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64" name="Rectangle 32"/>
          <p:cNvSpPr>
            <a:spLocks noChangeArrowheads="1"/>
          </p:cNvSpPr>
          <p:nvPr/>
        </p:nvSpPr>
        <p:spPr bwMode="auto">
          <a:xfrm>
            <a:off x="5643563" y="4243388"/>
            <a:ext cx="596900" cy="1541462"/>
          </a:xfrm>
          <a:prstGeom prst="rect">
            <a:avLst/>
          </a:prstGeom>
          <a:gradFill rotWithShape="1">
            <a:gsLst>
              <a:gs pos="0">
                <a:srgbClr val="762F00"/>
              </a:gs>
              <a:gs pos="50000">
                <a:srgbClr val="FF6600"/>
              </a:gs>
              <a:gs pos="100000">
                <a:srgbClr val="762F00"/>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65" name="Rectangle 33"/>
          <p:cNvSpPr>
            <a:spLocks noChangeArrowheads="1"/>
          </p:cNvSpPr>
          <p:nvPr/>
        </p:nvSpPr>
        <p:spPr bwMode="auto">
          <a:xfrm>
            <a:off x="8078788" y="3981450"/>
            <a:ext cx="588962" cy="1803400"/>
          </a:xfrm>
          <a:prstGeom prst="rect">
            <a:avLst/>
          </a:prstGeom>
          <a:gradFill rotWithShape="1">
            <a:gsLst>
              <a:gs pos="0">
                <a:srgbClr val="762F00"/>
              </a:gs>
              <a:gs pos="50000">
                <a:srgbClr val="FF6600"/>
              </a:gs>
              <a:gs pos="100000">
                <a:srgbClr val="762F00"/>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66" name="Rectangle 34"/>
          <p:cNvSpPr>
            <a:spLocks noChangeArrowheads="1"/>
          </p:cNvSpPr>
          <p:nvPr/>
        </p:nvSpPr>
        <p:spPr bwMode="auto">
          <a:xfrm>
            <a:off x="2058988" y="4752975"/>
            <a:ext cx="44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r>
              <a:rPr lang="en-US" altLang="ja-JP">
                <a:solidFill>
                  <a:srgbClr val="FFFFFF"/>
                </a:solidFill>
                <a:latin typeface="+mn-ea"/>
                <a:ea typeface="+mn-ea"/>
              </a:rPr>
              <a:t>63.1</a:t>
            </a:r>
          </a:p>
        </p:txBody>
      </p:sp>
      <p:sp>
        <p:nvSpPr>
          <p:cNvPr id="44067" name="Rectangle 35"/>
          <p:cNvSpPr>
            <a:spLocks noChangeArrowheads="1"/>
          </p:cNvSpPr>
          <p:nvPr/>
        </p:nvSpPr>
        <p:spPr bwMode="auto">
          <a:xfrm>
            <a:off x="4470400" y="4467225"/>
            <a:ext cx="44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r>
              <a:rPr lang="en-US" altLang="ja-JP">
                <a:solidFill>
                  <a:srgbClr val="FFFFFF"/>
                </a:solidFill>
                <a:latin typeface="+mn-ea"/>
                <a:ea typeface="+mn-ea"/>
              </a:rPr>
              <a:t>66.5</a:t>
            </a:r>
          </a:p>
        </p:txBody>
      </p:sp>
      <p:sp>
        <p:nvSpPr>
          <p:cNvPr id="44068" name="Rectangle 36"/>
          <p:cNvSpPr>
            <a:spLocks noChangeArrowheads="1"/>
          </p:cNvSpPr>
          <p:nvPr/>
        </p:nvSpPr>
        <p:spPr bwMode="auto">
          <a:xfrm>
            <a:off x="6964363" y="434657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r>
              <a:rPr lang="en-US" altLang="ja-JP">
                <a:solidFill>
                  <a:srgbClr val="FFFFFF"/>
                </a:solidFill>
                <a:latin typeface="+mn-ea"/>
                <a:ea typeface="+mn-ea"/>
              </a:rPr>
              <a:t>68</a:t>
            </a:r>
          </a:p>
        </p:txBody>
      </p:sp>
      <p:sp>
        <p:nvSpPr>
          <p:cNvPr id="44069" name="Rectangle 37"/>
          <p:cNvSpPr>
            <a:spLocks noChangeArrowheads="1"/>
          </p:cNvSpPr>
          <p:nvPr/>
        </p:nvSpPr>
        <p:spPr bwMode="auto">
          <a:xfrm>
            <a:off x="3330575" y="4602163"/>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r>
              <a:rPr lang="en-US" altLang="ja-JP">
                <a:solidFill>
                  <a:srgbClr val="FFFFFF"/>
                </a:solidFill>
                <a:latin typeface="+mn-ea"/>
                <a:ea typeface="+mn-ea"/>
              </a:rPr>
              <a:t>64.9</a:t>
            </a:r>
          </a:p>
        </p:txBody>
      </p:sp>
      <p:sp>
        <p:nvSpPr>
          <p:cNvPr id="44070" name="Rectangle 38"/>
          <p:cNvSpPr>
            <a:spLocks noChangeArrowheads="1"/>
          </p:cNvSpPr>
          <p:nvPr/>
        </p:nvSpPr>
        <p:spPr bwMode="auto">
          <a:xfrm>
            <a:off x="5715000" y="4310063"/>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r>
              <a:rPr lang="en-US" altLang="ja-JP">
                <a:solidFill>
                  <a:srgbClr val="FFFFFF"/>
                </a:solidFill>
                <a:latin typeface="+mn-ea"/>
                <a:ea typeface="+mn-ea"/>
              </a:rPr>
              <a:t>68.4</a:t>
            </a:r>
          </a:p>
        </p:txBody>
      </p:sp>
      <p:sp>
        <p:nvSpPr>
          <p:cNvPr id="44071" name="Rectangle 39"/>
          <p:cNvSpPr>
            <a:spLocks noChangeArrowheads="1"/>
          </p:cNvSpPr>
          <p:nvPr/>
        </p:nvSpPr>
        <p:spPr bwMode="auto">
          <a:xfrm>
            <a:off x="8148638" y="4046538"/>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r>
              <a:rPr lang="en-US" altLang="ja-JP">
                <a:solidFill>
                  <a:srgbClr val="FFFFFF"/>
                </a:solidFill>
                <a:latin typeface="+mn-ea"/>
                <a:ea typeface="+mn-ea"/>
              </a:rPr>
              <a:t>71.6</a:t>
            </a:r>
          </a:p>
        </p:txBody>
      </p:sp>
      <p:sp>
        <p:nvSpPr>
          <p:cNvPr id="44072" name="Text Box 40"/>
          <p:cNvSpPr txBox="1">
            <a:spLocks noChangeArrowheads="1"/>
          </p:cNvSpPr>
          <p:nvPr/>
        </p:nvSpPr>
        <p:spPr bwMode="auto">
          <a:xfrm>
            <a:off x="98425" y="2482850"/>
            <a:ext cx="73342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a:solidFill>
                  <a:srgbClr val="000000"/>
                </a:solidFill>
                <a:latin typeface="+mn-ea"/>
                <a:ea typeface="+mn-ea"/>
              </a:rPr>
              <a:t>平均寿命（日本人一般）</a:t>
            </a:r>
          </a:p>
          <a:p>
            <a:pPr eaLnBrk="1" hangingPunct="1"/>
            <a:r>
              <a:rPr lang="ja-JP" altLang="en-US">
                <a:solidFill>
                  <a:srgbClr val="000000"/>
                </a:solidFill>
                <a:latin typeface="+mn-ea"/>
                <a:ea typeface="+mn-ea"/>
              </a:rPr>
              <a:t>平均死亡時年齢（糖尿病）</a:t>
            </a:r>
          </a:p>
        </p:txBody>
      </p:sp>
      <p:sp>
        <p:nvSpPr>
          <p:cNvPr id="44073" name="Text Box 41"/>
          <p:cNvSpPr txBox="1">
            <a:spLocks noChangeArrowheads="1"/>
          </p:cNvSpPr>
          <p:nvPr/>
        </p:nvSpPr>
        <p:spPr bwMode="auto">
          <a:xfrm>
            <a:off x="815975" y="1898650"/>
            <a:ext cx="874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a:solidFill>
                  <a:srgbClr val="000000"/>
                </a:solidFill>
                <a:latin typeface="+mn-ea"/>
                <a:ea typeface="+mn-ea"/>
              </a:rPr>
              <a:t>（歳）</a:t>
            </a:r>
          </a:p>
        </p:txBody>
      </p:sp>
      <p:sp>
        <p:nvSpPr>
          <p:cNvPr id="44074" name="Text Box 42"/>
          <p:cNvSpPr txBox="1">
            <a:spLocks noChangeArrowheads="1"/>
          </p:cNvSpPr>
          <p:nvPr/>
        </p:nvSpPr>
        <p:spPr bwMode="auto">
          <a:xfrm>
            <a:off x="2609850" y="1660525"/>
            <a:ext cx="1784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1400">
                <a:solidFill>
                  <a:srgbClr val="000000"/>
                </a:solidFill>
                <a:latin typeface="+mn-ea"/>
                <a:ea typeface="+mn-ea"/>
              </a:rPr>
              <a:t>日本人一般（男性）</a:t>
            </a:r>
          </a:p>
        </p:txBody>
      </p:sp>
      <p:sp>
        <p:nvSpPr>
          <p:cNvPr id="44075" name="Text Box 43"/>
          <p:cNvSpPr txBox="1">
            <a:spLocks noChangeArrowheads="1"/>
          </p:cNvSpPr>
          <p:nvPr/>
        </p:nvSpPr>
        <p:spPr bwMode="auto">
          <a:xfrm>
            <a:off x="2611438" y="2062163"/>
            <a:ext cx="1784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1400">
                <a:solidFill>
                  <a:srgbClr val="000000"/>
                </a:solidFill>
                <a:latin typeface="+mn-ea"/>
                <a:ea typeface="+mn-ea"/>
              </a:rPr>
              <a:t>日本人一般（女性）</a:t>
            </a:r>
          </a:p>
        </p:txBody>
      </p:sp>
      <p:sp>
        <p:nvSpPr>
          <p:cNvPr id="44076" name="Text Box 44"/>
          <p:cNvSpPr txBox="1">
            <a:spLocks noChangeArrowheads="1"/>
          </p:cNvSpPr>
          <p:nvPr/>
        </p:nvSpPr>
        <p:spPr bwMode="auto">
          <a:xfrm>
            <a:off x="5383213" y="1662113"/>
            <a:ext cx="1428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1400">
                <a:solidFill>
                  <a:srgbClr val="000000"/>
                </a:solidFill>
                <a:latin typeface="+mn-ea"/>
                <a:ea typeface="+mn-ea"/>
              </a:rPr>
              <a:t>糖尿病（男性）</a:t>
            </a:r>
          </a:p>
        </p:txBody>
      </p:sp>
      <p:sp>
        <p:nvSpPr>
          <p:cNvPr id="44077" name="Text Box 45"/>
          <p:cNvSpPr txBox="1">
            <a:spLocks noChangeArrowheads="1"/>
          </p:cNvSpPr>
          <p:nvPr/>
        </p:nvSpPr>
        <p:spPr bwMode="auto">
          <a:xfrm>
            <a:off x="5384800" y="2063750"/>
            <a:ext cx="1428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1400">
                <a:solidFill>
                  <a:srgbClr val="000000"/>
                </a:solidFill>
                <a:latin typeface="+mn-ea"/>
                <a:ea typeface="+mn-ea"/>
              </a:rPr>
              <a:t>糖尿病（女性）</a:t>
            </a:r>
          </a:p>
        </p:txBody>
      </p:sp>
      <p:sp>
        <p:nvSpPr>
          <p:cNvPr id="86062" name="Text Box 46"/>
          <p:cNvSpPr txBox="1">
            <a:spLocks noChangeArrowheads="1"/>
          </p:cNvSpPr>
          <p:nvPr/>
        </p:nvSpPr>
        <p:spPr bwMode="auto">
          <a:xfrm>
            <a:off x="1677988" y="5818188"/>
            <a:ext cx="2003425" cy="366712"/>
          </a:xfrm>
          <a:prstGeom prst="rect">
            <a:avLst/>
          </a:prstGeom>
          <a:noFill/>
          <a:ln w="9525">
            <a:noFill/>
            <a:miter lim="800000"/>
            <a:headEnd/>
            <a:tailEnd/>
          </a:ln>
          <a:effectLst/>
        </p:spPr>
        <p:txBody>
          <a:bodyPr wrap="none"/>
          <a:lstStyle/>
          <a:p>
            <a:pPr algn="ctr">
              <a:defRPr/>
            </a:pPr>
            <a:r>
              <a:rPr lang="en-US" altLang="ja-JP">
                <a:solidFill>
                  <a:srgbClr val="000000"/>
                </a:solidFill>
                <a:effectLst>
                  <a:outerShdw blurRad="38100" dist="38100" dir="2700000" algn="tl">
                    <a:srgbClr val="C0C0C0"/>
                  </a:outerShdw>
                </a:effectLst>
                <a:latin typeface="+mn-ea"/>
                <a:ea typeface="+mn-ea"/>
              </a:rPr>
              <a:t>1971</a:t>
            </a:r>
            <a:r>
              <a:rPr lang="ja-JP" altLang="en-US">
                <a:solidFill>
                  <a:srgbClr val="000000"/>
                </a:solidFill>
                <a:effectLst>
                  <a:outerShdw blurRad="38100" dist="38100" dir="2700000" algn="tl">
                    <a:srgbClr val="C0C0C0"/>
                  </a:outerShdw>
                </a:effectLst>
                <a:latin typeface="+mn-ea"/>
                <a:ea typeface="+mn-ea"/>
              </a:rPr>
              <a:t>～</a:t>
            </a:r>
            <a:r>
              <a:rPr lang="en-US" altLang="ja-JP">
                <a:solidFill>
                  <a:srgbClr val="000000"/>
                </a:solidFill>
                <a:effectLst>
                  <a:outerShdw blurRad="38100" dist="38100" dir="2700000" algn="tl">
                    <a:srgbClr val="C0C0C0"/>
                  </a:outerShdw>
                </a:effectLst>
                <a:latin typeface="+mn-ea"/>
                <a:ea typeface="+mn-ea"/>
              </a:rPr>
              <a:t>1980</a:t>
            </a:r>
            <a:r>
              <a:rPr lang="ja-JP" altLang="en-US">
                <a:solidFill>
                  <a:srgbClr val="000000"/>
                </a:solidFill>
                <a:effectLst>
                  <a:outerShdw blurRad="38100" dist="38100" dir="2700000" algn="tl">
                    <a:srgbClr val="C0C0C0"/>
                  </a:outerShdw>
                </a:effectLst>
                <a:latin typeface="+mn-ea"/>
                <a:ea typeface="+mn-ea"/>
              </a:rPr>
              <a:t>年</a:t>
            </a:r>
          </a:p>
        </p:txBody>
      </p:sp>
      <p:sp>
        <p:nvSpPr>
          <p:cNvPr id="86063" name="Text Box 47"/>
          <p:cNvSpPr txBox="1">
            <a:spLocks noChangeArrowheads="1"/>
          </p:cNvSpPr>
          <p:nvPr/>
        </p:nvSpPr>
        <p:spPr bwMode="auto">
          <a:xfrm>
            <a:off x="4122738" y="5819775"/>
            <a:ext cx="2003425" cy="366713"/>
          </a:xfrm>
          <a:prstGeom prst="rect">
            <a:avLst/>
          </a:prstGeom>
          <a:noFill/>
          <a:ln w="9525">
            <a:noFill/>
            <a:miter lim="800000"/>
            <a:headEnd/>
            <a:tailEnd/>
          </a:ln>
          <a:effectLst/>
        </p:spPr>
        <p:txBody>
          <a:bodyPr wrap="none"/>
          <a:lstStyle/>
          <a:p>
            <a:pPr algn="ctr">
              <a:defRPr/>
            </a:pPr>
            <a:r>
              <a:rPr lang="en-US" altLang="ja-JP">
                <a:solidFill>
                  <a:srgbClr val="000000"/>
                </a:solidFill>
                <a:effectLst>
                  <a:outerShdw blurRad="38100" dist="38100" dir="2700000" algn="tl">
                    <a:srgbClr val="C0C0C0"/>
                  </a:outerShdw>
                </a:effectLst>
                <a:latin typeface="+mn-ea"/>
                <a:ea typeface="+mn-ea"/>
              </a:rPr>
              <a:t>1981</a:t>
            </a:r>
            <a:r>
              <a:rPr lang="ja-JP" altLang="en-US">
                <a:solidFill>
                  <a:srgbClr val="000000"/>
                </a:solidFill>
                <a:effectLst>
                  <a:outerShdw blurRad="38100" dist="38100" dir="2700000" algn="tl">
                    <a:srgbClr val="C0C0C0"/>
                  </a:outerShdw>
                </a:effectLst>
                <a:latin typeface="+mn-ea"/>
                <a:ea typeface="+mn-ea"/>
              </a:rPr>
              <a:t>～</a:t>
            </a:r>
            <a:r>
              <a:rPr lang="en-US" altLang="ja-JP">
                <a:solidFill>
                  <a:srgbClr val="000000"/>
                </a:solidFill>
                <a:effectLst>
                  <a:outerShdw blurRad="38100" dist="38100" dir="2700000" algn="tl">
                    <a:srgbClr val="C0C0C0"/>
                  </a:outerShdw>
                </a:effectLst>
                <a:latin typeface="+mn-ea"/>
                <a:ea typeface="+mn-ea"/>
              </a:rPr>
              <a:t>1990</a:t>
            </a:r>
            <a:r>
              <a:rPr lang="ja-JP" altLang="en-US">
                <a:solidFill>
                  <a:srgbClr val="000000"/>
                </a:solidFill>
                <a:effectLst>
                  <a:outerShdw blurRad="38100" dist="38100" dir="2700000" algn="tl">
                    <a:srgbClr val="C0C0C0"/>
                  </a:outerShdw>
                </a:effectLst>
                <a:latin typeface="+mn-ea"/>
                <a:ea typeface="+mn-ea"/>
              </a:rPr>
              <a:t>年</a:t>
            </a:r>
          </a:p>
        </p:txBody>
      </p:sp>
      <p:sp>
        <p:nvSpPr>
          <p:cNvPr id="86064" name="Text Box 48"/>
          <p:cNvSpPr txBox="1">
            <a:spLocks noChangeArrowheads="1"/>
          </p:cNvSpPr>
          <p:nvPr/>
        </p:nvSpPr>
        <p:spPr bwMode="auto">
          <a:xfrm>
            <a:off x="6523038" y="5819775"/>
            <a:ext cx="2003425" cy="366713"/>
          </a:xfrm>
          <a:prstGeom prst="rect">
            <a:avLst/>
          </a:prstGeom>
          <a:noFill/>
          <a:ln w="9525">
            <a:noFill/>
            <a:miter lim="800000"/>
            <a:headEnd/>
            <a:tailEnd/>
          </a:ln>
          <a:effectLst/>
        </p:spPr>
        <p:txBody>
          <a:bodyPr wrap="none"/>
          <a:lstStyle/>
          <a:p>
            <a:pPr algn="ctr">
              <a:defRPr/>
            </a:pPr>
            <a:r>
              <a:rPr lang="en-US" altLang="ja-JP">
                <a:solidFill>
                  <a:srgbClr val="000000"/>
                </a:solidFill>
                <a:effectLst>
                  <a:outerShdw blurRad="38100" dist="38100" dir="2700000" algn="tl">
                    <a:srgbClr val="C0C0C0"/>
                  </a:outerShdw>
                </a:effectLst>
                <a:latin typeface="+mn-ea"/>
                <a:ea typeface="+mn-ea"/>
              </a:rPr>
              <a:t>1991</a:t>
            </a:r>
            <a:r>
              <a:rPr lang="ja-JP" altLang="en-US">
                <a:solidFill>
                  <a:srgbClr val="000000"/>
                </a:solidFill>
                <a:effectLst>
                  <a:outerShdw blurRad="38100" dist="38100" dir="2700000" algn="tl">
                    <a:srgbClr val="C0C0C0"/>
                  </a:outerShdw>
                </a:effectLst>
                <a:latin typeface="+mn-ea"/>
                <a:ea typeface="+mn-ea"/>
              </a:rPr>
              <a:t>～</a:t>
            </a:r>
            <a:r>
              <a:rPr lang="en-US" altLang="ja-JP">
                <a:solidFill>
                  <a:srgbClr val="000000"/>
                </a:solidFill>
                <a:effectLst>
                  <a:outerShdw blurRad="38100" dist="38100" dir="2700000" algn="tl">
                    <a:srgbClr val="C0C0C0"/>
                  </a:outerShdw>
                </a:effectLst>
                <a:latin typeface="+mn-ea"/>
                <a:ea typeface="+mn-ea"/>
              </a:rPr>
              <a:t>2000</a:t>
            </a:r>
            <a:r>
              <a:rPr lang="ja-JP" altLang="en-US">
                <a:solidFill>
                  <a:srgbClr val="000000"/>
                </a:solidFill>
                <a:effectLst>
                  <a:outerShdw blurRad="38100" dist="38100" dir="2700000" algn="tl">
                    <a:srgbClr val="C0C0C0"/>
                  </a:outerShdw>
                </a:effectLst>
                <a:latin typeface="+mn-ea"/>
                <a:ea typeface="+mn-ea"/>
              </a:rPr>
              <a:t>年</a:t>
            </a:r>
          </a:p>
        </p:txBody>
      </p:sp>
      <p:sp>
        <p:nvSpPr>
          <p:cNvPr id="44081" name="Rectangle 49"/>
          <p:cNvSpPr>
            <a:spLocks noChangeArrowheads="1"/>
          </p:cNvSpPr>
          <p:nvPr/>
        </p:nvSpPr>
        <p:spPr bwMode="auto">
          <a:xfrm>
            <a:off x="2174875" y="1654175"/>
            <a:ext cx="487363" cy="325438"/>
          </a:xfrm>
          <a:prstGeom prst="rect">
            <a:avLst/>
          </a:prstGeom>
          <a:gradFill rotWithShape="1">
            <a:gsLst>
              <a:gs pos="0">
                <a:srgbClr val="475E76"/>
              </a:gs>
              <a:gs pos="50000">
                <a:srgbClr val="99CCFF"/>
              </a:gs>
              <a:gs pos="100000">
                <a:srgbClr val="475E76"/>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82" name="Rectangle 50"/>
          <p:cNvSpPr>
            <a:spLocks noChangeArrowheads="1"/>
          </p:cNvSpPr>
          <p:nvPr/>
        </p:nvSpPr>
        <p:spPr bwMode="auto">
          <a:xfrm>
            <a:off x="2174875" y="2085975"/>
            <a:ext cx="487363" cy="328613"/>
          </a:xfrm>
          <a:prstGeom prst="rect">
            <a:avLst/>
          </a:prstGeom>
          <a:gradFill rotWithShape="1">
            <a:gsLst>
              <a:gs pos="0">
                <a:srgbClr val="764776"/>
              </a:gs>
              <a:gs pos="50000">
                <a:srgbClr val="FF99FF"/>
              </a:gs>
              <a:gs pos="100000">
                <a:srgbClr val="764776"/>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83" name="Rectangle 51"/>
          <p:cNvSpPr>
            <a:spLocks noChangeArrowheads="1"/>
          </p:cNvSpPr>
          <p:nvPr/>
        </p:nvSpPr>
        <p:spPr bwMode="auto">
          <a:xfrm>
            <a:off x="4918075" y="1652588"/>
            <a:ext cx="488950" cy="330200"/>
          </a:xfrm>
          <a:prstGeom prst="rect">
            <a:avLst/>
          </a:prstGeom>
          <a:gradFill rotWithShape="1">
            <a:gsLst>
              <a:gs pos="0">
                <a:srgbClr val="182F76"/>
              </a:gs>
              <a:gs pos="50000">
                <a:srgbClr val="3366FF"/>
              </a:gs>
              <a:gs pos="100000">
                <a:srgbClr val="182F76"/>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84" name="Rectangle 52"/>
          <p:cNvSpPr>
            <a:spLocks noChangeArrowheads="1"/>
          </p:cNvSpPr>
          <p:nvPr/>
        </p:nvSpPr>
        <p:spPr bwMode="auto">
          <a:xfrm>
            <a:off x="4914900" y="2063750"/>
            <a:ext cx="493713" cy="338138"/>
          </a:xfrm>
          <a:prstGeom prst="rect">
            <a:avLst/>
          </a:prstGeom>
          <a:gradFill rotWithShape="1">
            <a:gsLst>
              <a:gs pos="0">
                <a:srgbClr val="762F00"/>
              </a:gs>
              <a:gs pos="50000">
                <a:srgbClr val="FF6600"/>
              </a:gs>
              <a:gs pos="100000">
                <a:srgbClr val="762F00"/>
              </a:gs>
            </a:gsLst>
            <a:lin ang="0" scaled="1"/>
          </a:gradFill>
          <a:ln w="8001">
            <a:solidFill>
              <a:srgbClr val="000000"/>
            </a:solidFill>
            <a:miter lim="800000"/>
            <a:headEnd/>
            <a:tailEnd/>
          </a:ln>
        </p:spPr>
        <p:txBody>
          <a:bodyPr/>
          <a:lstStyle/>
          <a:p>
            <a:endParaRPr lang="ja-JP" altLang="en-US">
              <a:solidFill>
                <a:srgbClr val="000000"/>
              </a:solidFill>
              <a:latin typeface="+mn-ea"/>
              <a:ea typeface="+mn-ea"/>
            </a:endParaRPr>
          </a:p>
        </p:txBody>
      </p:sp>
      <p:sp>
        <p:nvSpPr>
          <p:cNvPr id="44085" name="AutoShape 53"/>
          <p:cNvSpPr>
            <a:spLocks noChangeArrowheads="1"/>
          </p:cNvSpPr>
          <p:nvPr/>
        </p:nvSpPr>
        <p:spPr bwMode="auto">
          <a:xfrm>
            <a:off x="2122488" y="3870325"/>
            <a:ext cx="263525" cy="788988"/>
          </a:xfrm>
          <a:prstGeom prst="upDownArrow">
            <a:avLst>
              <a:gd name="adj1" fmla="val 50000"/>
              <a:gd name="adj2" fmla="val 59880"/>
            </a:avLst>
          </a:prstGeom>
          <a:solidFill>
            <a:srgbClr val="000066"/>
          </a:solidFill>
          <a:ln w="9525">
            <a:solidFill>
              <a:schemeClr val="tx1"/>
            </a:solidFill>
            <a:miter lim="800000"/>
            <a:headEnd/>
            <a:tailEnd/>
          </a:ln>
        </p:spPr>
        <p:txBody>
          <a:bodyPr vert="eaVert" wrap="none" anchor="ctr"/>
          <a:lstStyle/>
          <a:p>
            <a:endParaRPr lang="ja-JP" altLang="en-US">
              <a:solidFill>
                <a:srgbClr val="000000"/>
              </a:solidFill>
              <a:latin typeface="+mn-ea"/>
              <a:ea typeface="+mn-ea"/>
            </a:endParaRPr>
          </a:p>
        </p:txBody>
      </p:sp>
      <p:sp>
        <p:nvSpPr>
          <p:cNvPr id="44086" name="AutoShape 54"/>
          <p:cNvSpPr>
            <a:spLocks noChangeArrowheads="1"/>
          </p:cNvSpPr>
          <p:nvPr/>
        </p:nvSpPr>
        <p:spPr bwMode="auto">
          <a:xfrm>
            <a:off x="3324225" y="3429000"/>
            <a:ext cx="249238" cy="1052513"/>
          </a:xfrm>
          <a:prstGeom prst="upDownArrow">
            <a:avLst>
              <a:gd name="adj1" fmla="val 50000"/>
              <a:gd name="adj2" fmla="val 84458"/>
            </a:avLst>
          </a:prstGeom>
          <a:solidFill>
            <a:srgbClr val="CC0000"/>
          </a:solidFill>
          <a:ln w="9525">
            <a:solidFill>
              <a:schemeClr val="tx1"/>
            </a:solidFill>
            <a:miter lim="800000"/>
            <a:headEnd/>
            <a:tailEnd/>
          </a:ln>
        </p:spPr>
        <p:txBody>
          <a:bodyPr vert="eaVert" wrap="none" anchor="ctr"/>
          <a:lstStyle/>
          <a:p>
            <a:endParaRPr lang="ja-JP" altLang="en-US">
              <a:solidFill>
                <a:srgbClr val="000000"/>
              </a:solidFill>
              <a:latin typeface="+mn-ea"/>
              <a:ea typeface="+mn-ea"/>
            </a:endParaRPr>
          </a:p>
        </p:txBody>
      </p:sp>
      <p:sp>
        <p:nvSpPr>
          <p:cNvPr id="44087" name="AutoShape 55"/>
          <p:cNvSpPr>
            <a:spLocks noChangeArrowheads="1"/>
          </p:cNvSpPr>
          <p:nvPr/>
        </p:nvSpPr>
        <p:spPr bwMode="auto">
          <a:xfrm>
            <a:off x="4484688" y="3630613"/>
            <a:ext cx="276225" cy="746125"/>
          </a:xfrm>
          <a:prstGeom prst="upDownArrow">
            <a:avLst>
              <a:gd name="adj1" fmla="val 50000"/>
              <a:gd name="adj2" fmla="val 54023"/>
            </a:avLst>
          </a:prstGeom>
          <a:solidFill>
            <a:srgbClr val="000066"/>
          </a:solidFill>
          <a:ln w="9525">
            <a:solidFill>
              <a:schemeClr val="tx1"/>
            </a:solidFill>
            <a:miter lim="800000"/>
            <a:headEnd/>
            <a:tailEnd/>
          </a:ln>
        </p:spPr>
        <p:txBody>
          <a:bodyPr vert="eaVert" wrap="none" anchor="ctr"/>
          <a:lstStyle/>
          <a:p>
            <a:endParaRPr lang="ja-JP" altLang="en-US">
              <a:solidFill>
                <a:srgbClr val="000000"/>
              </a:solidFill>
              <a:latin typeface="+mn-ea"/>
              <a:ea typeface="+mn-ea"/>
            </a:endParaRPr>
          </a:p>
        </p:txBody>
      </p:sp>
      <p:sp>
        <p:nvSpPr>
          <p:cNvPr id="44088" name="AutoShape 56"/>
          <p:cNvSpPr>
            <a:spLocks noChangeArrowheads="1"/>
          </p:cNvSpPr>
          <p:nvPr/>
        </p:nvSpPr>
        <p:spPr bwMode="auto">
          <a:xfrm>
            <a:off x="5715000" y="3175000"/>
            <a:ext cx="261938" cy="995363"/>
          </a:xfrm>
          <a:prstGeom prst="upDownArrow">
            <a:avLst>
              <a:gd name="adj1" fmla="val 50000"/>
              <a:gd name="adj2" fmla="val 76000"/>
            </a:avLst>
          </a:prstGeom>
          <a:solidFill>
            <a:srgbClr val="CC0000"/>
          </a:solidFill>
          <a:ln w="9525">
            <a:solidFill>
              <a:schemeClr val="tx1"/>
            </a:solidFill>
            <a:miter lim="800000"/>
            <a:headEnd/>
            <a:tailEnd/>
          </a:ln>
        </p:spPr>
        <p:txBody>
          <a:bodyPr vert="eaVert" wrap="none" anchor="ctr"/>
          <a:lstStyle/>
          <a:p>
            <a:endParaRPr lang="ja-JP" altLang="en-US">
              <a:solidFill>
                <a:srgbClr val="000000"/>
              </a:solidFill>
              <a:latin typeface="+mn-ea"/>
              <a:ea typeface="+mn-ea"/>
            </a:endParaRPr>
          </a:p>
        </p:txBody>
      </p:sp>
      <p:sp>
        <p:nvSpPr>
          <p:cNvPr id="44089" name="AutoShape 57"/>
          <p:cNvSpPr>
            <a:spLocks noChangeArrowheads="1"/>
          </p:cNvSpPr>
          <p:nvPr/>
        </p:nvSpPr>
        <p:spPr bwMode="auto">
          <a:xfrm>
            <a:off x="6867525" y="3478213"/>
            <a:ext cx="263525" cy="788987"/>
          </a:xfrm>
          <a:prstGeom prst="upDownArrow">
            <a:avLst>
              <a:gd name="adj1" fmla="val 50000"/>
              <a:gd name="adj2" fmla="val 59879"/>
            </a:avLst>
          </a:prstGeom>
          <a:solidFill>
            <a:srgbClr val="000066"/>
          </a:solidFill>
          <a:ln w="9525">
            <a:solidFill>
              <a:schemeClr val="tx1"/>
            </a:solidFill>
            <a:miter lim="800000"/>
            <a:headEnd/>
            <a:tailEnd/>
          </a:ln>
        </p:spPr>
        <p:txBody>
          <a:bodyPr vert="eaVert" wrap="none" anchor="ctr"/>
          <a:lstStyle/>
          <a:p>
            <a:endParaRPr lang="ja-JP" altLang="en-US">
              <a:solidFill>
                <a:srgbClr val="000000"/>
              </a:solidFill>
              <a:latin typeface="+mn-ea"/>
              <a:ea typeface="+mn-ea"/>
            </a:endParaRPr>
          </a:p>
        </p:txBody>
      </p:sp>
      <p:sp>
        <p:nvSpPr>
          <p:cNvPr id="44090" name="AutoShape 58"/>
          <p:cNvSpPr>
            <a:spLocks noChangeArrowheads="1"/>
          </p:cNvSpPr>
          <p:nvPr/>
        </p:nvSpPr>
        <p:spPr bwMode="auto">
          <a:xfrm>
            <a:off x="8151813" y="2911475"/>
            <a:ext cx="249237" cy="1052513"/>
          </a:xfrm>
          <a:prstGeom prst="upDownArrow">
            <a:avLst>
              <a:gd name="adj1" fmla="val 50000"/>
              <a:gd name="adj2" fmla="val 84459"/>
            </a:avLst>
          </a:prstGeom>
          <a:solidFill>
            <a:srgbClr val="CC0000"/>
          </a:solidFill>
          <a:ln w="9525">
            <a:solidFill>
              <a:schemeClr val="tx1"/>
            </a:solidFill>
            <a:miter lim="800000"/>
            <a:headEnd/>
            <a:tailEnd/>
          </a:ln>
        </p:spPr>
        <p:txBody>
          <a:bodyPr vert="eaVert" wrap="none" anchor="ctr"/>
          <a:lstStyle/>
          <a:p>
            <a:endParaRPr lang="ja-JP" altLang="en-US">
              <a:solidFill>
                <a:srgbClr val="000000"/>
              </a:solidFill>
              <a:latin typeface="+mn-ea"/>
              <a:ea typeface="+mn-ea"/>
            </a:endParaRPr>
          </a:p>
        </p:txBody>
      </p:sp>
      <p:sp>
        <p:nvSpPr>
          <p:cNvPr id="86075" name="Text Box 59"/>
          <p:cNvSpPr txBox="1">
            <a:spLocks noChangeArrowheads="1"/>
          </p:cNvSpPr>
          <p:nvPr/>
        </p:nvSpPr>
        <p:spPr bwMode="auto">
          <a:xfrm>
            <a:off x="2257425" y="4125913"/>
            <a:ext cx="579438" cy="336550"/>
          </a:xfrm>
          <a:prstGeom prst="rect">
            <a:avLst/>
          </a:prstGeom>
          <a:noFill/>
          <a:ln w="9525">
            <a:noFill/>
            <a:miter lim="800000"/>
            <a:headEnd/>
            <a:tailEnd/>
          </a:ln>
          <a:effectLst/>
        </p:spPr>
        <p:txBody>
          <a:bodyPr wrap="none"/>
          <a:lstStyle/>
          <a:p>
            <a:pPr>
              <a:defRPr/>
            </a:pPr>
            <a:r>
              <a:rPr lang="en-US" altLang="ja-JP">
                <a:solidFill>
                  <a:srgbClr val="000000"/>
                </a:solidFill>
                <a:effectLst>
                  <a:outerShdw blurRad="38100" dist="38100" dir="2700000" algn="tl">
                    <a:srgbClr val="C0C0C0"/>
                  </a:outerShdw>
                </a:effectLst>
                <a:latin typeface="+mn-ea"/>
                <a:ea typeface="+mn-ea"/>
              </a:rPr>
              <a:t>10.3</a:t>
            </a:r>
          </a:p>
        </p:txBody>
      </p:sp>
      <p:sp>
        <p:nvSpPr>
          <p:cNvPr id="86076" name="Text Box 60"/>
          <p:cNvSpPr txBox="1">
            <a:spLocks noChangeArrowheads="1"/>
          </p:cNvSpPr>
          <p:nvPr/>
        </p:nvSpPr>
        <p:spPr bwMode="auto">
          <a:xfrm>
            <a:off x="3494088" y="3843338"/>
            <a:ext cx="579437" cy="336550"/>
          </a:xfrm>
          <a:prstGeom prst="rect">
            <a:avLst/>
          </a:prstGeom>
          <a:noFill/>
          <a:ln w="9525">
            <a:noFill/>
            <a:miter lim="800000"/>
            <a:headEnd/>
            <a:tailEnd/>
          </a:ln>
          <a:effectLst/>
        </p:spPr>
        <p:txBody>
          <a:bodyPr wrap="none"/>
          <a:lstStyle/>
          <a:p>
            <a:pPr>
              <a:defRPr/>
            </a:pPr>
            <a:r>
              <a:rPr lang="en-US" altLang="ja-JP">
                <a:solidFill>
                  <a:srgbClr val="000000"/>
                </a:solidFill>
                <a:effectLst>
                  <a:outerShdw blurRad="38100" dist="38100" dir="2700000" algn="tl">
                    <a:srgbClr val="C0C0C0"/>
                  </a:outerShdw>
                </a:effectLst>
                <a:latin typeface="+mn-ea"/>
                <a:ea typeface="+mn-ea"/>
              </a:rPr>
              <a:t>13.9</a:t>
            </a:r>
          </a:p>
        </p:txBody>
      </p:sp>
      <p:sp>
        <p:nvSpPr>
          <p:cNvPr id="86077" name="Text Box 61"/>
          <p:cNvSpPr txBox="1">
            <a:spLocks noChangeArrowheads="1"/>
          </p:cNvSpPr>
          <p:nvPr/>
        </p:nvSpPr>
        <p:spPr bwMode="auto">
          <a:xfrm>
            <a:off x="4703763" y="3814763"/>
            <a:ext cx="466725" cy="336550"/>
          </a:xfrm>
          <a:prstGeom prst="rect">
            <a:avLst/>
          </a:prstGeom>
          <a:noFill/>
          <a:ln w="9525">
            <a:noFill/>
            <a:miter lim="800000"/>
            <a:headEnd/>
            <a:tailEnd/>
          </a:ln>
          <a:effectLst/>
        </p:spPr>
        <p:txBody>
          <a:bodyPr wrap="none"/>
          <a:lstStyle/>
          <a:p>
            <a:pPr>
              <a:defRPr/>
            </a:pPr>
            <a:r>
              <a:rPr lang="en-US" altLang="ja-JP">
                <a:solidFill>
                  <a:srgbClr val="000000"/>
                </a:solidFill>
                <a:effectLst>
                  <a:outerShdw blurRad="38100" dist="38100" dir="2700000" algn="tl">
                    <a:srgbClr val="C0C0C0"/>
                  </a:outerShdw>
                </a:effectLst>
                <a:latin typeface="+mn-ea"/>
                <a:ea typeface="+mn-ea"/>
              </a:rPr>
              <a:t>9.4</a:t>
            </a:r>
          </a:p>
        </p:txBody>
      </p:sp>
      <p:sp>
        <p:nvSpPr>
          <p:cNvPr id="86078" name="Text Box 62"/>
          <p:cNvSpPr txBox="1">
            <a:spLocks noChangeArrowheads="1"/>
          </p:cNvSpPr>
          <p:nvPr/>
        </p:nvSpPr>
        <p:spPr bwMode="auto">
          <a:xfrm>
            <a:off x="5911850" y="3489325"/>
            <a:ext cx="579438" cy="336550"/>
          </a:xfrm>
          <a:prstGeom prst="rect">
            <a:avLst/>
          </a:prstGeom>
          <a:noFill/>
          <a:ln w="9525">
            <a:noFill/>
            <a:miter lim="800000"/>
            <a:headEnd/>
            <a:tailEnd/>
          </a:ln>
          <a:effectLst/>
        </p:spPr>
        <p:txBody>
          <a:bodyPr wrap="none"/>
          <a:lstStyle/>
          <a:p>
            <a:pPr>
              <a:defRPr/>
            </a:pPr>
            <a:r>
              <a:rPr lang="en-US" altLang="ja-JP">
                <a:solidFill>
                  <a:srgbClr val="000000"/>
                </a:solidFill>
                <a:effectLst>
                  <a:outerShdw blurRad="38100" dist="38100" dir="2700000" algn="tl">
                    <a:srgbClr val="C0C0C0"/>
                  </a:outerShdw>
                </a:effectLst>
                <a:latin typeface="+mn-ea"/>
                <a:ea typeface="+mn-ea"/>
              </a:rPr>
              <a:t>13.5</a:t>
            </a:r>
          </a:p>
        </p:txBody>
      </p:sp>
      <p:sp>
        <p:nvSpPr>
          <p:cNvPr id="86079" name="Text Box 63"/>
          <p:cNvSpPr txBox="1">
            <a:spLocks noChangeArrowheads="1"/>
          </p:cNvSpPr>
          <p:nvPr/>
        </p:nvSpPr>
        <p:spPr bwMode="auto">
          <a:xfrm>
            <a:off x="7073900" y="3717925"/>
            <a:ext cx="466725" cy="336550"/>
          </a:xfrm>
          <a:prstGeom prst="rect">
            <a:avLst/>
          </a:prstGeom>
          <a:noFill/>
          <a:ln w="9525">
            <a:noFill/>
            <a:miter lim="800000"/>
            <a:headEnd/>
            <a:tailEnd/>
          </a:ln>
          <a:effectLst/>
        </p:spPr>
        <p:txBody>
          <a:bodyPr wrap="none"/>
          <a:lstStyle/>
          <a:p>
            <a:pPr>
              <a:defRPr/>
            </a:pPr>
            <a:r>
              <a:rPr lang="en-US" altLang="ja-JP">
                <a:solidFill>
                  <a:srgbClr val="000000"/>
                </a:solidFill>
                <a:effectLst>
                  <a:outerShdw blurRad="38100" dist="38100" dir="2700000" algn="tl">
                    <a:srgbClr val="C0C0C0"/>
                  </a:outerShdw>
                </a:effectLst>
                <a:latin typeface="+mn-ea"/>
                <a:ea typeface="+mn-ea"/>
              </a:rPr>
              <a:t>9.6</a:t>
            </a:r>
          </a:p>
        </p:txBody>
      </p:sp>
      <p:sp>
        <p:nvSpPr>
          <p:cNvPr id="86080" name="Text Box 64"/>
          <p:cNvSpPr txBox="1">
            <a:spLocks noChangeArrowheads="1"/>
          </p:cNvSpPr>
          <p:nvPr/>
        </p:nvSpPr>
        <p:spPr bwMode="auto">
          <a:xfrm>
            <a:off x="8339138" y="3306763"/>
            <a:ext cx="579437" cy="336550"/>
          </a:xfrm>
          <a:prstGeom prst="rect">
            <a:avLst/>
          </a:prstGeom>
          <a:noFill/>
          <a:ln w="9525">
            <a:noFill/>
            <a:miter lim="800000"/>
            <a:headEnd/>
            <a:tailEnd/>
          </a:ln>
          <a:effectLst/>
        </p:spPr>
        <p:txBody>
          <a:bodyPr wrap="none"/>
          <a:lstStyle/>
          <a:p>
            <a:pPr>
              <a:defRPr/>
            </a:pPr>
            <a:r>
              <a:rPr lang="en-US" altLang="ja-JP">
                <a:solidFill>
                  <a:srgbClr val="000000"/>
                </a:solidFill>
                <a:effectLst>
                  <a:outerShdw blurRad="38100" dist="38100" dir="2700000" algn="tl">
                    <a:srgbClr val="C0C0C0"/>
                  </a:outerShdw>
                </a:effectLst>
                <a:latin typeface="+mn-ea"/>
                <a:ea typeface="+mn-ea"/>
              </a:rPr>
              <a:t>13.0</a:t>
            </a:r>
          </a:p>
        </p:txBody>
      </p:sp>
      <p:sp>
        <p:nvSpPr>
          <p:cNvPr id="44097" name="AutoShape 68"/>
          <p:cNvSpPr>
            <a:spLocks noChangeArrowheads="1"/>
          </p:cNvSpPr>
          <p:nvPr/>
        </p:nvSpPr>
        <p:spPr bwMode="auto">
          <a:xfrm>
            <a:off x="179388" y="63500"/>
            <a:ext cx="8686800" cy="865188"/>
          </a:xfrm>
          <a:prstGeom prst="roundRect">
            <a:avLst>
              <a:gd name="adj" fmla="val 16667"/>
            </a:avLst>
          </a:prstGeom>
          <a:solidFill>
            <a:schemeClr val="accent1">
              <a:alpha val="39999"/>
            </a:schemeClr>
          </a:solidFill>
          <a:ln w="9525">
            <a:solidFill>
              <a:srgbClr val="3366FF"/>
            </a:solidFill>
            <a:round/>
            <a:headEnd/>
            <a:tailEnd/>
          </a:ln>
        </p:spPr>
        <p:txBody>
          <a:bodyPr wrap="none" anchor="ctr"/>
          <a:lstStyle/>
          <a:p>
            <a:endParaRPr lang="ja-JP" altLang="en-US">
              <a:solidFill>
                <a:srgbClr val="000000"/>
              </a:solidFill>
              <a:latin typeface="+mn-ea"/>
              <a:ea typeface="+mn-ea"/>
            </a:endParaRPr>
          </a:p>
        </p:txBody>
      </p:sp>
      <p:sp>
        <p:nvSpPr>
          <p:cNvPr id="44098" name="Rectangle 69"/>
          <p:cNvSpPr>
            <a:spLocks noChangeArrowheads="1"/>
          </p:cNvSpPr>
          <p:nvPr/>
        </p:nvSpPr>
        <p:spPr bwMode="auto">
          <a:xfrm>
            <a:off x="457200" y="173038"/>
            <a:ext cx="82296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ja-JP" altLang="en-US" sz="3600" dirty="0">
                <a:solidFill>
                  <a:srgbClr val="0000FF"/>
                </a:solidFill>
                <a:latin typeface="+mn-ea"/>
                <a:ea typeface="+mn-ea"/>
              </a:rPr>
              <a:t>糖尿病患者は平均寿命が短い</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65"/>
          <p:cNvSpPr>
            <a:spLocks noChangeArrowheads="1"/>
          </p:cNvSpPr>
          <p:nvPr/>
        </p:nvSpPr>
        <p:spPr bwMode="auto">
          <a:xfrm>
            <a:off x="3851275" y="1557338"/>
            <a:ext cx="1584325" cy="431800"/>
          </a:xfrm>
          <a:prstGeom prst="roundRect">
            <a:avLst>
              <a:gd name="adj" fmla="val 16667"/>
            </a:avLst>
          </a:prstGeom>
          <a:solidFill>
            <a:schemeClr val="accent1"/>
          </a:solidFill>
          <a:ln w="9525">
            <a:solidFill>
              <a:srgbClr val="00FFFF"/>
            </a:solidFill>
            <a:round/>
            <a:headEnd/>
            <a:tailEnd/>
          </a:ln>
          <a:effectLst>
            <a:prstShdw prst="shdw17" dist="17961" dir="2700000">
              <a:srgbClr val="009999"/>
            </a:prstShdw>
          </a:effectLst>
        </p:spPr>
        <p:txBody>
          <a:bodyPr wrap="none" anchor="ctr"/>
          <a:lstStyle/>
          <a:p>
            <a:pPr>
              <a:spcBef>
                <a:spcPct val="50000"/>
              </a:spcBef>
            </a:pPr>
            <a:endParaRPr lang="ja-JP" altLang="en-US">
              <a:solidFill>
                <a:srgbClr val="000000"/>
              </a:solidFill>
              <a:latin typeface="ＭＳ Ｐゴシック" pitchFamily="50" charset="-128"/>
            </a:endParaRPr>
          </a:p>
        </p:txBody>
      </p:sp>
      <p:pic>
        <p:nvPicPr>
          <p:cNvPr id="70659" name="Picture 64" descr="Gut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137150"/>
            <a:ext cx="23764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6765" name="Rectangle 29"/>
          <p:cNvSpPr>
            <a:spLocks noChangeArrowheads="1"/>
          </p:cNvSpPr>
          <p:nvPr/>
        </p:nvSpPr>
        <p:spPr bwMode="invGray">
          <a:xfrm>
            <a:off x="1187450" y="115888"/>
            <a:ext cx="6704013" cy="646112"/>
          </a:xfrm>
          <a:prstGeom prst="rect">
            <a:avLst/>
          </a:prstGeom>
          <a:noFill/>
          <a:ln w="9525">
            <a:noFill/>
            <a:miter lim="800000"/>
            <a:headEnd/>
            <a:tailEnd/>
          </a:ln>
        </p:spPr>
        <p:txBody>
          <a:bodyPr lIns="0" tIns="0" rIns="0" bIns="0">
            <a:spAutoFit/>
          </a:bodyPr>
          <a:lstStyle/>
          <a:p>
            <a:pPr algn="ctr">
              <a:defRPr/>
            </a:pPr>
            <a:r>
              <a:rPr lang="ja-JP" altLang="en-US" sz="4200">
                <a:solidFill>
                  <a:srgbClr val="FFFF00"/>
                </a:solidFill>
                <a:effectLst>
                  <a:outerShdw blurRad="38100" dist="38100" dir="2700000" algn="tl">
                    <a:srgbClr val="000000"/>
                  </a:outerShdw>
                </a:effectLst>
                <a:latin typeface="ＭＳ Ｐゴシック" pitchFamily="50" charset="-128"/>
              </a:rPr>
              <a:t>血糖値の調節</a:t>
            </a:r>
            <a:endParaRPr lang="ja-JP" altLang="en-US" sz="4200">
              <a:solidFill>
                <a:srgbClr val="FFFFAA"/>
              </a:solidFill>
              <a:effectLst>
                <a:outerShdw blurRad="38100" dist="38100" dir="2700000" algn="tl">
                  <a:srgbClr val="000000"/>
                </a:outerShdw>
              </a:effectLst>
              <a:latin typeface="ＭＳ Ｐゴシック" pitchFamily="50" charset="-128"/>
            </a:endParaRPr>
          </a:p>
        </p:txBody>
      </p:sp>
      <p:pic>
        <p:nvPicPr>
          <p:cNvPr id="70661" name="Picture 2" descr="INS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5867400" y="1042988"/>
            <a:ext cx="7921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3" descr="INS1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2909888" y="2066925"/>
            <a:ext cx="7921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4" descr="INS1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5435600" y="2276475"/>
            <a:ext cx="792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Line 5"/>
          <p:cNvSpPr>
            <a:spLocks noChangeShapeType="1"/>
          </p:cNvSpPr>
          <p:nvPr/>
        </p:nvSpPr>
        <p:spPr bwMode="invGray">
          <a:xfrm flipH="1">
            <a:off x="2557463" y="1985963"/>
            <a:ext cx="1606550" cy="1671637"/>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665" name="Freeform 6"/>
          <p:cNvSpPr>
            <a:spLocks/>
          </p:cNvSpPr>
          <p:nvPr/>
        </p:nvSpPr>
        <p:spPr bwMode="invGray">
          <a:xfrm>
            <a:off x="3084513" y="842963"/>
            <a:ext cx="2568575" cy="1138237"/>
          </a:xfrm>
          <a:custGeom>
            <a:avLst/>
            <a:gdLst>
              <a:gd name="T0" fmla="*/ 2147483647 w 2058"/>
              <a:gd name="T1" fmla="*/ 2147483647 h 810"/>
              <a:gd name="T2" fmla="*/ 2147483647 w 2058"/>
              <a:gd name="T3" fmla="*/ 2147483647 h 810"/>
              <a:gd name="T4" fmla="*/ 2147483647 w 2058"/>
              <a:gd name="T5" fmla="*/ 2147483647 h 810"/>
              <a:gd name="T6" fmla="*/ 2147483647 w 2058"/>
              <a:gd name="T7" fmla="*/ 2147483647 h 810"/>
              <a:gd name="T8" fmla="*/ 2147483647 w 2058"/>
              <a:gd name="T9" fmla="*/ 2147483647 h 810"/>
              <a:gd name="T10" fmla="*/ 2147483647 w 2058"/>
              <a:gd name="T11" fmla="*/ 2147483647 h 810"/>
              <a:gd name="T12" fmla="*/ 2147483647 w 2058"/>
              <a:gd name="T13" fmla="*/ 2147483647 h 810"/>
              <a:gd name="T14" fmla="*/ 2147483647 w 2058"/>
              <a:gd name="T15" fmla="*/ 2147483647 h 810"/>
              <a:gd name="T16" fmla="*/ 2147483647 w 2058"/>
              <a:gd name="T17" fmla="*/ 2147483647 h 810"/>
              <a:gd name="T18" fmla="*/ 2147483647 w 2058"/>
              <a:gd name="T19" fmla="*/ 2147483647 h 810"/>
              <a:gd name="T20" fmla="*/ 0 w 2058"/>
              <a:gd name="T21" fmla="*/ 2147483647 h 810"/>
              <a:gd name="T22" fmla="*/ 2147483647 w 2058"/>
              <a:gd name="T23" fmla="*/ 2147483647 h 810"/>
              <a:gd name="T24" fmla="*/ 2147483647 w 2058"/>
              <a:gd name="T25" fmla="*/ 2147483647 h 810"/>
              <a:gd name="T26" fmla="*/ 2147483647 w 2058"/>
              <a:gd name="T27" fmla="*/ 2147483647 h 810"/>
              <a:gd name="T28" fmla="*/ 2147483647 w 2058"/>
              <a:gd name="T29" fmla="*/ 2147483647 h 810"/>
              <a:gd name="T30" fmla="*/ 2147483647 w 2058"/>
              <a:gd name="T31" fmla="*/ 2147483647 h 810"/>
              <a:gd name="T32" fmla="*/ 2147483647 w 2058"/>
              <a:gd name="T33" fmla="*/ 2147483647 h 810"/>
              <a:gd name="T34" fmla="*/ 2147483647 w 2058"/>
              <a:gd name="T35" fmla="*/ 2147483647 h 810"/>
              <a:gd name="T36" fmla="*/ 2147483647 w 2058"/>
              <a:gd name="T37" fmla="*/ 2147483647 h 810"/>
              <a:gd name="T38" fmla="*/ 2147483647 w 2058"/>
              <a:gd name="T39" fmla="*/ 2147483647 h 810"/>
              <a:gd name="T40" fmla="*/ 2147483647 w 2058"/>
              <a:gd name="T41" fmla="*/ 2147483647 h 810"/>
              <a:gd name="T42" fmla="*/ 2147483647 w 2058"/>
              <a:gd name="T43" fmla="*/ 2147483647 h 810"/>
              <a:gd name="T44" fmla="*/ 2147483647 w 2058"/>
              <a:gd name="T45" fmla="*/ 2147483647 h 810"/>
              <a:gd name="T46" fmla="*/ 2147483647 w 2058"/>
              <a:gd name="T47" fmla="*/ 0 h 810"/>
              <a:gd name="T48" fmla="*/ 2147483647 w 2058"/>
              <a:gd name="T49" fmla="*/ 2147483647 h 810"/>
              <a:gd name="T50" fmla="*/ 2147483647 w 2058"/>
              <a:gd name="T51" fmla="*/ 2147483647 h 810"/>
              <a:gd name="T52" fmla="*/ 2147483647 w 2058"/>
              <a:gd name="T53" fmla="*/ 2147483647 h 810"/>
              <a:gd name="T54" fmla="*/ 2147483647 w 2058"/>
              <a:gd name="T55" fmla="*/ 2147483647 h 810"/>
              <a:gd name="T56" fmla="*/ 2147483647 w 2058"/>
              <a:gd name="T57" fmla="*/ 2147483647 h 810"/>
              <a:gd name="T58" fmla="*/ 2147483647 w 2058"/>
              <a:gd name="T59" fmla="*/ 2147483647 h 810"/>
              <a:gd name="T60" fmla="*/ 2147483647 w 2058"/>
              <a:gd name="T61" fmla="*/ 2147483647 h 810"/>
              <a:gd name="T62" fmla="*/ 2147483647 w 2058"/>
              <a:gd name="T63" fmla="*/ 2147483647 h 810"/>
              <a:gd name="T64" fmla="*/ 2147483647 w 2058"/>
              <a:gd name="T65" fmla="*/ 2147483647 h 810"/>
              <a:gd name="T66" fmla="*/ 2147483647 w 2058"/>
              <a:gd name="T67" fmla="*/ 2147483647 h 810"/>
              <a:gd name="T68" fmla="*/ 2147483647 w 2058"/>
              <a:gd name="T69" fmla="*/ 2147483647 h 810"/>
              <a:gd name="T70" fmla="*/ 2147483647 w 2058"/>
              <a:gd name="T71" fmla="*/ 2147483647 h 810"/>
              <a:gd name="T72" fmla="*/ 2147483647 w 2058"/>
              <a:gd name="T73" fmla="*/ 2147483647 h 810"/>
              <a:gd name="T74" fmla="*/ 2147483647 w 2058"/>
              <a:gd name="T75" fmla="*/ 2147483647 h 810"/>
              <a:gd name="T76" fmla="*/ 2147483647 w 2058"/>
              <a:gd name="T77" fmla="*/ 2147483647 h 810"/>
              <a:gd name="T78" fmla="*/ 2147483647 w 2058"/>
              <a:gd name="T79" fmla="*/ 2147483647 h 810"/>
              <a:gd name="T80" fmla="*/ 2147483647 w 2058"/>
              <a:gd name="T81" fmla="*/ 2147483647 h 810"/>
              <a:gd name="T82" fmla="*/ 2147483647 w 2058"/>
              <a:gd name="T83" fmla="*/ 2147483647 h 810"/>
              <a:gd name="T84" fmla="*/ 2147483647 w 2058"/>
              <a:gd name="T85" fmla="*/ 2147483647 h 810"/>
              <a:gd name="T86" fmla="*/ 2147483647 w 2058"/>
              <a:gd name="T87" fmla="*/ 2147483647 h 810"/>
              <a:gd name="T88" fmla="*/ 2147483647 w 2058"/>
              <a:gd name="T89" fmla="*/ 2147483647 h 810"/>
              <a:gd name="T90" fmla="*/ 2147483647 w 2058"/>
              <a:gd name="T91" fmla="*/ 2147483647 h 810"/>
              <a:gd name="T92" fmla="*/ 2147483647 w 2058"/>
              <a:gd name="T93" fmla="*/ 2147483647 h 810"/>
              <a:gd name="T94" fmla="*/ 2147483647 w 2058"/>
              <a:gd name="T95" fmla="*/ 2147483647 h 810"/>
              <a:gd name="T96" fmla="*/ 2147483647 w 2058"/>
              <a:gd name="T97" fmla="*/ 2147483647 h 810"/>
              <a:gd name="T98" fmla="*/ 2147483647 w 2058"/>
              <a:gd name="T99" fmla="*/ 2147483647 h 810"/>
              <a:gd name="T100" fmla="*/ 2147483647 w 2058"/>
              <a:gd name="T101" fmla="*/ 2147483647 h 810"/>
              <a:gd name="T102" fmla="*/ 2147483647 w 2058"/>
              <a:gd name="T103" fmla="*/ 2147483647 h 810"/>
              <a:gd name="T104" fmla="*/ 2147483647 w 2058"/>
              <a:gd name="T105" fmla="*/ 2147483647 h 810"/>
              <a:gd name="T106" fmla="*/ 2147483647 w 2058"/>
              <a:gd name="T107" fmla="*/ 2147483647 h 810"/>
              <a:gd name="T108" fmla="*/ 2147483647 w 2058"/>
              <a:gd name="T109" fmla="*/ 2147483647 h 810"/>
              <a:gd name="T110" fmla="*/ 2147483647 w 2058"/>
              <a:gd name="T111" fmla="*/ 2147483647 h 810"/>
              <a:gd name="T112" fmla="*/ 2147483647 w 2058"/>
              <a:gd name="T113" fmla="*/ 2147483647 h 810"/>
              <a:gd name="T114" fmla="*/ 2147483647 w 2058"/>
              <a:gd name="T115" fmla="*/ 2147483647 h 810"/>
              <a:gd name="T116" fmla="*/ 2147483647 w 2058"/>
              <a:gd name="T117" fmla="*/ 2147483647 h 810"/>
              <a:gd name="T118" fmla="*/ 2147483647 w 2058"/>
              <a:gd name="T119" fmla="*/ 2147483647 h 810"/>
              <a:gd name="T120" fmla="*/ 2147483647 w 2058"/>
              <a:gd name="T121" fmla="*/ 2147483647 h 810"/>
              <a:gd name="T122" fmla="*/ 2147483647 w 2058"/>
              <a:gd name="T123" fmla="*/ 2147483647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8"/>
              <a:gd name="T187" fmla="*/ 0 h 810"/>
              <a:gd name="T188" fmla="*/ 2058 w 205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8" h="810">
                <a:moveTo>
                  <a:pt x="600" y="489"/>
                </a:moveTo>
                <a:lnTo>
                  <a:pt x="592" y="497"/>
                </a:lnTo>
                <a:lnTo>
                  <a:pt x="584" y="497"/>
                </a:lnTo>
                <a:lnTo>
                  <a:pt x="584" y="505"/>
                </a:lnTo>
                <a:lnTo>
                  <a:pt x="584" y="513"/>
                </a:lnTo>
                <a:lnTo>
                  <a:pt x="576" y="529"/>
                </a:lnTo>
                <a:lnTo>
                  <a:pt x="576" y="537"/>
                </a:lnTo>
                <a:lnTo>
                  <a:pt x="568" y="537"/>
                </a:lnTo>
                <a:lnTo>
                  <a:pt x="568" y="545"/>
                </a:lnTo>
                <a:lnTo>
                  <a:pt x="568" y="553"/>
                </a:lnTo>
                <a:lnTo>
                  <a:pt x="560" y="553"/>
                </a:lnTo>
                <a:lnTo>
                  <a:pt x="560" y="561"/>
                </a:lnTo>
                <a:lnTo>
                  <a:pt x="560" y="570"/>
                </a:lnTo>
                <a:lnTo>
                  <a:pt x="560" y="585"/>
                </a:lnTo>
                <a:lnTo>
                  <a:pt x="560" y="594"/>
                </a:lnTo>
                <a:lnTo>
                  <a:pt x="560" y="601"/>
                </a:lnTo>
                <a:lnTo>
                  <a:pt x="552" y="609"/>
                </a:lnTo>
                <a:lnTo>
                  <a:pt x="544" y="618"/>
                </a:lnTo>
                <a:lnTo>
                  <a:pt x="544" y="625"/>
                </a:lnTo>
                <a:lnTo>
                  <a:pt x="536" y="625"/>
                </a:lnTo>
                <a:lnTo>
                  <a:pt x="536" y="633"/>
                </a:lnTo>
                <a:lnTo>
                  <a:pt x="536" y="649"/>
                </a:lnTo>
                <a:lnTo>
                  <a:pt x="528" y="649"/>
                </a:lnTo>
                <a:lnTo>
                  <a:pt x="520" y="666"/>
                </a:lnTo>
                <a:lnTo>
                  <a:pt x="504" y="681"/>
                </a:lnTo>
                <a:lnTo>
                  <a:pt x="496" y="697"/>
                </a:lnTo>
                <a:lnTo>
                  <a:pt x="496" y="705"/>
                </a:lnTo>
                <a:lnTo>
                  <a:pt x="496" y="714"/>
                </a:lnTo>
                <a:lnTo>
                  <a:pt x="496" y="721"/>
                </a:lnTo>
                <a:lnTo>
                  <a:pt x="488" y="721"/>
                </a:lnTo>
                <a:lnTo>
                  <a:pt x="488" y="729"/>
                </a:lnTo>
                <a:lnTo>
                  <a:pt x="480" y="729"/>
                </a:lnTo>
                <a:lnTo>
                  <a:pt x="472" y="745"/>
                </a:lnTo>
                <a:lnTo>
                  <a:pt x="456" y="745"/>
                </a:lnTo>
                <a:lnTo>
                  <a:pt x="448" y="745"/>
                </a:lnTo>
                <a:lnTo>
                  <a:pt x="448" y="753"/>
                </a:lnTo>
                <a:lnTo>
                  <a:pt x="440" y="762"/>
                </a:lnTo>
                <a:lnTo>
                  <a:pt x="432" y="762"/>
                </a:lnTo>
                <a:lnTo>
                  <a:pt x="432" y="769"/>
                </a:lnTo>
                <a:lnTo>
                  <a:pt x="424" y="769"/>
                </a:lnTo>
                <a:lnTo>
                  <a:pt x="416" y="769"/>
                </a:lnTo>
                <a:lnTo>
                  <a:pt x="408" y="777"/>
                </a:lnTo>
                <a:lnTo>
                  <a:pt x="400" y="777"/>
                </a:lnTo>
                <a:lnTo>
                  <a:pt x="384" y="786"/>
                </a:lnTo>
                <a:lnTo>
                  <a:pt x="368" y="793"/>
                </a:lnTo>
                <a:lnTo>
                  <a:pt x="360" y="793"/>
                </a:lnTo>
                <a:lnTo>
                  <a:pt x="352" y="801"/>
                </a:lnTo>
                <a:lnTo>
                  <a:pt x="336" y="801"/>
                </a:lnTo>
                <a:lnTo>
                  <a:pt x="328" y="801"/>
                </a:lnTo>
                <a:lnTo>
                  <a:pt x="320" y="801"/>
                </a:lnTo>
                <a:lnTo>
                  <a:pt x="312" y="801"/>
                </a:lnTo>
                <a:lnTo>
                  <a:pt x="304" y="801"/>
                </a:lnTo>
                <a:lnTo>
                  <a:pt x="295" y="801"/>
                </a:lnTo>
                <a:lnTo>
                  <a:pt x="288" y="801"/>
                </a:lnTo>
                <a:lnTo>
                  <a:pt x="280" y="801"/>
                </a:lnTo>
                <a:lnTo>
                  <a:pt x="271" y="801"/>
                </a:lnTo>
                <a:lnTo>
                  <a:pt x="271" y="810"/>
                </a:lnTo>
                <a:lnTo>
                  <a:pt x="264" y="810"/>
                </a:lnTo>
                <a:lnTo>
                  <a:pt x="247" y="810"/>
                </a:lnTo>
                <a:lnTo>
                  <a:pt x="240" y="810"/>
                </a:lnTo>
                <a:lnTo>
                  <a:pt x="232" y="810"/>
                </a:lnTo>
                <a:lnTo>
                  <a:pt x="223" y="810"/>
                </a:lnTo>
                <a:lnTo>
                  <a:pt x="216" y="810"/>
                </a:lnTo>
                <a:lnTo>
                  <a:pt x="199" y="810"/>
                </a:lnTo>
                <a:lnTo>
                  <a:pt x="192" y="810"/>
                </a:lnTo>
                <a:lnTo>
                  <a:pt x="184" y="810"/>
                </a:lnTo>
                <a:lnTo>
                  <a:pt x="175" y="801"/>
                </a:lnTo>
                <a:lnTo>
                  <a:pt x="168" y="801"/>
                </a:lnTo>
                <a:lnTo>
                  <a:pt x="151" y="801"/>
                </a:lnTo>
                <a:lnTo>
                  <a:pt x="144" y="801"/>
                </a:lnTo>
                <a:lnTo>
                  <a:pt x="136" y="801"/>
                </a:lnTo>
                <a:lnTo>
                  <a:pt x="120" y="801"/>
                </a:lnTo>
                <a:lnTo>
                  <a:pt x="103" y="786"/>
                </a:lnTo>
                <a:lnTo>
                  <a:pt x="96" y="786"/>
                </a:lnTo>
                <a:lnTo>
                  <a:pt x="96" y="777"/>
                </a:lnTo>
                <a:lnTo>
                  <a:pt x="88" y="769"/>
                </a:lnTo>
                <a:lnTo>
                  <a:pt x="72" y="769"/>
                </a:lnTo>
                <a:lnTo>
                  <a:pt x="64" y="762"/>
                </a:lnTo>
                <a:lnTo>
                  <a:pt x="55" y="745"/>
                </a:lnTo>
                <a:lnTo>
                  <a:pt x="48" y="745"/>
                </a:lnTo>
                <a:lnTo>
                  <a:pt x="31" y="745"/>
                </a:lnTo>
                <a:lnTo>
                  <a:pt x="31" y="729"/>
                </a:lnTo>
                <a:lnTo>
                  <a:pt x="31" y="721"/>
                </a:lnTo>
                <a:lnTo>
                  <a:pt x="31" y="714"/>
                </a:lnTo>
                <a:lnTo>
                  <a:pt x="24" y="714"/>
                </a:lnTo>
                <a:lnTo>
                  <a:pt x="24" y="697"/>
                </a:lnTo>
                <a:lnTo>
                  <a:pt x="24" y="690"/>
                </a:lnTo>
                <a:lnTo>
                  <a:pt x="16" y="690"/>
                </a:lnTo>
                <a:lnTo>
                  <a:pt x="16" y="681"/>
                </a:lnTo>
                <a:lnTo>
                  <a:pt x="7" y="681"/>
                </a:lnTo>
                <a:lnTo>
                  <a:pt x="7" y="666"/>
                </a:lnTo>
                <a:lnTo>
                  <a:pt x="7" y="657"/>
                </a:lnTo>
                <a:lnTo>
                  <a:pt x="7" y="649"/>
                </a:lnTo>
                <a:lnTo>
                  <a:pt x="0" y="649"/>
                </a:lnTo>
                <a:lnTo>
                  <a:pt x="0" y="642"/>
                </a:lnTo>
                <a:lnTo>
                  <a:pt x="0" y="633"/>
                </a:lnTo>
                <a:lnTo>
                  <a:pt x="0" y="625"/>
                </a:lnTo>
                <a:lnTo>
                  <a:pt x="0" y="618"/>
                </a:lnTo>
                <a:lnTo>
                  <a:pt x="0" y="609"/>
                </a:lnTo>
                <a:lnTo>
                  <a:pt x="0" y="601"/>
                </a:lnTo>
                <a:lnTo>
                  <a:pt x="0" y="594"/>
                </a:lnTo>
                <a:lnTo>
                  <a:pt x="0" y="585"/>
                </a:lnTo>
                <a:lnTo>
                  <a:pt x="0" y="577"/>
                </a:lnTo>
                <a:lnTo>
                  <a:pt x="0" y="570"/>
                </a:lnTo>
                <a:lnTo>
                  <a:pt x="0" y="561"/>
                </a:lnTo>
                <a:lnTo>
                  <a:pt x="7" y="553"/>
                </a:lnTo>
                <a:lnTo>
                  <a:pt x="7" y="537"/>
                </a:lnTo>
                <a:lnTo>
                  <a:pt x="7" y="529"/>
                </a:lnTo>
                <a:lnTo>
                  <a:pt x="7" y="513"/>
                </a:lnTo>
                <a:lnTo>
                  <a:pt x="7" y="505"/>
                </a:lnTo>
                <a:lnTo>
                  <a:pt x="7" y="497"/>
                </a:lnTo>
                <a:lnTo>
                  <a:pt x="0" y="497"/>
                </a:lnTo>
                <a:lnTo>
                  <a:pt x="0" y="481"/>
                </a:lnTo>
                <a:lnTo>
                  <a:pt x="0" y="473"/>
                </a:lnTo>
                <a:lnTo>
                  <a:pt x="0" y="465"/>
                </a:lnTo>
                <a:lnTo>
                  <a:pt x="7" y="457"/>
                </a:lnTo>
                <a:lnTo>
                  <a:pt x="7" y="449"/>
                </a:lnTo>
                <a:lnTo>
                  <a:pt x="7" y="441"/>
                </a:lnTo>
                <a:lnTo>
                  <a:pt x="16" y="441"/>
                </a:lnTo>
                <a:lnTo>
                  <a:pt x="16" y="433"/>
                </a:lnTo>
                <a:lnTo>
                  <a:pt x="24" y="417"/>
                </a:lnTo>
                <a:lnTo>
                  <a:pt x="24" y="409"/>
                </a:lnTo>
                <a:lnTo>
                  <a:pt x="24" y="401"/>
                </a:lnTo>
                <a:lnTo>
                  <a:pt x="24" y="385"/>
                </a:lnTo>
                <a:lnTo>
                  <a:pt x="31" y="385"/>
                </a:lnTo>
                <a:lnTo>
                  <a:pt x="31" y="377"/>
                </a:lnTo>
                <a:lnTo>
                  <a:pt x="31" y="369"/>
                </a:lnTo>
                <a:lnTo>
                  <a:pt x="40" y="353"/>
                </a:lnTo>
                <a:lnTo>
                  <a:pt x="40" y="345"/>
                </a:lnTo>
                <a:lnTo>
                  <a:pt x="48" y="337"/>
                </a:lnTo>
                <a:lnTo>
                  <a:pt x="48" y="329"/>
                </a:lnTo>
                <a:lnTo>
                  <a:pt x="55" y="329"/>
                </a:lnTo>
                <a:lnTo>
                  <a:pt x="55" y="321"/>
                </a:lnTo>
                <a:lnTo>
                  <a:pt x="64" y="321"/>
                </a:lnTo>
                <a:lnTo>
                  <a:pt x="64" y="305"/>
                </a:lnTo>
                <a:lnTo>
                  <a:pt x="64" y="297"/>
                </a:lnTo>
                <a:lnTo>
                  <a:pt x="72" y="297"/>
                </a:lnTo>
                <a:lnTo>
                  <a:pt x="72" y="289"/>
                </a:lnTo>
                <a:lnTo>
                  <a:pt x="88" y="289"/>
                </a:lnTo>
                <a:lnTo>
                  <a:pt x="96" y="281"/>
                </a:lnTo>
                <a:lnTo>
                  <a:pt x="96" y="264"/>
                </a:lnTo>
                <a:lnTo>
                  <a:pt x="103" y="257"/>
                </a:lnTo>
                <a:lnTo>
                  <a:pt x="103" y="249"/>
                </a:lnTo>
                <a:lnTo>
                  <a:pt x="112" y="249"/>
                </a:lnTo>
                <a:lnTo>
                  <a:pt x="112" y="240"/>
                </a:lnTo>
                <a:lnTo>
                  <a:pt x="112" y="233"/>
                </a:lnTo>
                <a:lnTo>
                  <a:pt x="120" y="233"/>
                </a:lnTo>
                <a:lnTo>
                  <a:pt x="120" y="225"/>
                </a:lnTo>
                <a:lnTo>
                  <a:pt x="127" y="225"/>
                </a:lnTo>
                <a:lnTo>
                  <a:pt x="136" y="216"/>
                </a:lnTo>
                <a:lnTo>
                  <a:pt x="151" y="201"/>
                </a:lnTo>
                <a:lnTo>
                  <a:pt x="160" y="201"/>
                </a:lnTo>
                <a:lnTo>
                  <a:pt x="168" y="192"/>
                </a:lnTo>
                <a:lnTo>
                  <a:pt x="168" y="185"/>
                </a:lnTo>
                <a:lnTo>
                  <a:pt x="168" y="177"/>
                </a:lnTo>
                <a:lnTo>
                  <a:pt x="175" y="177"/>
                </a:lnTo>
                <a:lnTo>
                  <a:pt x="192" y="168"/>
                </a:lnTo>
                <a:lnTo>
                  <a:pt x="192" y="161"/>
                </a:lnTo>
                <a:lnTo>
                  <a:pt x="208" y="161"/>
                </a:lnTo>
                <a:lnTo>
                  <a:pt x="208" y="153"/>
                </a:lnTo>
                <a:lnTo>
                  <a:pt x="216" y="153"/>
                </a:lnTo>
                <a:lnTo>
                  <a:pt x="216" y="137"/>
                </a:lnTo>
                <a:lnTo>
                  <a:pt x="223" y="137"/>
                </a:lnTo>
                <a:lnTo>
                  <a:pt x="232" y="129"/>
                </a:lnTo>
                <a:lnTo>
                  <a:pt x="240" y="113"/>
                </a:lnTo>
                <a:lnTo>
                  <a:pt x="247" y="113"/>
                </a:lnTo>
                <a:lnTo>
                  <a:pt x="256" y="105"/>
                </a:lnTo>
                <a:lnTo>
                  <a:pt x="271" y="105"/>
                </a:lnTo>
                <a:lnTo>
                  <a:pt x="280" y="105"/>
                </a:lnTo>
                <a:lnTo>
                  <a:pt x="288" y="96"/>
                </a:lnTo>
                <a:lnTo>
                  <a:pt x="295" y="96"/>
                </a:lnTo>
                <a:lnTo>
                  <a:pt x="304" y="96"/>
                </a:lnTo>
                <a:lnTo>
                  <a:pt x="320" y="89"/>
                </a:lnTo>
                <a:lnTo>
                  <a:pt x="328" y="89"/>
                </a:lnTo>
                <a:lnTo>
                  <a:pt x="344" y="81"/>
                </a:lnTo>
                <a:lnTo>
                  <a:pt x="360" y="72"/>
                </a:lnTo>
                <a:lnTo>
                  <a:pt x="368" y="72"/>
                </a:lnTo>
                <a:lnTo>
                  <a:pt x="376" y="72"/>
                </a:lnTo>
                <a:lnTo>
                  <a:pt x="392" y="72"/>
                </a:lnTo>
                <a:lnTo>
                  <a:pt x="400" y="72"/>
                </a:lnTo>
                <a:lnTo>
                  <a:pt x="416" y="72"/>
                </a:lnTo>
                <a:lnTo>
                  <a:pt x="416" y="65"/>
                </a:lnTo>
                <a:lnTo>
                  <a:pt x="424" y="65"/>
                </a:lnTo>
                <a:lnTo>
                  <a:pt x="432" y="65"/>
                </a:lnTo>
                <a:lnTo>
                  <a:pt x="448" y="57"/>
                </a:lnTo>
                <a:lnTo>
                  <a:pt x="448" y="48"/>
                </a:lnTo>
                <a:lnTo>
                  <a:pt x="456" y="48"/>
                </a:lnTo>
                <a:lnTo>
                  <a:pt x="464" y="48"/>
                </a:lnTo>
                <a:lnTo>
                  <a:pt x="480" y="48"/>
                </a:lnTo>
                <a:lnTo>
                  <a:pt x="488" y="48"/>
                </a:lnTo>
                <a:lnTo>
                  <a:pt x="496" y="48"/>
                </a:lnTo>
                <a:lnTo>
                  <a:pt x="504" y="48"/>
                </a:lnTo>
                <a:lnTo>
                  <a:pt x="512" y="48"/>
                </a:lnTo>
                <a:lnTo>
                  <a:pt x="520" y="48"/>
                </a:lnTo>
                <a:lnTo>
                  <a:pt x="528" y="48"/>
                </a:lnTo>
                <a:lnTo>
                  <a:pt x="544" y="33"/>
                </a:lnTo>
                <a:lnTo>
                  <a:pt x="552" y="33"/>
                </a:lnTo>
                <a:lnTo>
                  <a:pt x="560" y="17"/>
                </a:lnTo>
                <a:lnTo>
                  <a:pt x="568" y="17"/>
                </a:lnTo>
                <a:lnTo>
                  <a:pt x="584" y="17"/>
                </a:lnTo>
                <a:lnTo>
                  <a:pt x="584" y="9"/>
                </a:lnTo>
                <a:lnTo>
                  <a:pt x="592" y="9"/>
                </a:lnTo>
                <a:lnTo>
                  <a:pt x="608" y="9"/>
                </a:lnTo>
                <a:lnTo>
                  <a:pt x="616" y="9"/>
                </a:lnTo>
                <a:lnTo>
                  <a:pt x="632" y="9"/>
                </a:lnTo>
                <a:lnTo>
                  <a:pt x="640" y="9"/>
                </a:lnTo>
                <a:lnTo>
                  <a:pt x="649" y="9"/>
                </a:lnTo>
                <a:lnTo>
                  <a:pt x="664" y="9"/>
                </a:lnTo>
                <a:lnTo>
                  <a:pt x="673" y="9"/>
                </a:lnTo>
                <a:lnTo>
                  <a:pt x="680" y="9"/>
                </a:lnTo>
                <a:lnTo>
                  <a:pt x="688" y="9"/>
                </a:lnTo>
                <a:lnTo>
                  <a:pt x="697" y="0"/>
                </a:lnTo>
                <a:lnTo>
                  <a:pt x="704" y="0"/>
                </a:lnTo>
                <a:lnTo>
                  <a:pt x="712" y="0"/>
                </a:lnTo>
                <a:lnTo>
                  <a:pt x="721" y="0"/>
                </a:lnTo>
                <a:lnTo>
                  <a:pt x="728" y="0"/>
                </a:lnTo>
                <a:lnTo>
                  <a:pt x="736" y="0"/>
                </a:lnTo>
                <a:lnTo>
                  <a:pt x="745" y="0"/>
                </a:lnTo>
                <a:lnTo>
                  <a:pt x="752" y="0"/>
                </a:lnTo>
                <a:lnTo>
                  <a:pt x="760" y="0"/>
                </a:lnTo>
                <a:lnTo>
                  <a:pt x="769" y="0"/>
                </a:lnTo>
                <a:lnTo>
                  <a:pt x="784" y="9"/>
                </a:lnTo>
                <a:lnTo>
                  <a:pt x="793" y="0"/>
                </a:lnTo>
                <a:lnTo>
                  <a:pt x="800" y="0"/>
                </a:lnTo>
                <a:lnTo>
                  <a:pt x="817" y="0"/>
                </a:lnTo>
                <a:lnTo>
                  <a:pt x="824" y="0"/>
                </a:lnTo>
                <a:lnTo>
                  <a:pt x="832" y="0"/>
                </a:lnTo>
                <a:lnTo>
                  <a:pt x="841" y="0"/>
                </a:lnTo>
                <a:lnTo>
                  <a:pt x="848" y="0"/>
                </a:lnTo>
                <a:lnTo>
                  <a:pt x="865" y="0"/>
                </a:lnTo>
                <a:lnTo>
                  <a:pt x="865" y="9"/>
                </a:lnTo>
                <a:lnTo>
                  <a:pt x="872" y="9"/>
                </a:lnTo>
                <a:lnTo>
                  <a:pt x="880" y="9"/>
                </a:lnTo>
                <a:lnTo>
                  <a:pt x="896" y="9"/>
                </a:lnTo>
                <a:lnTo>
                  <a:pt x="904" y="9"/>
                </a:lnTo>
                <a:lnTo>
                  <a:pt x="913" y="9"/>
                </a:lnTo>
                <a:lnTo>
                  <a:pt x="920" y="9"/>
                </a:lnTo>
                <a:lnTo>
                  <a:pt x="920" y="17"/>
                </a:lnTo>
                <a:lnTo>
                  <a:pt x="928" y="17"/>
                </a:lnTo>
                <a:lnTo>
                  <a:pt x="937" y="17"/>
                </a:lnTo>
                <a:lnTo>
                  <a:pt x="944" y="17"/>
                </a:lnTo>
                <a:lnTo>
                  <a:pt x="953" y="24"/>
                </a:lnTo>
                <a:lnTo>
                  <a:pt x="961" y="24"/>
                </a:lnTo>
                <a:lnTo>
                  <a:pt x="968" y="24"/>
                </a:lnTo>
                <a:lnTo>
                  <a:pt x="985" y="24"/>
                </a:lnTo>
                <a:lnTo>
                  <a:pt x="992" y="24"/>
                </a:lnTo>
                <a:lnTo>
                  <a:pt x="992" y="33"/>
                </a:lnTo>
                <a:lnTo>
                  <a:pt x="1001" y="33"/>
                </a:lnTo>
                <a:lnTo>
                  <a:pt x="1009" y="41"/>
                </a:lnTo>
                <a:lnTo>
                  <a:pt x="1025" y="41"/>
                </a:lnTo>
                <a:lnTo>
                  <a:pt x="1025" y="48"/>
                </a:lnTo>
                <a:lnTo>
                  <a:pt x="1033" y="48"/>
                </a:lnTo>
                <a:lnTo>
                  <a:pt x="1040" y="48"/>
                </a:lnTo>
                <a:lnTo>
                  <a:pt x="1049" y="48"/>
                </a:lnTo>
                <a:lnTo>
                  <a:pt x="1057" y="57"/>
                </a:lnTo>
                <a:lnTo>
                  <a:pt x="1073" y="65"/>
                </a:lnTo>
                <a:lnTo>
                  <a:pt x="1081" y="65"/>
                </a:lnTo>
                <a:lnTo>
                  <a:pt x="1097" y="65"/>
                </a:lnTo>
                <a:lnTo>
                  <a:pt x="1097" y="72"/>
                </a:lnTo>
                <a:lnTo>
                  <a:pt x="1105" y="72"/>
                </a:lnTo>
                <a:lnTo>
                  <a:pt x="1112" y="72"/>
                </a:lnTo>
                <a:lnTo>
                  <a:pt x="1121" y="72"/>
                </a:lnTo>
                <a:lnTo>
                  <a:pt x="1129" y="72"/>
                </a:lnTo>
                <a:lnTo>
                  <a:pt x="1136" y="72"/>
                </a:lnTo>
                <a:lnTo>
                  <a:pt x="1145" y="72"/>
                </a:lnTo>
                <a:lnTo>
                  <a:pt x="1145" y="81"/>
                </a:lnTo>
                <a:lnTo>
                  <a:pt x="1153" y="81"/>
                </a:lnTo>
                <a:lnTo>
                  <a:pt x="1160" y="81"/>
                </a:lnTo>
                <a:lnTo>
                  <a:pt x="1160" y="89"/>
                </a:lnTo>
                <a:lnTo>
                  <a:pt x="1169" y="89"/>
                </a:lnTo>
                <a:lnTo>
                  <a:pt x="1184" y="89"/>
                </a:lnTo>
                <a:lnTo>
                  <a:pt x="1193" y="89"/>
                </a:lnTo>
                <a:lnTo>
                  <a:pt x="1201" y="89"/>
                </a:lnTo>
                <a:lnTo>
                  <a:pt x="1208" y="89"/>
                </a:lnTo>
                <a:lnTo>
                  <a:pt x="1217" y="89"/>
                </a:lnTo>
                <a:lnTo>
                  <a:pt x="1225" y="96"/>
                </a:lnTo>
                <a:lnTo>
                  <a:pt x="1241" y="96"/>
                </a:lnTo>
                <a:lnTo>
                  <a:pt x="1249" y="96"/>
                </a:lnTo>
                <a:lnTo>
                  <a:pt x="1265" y="105"/>
                </a:lnTo>
                <a:lnTo>
                  <a:pt x="1273" y="105"/>
                </a:lnTo>
                <a:lnTo>
                  <a:pt x="1281" y="105"/>
                </a:lnTo>
                <a:lnTo>
                  <a:pt x="1289" y="105"/>
                </a:lnTo>
                <a:lnTo>
                  <a:pt x="1297" y="105"/>
                </a:lnTo>
                <a:lnTo>
                  <a:pt x="1305" y="113"/>
                </a:lnTo>
                <a:lnTo>
                  <a:pt x="1313" y="113"/>
                </a:lnTo>
                <a:lnTo>
                  <a:pt x="1329" y="113"/>
                </a:lnTo>
                <a:lnTo>
                  <a:pt x="1337" y="113"/>
                </a:lnTo>
                <a:lnTo>
                  <a:pt x="1353" y="120"/>
                </a:lnTo>
                <a:lnTo>
                  <a:pt x="1361" y="120"/>
                </a:lnTo>
                <a:lnTo>
                  <a:pt x="1369" y="120"/>
                </a:lnTo>
                <a:lnTo>
                  <a:pt x="1385" y="120"/>
                </a:lnTo>
                <a:lnTo>
                  <a:pt x="1385" y="129"/>
                </a:lnTo>
                <a:lnTo>
                  <a:pt x="1393" y="129"/>
                </a:lnTo>
                <a:lnTo>
                  <a:pt x="1401" y="129"/>
                </a:lnTo>
                <a:lnTo>
                  <a:pt x="1409" y="129"/>
                </a:lnTo>
                <a:lnTo>
                  <a:pt x="1409" y="137"/>
                </a:lnTo>
                <a:lnTo>
                  <a:pt x="1425" y="137"/>
                </a:lnTo>
                <a:lnTo>
                  <a:pt x="1433" y="137"/>
                </a:lnTo>
                <a:lnTo>
                  <a:pt x="1449" y="137"/>
                </a:lnTo>
                <a:lnTo>
                  <a:pt x="1457" y="137"/>
                </a:lnTo>
                <a:lnTo>
                  <a:pt x="1473" y="137"/>
                </a:lnTo>
                <a:lnTo>
                  <a:pt x="1481" y="144"/>
                </a:lnTo>
                <a:lnTo>
                  <a:pt x="1489" y="144"/>
                </a:lnTo>
                <a:lnTo>
                  <a:pt x="1497" y="144"/>
                </a:lnTo>
                <a:lnTo>
                  <a:pt x="1513" y="144"/>
                </a:lnTo>
                <a:lnTo>
                  <a:pt x="1521" y="144"/>
                </a:lnTo>
                <a:lnTo>
                  <a:pt x="1537" y="144"/>
                </a:lnTo>
                <a:lnTo>
                  <a:pt x="1553" y="144"/>
                </a:lnTo>
                <a:lnTo>
                  <a:pt x="1561" y="144"/>
                </a:lnTo>
                <a:lnTo>
                  <a:pt x="1569" y="153"/>
                </a:lnTo>
                <a:lnTo>
                  <a:pt x="1586" y="153"/>
                </a:lnTo>
                <a:lnTo>
                  <a:pt x="1601" y="161"/>
                </a:lnTo>
                <a:lnTo>
                  <a:pt x="1617" y="161"/>
                </a:lnTo>
                <a:lnTo>
                  <a:pt x="1625" y="161"/>
                </a:lnTo>
                <a:lnTo>
                  <a:pt x="1641" y="161"/>
                </a:lnTo>
                <a:lnTo>
                  <a:pt x="1649" y="168"/>
                </a:lnTo>
                <a:lnTo>
                  <a:pt x="1665" y="168"/>
                </a:lnTo>
                <a:lnTo>
                  <a:pt x="1682" y="168"/>
                </a:lnTo>
                <a:lnTo>
                  <a:pt x="1689" y="168"/>
                </a:lnTo>
                <a:lnTo>
                  <a:pt x="1706" y="168"/>
                </a:lnTo>
                <a:lnTo>
                  <a:pt x="1713" y="168"/>
                </a:lnTo>
                <a:lnTo>
                  <a:pt x="1721" y="168"/>
                </a:lnTo>
                <a:lnTo>
                  <a:pt x="1730" y="168"/>
                </a:lnTo>
                <a:lnTo>
                  <a:pt x="1737" y="168"/>
                </a:lnTo>
                <a:lnTo>
                  <a:pt x="1754" y="168"/>
                </a:lnTo>
                <a:lnTo>
                  <a:pt x="1761" y="168"/>
                </a:lnTo>
                <a:lnTo>
                  <a:pt x="1761" y="161"/>
                </a:lnTo>
                <a:lnTo>
                  <a:pt x="1778" y="161"/>
                </a:lnTo>
                <a:lnTo>
                  <a:pt x="1785" y="161"/>
                </a:lnTo>
                <a:lnTo>
                  <a:pt x="1793" y="161"/>
                </a:lnTo>
                <a:lnTo>
                  <a:pt x="1802" y="161"/>
                </a:lnTo>
                <a:lnTo>
                  <a:pt x="1817" y="153"/>
                </a:lnTo>
                <a:lnTo>
                  <a:pt x="1826" y="153"/>
                </a:lnTo>
                <a:lnTo>
                  <a:pt x="1841" y="144"/>
                </a:lnTo>
                <a:lnTo>
                  <a:pt x="1841" y="137"/>
                </a:lnTo>
                <a:lnTo>
                  <a:pt x="1850" y="137"/>
                </a:lnTo>
                <a:lnTo>
                  <a:pt x="1857" y="137"/>
                </a:lnTo>
                <a:lnTo>
                  <a:pt x="1865" y="137"/>
                </a:lnTo>
                <a:lnTo>
                  <a:pt x="1874" y="137"/>
                </a:lnTo>
                <a:lnTo>
                  <a:pt x="1881" y="137"/>
                </a:lnTo>
                <a:lnTo>
                  <a:pt x="1890" y="137"/>
                </a:lnTo>
                <a:lnTo>
                  <a:pt x="1898" y="129"/>
                </a:lnTo>
                <a:lnTo>
                  <a:pt x="1905" y="129"/>
                </a:lnTo>
                <a:lnTo>
                  <a:pt x="1914" y="129"/>
                </a:lnTo>
                <a:lnTo>
                  <a:pt x="1922" y="129"/>
                </a:lnTo>
                <a:lnTo>
                  <a:pt x="1938" y="129"/>
                </a:lnTo>
                <a:lnTo>
                  <a:pt x="1946" y="129"/>
                </a:lnTo>
                <a:lnTo>
                  <a:pt x="1962" y="129"/>
                </a:lnTo>
                <a:lnTo>
                  <a:pt x="1970" y="129"/>
                </a:lnTo>
                <a:lnTo>
                  <a:pt x="1970" y="120"/>
                </a:lnTo>
                <a:lnTo>
                  <a:pt x="1977" y="120"/>
                </a:lnTo>
                <a:lnTo>
                  <a:pt x="1986" y="120"/>
                </a:lnTo>
                <a:lnTo>
                  <a:pt x="2001" y="113"/>
                </a:lnTo>
                <a:lnTo>
                  <a:pt x="2010" y="113"/>
                </a:lnTo>
                <a:lnTo>
                  <a:pt x="2010" y="105"/>
                </a:lnTo>
                <a:lnTo>
                  <a:pt x="2025" y="105"/>
                </a:lnTo>
                <a:lnTo>
                  <a:pt x="2034" y="105"/>
                </a:lnTo>
                <a:lnTo>
                  <a:pt x="2042" y="105"/>
                </a:lnTo>
                <a:lnTo>
                  <a:pt x="2049" y="105"/>
                </a:lnTo>
                <a:lnTo>
                  <a:pt x="2058" y="105"/>
                </a:lnTo>
                <a:lnTo>
                  <a:pt x="2058" y="120"/>
                </a:lnTo>
                <a:lnTo>
                  <a:pt x="2058" y="129"/>
                </a:lnTo>
                <a:lnTo>
                  <a:pt x="2058" y="137"/>
                </a:lnTo>
                <a:lnTo>
                  <a:pt x="2058" y="144"/>
                </a:lnTo>
                <a:lnTo>
                  <a:pt x="2058" y="161"/>
                </a:lnTo>
                <a:lnTo>
                  <a:pt x="2049" y="161"/>
                </a:lnTo>
                <a:lnTo>
                  <a:pt x="2042" y="168"/>
                </a:lnTo>
                <a:lnTo>
                  <a:pt x="2042" y="185"/>
                </a:lnTo>
                <a:lnTo>
                  <a:pt x="2034" y="201"/>
                </a:lnTo>
                <a:lnTo>
                  <a:pt x="2034" y="209"/>
                </a:lnTo>
                <a:lnTo>
                  <a:pt x="2025" y="209"/>
                </a:lnTo>
                <a:lnTo>
                  <a:pt x="2025" y="216"/>
                </a:lnTo>
                <a:lnTo>
                  <a:pt x="2018" y="216"/>
                </a:lnTo>
                <a:lnTo>
                  <a:pt x="2010" y="216"/>
                </a:lnTo>
                <a:lnTo>
                  <a:pt x="2010" y="225"/>
                </a:lnTo>
                <a:lnTo>
                  <a:pt x="2001" y="225"/>
                </a:lnTo>
                <a:lnTo>
                  <a:pt x="1994" y="225"/>
                </a:lnTo>
                <a:lnTo>
                  <a:pt x="1994" y="233"/>
                </a:lnTo>
                <a:lnTo>
                  <a:pt x="1977" y="233"/>
                </a:lnTo>
                <a:lnTo>
                  <a:pt x="1977" y="240"/>
                </a:lnTo>
                <a:lnTo>
                  <a:pt x="1970" y="240"/>
                </a:lnTo>
                <a:lnTo>
                  <a:pt x="1970" y="249"/>
                </a:lnTo>
                <a:lnTo>
                  <a:pt x="1962" y="257"/>
                </a:lnTo>
                <a:lnTo>
                  <a:pt x="1953" y="264"/>
                </a:lnTo>
                <a:lnTo>
                  <a:pt x="1953" y="281"/>
                </a:lnTo>
                <a:lnTo>
                  <a:pt x="1946" y="289"/>
                </a:lnTo>
                <a:lnTo>
                  <a:pt x="1946" y="305"/>
                </a:lnTo>
                <a:lnTo>
                  <a:pt x="1938" y="305"/>
                </a:lnTo>
                <a:lnTo>
                  <a:pt x="1922" y="305"/>
                </a:lnTo>
                <a:lnTo>
                  <a:pt x="1922" y="321"/>
                </a:lnTo>
                <a:lnTo>
                  <a:pt x="1914" y="321"/>
                </a:lnTo>
                <a:lnTo>
                  <a:pt x="1905" y="321"/>
                </a:lnTo>
                <a:lnTo>
                  <a:pt x="1905" y="329"/>
                </a:lnTo>
                <a:lnTo>
                  <a:pt x="1905" y="337"/>
                </a:lnTo>
                <a:lnTo>
                  <a:pt x="1898" y="337"/>
                </a:lnTo>
                <a:lnTo>
                  <a:pt x="1890" y="345"/>
                </a:lnTo>
                <a:lnTo>
                  <a:pt x="1874" y="353"/>
                </a:lnTo>
                <a:lnTo>
                  <a:pt x="1857" y="369"/>
                </a:lnTo>
                <a:lnTo>
                  <a:pt x="1850" y="369"/>
                </a:lnTo>
                <a:lnTo>
                  <a:pt x="1833" y="377"/>
                </a:lnTo>
                <a:lnTo>
                  <a:pt x="1826" y="377"/>
                </a:lnTo>
                <a:lnTo>
                  <a:pt x="1817" y="385"/>
                </a:lnTo>
                <a:lnTo>
                  <a:pt x="1809" y="385"/>
                </a:lnTo>
                <a:lnTo>
                  <a:pt x="1793" y="385"/>
                </a:lnTo>
                <a:lnTo>
                  <a:pt x="1793" y="393"/>
                </a:lnTo>
                <a:lnTo>
                  <a:pt x="1785" y="393"/>
                </a:lnTo>
                <a:lnTo>
                  <a:pt x="1778" y="393"/>
                </a:lnTo>
                <a:lnTo>
                  <a:pt x="1769" y="393"/>
                </a:lnTo>
                <a:lnTo>
                  <a:pt x="1761" y="393"/>
                </a:lnTo>
                <a:lnTo>
                  <a:pt x="1754" y="401"/>
                </a:lnTo>
                <a:lnTo>
                  <a:pt x="1745" y="401"/>
                </a:lnTo>
                <a:lnTo>
                  <a:pt x="1737" y="409"/>
                </a:lnTo>
                <a:lnTo>
                  <a:pt x="1730" y="409"/>
                </a:lnTo>
                <a:lnTo>
                  <a:pt x="1721" y="409"/>
                </a:lnTo>
                <a:lnTo>
                  <a:pt x="1713" y="409"/>
                </a:lnTo>
                <a:lnTo>
                  <a:pt x="1706" y="409"/>
                </a:lnTo>
                <a:lnTo>
                  <a:pt x="1697" y="409"/>
                </a:lnTo>
                <a:lnTo>
                  <a:pt x="1689" y="409"/>
                </a:lnTo>
                <a:lnTo>
                  <a:pt x="1682" y="409"/>
                </a:lnTo>
                <a:lnTo>
                  <a:pt x="1673" y="409"/>
                </a:lnTo>
                <a:lnTo>
                  <a:pt x="1665" y="409"/>
                </a:lnTo>
                <a:lnTo>
                  <a:pt x="1658" y="409"/>
                </a:lnTo>
                <a:lnTo>
                  <a:pt x="1649" y="409"/>
                </a:lnTo>
                <a:lnTo>
                  <a:pt x="1641" y="409"/>
                </a:lnTo>
                <a:lnTo>
                  <a:pt x="1641" y="417"/>
                </a:lnTo>
                <a:lnTo>
                  <a:pt x="1634" y="425"/>
                </a:lnTo>
                <a:lnTo>
                  <a:pt x="1625" y="425"/>
                </a:lnTo>
                <a:lnTo>
                  <a:pt x="1610" y="425"/>
                </a:lnTo>
                <a:lnTo>
                  <a:pt x="1593" y="425"/>
                </a:lnTo>
                <a:lnTo>
                  <a:pt x="1586" y="425"/>
                </a:lnTo>
                <a:lnTo>
                  <a:pt x="1577" y="425"/>
                </a:lnTo>
                <a:lnTo>
                  <a:pt x="1569" y="425"/>
                </a:lnTo>
                <a:lnTo>
                  <a:pt x="1561" y="425"/>
                </a:lnTo>
                <a:lnTo>
                  <a:pt x="1553" y="425"/>
                </a:lnTo>
                <a:lnTo>
                  <a:pt x="1545" y="425"/>
                </a:lnTo>
                <a:lnTo>
                  <a:pt x="1537" y="425"/>
                </a:lnTo>
                <a:lnTo>
                  <a:pt x="1521" y="425"/>
                </a:lnTo>
                <a:lnTo>
                  <a:pt x="1513" y="425"/>
                </a:lnTo>
                <a:lnTo>
                  <a:pt x="1505" y="425"/>
                </a:lnTo>
                <a:lnTo>
                  <a:pt x="1497" y="425"/>
                </a:lnTo>
                <a:lnTo>
                  <a:pt x="1489" y="425"/>
                </a:lnTo>
                <a:lnTo>
                  <a:pt x="1481" y="425"/>
                </a:lnTo>
                <a:lnTo>
                  <a:pt x="1473" y="425"/>
                </a:lnTo>
                <a:lnTo>
                  <a:pt x="1465" y="425"/>
                </a:lnTo>
                <a:lnTo>
                  <a:pt x="1457" y="425"/>
                </a:lnTo>
                <a:lnTo>
                  <a:pt x="1449" y="425"/>
                </a:lnTo>
                <a:lnTo>
                  <a:pt x="1433" y="425"/>
                </a:lnTo>
                <a:lnTo>
                  <a:pt x="1425" y="425"/>
                </a:lnTo>
                <a:lnTo>
                  <a:pt x="1417" y="425"/>
                </a:lnTo>
                <a:lnTo>
                  <a:pt x="1409" y="425"/>
                </a:lnTo>
                <a:lnTo>
                  <a:pt x="1393" y="433"/>
                </a:lnTo>
                <a:lnTo>
                  <a:pt x="1385" y="433"/>
                </a:lnTo>
                <a:lnTo>
                  <a:pt x="1377" y="433"/>
                </a:lnTo>
                <a:lnTo>
                  <a:pt x="1369" y="433"/>
                </a:lnTo>
                <a:lnTo>
                  <a:pt x="1361" y="433"/>
                </a:lnTo>
                <a:lnTo>
                  <a:pt x="1353" y="433"/>
                </a:lnTo>
                <a:lnTo>
                  <a:pt x="1337" y="425"/>
                </a:lnTo>
                <a:lnTo>
                  <a:pt x="1329" y="425"/>
                </a:lnTo>
                <a:lnTo>
                  <a:pt x="1329" y="417"/>
                </a:lnTo>
                <a:lnTo>
                  <a:pt x="1321" y="417"/>
                </a:lnTo>
                <a:lnTo>
                  <a:pt x="1313" y="417"/>
                </a:lnTo>
                <a:lnTo>
                  <a:pt x="1297" y="417"/>
                </a:lnTo>
                <a:lnTo>
                  <a:pt x="1297" y="425"/>
                </a:lnTo>
                <a:lnTo>
                  <a:pt x="1281" y="425"/>
                </a:lnTo>
                <a:lnTo>
                  <a:pt x="1273" y="425"/>
                </a:lnTo>
                <a:lnTo>
                  <a:pt x="1265" y="425"/>
                </a:lnTo>
                <a:lnTo>
                  <a:pt x="1257" y="425"/>
                </a:lnTo>
                <a:lnTo>
                  <a:pt x="1249" y="425"/>
                </a:lnTo>
                <a:lnTo>
                  <a:pt x="1241" y="425"/>
                </a:lnTo>
                <a:lnTo>
                  <a:pt x="1232" y="425"/>
                </a:lnTo>
                <a:lnTo>
                  <a:pt x="1225" y="425"/>
                </a:lnTo>
                <a:lnTo>
                  <a:pt x="1217" y="425"/>
                </a:lnTo>
                <a:lnTo>
                  <a:pt x="1208" y="425"/>
                </a:lnTo>
                <a:lnTo>
                  <a:pt x="1193" y="417"/>
                </a:lnTo>
                <a:lnTo>
                  <a:pt x="1184" y="417"/>
                </a:lnTo>
                <a:lnTo>
                  <a:pt x="1169" y="417"/>
                </a:lnTo>
                <a:lnTo>
                  <a:pt x="1160" y="417"/>
                </a:lnTo>
                <a:lnTo>
                  <a:pt x="1153" y="409"/>
                </a:lnTo>
                <a:lnTo>
                  <a:pt x="1145" y="409"/>
                </a:lnTo>
                <a:lnTo>
                  <a:pt x="1129" y="409"/>
                </a:lnTo>
                <a:lnTo>
                  <a:pt x="1112" y="409"/>
                </a:lnTo>
                <a:lnTo>
                  <a:pt x="1105" y="409"/>
                </a:lnTo>
                <a:lnTo>
                  <a:pt x="1097" y="409"/>
                </a:lnTo>
                <a:lnTo>
                  <a:pt x="1088" y="409"/>
                </a:lnTo>
                <a:lnTo>
                  <a:pt x="1081" y="409"/>
                </a:lnTo>
                <a:lnTo>
                  <a:pt x="1073" y="409"/>
                </a:lnTo>
                <a:lnTo>
                  <a:pt x="1064" y="409"/>
                </a:lnTo>
                <a:lnTo>
                  <a:pt x="1057" y="409"/>
                </a:lnTo>
                <a:lnTo>
                  <a:pt x="1049" y="409"/>
                </a:lnTo>
                <a:lnTo>
                  <a:pt x="1040" y="409"/>
                </a:lnTo>
                <a:lnTo>
                  <a:pt x="1033" y="409"/>
                </a:lnTo>
                <a:lnTo>
                  <a:pt x="1025" y="409"/>
                </a:lnTo>
                <a:lnTo>
                  <a:pt x="1016" y="409"/>
                </a:lnTo>
                <a:lnTo>
                  <a:pt x="1009" y="409"/>
                </a:lnTo>
                <a:lnTo>
                  <a:pt x="1001" y="409"/>
                </a:lnTo>
                <a:lnTo>
                  <a:pt x="985" y="409"/>
                </a:lnTo>
                <a:lnTo>
                  <a:pt x="977" y="409"/>
                </a:lnTo>
                <a:lnTo>
                  <a:pt x="968" y="409"/>
                </a:lnTo>
                <a:lnTo>
                  <a:pt x="961" y="409"/>
                </a:lnTo>
                <a:lnTo>
                  <a:pt x="953" y="409"/>
                </a:lnTo>
                <a:lnTo>
                  <a:pt x="944" y="409"/>
                </a:lnTo>
                <a:lnTo>
                  <a:pt x="928" y="409"/>
                </a:lnTo>
                <a:lnTo>
                  <a:pt x="920" y="409"/>
                </a:lnTo>
                <a:lnTo>
                  <a:pt x="913" y="409"/>
                </a:lnTo>
                <a:lnTo>
                  <a:pt x="904" y="409"/>
                </a:lnTo>
                <a:lnTo>
                  <a:pt x="896" y="409"/>
                </a:lnTo>
                <a:lnTo>
                  <a:pt x="889" y="409"/>
                </a:lnTo>
                <a:lnTo>
                  <a:pt x="872" y="409"/>
                </a:lnTo>
                <a:lnTo>
                  <a:pt x="865" y="409"/>
                </a:lnTo>
                <a:lnTo>
                  <a:pt x="856" y="409"/>
                </a:lnTo>
                <a:lnTo>
                  <a:pt x="848" y="409"/>
                </a:lnTo>
                <a:lnTo>
                  <a:pt x="841" y="409"/>
                </a:lnTo>
                <a:lnTo>
                  <a:pt x="832" y="409"/>
                </a:lnTo>
                <a:lnTo>
                  <a:pt x="824" y="409"/>
                </a:lnTo>
                <a:lnTo>
                  <a:pt x="808" y="409"/>
                </a:lnTo>
                <a:lnTo>
                  <a:pt x="808" y="401"/>
                </a:lnTo>
                <a:lnTo>
                  <a:pt x="793" y="401"/>
                </a:lnTo>
                <a:lnTo>
                  <a:pt x="784" y="401"/>
                </a:lnTo>
                <a:lnTo>
                  <a:pt x="776" y="401"/>
                </a:lnTo>
                <a:lnTo>
                  <a:pt x="760" y="401"/>
                </a:lnTo>
                <a:lnTo>
                  <a:pt x="760" y="409"/>
                </a:lnTo>
                <a:lnTo>
                  <a:pt x="752" y="409"/>
                </a:lnTo>
                <a:lnTo>
                  <a:pt x="745" y="409"/>
                </a:lnTo>
                <a:lnTo>
                  <a:pt x="736" y="409"/>
                </a:lnTo>
                <a:lnTo>
                  <a:pt x="721" y="409"/>
                </a:lnTo>
                <a:lnTo>
                  <a:pt x="704" y="409"/>
                </a:lnTo>
                <a:lnTo>
                  <a:pt x="697" y="409"/>
                </a:lnTo>
                <a:lnTo>
                  <a:pt x="688" y="409"/>
                </a:lnTo>
                <a:lnTo>
                  <a:pt x="680" y="417"/>
                </a:lnTo>
                <a:lnTo>
                  <a:pt x="673" y="417"/>
                </a:lnTo>
                <a:lnTo>
                  <a:pt x="664" y="417"/>
                </a:lnTo>
                <a:lnTo>
                  <a:pt x="664" y="425"/>
                </a:lnTo>
                <a:lnTo>
                  <a:pt x="656" y="425"/>
                </a:lnTo>
                <a:lnTo>
                  <a:pt x="649" y="433"/>
                </a:lnTo>
                <a:lnTo>
                  <a:pt x="649" y="441"/>
                </a:lnTo>
                <a:lnTo>
                  <a:pt x="640" y="441"/>
                </a:lnTo>
                <a:lnTo>
                  <a:pt x="632" y="441"/>
                </a:lnTo>
                <a:lnTo>
                  <a:pt x="632" y="449"/>
                </a:lnTo>
                <a:lnTo>
                  <a:pt x="616" y="457"/>
                </a:lnTo>
                <a:lnTo>
                  <a:pt x="608" y="465"/>
                </a:lnTo>
                <a:lnTo>
                  <a:pt x="600" y="465"/>
                </a:lnTo>
                <a:lnTo>
                  <a:pt x="600" y="473"/>
                </a:lnTo>
                <a:lnTo>
                  <a:pt x="592" y="473"/>
                </a:lnTo>
                <a:lnTo>
                  <a:pt x="584" y="473"/>
                </a:lnTo>
                <a:lnTo>
                  <a:pt x="576" y="473"/>
                </a:lnTo>
                <a:lnTo>
                  <a:pt x="568" y="473"/>
                </a:lnTo>
                <a:lnTo>
                  <a:pt x="560" y="473"/>
                </a:lnTo>
                <a:lnTo>
                  <a:pt x="552" y="473"/>
                </a:lnTo>
                <a:lnTo>
                  <a:pt x="544" y="473"/>
                </a:lnTo>
                <a:lnTo>
                  <a:pt x="552" y="473"/>
                </a:lnTo>
                <a:lnTo>
                  <a:pt x="560" y="473"/>
                </a:lnTo>
                <a:lnTo>
                  <a:pt x="568" y="473"/>
                </a:lnTo>
                <a:lnTo>
                  <a:pt x="576" y="473"/>
                </a:lnTo>
                <a:lnTo>
                  <a:pt x="584" y="473"/>
                </a:lnTo>
                <a:lnTo>
                  <a:pt x="584" y="465"/>
                </a:lnTo>
                <a:lnTo>
                  <a:pt x="600" y="489"/>
                </a:lnTo>
                <a:close/>
              </a:path>
            </a:pathLst>
          </a:custGeom>
          <a:solidFill>
            <a:srgbClr val="5589FF"/>
          </a:solidFill>
          <a:ln w="25400">
            <a:solidFill>
              <a:srgbClr val="1C1C1C"/>
            </a:solidFill>
            <a:round/>
            <a:headEnd/>
            <a:tailEnd/>
          </a:ln>
        </p:spPr>
        <p:txBody>
          <a:bodyPr/>
          <a:lstStyle/>
          <a:p>
            <a:endParaRPr lang="ja-JP" altLang="en-US">
              <a:solidFill>
                <a:srgbClr val="000000"/>
              </a:solidFill>
            </a:endParaRPr>
          </a:p>
        </p:txBody>
      </p:sp>
      <p:sp>
        <p:nvSpPr>
          <p:cNvPr id="70666" name="Freeform 7"/>
          <p:cNvSpPr>
            <a:spLocks/>
          </p:cNvSpPr>
          <p:nvPr/>
        </p:nvSpPr>
        <p:spPr bwMode="invGray">
          <a:xfrm>
            <a:off x="1074738" y="3848100"/>
            <a:ext cx="1998662" cy="1530350"/>
          </a:xfrm>
          <a:custGeom>
            <a:avLst/>
            <a:gdLst>
              <a:gd name="T0" fmla="*/ 2147483647 w 1601"/>
              <a:gd name="T1" fmla="*/ 2147483647 h 1089"/>
              <a:gd name="T2" fmla="*/ 2147483647 w 1601"/>
              <a:gd name="T3" fmla="*/ 2147483647 h 1089"/>
              <a:gd name="T4" fmla="*/ 2147483647 w 1601"/>
              <a:gd name="T5" fmla="*/ 2147483647 h 1089"/>
              <a:gd name="T6" fmla="*/ 2147483647 w 1601"/>
              <a:gd name="T7" fmla="*/ 2147483647 h 1089"/>
              <a:gd name="T8" fmla="*/ 2147483647 w 1601"/>
              <a:gd name="T9" fmla="*/ 2147483647 h 1089"/>
              <a:gd name="T10" fmla="*/ 2147483647 w 1601"/>
              <a:gd name="T11" fmla="*/ 2147483647 h 1089"/>
              <a:gd name="T12" fmla="*/ 2147483647 w 1601"/>
              <a:gd name="T13" fmla="*/ 2147483647 h 1089"/>
              <a:gd name="T14" fmla="*/ 2147483647 w 1601"/>
              <a:gd name="T15" fmla="*/ 2147483647 h 1089"/>
              <a:gd name="T16" fmla="*/ 2147483647 w 1601"/>
              <a:gd name="T17" fmla="*/ 2147483647 h 1089"/>
              <a:gd name="T18" fmla="*/ 2147483647 w 1601"/>
              <a:gd name="T19" fmla="*/ 2147483647 h 1089"/>
              <a:gd name="T20" fmla="*/ 2147483647 w 1601"/>
              <a:gd name="T21" fmla="*/ 2147483647 h 1089"/>
              <a:gd name="T22" fmla="*/ 2147483647 w 1601"/>
              <a:gd name="T23" fmla="*/ 2147483647 h 1089"/>
              <a:gd name="T24" fmla="*/ 2147483647 w 1601"/>
              <a:gd name="T25" fmla="*/ 2147483647 h 1089"/>
              <a:gd name="T26" fmla="*/ 2147483647 w 1601"/>
              <a:gd name="T27" fmla="*/ 2147483647 h 1089"/>
              <a:gd name="T28" fmla="*/ 2147483647 w 1601"/>
              <a:gd name="T29" fmla="*/ 2147483647 h 1089"/>
              <a:gd name="T30" fmla="*/ 2147483647 w 1601"/>
              <a:gd name="T31" fmla="*/ 2147483647 h 1089"/>
              <a:gd name="T32" fmla="*/ 2147483647 w 1601"/>
              <a:gd name="T33" fmla="*/ 2147483647 h 1089"/>
              <a:gd name="T34" fmla="*/ 2147483647 w 1601"/>
              <a:gd name="T35" fmla="*/ 2147483647 h 1089"/>
              <a:gd name="T36" fmla="*/ 2147483647 w 1601"/>
              <a:gd name="T37" fmla="*/ 2147483647 h 1089"/>
              <a:gd name="T38" fmla="*/ 2147483647 w 1601"/>
              <a:gd name="T39" fmla="*/ 2147483647 h 1089"/>
              <a:gd name="T40" fmla="*/ 0 w 1601"/>
              <a:gd name="T41" fmla="*/ 2147483647 h 1089"/>
              <a:gd name="T42" fmla="*/ 2147483647 w 1601"/>
              <a:gd name="T43" fmla="*/ 2147483647 h 1089"/>
              <a:gd name="T44" fmla="*/ 2147483647 w 1601"/>
              <a:gd name="T45" fmla="*/ 2147483647 h 1089"/>
              <a:gd name="T46" fmla="*/ 2147483647 w 1601"/>
              <a:gd name="T47" fmla="*/ 2147483647 h 1089"/>
              <a:gd name="T48" fmla="*/ 2147483647 w 1601"/>
              <a:gd name="T49" fmla="*/ 2147483647 h 1089"/>
              <a:gd name="T50" fmla="*/ 2147483647 w 1601"/>
              <a:gd name="T51" fmla="*/ 2147483647 h 1089"/>
              <a:gd name="T52" fmla="*/ 2147483647 w 1601"/>
              <a:gd name="T53" fmla="*/ 2147483647 h 1089"/>
              <a:gd name="T54" fmla="*/ 2147483647 w 1601"/>
              <a:gd name="T55" fmla="*/ 2147483647 h 1089"/>
              <a:gd name="T56" fmla="*/ 2147483647 w 1601"/>
              <a:gd name="T57" fmla="*/ 2147483647 h 1089"/>
              <a:gd name="T58" fmla="*/ 2147483647 w 1601"/>
              <a:gd name="T59" fmla="*/ 2147483647 h 1089"/>
              <a:gd name="T60" fmla="*/ 2147483647 w 1601"/>
              <a:gd name="T61" fmla="*/ 2147483647 h 1089"/>
              <a:gd name="T62" fmla="*/ 2147483647 w 1601"/>
              <a:gd name="T63" fmla="*/ 2147483647 h 1089"/>
              <a:gd name="T64" fmla="*/ 2147483647 w 1601"/>
              <a:gd name="T65" fmla="*/ 0 h 1089"/>
              <a:gd name="T66" fmla="*/ 2147483647 w 1601"/>
              <a:gd name="T67" fmla="*/ 0 h 1089"/>
              <a:gd name="T68" fmla="*/ 2147483647 w 1601"/>
              <a:gd name="T69" fmla="*/ 2147483647 h 1089"/>
              <a:gd name="T70" fmla="*/ 2147483647 w 1601"/>
              <a:gd name="T71" fmla="*/ 2147483647 h 1089"/>
              <a:gd name="T72" fmla="*/ 2147483647 w 1601"/>
              <a:gd name="T73" fmla="*/ 2147483647 h 1089"/>
              <a:gd name="T74" fmla="*/ 2147483647 w 1601"/>
              <a:gd name="T75" fmla="*/ 2147483647 h 1089"/>
              <a:gd name="T76" fmla="*/ 2147483647 w 1601"/>
              <a:gd name="T77" fmla="*/ 2147483647 h 1089"/>
              <a:gd name="T78" fmla="*/ 2147483647 w 1601"/>
              <a:gd name="T79" fmla="*/ 2147483647 h 1089"/>
              <a:gd name="T80" fmla="*/ 2147483647 w 1601"/>
              <a:gd name="T81" fmla="*/ 2147483647 h 1089"/>
              <a:gd name="T82" fmla="*/ 2147483647 w 1601"/>
              <a:gd name="T83" fmla="*/ 2147483647 h 1089"/>
              <a:gd name="T84" fmla="*/ 2147483647 w 1601"/>
              <a:gd name="T85" fmla="*/ 2147483647 h 1089"/>
              <a:gd name="T86" fmla="*/ 2147483647 w 1601"/>
              <a:gd name="T87" fmla="*/ 2147483647 h 1089"/>
              <a:gd name="T88" fmla="*/ 2147483647 w 1601"/>
              <a:gd name="T89" fmla="*/ 2147483647 h 1089"/>
              <a:gd name="T90" fmla="*/ 2147483647 w 1601"/>
              <a:gd name="T91" fmla="*/ 2147483647 h 1089"/>
              <a:gd name="T92" fmla="*/ 2147483647 w 1601"/>
              <a:gd name="T93" fmla="*/ 2147483647 h 1089"/>
              <a:gd name="T94" fmla="*/ 2147483647 w 1601"/>
              <a:gd name="T95" fmla="*/ 2147483647 h 1089"/>
              <a:gd name="T96" fmla="*/ 2147483647 w 1601"/>
              <a:gd name="T97" fmla="*/ 2147483647 h 1089"/>
              <a:gd name="T98" fmla="*/ 2147483647 w 1601"/>
              <a:gd name="T99" fmla="*/ 2147483647 h 1089"/>
              <a:gd name="T100" fmla="*/ 2147483647 w 1601"/>
              <a:gd name="T101" fmla="*/ 2147483647 h 1089"/>
              <a:gd name="T102" fmla="*/ 2147483647 w 1601"/>
              <a:gd name="T103" fmla="*/ 2147483647 h 1089"/>
              <a:gd name="T104" fmla="*/ 2147483647 w 1601"/>
              <a:gd name="T105" fmla="*/ 2147483647 h 1089"/>
              <a:gd name="T106" fmla="*/ 2147483647 w 1601"/>
              <a:gd name="T107" fmla="*/ 2147483647 h 1089"/>
              <a:gd name="T108" fmla="*/ 2147483647 w 1601"/>
              <a:gd name="T109" fmla="*/ 2147483647 h 1089"/>
              <a:gd name="T110" fmla="*/ 2147483647 w 1601"/>
              <a:gd name="T111" fmla="*/ 2147483647 h 1089"/>
              <a:gd name="T112" fmla="*/ 2147483647 w 1601"/>
              <a:gd name="T113" fmla="*/ 2147483647 h 1089"/>
              <a:gd name="T114" fmla="*/ 2147483647 w 1601"/>
              <a:gd name="T115" fmla="*/ 2147483647 h 1089"/>
              <a:gd name="T116" fmla="*/ 2147483647 w 1601"/>
              <a:gd name="T117" fmla="*/ 2147483647 h 1089"/>
              <a:gd name="T118" fmla="*/ 2147483647 w 1601"/>
              <a:gd name="T119" fmla="*/ 2147483647 h 1089"/>
              <a:gd name="T120" fmla="*/ 2147483647 w 1601"/>
              <a:gd name="T121" fmla="*/ 2147483647 h 1089"/>
              <a:gd name="T122" fmla="*/ 2147483647 w 1601"/>
              <a:gd name="T123" fmla="*/ 2147483647 h 10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1"/>
              <a:gd name="T187" fmla="*/ 0 h 1089"/>
              <a:gd name="T188" fmla="*/ 1601 w 1601"/>
              <a:gd name="T189" fmla="*/ 1089 h 10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1" h="1089">
                <a:moveTo>
                  <a:pt x="841" y="537"/>
                </a:moveTo>
                <a:lnTo>
                  <a:pt x="841" y="545"/>
                </a:lnTo>
                <a:lnTo>
                  <a:pt x="841" y="552"/>
                </a:lnTo>
                <a:lnTo>
                  <a:pt x="841" y="561"/>
                </a:lnTo>
                <a:lnTo>
                  <a:pt x="833" y="561"/>
                </a:lnTo>
                <a:lnTo>
                  <a:pt x="833" y="569"/>
                </a:lnTo>
                <a:lnTo>
                  <a:pt x="824" y="576"/>
                </a:lnTo>
                <a:lnTo>
                  <a:pt x="824" y="593"/>
                </a:lnTo>
                <a:lnTo>
                  <a:pt x="817" y="593"/>
                </a:lnTo>
                <a:lnTo>
                  <a:pt x="817" y="600"/>
                </a:lnTo>
                <a:lnTo>
                  <a:pt x="809" y="600"/>
                </a:lnTo>
                <a:lnTo>
                  <a:pt x="809" y="617"/>
                </a:lnTo>
                <a:lnTo>
                  <a:pt x="800" y="617"/>
                </a:lnTo>
                <a:lnTo>
                  <a:pt x="785" y="624"/>
                </a:lnTo>
                <a:lnTo>
                  <a:pt x="769" y="624"/>
                </a:lnTo>
                <a:lnTo>
                  <a:pt x="769" y="641"/>
                </a:lnTo>
                <a:lnTo>
                  <a:pt x="752" y="641"/>
                </a:lnTo>
                <a:lnTo>
                  <a:pt x="745" y="665"/>
                </a:lnTo>
                <a:lnTo>
                  <a:pt x="728" y="665"/>
                </a:lnTo>
                <a:lnTo>
                  <a:pt x="728" y="672"/>
                </a:lnTo>
                <a:lnTo>
                  <a:pt x="721" y="672"/>
                </a:lnTo>
                <a:lnTo>
                  <a:pt x="713" y="672"/>
                </a:lnTo>
                <a:lnTo>
                  <a:pt x="704" y="672"/>
                </a:lnTo>
                <a:lnTo>
                  <a:pt x="689" y="681"/>
                </a:lnTo>
                <a:lnTo>
                  <a:pt x="680" y="681"/>
                </a:lnTo>
                <a:lnTo>
                  <a:pt x="673" y="696"/>
                </a:lnTo>
                <a:lnTo>
                  <a:pt x="664" y="696"/>
                </a:lnTo>
                <a:lnTo>
                  <a:pt x="656" y="696"/>
                </a:lnTo>
                <a:lnTo>
                  <a:pt x="656" y="705"/>
                </a:lnTo>
                <a:lnTo>
                  <a:pt x="649" y="705"/>
                </a:lnTo>
                <a:lnTo>
                  <a:pt x="640" y="705"/>
                </a:lnTo>
                <a:lnTo>
                  <a:pt x="640" y="713"/>
                </a:lnTo>
                <a:lnTo>
                  <a:pt x="632" y="713"/>
                </a:lnTo>
                <a:lnTo>
                  <a:pt x="625" y="713"/>
                </a:lnTo>
                <a:lnTo>
                  <a:pt x="616" y="713"/>
                </a:lnTo>
                <a:lnTo>
                  <a:pt x="608" y="720"/>
                </a:lnTo>
                <a:lnTo>
                  <a:pt x="592" y="720"/>
                </a:lnTo>
                <a:lnTo>
                  <a:pt x="592" y="729"/>
                </a:lnTo>
                <a:lnTo>
                  <a:pt x="584" y="729"/>
                </a:lnTo>
                <a:lnTo>
                  <a:pt x="577" y="729"/>
                </a:lnTo>
                <a:lnTo>
                  <a:pt x="568" y="729"/>
                </a:lnTo>
                <a:lnTo>
                  <a:pt x="568" y="737"/>
                </a:lnTo>
                <a:lnTo>
                  <a:pt x="553" y="744"/>
                </a:lnTo>
                <a:lnTo>
                  <a:pt x="544" y="753"/>
                </a:lnTo>
                <a:lnTo>
                  <a:pt x="536" y="761"/>
                </a:lnTo>
                <a:lnTo>
                  <a:pt x="520" y="768"/>
                </a:lnTo>
                <a:lnTo>
                  <a:pt x="520" y="777"/>
                </a:lnTo>
                <a:lnTo>
                  <a:pt x="512" y="777"/>
                </a:lnTo>
                <a:lnTo>
                  <a:pt x="512" y="785"/>
                </a:lnTo>
                <a:lnTo>
                  <a:pt x="505" y="785"/>
                </a:lnTo>
                <a:lnTo>
                  <a:pt x="505" y="792"/>
                </a:lnTo>
                <a:lnTo>
                  <a:pt x="505" y="809"/>
                </a:lnTo>
                <a:lnTo>
                  <a:pt x="496" y="809"/>
                </a:lnTo>
                <a:lnTo>
                  <a:pt x="496" y="817"/>
                </a:lnTo>
                <a:lnTo>
                  <a:pt x="488" y="817"/>
                </a:lnTo>
                <a:lnTo>
                  <a:pt x="488" y="833"/>
                </a:lnTo>
                <a:lnTo>
                  <a:pt x="481" y="841"/>
                </a:lnTo>
                <a:lnTo>
                  <a:pt x="481" y="849"/>
                </a:lnTo>
                <a:lnTo>
                  <a:pt x="481" y="857"/>
                </a:lnTo>
                <a:lnTo>
                  <a:pt x="472" y="857"/>
                </a:lnTo>
                <a:lnTo>
                  <a:pt x="472" y="865"/>
                </a:lnTo>
                <a:lnTo>
                  <a:pt x="472" y="881"/>
                </a:lnTo>
                <a:lnTo>
                  <a:pt x="464" y="881"/>
                </a:lnTo>
                <a:lnTo>
                  <a:pt x="457" y="897"/>
                </a:lnTo>
                <a:lnTo>
                  <a:pt x="440" y="905"/>
                </a:lnTo>
                <a:lnTo>
                  <a:pt x="440" y="913"/>
                </a:lnTo>
                <a:lnTo>
                  <a:pt x="433" y="913"/>
                </a:lnTo>
                <a:lnTo>
                  <a:pt x="433" y="921"/>
                </a:lnTo>
                <a:lnTo>
                  <a:pt x="433" y="929"/>
                </a:lnTo>
                <a:lnTo>
                  <a:pt x="424" y="937"/>
                </a:lnTo>
                <a:lnTo>
                  <a:pt x="424" y="945"/>
                </a:lnTo>
                <a:lnTo>
                  <a:pt x="416" y="945"/>
                </a:lnTo>
                <a:lnTo>
                  <a:pt x="416" y="961"/>
                </a:lnTo>
                <a:lnTo>
                  <a:pt x="409" y="961"/>
                </a:lnTo>
                <a:lnTo>
                  <a:pt x="409" y="969"/>
                </a:lnTo>
                <a:lnTo>
                  <a:pt x="409" y="977"/>
                </a:lnTo>
                <a:lnTo>
                  <a:pt x="409" y="985"/>
                </a:lnTo>
                <a:lnTo>
                  <a:pt x="400" y="985"/>
                </a:lnTo>
                <a:lnTo>
                  <a:pt x="392" y="1001"/>
                </a:lnTo>
                <a:lnTo>
                  <a:pt x="392" y="1009"/>
                </a:lnTo>
                <a:lnTo>
                  <a:pt x="392" y="1017"/>
                </a:lnTo>
                <a:lnTo>
                  <a:pt x="376" y="1025"/>
                </a:lnTo>
                <a:lnTo>
                  <a:pt x="368" y="1041"/>
                </a:lnTo>
                <a:lnTo>
                  <a:pt x="352" y="1041"/>
                </a:lnTo>
                <a:lnTo>
                  <a:pt x="352" y="1049"/>
                </a:lnTo>
                <a:lnTo>
                  <a:pt x="352" y="1057"/>
                </a:lnTo>
                <a:lnTo>
                  <a:pt x="336" y="1057"/>
                </a:lnTo>
                <a:lnTo>
                  <a:pt x="336" y="1065"/>
                </a:lnTo>
                <a:lnTo>
                  <a:pt x="328" y="1065"/>
                </a:lnTo>
                <a:lnTo>
                  <a:pt x="328" y="1073"/>
                </a:lnTo>
                <a:lnTo>
                  <a:pt x="320" y="1073"/>
                </a:lnTo>
                <a:lnTo>
                  <a:pt x="312" y="1073"/>
                </a:lnTo>
                <a:lnTo>
                  <a:pt x="304" y="1073"/>
                </a:lnTo>
                <a:lnTo>
                  <a:pt x="296" y="1073"/>
                </a:lnTo>
                <a:lnTo>
                  <a:pt x="296" y="1081"/>
                </a:lnTo>
                <a:lnTo>
                  <a:pt x="280" y="1089"/>
                </a:lnTo>
                <a:lnTo>
                  <a:pt x="272" y="1089"/>
                </a:lnTo>
                <a:lnTo>
                  <a:pt x="264" y="1089"/>
                </a:lnTo>
                <a:lnTo>
                  <a:pt x="256" y="1089"/>
                </a:lnTo>
                <a:lnTo>
                  <a:pt x="248" y="1089"/>
                </a:lnTo>
                <a:lnTo>
                  <a:pt x="240" y="1089"/>
                </a:lnTo>
                <a:lnTo>
                  <a:pt x="224" y="1089"/>
                </a:lnTo>
                <a:lnTo>
                  <a:pt x="216" y="1089"/>
                </a:lnTo>
                <a:lnTo>
                  <a:pt x="200" y="1089"/>
                </a:lnTo>
                <a:lnTo>
                  <a:pt x="192" y="1089"/>
                </a:lnTo>
                <a:lnTo>
                  <a:pt x="176" y="1089"/>
                </a:lnTo>
                <a:lnTo>
                  <a:pt x="168" y="1089"/>
                </a:lnTo>
                <a:lnTo>
                  <a:pt x="160" y="1089"/>
                </a:lnTo>
                <a:lnTo>
                  <a:pt x="152" y="1089"/>
                </a:lnTo>
                <a:lnTo>
                  <a:pt x="144" y="1089"/>
                </a:lnTo>
                <a:lnTo>
                  <a:pt x="136" y="1089"/>
                </a:lnTo>
                <a:lnTo>
                  <a:pt x="128" y="1089"/>
                </a:lnTo>
                <a:lnTo>
                  <a:pt x="128" y="1081"/>
                </a:lnTo>
                <a:lnTo>
                  <a:pt x="128" y="1089"/>
                </a:lnTo>
                <a:lnTo>
                  <a:pt x="128" y="1081"/>
                </a:lnTo>
                <a:lnTo>
                  <a:pt x="128" y="1073"/>
                </a:lnTo>
                <a:lnTo>
                  <a:pt x="120" y="1073"/>
                </a:lnTo>
                <a:lnTo>
                  <a:pt x="120" y="1065"/>
                </a:lnTo>
                <a:lnTo>
                  <a:pt x="120" y="1057"/>
                </a:lnTo>
                <a:lnTo>
                  <a:pt x="112" y="1057"/>
                </a:lnTo>
                <a:lnTo>
                  <a:pt x="112" y="1049"/>
                </a:lnTo>
                <a:lnTo>
                  <a:pt x="104" y="1049"/>
                </a:lnTo>
                <a:lnTo>
                  <a:pt x="104" y="1041"/>
                </a:lnTo>
                <a:lnTo>
                  <a:pt x="104" y="1033"/>
                </a:lnTo>
                <a:lnTo>
                  <a:pt x="96" y="1033"/>
                </a:lnTo>
                <a:lnTo>
                  <a:pt x="96" y="1017"/>
                </a:lnTo>
                <a:lnTo>
                  <a:pt x="88" y="1001"/>
                </a:lnTo>
                <a:lnTo>
                  <a:pt x="88" y="993"/>
                </a:lnTo>
                <a:lnTo>
                  <a:pt x="88" y="977"/>
                </a:lnTo>
                <a:lnTo>
                  <a:pt x="80" y="977"/>
                </a:lnTo>
                <a:lnTo>
                  <a:pt x="80" y="969"/>
                </a:lnTo>
                <a:lnTo>
                  <a:pt x="80" y="961"/>
                </a:lnTo>
                <a:lnTo>
                  <a:pt x="72" y="945"/>
                </a:lnTo>
                <a:lnTo>
                  <a:pt x="64" y="945"/>
                </a:lnTo>
                <a:lnTo>
                  <a:pt x="64" y="937"/>
                </a:lnTo>
                <a:lnTo>
                  <a:pt x="56" y="921"/>
                </a:lnTo>
                <a:lnTo>
                  <a:pt x="56" y="905"/>
                </a:lnTo>
                <a:lnTo>
                  <a:pt x="56" y="889"/>
                </a:lnTo>
                <a:lnTo>
                  <a:pt x="48" y="889"/>
                </a:lnTo>
                <a:lnTo>
                  <a:pt x="48" y="873"/>
                </a:lnTo>
                <a:lnTo>
                  <a:pt x="48" y="865"/>
                </a:lnTo>
                <a:lnTo>
                  <a:pt x="40" y="849"/>
                </a:lnTo>
                <a:lnTo>
                  <a:pt x="40" y="833"/>
                </a:lnTo>
                <a:lnTo>
                  <a:pt x="40" y="825"/>
                </a:lnTo>
                <a:lnTo>
                  <a:pt x="40" y="817"/>
                </a:lnTo>
                <a:lnTo>
                  <a:pt x="31" y="809"/>
                </a:lnTo>
                <a:lnTo>
                  <a:pt x="31" y="801"/>
                </a:lnTo>
                <a:lnTo>
                  <a:pt x="31" y="792"/>
                </a:lnTo>
                <a:lnTo>
                  <a:pt x="24" y="785"/>
                </a:lnTo>
                <a:lnTo>
                  <a:pt x="24" y="777"/>
                </a:lnTo>
                <a:lnTo>
                  <a:pt x="24" y="761"/>
                </a:lnTo>
                <a:lnTo>
                  <a:pt x="24" y="753"/>
                </a:lnTo>
                <a:lnTo>
                  <a:pt x="24" y="744"/>
                </a:lnTo>
                <a:lnTo>
                  <a:pt x="24" y="729"/>
                </a:lnTo>
                <a:lnTo>
                  <a:pt x="24" y="720"/>
                </a:lnTo>
                <a:lnTo>
                  <a:pt x="16" y="713"/>
                </a:lnTo>
                <a:lnTo>
                  <a:pt x="16" y="696"/>
                </a:lnTo>
                <a:lnTo>
                  <a:pt x="16" y="681"/>
                </a:lnTo>
                <a:lnTo>
                  <a:pt x="7" y="672"/>
                </a:lnTo>
                <a:lnTo>
                  <a:pt x="7" y="657"/>
                </a:lnTo>
                <a:lnTo>
                  <a:pt x="7" y="648"/>
                </a:lnTo>
                <a:lnTo>
                  <a:pt x="7" y="641"/>
                </a:lnTo>
                <a:lnTo>
                  <a:pt x="7" y="624"/>
                </a:lnTo>
                <a:lnTo>
                  <a:pt x="7" y="617"/>
                </a:lnTo>
                <a:lnTo>
                  <a:pt x="7" y="609"/>
                </a:lnTo>
                <a:lnTo>
                  <a:pt x="7" y="593"/>
                </a:lnTo>
                <a:lnTo>
                  <a:pt x="7" y="585"/>
                </a:lnTo>
                <a:lnTo>
                  <a:pt x="0" y="585"/>
                </a:lnTo>
                <a:lnTo>
                  <a:pt x="0" y="576"/>
                </a:lnTo>
                <a:lnTo>
                  <a:pt x="0" y="569"/>
                </a:lnTo>
                <a:lnTo>
                  <a:pt x="0" y="561"/>
                </a:lnTo>
                <a:lnTo>
                  <a:pt x="0" y="545"/>
                </a:lnTo>
                <a:lnTo>
                  <a:pt x="0" y="537"/>
                </a:lnTo>
                <a:lnTo>
                  <a:pt x="7" y="521"/>
                </a:lnTo>
                <a:lnTo>
                  <a:pt x="16" y="521"/>
                </a:lnTo>
                <a:lnTo>
                  <a:pt x="16" y="513"/>
                </a:lnTo>
                <a:lnTo>
                  <a:pt x="16" y="497"/>
                </a:lnTo>
                <a:lnTo>
                  <a:pt x="16" y="488"/>
                </a:lnTo>
                <a:lnTo>
                  <a:pt x="16" y="480"/>
                </a:lnTo>
                <a:lnTo>
                  <a:pt x="24" y="480"/>
                </a:lnTo>
                <a:lnTo>
                  <a:pt x="24" y="473"/>
                </a:lnTo>
                <a:lnTo>
                  <a:pt x="24" y="464"/>
                </a:lnTo>
                <a:lnTo>
                  <a:pt x="24" y="456"/>
                </a:lnTo>
                <a:lnTo>
                  <a:pt x="24" y="449"/>
                </a:lnTo>
                <a:lnTo>
                  <a:pt x="24" y="440"/>
                </a:lnTo>
                <a:lnTo>
                  <a:pt x="31" y="425"/>
                </a:lnTo>
                <a:lnTo>
                  <a:pt x="40" y="425"/>
                </a:lnTo>
                <a:lnTo>
                  <a:pt x="40" y="416"/>
                </a:lnTo>
                <a:lnTo>
                  <a:pt x="40" y="408"/>
                </a:lnTo>
                <a:lnTo>
                  <a:pt x="40" y="392"/>
                </a:lnTo>
                <a:lnTo>
                  <a:pt x="40" y="384"/>
                </a:lnTo>
                <a:lnTo>
                  <a:pt x="48" y="384"/>
                </a:lnTo>
                <a:lnTo>
                  <a:pt x="48" y="368"/>
                </a:lnTo>
                <a:lnTo>
                  <a:pt x="48" y="353"/>
                </a:lnTo>
                <a:lnTo>
                  <a:pt x="56" y="353"/>
                </a:lnTo>
                <a:lnTo>
                  <a:pt x="56" y="344"/>
                </a:lnTo>
                <a:lnTo>
                  <a:pt x="56" y="336"/>
                </a:lnTo>
                <a:lnTo>
                  <a:pt x="64" y="336"/>
                </a:lnTo>
                <a:lnTo>
                  <a:pt x="64" y="329"/>
                </a:lnTo>
                <a:lnTo>
                  <a:pt x="72" y="329"/>
                </a:lnTo>
                <a:lnTo>
                  <a:pt x="72" y="320"/>
                </a:lnTo>
                <a:lnTo>
                  <a:pt x="72" y="312"/>
                </a:lnTo>
                <a:lnTo>
                  <a:pt x="80" y="305"/>
                </a:lnTo>
                <a:lnTo>
                  <a:pt x="88" y="288"/>
                </a:lnTo>
                <a:lnTo>
                  <a:pt x="88" y="281"/>
                </a:lnTo>
                <a:lnTo>
                  <a:pt x="88" y="272"/>
                </a:lnTo>
                <a:lnTo>
                  <a:pt x="96" y="257"/>
                </a:lnTo>
                <a:lnTo>
                  <a:pt x="104" y="257"/>
                </a:lnTo>
                <a:lnTo>
                  <a:pt x="104" y="248"/>
                </a:lnTo>
                <a:lnTo>
                  <a:pt x="104" y="240"/>
                </a:lnTo>
                <a:lnTo>
                  <a:pt x="104" y="233"/>
                </a:lnTo>
                <a:lnTo>
                  <a:pt x="112" y="233"/>
                </a:lnTo>
                <a:lnTo>
                  <a:pt x="112" y="224"/>
                </a:lnTo>
                <a:lnTo>
                  <a:pt x="112" y="216"/>
                </a:lnTo>
                <a:lnTo>
                  <a:pt x="120" y="208"/>
                </a:lnTo>
                <a:lnTo>
                  <a:pt x="120" y="200"/>
                </a:lnTo>
                <a:lnTo>
                  <a:pt x="120" y="208"/>
                </a:lnTo>
                <a:lnTo>
                  <a:pt x="120" y="200"/>
                </a:lnTo>
                <a:lnTo>
                  <a:pt x="136" y="200"/>
                </a:lnTo>
                <a:lnTo>
                  <a:pt x="136" y="192"/>
                </a:lnTo>
                <a:lnTo>
                  <a:pt x="136" y="184"/>
                </a:lnTo>
                <a:lnTo>
                  <a:pt x="144" y="184"/>
                </a:lnTo>
                <a:lnTo>
                  <a:pt x="152" y="176"/>
                </a:lnTo>
                <a:lnTo>
                  <a:pt x="160" y="160"/>
                </a:lnTo>
                <a:lnTo>
                  <a:pt x="168" y="152"/>
                </a:lnTo>
                <a:lnTo>
                  <a:pt x="176" y="152"/>
                </a:lnTo>
                <a:lnTo>
                  <a:pt x="176" y="144"/>
                </a:lnTo>
                <a:lnTo>
                  <a:pt x="184" y="144"/>
                </a:lnTo>
                <a:lnTo>
                  <a:pt x="192" y="136"/>
                </a:lnTo>
                <a:lnTo>
                  <a:pt x="208" y="128"/>
                </a:lnTo>
                <a:lnTo>
                  <a:pt x="216" y="128"/>
                </a:lnTo>
                <a:lnTo>
                  <a:pt x="216" y="112"/>
                </a:lnTo>
                <a:lnTo>
                  <a:pt x="224" y="112"/>
                </a:lnTo>
                <a:lnTo>
                  <a:pt x="240" y="104"/>
                </a:lnTo>
                <a:lnTo>
                  <a:pt x="240" y="96"/>
                </a:lnTo>
                <a:lnTo>
                  <a:pt x="248" y="96"/>
                </a:lnTo>
                <a:lnTo>
                  <a:pt x="256" y="88"/>
                </a:lnTo>
                <a:lnTo>
                  <a:pt x="264" y="88"/>
                </a:lnTo>
                <a:lnTo>
                  <a:pt x="264" y="80"/>
                </a:lnTo>
                <a:lnTo>
                  <a:pt x="272" y="80"/>
                </a:lnTo>
                <a:lnTo>
                  <a:pt x="272" y="72"/>
                </a:lnTo>
                <a:lnTo>
                  <a:pt x="280" y="72"/>
                </a:lnTo>
                <a:lnTo>
                  <a:pt x="296" y="64"/>
                </a:lnTo>
                <a:lnTo>
                  <a:pt x="304" y="56"/>
                </a:lnTo>
                <a:lnTo>
                  <a:pt x="312" y="48"/>
                </a:lnTo>
                <a:lnTo>
                  <a:pt x="320" y="48"/>
                </a:lnTo>
                <a:lnTo>
                  <a:pt x="328" y="40"/>
                </a:lnTo>
                <a:lnTo>
                  <a:pt x="336" y="40"/>
                </a:lnTo>
                <a:lnTo>
                  <a:pt x="336" y="32"/>
                </a:lnTo>
                <a:lnTo>
                  <a:pt x="352" y="32"/>
                </a:lnTo>
                <a:lnTo>
                  <a:pt x="361" y="32"/>
                </a:lnTo>
                <a:lnTo>
                  <a:pt x="361" y="16"/>
                </a:lnTo>
                <a:lnTo>
                  <a:pt x="376" y="16"/>
                </a:lnTo>
                <a:lnTo>
                  <a:pt x="385" y="8"/>
                </a:lnTo>
                <a:lnTo>
                  <a:pt x="400" y="8"/>
                </a:lnTo>
                <a:lnTo>
                  <a:pt x="409" y="8"/>
                </a:lnTo>
                <a:lnTo>
                  <a:pt x="409" y="0"/>
                </a:lnTo>
                <a:lnTo>
                  <a:pt x="416" y="0"/>
                </a:lnTo>
                <a:lnTo>
                  <a:pt x="424" y="0"/>
                </a:lnTo>
                <a:lnTo>
                  <a:pt x="433" y="0"/>
                </a:lnTo>
                <a:lnTo>
                  <a:pt x="440" y="0"/>
                </a:lnTo>
                <a:lnTo>
                  <a:pt x="457" y="0"/>
                </a:lnTo>
                <a:lnTo>
                  <a:pt x="464" y="0"/>
                </a:lnTo>
                <a:lnTo>
                  <a:pt x="472" y="0"/>
                </a:lnTo>
                <a:lnTo>
                  <a:pt x="488" y="0"/>
                </a:lnTo>
                <a:lnTo>
                  <a:pt x="496" y="0"/>
                </a:lnTo>
                <a:lnTo>
                  <a:pt x="505" y="0"/>
                </a:lnTo>
                <a:lnTo>
                  <a:pt x="520" y="0"/>
                </a:lnTo>
                <a:lnTo>
                  <a:pt x="529" y="0"/>
                </a:lnTo>
                <a:lnTo>
                  <a:pt x="544" y="0"/>
                </a:lnTo>
                <a:lnTo>
                  <a:pt x="553" y="0"/>
                </a:lnTo>
                <a:lnTo>
                  <a:pt x="560" y="0"/>
                </a:lnTo>
                <a:lnTo>
                  <a:pt x="577" y="0"/>
                </a:lnTo>
                <a:lnTo>
                  <a:pt x="584" y="0"/>
                </a:lnTo>
                <a:lnTo>
                  <a:pt x="601" y="0"/>
                </a:lnTo>
                <a:lnTo>
                  <a:pt x="608" y="0"/>
                </a:lnTo>
                <a:lnTo>
                  <a:pt x="608" y="8"/>
                </a:lnTo>
                <a:lnTo>
                  <a:pt x="625" y="8"/>
                </a:lnTo>
                <a:lnTo>
                  <a:pt x="632" y="8"/>
                </a:lnTo>
                <a:lnTo>
                  <a:pt x="640" y="8"/>
                </a:lnTo>
                <a:lnTo>
                  <a:pt x="656" y="8"/>
                </a:lnTo>
                <a:lnTo>
                  <a:pt x="664" y="8"/>
                </a:lnTo>
                <a:lnTo>
                  <a:pt x="673" y="8"/>
                </a:lnTo>
                <a:lnTo>
                  <a:pt x="680" y="8"/>
                </a:lnTo>
                <a:lnTo>
                  <a:pt x="689" y="8"/>
                </a:lnTo>
                <a:lnTo>
                  <a:pt x="697" y="8"/>
                </a:lnTo>
                <a:lnTo>
                  <a:pt x="713" y="8"/>
                </a:lnTo>
                <a:lnTo>
                  <a:pt x="728" y="8"/>
                </a:lnTo>
                <a:lnTo>
                  <a:pt x="737" y="8"/>
                </a:lnTo>
                <a:lnTo>
                  <a:pt x="752" y="8"/>
                </a:lnTo>
                <a:lnTo>
                  <a:pt x="769" y="8"/>
                </a:lnTo>
                <a:lnTo>
                  <a:pt x="776" y="8"/>
                </a:lnTo>
                <a:lnTo>
                  <a:pt x="785" y="8"/>
                </a:lnTo>
                <a:lnTo>
                  <a:pt x="785" y="16"/>
                </a:lnTo>
                <a:lnTo>
                  <a:pt x="800" y="16"/>
                </a:lnTo>
                <a:lnTo>
                  <a:pt x="809" y="16"/>
                </a:lnTo>
                <a:lnTo>
                  <a:pt x="824" y="16"/>
                </a:lnTo>
                <a:lnTo>
                  <a:pt x="841" y="16"/>
                </a:lnTo>
                <a:lnTo>
                  <a:pt x="848" y="16"/>
                </a:lnTo>
                <a:lnTo>
                  <a:pt x="865" y="16"/>
                </a:lnTo>
                <a:lnTo>
                  <a:pt x="865" y="24"/>
                </a:lnTo>
                <a:lnTo>
                  <a:pt x="872" y="24"/>
                </a:lnTo>
                <a:lnTo>
                  <a:pt x="889" y="24"/>
                </a:lnTo>
                <a:lnTo>
                  <a:pt x="896" y="24"/>
                </a:lnTo>
                <a:lnTo>
                  <a:pt x="905" y="24"/>
                </a:lnTo>
                <a:lnTo>
                  <a:pt x="913" y="24"/>
                </a:lnTo>
                <a:lnTo>
                  <a:pt x="913" y="32"/>
                </a:lnTo>
                <a:lnTo>
                  <a:pt x="905" y="32"/>
                </a:lnTo>
                <a:lnTo>
                  <a:pt x="913" y="32"/>
                </a:lnTo>
                <a:lnTo>
                  <a:pt x="929" y="40"/>
                </a:lnTo>
                <a:lnTo>
                  <a:pt x="937" y="40"/>
                </a:lnTo>
                <a:lnTo>
                  <a:pt x="944" y="40"/>
                </a:lnTo>
                <a:lnTo>
                  <a:pt x="953" y="48"/>
                </a:lnTo>
                <a:lnTo>
                  <a:pt x="961" y="48"/>
                </a:lnTo>
                <a:lnTo>
                  <a:pt x="977" y="48"/>
                </a:lnTo>
                <a:lnTo>
                  <a:pt x="985" y="56"/>
                </a:lnTo>
                <a:lnTo>
                  <a:pt x="1001" y="64"/>
                </a:lnTo>
                <a:lnTo>
                  <a:pt x="1009" y="64"/>
                </a:lnTo>
                <a:lnTo>
                  <a:pt x="1017" y="64"/>
                </a:lnTo>
                <a:lnTo>
                  <a:pt x="1033" y="64"/>
                </a:lnTo>
                <a:lnTo>
                  <a:pt x="1041" y="64"/>
                </a:lnTo>
                <a:lnTo>
                  <a:pt x="1049" y="64"/>
                </a:lnTo>
                <a:lnTo>
                  <a:pt x="1057" y="64"/>
                </a:lnTo>
                <a:lnTo>
                  <a:pt x="1065" y="64"/>
                </a:lnTo>
                <a:lnTo>
                  <a:pt x="1073" y="64"/>
                </a:lnTo>
                <a:lnTo>
                  <a:pt x="1089" y="64"/>
                </a:lnTo>
                <a:lnTo>
                  <a:pt x="1097" y="64"/>
                </a:lnTo>
                <a:lnTo>
                  <a:pt x="1105" y="64"/>
                </a:lnTo>
                <a:lnTo>
                  <a:pt x="1113" y="64"/>
                </a:lnTo>
                <a:lnTo>
                  <a:pt x="1129" y="64"/>
                </a:lnTo>
                <a:lnTo>
                  <a:pt x="1137" y="64"/>
                </a:lnTo>
                <a:lnTo>
                  <a:pt x="1145" y="64"/>
                </a:lnTo>
                <a:lnTo>
                  <a:pt x="1161" y="64"/>
                </a:lnTo>
                <a:lnTo>
                  <a:pt x="1169" y="64"/>
                </a:lnTo>
                <a:lnTo>
                  <a:pt x="1185" y="64"/>
                </a:lnTo>
                <a:lnTo>
                  <a:pt x="1201" y="64"/>
                </a:lnTo>
                <a:lnTo>
                  <a:pt x="1217" y="64"/>
                </a:lnTo>
                <a:lnTo>
                  <a:pt x="1233" y="72"/>
                </a:lnTo>
                <a:lnTo>
                  <a:pt x="1241" y="72"/>
                </a:lnTo>
                <a:lnTo>
                  <a:pt x="1257" y="72"/>
                </a:lnTo>
                <a:lnTo>
                  <a:pt x="1265" y="72"/>
                </a:lnTo>
                <a:lnTo>
                  <a:pt x="1281" y="72"/>
                </a:lnTo>
                <a:lnTo>
                  <a:pt x="1289" y="72"/>
                </a:lnTo>
                <a:lnTo>
                  <a:pt x="1298" y="72"/>
                </a:lnTo>
                <a:lnTo>
                  <a:pt x="1313" y="72"/>
                </a:lnTo>
                <a:lnTo>
                  <a:pt x="1313" y="80"/>
                </a:lnTo>
                <a:lnTo>
                  <a:pt x="1329" y="80"/>
                </a:lnTo>
                <a:lnTo>
                  <a:pt x="1337" y="80"/>
                </a:lnTo>
                <a:lnTo>
                  <a:pt x="1353" y="80"/>
                </a:lnTo>
                <a:lnTo>
                  <a:pt x="1361" y="80"/>
                </a:lnTo>
                <a:lnTo>
                  <a:pt x="1370" y="80"/>
                </a:lnTo>
                <a:lnTo>
                  <a:pt x="1377" y="80"/>
                </a:lnTo>
                <a:lnTo>
                  <a:pt x="1385" y="80"/>
                </a:lnTo>
                <a:lnTo>
                  <a:pt x="1401" y="80"/>
                </a:lnTo>
                <a:lnTo>
                  <a:pt x="1418" y="72"/>
                </a:lnTo>
                <a:lnTo>
                  <a:pt x="1425" y="72"/>
                </a:lnTo>
                <a:lnTo>
                  <a:pt x="1433" y="72"/>
                </a:lnTo>
                <a:lnTo>
                  <a:pt x="1442" y="72"/>
                </a:lnTo>
                <a:lnTo>
                  <a:pt x="1449" y="72"/>
                </a:lnTo>
                <a:lnTo>
                  <a:pt x="1457" y="72"/>
                </a:lnTo>
                <a:lnTo>
                  <a:pt x="1466" y="64"/>
                </a:lnTo>
                <a:lnTo>
                  <a:pt x="1473" y="64"/>
                </a:lnTo>
                <a:lnTo>
                  <a:pt x="1481" y="64"/>
                </a:lnTo>
                <a:lnTo>
                  <a:pt x="1490" y="64"/>
                </a:lnTo>
                <a:lnTo>
                  <a:pt x="1497" y="64"/>
                </a:lnTo>
                <a:lnTo>
                  <a:pt x="1505" y="64"/>
                </a:lnTo>
                <a:lnTo>
                  <a:pt x="1514" y="64"/>
                </a:lnTo>
                <a:lnTo>
                  <a:pt x="1521" y="64"/>
                </a:lnTo>
                <a:lnTo>
                  <a:pt x="1538" y="64"/>
                </a:lnTo>
                <a:lnTo>
                  <a:pt x="1545" y="64"/>
                </a:lnTo>
                <a:lnTo>
                  <a:pt x="1545" y="72"/>
                </a:lnTo>
                <a:lnTo>
                  <a:pt x="1553" y="72"/>
                </a:lnTo>
                <a:lnTo>
                  <a:pt x="1562" y="80"/>
                </a:lnTo>
                <a:lnTo>
                  <a:pt x="1569" y="80"/>
                </a:lnTo>
                <a:lnTo>
                  <a:pt x="1586" y="88"/>
                </a:lnTo>
                <a:lnTo>
                  <a:pt x="1593" y="88"/>
                </a:lnTo>
                <a:lnTo>
                  <a:pt x="1601" y="88"/>
                </a:lnTo>
                <a:lnTo>
                  <a:pt x="1601" y="96"/>
                </a:lnTo>
                <a:lnTo>
                  <a:pt x="1593" y="96"/>
                </a:lnTo>
                <a:lnTo>
                  <a:pt x="1593" y="104"/>
                </a:lnTo>
                <a:lnTo>
                  <a:pt x="1593" y="112"/>
                </a:lnTo>
                <a:lnTo>
                  <a:pt x="1586" y="112"/>
                </a:lnTo>
                <a:lnTo>
                  <a:pt x="1586" y="120"/>
                </a:lnTo>
                <a:lnTo>
                  <a:pt x="1586" y="128"/>
                </a:lnTo>
                <a:lnTo>
                  <a:pt x="1577" y="128"/>
                </a:lnTo>
                <a:lnTo>
                  <a:pt x="1577" y="144"/>
                </a:lnTo>
                <a:lnTo>
                  <a:pt x="1569" y="160"/>
                </a:lnTo>
                <a:lnTo>
                  <a:pt x="1569" y="168"/>
                </a:lnTo>
                <a:lnTo>
                  <a:pt x="1569" y="184"/>
                </a:lnTo>
                <a:lnTo>
                  <a:pt x="1562" y="184"/>
                </a:lnTo>
                <a:lnTo>
                  <a:pt x="1562" y="192"/>
                </a:lnTo>
                <a:lnTo>
                  <a:pt x="1562" y="200"/>
                </a:lnTo>
                <a:lnTo>
                  <a:pt x="1553" y="216"/>
                </a:lnTo>
                <a:lnTo>
                  <a:pt x="1545" y="216"/>
                </a:lnTo>
                <a:lnTo>
                  <a:pt x="1545" y="224"/>
                </a:lnTo>
                <a:lnTo>
                  <a:pt x="1545" y="233"/>
                </a:lnTo>
                <a:lnTo>
                  <a:pt x="1545" y="240"/>
                </a:lnTo>
                <a:lnTo>
                  <a:pt x="1538" y="240"/>
                </a:lnTo>
                <a:lnTo>
                  <a:pt x="1538" y="248"/>
                </a:lnTo>
                <a:lnTo>
                  <a:pt x="1529" y="257"/>
                </a:lnTo>
                <a:lnTo>
                  <a:pt x="1529" y="264"/>
                </a:lnTo>
                <a:lnTo>
                  <a:pt x="1514" y="272"/>
                </a:lnTo>
                <a:lnTo>
                  <a:pt x="1514" y="281"/>
                </a:lnTo>
                <a:lnTo>
                  <a:pt x="1505" y="281"/>
                </a:lnTo>
                <a:lnTo>
                  <a:pt x="1505" y="288"/>
                </a:lnTo>
                <a:lnTo>
                  <a:pt x="1505" y="296"/>
                </a:lnTo>
                <a:lnTo>
                  <a:pt x="1505" y="305"/>
                </a:lnTo>
                <a:lnTo>
                  <a:pt x="1505" y="312"/>
                </a:lnTo>
                <a:lnTo>
                  <a:pt x="1497" y="312"/>
                </a:lnTo>
                <a:lnTo>
                  <a:pt x="1497" y="320"/>
                </a:lnTo>
                <a:lnTo>
                  <a:pt x="1497" y="329"/>
                </a:lnTo>
                <a:lnTo>
                  <a:pt x="1490" y="329"/>
                </a:lnTo>
                <a:lnTo>
                  <a:pt x="1490" y="336"/>
                </a:lnTo>
                <a:lnTo>
                  <a:pt x="1490" y="344"/>
                </a:lnTo>
                <a:lnTo>
                  <a:pt x="1481" y="344"/>
                </a:lnTo>
                <a:lnTo>
                  <a:pt x="1481" y="353"/>
                </a:lnTo>
                <a:lnTo>
                  <a:pt x="1473" y="353"/>
                </a:lnTo>
                <a:lnTo>
                  <a:pt x="1473" y="360"/>
                </a:lnTo>
                <a:lnTo>
                  <a:pt x="1466" y="360"/>
                </a:lnTo>
                <a:lnTo>
                  <a:pt x="1457" y="368"/>
                </a:lnTo>
                <a:lnTo>
                  <a:pt x="1457" y="377"/>
                </a:lnTo>
                <a:lnTo>
                  <a:pt x="1457" y="384"/>
                </a:lnTo>
                <a:lnTo>
                  <a:pt x="1449" y="384"/>
                </a:lnTo>
                <a:lnTo>
                  <a:pt x="1433" y="392"/>
                </a:lnTo>
                <a:lnTo>
                  <a:pt x="1433" y="401"/>
                </a:lnTo>
                <a:lnTo>
                  <a:pt x="1425" y="401"/>
                </a:lnTo>
                <a:lnTo>
                  <a:pt x="1425" y="408"/>
                </a:lnTo>
                <a:lnTo>
                  <a:pt x="1418" y="408"/>
                </a:lnTo>
                <a:lnTo>
                  <a:pt x="1409" y="416"/>
                </a:lnTo>
                <a:lnTo>
                  <a:pt x="1401" y="425"/>
                </a:lnTo>
                <a:lnTo>
                  <a:pt x="1394" y="432"/>
                </a:lnTo>
                <a:lnTo>
                  <a:pt x="1394" y="440"/>
                </a:lnTo>
                <a:lnTo>
                  <a:pt x="1385" y="440"/>
                </a:lnTo>
                <a:lnTo>
                  <a:pt x="1370" y="440"/>
                </a:lnTo>
                <a:lnTo>
                  <a:pt x="1370" y="449"/>
                </a:lnTo>
                <a:lnTo>
                  <a:pt x="1361" y="449"/>
                </a:lnTo>
                <a:lnTo>
                  <a:pt x="1353" y="456"/>
                </a:lnTo>
                <a:lnTo>
                  <a:pt x="1337" y="456"/>
                </a:lnTo>
                <a:lnTo>
                  <a:pt x="1329" y="464"/>
                </a:lnTo>
                <a:lnTo>
                  <a:pt x="1322" y="464"/>
                </a:lnTo>
                <a:lnTo>
                  <a:pt x="1322" y="473"/>
                </a:lnTo>
                <a:lnTo>
                  <a:pt x="1313" y="473"/>
                </a:lnTo>
                <a:lnTo>
                  <a:pt x="1305" y="473"/>
                </a:lnTo>
                <a:lnTo>
                  <a:pt x="1305" y="480"/>
                </a:lnTo>
                <a:lnTo>
                  <a:pt x="1289" y="480"/>
                </a:lnTo>
                <a:lnTo>
                  <a:pt x="1289" y="488"/>
                </a:lnTo>
                <a:lnTo>
                  <a:pt x="1273" y="488"/>
                </a:lnTo>
                <a:lnTo>
                  <a:pt x="1273" y="497"/>
                </a:lnTo>
                <a:lnTo>
                  <a:pt x="1257" y="504"/>
                </a:lnTo>
                <a:lnTo>
                  <a:pt x="1249" y="504"/>
                </a:lnTo>
                <a:lnTo>
                  <a:pt x="1241" y="504"/>
                </a:lnTo>
                <a:lnTo>
                  <a:pt x="1225" y="504"/>
                </a:lnTo>
                <a:lnTo>
                  <a:pt x="1225" y="513"/>
                </a:lnTo>
                <a:lnTo>
                  <a:pt x="1209" y="521"/>
                </a:lnTo>
                <a:lnTo>
                  <a:pt x="1201" y="521"/>
                </a:lnTo>
                <a:lnTo>
                  <a:pt x="1193" y="528"/>
                </a:lnTo>
                <a:lnTo>
                  <a:pt x="1185" y="528"/>
                </a:lnTo>
                <a:lnTo>
                  <a:pt x="1177" y="528"/>
                </a:lnTo>
                <a:lnTo>
                  <a:pt x="1169" y="528"/>
                </a:lnTo>
                <a:lnTo>
                  <a:pt x="1169" y="537"/>
                </a:lnTo>
                <a:lnTo>
                  <a:pt x="1161" y="537"/>
                </a:lnTo>
                <a:lnTo>
                  <a:pt x="1161" y="545"/>
                </a:lnTo>
                <a:lnTo>
                  <a:pt x="1145" y="545"/>
                </a:lnTo>
                <a:lnTo>
                  <a:pt x="1137" y="552"/>
                </a:lnTo>
                <a:lnTo>
                  <a:pt x="1129" y="552"/>
                </a:lnTo>
                <a:lnTo>
                  <a:pt x="1121" y="552"/>
                </a:lnTo>
                <a:lnTo>
                  <a:pt x="1113" y="552"/>
                </a:lnTo>
                <a:lnTo>
                  <a:pt x="1105" y="552"/>
                </a:lnTo>
                <a:lnTo>
                  <a:pt x="1105" y="561"/>
                </a:lnTo>
                <a:lnTo>
                  <a:pt x="1097" y="561"/>
                </a:lnTo>
                <a:lnTo>
                  <a:pt x="1089" y="561"/>
                </a:lnTo>
                <a:lnTo>
                  <a:pt x="1081" y="561"/>
                </a:lnTo>
                <a:lnTo>
                  <a:pt x="1073" y="561"/>
                </a:lnTo>
                <a:lnTo>
                  <a:pt x="1065" y="561"/>
                </a:lnTo>
                <a:lnTo>
                  <a:pt x="1057" y="561"/>
                </a:lnTo>
                <a:lnTo>
                  <a:pt x="1049" y="561"/>
                </a:lnTo>
                <a:lnTo>
                  <a:pt x="1041" y="561"/>
                </a:lnTo>
                <a:lnTo>
                  <a:pt x="1033" y="561"/>
                </a:lnTo>
                <a:lnTo>
                  <a:pt x="1017" y="561"/>
                </a:lnTo>
                <a:lnTo>
                  <a:pt x="1001" y="561"/>
                </a:lnTo>
                <a:lnTo>
                  <a:pt x="993" y="561"/>
                </a:lnTo>
                <a:lnTo>
                  <a:pt x="985" y="561"/>
                </a:lnTo>
                <a:lnTo>
                  <a:pt x="968" y="561"/>
                </a:lnTo>
                <a:lnTo>
                  <a:pt x="961" y="561"/>
                </a:lnTo>
                <a:lnTo>
                  <a:pt x="953" y="561"/>
                </a:lnTo>
                <a:lnTo>
                  <a:pt x="944" y="561"/>
                </a:lnTo>
                <a:lnTo>
                  <a:pt x="937" y="561"/>
                </a:lnTo>
                <a:lnTo>
                  <a:pt x="929" y="561"/>
                </a:lnTo>
                <a:lnTo>
                  <a:pt x="920" y="561"/>
                </a:lnTo>
                <a:lnTo>
                  <a:pt x="913" y="561"/>
                </a:lnTo>
                <a:lnTo>
                  <a:pt x="905" y="561"/>
                </a:lnTo>
                <a:lnTo>
                  <a:pt x="889" y="552"/>
                </a:lnTo>
                <a:lnTo>
                  <a:pt x="881" y="552"/>
                </a:lnTo>
                <a:lnTo>
                  <a:pt x="872" y="552"/>
                </a:lnTo>
                <a:lnTo>
                  <a:pt x="865" y="552"/>
                </a:lnTo>
                <a:lnTo>
                  <a:pt x="848" y="545"/>
                </a:lnTo>
                <a:lnTo>
                  <a:pt x="841" y="545"/>
                </a:lnTo>
                <a:lnTo>
                  <a:pt x="833" y="545"/>
                </a:lnTo>
                <a:lnTo>
                  <a:pt x="833" y="537"/>
                </a:lnTo>
                <a:lnTo>
                  <a:pt x="824" y="537"/>
                </a:lnTo>
                <a:lnTo>
                  <a:pt x="817" y="537"/>
                </a:lnTo>
                <a:lnTo>
                  <a:pt x="824" y="537"/>
                </a:lnTo>
                <a:lnTo>
                  <a:pt x="841" y="537"/>
                </a:lnTo>
                <a:close/>
              </a:path>
            </a:pathLst>
          </a:custGeom>
          <a:solidFill>
            <a:srgbClr val="00B050"/>
          </a:solidFill>
          <a:ln w="25400">
            <a:solidFill>
              <a:srgbClr val="1C1C1C"/>
            </a:solidFill>
            <a:round/>
            <a:headEnd/>
            <a:tailEnd/>
          </a:ln>
        </p:spPr>
        <p:txBody>
          <a:bodyPr/>
          <a:lstStyle/>
          <a:p>
            <a:endParaRPr lang="ja-JP" altLang="en-US">
              <a:solidFill>
                <a:srgbClr val="000000"/>
              </a:solidFill>
            </a:endParaRPr>
          </a:p>
        </p:txBody>
      </p:sp>
      <p:sp>
        <p:nvSpPr>
          <p:cNvPr id="70667" name="Freeform 8"/>
          <p:cNvSpPr>
            <a:spLocks/>
          </p:cNvSpPr>
          <p:nvPr/>
        </p:nvSpPr>
        <p:spPr bwMode="invGray">
          <a:xfrm>
            <a:off x="5503863" y="4038600"/>
            <a:ext cx="2679700" cy="1047750"/>
          </a:xfrm>
          <a:custGeom>
            <a:avLst/>
            <a:gdLst>
              <a:gd name="T0" fmla="*/ 2147483647 w 2146"/>
              <a:gd name="T1" fmla="*/ 2147483647 h 745"/>
              <a:gd name="T2" fmla="*/ 2147483647 w 2146"/>
              <a:gd name="T3" fmla="*/ 2147483647 h 745"/>
              <a:gd name="T4" fmla="*/ 2147483647 w 2146"/>
              <a:gd name="T5" fmla="*/ 2147483647 h 745"/>
              <a:gd name="T6" fmla="*/ 2147483647 w 2146"/>
              <a:gd name="T7" fmla="*/ 2147483647 h 745"/>
              <a:gd name="T8" fmla="*/ 2147483647 w 2146"/>
              <a:gd name="T9" fmla="*/ 2147483647 h 745"/>
              <a:gd name="T10" fmla="*/ 2147483647 w 2146"/>
              <a:gd name="T11" fmla="*/ 2147483647 h 745"/>
              <a:gd name="T12" fmla="*/ 2147483647 w 2146"/>
              <a:gd name="T13" fmla="*/ 2147483647 h 745"/>
              <a:gd name="T14" fmla="*/ 2147483647 w 2146"/>
              <a:gd name="T15" fmla="*/ 2147483647 h 745"/>
              <a:gd name="T16" fmla="*/ 2147483647 w 2146"/>
              <a:gd name="T17" fmla="*/ 2147483647 h 745"/>
              <a:gd name="T18" fmla="*/ 2147483647 w 2146"/>
              <a:gd name="T19" fmla="*/ 2147483647 h 745"/>
              <a:gd name="T20" fmla="*/ 2147483647 w 2146"/>
              <a:gd name="T21" fmla="*/ 2147483647 h 745"/>
              <a:gd name="T22" fmla="*/ 2147483647 w 2146"/>
              <a:gd name="T23" fmla="*/ 2147483647 h 745"/>
              <a:gd name="T24" fmla="*/ 2147483647 w 2146"/>
              <a:gd name="T25" fmla="*/ 0 h 745"/>
              <a:gd name="T26" fmla="*/ 2147483647 w 2146"/>
              <a:gd name="T27" fmla="*/ 0 h 745"/>
              <a:gd name="T28" fmla="*/ 2147483647 w 2146"/>
              <a:gd name="T29" fmla="*/ 2147483647 h 745"/>
              <a:gd name="T30" fmla="*/ 2147483647 w 2146"/>
              <a:gd name="T31" fmla="*/ 2147483647 h 745"/>
              <a:gd name="T32" fmla="*/ 2147483647 w 2146"/>
              <a:gd name="T33" fmla="*/ 2147483647 h 745"/>
              <a:gd name="T34" fmla="*/ 2147483647 w 2146"/>
              <a:gd name="T35" fmla="*/ 2147483647 h 745"/>
              <a:gd name="T36" fmla="*/ 2147483647 w 2146"/>
              <a:gd name="T37" fmla="*/ 2147483647 h 745"/>
              <a:gd name="T38" fmla="*/ 2147483647 w 2146"/>
              <a:gd name="T39" fmla="*/ 2147483647 h 745"/>
              <a:gd name="T40" fmla="*/ 2147483647 w 2146"/>
              <a:gd name="T41" fmla="*/ 2147483647 h 745"/>
              <a:gd name="T42" fmla="*/ 2147483647 w 2146"/>
              <a:gd name="T43" fmla="*/ 2147483647 h 745"/>
              <a:gd name="T44" fmla="*/ 2147483647 w 2146"/>
              <a:gd name="T45" fmla="*/ 2147483647 h 745"/>
              <a:gd name="T46" fmla="*/ 2147483647 w 2146"/>
              <a:gd name="T47" fmla="*/ 2147483647 h 745"/>
              <a:gd name="T48" fmla="*/ 2147483647 w 2146"/>
              <a:gd name="T49" fmla="*/ 2147483647 h 745"/>
              <a:gd name="T50" fmla="*/ 2147483647 w 2146"/>
              <a:gd name="T51" fmla="*/ 2147483647 h 745"/>
              <a:gd name="T52" fmla="*/ 2147483647 w 2146"/>
              <a:gd name="T53" fmla="*/ 2147483647 h 745"/>
              <a:gd name="T54" fmla="*/ 2147483647 w 2146"/>
              <a:gd name="T55" fmla="*/ 2147483647 h 745"/>
              <a:gd name="T56" fmla="*/ 2147483647 w 2146"/>
              <a:gd name="T57" fmla="*/ 2147483647 h 745"/>
              <a:gd name="T58" fmla="*/ 2147483647 w 2146"/>
              <a:gd name="T59" fmla="*/ 2147483647 h 745"/>
              <a:gd name="T60" fmla="*/ 2147483647 w 2146"/>
              <a:gd name="T61" fmla="*/ 2147483647 h 745"/>
              <a:gd name="T62" fmla="*/ 2147483647 w 2146"/>
              <a:gd name="T63" fmla="*/ 2147483647 h 745"/>
              <a:gd name="T64" fmla="*/ 2147483647 w 2146"/>
              <a:gd name="T65" fmla="*/ 2147483647 h 745"/>
              <a:gd name="T66" fmla="*/ 2147483647 w 2146"/>
              <a:gd name="T67" fmla="*/ 2147483647 h 745"/>
              <a:gd name="T68" fmla="*/ 2147483647 w 2146"/>
              <a:gd name="T69" fmla="*/ 2147483647 h 745"/>
              <a:gd name="T70" fmla="*/ 2147483647 w 2146"/>
              <a:gd name="T71" fmla="*/ 2147483647 h 745"/>
              <a:gd name="T72" fmla="*/ 2147483647 w 2146"/>
              <a:gd name="T73" fmla="*/ 2147483647 h 745"/>
              <a:gd name="T74" fmla="*/ 2147483647 w 2146"/>
              <a:gd name="T75" fmla="*/ 2147483647 h 745"/>
              <a:gd name="T76" fmla="*/ 2147483647 w 2146"/>
              <a:gd name="T77" fmla="*/ 2147483647 h 745"/>
              <a:gd name="T78" fmla="*/ 2147483647 w 2146"/>
              <a:gd name="T79" fmla="*/ 2147483647 h 745"/>
              <a:gd name="T80" fmla="*/ 2147483647 w 2146"/>
              <a:gd name="T81" fmla="*/ 2147483647 h 745"/>
              <a:gd name="T82" fmla="*/ 2147483647 w 2146"/>
              <a:gd name="T83" fmla="*/ 2147483647 h 745"/>
              <a:gd name="T84" fmla="*/ 2147483647 w 2146"/>
              <a:gd name="T85" fmla="*/ 2147483647 h 745"/>
              <a:gd name="T86" fmla="*/ 2147483647 w 2146"/>
              <a:gd name="T87" fmla="*/ 2147483647 h 745"/>
              <a:gd name="T88" fmla="*/ 2147483647 w 2146"/>
              <a:gd name="T89" fmla="*/ 2147483647 h 745"/>
              <a:gd name="T90" fmla="*/ 2147483647 w 2146"/>
              <a:gd name="T91" fmla="*/ 2147483647 h 745"/>
              <a:gd name="T92" fmla="*/ 2147483647 w 2146"/>
              <a:gd name="T93" fmla="*/ 2147483647 h 745"/>
              <a:gd name="T94" fmla="*/ 2147483647 w 2146"/>
              <a:gd name="T95" fmla="*/ 2147483647 h 745"/>
              <a:gd name="T96" fmla="*/ 2147483647 w 2146"/>
              <a:gd name="T97" fmla="*/ 2147483647 h 745"/>
              <a:gd name="T98" fmla="*/ 2147483647 w 2146"/>
              <a:gd name="T99" fmla="*/ 2147483647 h 745"/>
              <a:gd name="T100" fmla="*/ 2147483647 w 2146"/>
              <a:gd name="T101" fmla="*/ 2147483647 h 745"/>
              <a:gd name="T102" fmla="*/ 2147483647 w 2146"/>
              <a:gd name="T103" fmla="*/ 2147483647 h 745"/>
              <a:gd name="T104" fmla="*/ 2147483647 w 2146"/>
              <a:gd name="T105" fmla="*/ 2147483647 h 745"/>
              <a:gd name="T106" fmla="*/ 2147483647 w 2146"/>
              <a:gd name="T107" fmla="*/ 2147483647 h 745"/>
              <a:gd name="T108" fmla="*/ 0 w 2146"/>
              <a:gd name="T109" fmla="*/ 2147483647 h 745"/>
              <a:gd name="T110" fmla="*/ 2147483647 w 2146"/>
              <a:gd name="T111" fmla="*/ 2147483647 h 745"/>
              <a:gd name="T112" fmla="*/ 2147483647 w 2146"/>
              <a:gd name="T113" fmla="*/ 2147483647 h 7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6"/>
              <a:gd name="T172" fmla="*/ 0 h 745"/>
              <a:gd name="T173" fmla="*/ 2146 w 2146"/>
              <a:gd name="T174" fmla="*/ 745 h 7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6" h="745">
                <a:moveTo>
                  <a:pt x="32" y="256"/>
                </a:moveTo>
                <a:lnTo>
                  <a:pt x="32" y="248"/>
                </a:lnTo>
                <a:lnTo>
                  <a:pt x="48" y="248"/>
                </a:lnTo>
                <a:lnTo>
                  <a:pt x="63" y="248"/>
                </a:lnTo>
                <a:lnTo>
                  <a:pt x="80" y="248"/>
                </a:lnTo>
                <a:lnTo>
                  <a:pt x="87" y="248"/>
                </a:lnTo>
                <a:lnTo>
                  <a:pt x="104" y="248"/>
                </a:lnTo>
                <a:lnTo>
                  <a:pt x="111" y="248"/>
                </a:lnTo>
                <a:lnTo>
                  <a:pt x="120" y="248"/>
                </a:lnTo>
                <a:lnTo>
                  <a:pt x="128" y="248"/>
                </a:lnTo>
                <a:lnTo>
                  <a:pt x="135" y="248"/>
                </a:lnTo>
                <a:lnTo>
                  <a:pt x="144" y="248"/>
                </a:lnTo>
                <a:lnTo>
                  <a:pt x="159" y="248"/>
                </a:lnTo>
                <a:lnTo>
                  <a:pt x="168" y="248"/>
                </a:lnTo>
                <a:lnTo>
                  <a:pt x="176" y="248"/>
                </a:lnTo>
                <a:lnTo>
                  <a:pt x="183" y="248"/>
                </a:lnTo>
                <a:lnTo>
                  <a:pt x="192" y="248"/>
                </a:lnTo>
                <a:lnTo>
                  <a:pt x="207" y="248"/>
                </a:lnTo>
                <a:lnTo>
                  <a:pt x="207" y="241"/>
                </a:lnTo>
                <a:lnTo>
                  <a:pt x="216" y="241"/>
                </a:lnTo>
                <a:lnTo>
                  <a:pt x="224" y="241"/>
                </a:lnTo>
                <a:lnTo>
                  <a:pt x="231" y="241"/>
                </a:lnTo>
                <a:lnTo>
                  <a:pt x="240" y="241"/>
                </a:lnTo>
                <a:lnTo>
                  <a:pt x="256" y="241"/>
                </a:lnTo>
                <a:lnTo>
                  <a:pt x="264" y="241"/>
                </a:lnTo>
                <a:lnTo>
                  <a:pt x="280" y="241"/>
                </a:lnTo>
                <a:lnTo>
                  <a:pt x="288" y="241"/>
                </a:lnTo>
                <a:lnTo>
                  <a:pt x="296" y="241"/>
                </a:lnTo>
                <a:lnTo>
                  <a:pt x="296" y="232"/>
                </a:lnTo>
                <a:lnTo>
                  <a:pt x="304" y="232"/>
                </a:lnTo>
                <a:lnTo>
                  <a:pt x="296" y="241"/>
                </a:lnTo>
                <a:lnTo>
                  <a:pt x="304" y="241"/>
                </a:lnTo>
                <a:lnTo>
                  <a:pt x="304" y="232"/>
                </a:lnTo>
                <a:lnTo>
                  <a:pt x="312" y="232"/>
                </a:lnTo>
                <a:lnTo>
                  <a:pt x="320" y="232"/>
                </a:lnTo>
                <a:lnTo>
                  <a:pt x="320" y="224"/>
                </a:lnTo>
                <a:lnTo>
                  <a:pt x="328" y="224"/>
                </a:lnTo>
                <a:lnTo>
                  <a:pt x="336" y="224"/>
                </a:lnTo>
                <a:lnTo>
                  <a:pt x="352" y="224"/>
                </a:lnTo>
                <a:lnTo>
                  <a:pt x="360" y="217"/>
                </a:lnTo>
                <a:lnTo>
                  <a:pt x="376" y="217"/>
                </a:lnTo>
                <a:lnTo>
                  <a:pt x="384" y="217"/>
                </a:lnTo>
                <a:lnTo>
                  <a:pt x="384" y="200"/>
                </a:lnTo>
                <a:lnTo>
                  <a:pt x="392" y="200"/>
                </a:lnTo>
                <a:lnTo>
                  <a:pt x="400" y="200"/>
                </a:lnTo>
                <a:lnTo>
                  <a:pt x="400" y="193"/>
                </a:lnTo>
                <a:lnTo>
                  <a:pt x="416" y="193"/>
                </a:lnTo>
                <a:lnTo>
                  <a:pt x="424" y="193"/>
                </a:lnTo>
                <a:lnTo>
                  <a:pt x="432" y="184"/>
                </a:lnTo>
                <a:lnTo>
                  <a:pt x="440" y="176"/>
                </a:lnTo>
                <a:lnTo>
                  <a:pt x="448" y="176"/>
                </a:lnTo>
                <a:lnTo>
                  <a:pt x="448" y="169"/>
                </a:lnTo>
                <a:lnTo>
                  <a:pt x="464" y="169"/>
                </a:lnTo>
                <a:lnTo>
                  <a:pt x="480" y="160"/>
                </a:lnTo>
                <a:lnTo>
                  <a:pt x="496" y="152"/>
                </a:lnTo>
                <a:lnTo>
                  <a:pt x="512" y="145"/>
                </a:lnTo>
                <a:lnTo>
                  <a:pt x="528" y="145"/>
                </a:lnTo>
                <a:lnTo>
                  <a:pt x="536" y="136"/>
                </a:lnTo>
                <a:lnTo>
                  <a:pt x="544" y="136"/>
                </a:lnTo>
                <a:lnTo>
                  <a:pt x="560" y="128"/>
                </a:lnTo>
                <a:lnTo>
                  <a:pt x="568" y="128"/>
                </a:lnTo>
                <a:lnTo>
                  <a:pt x="568" y="121"/>
                </a:lnTo>
                <a:lnTo>
                  <a:pt x="585" y="121"/>
                </a:lnTo>
                <a:lnTo>
                  <a:pt x="592" y="121"/>
                </a:lnTo>
                <a:lnTo>
                  <a:pt x="592" y="112"/>
                </a:lnTo>
                <a:lnTo>
                  <a:pt x="600" y="112"/>
                </a:lnTo>
                <a:lnTo>
                  <a:pt x="609" y="112"/>
                </a:lnTo>
                <a:lnTo>
                  <a:pt x="616" y="104"/>
                </a:lnTo>
                <a:lnTo>
                  <a:pt x="633" y="104"/>
                </a:lnTo>
                <a:lnTo>
                  <a:pt x="640" y="97"/>
                </a:lnTo>
                <a:lnTo>
                  <a:pt x="648" y="97"/>
                </a:lnTo>
                <a:lnTo>
                  <a:pt x="657" y="97"/>
                </a:lnTo>
                <a:lnTo>
                  <a:pt x="672" y="88"/>
                </a:lnTo>
                <a:lnTo>
                  <a:pt x="681" y="88"/>
                </a:lnTo>
                <a:lnTo>
                  <a:pt x="688" y="88"/>
                </a:lnTo>
                <a:lnTo>
                  <a:pt x="705" y="88"/>
                </a:lnTo>
                <a:lnTo>
                  <a:pt x="705" y="80"/>
                </a:lnTo>
                <a:lnTo>
                  <a:pt x="712" y="80"/>
                </a:lnTo>
                <a:lnTo>
                  <a:pt x="720" y="80"/>
                </a:lnTo>
                <a:lnTo>
                  <a:pt x="720" y="88"/>
                </a:lnTo>
                <a:lnTo>
                  <a:pt x="720" y="80"/>
                </a:lnTo>
                <a:lnTo>
                  <a:pt x="729" y="80"/>
                </a:lnTo>
                <a:lnTo>
                  <a:pt x="736" y="72"/>
                </a:lnTo>
                <a:lnTo>
                  <a:pt x="744" y="72"/>
                </a:lnTo>
                <a:lnTo>
                  <a:pt x="753" y="72"/>
                </a:lnTo>
                <a:lnTo>
                  <a:pt x="753" y="64"/>
                </a:lnTo>
                <a:lnTo>
                  <a:pt x="760" y="64"/>
                </a:lnTo>
                <a:lnTo>
                  <a:pt x="768" y="64"/>
                </a:lnTo>
                <a:lnTo>
                  <a:pt x="768" y="56"/>
                </a:lnTo>
                <a:lnTo>
                  <a:pt x="784" y="48"/>
                </a:lnTo>
                <a:lnTo>
                  <a:pt x="801" y="48"/>
                </a:lnTo>
                <a:lnTo>
                  <a:pt x="808" y="48"/>
                </a:lnTo>
                <a:lnTo>
                  <a:pt x="808" y="40"/>
                </a:lnTo>
                <a:lnTo>
                  <a:pt x="825" y="40"/>
                </a:lnTo>
                <a:lnTo>
                  <a:pt x="832" y="40"/>
                </a:lnTo>
                <a:lnTo>
                  <a:pt x="840" y="40"/>
                </a:lnTo>
                <a:lnTo>
                  <a:pt x="856" y="40"/>
                </a:lnTo>
                <a:lnTo>
                  <a:pt x="856" y="32"/>
                </a:lnTo>
                <a:lnTo>
                  <a:pt x="864" y="32"/>
                </a:lnTo>
                <a:lnTo>
                  <a:pt x="880" y="32"/>
                </a:lnTo>
                <a:lnTo>
                  <a:pt x="889" y="32"/>
                </a:lnTo>
                <a:lnTo>
                  <a:pt x="904" y="32"/>
                </a:lnTo>
                <a:lnTo>
                  <a:pt x="921" y="24"/>
                </a:lnTo>
                <a:lnTo>
                  <a:pt x="937" y="24"/>
                </a:lnTo>
                <a:lnTo>
                  <a:pt x="945" y="24"/>
                </a:lnTo>
                <a:lnTo>
                  <a:pt x="961" y="24"/>
                </a:lnTo>
                <a:lnTo>
                  <a:pt x="976" y="16"/>
                </a:lnTo>
                <a:lnTo>
                  <a:pt x="993" y="8"/>
                </a:lnTo>
                <a:lnTo>
                  <a:pt x="1000" y="8"/>
                </a:lnTo>
                <a:lnTo>
                  <a:pt x="1009" y="8"/>
                </a:lnTo>
                <a:lnTo>
                  <a:pt x="1024" y="8"/>
                </a:lnTo>
                <a:lnTo>
                  <a:pt x="1041" y="8"/>
                </a:lnTo>
                <a:lnTo>
                  <a:pt x="1057" y="8"/>
                </a:lnTo>
                <a:lnTo>
                  <a:pt x="1072" y="0"/>
                </a:lnTo>
                <a:lnTo>
                  <a:pt x="1089" y="0"/>
                </a:lnTo>
                <a:lnTo>
                  <a:pt x="1096" y="0"/>
                </a:lnTo>
                <a:lnTo>
                  <a:pt x="1113" y="0"/>
                </a:lnTo>
                <a:lnTo>
                  <a:pt x="1120" y="0"/>
                </a:lnTo>
                <a:lnTo>
                  <a:pt x="1129" y="0"/>
                </a:lnTo>
                <a:lnTo>
                  <a:pt x="1144" y="0"/>
                </a:lnTo>
                <a:lnTo>
                  <a:pt x="1153" y="0"/>
                </a:lnTo>
                <a:lnTo>
                  <a:pt x="1161" y="0"/>
                </a:lnTo>
                <a:lnTo>
                  <a:pt x="1177" y="0"/>
                </a:lnTo>
                <a:lnTo>
                  <a:pt x="1185" y="0"/>
                </a:lnTo>
                <a:lnTo>
                  <a:pt x="1193" y="0"/>
                </a:lnTo>
                <a:lnTo>
                  <a:pt x="1201" y="0"/>
                </a:lnTo>
                <a:lnTo>
                  <a:pt x="1217" y="0"/>
                </a:lnTo>
                <a:lnTo>
                  <a:pt x="1217" y="8"/>
                </a:lnTo>
                <a:lnTo>
                  <a:pt x="1225" y="8"/>
                </a:lnTo>
                <a:lnTo>
                  <a:pt x="1241" y="8"/>
                </a:lnTo>
                <a:lnTo>
                  <a:pt x="1249" y="16"/>
                </a:lnTo>
                <a:lnTo>
                  <a:pt x="1265" y="24"/>
                </a:lnTo>
                <a:lnTo>
                  <a:pt x="1273" y="24"/>
                </a:lnTo>
                <a:lnTo>
                  <a:pt x="1281" y="24"/>
                </a:lnTo>
                <a:lnTo>
                  <a:pt x="1297" y="32"/>
                </a:lnTo>
                <a:lnTo>
                  <a:pt x="1305" y="32"/>
                </a:lnTo>
                <a:lnTo>
                  <a:pt x="1313" y="32"/>
                </a:lnTo>
                <a:lnTo>
                  <a:pt x="1313" y="40"/>
                </a:lnTo>
                <a:lnTo>
                  <a:pt x="1321" y="40"/>
                </a:lnTo>
                <a:lnTo>
                  <a:pt x="1337" y="40"/>
                </a:lnTo>
                <a:lnTo>
                  <a:pt x="1353" y="48"/>
                </a:lnTo>
                <a:lnTo>
                  <a:pt x="1369" y="56"/>
                </a:lnTo>
                <a:lnTo>
                  <a:pt x="1377" y="56"/>
                </a:lnTo>
                <a:lnTo>
                  <a:pt x="1393" y="56"/>
                </a:lnTo>
                <a:lnTo>
                  <a:pt x="1401" y="64"/>
                </a:lnTo>
                <a:lnTo>
                  <a:pt x="1417" y="72"/>
                </a:lnTo>
                <a:lnTo>
                  <a:pt x="1433" y="80"/>
                </a:lnTo>
                <a:lnTo>
                  <a:pt x="1441" y="80"/>
                </a:lnTo>
                <a:lnTo>
                  <a:pt x="1457" y="88"/>
                </a:lnTo>
                <a:lnTo>
                  <a:pt x="1465" y="88"/>
                </a:lnTo>
                <a:lnTo>
                  <a:pt x="1481" y="97"/>
                </a:lnTo>
                <a:lnTo>
                  <a:pt x="1497" y="97"/>
                </a:lnTo>
                <a:lnTo>
                  <a:pt x="1497" y="104"/>
                </a:lnTo>
                <a:lnTo>
                  <a:pt x="1505" y="104"/>
                </a:lnTo>
                <a:lnTo>
                  <a:pt x="1522" y="104"/>
                </a:lnTo>
                <a:lnTo>
                  <a:pt x="1529" y="121"/>
                </a:lnTo>
                <a:lnTo>
                  <a:pt x="1537" y="121"/>
                </a:lnTo>
                <a:lnTo>
                  <a:pt x="1553" y="128"/>
                </a:lnTo>
                <a:lnTo>
                  <a:pt x="1570" y="128"/>
                </a:lnTo>
                <a:lnTo>
                  <a:pt x="1577" y="128"/>
                </a:lnTo>
                <a:lnTo>
                  <a:pt x="1577" y="136"/>
                </a:lnTo>
                <a:lnTo>
                  <a:pt x="1594" y="145"/>
                </a:lnTo>
                <a:lnTo>
                  <a:pt x="1601" y="145"/>
                </a:lnTo>
                <a:lnTo>
                  <a:pt x="1618" y="145"/>
                </a:lnTo>
                <a:lnTo>
                  <a:pt x="1625" y="145"/>
                </a:lnTo>
                <a:lnTo>
                  <a:pt x="1642" y="145"/>
                </a:lnTo>
                <a:lnTo>
                  <a:pt x="1649" y="152"/>
                </a:lnTo>
                <a:lnTo>
                  <a:pt x="1666" y="152"/>
                </a:lnTo>
                <a:lnTo>
                  <a:pt x="1673" y="152"/>
                </a:lnTo>
                <a:lnTo>
                  <a:pt x="1673" y="160"/>
                </a:lnTo>
                <a:lnTo>
                  <a:pt x="1690" y="160"/>
                </a:lnTo>
                <a:lnTo>
                  <a:pt x="1697" y="160"/>
                </a:lnTo>
                <a:lnTo>
                  <a:pt x="1714" y="169"/>
                </a:lnTo>
                <a:lnTo>
                  <a:pt x="1721" y="169"/>
                </a:lnTo>
                <a:lnTo>
                  <a:pt x="1738" y="169"/>
                </a:lnTo>
                <a:lnTo>
                  <a:pt x="1738" y="176"/>
                </a:lnTo>
                <a:lnTo>
                  <a:pt x="1745" y="176"/>
                </a:lnTo>
                <a:lnTo>
                  <a:pt x="1762" y="176"/>
                </a:lnTo>
                <a:lnTo>
                  <a:pt x="1769" y="184"/>
                </a:lnTo>
                <a:lnTo>
                  <a:pt x="1786" y="184"/>
                </a:lnTo>
                <a:lnTo>
                  <a:pt x="1793" y="184"/>
                </a:lnTo>
                <a:lnTo>
                  <a:pt x="1801" y="184"/>
                </a:lnTo>
                <a:lnTo>
                  <a:pt x="1801" y="193"/>
                </a:lnTo>
                <a:lnTo>
                  <a:pt x="1810" y="193"/>
                </a:lnTo>
                <a:lnTo>
                  <a:pt x="1817" y="193"/>
                </a:lnTo>
                <a:lnTo>
                  <a:pt x="1826" y="193"/>
                </a:lnTo>
                <a:lnTo>
                  <a:pt x="1841" y="193"/>
                </a:lnTo>
                <a:lnTo>
                  <a:pt x="1841" y="200"/>
                </a:lnTo>
                <a:lnTo>
                  <a:pt x="1850" y="200"/>
                </a:lnTo>
                <a:lnTo>
                  <a:pt x="1865" y="208"/>
                </a:lnTo>
                <a:lnTo>
                  <a:pt x="1874" y="208"/>
                </a:lnTo>
                <a:lnTo>
                  <a:pt x="1874" y="217"/>
                </a:lnTo>
                <a:lnTo>
                  <a:pt x="1889" y="224"/>
                </a:lnTo>
                <a:lnTo>
                  <a:pt x="1898" y="224"/>
                </a:lnTo>
                <a:lnTo>
                  <a:pt x="1906" y="224"/>
                </a:lnTo>
                <a:lnTo>
                  <a:pt x="1906" y="232"/>
                </a:lnTo>
                <a:lnTo>
                  <a:pt x="1913" y="232"/>
                </a:lnTo>
                <a:lnTo>
                  <a:pt x="1930" y="232"/>
                </a:lnTo>
                <a:lnTo>
                  <a:pt x="1937" y="232"/>
                </a:lnTo>
                <a:lnTo>
                  <a:pt x="1954" y="241"/>
                </a:lnTo>
                <a:lnTo>
                  <a:pt x="1961" y="241"/>
                </a:lnTo>
                <a:lnTo>
                  <a:pt x="1978" y="241"/>
                </a:lnTo>
                <a:lnTo>
                  <a:pt x="1985" y="241"/>
                </a:lnTo>
                <a:lnTo>
                  <a:pt x="1994" y="241"/>
                </a:lnTo>
                <a:lnTo>
                  <a:pt x="2002" y="241"/>
                </a:lnTo>
                <a:lnTo>
                  <a:pt x="2018" y="248"/>
                </a:lnTo>
                <a:lnTo>
                  <a:pt x="2033" y="256"/>
                </a:lnTo>
                <a:lnTo>
                  <a:pt x="2042" y="256"/>
                </a:lnTo>
                <a:lnTo>
                  <a:pt x="2057" y="256"/>
                </a:lnTo>
                <a:lnTo>
                  <a:pt x="2066" y="256"/>
                </a:lnTo>
                <a:lnTo>
                  <a:pt x="2074" y="256"/>
                </a:lnTo>
                <a:lnTo>
                  <a:pt x="2074" y="265"/>
                </a:lnTo>
                <a:lnTo>
                  <a:pt x="2081" y="265"/>
                </a:lnTo>
                <a:lnTo>
                  <a:pt x="2090" y="265"/>
                </a:lnTo>
                <a:lnTo>
                  <a:pt x="2098" y="265"/>
                </a:lnTo>
                <a:lnTo>
                  <a:pt x="2105" y="272"/>
                </a:lnTo>
                <a:lnTo>
                  <a:pt x="2122" y="280"/>
                </a:lnTo>
                <a:lnTo>
                  <a:pt x="2122" y="289"/>
                </a:lnTo>
                <a:lnTo>
                  <a:pt x="2130" y="296"/>
                </a:lnTo>
                <a:lnTo>
                  <a:pt x="2130" y="304"/>
                </a:lnTo>
                <a:lnTo>
                  <a:pt x="2138" y="313"/>
                </a:lnTo>
                <a:lnTo>
                  <a:pt x="2138" y="320"/>
                </a:lnTo>
                <a:lnTo>
                  <a:pt x="2138" y="328"/>
                </a:lnTo>
                <a:lnTo>
                  <a:pt x="2146" y="328"/>
                </a:lnTo>
                <a:lnTo>
                  <a:pt x="2146" y="337"/>
                </a:lnTo>
                <a:lnTo>
                  <a:pt x="2146" y="344"/>
                </a:lnTo>
                <a:lnTo>
                  <a:pt x="2146" y="352"/>
                </a:lnTo>
                <a:lnTo>
                  <a:pt x="2146" y="361"/>
                </a:lnTo>
                <a:lnTo>
                  <a:pt x="2146" y="368"/>
                </a:lnTo>
                <a:lnTo>
                  <a:pt x="2146" y="377"/>
                </a:lnTo>
                <a:lnTo>
                  <a:pt x="2146" y="385"/>
                </a:lnTo>
                <a:lnTo>
                  <a:pt x="2146" y="392"/>
                </a:lnTo>
                <a:lnTo>
                  <a:pt x="2146" y="401"/>
                </a:lnTo>
                <a:lnTo>
                  <a:pt x="2138" y="401"/>
                </a:lnTo>
                <a:lnTo>
                  <a:pt x="2138" y="409"/>
                </a:lnTo>
                <a:lnTo>
                  <a:pt x="2130" y="416"/>
                </a:lnTo>
                <a:lnTo>
                  <a:pt x="2130" y="425"/>
                </a:lnTo>
                <a:lnTo>
                  <a:pt x="2122" y="425"/>
                </a:lnTo>
                <a:lnTo>
                  <a:pt x="2122" y="433"/>
                </a:lnTo>
                <a:lnTo>
                  <a:pt x="2114" y="433"/>
                </a:lnTo>
                <a:lnTo>
                  <a:pt x="2105" y="433"/>
                </a:lnTo>
                <a:lnTo>
                  <a:pt x="2098" y="440"/>
                </a:lnTo>
                <a:lnTo>
                  <a:pt x="2081" y="440"/>
                </a:lnTo>
                <a:lnTo>
                  <a:pt x="2074" y="440"/>
                </a:lnTo>
                <a:lnTo>
                  <a:pt x="2057" y="440"/>
                </a:lnTo>
                <a:lnTo>
                  <a:pt x="2057" y="449"/>
                </a:lnTo>
                <a:lnTo>
                  <a:pt x="2042" y="449"/>
                </a:lnTo>
                <a:lnTo>
                  <a:pt x="2033" y="449"/>
                </a:lnTo>
                <a:lnTo>
                  <a:pt x="2026" y="449"/>
                </a:lnTo>
                <a:lnTo>
                  <a:pt x="2009" y="449"/>
                </a:lnTo>
                <a:lnTo>
                  <a:pt x="2009" y="457"/>
                </a:lnTo>
                <a:lnTo>
                  <a:pt x="1994" y="457"/>
                </a:lnTo>
                <a:lnTo>
                  <a:pt x="1978" y="457"/>
                </a:lnTo>
                <a:lnTo>
                  <a:pt x="1961" y="457"/>
                </a:lnTo>
                <a:lnTo>
                  <a:pt x="1954" y="457"/>
                </a:lnTo>
                <a:lnTo>
                  <a:pt x="1946" y="457"/>
                </a:lnTo>
                <a:lnTo>
                  <a:pt x="1937" y="457"/>
                </a:lnTo>
                <a:lnTo>
                  <a:pt x="1930" y="457"/>
                </a:lnTo>
                <a:lnTo>
                  <a:pt x="1930" y="449"/>
                </a:lnTo>
                <a:lnTo>
                  <a:pt x="1922" y="449"/>
                </a:lnTo>
                <a:lnTo>
                  <a:pt x="1922" y="440"/>
                </a:lnTo>
                <a:lnTo>
                  <a:pt x="1913" y="440"/>
                </a:lnTo>
                <a:lnTo>
                  <a:pt x="1913" y="449"/>
                </a:lnTo>
                <a:lnTo>
                  <a:pt x="1898" y="449"/>
                </a:lnTo>
                <a:lnTo>
                  <a:pt x="1889" y="457"/>
                </a:lnTo>
                <a:lnTo>
                  <a:pt x="1889" y="464"/>
                </a:lnTo>
                <a:lnTo>
                  <a:pt x="1882" y="464"/>
                </a:lnTo>
                <a:lnTo>
                  <a:pt x="1882" y="473"/>
                </a:lnTo>
                <a:lnTo>
                  <a:pt x="1874" y="473"/>
                </a:lnTo>
                <a:lnTo>
                  <a:pt x="1874" y="481"/>
                </a:lnTo>
                <a:lnTo>
                  <a:pt x="1865" y="481"/>
                </a:lnTo>
                <a:lnTo>
                  <a:pt x="1865" y="488"/>
                </a:lnTo>
                <a:lnTo>
                  <a:pt x="1858" y="488"/>
                </a:lnTo>
                <a:lnTo>
                  <a:pt x="1841" y="505"/>
                </a:lnTo>
                <a:lnTo>
                  <a:pt x="1834" y="505"/>
                </a:lnTo>
                <a:lnTo>
                  <a:pt x="1817" y="512"/>
                </a:lnTo>
                <a:lnTo>
                  <a:pt x="1801" y="512"/>
                </a:lnTo>
                <a:lnTo>
                  <a:pt x="1793" y="512"/>
                </a:lnTo>
                <a:lnTo>
                  <a:pt x="1793" y="521"/>
                </a:lnTo>
                <a:lnTo>
                  <a:pt x="1777" y="529"/>
                </a:lnTo>
                <a:lnTo>
                  <a:pt x="1769" y="529"/>
                </a:lnTo>
                <a:lnTo>
                  <a:pt x="1762" y="529"/>
                </a:lnTo>
                <a:lnTo>
                  <a:pt x="1745" y="536"/>
                </a:lnTo>
                <a:lnTo>
                  <a:pt x="1729" y="536"/>
                </a:lnTo>
                <a:lnTo>
                  <a:pt x="1721" y="536"/>
                </a:lnTo>
                <a:lnTo>
                  <a:pt x="1705" y="545"/>
                </a:lnTo>
                <a:lnTo>
                  <a:pt x="1697" y="553"/>
                </a:lnTo>
                <a:lnTo>
                  <a:pt x="1690" y="553"/>
                </a:lnTo>
                <a:lnTo>
                  <a:pt x="1681" y="553"/>
                </a:lnTo>
                <a:lnTo>
                  <a:pt x="1666" y="553"/>
                </a:lnTo>
                <a:lnTo>
                  <a:pt x="1666" y="560"/>
                </a:lnTo>
                <a:lnTo>
                  <a:pt x="1657" y="560"/>
                </a:lnTo>
                <a:lnTo>
                  <a:pt x="1649" y="560"/>
                </a:lnTo>
                <a:lnTo>
                  <a:pt x="1649" y="569"/>
                </a:lnTo>
                <a:lnTo>
                  <a:pt x="1642" y="569"/>
                </a:lnTo>
                <a:lnTo>
                  <a:pt x="1625" y="569"/>
                </a:lnTo>
                <a:lnTo>
                  <a:pt x="1609" y="569"/>
                </a:lnTo>
                <a:lnTo>
                  <a:pt x="1609" y="577"/>
                </a:lnTo>
                <a:lnTo>
                  <a:pt x="1601" y="577"/>
                </a:lnTo>
                <a:lnTo>
                  <a:pt x="1594" y="584"/>
                </a:lnTo>
                <a:lnTo>
                  <a:pt x="1585" y="584"/>
                </a:lnTo>
                <a:lnTo>
                  <a:pt x="1577" y="584"/>
                </a:lnTo>
                <a:lnTo>
                  <a:pt x="1577" y="593"/>
                </a:lnTo>
                <a:lnTo>
                  <a:pt x="1570" y="593"/>
                </a:lnTo>
                <a:lnTo>
                  <a:pt x="1561" y="593"/>
                </a:lnTo>
                <a:lnTo>
                  <a:pt x="1546" y="601"/>
                </a:lnTo>
                <a:lnTo>
                  <a:pt x="1537" y="601"/>
                </a:lnTo>
                <a:lnTo>
                  <a:pt x="1537" y="608"/>
                </a:lnTo>
                <a:lnTo>
                  <a:pt x="1529" y="608"/>
                </a:lnTo>
                <a:lnTo>
                  <a:pt x="1522" y="617"/>
                </a:lnTo>
                <a:lnTo>
                  <a:pt x="1505" y="617"/>
                </a:lnTo>
                <a:lnTo>
                  <a:pt x="1489" y="625"/>
                </a:lnTo>
                <a:lnTo>
                  <a:pt x="1489" y="632"/>
                </a:lnTo>
                <a:lnTo>
                  <a:pt x="1481" y="632"/>
                </a:lnTo>
                <a:lnTo>
                  <a:pt x="1465" y="641"/>
                </a:lnTo>
                <a:lnTo>
                  <a:pt x="1457" y="641"/>
                </a:lnTo>
                <a:lnTo>
                  <a:pt x="1441" y="649"/>
                </a:lnTo>
                <a:lnTo>
                  <a:pt x="1433" y="649"/>
                </a:lnTo>
                <a:lnTo>
                  <a:pt x="1417" y="649"/>
                </a:lnTo>
                <a:lnTo>
                  <a:pt x="1409" y="656"/>
                </a:lnTo>
                <a:lnTo>
                  <a:pt x="1401" y="656"/>
                </a:lnTo>
                <a:lnTo>
                  <a:pt x="1393" y="665"/>
                </a:lnTo>
                <a:lnTo>
                  <a:pt x="1385" y="665"/>
                </a:lnTo>
                <a:lnTo>
                  <a:pt x="1369" y="665"/>
                </a:lnTo>
                <a:lnTo>
                  <a:pt x="1361" y="673"/>
                </a:lnTo>
                <a:lnTo>
                  <a:pt x="1353" y="673"/>
                </a:lnTo>
                <a:lnTo>
                  <a:pt x="1345" y="673"/>
                </a:lnTo>
                <a:lnTo>
                  <a:pt x="1329" y="681"/>
                </a:lnTo>
                <a:lnTo>
                  <a:pt x="1321" y="681"/>
                </a:lnTo>
                <a:lnTo>
                  <a:pt x="1313" y="681"/>
                </a:lnTo>
                <a:lnTo>
                  <a:pt x="1305" y="689"/>
                </a:lnTo>
                <a:lnTo>
                  <a:pt x="1297" y="689"/>
                </a:lnTo>
                <a:lnTo>
                  <a:pt x="1289" y="697"/>
                </a:lnTo>
                <a:lnTo>
                  <a:pt x="1281" y="697"/>
                </a:lnTo>
                <a:lnTo>
                  <a:pt x="1273" y="697"/>
                </a:lnTo>
                <a:lnTo>
                  <a:pt x="1257" y="705"/>
                </a:lnTo>
                <a:lnTo>
                  <a:pt x="1249" y="713"/>
                </a:lnTo>
                <a:lnTo>
                  <a:pt x="1233" y="713"/>
                </a:lnTo>
                <a:lnTo>
                  <a:pt x="1225" y="713"/>
                </a:lnTo>
                <a:lnTo>
                  <a:pt x="1217" y="721"/>
                </a:lnTo>
                <a:lnTo>
                  <a:pt x="1209" y="721"/>
                </a:lnTo>
                <a:lnTo>
                  <a:pt x="1201" y="721"/>
                </a:lnTo>
                <a:lnTo>
                  <a:pt x="1193" y="721"/>
                </a:lnTo>
                <a:lnTo>
                  <a:pt x="1185" y="721"/>
                </a:lnTo>
                <a:lnTo>
                  <a:pt x="1177" y="721"/>
                </a:lnTo>
                <a:lnTo>
                  <a:pt x="1177" y="729"/>
                </a:lnTo>
                <a:lnTo>
                  <a:pt x="1168" y="729"/>
                </a:lnTo>
                <a:lnTo>
                  <a:pt x="1153" y="729"/>
                </a:lnTo>
                <a:lnTo>
                  <a:pt x="1144" y="729"/>
                </a:lnTo>
                <a:lnTo>
                  <a:pt x="1137" y="729"/>
                </a:lnTo>
                <a:lnTo>
                  <a:pt x="1129" y="729"/>
                </a:lnTo>
                <a:lnTo>
                  <a:pt x="1120" y="729"/>
                </a:lnTo>
                <a:lnTo>
                  <a:pt x="1113" y="729"/>
                </a:lnTo>
                <a:lnTo>
                  <a:pt x="1105" y="729"/>
                </a:lnTo>
                <a:lnTo>
                  <a:pt x="1105" y="737"/>
                </a:lnTo>
                <a:lnTo>
                  <a:pt x="1096" y="737"/>
                </a:lnTo>
                <a:lnTo>
                  <a:pt x="1089" y="737"/>
                </a:lnTo>
                <a:lnTo>
                  <a:pt x="1072" y="737"/>
                </a:lnTo>
                <a:lnTo>
                  <a:pt x="1065" y="737"/>
                </a:lnTo>
                <a:lnTo>
                  <a:pt x="1048" y="737"/>
                </a:lnTo>
                <a:lnTo>
                  <a:pt x="1048" y="745"/>
                </a:lnTo>
                <a:lnTo>
                  <a:pt x="1041" y="745"/>
                </a:lnTo>
                <a:lnTo>
                  <a:pt x="1033" y="745"/>
                </a:lnTo>
                <a:lnTo>
                  <a:pt x="1024" y="745"/>
                </a:lnTo>
                <a:lnTo>
                  <a:pt x="1017" y="745"/>
                </a:lnTo>
                <a:lnTo>
                  <a:pt x="1000" y="745"/>
                </a:lnTo>
                <a:lnTo>
                  <a:pt x="985" y="745"/>
                </a:lnTo>
                <a:lnTo>
                  <a:pt x="976" y="745"/>
                </a:lnTo>
                <a:lnTo>
                  <a:pt x="969" y="745"/>
                </a:lnTo>
                <a:lnTo>
                  <a:pt x="961" y="745"/>
                </a:lnTo>
                <a:lnTo>
                  <a:pt x="952" y="745"/>
                </a:lnTo>
                <a:lnTo>
                  <a:pt x="945" y="745"/>
                </a:lnTo>
                <a:lnTo>
                  <a:pt x="937" y="745"/>
                </a:lnTo>
                <a:lnTo>
                  <a:pt x="928" y="745"/>
                </a:lnTo>
                <a:lnTo>
                  <a:pt x="913" y="745"/>
                </a:lnTo>
                <a:lnTo>
                  <a:pt x="904" y="745"/>
                </a:lnTo>
                <a:lnTo>
                  <a:pt x="897" y="745"/>
                </a:lnTo>
                <a:lnTo>
                  <a:pt x="889" y="745"/>
                </a:lnTo>
                <a:lnTo>
                  <a:pt x="880" y="745"/>
                </a:lnTo>
                <a:lnTo>
                  <a:pt x="873" y="745"/>
                </a:lnTo>
                <a:lnTo>
                  <a:pt x="864" y="745"/>
                </a:lnTo>
                <a:lnTo>
                  <a:pt x="856" y="745"/>
                </a:lnTo>
                <a:lnTo>
                  <a:pt x="840" y="745"/>
                </a:lnTo>
                <a:lnTo>
                  <a:pt x="825" y="737"/>
                </a:lnTo>
                <a:lnTo>
                  <a:pt x="816" y="737"/>
                </a:lnTo>
                <a:lnTo>
                  <a:pt x="801" y="737"/>
                </a:lnTo>
                <a:lnTo>
                  <a:pt x="784" y="737"/>
                </a:lnTo>
                <a:lnTo>
                  <a:pt x="768" y="737"/>
                </a:lnTo>
                <a:lnTo>
                  <a:pt x="760" y="737"/>
                </a:lnTo>
                <a:lnTo>
                  <a:pt x="753" y="729"/>
                </a:lnTo>
                <a:lnTo>
                  <a:pt x="744" y="729"/>
                </a:lnTo>
                <a:lnTo>
                  <a:pt x="729" y="729"/>
                </a:lnTo>
                <a:lnTo>
                  <a:pt x="720" y="729"/>
                </a:lnTo>
                <a:lnTo>
                  <a:pt x="712" y="729"/>
                </a:lnTo>
                <a:lnTo>
                  <a:pt x="696" y="729"/>
                </a:lnTo>
                <a:lnTo>
                  <a:pt x="688" y="721"/>
                </a:lnTo>
                <a:lnTo>
                  <a:pt x="681" y="721"/>
                </a:lnTo>
                <a:lnTo>
                  <a:pt x="672" y="721"/>
                </a:lnTo>
                <a:lnTo>
                  <a:pt x="664" y="713"/>
                </a:lnTo>
                <a:lnTo>
                  <a:pt x="648" y="713"/>
                </a:lnTo>
                <a:lnTo>
                  <a:pt x="640" y="713"/>
                </a:lnTo>
                <a:lnTo>
                  <a:pt x="640" y="705"/>
                </a:lnTo>
                <a:lnTo>
                  <a:pt x="633" y="705"/>
                </a:lnTo>
                <a:lnTo>
                  <a:pt x="624" y="705"/>
                </a:lnTo>
                <a:lnTo>
                  <a:pt x="609" y="689"/>
                </a:lnTo>
                <a:lnTo>
                  <a:pt x="592" y="689"/>
                </a:lnTo>
                <a:lnTo>
                  <a:pt x="585" y="681"/>
                </a:lnTo>
                <a:lnTo>
                  <a:pt x="576" y="681"/>
                </a:lnTo>
                <a:lnTo>
                  <a:pt x="576" y="673"/>
                </a:lnTo>
                <a:lnTo>
                  <a:pt x="568" y="673"/>
                </a:lnTo>
                <a:lnTo>
                  <a:pt x="560" y="673"/>
                </a:lnTo>
                <a:lnTo>
                  <a:pt x="560" y="665"/>
                </a:lnTo>
                <a:lnTo>
                  <a:pt x="552" y="665"/>
                </a:lnTo>
                <a:lnTo>
                  <a:pt x="544" y="665"/>
                </a:lnTo>
                <a:lnTo>
                  <a:pt x="544" y="656"/>
                </a:lnTo>
                <a:lnTo>
                  <a:pt x="528" y="656"/>
                </a:lnTo>
                <a:lnTo>
                  <a:pt x="520" y="656"/>
                </a:lnTo>
                <a:lnTo>
                  <a:pt x="520" y="649"/>
                </a:lnTo>
                <a:lnTo>
                  <a:pt x="512" y="649"/>
                </a:lnTo>
                <a:lnTo>
                  <a:pt x="504" y="649"/>
                </a:lnTo>
                <a:lnTo>
                  <a:pt x="504" y="641"/>
                </a:lnTo>
                <a:lnTo>
                  <a:pt x="488" y="641"/>
                </a:lnTo>
                <a:lnTo>
                  <a:pt x="488" y="632"/>
                </a:lnTo>
                <a:lnTo>
                  <a:pt x="472" y="632"/>
                </a:lnTo>
                <a:lnTo>
                  <a:pt x="472" y="625"/>
                </a:lnTo>
                <a:lnTo>
                  <a:pt x="464" y="625"/>
                </a:lnTo>
                <a:lnTo>
                  <a:pt x="464" y="617"/>
                </a:lnTo>
                <a:lnTo>
                  <a:pt x="448" y="608"/>
                </a:lnTo>
                <a:lnTo>
                  <a:pt x="440" y="608"/>
                </a:lnTo>
                <a:lnTo>
                  <a:pt x="440" y="601"/>
                </a:lnTo>
                <a:lnTo>
                  <a:pt x="424" y="601"/>
                </a:lnTo>
                <a:lnTo>
                  <a:pt x="424" y="593"/>
                </a:lnTo>
                <a:lnTo>
                  <a:pt x="416" y="593"/>
                </a:lnTo>
                <a:lnTo>
                  <a:pt x="408" y="593"/>
                </a:lnTo>
                <a:lnTo>
                  <a:pt x="400" y="584"/>
                </a:lnTo>
                <a:lnTo>
                  <a:pt x="392" y="584"/>
                </a:lnTo>
                <a:lnTo>
                  <a:pt x="392" y="577"/>
                </a:lnTo>
                <a:lnTo>
                  <a:pt x="384" y="577"/>
                </a:lnTo>
                <a:lnTo>
                  <a:pt x="376" y="569"/>
                </a:lnTo>
                <a:lnTo>
                  <a:pt x="376" y="560"/>
                </a:lnTo>
                <a:lnTo>
                  <a:pt x="368" y="560"/>
                </a:lnTo>
                <a:lnTo>
                  <a:pt x="360" y="553"/>
                </a:lnTo>
                <a:lnTo>
                  <a:pt x="352" y="553"/>
                </a:lnTo>
                <a:lnTo>
                  <a:pt x="344" y="545"/>
                </a:lnTo>
                <a:lnTo>
                  <a:pt x="336" y="545"/>
                </a:lnTo>
                <a:lnTo>
                  <a:pt x="328" y="545"/>
                </a:lnTo>
                <a:lnTo>
                  <a:pt x="328" y="536"/>
                </a:lnTo>
                <a:lnTo>
                  <a:pt x="320" y="536"/>
                </a:lnTo>
                <a:lnTo>
                  <a:pt x="320" y="529"/>
                </a:lnTo>
                <a:lnTo>
                  <a:pt x="312" y="529"/>
                </a:lnTo>
                <a:lnTo>
                  <a:pt x="312" y="521"/>
                </a:lnTo>
                <a:lnTo>
                  <a:pt x="304" y="521"/>
                </a:lnTo>
                <a:lnTo>
                  <a:pt x="296" y="521"/>
                </a:lnTo>
                <a:lnTo>
                  <a:pt x="296" y="512"/>
                </a:lnTo>
                <a:lnTo>
                  <a:pt x="288" y="505"/>
                </a:lnTo>
                <a:lnTo>
                  <a:pt x="280" y="488"/>
                </a:lnTo>
                <a:lnTo>
                  <a:pt x="272" y="473"/>
                </a:lnTo>
                <a:lnTo>
                  <a:pt x="272" y="464"/>
                </a:lnTo>
                <a:lnTo>
                  <a:pt x="264" y="464"/>
                </a:lnTo>
                <a:lnTo>
                  <a:pt x="264" y="473"/>
                </a:lnTo>
                <a:lnTo>
                  <a:pt x="256" y="481"/>
                </a:lnTo>
                <a:lnTo>
                  <a:pt x="240" y="473"/>
                </a:lnTo>
                <a:lnTo>
                  <a:pt x="231" y="473"/>
                </a:lnTo>
                <a:lnTo>
                  <a:pt x="224" y="473"/>
                </a:lnTo>
                <a:lnTo>
                  <a:pt x="224" y="464"/>
                </a:lnTo>
                <a:lnTo>
                  <a:pt x="216" y="464"/>
                </a:lnTo>
                <a:lnTo>
                  <a:pt x="207" y="464"/>
                </a:lnTo>
                <a:lnTo>
                  <a:pt x="207" y="457"/>
                </a:lnTo>
                <a:lnTo>
                  <a:pt x="200" y="457"/>
                </a:lnTo>
                <a:lnTo>
                  <a:pt x="192" y="457"/>
                </a:lnTo>
                <a:lnTo>
                  <a:pt x="183" y="457"/>
                </a:lnTo>
                <a:lnTo>
                  <a:pt x="183" y="449"/>
                </a:lnTo>
                <a:lnTo>
                  <a:pt x="176" y="449"/>
                </a:lnTo>
                <a:lnTo>
                  <a:pt x="168" y="449"/>
                </a:lnTo>
                <a:lnTo>
                  <a:pt x="152" y="449"/>
                </a:lnTo>
                <a:lnTo>
                  <a:pt x="135" y="449"/>
                </a:lnTo>
                <a:lnTo>
                  <a:pt x="120" y="449"/>
                </a:lnTo>
                <a:lnTo>
                  <a:pt x="111" y="449"/>
                </a:lnTo>
                <a:lnTo>
                  <a:pt x="104" y="449"/>
                </a:lnTo>
                <a:lnTo>
                  <a:pt x="96" y="449"/>
                </a:lnTo>
                <a:lnTo>
                  <a:pt x="80" y="449"/>
                </a:lnTo>
                <a:lnTo>
                  <a:pt x="72" y="449"/>
                </a:lnTo>
                <a:lnTo>
                  <a:pt x="63" y="449"/>
                </a:lnTo>
                <a:lnTo>
                  <a:pt x="63" y="440"/>
                </a:lnTo>
                <a:lnTo>
                  <a:pt x="56" y="440"/>
                </a:lnTo>
                <a:lnTo>
                  <a:pt x="48" y="440"/>
                </a:lnTo>
                <a:lnTo>
                  <a:pt x="32" y="433"/>
                </a:lnTo>
                <a:lnTo>
                  <a:pt x="24" y="433"/>
                </a:lnTo>
                <a:lnTo>
                  <a:pt x="15" y="433"/>
                </a:lnTo>
                <a:lnTo>
                  <a:pt x="8" y="433"/>
                </a:lnTo>
                <a:lnTo>
                  <a:pt x="8" y="425"/>
                </a:lnTo>
                <a:lnTo>
                  <a:pt x="0" y="425"/>
                </a:lnTo>
                <a:lnTo>
                  <a:pt x="0" y="416"/>
                </a:lnTo>
                <a:lnTo>
                  <a:pt x="0" y="409"/>
                </a:lnTo>
                <a:lnTo>
                  <a:pt x="0" y="401"/>
                </a:lnTo>
                <a:lnTo>
                  <a:pt x="0" y="392"/>
                </a:lnTo>
                <a:lnTo>
                  <a:pt x="0" y="385"/>
                </a:lnTo>
                <a:lnTo>
                  <a:pt x="0" y="368"/>
                </a:lnTo>
                <a:lnTo>
                  <a:pt x="0" y="361"/>
                </a:lnTo>
                <a:lnTo>
                  <a:pt x="0" y="352"/>
                </a:lnTo>
                <a:lnTo>
                  <a:pt x="0" y="344"/>
                </a:lnTo>
                <a:lnTo>
                  <a:pt x="0" y="337"/>
                </a:lnTo>
                <a:lnTo>
                  <a:pt x="0" y="328"/>
                </a:lnTo>
                <a:lnTo>
                  <a:pt x="8" y="328"/>
                </a:lnTo>
                <a:lnTo>
                  <a:pt x="8" y="320"/>
                </a:lnTo>
                <a:lnTo>
                  <a:pt x="8" y="304"/>
                </a:lnTo>
                <a:lnTo>
                  <a:pt x="15" y="304"/>
                </a:lnTo>
                <a:lnTo>
                  <a:pt x="15" y="296"/>
                </a:lnTo>
                <a:lnTo>
                  <a:pt x="15" y="289"/>
                </a:lnTo>
                <a:lnTo>
                  <a:pt x="15" y="272"/>
                </a:lnTo>
                <a:lnTo>
                  <a:pt x="15" y="265"/>
                </a:lnTo>
                <a:lnTo>
                  <a:pt x="24" y="265"/>
                </a:lnTo>
                <a:lnTo>
                  <a:pt x="24" y="256"/>
                </a:lnTo>
                <a:lnTo>
                  <a:pt x="32" y="256"/>
                </a:lnTo>
                <a:close/>
              </a:path>
            </a:pathLst>
          </a:custGeom>
          <a:solidFill>
            <a:srgbClr val="FF2A35"/>
          </a:solidFill>
          <a:ln w="25400">
            <a:solidFill>
              <a:srgbClr val="800000"/>
            </a:solidFill>
            <a:round/>
            <a:headEnd/>
            <a:tailEnd/>
          </a:ln>
        </p:spPr>
        <p:txBody>
          <a:bodyPr/>
          <a:lstStyle/>
          <a:p>
            <a:endParaRPr lang="ja-JP" altLang="en-US">
              <a:solidFill>
                <a:srgbClr val="000000"/>
              </a:solidFill>
            </a:endParaRPr>
          </a:p>
        </p:txBody>
      </p:sp>
      <p:sp>
        <p:nvSpPr>
          <p:cNvPr id="70668" name="Oval 9"/>
          <p:cNvSpPr>
            <a:spLocks noChangeArrowheads="1"/>
          </p:cNvSpPr>
          <p:nvPr/>
        </p:nvSpPr>
        <p:spPr bwMode="invGray">
          <a:xfrm>
            <a:off x="3724275" y="2452688"/>
            <a:ext cx="1758950" cy="1744662"/>
          </a:xfrm>
          <a:prstGeom prst="ellipse">
            <a:avLst/>
          </a:prstGeom>
          <a:solidFill>
            <a:srgbClr val="D5006C"/>
          </a:solidFill>
          <a:ln w="25400">
            <a:solidFill>
              <a:srgbClr val="0000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56746" name="Rectangle 10"/>
          <p:cNvSpPr>
            <a:spLocks noChangeArrowheads="1"/>
          </p:cNvSpPr>
          <p:nvPr/>
        </p:nvSpPr>
        <p:spPr bwMode="invGray">
          <a:xfrm>
            <a:off x="3614738" y="949325"/>
            <a:ext cx="952500" cy="569913"/>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膵臓</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47" name="Rectangle 11"/>
          <p:cNvSpPr>
            <a:spLocks noChangeArrowheads="1"/>
          </p:cNvSpPr>
          <p:nvPr/>
        </p:nvSpPr>
        <p:spPr bwMode="invGray">
          <a:xfrm>
            <a:off x="1373188" y="4089400"/>
            <a:ext cx="952500" cy="569913"/>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肝臓</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48" name="Rectangle 12"/>
          <p:cNvSpPr>
            <a:spLocks noChangeArrowheads="1"/>
          </p:cNvSpPr>
          <p:nvPr/>
        </p:nvSpPr>
        <p:spPr bwMode="invGray">
          <a:xfrm>
            <a:off x="6453188" y="4368800"/>
            <a:ext cx="952500" cy="569913"/>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筋肉</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0672" name="Line 13"/>
          <p:cNvSpPr>
            <a:spLocks noChangeShapeType="1"/>
          </p:cNvSpPr>
          <p:nvPr/>
        </p:nvSpPr>
        <p:spPr bwMode="invGray">
          <a:xfrm flipV="1">
            <a:off x="2295525" y="3257550"/>
            <a:ext cx="0" cy="471488"/>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673" name="Line 14"/>
          <p:cNvSpPr>
            <a:spLocks noChangeShapeType="1"/>
          </p:cNvSpPr>
          <p:nvPr/>
        </p:nvSpPr>
        <p:spPr bwMode="invGray">
          <a:xfrm flipV="1">
            <a:off x="2414588" y="3063875"/>
            <a:ext cx="839787"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674" name="Freeform 15"/>
          <p:cNvSpPr>
            <a:spLocks/>
          </p:cNvSpPr>
          <p:nvPr/>
        </p:nvSpPr>
        <p:spPr bwMode="invGray">
          <a:xfrm>
            <a:off x="3074988" y="2862263"/>
            <a:ext cx="387350" cy="385762"/>
          </a:xfrm>
          <a:custGeom>
            <a:avLst/>
            <a:gdLst>
              <a:gd name="T0" fmla="*/ 0 w 311"/>
              <a:gd name="T1" fmla="*/ 2147483647 h 275"/>
              <a:gd name="T2" fmla="*/ 0 w 311"/>
              <a:gd name="T3" fmla="*/ 2147483647 h 275"/>
              <a:gd name="T4" fmla="*/ 2147483647 w 311"/>
              <a:gd name="T5" fmla="*/ 2147483647 h 275"/>
              <a:gd name="T6" fmla="*/ 0 w 311"/>
              <a:gd name="T7" fmla="*/ 0 h 275"/>
              <a:gd name="T8" fmla="*/ 0 w 311"/>
              <a:gd name="T9" fmla="*/ 2147483647 h 275"/>
              <a:gd name="T10" fmla="*/ 0 60000 65536"/>
              <a:gd name="T11" fmla="*/ 0 60000 65536"/>
              <a:gd name="T12" fmla="*/ 0 60000 65536"/>
              <a:gd name="T13" fmla="*/ 0 60000 65536"/>
              <a:gd name="T14" fmla="*/ 0 60000 65536"/>
              <a:gd name="T15" fmla="*/ 0 w 311"/>
              <a:gd name="T16" fmla="*/ 0 h 275"/>
              <a:gd name="T17" fmla="*/ 311 w 311"/>
              <a:gd name="T18" fmla="*/ 275 h 275"/>
            </a:gdLst>
            <a:ahLst/>
            <a:cxnLst>
              <a:cxn ang="T10">
                <a:pos x="T0" y="T1"/>
              </a:cxn>
              <a:cxn ang="T11">
                <a:pos x="T2" y="T3"/>
              </a:cxn>
              <a:cxn ang="T12">
                <a:pos x="T4" y="T5"/>
              </a:cxn>
              <a:cxn ang="T13">
                <a:pos x="T6" y="T7"/>
              </a:cxn>
              <a:cxn ang="T14">
                <a:pos x="T8" y="T9"/>
              </a:cxn>
            </a:cxnLst>
            <a:rect l="T15" t="T16" r="T17" b="T18"/>
            <a:pathLst>
              <a:path w="311" h="275">
                <a:moveTo>
                  <a:pt x="0" y="137"/>
                </a:moveTo>
                <a:lnTo>
                  <a:pt x="0" y="275"/>
                </a:lnTo>
                <a:lnTo>
                  <a:pt x="311" y="137"/>
                </a:lnTo>
                <a:lnTo>
                  <a:pt x="0" y="0"/>
                </a:lnTo>
                <a:lnTo>
                  <a:pt x="0" y="13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0675" name="Arc 16"/>
          <p:cNvSpPr>
            <a:spLocks/>
          </p:cNvSpPr>
          <p:nvPr/>
        </p:nvSpPr>
        <p:spPr bwMode="invGray">
          <a:xfrm>
            <a:off x="2295525" y="3063875"/>
            <a:ext cx="158750" cy="203200"/>
          </a:xfrm>
          <a:custGeom>
            <a:avLst/>
            <a:gdLst>
              <a:gd name="T0" fmla="*/ 0 w 21599"/>
              <a:gd name="T1" fmla="*/ 2147483647 h 21600"/>
              <a:gd name="T2" fmla="*/ 2147483647 w 21599"/>
              <a:gd name="T3" fmla="*/ 0 h 21600"/>
              <a:gd name="T4" fmla="*/ 2147483647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40"/>
                </a:moveTo>
                <a:cubicBezTo>
                  <a:pt x="86" y="9574"/>
                  <a:pt x="9731" y="0"/>
                  <a:pt x="21598" y="0"/>
                </a:cubicBezTo>
              </a:path>
              <a:path w="21599" h="21600" stroke="0" extrusionOk="0">
                <a:moveTo>
                  <a:pt x="-1" y="21440"/>
                </a:moveTo>
                <a:cubicBezTo>
                  <a:pt x="86" y="9574"/>
                  <a:pt x="9731" y="0"/>
                  <a:pt x="21598" y="0"/>
                </a:cubicBezTo>
                <a:lnTo>
                  <a:pt x="21599" y="21600"/>
                </a:lnTo>
                <a:lnTo>
                  <a:pt x="-1" y="21440"/>
                </a:lnTo>
                <a:close/>
              </a:path>
            </a:pathLst>
          </a:custGeom>
          <a:solidFill>
            <a:srgbClr val="0000FF"/>
          </a:solidFill>
          <a:ln w="127000">
            <a:solidFill>
              <a:srgbClr val="FFFF00"/>
            </a:solidFill>
            <a:round/>
            <a:headEnd/>
            <a:tailEnd/>
          </a:ln>
        </p:spPr>
        <p:txBody>
          <a:bodyPr/>
          <a:lstStyle/>
          <a:p>
            <a:endParaRPr lang="ja-JP" altLang="en-US">
              <a:solidFill>
                <a:srgbClr val="000000"/>
              </a:solidFill>
            </a:endParaRPr>
          </a:p>
        </p:txBody>
      </p:sp>
      <p:sp>
        <p:nvSpPr>
          <p:cNvPr id="70676" name="Arc 17"/>
          <p:cNvSpPr>
            <a:spLocks/>
          </p:cNvSpPr>
          <p:nvPr/>
        </p:nvSpPr>
        <p:spPr bwMode="invGray">
          <a:xfrm>
            <a:off x="2124075" y="5157788"/>
            <a:ext cx="215900" cy="485775"/>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solidFill>
            <a:srgbClr val="0000FF"/>
          </a:solidFill>
          <a:ln w="63500">
            <a:solidFill>
              <a:srgbClr val="FFFF99"/>
            </a:solidFill>
            <a:round/>
            <a:headEnd/>
            <a:tailEnd/>
          </a:ln>
        </p:spPr>
        <p:txBody>
          <a:bodyPr/>
          <a:lstStyle/>
          <a:p>
            <a:endParaRPr lang="ja-JP" altLang="en-US">
              <a:solidFill>
                <a:srgbClr val="000000"/>
              </a:solidFill>
            </a:endParaRPr>
          </a:p>
        </p:txBody>
      </p:sp>
      <p:sp>
        <p:nvSpPr>
          <p:cNvPr id="70677" name="Freeform 19"/>
          <p:cNvSpPr>
            <a:spLocks/>
          </p:cNvSpPr>
          <p:nvPr/>
        </p:nvSpPr>
        <p:spPr bwMode="invGray">
          <a:xfrm>
            <a:off x="2006600" y="4859338"/>
            <a:ext cx="241300" cy="307975"/>
          </a:xfrm>
          <a:custGeom>
            <a:avLst/>
            <a:gdLst>
              <a:gd name="T0" fmla="*/ 2147483647 w 194"/>
              <a:gd name="T1" fmla="*/ 2147483647 h 220"/>
              <a:gd name="T2" fmla="*/ 2147483647 w 194"/>
              <a:gd name="T3" fmla="*/ 2147483647 h 220"/>
              <a:gd name="T4" fmla="*/ 2147483647 w 194"/>
              <a:gd name="T5" fmla="*/ 0 h 220"/>
              <a:gd name="T6" fmla="*/ 0 w 194"/>
              <a:gd name="T7" fmla="*/ 2147483647 h 220"/>
              <a:gd name="T8" fmla="*/ 2147483647 w 194"/>
              <a:gd name="T9" fmla="*/ 2147483647 h 220"/>
              <a:gd name="T10" fmla="*/ 0 60000 65536"/>
              <a:gd name="T11" fmla="*/ 0 60000 65536"/>
              <a:gd name="T12" fmla="*/ 0 60000 65536"/>
              <a:gd name="T13" fmla="*/ 0 60000 65536"/>
              <a:gd name="T14" fmla="*/ 0 60000 65536"/>
              <a:gd name="T15" fmla="*/ 0 w 194"/>
              <a:gd name="T16" fmla="*/ 0 h 220"/>
              <a:gd name="T17" fmla="*/ 194 w 194"/>
              <a:gd name="T18" fmla="*/ 220 h 220"/>
            </a:gdLst>
            <a:ahLst/>
            <a:cxnLst>
              <a:cxn ang="T10">
                <a:pos x="T0" y="T1"/>
              </a:cxn>
              <a:cxn ang="T11">
                <a:pos x="T2" y="T3"/>
              </a:cxn>
              <a:cxn ang="T12">
                <a:pos x="T4" y="T5"/>
              </a:cxn>
              <a:cxn ang="T13">
                <a:pos x="T6" y="T7"/>
              </a:cxn>
              <a:cxn ang="T14">
                <a:pos x="T8" y="T9"/>
              </a:cxn>
            </a:cxnLst>
            <a:rect l="T15" t="T16" r="T17" b="T18"/>
            <a:pathLst>
              <a:path w="194" h="220">
                <a:moveTo>
                  <a:pt x="97" y="220"/>
                </a:moveTo>
                <a:lnTo>
                  <a:pt x="194" y="220"/>
                </a:lnTo>
                <a:lnTo>
                  <a:pt x="97" y="0"/>
                </a:lnTo>
                <a:lnTo>
                  <a:pt x="0" y="220"/>
                </a:lnTo>
                <a:lnTo>
                  <a:pt x="97" y="22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56756" name="Rectangle 20"/>
          <p:cNvSpPr>
            <a:spLocks noChangeArrowheads="1"/>
          </p:cNvSpPr>
          <p:nvPr/>
        </p:nvSpPr>
        <p:spPr bwMode="invGray">
          <a:xfrm>
            <a:off x="3895725" y="2608263"/>
            <a:ext cx="720725" cy="862012"/>
          </a:xfrm>
          <a:prstGeom prst="rect">
            <a:avLst/>
          </a:prstGeom>
          <a:noFill/>
          <a:ln w="9525">
            <a:noFill/>
            <a:miter lim="800000"/>
            <a:headEnd/>
            <a:tailEnd/>
          </a:ln>
        </p:spPr>
        <p:txBody>
          <a:bodyPr wrap="none" lIns="0" tIns="0" rIns="0" bIns="0">
            <a:spAutoFit/>
          </a:bodyPr>
          <a:lstStyle/>
          <a:p>
            <a:pPr>
              <a:defRPr/>
            </a:pPr>
            <a:r>
              <a:rPr lang="ja-JP" altLang="en-US" sz="5600">
                <a:solidFill>
                  <a:srgbClr val="FFFF00"/>
                </a:solidFill>
                <a:effectLst>
                  <a:outerShdw blurRad="38100" dist="38100" dir="2700000" algn="tl">
                    <a:srgbClr val="000000"/>
                  </a:outerShdw>
                </a:effectLst>
                <a:latin typeface="ＭＳ Ｐゴシック" pitchFamily="50" charset="-128"/>
              </a:rPr>
              <a:t>血</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57" name="Rectangle 21"/>
          <p:cNvSpPr>
            <a:spLocks noChangeArrowheads="1"/>
          </p:cNvSpPr>
          <p:nvPr/>
        </p:nvSpPr>
        <p:spPr bwMode="invGray">
          <a:xfrm>
            <a:off x="4603750" y="2614613"/>
            <a:ext cx="720725" cy="862012"/>
          </a:xfrm>
          <a:prstGeom prst="rect">
            <a:avLst/>
          </a:prstGeom>
          <a:noFill/>
          <a:ln w="9525">
            <a:noFill/>
            <a:miter lim="800000"/>
            <a:headEnd/>
            <a:tailEnd/>
          </a:ln>
        </p:spPr>
        <p:txBody>
          <a:bodyPr wrap="none" lIns="0" tIns="0" rIns="0" bIns="0">
            <a:spAutoFit/>
          </a:bodyPr>
          <a:lstStyle/>
          <a:p>
            <a:pPr>
              <a:defRPr/>
            </a:pPr>
            <a:r>
              <a:rPr lang="ja-JP" altLang="en-US" sz="5600">
                <a:solidFill>
                  <a:srgbClr val="FFFF00"/>
                </a:solidFill>
                <a:effectLst>
                  <a:outerShdw blurRad="38100" dist="38100" dir="2700000" algn="tl">
                    <a:srgbClr val="000000"/>
                  </a:outerShdw>
                </a:effectLst>
                <a:latin typeface="ＭＳ Ｐゴシック" pitchFamily="50" charset="-128"/>
              </a:rPr>
              <a:t>糖</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0680" name="Freeform 22"/>
          <p:cNvSpPr>
            <a:spLocks/>
          </p:cNvSpPr>
          <p:nvPr/>
        </p:nvSpPr>
        <p:spPr bwMode="invGray">
          <a:xfrm>
            <a:off x="3997325" y="4872038"/>
            <a:ext cx="1139825" cy="890587"/>
          </a:xfrm>
          <a:custGeom>
            <a:avLst/>
            <a:gdLst>
              <a:gd name="T0" fmla="*/ 2147483647 w 913"/>
              <a:gd name="T1" fmla="*/ 2147483647 h 633"/>
              <a:gd name="T2" fmla="*/ 2147483647 w 913"/>
              <a:gd name="T3" fmla="*/ 2147483647 h 633"/>
              <a:gd name="T4" fmla="*/ 2147483647 w 913"/>
              <a:gd name="T5" fmla="*/ 2147483647 h 633"/>
              <a:gd name="T6" fmla="*/ 2147483647 w 913"/>
              <a:gd name="T7" fmla="*/ 2147483647 h 633"/>
              <a:gd name="T8" fmla="*/ 2147483647 w 913"/>
              <a:gd name="T9" fmla="*/ 2147483647 h 633"/>
              <a:gd name="T10" fmla="*/ 2147483647 w 913"/>
              <a:gd name="T11" fmla="*/ 2147483647 h 633"/>
              <a:gd name="T12" fmla="*/ 0 w 913"/>
              <a:gd name="T13" fmla="*/ 2147483647 h 633"/>
              <a:gd name="T14" fmla="*/ 0 w 913"/>
              <a:gd name="T15" fmla="*/ 2147483647 h 633"/>
              <a:gd name="T16" fmla="*/ 2147483647 w 913"/>
              <a:gd name="T17" fmla="*/ 2147483647 h 633"/>
              <a:gd name="T18" fmla="*/ 2147483647 w 913"/>
              <a:gd name="T19" fmla="*/ 2147483647 h 633"/>
              <a:gd name="T20" fmla="*/ 2147483647 w 913"/>
              <a:gd name="T21" fmla="*/ 2147483647 h 633"/>
              <a:gd name="T22" fmla="*/ 2147483647 w 913"/>
              <a:gd name="T23" fmla="*/ 2147483647 h 633"/>
              <a:gd name="T24" fmla="*/ 2147483647 w 913"/>
              <a:gd name="T25" fmla="*/ 2147483647 h 633"/>
              <a:gd name="T26" fmla="*/ 2147483647 w 913"/>
              <a:gd name="T27" fmla="*/ 2147483647 h 633"/>
              <a:gd name="T28" fmla="*/ 2147483647 w 913"/>
              <a:gd name="T29" fmla="*/ 2147483647 h 633"/>
              <a:gd name="T30" fmla="*/ 2147483647 w 913"/>
              <a:gd name="T31" fmla="*/ 2147483647 h 633"/>
              <a:gd name="T32" fmla="*/ 2147483647 w 913"/>
              <a:gd name="T33" fmla="*/ 2147483647 h 633"/>
              <a:gd name="T34" fmla="*/ 2147483647 w 913"/>
              <a:gd name="T35" fmla="*/ 2147483647 h 633"/>
              <a:gd name="T36" fmla="*/ 2147483647 w 913"/>
              <a:gd name="T37" fmla="*/ 2147483647 h 633"/>
              <a:gd name="T38" fmla="*/ 2147483647 w 913"/>
              <a:gd name="T39" fmla="*/ 0 h 633"/>
              <a:gd name="T40" fmla="*/ 2147483647 w 913"/>
              <a:gd name="T41" fmla="*/ 2147483647 h 633"/>
              <a:gd name="T42" fmla="*/ 2147483647 w 913"/>
              <a:gd name="T43" fmla="*/ 2147483647 h 633"/>
              <a:gd name="T44" fmla="*/ 2147483647 w 913"/>
              <a:gd name="T45" fmla="*/ 2147483647 h 633"/>
              <a:gd name="T46" fmla="*/ 2147483647 w 913"/>
              <a:gd name="T47" fmla="*/ 2147483647 h 633"/>
              <a:gd name="T48" fmla="*/ 2147483647 w 913"/>
              <a:gd name="T49" fmla="*/ 2147483647 h 633"/>
              <a:gd name="T50" fmla="*/ 2147483647 w 913"/>
              <a:gd name="T51" fmla="*/ 2147483647 h 633"/>
              <a:gd name="T52" fmla="*/ 2147483647 w 913"/>
              <a:gd name="T53" fmla="*/ 2147483647 h 633"/>
              <a:gd name="T54" fmla="*/ 2147483647 w 913"/>
              <a:gd name="T55" fmla="*/ 2147483647 h 633"/>
              <a:gd name="T56" fmla="*/ 2147483647 w 913"/>
              <a:gd name="T57" fmla="*/ 2147483647 h 633"/>
              <a:gd name="T58" fmla="*/ 2147483647 w 913"/>
              <a:gd name="T59" fmla="*/ 2147483647 h 633"/>
              <a:gd name="T60" fmla="*/ 2147483647 w 913"/>
              <a:gd name="T61" fmla="*/ 2147483647 h 633"/>
              <a:gd name="T62" fmla="*/ 2147483647 w 913"/>
              <a:gd name="T63" fmla="*/ 2147483647 h 633"/>
              <a:gd name="T64" fmla="*/ 2147483647 w 913"/>
              <a:gd name="T65" fmla="*/ 2147483647 h 633"/>
              <a:gd name="T66" fmla="*/ 2147483647 w 913"/>
              <a:gd name="T67" fmla="*/ 2147483647 h 633"/>
              <a:gd name="T68" fmla="*/ 2147483647 w 913"/>
              <a:gd name="T69" fmla="*/ 2147483647 h 633"/>
              <a:gd name="T70" fmla="*/ 2147483647 w 913"/>
              <a:gd name="T71" fmla="*/ 2147483647 h 633"/>
              <a:gd name="T72" fmla="*/ 2147483647 w 913"/>
              <a:gd name="T73" fmla="*/ 2147483647 h 633"/>
              <a:gd name="T74" fmla="*/ 2147483647 w 913"/>
              <a:gd name="T75" fmla="*/ 2147483647 h 633"/>
              <a:gd name="T76" fmla="*/ 2147483647 w 913"/>
              <a:gd name="T77" fmla="*/ 2147483647 h 633"/>
              <a:gd name="T78" fmla="*/ 2147483647 w 913"/>
              <a:gd name="T79" fmla="*/ 2147483647 h 633"/>
              <a:gd name="T80" fmla="*/ 2147483647 w 913"/>
              <a:gd name="T81" fmla="*/ 2147483647 h 633"/>
              <a:gd name="T82" fmla="*/ 2147483647 w 913"/>
              <a:gd name="T83" fmla="*/ 2147483647 h 633"/>
              <a:gd name="T84" fmla="*/ 2147483647 w 913"/>
              <a:gd name="T85" fmla="*/ 2147483647 h 633"/>
              <a:gd name="T86" fmla="*/ 2147483647 w 913"/>
              <a:gd name="T87" fmla="*/ 2147483647 h 633"/>
              <a:gd name="T88" fmla="*/ 2147483647 w 913"/>
              <a:gd name="T89" fmla="*/ 2147483647 h 633"/>
              <a:gd name="T90" fmla="*/ 2147483647 w 913"/>
              <a:gd name="T91" fmla="*/ 2147483647 h 633"/>
              <a:gd name="T92" fmla="*/ 2147483647 w 913"/>
              <a:gd name="T93" fmla="*/ 2147483647 h 633"/>
              <a:gd name="T94" fmla="*/ 2147483647 w 913"/>
              <a:gd name="T95" fmla="*/ 2147483647 h 633"/>
              <a:gd name="T96" fmla="*/ 2147483647 w 913"/>
              <a:gd name="T97" fmla="*/ 2147483647 h 633"/>
              <a:gd name="T98" fmla="*/ 2147483647 w 913"/>
              <a:gd name="T99" fmla="*/ 2147483647 h 633"/>
              <a:gd name="T100" fmla="*/ 2147483647 w 913"/>
              <a:gd name="T101" fmla="*/ 2147483647 h 633"/>
              <a:gd name="T102" fmla="*/ 2147483647 w 913"/>
              <a:gd name="T103" fmla="*/ 2147483647 h 633"/>
              <a:gd name="T104" fmla="*/ 2147483647 w 913"/>
              <a:gd name="T105" fmla="*/ 2147483647 h 633"/>
              <a:gd name="T106" fmla="*/ 2147483647 w 913"/>
              <a:gd name="T107" fmla="*/ 2147483647 h 633"/>
              <a:gd name="T108" fmla="*/ 2147483647 w 913"/>
              <a:gd name="T109" fmla="*/ 2147483647 h 633"/>
              <a:gd name="T110" fmla="*/ 2147483647 w 913"/>
              <a:gd name="T111" fmla="*/ 2147483647 h 633"/>
              <a:gd name="T112" fmla="*/ 2147483647 w 913"/>
              <a:gd name="T113" fmla="*/ 2147483647 h 6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3"/>
              <a:gd name="T172" fmla="*/ 0 h 633"/>
              <a:gd name="T173" fmla="*/ 913 w 913"/>
              <a:gd name="T174" fmla="*/ 633 h 6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3" h="633">
                <a:moveTo>
                  <a:pt x="353" y="513"/>
                </a:moveTo>
                <a:lnTo>
                  <a:pt x="345" y="513"/>
                </a:lnTo>
                <a:lnTo>
                  <a:pt x="336" y="513"/>
                </a:lnTo>
                <a:lnTo>
                  <a:pt x="329" y="513"/>
                </a:lnTo>
                <a:lnTo>
                  <a:pt x="321" y="513"/>
                </a:lnTo>
                <a:lnTo>
                  <a:pt x="312" y="513"/>
                </a:lnTo>
                <a:lnTo>
                  <a:pt x="305" y="520"/>
                </a:lnTo>
                <a:lnTo>
                  <a:pt x="288" y="520"/>
                </a:lnTo>
                <a:lnTo>
                  <a:pt x="288" y="528"/>
                </a:lnTo>
                <a:lnTo>
                  <a:pt x="281" y="537"/>
                </a:lnTo>
                <a:lnTo>
                  <a:pt x="273" y="544"/>
                </a:lnTo>
                <a:lnTo>
                  <a:pt x="264" y="544"/>
                </a:lnTo>
                <a:lnTo>
                  <a:pt x="257" y="561"/>
                </a:lnTo>
                <a:lnTo>
                  <a:pt x="249" y="561"/>
                </a:lnTo>
                <a:lnTo>
                  <a:pt x="249" y="568"/>
                </a:lnTo>
                <a:lnTo>
                  <a:pt x="233" y="576"/>
                </a:lnTo>
                <a:lnTo>
                  <a:pt x="233" y="585"/>
                </a:lnTo>
                <a:lnTo>
                  <a:pt x="216" y="585"/>
                </a:lnTo>
                <a:lnTo>
                  <a:pt x="209" y="585"/>
                </a:lnTo>
                <a:lnTo>
                  <a:pt x="200" y="585"/>
                </a:lnTo>
                <a:lnTo>
                  <a:pt x="200" y="592"/>
                </a:lnTo>
                <a:lnTo>
                  <a:pt x="192" y="592"/>
                </a:lnTo>
                <a:lnTo>
                  <a:pt x="185" y="592"/>
                </a:lnTo>
                <a:lnTo>
                  <a:pt x="176" y="592"/>
                </a:lnTo>
                <a:lnTo>
                  <a:pt x="168" y="592"/>
                </a:lnTo>
                <a:lnTo>
                  <a:pt x="168" y="585"/>
                </a:lnTo>
                <a:lnTo>
                  <a:pt x="161" y="585"/>
                </a:lnTo>
                <a:lnTo>
                  <a:pt x="152" y="585"/>
                </a:lnTo>
                <a:lnTo>
                  <a:pt x="144" y="585"/>
                </a:lnTo>
                <a:lnTo>
                  <a:pt x="137" y="585"/>
                </a:lnTo>
                <a:lnTo>
                  <a:pt x="128" y="585"/>
                </a:lnTo>
                <a:lnTo>
                  <a:pt x="120" y="585"/>
                </a:lnTo>
                <a:lnTo>
                  <a:pt x="104" y="576"/>
                </a:lnTo>
                <a:lnTo>
                  <a:pt x="104" y="568"/>
                </a:lnTo>
                <a:lnTo>
                  <a:pt x="96" y="568"/>
                </a:lnTo>
                <a:lnTo>
                  <a:pt x="89" y="568"/>
                </a:lnTo>
                <a:lnTo>
                  <a:pt x="80" y="561"/>
                </a:lnTo>
                <a:lnTo>
                  <a:pt x="72" y="561"/>
                </a:lnTo>
                <a:lnTo>
                  <a:pt x="65" y="561"/>
                </a:lnTo>
                <a:lnTo>
                  <a:pt x="65" y="552"/>
                </a:lnTo>
                <a:lnTo>
                  <a:pt x="56" y="552"/>
                </a:lnTo>
                <a:lnTo>
                  <a:pt x="56" y="544"/>
                </a:lnTo>
                <a:lnTo>
                  <a:pt x="48" y="544"/>
                </a:lnTo>
                <a:lnTo>
                  <a:pt x="41" y="537"/>
                </a:lnTo>
                <a:lnTo>
                  <a:pt x="32" y="537"/>
                </a:lnTo>
                <a:lnTo>
                  <a:pt x="32" y="528"/>
                </a:lnTo>
                <a:lnTo>
                  <a:pt x="32" y="520"/>
                </a:lnTo>
                <a:lnTo>
                  <a:pt x="24" y="520"/>
                </a:lnTo>
                <a:lnTo>
                  <a:pt x="17" y="513"/>
                </a:lnTo>
                <a:lnTo>
                  <a:pt x="17" y="504"/>
                </a:lnTo>
                <a:lnTo>
                  <a:pt x="17" y="496"/>
                </a:lnTo>
                <a:lnTo>
                  <a:pt x="17" y="480"/>
                </a:lnTo>
                <a:lnTo>
                  <a:pt x="17" y="472"/>
                </a:lnTo>
                <a:lnTo>
                  <a:pt x="8" y="472"/>
                </a:lnTo>
                <a:lnTo>
                  <a:pt x="0" y="465"/>
                </a:lnTo>
                <a:lnTo>
                  <a:pt x="0" y="456"/>
                </a:lnTo>
                <a:lnTo>
                  <a:pt x="0" y="448"/>
                </a:lnTo>
                <a:lnTo>
                  <a:pt x="0" y="441"/>
                </a:lnTo>
                <a:lnTo>
                  <a:pt x="0" y="432"/>
                </a:lnTo>
                <a:lnTo>
                  <a:pt x="0" y="424"/>
                </a:lnTo>
                <a:lnTo>
                  <a:pt x="0" y="417"/>
                </a:lnTo>
                <a:lnTo>
                  <a:pt x="0" y="408"/>
                </a:lnTo>
                <a:lnTo>
                  <a:pt x="0" y="393"/>
                </a:lnTo>
                <a:lnTo>
                  <a:pt x="0" y="384"/>
                </a:lnTo>
                <a:lnTo>
                  <a:pt x="0" y="376"/>
                </a:lnTo>
                <a:lnTo>
                  <a:pt x="0" y="368"/>
                </a:lnTo>
                <a:lnTo>
                  <a:pt x="0" y="360"/>
                </a:lnTo>
                <a:lnTo>
                  <a:pt x="0" y="352"/>
                </a:lnTo>
                <a:lnTo>
                  <a:pt x="0" y="344"/>
                </a:lnTo>
                <a:lnTo>
                  <a:pt x="0" y="336"/>
                </a:lnTo>
                <a:lnTo>
                  <a:pt x="0" y="328"/>
                </a:lnTo>
                <a:lnTo>
                  <a:pt x="8" y="320"/>
                </a:lnTo>
                <a:lnTo>
                  <a:pt x="8" y="312"/>
                </a:lnTo>
                <a:lnTo>
                  <a:pt x="17" y="312"/>
                </a:lnTo>
                <a:lnTo>
                  <a:pt x="17" y="304"/>
                </a:lnTo>
                <a:lnTo>
                  <a:pt x="17" y="296"/>
                </a:lnTo>
                <a:lnTo>
                  <a:pt x="17" y="288"/>
                </a:lnTo>
                <a:lnTo>
                  <a:pt x="17" y="280"/>
                </a:lnTo>
                <a:lnTo>
                  <a:pt x="17" y="272"/>
                </a:lnTo>
                <a:lnTo>
                  <a:pt x="17" y="264"/>
                </a:lnTo>
                <a:lnTo>
                  <a:pt x="17" y="256"/>
                </a:lnTo>
                <a:lnTo>
                  <a:pt x="17" y="248"/>
                </a:lnTo>
                <a:lnTo>
                  <a:pt x="24" y="248"/>
                </a:lnTo>
                <a:lnTo>
                  <a:pt x="24" y="240"/>
                </a:lnTo>
                <a:lnTo>
                  <a:pt x="32" y="240"/>
                </a:lnTo>
                <a:lnTo>
                  <a:pt x="32" y="232"/>
                </a:lnTo>
                <a:lnTo>
                  <a:pt x="41" y="224"/>
                </a:lnTo>
                <a:lnTo>
                  <a:pt x="41" y="216"/>
                </a:lnTo>
                <a:lnTo>
                  <a:pt x="48" y="216"/>
                </a:lnTo>
                <a:lnTo>
                  <a:pt x="48" y="208"/>
                </a:lnTo>
                <a:lnTo>
                  <a:pt x="56" y="208"/>
                </a:lnTo>
                <a:lnTo>
                  <a:pt x="56" y="200"/>
                </a:lnTo>
                <a:lnTo>
                  <a:pt x="65" y="192"/>
                </a:lnTo>
                <a:lnTo>
                  <a:pt x="65" y="184"/>
                </a:lnTo>
                <a:lnTo>
                  <a:pt x="80" y="184"/>
                </a:lnTo>
                <a:lnTo>
                  <a:pt x="80" y="176"/>
                </a:lnTo>
                <a:lnTo>
                  <a:pt x="80" y="168"/>
                </a:lnTo>
                <a:lnTo>
                  <a:pt x="80" y="160"/>
                </a:lnTo>
                <a:lnTo>
                  <a:pt x="96" y="160"/>
                </a:lnTo>
                <a:lnTo>
                  <a:pt x="104" y="152"/>
                </a:lnTo>
                <a:lnTo>
                  <a:pt x="104" y="144"/>
                </a:lnTo>
                <a:lnTo>
                  <a:pt x="113" y="144"/>
                </a:lnTo>
                <a:lnTo>
                  <a:pt x="120" y="144"/>
                </a:lnTo>
                <a:lnTo>
                  <a:pt x="128" y="136"/>
                </a:lnTo>
                <a:lnTo>
                  <a:pt x="120" y="136"/>
                </a:lnTo>
                <a:lnTo>
                  <a:pt x="128" y="136"/>
                </a:lnTo>
                <a:lnTo>
                  <a:pt x="137" y="128"/>
                </a:lnTo>
                <a:lnTo>
                  <a:pt x="137" y="120"/>
                </a:lnTo>
                <a:lnTo>
                  <a:pt x="144" y="112"/>
                </a:lnTo>
                <a:lnTo>
                  <a:pt x="152" y="104"/>
                </a:lnTo>
                <a:lnTo>
                  <a:pt x="161" y="104"/>
                </a:lnTo>
                <a:lnTo>
                  <a:pt x="161" y="96"/>
                </a:lnTo>
                <a:lnTo>
                  <a:pt x="168" y="96"/>
                </a:lnTo>
                <a:lnTo>
                  <a:pt x="176" y="96"/>
                </a:lnTo>
                <a:lnTo>
                  <a:pt x="185" y="88"/>
                </a:lnTo>
                <a:lnTo>
                  <a:pt x="192" y="80"/>
                </a:lnTo>
                <a:lnTo>
                  <a:pt x="192" y="72"/>
                </a:lnTo>
                <a:lnTo>
                  <a:pt x="200" y="72"/>
                </a:lnTo>
                <a:lnTo>
                  <a:pt x="209" y="72"/>
                </a:lnTo>
                <a:lnTo>
                  <a:pt x="224" y="63"/>
                </a:lnTo>
                <a:lnTo>
                  <a:pt x="233" y="63"/>
                </a:lnTo>
                <a:lnTo>
                  <a:pt x="249" y="63"/>
                </a:lnTo>
                <a:lnTo>
                  <a:pt x="257" y="63"/>
                </a:lnTo>
                <a:lnTo>
                  <a:pt x="273" y="63"/>
                </a:lnTo>
                <a:lnTo>
                  <a:pt x="281" y="63"/>
                </a:lnTo>
                <a:lnTo>
                  <a:pt x="281" y="56"/>
                </a:lnTo>
                <a:lnTo>
                  <a:pt x="288" y="56"/>
                </a:lnTo>
                <a:lnTo>
                  <a:pt x="305" y="56"/>
                </a:lnTo>
                <a:lnTo>
                  <a:pt x="312" y="56"/>
                </a:lnTo>
                <a:lnTo>
                  <a:pt x="321" y="56"/>
                </a:lnTo>
                <a:lnTo>
                  <a:pt x="321" y="48"/>
                </a:lnTo>
                <a:lnTo>
                  <a:pt x="321" y="39"/>
                </a:lnTo>
                <a:lnTo>
                  <a:pt x="336" y="39"/>
                </a:lnTo>
                <a:lnTo>
                  <a:pt x="345" y="39"/>
                </a:lnTo>
                <a:lnTo>
                  <a:pt x="353" y="32"/>
                </a:lnTo>
                <a:lnTo>
                  <a:pt x="369" y="32"/>
                </a:lnTo>
                <a:lnTo>
                  <a:pt x="377" y="32"/>
                </a:lnTo>
                <a:lnTo>
                  <a:pt x="384" y="24"/>
                </a:lnTo>
                <a:lnTo>
                  <a:pt x="401" y="24"/>
                </a:lnTo>
                <a:lnTo>
                  <a:pt x="408" y="24"/>
                </a:lnTo>
                <a:lnTo>
                  <a:pt x="417" y="24"/>
                </a:lnTo>
                <a:lnTo>
                  <a:pt x="425" y="24"/>
                </a:lnTo>
                <a:lnTo>
                  <a:pt x="432" y="24"/>
                </a:lnTo>
                <a:lnTo>
                  <a:pt x="441" y="24"/>
                </a:lnTo>
                <a:lnTo>
                  <a:pt x="456" y="24"/>
                </a:lnTo>
                <a:lnTo>
                  <a:pt x="473" y="24"/>
                </a:lnTo>
                <a:lnTo>
                  <a:pt x="480" y="24"/>
                </a:lnTo>
                <a:lnTo>
                  <a:pt x="497" y="15"/>
                </a:lnTo>
                <a:lnTo>
                  <a:pt x="504" y="15"/>
                </a:lnTo>
                <a:lnTo>
                  <a:pt x="513" y="15"/>
                </a:lnTo>
                <a:lnTo>
                  <a:pt x="521" y="15"/>
                </a:lnTo>
                <a:lnTo>
                  <a:pt x="521" y="8"/>
                </a:lnTo>
                <a:lnTo>
                  <a:pt x="528" y="8"/>
                </a:lnTo>
                <a:lnTo>
                  <a:pt x="537" y="0"/>
                </a:lnTo>
                <a:lnTo>
                  <a:pt x="545" y="0"/>
                </a:lnTo>
                <a:lnTo>
                  <a:pt x="553" y="0"/>
                </a:lnTo>
                <a:lnTo>
                  <a:pt x="561" y="0"/>
                </a:lnTo>
                <a:lnTo>
                  <a:pt x="569" y="8"/>
                </a:lnTo>
                <a:lnTo>
                  <a:pt x="577" y="15"/>
                </a:lnTo>
                <a:lnTo>
                  <a:pt x="593" y="15"/>
                </a:lnTo>
                <a:lnTo>
                  <a:pt x="601" y="15"/>
                </a:lnTo>
                <a:lnTo>
                  <a:pt x="609" y="15"/>
                </a:lnTo>
                <a:lnTo>
                  <a:pt x="609" y="24"/>
                </a:lnTo>
                <a:lnTo>
                  <a:pt x="617" y="24"/>
                </a:lnTo>
                <a:lnTo>
                  <a:pt x="625" y="24"/>
                </a:lnTo>
                <a:lnTo>
                  <a:pt x="633" y="24"/>
                </a:lnTo>
                <a:lnTo>
                  <a:pt x="641" y="24"/>
                </a:lnTo>
                <a:lnTo>
                  <a:pt x="649" y="24"/>
                </a:lnTo>
                <a:lnTo>
                  <a:pt x="657" y="24"/>
                </a:lnTo>
                <a:lnTo>
                  <a:pt x="665" y="32"/>
                </a:lnTo>
                <a:lnTo>
                  <a:pt x="673" y="32"/>
                </a:lnTo>
                <a:lnTo>
                  <a:pt x="673" y="39"/>
                </a:lnTo>
                <a:lnTo>
                  <a:pt x="681" y="39"/>
                </a:lnTo>
                <a:lnTo>
                  <a:pt x="681" y="48"/>
                </a:lnTo>
                <a:lnTo>
                  <a:pt x="689" y="48"/>
                </a:lnTo>
                <a:lnTo>
                  <a:pt x="689" y="56"/>
                </a:lnTo>
                <a:lnTo>
                  <a:pt x="697" y="56"/>
                </a:lnTo>
                <a:lnTo>
                  <a:pt x="697" y="63"/>
                </a:lnTo>
                <a:lnTo>
                  <a:pt x="705" y="63"/>
                </a:lnTo>
                <a:lnTo>
                  <a:pt x="713" y="63"/>
                </a:lnTo>
                <a:lnTo>
                  <a:pt x="713" y="72"/>
                </a:lnTo>
                <a:lnTo>
                  <a:pt x="729" y="72"/>
                </a:lnTo>
                <a:lnTo>
                  <a:pt x="729" y="80"/>
                </a:lnTo>
                <a:lnTo>
                  <a:pt x="729" y="88"/>
                </a:lnTo>
                <a:lnTo>
                  <a:pt x="745" y="88"/>
                </a:lnTo>
                <a:lnTo>
                  <a:pt x="745" y="96"/>
                </a:lnTo>
                <a:lnTo>
                  <a:pt x="753" y="104"/>
                </a:lnTo>
                <a:lnTo>
                  <a:pt x="761" y="104"/>
                </a:lnTo>
                <a:lnTo>
                  <a:pt x="769" y="104"/>
                </a:lnTo>
                <a:lnTo>
                  <a:pt x="777" y="104"/>
                </a:lnTo>
                <a:lnTo>
                  <a:pt x="777" y="112"/>
                </a:lnTo>
                <a:lnTo>
                  <a:pt x="777" y="120"/>
                </a:lnTo>
                <a:lnTo>
                  <a:pt x="785" y="120"/>
                </a:lnTo>
                <a:lnTo>
                  <a:pt x="801" y="128"/>
                </a:lnTo>
                <a:lnTo>
                  <a:pt x="801" y="136"/>
                </a:lnTo>
                <a:lnTo>
                  <a:pt x="809" y="136"/>
                </a:lnTo>
                <a:lnTo>
                  <a:pt x="809" y="144"/>
                </a:lnTo>
                <a:lnTo>
                  <a:pt x="817" y="144"/>
                </a:lnTo>
                <a:lnTo>
                  <a:pt x="817" y="160"/>
                </a:lnTo>
                <a:lnTo>
                  <a:pt x="817" y="168"/>
                </a:lnTo>
                <a:lnTo>
                  <a:pt x="825" y="168"/>
                </a:lnTo>
                <a:lnTo>
                  <a:pt x="833" y="184"/>
                </a:lnTo>
                <a:lnTo>
                  <a:pt x="841" y="184"/>
                </a:lnTo>
                <a:lnTo>
                  <a:pt x="841" y="192"/>
                </a:lnTo>
                <a:lnTo>
                  <a:pt x="841" y="200"/>
                </a:lnTo>
                <a:lnTo>
                  <a:pt x="841" y="208"/>
                </a:lnTo>
                <a:lnTo>
                  <a:pt x="849" y="208"/>
                </a:lnTo>
                <a:lnTo>
                  <a:pt x="857" y="216"/>
                </a:lnTo>
                <a:lnTo>
                  <a:pt x="857" y="224"/>
                </a:lnTo>
                <a:lnTo>
                  <a:pt x="865" y="224"/>
                </a:lnTo>
                <a:lnTo>
                  <a:pt x="865" y="232"/>
                </a:lnTo>
                <a:lnTo>
                  <a:pt x="865" y="248"/>
                </a:lnTo>
                <a:lnTo>
                  <a:pt x="873" y="248"/>
                </a:lnTo>
                <a:lnTo>
                  <a:pt x="873" y="256"/>
                </a:lnTo>
                <a:lnTo>
                  <a:pt x="873" y="264"/>
                </a:lnTo>
                <a:lnTo>
                  <a:pt x="882" y="264"/>
                </a:lnTo>
                <a:lnTo>
                  <a:pt x="882" y="272"/>
                </a:lnTo>
                <a:lnTo>
                  <a:pt x="889" y="272"/>
                </a:lnTo>
                <a:lnTo>
                  <a:pt x="889" y="280"/>
                </a:lnTo>
                <a:lnTo>
                  <a:pt x="889" y="288"/>
                </a:lnTo>
                <a:lnTo>
                  <a:pt x="897" y="288"/>
                </a:lnTo>
                <a:lnTo>
                  <a:pt x="897" y="304"/>
                </a:lnTo>
                <a:lnTo>
                  <a:pt x="897" y="312"/>
                </a:lnTo>
                <a:lnTo>
                  <a:pt x="897" y="320"/>
                </a:lnTo>
                <a:lnTo>
                  <a:pt x="906" y="320"/>
                </a:lnTo>
                <a:lnTo>
                  <a:pt x="906" y="328"/>
                </a:lnTo>
                <a:lnTo>
                  <a:pt x="906" y="336"/>
                </a:lnTo>
                <a:lnTo>
                  <a:pt x="906" y="344"/>
                </a:lnTo>
                <a:lnTo>
                  <a:pt x="906" y="352"/>
                </a:lnTo>
                <a:lnTo>
                  <a:pt x="906" y="360"/>
                </a:lnTo>
                <a:lnTo>
                  <a:pt x="913" y="360"/>
                </a:lnTo>
                <a:lnTo>
                  <a:pt x="913" y="368"/>
                </a:lnTo>
                <a:lnTo>
                  <a:pt x="913" y="376"/>
                </a:lnTo>
                <a:lnTo>
                  <a:pt x="913" y="384"/>
                </a:lnTo>
                <a:lnTo>
                  <a:pt x="906" y="384"/>
                </a:lnTo>
                <a:lnTo>
                  <a:pt x="906" y="393"/>
                </a:lnTo>
                <a:lnTo>
                  <a:pt x="906" y="400"/>
                </a:lnTo>
                <a:lnTo>
                  <a:pt x="906" y="408"/>
                </a:lnTo>
                <a:lnTo>
                  <a:pt x="906" y="424"/>
                </a:lnTo>
                <a:lnTo>
                  <a:pt x="906" y="432"/>
                </a:lnTo>
                <a:lnTo>
                  <a:pt x="897" y="432"/>
                </a:lnTo>
                <a:lnTo>
                  <a:pt x="897" y="448"/>
                </a:lnTo>
                <a:lnTo>
                  <a:pt x="897" y="465"/>
                </a:lnTo>
                <a:lnTo>
                  <a:pt x="882" y="472"/>
                </a:lnTo>
                <a:lnTo>
                  <a:pt x="873" y="472"/>
                </a:lnTo>
                <a:lnTo>
                  <a:pt x="865" y="472"/>
                </a:lnTo>
                <a:lnTo>
                  <a:pt x="857" y="472"/>
                </a:lnTo>
                <a:lnTo>
                  <a:pt x="849" y="472"/>
                </a:lnTo>
                <a:lnTo>
                  <a:pt x="841" y="472"/>
                </a:lnTo>
                <a:lnTo>
                  <a:pt x="825" y="465"/>
                </a:lnTo>
                <a:lnTo>
                  <a:pt x="817" y="465"/>
                </a:lnTo>
                <a:lnTo>
                  <a:pt x="809" y="465"/>
                </a:lnTo>
                <a:lnTo>
                  <a:pt x="809" y="456"/>
                </a:lnTo>
                <a:lnTo>
                  <a:pt x="801" y="456"/>
                </a:lnTo>
                <a:lnTo>
                  <a:pt x="793" y="448"/>
                </a:lnTo>
                <a:lnTo>
                  <a:pt x="793" y="441"/>
                </a:lnTo>
                <a:lnTo>
                  <a:pt x="785" y="432"/>
                </a:lnTo>
                <a:lnTo>
                  <a:pt x="777" y="432"/>
                </a:lnTo>
                <a:lnTo>
                  <a:pt x="777" y="424"/>
                </a:lnTo>
                <a:lnTo>
                  <a:pt x="777" y="417"/>
                </a:lnTo>
                <a:lnTo>
                  <a:pt x="769" y="408"/>
                </a:lnTo>
                <a:lnTo>
                  <a:pt x="761" y="408"/>
                </a:lnTo>
                <a:lnTo>
                  <a:pt x="761" y="400"/>
                </a:lnTo>
                <a:lnTo>
                  <a:pt x="753" y="400"/>
                </a:lnTo>
                <a:lnTo>
                  <a:pt x="753" y="393"/>
                </a:lnTo>
                <a:lnTo>
                  <a:pt x="745" y="393"/>
                </a:lnTo>
                <a:lnTo>
                  <a:pt x="737" y="393"/>
                </a:lnTo>
                <a:lnTo>
                  <a:pt x="737" y="384"/>
                </a:lnTo>
                <a:lnTo>
                  <a:pt x="729" y="384"/>
                </a:lnTo>
                <a:lnTo>
                  <a:pt x="721" y="384"/>
                </a:lnTo>
                <a:lnTo>
                  <a:pt x="721" y="376"/>
                </a:lnTo>
                <a:lnTo>
                  <a:pt x="713" y="376"/>
                </a:lnTo>
                <a:lnTo>
                  <a:pt x="705" y="376"/>
                </a:lnTo>
                <a:lnTo>
                  <a:pt x="705" y="368"/>
                </a:lnTo>
                <a:lnTo>
                  <a:pt x="697" y="368"/>
                </a:lnTo>
                <a:lnTo>
                  <a:pt x="689" y="360"/>
                </a:lnTo>
                <a:lnTo>
                  <a:pt x="689" y="368"/>
                </a:lnTo>
                <a:lnTo>
                  <a:pt x="689" y="376"/>
                </a:lnTo>
                <a:lnTo>
                  <a:pt x="681" y="376"/>
                </a:lnTo>
                <a:lnTo>
                  <a:pt x="673" y="376"/>
                </a:lnTo>
                <a:lnTo>
                  <a:pt x="665" y="376"/>
                </a:lnTo>
                <a:lnTo>
                  <a:pt x="665" y="384"/>
                </a:lnTo>
                <a:lnTo>
                  <a:pt x="657" y="384"/>
                </a:lnTo>
                <a:lnTo>
                  <a:pt x="649" y="384"/>
                </a:lnTo>
                <a:lnTo>
                  <a:pt x="649" y="393"/>
                </a:lnTo>
                <a:lnTo>
                  <a:pt x="641" y="393"/>
                </a:lnTo>
                <a:lnTo>
                  <a:pt x="633" y="393"/>
                </a:lnTo>
                <a:lnTo>
                  <a:pt x="641" y="393"/>
                </a:lnTo>
                <a:lnTo>
                  <a:pt x="649" y="393"/>
                </a:lnTo>
                <a:lnTo>
                  <a:pt x="657" y="393"/>
                </a:lnTo>
                <a:lnTo>
                  <a:pt x="665" y="384"/>
                </a:lnTo>
                <a:lnTo>
                  <a:pt x="673" y="384"/>
                </a:lnTo>
                <a:lnTo>
                  <a:pt x="681" y="384"/>
                </a:lnTo>
                <a:lnTo>
                  <a:pt x="689" y="384"/>
                </a:lnTo>
                <a:lnTo>
                  <a:pt x="697" y="384"/>
                </a:lnTo>
                <a:lnTo>
                  <a:pt x="697" y="393"/>
                </a:lnTo>
                <a:lnTo>
                  <a:pt x="705" y="393"/>
                </a:lnTo>
                <a:lnTo>
                  <a:pt x="713" y="393"/>
                </a:lnTo>
                <a:lnTo>
                  <a:pt x="721" y="393"/>
                </a:lnTo>
                <a:lnTo>
                  <a:pt x="729" y="400"/>
                </a:lnTo>
                <a:lnTo>
                  <a:pt x="737" y="400"/>
                </a:lnTo>
                <a:lnTo>
                  <a:pt x="737" y="408"/>
                </a:lnTo>
                <a:lnTo>
                  <a:pt x="745" y="408"/>
                </a:lnTo>
                <a:lnTo>
                  <a:pt x="745" y="417"/>
                </a:lnTo>
                <a:lnTo>
                  <a:pt x="761" y="424"/>
                </a:lnTo>
                <a:lnTo>
                  <a:pt x="769" y="424"/>
                </a:lnTo>
                <a:lnTo>
                  <a:pt x="769" y="432"/>
                </a:lnTo>
                <a:lnTo>
                  <a:pt x="777" y="432"/>
                </a:lnTo>
                <a:lnTo>
                  <a:pt x="785" y="432"/>
                </a:lnTo>
                <a:lnTo>
                  <a:pt x="785" y="441"/>
                </a:lnTo>
                <a:lnTo>
                  <a:pt x="793" y="441"/>
                </a:lnTo>
                <a:lnTo>
                  <a:pt x="793" y="448"/>
                </a:lnTo>
                <a:lnTo>
                  <a:pt x="801" y="448"/>
                </a:lnTo>
                <a:lnTo>
                  <a:pt x="801" y="456"/>
                </a:lnTo>
                <a:lnTo>
                  <a:pt x="809" y="456"/>
                </a:lnTo>
                <a:lnTo>
                  <a:pt x="809" y="465"/>
                </a:lnTo>
                <a:lnTo>
                  <a:pt x="817" y="465"/>
                </a:lnTo>
                <a:lnTo>
                  <a:pt x="817" y="472"/>
                </a:lnTo>
                <a:lnTo>
                  <a:pt x="817" y="480"/>
                </a:lnTo>
                <a:lnTo>
                  <a:pt x="817" y="489"/>
                </a:lnTo>
                <a:lnTo>
                  <a:pt x="817" y="496"/>
                </a:lnTo>
                <a:lnTo>
                  <a:pt x="809" y="504"/>
                </a:lnTo>
                <a:lnTo>
                  <a:pt x="809" y="520"/>
                </a:lnTo>
                <a:lnTo>
                  <a:pt x="801" y="520"/>
                </a:lnTo>
                <a:lnTo>
                  <a:pt x="801" y="528"/>
                </a:lnTo>
                <a:lnTo>
                  <a:pt x="793" y="537"/>
                </a:lnTo>
                <a:lnTo>
                  <a:pt x="793" y="544"/>
                </a:lnTo>
                <a:lnTo>
                  <a:pt x="785" y="544"/>
                </a:lnTo>
                <a:lnTo>
                  <a:pt x="785" y="552"/>
                </a:lnTo>
                <a:lnTo>
                  <a:pt x="785" y="561"/>
                </a:lnTo>
                <a:lnTo>
                  <a:pt x="785" y="568"/>
                </a:lnTo>
                <a:lnTo>
                  <a:pt x="777" y="568"/>
                </a:lnTo>
                <a:lnTo>
                  <a:pt x="777" y="576"/>
                </a:lnTo>
                <a:lnTo>
                  <a:pt x="777" y="585"/>
                </a:lnTo>
                <a:lnTo>
                  <a:pt x="777" y="600"/>
                </a:lnTo>
                <a:lnTo>
                  <a:pt x="777" y="609"/>
                </a:lnTo>
                <a:lnTo>
                  <a:pt x="769" y="609"/>
                </a:lnTo>
                <a:lnTo>
                  <a:pt x="769" y="616"/>
                </a:lnTo>
                <a:lnTo>
                  <a:pt x="761" y="616"/>
                </a:lnTo>
                <a:lnTo>
                  <a:pt x="753" y="616"/>
                </a:lnTo>
                <a:lnTo>
                  <a:pt x="753" y="624"/>
                </a:lnTo>
                <a:lnTo>
                  <a:pt x="745" y="624"/>
                </a:lnTo>
                <a:lnTo>
                  <a:pt x="745" y="633"/>
                </a:lnTo>
                <a:lnTo>
                  <a:pt x="729" y="633"/>
                </a:lnTo>
                <a:lnTo>
                  <a:pt x="713" y="633"/>
                </a:lnTo>
                <a:lnTo>
                  <a:pt x="705" y="633"/>
                </a:lnTo>
                <a:lnTo>
                  <a:pt x="697" y="633"/>
                </a:lnTo>
                <a:lnTo>
                  <a:pt x="689" y="633"/>
                </a:lnTo>
                <a:lnTo>
                  <a:pt x="681" y="633"/>
                </a:lnTo>
                <a:lnTo>
                  <a:pt x="681" y="624"/>
                </a:lnTo>
                <a:lnTo>
                  <a:pt x="673" y="624"/>
                </a:lnTo>
                <a:lnTo>
                  <a:pt x="665" y="616"/>
                </a:lnTo>
                <a:lnTo>
                  <a:pt x="657" y="609"/>
                </a:lnTo>
                <a:lnTo>
                  <a:pt x="657" y="600"/>
                </a:lnTo>
                <a:lnTo>
                  <a:pt x="657" y="592"/>
                </a:lnTo>
                <a:lnTo>
                  <a:pt x="649" y="592"/>
                </a:lnTo>
                <a:lnTo>
                  <a:pt x="649" y="585"/>
                </a:lnTo>
                <a:lnTo>
                  <a:pt x="649" y="576"/>
                </a:lnTo>
                <a:lnTo>
                  <a:pt x="649" y="568"/>
                </a:lnTo>
                <a:lnTo>
                  <a:pt x="657" y="561"/>
                </a:lnTo>
                <a:lnTo>
                  <a:pt x="657" y="552"/>
                </a:lnTo>
                <a:lnTo>
                  <a:pt x="665" y="544"/>
                </a:lnTo>
                <a:lnTo>
                  <a:pt x="681" y="544"/>
                </a:lnTo>
                <a:lnTo>
                  <a:pt x="689" y="544"/>
                </a:lnTo>
                <a:lnTo>
                  <a:pt x="689" y="537"/>
                </a:lnTo>
                <a:lnTo>
                  <a:pt x="689" y="528"/>
                </a:lnTo>
                <a:lnTo>
                  <a:pt x="681" y="528"/>
                </a:lnTo>
                <a:lnTo>
                  <a:pt x="681" y="520"/>
                </a:lnTo>
                <a:lnTo>
                  <a:pt x="673" y="520"/>
                </a:lnTo>
                <a:lnTo>
                  <a:pt x="657" y="513"/>
                </a:lnTo>
                <a:lnTo>
                  <a:pt x="657" y="504"/>
                </a:lnTo>
                <a:lnTo>
                  <a:pt x="649" y="504"/>
                </a:lnTo>
                <a:lnTo>
                  <a:pt x="633" y="504"/>
                </a:lnTo>
                <a:lnTo>
                  <a:pt x="625" y="496"/>
                </a:lnTo>
                <a:lnTo>
                  <a:pt x="617" y="489"/>
                </a:lnTo>
                <a:lnTo>
                  <a:pt x="609" y="480"/>
                </a:lnTo>
                <a:lnTo>
                  <a:pt x="609" y="472"/>
                </a:lnTo>
                <a:lnTo>
                  <a:pt x="609" y="465"/>
                </a:lnTo>
                <a:lnTo>
                  <a:pt x="617" y="465"/>
                </a:lnTo>
                <a:lnTo>
                  <a:pt x="617" y="456"/>
                </a:lnTo>
                <a:lnTo>
                  <a:pt x="617" y="448"/>
                </a:lnTo>
                <a:lnTo>
                  <a:pt x="617" y="441"/>
                </a:lnTo>
                <a:lnTo>
                  <a:pt x="625" y="432"/>
                </a:lnTo>
                <a:lnTo>
                  <a:pt x="625" y="424"/>
                </a:lnTo>
                <a:lnTo>
                  <a:pt x="625" y="417"/>
                </a:lnTo>
                <a:lnTo>
                  <a:pt x="625" y="408"/>
                </a:lnTo>
                <a:lnTo>
                  <a:pt x="625" y="400"/>
                </a:lnTo>
                <a:lnTo>
                  <a:pt x="625" y="393"/>
                </a:lnTo>
                <a:lnTo>
                  <a:pt x="625" y="384"/>
                </a:lnTo>
                <a:lnTo>
                  <a:pt x="617" y="384"/>
                </a:lnTo>
                <a:lnTo>
                  <a:pt x="617" y="376"/>
                </a:lnTo>
                <a:lnTo>
                  <a:pt x="609" y="376"/>
                </a:lnTo>
                <a:lnTo>
                  <a:pt x="609" y="384"/>
                </a:lnTo>
                <a:lnTo>
                  <a:pt x="609" y="376"/>
                </a:lnTo>
                <a:lnTo>
                  <a:pt x="601" y="376"/>
                </a:lnTo>
                <a:lnTo>
                  <a:pt x="593" y="376"/>
                </a:lnTo>
                <a:lnTo>
                  <a:pt x="593" y="384"/>
                </a:lnTo>
                <a:lnTo>
                  <a:pt x="585" y="384"/>
                </a:lnTo>
                <a:lnTo>
                  <a:pt x="577" y="384"/>
                </a:lnTo>
                <a:lnTo>
                  <a:pt x="569" y="384"/>
                </a:lnTo>
                <a:lnTo>
                  <a:pt x="569" y="393"/>
                </a:lnTo>
                <a:lnTo>
                  <a:pt x="561" y="393"/>
                </a:lnTo>
                <a:lnTo>
                  <a:pt x="561" y="400"/>
                </a:lnTo>
                <a:lnTo>
                  <a:pt x="553" y="408"/>
                </a:lnTo>
                <a:lnTo>
                  <a:pt x="545" y="408"/>
                </a:lnTo>
                <a:lnTo>
                  <a:pt x="537" y="408"/>
                </a:lnTo>
                <a:lnTo>
                  <a:pt x="528" y="408"/>
                </a:lnTo>
                <a:lnTo>
                  <a:pt x="521" y="408"/>
                </a:lnTo>
                <a:lnTo>
                  <a:pt x="521" y="417"/>
                </a:lnTo>
                <a:lnTo>
                  <a:pt x="504" y="424"/>
                </a:lnTo>
                <a:lnTo>
                  <a:pt x="497" y="424"/>
                </a:lnTo>
                <a:lnTo>
                  <a:pt x="480" y="424"/>
                </a:lnTo>
                <a:lnTo>
                  <a:pt x="473" y="424"/>
                </a:lnTo>
                <a:lnTo>
                  <a:pt x="465" y="424"/>
                </a:lnTo>
                <a:lnTo>
                  <a:pt x="456" y="424"/>
                </a:lnTo>
                <a:lnTo>
                  <a:pt x="456" y="432"/>
                </a:lnTo>
                <a:lnTo>
                  <a:pt x="449" y="432"/>
                </a:lnTo>
                <a:lnTo>
                  <a:pt x="441" y="432"/>
                </a:lnTo>
                <a:lnTo>
                  <a:pt x="441" y="441"/>
                </a:lnTo>
                <a:lnTo>
                  <a:pt x="441" y="448"/>
                </a:lnTo>
                <a:lnTo>
                  <a:pt x="441" y="456"/>
                </a:lnTo>
                <a:lnTo>
                  <a:pt x="441" y="465"/>
                </a:lnTo>
                <a:lnTo>
                  <a:pt x="432" y="465"/>
                </a:lnTo>
                <a:lnTo>
                  <a:pt x="425" y="465"/>
                </a:lnTo>
                <a:lnTo>
                  <a:pt x="425" y="472"/>
                </a:lnTo>
                <a:lnTo>
                  <a:pt x="417" y="472"/>
                </a:lnTo>
                <a:lnTo>
                  <a:pt x="408" y="472"/>
                </a:lnTo>
                <a:lnTo>
                  <a:pt x="401" y="480"/>
                </a:lnTo>
                <a:lnTo>
                  <a:pt x="393" y="480"/>
                </a:lnTo>
                <a:lnTo>
                  <a:pt x="393" y="489"/>
                </a:lnTo>
                <a:lnTo>
                  <a:pt x="384" y="489"/>
                </a:lnTo>
                <a:lnTo>
                  <a:pt x="384" y="496"/>
                </a:lnTo>
                <a:lnTo>
                  <a:pt x="384" y="504"/>
                </a:lnTo>
                <a:lnTo>
                  <a:pt x="377" y="504"/>
                </a:lnTo>
                <a:lnTo>
                  <a:pt x="369" y="504"/>
                </a:lnTo>
                <a:lnTo>
                  <a:pt x="360" y="504"/>
                </a:lnTo>
                <a:lnTo>
                  <a:pt x="353" y="504"/>
                </a:lnTo>
                <a:lnTo>
                  <a:pt x="353" y="513"/>
                </a:lnTo>
                <a:lnTo>
                  <a:pt x="353" y="504"/>
                </a:lnTo>
                <a:lnTo>
                  <a:pt x="353" y="513"/>
                </a:lnTo>
                <a:close/>
              </a:path>
            </a:pathLst>
          </a:custGeom>
          <a:solidFill>
            <a:srgbClr val="6C8F93"/>
          </a:solidFill>
          <a:ln w="25400">
            <a:solidFill>
              <a:srgbClr val="808080"/>
            </a:solidFill>
            <a:round/>
            <a:headEnd/>
            <a:tailEnd/>
          </a:ln>
        </p:spPr>
        <p:txBody>
          <a:bodyPr/>
          <a:lstStyle/>
          <a:p>
            <a:endParaRPr lang="ja-JP" altLang="en-US">
              <a:solidFill>
                <a:srgbClr val="000000"/>
              </a:solidFill>
            </a:endParaRPr>
          </a:p>
        </p:txBody>
      </p:sp>
      <p:sp>
        <p:nvSpPr>
          <p:cNvPr id="756759" name="Rectangle 23"/>
          <p:cNvSpPr>
            <a:spLocks noChangeArrowheads="1"/>
          </p:cNvSpPr>
          <p:nvPr/>
        </p:nvSpPr>
        <p:spPr bwMode="invGray">
          <a:xfrm>
            <a:off x="4352925" y="4967288"/>
            <a:ext cx="476250" cy="569912"/>
          </a:xfrm>
          <a:prstGeom prst="rect">
            <a:avLst/>
          </a:prstGeom>
          <a:noFill/>
          <a:ln w="9525">
            <a:noFill/>
            <a:miter lim="800000"/>
            <a:headEnd/>
            <a:tailEnd/>
          </a:ln>
        </p:spPr>
        <p:txBody>
          <a:bodyPr wrap="none" lIns="0" tIns="0" rIns="0" bIns="0">
            <a:spAutoFit/>
          </a:bodyPr>
          <a:lstStyle/>
          <a:p>
            <a:pPr>
              <a:defRPr/>
            </a:pPr>
            <a:r>
              <a:rPr lang="ja-JP" altLang="en-US" sz="3700">
                <a:solidFill>
                  <a:srgbClr val="FFFFFF"/>
                </a:solidFill>
                <a:effectLst>
                  <a:outerShdw blurRad="38100" dist="38100" dir="2700000" algn="tl">
                    <a:srgbClr val="000000"/>
                  </a:outerShdw>
                </a:effectLst>
                <a:latin typeface="ＭＳ Ｐゴシック" pitchFamily="50" charset="-128"/>
              </a:rPr>
              <a:t>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0682" name="Line 24"/>
          <p:cNvSpPr>
            <a:spLocks noChangeShapeType="1"/>
          </p:cNvSpPr>
          <p:nvPr/>
        </p:nvSpPr>
        <p:spPr bwMode="invGray">
          <a:xfrm>
            <a:off x="4994275" y="1985963"/>
            <a:ext cx="1487488" cy="1778000"/>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683" name="Freeform 25"/>
          <p:cNvSpPr>
            <a:spLocks/>
          </p:cNvSpPr>
          <p:nvPr/>
        </p:nvSpPr>
        <p:spPr bwMode="invGray">
          <a:xfrm>
            <a:off x="6416675" y="3681413"/>
            <a:ext cx="174625" cy="200025"/>
          </a:xfrm>
          <a:custGeom>
            <a:avLst/>
            <a:gdLst>
              <a:gd name="T0" fmla="*/ 2147483647 w 141"/>
              <a:gd name="T1" fmla="*/ 2147483647 h 143"/>
              <a:gd name="T2" fmla="*/ 0 w 141"/>
              <a:gd name="T3" fmla="*/ 2147483647 h 143"/>
              <a:gd name="T4" fmla="*/ 2147483647 w 141"/>
              <a:gd name="T5" fmla="*/ 2147483647 h 143"/>
              <a:gd name="T6" fmla="*/ 2147483647 w 141"/>
              <a:gd name="T7" fmla="*/ 0 h 143"/>
              <a:gd name="T8" fmla="*/ 2147483647 w 141"/>
              <a:gd name="T9" fmla="*/ 2147483647 h 143"/>
              <a:gd name="T10" fmla="*/ 0 60000 65536"/>
              <a:gd name="T11" fmla="*/ 0 60000 65536"/>
              <a:gd name="T12" fmla="*/ 0 60000 65536"/>
              <a:gd name="T13" fmla="*/ 0 60000 65536"/>
              <a:gd name="T14" fmla="*/ 0 60000 65536"/>
              <a:gd name="T15" fmla="*/ 0 w 141"/>
              <a:gd name="T16" fmla="*/ 0 h 143"/>
              <a:gd name="T17" fmla="*/ 141 w 141"/>
              <a:gd name="T18" fmla="*/ 143 h 143"/>
            </a:gdLst>
            <a:ahLst/>
            <a:cxnLst>
              <a:cxn ang="T10">
                <a:pos x="T0" y="T1"/>
              </a:cxn>
              <a:cxn ang="T11">
                <a:pos x="T2" y="T3"/>
              </a:cxn>
              <a:cxn ang="T12">
                <a:pos x="T4" y="T5"/>
              </a:cxn>
              <a:cxn ang="T13">
                <a:pos x="T6" y="T7"/>
              </a:cxn>
              <a:cxn ang="T14">
                <a:pos x="T8" y="T9"/>
              </a:cxn>
            </a:cxnLst>
            <a:rect l="T15" t="T16" r="T17" b="T18"/>
            <a:pathLst>
              <a:path w="141" h="143">
                <a:moveTo>
                  <a:pt x="44" y="43"/>
                </a:moveTo>
                <a:lnTo>
                  <a:pt x="0" y="86"/>
                </a:lnTo>
                <a:lnTo>
                  <a:pt x="141" y="143"/>
                </a:lnTo>
                <a:lnTo>
                  <a:pt x="88" y="0"/>
                </a:lnTo>
                <a:lnTo>
                  <a:pt x="44"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0684" name="Freeform 26"/>
          <p:cNvSpPr>
            <a:spLocks/>
          </p:cNvSpPr>
          <p:nvPr/>
        </p:nvSpPr>
        <p:spPr bwMode="invGray">
          <a:xfrm>
            <a:off x="2443163" y="3586163"/>
            <a:ext cx="177800" cy="196850"/>
          </a:xfrm>
          <a:custGeom>
            <a:avLst/>
            <a:gdLst>
              <a:gd name="T0" fmla="*/ 2147483647 w 143"/>
              <a:gd name="T1" fmla="*/ 2147483647 h 141"/>
              <a:gd name="T2" fmla="*/ 2147483647 w 143"/>
              <a:gd name="T3" fmla="*/ 0 h 141"/>
              <a:gd name="T4" fmla="*/ 0 w 143"/>
              <a:gd name="T5" fmla="*/ 2147483647 h 141"/>
              <a:gd name="T6" fmla="*/ 2147483647 w 143"/>
              <a:gd name="T7" fmla="*/ 2147483647 h 141"/>
              <a:gd name="T8" fmla="*/ 2147483647 w 143"/>
              <a:gd name="T9" fmla="*/ 2147483647 h 141"/>
              <a:gd name="T10" fmla="*/ 0 60000 65536"/>
              <a:gd name="T11" fmla="*/ 0 60000 65536"/>
              <a:gd name="T12" fmla="*/ 0 60000 65536"/>
              <a:gd name="T13" fmla="*/ 0 60000 65536"/>
              <a:gd name="T14" fmla="*/ 0 60000 65536"/>
              <a:gd name="T15" fmla="*/ 0 w 143"/>
              <a:gd name="T16" fmla="*/ 0 h 141"/>
              <a:gd name="T17" fmla="*/ 143 w 143"/>
              <a:gd name="T18" fmla="*/ 141 h 141"/>
            </a:gdLst>
            <a:ahLst/>
            <a:cxnLst>
              <a:cxn ang="T10">
                <a:pos x="T0" y="T1"/>
              </a:cxn>
              <a:cxn ang="T11">
                <a:pos x="T2" y="T3"/>
              </a:cxn>
              <a:cxn ang="T12">
                <a:pos x="T4" y="T5"/>
              </a:cxn>
              <a:cxn ang="T13">
                <a:pos x="T6" y="T7"/>
              </a:cxn>
              <a:cxn ang="T14">
                <a:pos x="T8" y="T9"/>
              </a:cxn>
            </a:cxnLst>
            <a:rect l="T15" t="T16" r="T17" b="T18"/>
            <a:pathLst>
              <a:path w="143" h="141">
                <a:moveTo>
                  <a:pt x="101" y="45"/>
                </a:moveTo>
                <a:lnTo>
                  <a:pt x="59" y="0"/>
                </a:lnTo>
                <a:lnTo>
                  <a:pt x="0" y="141"/>
                </a:lnTo>
                <a:lnTo>
                  <a:pt x="143" y="89"/>
                </a:lnTo>
                <a:lnTo>
                  <a:pt x="101" y="45"/>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56763" name="Rectangle 27"/>
          <p:cNvSpPr>
            <a:spLocks noChangeArrowheads="1"/>
          </p:cNvSpPr>
          <p:nvPr/>
        </p:nvSpPr>
        <p:spPr bwMode="invGray">
          <a:xfrm>
            <a:off x="3848100" y="1598613"/>
            <a:ext cx="1554163" cy="368300"/>
          </a:xfrm>
          <a:prstGeom prst="rect">
            <a:avLst/>
          </a:prstGeom>
          <a:noFill/>
          <a:ln w="9525">
            <a:noFill/>
            <a:miter lim="800000"/>
            <a:headEnd/>
            <a:tailEnd/>
          </a:ln>
        </p:spPr>
        <p:txBody>
          <a:bodyPr lIns="0" tIns="0" rIns="0" bIns="0">
            <a:spAutoFit/>
          </a:bodyPr>
          <a:lstStyle/>
          <a:p>
            <a:pPr algn="ctr">
              <a:defRPr/>
            </a:pPr>
            <a:r>
              <a:rPr lang="ja-JP" altLang="en-US" sz="2400" dirty="0">
                <a:solidFill>
                  <a:srgbClr val="0000FF"/>
                </a:solidFill>
                <a:effectLst>
                  <a:outerShdw blurRad="38100" dist="38100" dir="2700000" algn="tl">
                    <a:srgbClr val="000000"/>
                  </a:outerShdw>
                </a:effectLst>
                <a:latin typeface="ＭＳ Ｐゴシック" pitchFamily="50" charset="-128"/>
              </a:rPr>
              <a:t>インスリン</a:t>
            </a:r>
          </a:p>
        </p:txBody>
      </p:sp>
      <p:sp>
        <p:nvSpPr>
          <p:cNvPr id="756764" name="Rectangle 28"/>
          <p:cNvSpPr>
            <a:spLocks noChangeArrowheads="1"/>
          </p:cNvSpPr>
          <p:nvPr/>
        </p:nvSpPr>
        <p:spPr bwMode="invGray">
          <a:xfrm>
            <a:off x="4413250" y="2009775"/>
            <a:ext cx="425450" cy="508000"/>
          </a:xfrm>
          <a:prstGeom prst="rect">
            <a:avLst/>
          </a:prstGeom>
          <a:noFill/>
          <a:ln w="9525">
            <a:noFill/>
            <a:miter lim="800000"/>
            <a:headEnd/>
            <a:tailEnd/>
          </a:ln>
        </p:spPr>
        <p:txBody>
          <a:bodyPr wrap="none" lIns="0" tIns="0" rIns="0" bIns="0">
            <a:spAutoFit/>
          </a:bodyPr>
          <a:lstStyle/>
          <a:p>
            <a:pPr>
              <a:defRPr/>
            </a:pPr>
            <a:r>
              <a:rPr lang="ja-JP" altLang="en-US" sz="3300">
                <a:solidFill>
                  <a:srgbClr val="FFD5D7"/>
                </a:solidFill>
                <a:effectLst>
                  <a:outerShdw blurRad="38100" dist="38100" dir="2700000" algn="tl">
                    <a:srgbClr val="000000"/>
                  </a:outerShdw>
                </a:effectLst>
                <a:latin typeface="ＭＳ Ｐゴシック" pitchFamily="50" charset="-128"/>
              </a:rPr>
              <a:t>↑</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66" name="Rectangle 30"/>
          <p:cNvSpPr>
            <a:spLocks noChangeArrowheads="1"/>
          </p:cNvSpPr>
          <p:nvPr/>
        </p:nvSpPr>
        <p:spPr bwMode="invGray">
          <a:xfrm>
            <a:off x="804863" y="3297238"/>
            <a:ext cx="1168400" cy="369887"/>
          </a:xfrm>
          <a:prstGeom prst="rect">
            <a:avLst/>
          </a:prstGeom>
          <a:noFill/>
          <a:ln w="9525">
            <a:noFill/>
            <a:miter lim="800000"/>
            <a:headEnd/>
            <a:tailEnd/>
          </a:ln>
        </p:spPr>
        <p:txBody>
          <a:bodyPr wrap="none" lIns="0" tIns="0" rIns="0" bIns="0">
            <a:spAutoFit/>
          </a:bodyPr>
          <a:lstStyle/>
          <a:p>
            <a:pPr>
              <a:defRPr/>
            </a:pPr>
            <a:r>
              <a:rPr lang="en-US" altLang="ja-JP" sz="2400" dirty="0">
                <a:solidFill>
                  <a:srgbClr val="FEFF55"/>
                </a:solidFill>
                <a:effectLst>
                  <a:outerShdw blurRad="38100" dist="38100" dir="2700000" algn="tl">
                    <a:srgbClr val="000000"/>
                  </a:outerShdw>
                </a:effectLst>
                <a:latin typeface="ＭＳ Ｐゴシック" pitchFamily="50" charset="-128"/>
              </a:rPr>
              <a:t>200 g/</a:t>
            </a:r>
            <a:r>
              <a:rPr lang="ja-JP" altLang="en-US" sz="2400" dirty="0">
                <a:solidFill>
                  <a:srgbClr val="FEFF55"/>
                </a:solidFill>
                <a:effectLst>
                  <a:outerShdw blurRad="38100" dist="38100" dir="2700000" algn="tl">
                    <a:srgbClr val="000000"/>
                  </a:outerShdw>
                </a:effectLst>
                <a:latin typeface="ＭＳ Ｐゴシック" pitchFamily="50" charset="-128"/>
              </a:rPr>
              <a:t>日</a:t>
            </a:r>
            <a:endParaRPr lang="ja-JP" altLang="en-US" dirty="0">
              <a:solidFill>
                <a:srgbClr val="000000"/>
              </a:solidFill>
              <a:effectLst>
                <a:outerShdw blurRad="38100" dist="38100" dir="2700000" algn="tl">
                  <a:srgbClr val="FFFFFF"/>
                </a:outerShdw>
              </a:effectLst>
              <a:latin typeface="ＭＳ Ｐゴシック" pitchFamily="50" charset="-128"/>
            </a:endParaRPr>
          </a:p>
        </p:txBody>
      </p:sp>
      <p:sp>
        <p:nvSpPr>
          <p:cNvPr id="756767" name="Rectangle 31"/>
          <p:cNvSpPr>
            <a:spLocks noChangeArrowheads="1"/>
          </p:cNvSpPr>
          <p:nvPr/>
        </p:nvSpPr>
        <p:spPr bwMode="invGray">
          <a:xfrm>
            <a:off x="3209925" y="4619625"/>
            <a:ext cx="2181225" cy="368300"/>
          </a:xfrm>
          <a:prstGeom prst="rect">
            <a:avLst/>
          </a:prstGeom>
          <a:noFill/>
          <a:ln w="9525">
            <a:noFill/>
            <a:miter lim="800000"/>
            <a:headEnd/>
            <a:tailEnd/>
          </a:ln>
        </p:spPr>
        <p:txBody>
          <a:bodyPr lIns="0" tIns="0" rIns="0" bIns="0">
            <a:spAutoFit/>
          </a:bodyPr>
          <a:lstStyle/>
          <a:p>
            <a:pPr>
              <a:defRPr/>
            </a:pPr>
            <a:r>
              <a:rPr lang="en-US" altLang="ja-JP" sz="2400" dirty="0">
                <a:solidFill>
                  <a:srgbClr val="DAEDEF">
                    <a:lumMod val="75000"/>
                  </a:srgbClr>
                </a:solidFill>
                <a:effectLst>
                  <a:outerShdw blurRad="38100" dist="38100" dir="2700000" algn="tl">
                    <a:srgbClr val="000000"/>
                  </a:outerShdw>
                </a:effectLst>
                <a:latin typeface="Arial"/>
              </a:rPr>
              <a:t>120g/</a:t>
            </a:r>
            <a:r>
              <a:rPr lang="ja-JP" altLang="en-US" sz="2400" dirty="0">
                <a:solidFill>
                  <a:srgbClr val="DAEDEF">
                    <a:lumMod val="75000"/>
                  </a:srgbClr>
                </a:solidFill>
                <a:effectLst>
                  <a:outerShdw blurRad="38100" dist="38100" dir="2700000" algn="tl">
                    <a:srgbClr val="000000"/>
                  </a:outerShdw>
                </a:effectLst>
                <a:latin typeface="Arial"/>
              </a:rPr>
              <a:t>日</a:t>
            </a:r>
            <a:endParaRPr lang="ja-JP" altLang="en-US" dirty="0">
              <a:solidFill>
                <a:srgbClr val="DAEDEF">
                  <a:lumMod val="75000"/>
                </a:srgbClr>
              </a:solidFill>
              <a:effectLst>
                <a:outerShdw blurRad="38100" dist="38100" dir="2700000" algn="tl">
                  <a:srgbClr val="FFFFFF"/>
                </a:outerShdw>
              </a:effectLst>
              <a:latin typeface="Arial"/>
            </a:endParaRPr>
          </a:p>
        </p:txBody>
      </p:sp>
      <p:sp>
        <p:nvSpPr>
          <p:cNvPr id="70689" name="Line 32"/>
          <p:cNvSpPr>
            <a:spLocks noChangeShapeType="1"/>
          </p:cNvSpPr>
          <p:nvPr/>
        </p:nvSpPr>
        <p:spPr bwMode="invGray">
          <a:xfrm flipH="1">
            <a:off x="2698750" y="4308475"/>
            <a:ext cx="3575050" cy="158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690" name="Freeform 33"/>
          <p:cNvSpPr>
            <a:spLocks/>
          </p:cNvSpPr>
          <p:nvPr/>
        </p:nvSpPr>
        <p:spPr bwMode="invGray">
          <a:xfrm>
            <a:off x="2533650" y="4222750"/>
            <a:ext cx="173038" cy="171450"/>
          </a:xfrm>
          <a:custGeom>
            <a:avLst/>
            <a:gdLst>
              <a:gd name="T0" fmla="*/ 2147483647 w 139"/>
              <a:gd name="T1" fmla="*/ 2147483647 h 123"/>
              <a:gd name="T2" fmla="*/ 2147483647 w 139"/>
              <a:gd name="T3" fmla="*/ 0 h 123"/>
              <a:gd name="T4" fmla="*/ 0 w 139"/>
              <a:gd name="T5" fmla="*/ 2147483647 h 123"/>
              <a:gd name="T6" fmla="*/ 2147483647 w 139"/>
              <a:gd name="T7" fmla="*/ 2147483647 h 123"/>
              <a:gd name="T8" fmla="*/ 2147483647 w 139"/>
              <a:gd name="T9" fmla="*/ 2147483647 h 123"/>
              <a:gd name="T10" fmla="*/ 0 60000 65536"/>
              <a:gd name="T11" fmla="*/ 0 60000 65536"/>
              <a:gd name="T12" fmla="*/ 0 60000 65536"/>
              <a:gd name="T13" fmla="*/ 0 60000 65536"/>
              <a:gd name="T14" fmla="*/ 0 60000 65536"/>
              <a:gd name="T15" fmla="*/ 0 w 139"/>
              <a:gd name="T16" fmla="*/ 0 h 123"/>
              <a:gd name="T17" fmla="*/ 139 w 139"/>
              <a:gd name="T18" fmla="*/ 123 h 123"/>
            </a:gdLst>
            <a:ahLst/>
            <a:cxnLst>
              <a:cxn ang="T10">
                <a:pos x="T0" y="T1"/>
              </a:cxn>
              <a:cxn ang="T11">
                <a:pos x="T2" y="T3"/>
              </a:cxn>
              <a:cxn ang="T12">
                <a:pos x="T4" y="T5"/>
              </a:cxn>
              <a:cxn ang="T13">
                <a:pos x="T6" y="T7"/>
              </a:cxn>
              <a:cxn ang="T14">
                <a:pos x="T8" y="T9"/>
              </a:cxn>
            </a:cxnLst>
            <a:rect l="T15" t="T16" r="T17" b="T18"/>
            <a:pathLst>
              <a:path w="139" h="123">
                <a:moveTo>
                  <a:pt x="139" y="62"/>
                </a:moveTo>
                <a:lnTo>
                  <a:pt x="139" y="0"/>
                </a:lnTo>
                <a:lnTo>
                  <a:pt x="0" y="62"/>
                </a:lnTo>
                <a:lnTo>
                  <a:pt x="139" y="123"/>
                </a:lnTo>
                <a:lnTo>
                  <a:pt x="139" y="6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grpSp>
        <p:nvGrpSpPr>
          <p:cNvPr id="70691" name="Group 34"/>
          <p:cNvGrpSpPr>
            <a:grpSpLocks/>
          </p:cNvGrpSpPr>
          <p:nvPr/>
        </p:nvGrpSpPr>
        <p:grpSpPr bwMode="auto">
          <a:xfrm>
            <a:off x="4457700" y="3033713"/>
            <a:ext cx="2476500" cy="1714500"/>
            <a:chOff x="2796" y="2111"/>
            <a:chExt cx="1763" cy="1220"/>
          </a:xfrm>
        </p:grpSpPr>
        <p:sp>
          <p:nvSpPr>
            <p:cNvPr id="70722" name="Line 35"/>
            <p:cNvSpPr>
              <a:spLocks noChangeShapeType="1"/>
            </p:cNvSpPr>
            <p:nvPr/>
          </p:nvSpPr>
          <p:spPr bwMode="invGray">
            <a:xfrm>
              <a:off x="3584" y="2112"/>
              <a:ext cx="725" cy="0"/>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723" name="Line 36"/>
            <p:cNvSpPr>
              <a:spLocks noChangeShapeType="1"/>
            </p:cNvSpPr>
            <p:nvPr/>
          </p:nvSpPr>
          <p:spPr bwMode="invGray">
            <a:xfrm>
              <a:off x="4473" y="2297"/>
              <a:ext cx="1" cy="157"/>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0724" name="Freeform 37"/>
            <p:cNvSpPr>
              <a:spLocks/>
            </p:cNvSpPr>
            <p:nvPr/>
          </p:nvSpPr>
          <p:spPr bwMode="invGray">
            <a:xfrm>
              <a:off x="4388" y="2441"/>
              <a:ext cx="171" cy="220"/>
            </a:xfrm>
            <a:custGeom>
              <a:avLst/>
              <a:gdLst>
                <a:gd name="T0" fmla="*/ 4 w 193"/>
                <a:gd name="T1" fmla="*/ 0 h 220"/>
                <a:gd name="T2" fmla="*/ 0 w 193"/>
                <a:gd name="T3" fmla="*/ 0 h 220"/>
                <a:gd name="T4" fmla="*/ 4 w 193"/>
                <a:gd name="T5" fmla="*/ 220 h 220"/>
                <a:gd name="T6" fmla="*/ 9 w 193"/>
                <a:gd name="T7" fmla="*/ 0 h 220"/>
                <a:gd name="T8" fmla="*/ 4 w 193"/>
                <a:gd name="T9" fmla="*/ 0 h 220"/>
                <a:gd name="T10" fmla="*/ 0 60000 65536"/>
                <a:gd name="T11" fmla="*/ 0 60000 65536"/>
                <a:gd name="T12" fmla="*/ 0 60000 65536"/>
                <a:gd name="T13" fmla="*/ 0 60000 65536"/>
                <a:gd name="T14" fmla="*/ 0 60000 65536"/>
                <a:gd name="T15" fmla="*/ 0 w 193"/>
                <a:gd name="T16" fmla="*/ 0 h 220"/>
                <a:gd name="T17" fmla="*/ 193 w 193"/>
                <a:gd name="T18" fmla="*/ 220 h 220"/>
              </a:gdLst>
              <a:ahLst/>
              <a:cxnLst>
                <a:cxn ang="T10">
                  <a:pos x="T0" y="T1"/>
                </a:cxn>
                <a:cxn ang="T11">
                  <a:pos x="T2" y="T3"/>
                </a:cxn>
                <a:cxn ang="T12">
                  <a:pos x="T4" y="T5"/>
                </a:cxn>
                <a:cxn ang="T13">
                  <a:pos x="T6" y="T7"/>
                </a:cxn>
                <a:cxn ang="T14">
                  <a:pos x="T8" y="T9"/>
                </a:cxn>
              </a:cxnLst>
              <a:rect l="T15" t="T16" r="T17" b="T18"/>
              <a:pathLst>
                <a:path w="193" h="220">
                  <a:moveTo>
                    <a:pt x="96" y="0"/>
                  </a:moveTo>
                  <a:lnTo>
                    <a:pt x="0" y="0"/>
                  </a:lnTo>
                  <a:lnTo>
                    <a:pt x="96" y="220"/>
                  </a:lnTo>
                  <a:lnTo>
                    <a:pt x="193" y="0"/>
                  </a:lnTo>
                  <a:lnTo>
                    <a:pt x="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0725" name="Arc 38"/>
            <p:cNvSpPr>
              <a:spLocks/>
            </p:cNvSpPr>
            <p:nvPr/>
          </p:nvSpPr>
          <p:spPr bwMode="invGray">
            <a:xfrm>
              <a:off x="4306" y="2111"/>
              <a:ext cx="168" cy="221"/>
            </a:xfrm>
            <a:custGeom>
              <a:avLst/>
              <a:gdLst>
                <a:gd name="T0" fmla="*/ 0 w 21713"/>
                <a:gd name="T1" fmla="*/ 0 h 21600"/>
                <a:gd name="T2" fmla="*/ 0 w 21713"/>
                <a:gd name="T3" fmla="*/ 0 h 21600"/>
                <a:gd name="T4" fmla="*/ 0 w 21713"/>
                <a:gd name="T5" fmla="*/ 0 h 21600"/>
                <a:gd name="T6" fmla="*/ 0 60000 65536"/>
                <a:gd name="T7" fmla="*/ 0 60000 65536"/>
                <a:gd name="T8" fmla="*/ 0 60000 65536"/>
                <a:gd name="T9" fmla="*/ 0 w 21713"/>
                <a:gd name="T10" fmla="*/ 0 h 21600"/>
                <a:gd name="T11" fmla="*/ 21713 w 21713"/>
                <a:gd name="T12" fmla="*/ 21600 h 21600"/>
              </a:gdLst>
              <a:ahLst/>
              <a:cxnLst>
                <a:cxn ang="T6">
                  <a:pos x="T0" y="T1"/>
                </a:cxn>
                <a:cxn ang="T7">
                  <a:pos x="T2" y="T3"/>
                </a:cxn>
                <a:cxn ang="T8">
                  <a:pos x="T4" y="T5"/>
                </a:cxn>
              </a:cxnLst>
              <a:rect l="T9" t="T10" r="T11" b="T12"/>
              <a:pathLst>
                <a:path w="21713" h="21600" fill="none" extrusionOk="0">
                  <a:moveTo>
                    <a:pt x="-1" y="0"/>
                  </a:moveTo>
                  <a:cubicBezTo>
                    <a:pt x="37" y="0"/>
                    <a:pt x="75" y="-1"/>
                    <a:pt x="114" y="0"/>
                  </a:cubicBezTo>
                  <a:cubicBezTo>
                    <a:pt x="12005" y="0"/>
                    <a:pt x="21659" y="9611"/>
                    <a:pt x="21713" y="21501"/>
                  </a:cubicBezTo>
                </a:path>
                <a:path w="21713" h="21600" stroke="0" extrusionOk="0">
                  <a:moveTo>
                    <a:pt x="-1" y="0"/>
                  </a:moveTo>
                  <a:cubicBezTo>
                    <a:pt x="37" y="0"/>
                    <a:pt x="75" y="-1"/>
                    <a:pt x="114" y="0"/>
                  </a:cubicBezTo>
                  <a:cubicBezTo>
                    <a:pt x="12005" y="0"/>
                    <a:pt x="21659" y="9611"/>
                    <a:pt x="21713" y="21501"/>
                  </a:cubicBezTo>
                  <a:lnTo>
                    <a:pt x="114" y="21600"/>
                  </a:lnTo>
                  <a:lnTo>
                    <a:pt x="-1" y="0"/>
                  </a:lnTo>
                  <a:close/>
                </a:path>
              </a:pathLst>
            </a:custGeom>
            <a:solidFill>
              <a:srgbClr val="0000FF"/>
            </a:solidFill>
            <a:ln w="63500">
              <a:solidFill>
                <a:srgbClr val="FFFF00"/>
              </a:solidFill>
              <a:round/>
              <a:headEnd/>
              <a:tailEnd/>
            </a:ln>
          </p:spPr>
          <p:txBody>
            <a:bodyPr/>
            <a:lstStyle/>
            <a:p>
              <a:endParaRPr lang="ja-JP" altLang="en-US">
                <a:solidFill>
                  <a:srgbClr val="000000"/>
                </a:solidFill>
              </a:endParaRPr>
            </a:p>
          </p:txBody>
        </p:sp>
        <p:sp>
          <p:nvSpPr>
            <p:cNvPr id="70726" name="Freeform 39"/>
            <p:cNvSpPr>
              <a:spLocks/>
            </p:cNvSpPr>
            <p:nvPr/>
          </p:nvSpPr>
          <p:spPr bwMode="invGray">
            <a:xfrm>
              <a:off x="2796" y="3111"/>
              <a:ext cx="172" cy="220"/>
            </a:xfrm>
            <a:custGeom>
              <a:avLst/>
              <a:gdLst>
                <a:gd name="T0" fmla="*/ 4 w 194"/>
                <a:gd name="T1" fmla="*/ 0 h 220"/>
                <a:gd name="T2" fmla="*/ 0 w 194"/>
                <a:gd name="T3" fmla="*/ 0 h 220"/>
                <a:gd name="T4" fmla="*/ 4 w 194"/>
                <a:gd name="T5" fmla="*/ 220 h 220"/>
                <a:gd name="T6" fmla="*/ 9 w 194"/>
                <a:gd name="T7" fmla="*/ 0 h 220"/>
                <a:gd name="T8" fmla="*/ 4 w 194"/>
                <a:gd name="T9" fmla="*/ 0 h 220"/>
                <a:gd name="T10" fmla="*/ 0 60000 65536"/>
                <a:gd name="T11" fmla="*/ 0 60000 65536"/>
                <a:gd name="T12" fmla="*/ 0 60000 65536"/>
                <a:gd name="T13" fmla="*/ 0 60000 65536"/>
                <a:gd name="T14" fmla="*/ 0 60000 65536"/>
                <a:gd name="T15" fmla="*/ 0 w 194"/>
                <a:gd name="T16" fmla="*/ 0 h 220"/>
                <a:gd name="T17" fmla="*/ 194 w 194"/>
                <a:gd name="T18" fmla="*/ 220 h 220"/>
              </a:gdLst>
              <a:ahLst/>
              <a:cxnLst>
                <a:cxn ang="T10">
                  <a:pos x="T0" y="T1"/>
                </a:cxn>
                <a:cxn ang="T11">
                  <a:pos x="T2" y="T3"/>
                </a:cxn>
                <a:cxn ang="T12">
                  <a:pos x="T4" y="T5"/>
                </a:cxn>
                <a:cxn ang="T13">
                  <a:pos x="T6" y="T7"/>
                </a:cxn>
                <a:cxn ang="T14">
                  <a:pos x="T8" y="T9"/>
                </a:cxn>
              </a:cxnLst>
              <a:rect l="T15" t="T16" r="T17" b="T18"/>
              <a:pathLst>
                <a:path w="194" h="220">
                  <a:moveTo>
                    <a:pt x="97" y="0"/>
                  </a:moveTo>
                  <a:lnTo>
                    <a:pt x="0" y="0"/>
                  </a:lnTo>
                  <a:lnTo>
                    <a:pt x="97" y="220"/>
                  </a:lnTo>
                  <a:lnTo>
                    <a:pt x="194" y="0"/>
                  </a:lnTo>
                  <a:lnTo>
                    <a:pt x="9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000000"/>
                </a:solidFill>
              </a:endParaRPr>
            </a:p>
          </p:txBody>
        </p:sp>
        <p:sp>
          <p:nvSpPr>
            <p:cNvPr id="70727" name="Line 40"/>
            <p:cNvSpPr>
              <a:spLocks noChangeShapeType="1"/>
            </p:cNvSpPr>
            <p:nvPr/>
          </p:nvSpPr>
          <p:spPr bwMode="invGray">
            <a:xfrm>
              <a:off x="2881" y="2951"/>
              <a:ext cx="1" cy="164"/>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grpSp>
      <p:sp>
        <p:nvSpPr>
          <p:cNvPr id="756777" name="Rectangle 41"/>
          <p:cNvSpPr>
            <a:spLocks noChangeArrowheads="1"/>
          </p:cNvSpPr>
          <p:nvPr/>
        </p:nvSpPr>
        <p:spPr bwMode="invGray">
          <a:xfrm>
            <a:off x="5724525" y="3908425"/>
            <a:ext cx="385763" cy="461963"/>
          </a:xfrm>
          <a:prstGeom prst="rect">
            <a:avLst/>
          </a:prstGeom>
          <a:noFill/>
          <a:ln w="9525">
            <a:noFill/>
            <a:miter lim="800000"/>
            <a:headEnd/>
            <a:tailEnd/>
          </a:ln>
        </p:spPr>
        <p:txBody>
          <a:bodyPr wrap="none" lIns="0" tIns="0" rIns="0" bIns="0">
            <a:spAutoFit/>
          </a:bodyPr>
          <a:lstStyle/>
          <a:p>
            <a:pPr>
              <a:defRPr/>
            </a:pPr>
            <a:r>
              <a:rPr lang="ja-JP" altLang="en-US" sz="3000">
                <a:solidFill>
                  <a:srgbClr val="242F31"/>
                </a:solidFill>
                <a:effectLst>
                  <a:outerShdw blurRad="38100" dist="38100" dir="2700000" algn="tl">
                    <a:srgbClr val="000000"/>
                  </a:outerShdw>
                </a:effectLst>
                <a:latin typeface="ＭＳ Ｐゴシック" pitchFamily="50" charset="-128"/>
              </a:rPr>
              <a:t>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78" name="Rectangle 42"/>
          <p:cNvSpPr>
            <a:spLocks noChangeArrowheads="1"/>
          </p:cNvSpPr>
          <p:nvPr/>
        </p:nvSpPr>
        <p:spPr bwMode="invGray">
          <a:xfrm>
            <a:off x="5724525" y="4313238"/>
            <a:ext cx="385763" cy="461962"/>
          </a:xfrm>
          <a:prstGeom prst="rect">
            <a:avLst/>
          </a:prstGeom>
          <a:noFill/>
          <a:ln w="9525">
            <a:noFill/>
            <a:miter lim="800000"/>
            <a:headEnd/>
            <a:tailEnd/>
          </a:ln>
        </p:spPr>
        <p:txBody>
          <a:bodyPr wrap="none" lIns="0" tIns="0" rIns="0" bIns="0">
            <a:spAutoFit/>
          </a:bodyPr>
          <a:lstStyle/>
          <a:p>
            <a:pPr>
              <a:defRPr/>
            </a:pPr>
            <a:r>
              <a:rPr lang="ja-JP" altLang="en-US" sz="3000">
                <a:solidFill>
                  <a:srgbClr val="242F31"/>
                </a:solidFill>
                <a:effectLst>
                  <a:outerShdw blurRad="38100" dist="38100" dir="2700000" algn="tl">
                    <a:srgbClr val="000000"/>
                  </a:outerShdw>
                </a:effectLst>
                <a:latin typeface="ＭＳ Ｐゴシック" pitchFamily="50" charset="-128"/>
              </a:rPr>
              <a:t>酸</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79" name="Rectangle 43"/>
          <p:cNvSpPr>
            <a:spLocks noChangeArrowheads="1"/>
          </p:cNvSpPr>
          <p:nvPr/>
        </p:nvSpPr>
        <p:spPr bwMode="invGray">
          <a:xfrm>
            <a:off x="5702300" y="3886200"/>
            <a:ext cx="385763" cy="461963"/>
          </a:xfrm>
          <a:prstGeom prst="rect">
            <a:avLst/>
          </a:prstGeom>
          <a:noFill/>
          <a:ln w="9525">
            <a:noFill/>
            <a:miter lim="800000"/>
            <a:headEnd/>
            <a:tailEnd/>
          </a:ln>
        </p:spPr>
        <p:txBody>
          <a:bodyPr wrap="none" lIns="0" tIns="0" rIns="0" bIns="0">
            <a:spAutoFit/>
          </a:bodyPr>
          <a:lstStyle/>
          <a:p>
            <a:pPr>
              <a:defRPr/>
            </a:pPr>
            <a:r>
              <a:rPr lang="ja-JP" altLang="en-US" sz="3000">
                <a:solidFill>
                  <a:srgbClr val="FFFF99"/>
                </a:solidFill>
                <a:effectLst>
                  <a:outerShdw blurRad="38100" dist="38100" dir="2700000" algn="tl">
                    <a:srgbClr val="000000"/>
                  </a:outerShdw>
                </a:effectLst>
                <a:latin typeface="ＭＳ Ｐゴシック" pitchFamily="50" charset="-128"/>
              </a:rPr>
              <a:t>乳</a:t>
            </a:r>
            <a:endParaRPr lang="ja-JP" altLang="en-US" sz="2400">
              <a:solidFill>
                <a:srgbClr val="FFFF99"/>
              </a:solidFill>
              <a:effectLst>
                <a:outerShdw blurRad="38100" dist="38100" dir="2700000" algn="tl">
                  <a:srgbClr val="000000"/>
                </a:outerShdw>
              </a:effectLst>
              <a:latin typeface="ＭＳ Ｐゴシック" pitchFamily="50" charset="-128"/>
            </a:endParaRPr>
          </a:p>
        </p:txBody>
      </p:sp>
      <p:sp>
        <p:nvSpPr>
          <p:cNvPr id="756780" name="Rectangle 44"/>
          <p:cNvSpPr>
            <a:spLocks noChangeArrowheads="1"/>
          </p:cNvSpPr>
          <p:nvPr/>
        </p:nvSpPr>
        <p:spPr bwMode="invGray">
          <a:xfrm>
            <a:off x="5702300" y="4291013"/>
            <a:ext cx="385763" cy="461962"/>
          </a:xfrm>
          <a:prstGeom prst="rect">
            <a:avLst/>
          </a:prstGeom>
          <a:noFill/>
          <a:ln w="9525">
            <a:noFill/>
            <a:miter lim="800000"/>
            <a:headEnd/>
            <a:tailEnd/>
          </a:ln>
        </p:spPr>
        <p:txBody>
          <a:bodyPr wrap="none" lIns="0" tIns="0" rIns="0" bIns="0">
            <a:spAutoFit/>
          </a:bodyPr>
          <a:lstStyle/>
          <a:p>
            <a:pPr>
              <a:defRPr/>
            </a:pPr>
            <a:r>
              <a:rPr lang="ja-JP" altLang="en-US" sz="3000">
                <a:solidFill>
                  <a:srgbClr val="FFFF99"/>
                </a:solidFill>
                <a:effectLst>
                  <a:outerShdw blurRad="38100" dist="38100" dir="2700000" algn="tl">
                    <a:srgbClr val="000000"/>
                  </a:outerShdw>
                </a:effectLst>
                <a:latin typeface="ＭＳ Ｐゴシック" pitchFamily="50" charset="-128"/>
              </a:rPr>
              <a:t>酸</a:t>
            </a:r>
            <a:endParaRPr lang="ja-JP" altLang="en-US" sz="2400">
              <a:solidFill>
                <a:srgbClr val="FFFF99"/>
              </a:solidFill>
              <a:effectLst>
                <a:outerShdw blurRad="38100" dist="38100" dir="2700000" algn="tl">
                  <a:srgbClr val="000000"/>
                </a:outerShdw>
              </a:effectLst>
              <a:latin typeface="ＭＳ Ｐゴシック" pitchFamily="50" charset="-128"/>
            </a:endParaRPr>
          </a:p>
        </p:txBody>
      </p:sp>
      <p:sp>
        <p:nvSpPr>
          <p:cNvPr id="756781" name="Rectangle 45"/>
          <p:cNvSpPr>
            <a:spLocks noChangeArrowheads="1"/>
          </p:cNvSpPr>
          <p:nvPr/>
        </p:nvSpPr>
        <p:spPr bwMode="invGray">
          <a:xfrm>
            <a:off x="6734175" y="4035425"/>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242F31"/>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82" name="Rectangle 46"/>
          <p:cNvSpPr>
            <a:spLocks noChangeArrowheads="1"/>
          </p:cNvSpPr>
          <p:nvPr/>
        </p:nvSpPr>
        <p:spPr bwMode="invGray">
          <a:xfrm>
            <a:off x="6713538" y="4011613"/>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FF8455"/>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83" name="Rectangle 47"/>
          <p:cNvSpPr>
            <a:spLocks noChangeArrowheads="1"/>
          </p:cNvSpPr>
          <p:nvPr/>
        </p:nvSpPr>
        <p:spPr bwMode="invGray">
          <a:xfrm>
            <a:off x="704850" y="3775075"/>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242F31"/>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56784" name="Rectangle 48"/>
          <p:cNvSpPr>
            <a:spLocks noChangeArrowheads="1"/>
          </p:cNvSpPr>
          <p:nvPr/>
        </p:nvSpPr>
        <p:spPr bwMode="invGray">
          <a:xfrm>
            <a:off x="684213" y="3752850"/>
            <a:ext cx="1695450" cy="384175"/>
          </a:xfrm>
          <a:prstGeom prst="rect">
            <a:avLst/>
          </a:prstGeom>
          <a:noFill/>
          <a:ln w="9525">
            <a:noFill/>
            <a:miter lim="800000"/>
            <a:headEnd/>
            <a:tailEnd/>
          </a:ln>
        </p:spPr>
        <p:txBody>
          <a:bodyPr wrap="none" lIns="0" tIns="0" rIns="0" bIns="0">
            <a:spAutoFit/>
          </a:bodyPr>
          <a:lstStyle/>
          <a:p>
            <a:pPr>
              <a:defRPr/>
            </a:pPr>
            <a:r>
              <a:rPr lang="ja-JP" altLang="en-US" sz="2500">
                <a:solidFill>
                  <a:srgbClr val="FF8455"/>
                </a:solidFill>
                <a:effectLst>
                  <a:outerShdw blurRad="38100" dist="38100" dir="2700000" algn="tl">
                    <a:srgbClr val="000000"/>
                  </a:outerShdw>
                </a:effectLst>
                <a:latin typeface="ＭＳ Ｐゴシック" pitchFamily="50" charset="-128"/>
              </a:rPr>
              <a:t>グリコーゲン</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grpSp>
        <p:nvGrpSpPr>
          <p:cNvPr id="70700" name="Group 63"/>
          <p:cNvGrpSpPr>
            <a:grpSpLocks/>
          </p:cNvGrpSpPr>
          <p:nvPr/>
        </p:nvGrpSpPr>
        <p:grpSpPr bwMode="auto">
          <a:xfrm>
            <a:off x="2700338" y="5589588"/>
            <a:ext cx="1030287" cy="485775"/>
            <a:chOff x="1596" y="3454"/>
            <a:chExt cx="649" cy="306"/>
          </a:xfrm>
        </p:grpSpPr>
        <p:sp>
          <p:nvSpPr>
            <p:cNvPr id="756785" name="Rectangle 49"/>
            <p:cNvSpPr>
              <a:spLocks noChangeArrowheads="1"/>
            </p:cNvSpPr>
            <p:nvPr/>
          </p:nvSpPr>
          <p:spPr bwMode="invGray">
            <a:xfrm>
              <a:off x="1609" y="3469"/>
              <a:ext cx="636" cy="291"/>
            </a:xfrm>
            <a:prstGeom prst="rect">
              <a:avLst/>
            </a:prstGeom>
            <a:noFill/>
            <a:ln w="9525">
              <a:noFill/>
              <a:miter lim="800000"/>
              <a:headEnd/>
              <a:tailEnd/>
            </a:ln>
          </p:spPr>
          <p:txBody>
            <a:bodyPr wrap="none" lIns="0" tIns="0" rIns="0" bIns="0">
              <a:spAutoFit/>
            </a:bodyPr>
            <a:lstStyle/>
            <a:p>
              <a:pPr>
                <a:defRPr/>
              </a:pPr>
              <a:r>
                <a:rPr lang="en-US" altLang="ja-JP" sz="3000">
                  <a:solidFill>
                    <a:srgbClr val="242F31"/>
                  </a:solidFill>
                  <a:effectLst>
                    <a:outerShdw blurRad="38100" dist="38100" dir="2700000" algn="tl">
                      <a:srgbClr val="000000"/>
                    </a:outerShdw>
                  </a:effectLst>
                  <a:latin typeface="ＭＳ Ｐゴシック" pitchFamily="50" charset="-128"/>
                </a:rPr>
                <a:t>(</a:t>
              </a:r>
              <a:r>
                <a:rPr lang="ja-JP" altLang="en-US" sz="3000">
                  <a:solidFill>
                    <a:srgbClr val="242F31"/>
                  </a:solidFill>
                  <a:effectLst>
                    <a:outerShdw blurRad="38100" dist="38100" dir="2700000" algn="tl">
                      <a:srgbClr val="000000"/>
                    </a:outerShdw>
                  </a:effectLst>
                  <a:latin typeface="ＭＳ Ｐゴシック" pitchFamily="50" charset="-128"/>
                </a:rPr>
                <a:t>食事</a:t>
              </a:r>
              <a:r>
                <a:rPr lang="en-US" altLang="ja-JP" sz="3000">
                  <a:solidFill>
                    <a:srgbClr val="242F31"/>
                  </a:solidFill>
                  <a:effectLst>
                    <a:outerShdw blurRad="38100" dist="38100" dir="2700000" algn="tl">
                      <a:srgbClr val="000000"/>
                    </a:outerShdw>
                  </a:effectLst>
                  <a:latin typeface="ＭＳ Ｐゴシック" pitchFamily="50" charset="-128"/>
                </a:rPr>
                <a:t>)</a:t>
              </a:r>
              <a:endParaRPr lang="en-US" altLang="ja-JP" sz="2400">
                <a:solidFill>
                  <a:srgbClr val="000000"/>
                </a:solidFill>
                <a:effectLst>
                  <a:outerShdw blurRad="38100" dist="38100" dir="2700000" algn="tl">
                    <a:srgbClr val="FFFFFF"/>
                  </a:outerShdw>
                </a:effectLst>
                <a:latin typeface="ＭＳ Ｐゴシック" pitchFamily="50" charset="-128"/>
              </a:endParaRPr>
            </a:p>
          </p:txBody>
        </p:sp>
        <p:sp>
          <p:nvSpPr>
            <p:cNvPr id="756786" name="Rectangle 50"/>
            <p:cNvSpPr>
              <a:spLocks noChangeArrowheads="1"/>
            </p:cNvSpPr>
            <p:nvPr/>
          </p:nvSpPr>
          <p:spPr bwMode="invGray">
            <a:xfrm>
              <a:off x="1596" y="3454"/>
              <a:ext cx="636" cy="291"/>
            </a:xfrm>
            <a:prstGeom prst="rect">
              <a:avLst/>
            </a:prstGeom>
            <a:noFill/>
            <a:ln w="9525">
              <a:noFill/>
              <a:miter lim="800000"/>
              <a:headEnd/>
              <a:tailEnd/>
            </a:ln>
          </p:spPr>
          <p:txBody>
            <a:bodyPr wrap="none" lIns="0" tIns="0" rIns="0" bIns="0">
              <a:spAutoFit/>
            </a:bodyPr>
            <a:lstStyle/>
            <a:p>
              <a:pPr>
                <a:defRPr/>
              </a:pPr>
              <a:r>
                <a:rPr lang="en-US" altLang="ja-JP" sz="3000">
                  <a:solidFill>
                    <a:srgbClr val="FFFFAA"/>
                  </a:solidFill>
                  <a:effectLst>
                    <a:outerShdw blurRad="38100" dist="38100" dir="2700000" algn="tl">
                      <a:srgbClr val="000000"/>
                    </a:outerShdw>
                  </a:effectLst>
                  <a:latin typeface="ＭＳ Ｐゴシック" pitchFamily="50" charset="-128"/>
                </a:rPr>
                <a:t>(</a:t>
              </a:r>
              <a:r>
                <a:rPr lang="ja-JP" altLang="en-US" sz="3000">
                  <a:solidFill>
                    <a:srgbClr val="FFFFAA"/>
                  </a:solidFill>
                  <a:effectLst>
                    <a:outerShdw blurRad="38100" dist="38100" dir="2700000" algn="tl">
                      <a:srgbClr val="000000"/>
                    </a:outerShdw>
                  </a:effectLst>
                  <a:latin typeface="ＭＳ Ｐゴシック" pitchFamily="50" charset="-128"/>
                </a:rPr>
                <a:t>食事</a:t>
              </a:r>
              <a:r>
                <a:rPr lang="en-US" altLang="ja-JP" sz="3000">
                  <a:solidFill>
                    <a:srgbClr val="FFFFAA"/>
                  </a:solidFill>
                  <a:effectLst>
                    <a:outerShdw blurRad="38100" dist="38100" dir="2700000" algn="tl">
                      <a:srgbClr val="000000"/>
                    </a:outerShdw>
                  </a:effectLst>
                  <a:latin typeface="ＭＳ Ｐゴシック" pitchFamily="50" charset="-128"/>
                </a:rPr>
                <a:t>)</a:t>
              </a:r>
              <a:endParaRPr lang="en-US" altLang="ja-JP" sz="2400">
                <a:solidFill>
                  <a:srgbClr val="000000"/>
                </a:solidFill>
                <a:effectLst>
                  <a:outerShdw blurRad="38100" dist="38100" dir="2700000" algn="tl">
                    <a:srgbClr val="FFFFFF"/>
                  </a:outerShdw>
                </a:effectLst>
                <a:latin typeface="ＭＳ Ｐゴシック" pitchFamily="50" charset="-128"/>
              </a:endParaRPr>
            </a:p>
          </p:txBody>
        </p:sp>
      </p:grpSp>
      <p:sp>
        <p:nvSpPr>
          <p:cNvPr id="756787" name="Rectangle 51"/>
          <p:cNvSpPr>
            <a:spLocks noChangeArrowheads="1"/>
          </p:cNvSpPr>
          <p:nvPr/>
        </p:nvSpPr>
        <p:spPr bwMode="invGray">
          <a:xfrm>
            <a:off x="6889750" y="1041400"/>
            <a:ext cx="1390650" cy="415925"/>
          </a:xfrm>
          <a:prstGeom prst="rect">
            <a:avLst/>
          </a:prstGeom>
          <a:noFill/>
          <a:ln w="9525">
            <a:noFill/>
            <a:miter lim="800000"/>
            <a:headEnd/>
            <a:tailEnd/>
          </a:ln>
        </p:spPr>
        <p:txBody>
          <a:bodyPr wrap="none" lIns="0" tIns="0" rIns="0" bIns="0">
            <a:spAutoFit/>
          </a:bodyPr>
          <a:lstStyle/>
          <a:p>
            <a:pPr>
              <a:defRPr/>
            </a:pPr>
            <a:r>
              <a:rPr lang="ja-JP" altLang="en-US" sz="2700">
                <a:solidFill>
                  <a:srgbClr val="FFBB00"/>
                </a:solidFill>
                <a:effectLst>
                  <a:outerShdw blurRad="38100" dist="38100" dir="2700000" algn="tl">
                    <a:srgbClr val="000000"/>
                  </a:outerShdw>
                </a:effectLst>
                <a:latin typeface="ＭＳ Ｐゴシック" pitchFamily="50" charset="-128"/>
              </a:rPr>
              <a:t>脂肪組織</a:t>
            </a:r>
            <a:endParaRPr lang="ja-JP" altLang="en-US" sz="2400">
              <a:solidFill>
                <a:srgbClr val="000000"/>
              </a:solidFill>
              <a:effectLst>
                <a:outerShdw blurRad="38100" dist="38100" dir="2700000" algn="tl">
                  <a:srgbClr val="FFFFFF"/>
                </a:outerShdw>
              </a:effectLst>
              <a:latin typeface="ＭＳ Ｐゴシック" pitchFamily="50" charset="-128"/>
            </a:endParaRPr>
          </a:p>
        </p:txBody>
      </p:sp>
      <p:sp>
        <p:nvSpPr>
          <p:cNvPr id="70702" name="Freeform 52"/>
          <p:cNvSpPr>
            <a:spLocks/>
          </p:cNvSpPr>
          <p:nvPr/>
        </p:nvSpPr>
        <p:spPr bwMode="invGray">
          <a:xfrm>
            <a:off x="6618288" y="1470025"/>
            <a:ext cx="1411287" cy="573088"/>
          </a:xfrm>
          <a:custGeom>
            <a:avLst/>
            <a:gdLst>
              <a:gd name="T0" fmla="*/ 2147483647 w 1129"/>
              <a:gd name="T1" fmla="*/ 2147483647 h 408"/>
              <a:gd name="T2" fmla="*/ 2147483647 w 1129"/>
              <a:gd name="T3" fmla="*/ 2147483647 h 408"/>
              <a:gd name="T4" fmla="*/ 2147483647 w 1129"/>
              <a:gd name="T5" fmla="*/ 2147483647 h 408"/>
              <a:gd name="T6" fmla="*/ 2147483647 w 1129"/>
              <a:gd name="T7" fmla="*/ 2147483647 h 408"/>
              <a:gd name="T8" fmla="*/ 0 w 1129"/>
              <a:gd name="T9" fmla="*/ 2147483647 h 408"/>
              <a:gd name="T10" fmla="*/ 0 w 1129"/>
              <a:gd name="T11" fmla="*/ 2147483647 h 408"/>
              <a:gd name="T12" fmla="*/ 0 w 1129"/>
              <a:gd name="T13" fmla="*/ 2147483647 h 408"/>
              <a:gd name="T14" fmla="*/ 0 w 1129"/>
              <a:gd name="T15" fmla="*/ 2147483647 h 408"/>
              <a:gd name="T16" fmla="*/ 2147483647 w 1129"/>
              <a:gd name="T17" fmla="*/ 2147483647 h 408"/>
              <a:gd name="T18" fmla="*/ 2147483647 w 1129"/>
              <a:gd name="T19" fmla="*/ 2147483647 h 408"/>
              <a:gd name="T20" fmla="*/ 2147483647 w 1129"/>
              <a:gd name="T21" fmla="*/ 2147483647 h 408"/>
              <a:gd name="T22" fmla="*/ 2147483647 w 1129"/>
              <a:gd name="T23" fmla="*/ 2147483647 h 408"/>
              <a:gd name="T24" fmla="*/ 2147483647 w 1129"/>
              <a:gd name="T25" fmla="*/ 2147483647 h 408"/>
              <a:gd name="T26" fmla="*/ 2147483647 w 1129"/>
              <a:gd name="T27" fmla="*/ 0 h 408"/>
              <a:gd name="T28" fmla="*/ 2147483647 w 1129"/>
              <a:gd name="T29" fmla="*/ 0 h 408"/>
              <a:gd name="T30" fmla="*/ 2147483647 w 1129"/>
              <a:gd name="T31" fmla="*/ 0 h 408"/>
              <a:gd name="T32" fmla="*/ 2147483647 w 1129"/>
              <a:gd name="T33" fmla="*/ 0 h 408"/>
              <a:gd name="T34" fmla="*/ 2147483647 w 1129"/>
              <a:gd name="T35" fmla="*/ 0 h 408"/>
              <a:gd name="T36" fmla="*/ 2147483647 w 1129"/>
              <a:gd name="T37" fmla="*/ 2147483647 h 408"/>
              <a:gd name="T38" fmla="*/ 2147483647 w 1129"/>
              <a:gd name="T39" fmla="*/ 2147483647 h 408"/>
              <a:gd name="T40" fmla="*/ 2147483647 w 1129"/>
              <a:gd name="T41" fmla="*/ 2147483647 h 408"/>
              <a:gd name="T42" fmla="*/ 2147483647 w 1129"/>
              <a:gd name="T43" fmla="*/ 2147483647 h 408"/>
              <a:gd name="T44" fmla="*/ 2147483647 w 1129"/>
              <a:gd name="T45" fmla="*/ 2147483647 h 408"/>
              <a:gd name="T46" fmla="*/ 2147483647 w 1129"/>
              <a:gd name="T47" fmla="*/ 2147483647 h 408"/>
              <a:gd name="T48" fmla="*/ 2147483647 w 1129"/>
              <a:gd name="T49" fmla="*/ 2147483647 h 408"/>
              <a:gd name="T50" fmla="*/ 2147483647 w 1129"/>
              <a:gd name="T51" fmla="*/ 2147483647 h 408"/>
              <a:gd name="T52" fmla="*/ 2147483647 w 1129"/>
              <a:gd name="T53" fmla="*/ 2147483647 h 408"/>
              <a:gd name="T54" fmla="*/ 2147483647 w 1129"/>
              <a:gd name="T55" fmla="*/ 2147483647 h 408"/>
              <a:gd name="T56" fmla="*/ 2147483647 w 1129"/>
              <a:gd name="T57" fmla="*/ 2147483647 h 408"/>
              <a:gd name="T58" fmla="*/ 2147483647 w 1129"/>
              <a:gd name="T59" fmla="*/ 2147483647 h 408"/>
              <a:gd name="T60" fmla="*/ 2147483647 w 1129"/>
              <a:gd name="T61" fmla="*/ 2147483647 h 408"/>
              <a:gd name="T62" fmla="*/ 2147483647 w 1129"/>
              <a:gd name="T63" fmla="*/ 2147483647 h 408"/>
              <a:gd name="T64" fmla="*/ 2147483647 w 1129"/>
              <a:gd name="T65" fmla="*/ 2147483647 h 408"/>
              <a:gd name="T66" fmla="*/ 2147483647 w 1129"/>
              <a:gd name="T67" fmla="*/ 2147483647 h 408"/>
              <a:gd name="T68" fmla="*/ 2147483647 w 1129"/>
              <a:gd name="T69" fmla="*/ 2147483647 h 408"/>
              <a:gd name="T70" fmla="*/ 2147483647 w 1129"/>
              <a:gd name="T71" fmla="*/ 2147483647 h 408"/>
              <a:gd name="T72" fmla="*/ 2147483647 w 1129"/>
              <a:gd name="T73" fmla="*/ 2147483647 h 408"/>
              <a:gd name="T74" fmla="*/ 2147483647 w 1129"/>
              <a:gd name="T75" fmla="*/ 2147483647 h 408"/>
              <a:gd name="T76" fmla="*/ 2147483647 w 1129"/>
              <a:gd name="T77" fmla="*/ 2147483647 h 408"/>
              <a:gd name="T78" fmla="*/ 2147483647 w 1129"/>
              <a:gd name="T79" fmla="*/ 2147483647 h 408"/>
              <a:gd name="T80" fmla="*/ 2147483647 w 1129"/>
              <a:gd name="T81" fmla="*/ 2147483647 h 408"/>
              <a:gd name="T82" fmla="*/ 2147483647 w 1129"/>
              <a:gd name="T83" fmla="*/ 2147483647 h 408"/>
              <a:gd name="T84" fmla="*/ 2147483647 w 1129"/>
              <a:gd name="T85" fmla="*/ 2147483647 h 408"/>
              <a:gd name="T86" fmla="*/ 2147483647 w 1129"/>
              <a:gd name="T87" fmla="*/ 2147483647 h 408"/>
              <a:gd name="T88" fmla="*/ 2147483647 w 1129"/>
              <a:gd name="T89" fmla="*/ 2147483647 h 408"/>
              <a:gd name="T90" fmla="*/ 2147483647 w 1129"/>
              <a:gd name="T91" fmla="*/ 2147483647 h 408"/>
              <a:gd name="T92" fmla="*/ 2147483647 w 1129"/>
              <a:gd name="T93" fmla="*/ 2147483647 h 408"/>
              <a:gd name="T94" fmla="*/ 2147483647 w 1129"/>
              <a:gd name="T95" fmla="*/ 2147483647 h 408"/>
              <a:gd name="T96" fmla="*/ 2147483647 w 1129"/>
              <a:gd name="T97" fmla="*/ 2147483647 h 408"/>
              <a:gd name="T98" fmla="*/ 2147483647 w 1129"/>
              <a:gd name="T99" fmla="*/ 2147483647 h 4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9"/>
              <a:gd name="T151" fmla="*/ 0 h 408"/>
              <a:gd name="T152" fmla="*/ 1129 w 1129"/>
              <a:gd name="T153" fmla="*/ 408 h 4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9" h="408">
                <a:moveTo>
                  <a:pt x="208" y="384"/>
                </a:moveTo>
                <a:lnTo>
                  <a:pt x="200" y="384"/>
                </a:lnTo>
                <a:lnTo>
                  <a:pt x="192" y="384"/>
                </a:lnTo>
                <a:lnTo>
                  <a:pt x="184" y="376"/>
                </a:lnTo>
                <a:lnTo>
                  <a:pt x="160" y="368"/>
                </a:lnTo>
                <a:lnTo>
                  <a:pt x="160" y="360"/>
                </a:lnTo>
                <a:lnTo>
                  <a:pt x="144" y="360"/>
                </a:lnTo>
                <a:lnTo>
                  <a:pt x="127" y="344"/>
                </a:lnTo>
                <a:lnTo>
                  <a:pt x="103" y="336"/>
                </a:lnTo>
                <a:lnTo>
                  <a:pt x="79" y="328"/>
                </a:lnTo>
                <a:lnTo>
                  <a:pt x="64" y="312"/>
                </a:lnTo>
                <a:lnTo>
                  <a:pt x="55" y="304"/>
                </a:lnTo>
                <a:lnTo>
                  <a:pt x="55" y="296"/>
                </a:lnTo>
                <a:lnTo>
                  <a:pt x="24" y="288"/>
                </a:lnTo>
                <a:lnTo>
                  <a:pt x="24" y="280"/>
                </a:lnTo>
                <a:lnTo>
                  <a:pt x="24" y="272"/>
                </a:lnTo>
                <a:lnTo>
                  <a:pt x="24" y="264"/>
                </a:lnTo>
                <a:lnTo>
                  <a:pt x="7" y="264"/>
                </a:lnTo>
                <a:lnTo>
                  <a:pt x="0" y="248"/>
                </a:lnTo>
                <a:lnTo>
                  <a:pt x="0" y="240"/>
                </a:lnTo>
                <a:lnTo>
                  <a:pt x="0" y="232"/>
                </a:lnTo>
                <a:lnTo>
                  <a:pt x="0" y="216"/>
                </a:lnTo>
                <a:lnTo>
                  <a:pt x="0" y="208"/>
                </a:lnTo>
                <a:lnTo>
                  <a:pt x="0" y="184"/>
                </a:lnTo>
                <a:lnTo>
                  <a:pt x="0" y="175"/>
                </a:lnTo>
                <a:lnTo>
                  <a:pt x="0" y="168"/>
                </a:lnTo>
                <a:lnTo>
                  <a:pt x="0" y="151"/>
                </a:lnTo>
                <a:lnTo>
                  <a:pt x="0" y="127"/>
                </a:lnTo>
                <a:lnTo>
                  <a:pt x="0" y="120"/>
                </a:lnTo>
                <a:lnTo>
                  <a:pt x="7" y="120"/>
                </a:lnTo>
                <a:lnTo>
                  <a:pt x="7" y="112"/>
                </a:lnTo>
                <a:lnTo>
                  <a:pt x="24" y="103"/>
                </a:lnTo>
                <a:lnTo>
                  <a:pt x="24" y="88"/>
                </a:lnTo>
                <a:lnTo>
                  <a:pt x="40" y="79"/>
                </a:lnTo>
                <a:lnTo>
                  <a:pt x="55" y="79"/>
                </a:lnTo>
                <a:lnTo>
                  <a:pt x="55" y="64"/>
                </a:lnTo>
                <a:lnTo>
                  <a:pt x="72" y="48"/>
                </a:lnTo>
                <a:lnTo>
                  <a:pt x="72" y="40"/>
                </a:lnTo>
                <a:lnTo>
                  <a:pt x="79" y="40"/>
                </a:lnTo>
                <a:lnTo>
                  <a:pt x="103" y="31"/>
                </a:lnTo>
                <a:lnTo>
                  <a:pt x="120" y="24"/>
                </a:lnTo>
                <a:lnTo>
                  <a:pt x="127" y="24"/>
                </a:lnTo>
                <a:lnTo>
                  <a:pt x="144" y="16"/>
                </a:lnTo>
                <a:lnTo>
                  <a:pt x="160" y="16"/>
                </a:lnTo>
                <a:lnTo>
                  <a:pt x="168" y="7"/>
                </a:lnTo>
                <a:lnTo>
                  <a:pt x="184" y="7"/>
                </a:lnTo>
                <a:lnTo>
                  <a:pt x="192" y="7"/>
                </a:lnTo>
                <a:lnTo>
                  <a:pt x="200" y="7"/>
                </a:lnTo>
                <a:lnTo>
                  <a:pt x="208" y="7"/>
                </a:lnTo>
                <a:lnTo>
                  <a:pt x="208" y="0"/>
                </a:lnTo>
                <a:lnTo>
                  <a:pt x="224" y="0"/>
                </a:lnTo>
                <a:lnTo>
                  <a:pt x="240" y="0"/>
                </a:lnTo>
                <a:lnTo>
                  <a:pt x="248" y="0"/>
                </a:lnTo>
                <a:lnTo>
                  <a:pt x="264" y="0"/>
                </a:lnTo>
                <a:lnTo>
                  <a:pt x="272" y="0"/>
                </a:lnTo>
                <a:lnTo>
                  <a:pt x="288" y="0"/>
                </a:lnTo>
                <a:lnTo>
                  <a:pt x="304" y="0"/>
                </a:lnTo>
                <a:lnTo>
                  <a:pt x="320" y="0"/>
                </a:lnTo>
                <a:lnTo>
                  <a:pt x="328" y="0"/>
                </a:lnTo>
                <a:lnTo>
                  <a:pt x="344" y="0"/>
                </a:lnTo>
                <a:lnTo>
                  <a:pt x="352" y="0"/>
                </a:lnTo>
                <a:lnTo>
                  <a:pt x="376" y="0"/>
                </a:lnTo>
                <a:lnTo>
                  <a:pt x="384" y="0"/>
                </a:lnTo>
                <a:lnTo>
                  <a:pt x="400" y="0"/>
                </a:lnTo>
                <a:lnTo>
                  <a:pt x="416" y="0"/>
                </a:lnTo>
                <a:lnTo>
                  <a:pt x="432" y="0"/>
                </a:lnTo>
                <a:lnTo>
                  <a:pt x="448" y="0"/>
                </a:lnTo>
                <a:lnTo>
                  <a:pt x="472" y="0"/>
                </a:lnTo>
                <a:lnTo>
                  <a:pt x="472" y="7"/>
                </a:lnTo>
                <a:lnTo>
                  <a:pt x="480" y="7"/>
                </a:lnTo>
                <a:lnTo>
                  <a:pt x="496" y="7"/>
                </a:lnTo>
                <a:lnTo>
                  <a:pt x="504" y="7"/>
                </a:lnTo>
                <a:lnTo>
                  <a:pt x="529" y="16"/>
                </a:lnTo>
                <a:lnTo>
                  <a:pt x="560" y="24"/>
                </a:lnTo>
                <a:lnTo>
                  <a:pt x="568" y="24"/>
                </a:lnTo>
                <a:lnTo>
                  <a:pt x="601" y="24"/>
                </a:lnTo>
                <a:lnTo>
                  <a:pt x="625" y="24"/>
                </a:lnTo>
                <a:lnTo>
                  <a:pt x="632" y="24"/>
                </a:lnTo>
                <a:lnTo>
                  <a:pt x="656" y="24"/>
                </a:lnTo>
                <a:lnTo>
                  <a:pt x="664" y="24"/>
                </a:lnTo>
                <a:lnTo>
                  <a:pt x="680" y="24"/>
                </a:lnTo>
                <a:lnTo>
                  <a:pt x="688" y="24"/>
                </a:lnTo>
                <a:lnTo>
                  <a:pt x="697" y="24"/>
                </a:lnTo>
                <a:lnTo>
                  <a:pt x="721" y="31"/>
                </a:lnTo>
                <a:lnTo>
                  <a:pt x="728" y="31"/>
                </a:lnTo>
                <a:lnTo>
                  <a:pt x="760" y="31"/>
                </a:lnTo>
                <a:lnTo>
                  <a:pt x="784" y="31"/>
                </a:lnTo>
                <a:lnTo>
                  <a:pt x="800" y="31"/>
                </a:lnTo>
                <a:lnTo>
                  <a:pt x="817" y="31"/>
                </a:lnTo>
                <a:lnTo>
                  <a:pt x="841" y="40"/>
                </a:lnTo>
                <a:lnTo>
                  <a:pt x="857" y="40"/>
                </a:lnTo>
                <a:lnTo>
                  <a:pt x="872" y="40"/>
                </a:lnTo>
                <a:lnTo>
                  <a:pt x="896" y="48"/>
                </a:lnTo>
                <a:lnTo>
                  <a:pt x="913" y="48"/>
                </a:lnTo>
                <a:lnTo>
                  <a:pt x="920" y="48"/>
                </a:lnTo>
                <a:lnTo>
                  <a:pt x="929" y="48"/>
                </a:lnTo>
                <a:lnTo>
                  <a:pt x="944" y="72"/>
                </a:lnTo>
                <a:lnTo>
                  <a:pt x="968" y="79"/>
                </a:lnTo>
                <a:lnTo>
                  <a:pt x="985" y="88"/>
                </a:lnTo>
                <a:lnTo>
                  <a:pt x="1001" y="112"/>
                </a:lnTo>
                <a:lnTo>
                  <a:pt x="1001" y="120"/>
                </a:lnTo>
                <a:lnTo>
                  <a:pt x="1033" y="127"/>
                </a:lnTo>
                <a:lnTo>
                  <a:pt x="1049" y="136"/>
                </a:lnTo>
                <a:lnTo>
                  <a:pt x="1057" y="151"/>
                </a:lnTo>
                <a:lnTo>
                  <a:pt x="1064" y="160"/>
                </a:lnTo>
                <a:lnTo>
                  <a:pt x="1064" y="168"/>
                </a:lnTo>
                <a:lnTo>
                  <a:pt x="1088" y="175"/>
                </a:lnTo>
                <a:lnTo>
                  <a:pt x="1097" y="175"/>
                </a:lnTo>
                <a:lnTo>
                  <a:pt x="1105" y="199"/>
                </a:lnTo>
                <a:lnTo>
                  <a:pt x="1105" y="208"/>
                </a:lnTo>
                <a:lnTo>
                  <a:pt x="1105" y="224"/>
                </a:lnTo>
                <a:lnTo>
                  <a:pt x="1121" y="240"/>
                </a:lnTo>
                <a:lnTo>
                  <a:pt x="1129" y="240"/>
                </a:lnTo>
                <a:lnTo>
                  <a:pt x="1129" y="248"/>
                </a:lnTo>
                <a:lnTo>
                  <a:pt x="1121" y="248"/>
                </a:lnTo>
                <a:lnTo>
                  <a:pt x="1105" y="264"/>
                </a:lnTo>
                <a:lnTo>
                  <a:pt x="1105" y="272"/>
                </a:lnTo>
                <a:lnTo>
                  <a:pt x="1105" y="288"/>
                </a:lnTo>
                <a:lnTo>
                  <a:pt x="1105" y="296"/>
                </a:lnTo>
                <a:lnTo>
                  <a:pt x="1105" y="304"/>
                </a:lnTo>
                <a:lnTo>
                  <a:pt x="1097" y="304"/>
                </a:lnTo>
                <a:lnTo>
                  <a:pt x="1088" y="312"/>
                </a:lnTo>
                <a:lnTo>
                  <a:pt x="1088" y="328"/>
                </a:lnTo>
                <a:lnTo>
                  <a:pt x="1073" y="336"/>
                </a:lnTo>
                <a:lnTo>
                  <a:pt x="1064" y="352"/>
                </a:lnTo>
                <a:lnTo>
                  <a:pt x="1057" y="352"/>
                </a:lnTo>
                <a:lnTo>
                  <a:pt x="1049" y="368"/>
                </a:lnTo>
                <a:lnTo>
                  <a:pt x="1033" y="384"/>
                </a:lnTo>
                <a:lnTo>
                  <a:pt x="1001" y="384"/>
                </a:lnTo>
                <a:lnTo>
                  <a:pt x="985" y="392"/>
                </a:lnTo>
                <a:lnTo>
                  <a:pt x="977" y="392"/>
                </a:lnTo>
                <a:lnTo>
                  <a:pt x="961" y="400"/>
                </a:lnTo>
                <a:lnTo>
                  <a:pt x="944" y="400"/>
                </a:lnTo>
                <a:lnTo>
                  <a:pt x="929" y="400"/>
                </a:lnTo>
                <a:lnTo>
                  <a:pt x="920" y="400"/>
                </a:lnTo>
                <a:lnTo>
                  <a:pt x="913" y="400"/>
                </a:lnTo>
                <a:lnTo>
                  <a:pt x="905" y="400"/>
                </a:lnTo>
                <a:lnTo>
                  <a:pt x="881" y="400"/>
                </a:lnTo>
                <a:lnTo>
                  <a:pt x="872" y="400"/>
                </a:lnTo>
                <a:lnTo>
                  <a:pt x="857" y="400"/>
                </a:lnTo>
                <a:lnTo>
                  <a:pt x="848" y="400"/>
                </a:lnTo>
                <a:lnTo>
                  <a:pt x="841" y="400"/>
                </a:lnTo>
                <a:lnTo>
                  <a:pt x="817" y="400"/>
                </a:lnTo>
                <a:lnTo>
                  <a:pt x="808" y="400"/>
                </a:lnTo>
                <a:lnTo>
                  <a:pt x="784" y="400"/>
                </a:lnTo>
                <a:lnTo>
                  <a:pt x="760" y="400"/>
                </a:lnTo>
                <a:lnTo>
                  <a:pt x="752" y="400"/>
                </a:lnTo>
                <a:lnTo>
                  <a:pt x="728" y="400"/>
                </a:lnTo>
                <a:lnTo>
                  <a:pt x="721" y="400"/>
                </a:lnTo>
                <a:lnTo>
                  <a:pt x="712" y="400"/>
                </a:lnTo>
                <a:lnTo>
                  <a:pt x="697" y="400"/>
                </a:lnTo>
                <a:lnTo>
                  <a:pt x="680" y="400"/>
                </a:lnTo>
                <a:lnTo>
                  <a:pt x="664" y="408"/>
                </a:lnTo>
                <a:lnTo>
                  <a:pt x="656" y="408"/>
                </a:lnTo>
                <a:lnTo>
                  <a:pt x="640" y="408"/>
                </a:lnTo>
                <a:lnTo>
                  <a:pt x="625" y="408"/>
                </a:lnTo>
                <a:lnTo>
                  <a:pt x="608" y="408"/>
                </a:lnTo>
                <a:lnTo>
                  <a:pt x="601" y="408"/>
                </a:lnTo>
                <a:lnTo>
                  <a:pt x="568" y="408"/>
                </a:lnTo>
                <a:lnTo>
                  <a:pt x="560" y="408"/>
                </a:lnTo>
                <a:lnTo>
                  <a:pt x="544" y="408"/>
                </a:lnTo>
                <a:lnTo>
                  <a:pt x="536" y="408"/>
                </a:lnTo>
                <a:lnTo>
                  <a:pt x="504" y="408"/>
                </a:lnTo>
                <a:lnTo>
                  <a:pt x="496" y="400"/>
                </a:lnTo>
                <a:lnTo>
                  <a:pt x="480" y="400"/>
                </a:lnTo>
                <a:lnTo>
                  <a:pt x="472" y="400"/>
                </a:lnTo>
                <a:lnTo>
                  <a:pt x="448" y="400"/>
                </a:lnTo>
                <a:lnTo>
                  <a:pt x="432" y="400"/>
                </a:lnTo>
                <a:lnTo>
                  <a:pt x="424" y="400"/>
                </a:lnTo>
                <a:lnTo>
                  <a:pt x="416" y="400"/>
                </a:lnTo>
                <a:lnTo>
                  <a:pt x="408" y="400"/>
                </a:lnTo>
                <a:lnTo>
                  <a:pt x="384" y="400"/>
                </a:lnTo>
                <a:lnTo>
                  <a:pt x="376" y="400"/>
                </a:lnTo>
                <a:lnTo>
                  <a:pt x="352" y="400"/>
                </a:lnTo>
                <a:lnTo>
                  <a:pt x="344" y="400"/>
                </a:lnTo>
                <a:lnTo>
                  <a:pt x="320" y="400"/>
                </a:lnTo>
                <a:lnTo>
                  <a:pt x="304" y="400"/>
                </a:lnTo>
                <a:lnTo>
                  <a:pt x="288" y="400"/>
                </a:lnTo>
                <a:lnTo>
                  <a:pt x="272" y="400"/>
                </a:lnTo>
                <a:lnTo>
                  <a:pt x="264" y="400"/>
                </a:lnTo>
                <a:lnTo>
                  <a:pt x="256" y="400"/>
                </a:lnTo>
                <a:lnTo>
                  <a:pt x="248" y="400"/>
                </a:lnTo>
                <a:lnTo>
                  <a:pt x="240" y="392"/>
                </a:lnTo>
                <a:lnTo>
                  <a:pt x="232" y="384"/>
                </a:lnTo>
                <a:lnTo>
                  <a:pt x="224" y="384"/>
                </a:lnTo>
                <a:lnTo>
                  <a:pt x="208" y="384"/>
                </a:lnTo>
                <a:close/>
              </a:path>
            </a:pathLst>
          </a:custGeom>
          <a:solidFill>
            <a:srgbClr val="FFC62A"/>
          </a:solidFill>
          <a:ln w="25400">
            <a:solidFill>
              <a:srgbClr val="404040"/>
            </a:solidFill>
            <a:round/>
            <a:headEnd/>
            <a:tailEnd/>
          </a:ln>
        </p:spPr>
        <p:txBody>
          <a:bodyPr/>
          <a:lstStyle/>
          <a:p>
            <a:endParaRPr lang="ja-JP" altLang="en-US">
              <a:solidFill>
                <a:srgbClr val="000000"/>
              </a:solidFill>
            </a:endParaRPr>
          </a:p>
        </p:txBody>
      </p:sp>
      <p:sp>
        <p:nvSpPr>
          <p:cNvPr id="70703" name="Oval 53"/>
          <p:cNvSpPr>
            <a:spLocks noChangeArrowheads="1"/>
          </p:cNvSpPr>
          <p:nvPr/>
        </p:nvSpPr>
        <p:spPr bwMode="invGray">
          <a:xfrm>
            <a:off x="6997700" y="1874838"/>
            <a:ext cx="420688" cy="1000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4" name="Oval 54"/>
          <p:cNvSpPr>
            <a:spLocks noChangeArrowheads="1"/>
          </p:cNvSpPr>
          <p:nvPr/>
        </p:nvSpPr>
        <p:spPr bwMode="invGray">
          <a:xfrm>
            <a:off x="7418388" y="1885950"/>
            <a:ext cx="400050" cy="1127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5" name="Oval 55"/>
          <p:cNvSpPr>
            <a:spLocks noChangeArrowheads="1"/>
          </p:cNvSpPr>
          <p:nvPr/>
        </p:nvSpPr>
        <p:spPr bwMode="invGray">
          <a:xfrm>
            <a:off x="7127875" y="1716088"/>
            <a:ext cx="400050" cy="1127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6" name="Oval 56"/>
          <p:cNvSpPr>
            <a:spLocks noChangeArrowheads="1"/>
          </p:cNvSpPr>
          <p:nvPr/>
        </p:nvSpPr>
        <p:spPr bwMode="invGray">
          <a:xfrm>
            <a:off x="7267575" y="1581150"/>
            <a:ext cx="420688" cy="1000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7" name="Oval 57"/>
          <p:cNvSpPr>
            <a:spLocks noChangeArrowheads="1"/>
          </p:cNvSpPr>
          <p:nvPr/>
        </p:nvSpPr>
        <p:spPr bwMode="invGray">
          <a:xfrm>
            <a:off x="6716713" y="1716088"/>
            <a:ext cx="420687" cy="112712"/>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8" name="Oval 58"/>
          <p:cNvSpPr>
            <a:spLocks noChangeArrowheads="1"/>
          </p:cNvSpPr>
          <p:nvPr/>
        </p:nvSpPr>
        <p:spPr bwMode="invGray">
          <a:xfrm>
            <a:off x="6859588" y="1558925"/>
            <a:ext cx="407987" cy="100013"/>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09" name="Oval 59"/>
          <p:cNvSpPr>
            <a:spLocks noChangeArrowheads="1"/>
          </p:cNvSpPr>
          <p:nvPr/>
        </p:nvSpPr>
        <p:spPr bwMode="invGray">
          <a:xfrm>
            <a:off x="7507288" y="1749425"/>
            <a:ext cx="400050" cy="101600"/>
          </a:xfrm>
          <a:prstGeom prst="ellipse">
            <a:avLst/>
          </a:prstGeom>
          <a:blipFill dpi="0" rotWithShape="0">
            <a:blip r:embed="rId6"/>
            <a:srcRect/>
            <a:tile tx="0" ty="0" sx="100000" sy="100000" flip="none" algn="tl"/>
          </a:blipFill>
          <a:ln w="12700">
            <a:solidFill>
              <a:srgbClr val="553E00"/>
            </a:solidFill>
            <a:round/>
            <a:headEnd/>
            <a:tailEnd/>
          </a:ln>
        </p:spPr>
        <p:txBody>
          <a:bodyPr/>
          <a:lstStyle/>
          <a:p>
            <a:pPr>
              <a:spcBef>
                <a:spcPct val="50000"/>
              </a:spcBef>
            </a:pPr>
            <a:endParaRPr lang="ja-JP" altLang="en-US">
              <a:solidFill>
                <a:srgbClr val="000000"/>
              </a:solidFill>
              <a:latin typeface="ＭＳ Ｐゴシック" pitchFamily="50" charset="-128"/>
            </a:endParaRPr>
          </a:p>
        </p:txBody>
      </p:sp>
      <p:sp>
        <p:nvSpPr>
          <p:cNvPr id="70710" name="Line 60"/>
          <p:cNvSpPr>
            <a:spLocks noChangeShapeType="1"/>
          </p:cNvSpPr>
          <p:nvPr/>
        </p:nvSpPr>
        <p:spPr bwMode="invGray">
          <a:xfrm>
            <a:off x="5530850" y="1782763"/>
            <a:ext cx="1019175" cy="0"/>
          </a:xfrm>
          <a:prstGeom prst="line">
            <a:avLst/>
          </a:prstGeom>
          <a:noFill/>
          <a:ln w="38100">
            <a:solidFill>
              <a:srgbClr val="CCFF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756797" name="Text Box 61"/>
          <p:cNvSpPr txBox="1">
            <a:spLocks noChangeArrowheads="1"/>
          </p:cNvSpPr>
          <p:nvPr/>
        </p:nvSpPr>
        <p:spPr bwMode="invGray">
          <a:xfrm>
            <a:off x="3635375" y="3429000"/>
            <a:ext cx="1871663" cy="523220"/>
          </a:xfrm>
          <a:prstGeom prst="rect">
            <a:avLst/>
          </a:prstGeom>
          <a:noFill/>
          <a:ln w="9525">
            <a:noFill/>
            <a:miter lim="800000"/>
            <a:headEnd/>
            <a:tailEnd/>
          </a:ln>
          <a:effectLst/>
        </p:spPr>
        <p:txBody>
          <a:bodyPr>
            <a:spAutoFit/>
          </a:bodyPr>
          <a:lstStyle/>
          <a:p>
            <a:pPr algn="ctr">
              <a:defRPr/>
            </a:pPr>
            <a:r>
              <a:rPr lang="en-US" altLang="ja-JP" sz="1400" dirty="0">
                <a:solidFill>
                  <a:srgbClr val="FFFF66"/>
                </a:solidFill>
                <a:effectLst>
                  <a:outerShdw blurRad="38100" dist="38100" dir="2700000" algn="tl">
                    <a:srgbClr val="000000"/>
                  </a:outerShdw>
                </a:effectLst>
                <a:latin typeface="Arial"/>
              </a:rPr>
              <a:t>Plasma Glucose</a:t>
            </a:r>
          </a:p>
          <a:p>
            <a:pPr algn="ctr">
              <a:defRPr/>
            </a:pPr>
            <a:r>
              <a:rPr lang="en-US" altLang="ja-JP" sz="1400" dirty="0">
                <a:solidFill>
                  <a:srgbClr val="FFFF66"/>
                </a:solidFill>
                <a:effectLst>
                  <a:outerShdw blurRad="38100" dist="38100" dir="2700000" algn="tl">
                    <a:srgbClr val="000000"/>
                  </a:outerShdw>
                </a:effectLst>
                <a:latin typeface="Arial"/>
              </a:rPr>
              <a:t>Blood Glucose</a:t>
            </a:r>
          </a:p>
        </p:txBody>
      </p:sp>
      <p:grpSp>
        <p:nvGrpSpPr>
          <p:cNvPr id="4" name="Group 68"/>
          <p:cNvGrpSpPr>
            <a:grpSpLocks/>
          </p:cNvGrpSpPr>
          <p:nvPr/>
        </p:nvGrpSpPr>
        <p:grpSpPr bwMode="auto">
          <a:xfrm>
            <a:off x="4787900" y="2060576"/>
            <a:ext cx="2806700" cy="750888"/>
            <a:chOff x="3016" y="1298"/>
            <a:chExt cx="1768" cy="473"/>
          </a:xfrm>
        </p:grpSpPr>
        <p:sp>
          <p:nvSpPr>
            <p:cNvPr id="70718" name="AutoShape 66"/>
            <p:cNvSpPr>
              <a:spLocks noChangeArrowheads="1"/>
            </p:cNvSpPr>
            <p:nvPr/>
          </p:nvSpPr>
          <p:spPr bwMode="auto">
            <a:xfrm>
              <a:off x="3016" y="1298"/>
              <a:ext cx="1361" cy="3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294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solidFill>
                  <a:srgbClr val="000000"/>
                </a:solidFill>
              </a:endParaRPr>
            </a:p>
          </p:txBody>
        </p:sp>
        <p:sp>
          <p:nvSpPr>
            <p:cNvPr id="756803" name="Text Box 67"/>
            <p:cNvSpPr txBox="1">
              <a:spLocks noChangeArrowheads="1"/>
            </p:cNvSpPr>
            <p:nvPr/>
          </p:nvSpPr>
          <p:spPr bwMode="auto">
            <a:xfrm>
              <a:off x="3923" y="1480"/>
              <a:ext cx="861" cy="29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sz="2400" dirty="0">
                  <a:solidFill>
                    <a:srgbClr val="FFFF99"/>
                  </a:solidFill>
                  <a:effectLst>
                    <a:outerShdw blurRad="38100" dist="38100" dir="2700000" algn="tl">
                      <a:srgbClr val="000000"/>
                    </a:outerShdw>
                  </a:effectLst>
                  <a:latin typeface="ＭＳ Ｐゴシック" pitchFamily="50" charset="-128"/>
                </a:rPr>
                <a:t>尿糖</a:t>
              </a:r>
            </a:p>
          </p:txBody>
        </p:sp>
      </p:grpSp>
      <p:sp>
        <p:nvSpPr>
          <p:cNvPr id="67" name="テキスト ボックス 66"/>
          <p:cNvSpPr txBox="1"/>
          <p:nvPr/>
        </p:nvSpPr>
        <p:spPr>
          <a:xfrm>
            <a:off x="236538" y="860425"/>
            <a:ext cx="2632075" cy="1730375"/>
          </a:xfrm>
          <a:prstGeom prst="rect">
            <a:avLst/>
          </a:prstGeom>
        </p:spPr>
        <p:style>
          <a:lnRef idx="2">
            <a:schemeClr val="accent2"/>
          </a:lnRef>
          <a:fillRef idx="1">
            <a:schemeClr val="lt1"/>
          </a:fillRef>
          <a:effectRef idx="0">
            <a:schemeClr val="accent2"/>
          </a:effectRef>
          <a:fontRef idx="minor">
            <a:schemeClr val="dk1"/>
          </a:fontRef>
        </p:style>
        <p:txBody>
          <a:bodyPr/>
          <a:lstStyle/>
          <a:p>
            <a:pPr>
              <a:lnSpc>
                <a:spcPts val="2400"/>
              </a:lnSpc>
              <a:defRPr/>
            </a:pPr>
            <a:r>
              <a:rPr lang="ja-JP" altLang="en-US" sz="2400" dirty="0">
                <a:ln w="18000">
                  <a:noFill/>
                  <a:prstDash val="solid"/>
                  <a:miter lim="800000"/>
                </a:ln>
                <a:solidFill>
                  <a:srgbClr val="FF0000"/>
                </a:solidFill>
                <a:effectLst>
                  <a:outerShdw blurRad="50800" dist="38100" dir="2700000" algn="tl" rotWithShape="0">
                    <a:prstClr val="black">
                      <a:alpha val="40000"/>
                    </a:prstClr>
                  </a:outerShdw>
                </a:effectLst>
                <a:latin typeface="ＭＳ Ｐゴシック" pitchFamily="50" charset="-128"/>
              </a:rPr>
              <a:t>血糖値は制御された値であり制御機構が正常なら全く血糖は上昇しない！</a:t>
            </a:r>
          </a:p>
        </p:txBody>
      </p:sp>
      <p:sp>
        <p:nvSpPr>
          <p:cNvPr id="68" name="Freeform 35"/>
          <p:cNvSpPr>
            <a:spLocks/>
          </p:cNvSpPr>
          <p:nvPr/>
        </p:nvSpPr>
        <p:spPr bwMode="auto">
          <a:xfrm rot="20481132">
            <a:off x="5270500" y="5480050"/>
            <a:ext cx="273050" cy="349250"/>
          </a:xfrm>
          <a:custGeom>
            <a:avLst/>
            <a:gdLst>
              <a:gd name="T0" fmla="*/ 2147483647 w 193"/>
              <a:gd name="T1" fmla="*/ 0 h 220"/>
              <a:gd name="T2" fmla="*/ 0 w 193"/>
              <a:gd name="T3" fmla="*/ 0 h 220"/>
              <a:gd name="T4" fmla="*/ 2147483647 w 193"/>
              <a:gd name="T5" fmla="*/ 2147483647 h 220"/>
              <a:gd name="T6" fmla="*/ 2147483647 w 193"/>
              <a:gd name="T7" fmla="*/ 0 h 220"/>
              <a:gd name="T8" fmla="*/ 2147483647 w 193"/>
              <a:gd name="T9" fmla="*/ 0 h 220"/>
              <a:gd name="T10" fmla="*/ 0 60000 65536"/>
              <a:gd name="T11" fmla="*/ 0 60000 65536"/>
              <a:gd name="T12" fmla="*/ 0 60000 65536"/>
              <a:gd name="T13" fmla="*/ 0 60000 65536"/>
              <a:gd name="T14" fmla="*/ 0 60000 65536"/>
              <a:gd name="T15" fmla="*/ 0 w 193"/>
              <a:gd name="T16" fmla="*/ 0 h 220"/>
              <a:gd name="T17" fmla="*/ 193 w 193"/>
              <a:gd name="T18" fmla="*/ 220 h 220"/>
            </a:gdLst>
            <a:ahLst/>
            <a:cxnLst>
              <a:cxn ang="T10">
                <a:pos x="T0" y="T1"/>
              </a:cxn>
              <a:cxn ang="T11">
                <a:pos x="T2" y="T3"/>
              </a:cxn>
              <a:cxn ang="T12">
                <a:pos x="T4" y="T5"/>
              </a:cxn>
              <a:cxn ang="T13">
                <a:pos x="T6" y="T7"/>
              </a:cxn>
              <a:cxn ang="T14">
                <a:pos x="T8" y="T9"/>
              </a:cxn>
            </a:cxnLst>
            <a:rect l="T15" t="T16" r="T17" b="T18"/>
            <a:pathLst>
              <a:path w="193" h="220">
                <a:moveTo>
                  <a:pt x="96" y="0"/>
                </a:moveTo>
                <a:lnTo>
                  <a:pt x="0" y="0"/>
                </a:lnTo>
                <a:lnTo>
                  <a:pt x="96" y="220"/>
                </a:lnTo>
                <a:lnTo>
                  <a:pt x="193" y="0"/>
                </a:lnTo>
                <a:lnTo>
                  <a:pt x="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ja-JP" altLang="en-US">
              <a:solidFill>
                <a:srgbClr val="000000"/>
              </a:solidFill>
              <a:latin typeface="ＭＳ Ｐゴシック"/>
              <a:ea typeface="ＭＳ Ｐゴシック"/>
            </a:endParaRPr>
          </a:p>
        </p:txBody>
      </p:sp>
      <p:sp>
        <p:nvSpPr>
          <p:cNvPr id="69" name="Line 36"/>
          <p:cNvSpPr>
            <a:spLocks noChangeShapeType="1"/>
          </p:cNvSpPr>
          <p:nvPr/>
        </p:nvSpPr>
        <p:spPr bwMode="auto">
          <a:xfrm>
            <a:off x="4921250" y="4179888"/>
            <a:ext cx="431800" cy="1309687"/>
          </a:xfrm>
          <a:prstGeom prst="line">
            <a:avLst/>
          </a:prstGeom>
          <a:noFill/>
          <a:ln w="63500">
            <a:solidFill>
              <a:srgbClr val="FFFF00"/>
            </a:solidFill>
            <a:round/>
            <a:headEnd/>
            <a:tailEn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latin typeface="ＭＳ Ｐゴシック"/>
              <a:ea typeface="ＭＳ Ｐゴシック"/>
            </a:endParaRPr>
          </a:p>
        </p:txBody>
      </p:sp>
      <p:sp>
        <p:nvSpPr>
          <p:cNvPr id="71" name="角丸四角形 70"/>
          <p:cNvSpPr/>
          <p:nvPr/>
        </p:nvSpPr>
        <p:spPr>
          <a:xfrm>
            <a:off x="6273800" y="5864225"/>
            <a:ext cx="2525713" cy="874713"/>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2" name="テキスト ボックス 71"/>
          <p:cNvSpPr txBox="1"/>
          <p:nvPr/>
        </p:nvSpPr>
        <p:spPr>
          <a:xfrm>
            <a:off x="5184775" y="5908675"/>
            <a:ext cx="3614738" cy="830263"/>
          </a:xfrm>
          <a:prstGeom prst="rect">
            <a:avLst/>
          </a:prstGeom>
          <a:noFill/>
        </p:spPr>
        <p:txBody>
          <a:bodyPr wrap="none">
            <a:spAutoFit/>
          </a:bodyPr>
          <a:lstStyle/>
          <a:p>
            <a:pPr>
              <a:defRPr/>
            </a:pPr>
            <a:r>
              <a:rPr lang="en-US" altLang="ja-JP" sz="2400" dirty="0">
                <a:solidFill>
                  <a:srgbClr val="DAEDEF">
                    <a:lumMod val="75000"/>
                  </a:srgbClr>
                </a:solidFill>
                <a:effectLst>
                  <a:outerShdw blurRad="38100" dist="38100" dir="2700000" algn="tl">
                    <a:srgbClr val="000000">
                      <a:alpha val="43137"/>
                    </a:srgbClr>
                  </a:outerShdw>
                </a:effectLst>
                <a:latin typeface="Arial"/>
              </a:rPr>
              <a:t>40g/</a:t>
            </a:r>
            <a:r>
              <a:rPr lang="ja-JP" altLang="en-US" sz="2400" dirty="0">
                <a:solidFill>
                  <a:srgbClr val="DAEDEF">
                    <a:lumMod val="75000"/>
                  </a:srgbClr>
                </a:solidFill>
                <a:effectLst>
                  <a:outerShdw blurRad="38100" dist="38100" dir="2700000" algn="tl">
                    <a:srgbClr val="000000">
                      <a:alpha val="43137"/>
                    </a:srgbClr>
                  </a:outerShdw>
                </a:effectLst>
                <a:latin typeface="Arial"/>
              </a:rPr>
              <a:t>日</a:t>
            </a:r>
            <a:r>
              <a:rPr lang="ja-JP" altLang="en-US" sz="2400" dirty="0">
                <a:solidFill>
                  <a:srgbClr val="FFFFDC"/>
                </a:solidFill>
                <a:latin typeface="Arial"/>
              </a:rPr>
              <a:t>　</a:t>
            </a:r>
            <a:r>
              <a:rPr lang="ja-JP" altLang="en-US" sz="2400" dirty="0">
                <a:solidFill>
                  <a:srgbClr val="333399">
                    <a:lumMod val="75000"/>
                  </a:srgbClr>
                </a:solidFill>
                <a:latin typeface="Arial"/>
              </a:rPr>
              <a:t>その他のブドウ糖</a:t>
            </a:r>
            <a:endParaRPr lang="en-US" altLang="ja-JP" sz="2400" dirty="0">
              <a:solidFill>
                <a:srgbClr val="333399">
                  <a:lumMod val="75000"/>
                </a:srgbClr>
              </a:solidFill>
              <a:latin typeface="Arial"/>
            </a:endParaRPr>
          </a:p>
          <a:p>
            <a:pPr>
              <a:defRPr/>
            </a:pPr>
            <a:r>
              <a:rPr lang="en-US" altLang="ja-JP" sz="2400" dirty="0">
                <a:solidFill>
                  <a:srgbClr val="333399">
                    <a:lumMod val="75000"/>
                  </a:srgbClr>
                </a:solidFill>
                <a:latin typeface="Arial"/>
              </a:rPr>
              <a:t>	</a:t>
            </a:r>
            <a:r>
              <a:rPr lang="ja-JP" altLang="en-US" sz="2400" dirty="0">
                <a:solidFill>
                  <a:srgbClr val="333399">
                    <a:lumMod val="75000"/>
                  </a:srgbClr>
                </a:solidFill>
                <a:latin typeface="Arial"/>
              </a:rPr>
              <a:t>　のみ用いる組織</a:t>
            </a:r>
          </a:p>
        </p:txBody>
      </p:sp>
    </p:spTree>
    <p:extLst>
      <p:ext uri="{BB962C8B-B14F-4D97-AF65-F5344CB8AC3E}">
        <p14:creationId xmlns:p14="http://schemas.microsoft.com/office/powerpoint/2010/main" val="1144599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テキスト ボックス 1"/>
          <p:cNvSpPr txBox="1">
            <a:spLocks noChangeArrowheads="1"/>
          </p:cNvSpPr>
          <p:nvPr/>
        </p:nvSpPr>
        <p:spPr bwMode="auto">
          <a:xfrm>
            <a:off x="271463" y="260350"/>
            <a:ext cx="854551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200" dirty="0">
                <a:solidFill>
                  <a:srgbClr val="FFFFFF"/>
                </a:solidFill>
                <a:latin typeface="+mn-ea"/>
                <a:ea typeface="+mn-ea"/>
              </a:rPr>
              <a:t>肝臓からのブドウ糖産生率</a:t>
            </a:r>
            <a:endParaRPr lang="en-US" altLang="ja-JP" sz="3200" dirty="0">
              <a:solidFill>
                <a:srgbClr val="FFFFFF"/>
              </a:solidFill>
              <a:latin typeface="+mn-ea"/>
              <a:ea typeface="+mn-ea"/>
            </a:endParaRPr>
          </a:p>
          <a:p>
            <a:pPr eaLnBrk="1" hangingPunct="1"/>
            <a:r>
              <a:rPr lang="ja-JP" altLang="en-US" sz="3200" dirty="0">
                <a:solidFill>
                  <a:srgbClr val="FFFFFF"/>
                </a:solidFill>
                <a:latin typeface="+mn-ea"/>
                <a:ea typeface="+mn-ea"/>
              </a:rPr>
              <a:t>　</a:t>
            </a:r>
            <a:r>
              <a:rPr lang="en-US" altLang="ja-JP" sz="3200" dirty="0">
                <a:solidFill>
                  <a:srgbClr val="FFFFFF"/>
                </a:solidFill>
                <a:latin typeface="+mn-ea"/>
                <a:ea typeface="+mn-ea"/>
              </a:rPr>
              <a:t>200g/</a:t>
            </a:r>
            <a:r>
              <a:rPr lang="ja-JP" altLang="en-US" sz="3200" dirty="0">
                <a:solidFill>
                  <a:srgbClr val="FFFFFF"/>
                </a:solidFill>
                <a:latin typeface="+mn-ea"/>
                <a:ea typeface="+mn-ea"/>
              </a:rPr>
              <a:t>日　＝　</a:t>
            </a:r>
            <a:r>
              <a:rPr lang="en-US" altLang="ja-JP" sz="3200" dirty="0">
                <a:solidFill>
                  <a:srgbClr val="FFFFFF"/>
                </a:solidFill>
                <a:latin typeface="+mn-ea"/>
                <a:ea typeface="+mn-ea"/>
              </a:rPr>
              <a:t>8.3g/</a:t>
            </a:r>
            <a:r>
              <a:rPr lang="ja-JP" altLang="en-US" sz="3200" dirty="0">
                <a:solidFill>
                  <a:srgbClr val="FFFFFF"/>
                </a:solidFill>
                <a:latin typeface="+mn-ea"/>
                <a:ea typeface="+mn-ea"/>
              </a:rPr>
              <a:t>時間</a:t>
            </a:r>
            <a:endParaRPr lang="en-US" altLang="ja-JP" sz="3200" dirty="0">
              <a:solidFill>
                <a:srgbClr val="FFFFFF"/>
              </a:solidFill>
              <a:latin typeface="+mn-ea"/>
              <a:ea typeface="+mn-ea"/>
            </a:endParaRPr>
          </a:p>
          <a:p>
            <a:pPr eaLnBrk="1" hangingPunct="1"/>
            <a:r>
              <a:rPr lang="ja-JP" altLang="en-US" sz="3200" dirty="0">
                <a:solidFill>
                  <a:srgbClr val="FFFFFF"/>
                </a:solidFill>
                <a:latin typeface="+mn-ea"/>
                <a:ea typeface="+mn-ea"/>
              </a:rPr>
              <a:t>　維持輸液（ソリタＴ３Ｇなど）</a:t>
            </a:r>
            <a:endParaRPr lang="en-US" altLang="ja-JP" sz="3200" dirty="0">
              <a:solidFill>
                <a:srgbClr val="FFFFFF"/>
              </a:solidFill>
              <a:latin typeface="+mn-ea"/>
              <a:ea typeface="+mn-ea"/>
            </a:endParaRPr>
          </a:p>
          <a:p>
            <a:pPr eaLnBrk="1" hangingPunct="1"/>
            <a:r>
              <a:rPr lang="ja-JP" altLang="en-US" sz="3200" dirty="0">
                <a:solidFill>
                  <a:srgbClr val="FFFFFF"/>
                </a:solidFill>
                <a:latin typeface="+mn-ea"/>
                <a:ea typeface="+mn-ea"/>
              </a:rPr>
              <a:t>　時間</a:t>
            </a:r>
            <a:r>
              <a:rPr lang="en-US" altLang="ja-JP" sz="3200" dirty="0">
                <a:solidFill>
                  <a:srgbClr val="FFFFFF"/>
                </a:solidFill>
                <a:latin typeface="+mn-ea"/>
                <a:ea typeface="+mn-ea"/>
              </a:rPr>
              <a:t>80ml </a:t>
            </a:r>
            <a:r>
              <a:rPr lang="ja-JP" altLang="en-US" sz="3200" dirty="0">
                <a:solidFill>
                  <a:srgbClr val="FFFFFF"/>
                </a:solidFill>
                <a:latin typeface="+mn-ea"/>
                <a:ea typeface="+mn-ea"/>
              </a:rPr>
              <a:t>１日２Ｌ</a:t>
            </a:r>
            <a:endParaRPr lang="en-US" altLang="ja-JP" sz="3200" dirty="0">
              <a:solidFill>
                <a:srgbClr val="FFFFFF"/>
              </a:solidFill>
              <a:latin typeface="+mn-ea"/>
              <a:ea typeface="+mn-ea"/>
            </a:endParaRPr>
          </a:p>
          <a:p>
            <a:pPr eaLnBrk="1" hangingPunct="1"/>
            <a:endParaRPr lang="en-US" altLang="ja-JP" sz="3200" dirty="0">
              <a:solidFill>
                <a:srgbClr val="FFFFFF"/>
              </a:solidFill>
              <a:latin typeface="+mn-ea"/>
              <a:ea typeface="+mn-ea"/>
            </a:endParaRPr>
          </a:p>
          <a:p>
            <a:pPr eaLnBrk="1" hangingPunct="1"/>
            <a:r>
              <a:rPr lang="en-US" altLang="ja-JP" sz="3200" dirty="0">
                <a:solidFill>
                  <a:srgbClr val="FFFFFF"/>
                </a:solidFill>
                <a:latin typeface="+mn-ea"/>
                <a:ea typeface="+mn-ea"/>
              </a:rPr>
              <a:t>  </a:t>
            </a:r>
            <a:endParaRPr lang="en-US" altLang="ja-JP" sz="3200" dirty="0" smtClean="0">
              <a:solidFill>
                <a:srgbClr val="FFFFFF"/>
              </a:solidFill>
              <a:latin typeface="+mn-ea"/>
              <a:ea typeface="+mn-ea"/>
            </a:endParaRPr>
          </a:p>
          <a:p>
            <a:pPr eaLnBrk="1" hangingPunct="1"/>
            <a:r>
              <a:rPr lang="ja-JP" altLang="en-US" sz="3200" dirty="0" smtClean="0">
                <a:solidFill>
                  <a:srgbClr val="FFFFFF"/>
                </a:solidFill>
                <a:latin typeface="+mn-ea"/>
                <a:ea typeface="+mn-ea"/>
              </a:rPr>
              <a:t>点滴内</a:t>
            </a:r>
            <a:r>
              <a:rPr lang="ja-JP" altLang="en-US" sz="3200" dirty="0">
                <a:solidFill>
                  <a:srgbClr val="FFFFFF"/>
                </a:solidFill>
                <a:latin typeface="+mn-ea"/>
                <a:ea typeface="+mn-ea"/>
              </a:rPr>
              <a:t>にこの程度のブドウ糖が入っていれば重篤な代謝障害は惹起されない。</a:t>
            </a:r>
            <a:endParaRPr lang="en-US" altLang="ja-JP" sz="3200" dirty="0">
              <a:solidFill>
                <a:srgbClr val="FFFFFF"/>
              </a:solidFill>
              <a:latin typeface="+mn-ea"/>
              <a:ea typeface="+mn-ea"/>
            </a:endParaRPr>
          </a:p>
          <a:p>
            <a:pPr eaLnBrk="1" hangingPunct="1"/>
            <a:r>
              <a:rPr lang="ja-JP" altLang="en-US" sz="3200" dirty="0">
                <a:solidFill>
                  <a:srgbClr val="FFFFFF"/>
                </a:solidFill>
                <a:latin typeface="+mn-ea"/>
                <a:ea typeface="+mn-ea"/>
              </a:rPr>
              <a:t>　異化亢進とならず，ケトン体も産生されない。</a:t>
            </a:r>
            <a:endParaRPr lang="en-US" altLang="ja-JP" sz="3200" dirty="0">
              <a:solidFill>
                <a:srgbClr val="FFFFFF"/>
              </a:solidFill>
              <a:latin typeface="+mn-ea"/>
              <a:ea typeface="+mn-ea"/>
            </a:endParaRPr>
          </a:p>
          <a:p>
            <a:pPr eaLnBrk="1" hangingPunct="1"/>
            <a:r>
              <a:rPr lang="ja-JP" altLang="en-US" sz="3200" dirty="0">
                <a:solidFill>
                  <a:srgbClr val="FFFFFF"/>
                </a:solidFill>
                <a:latin typeface="+mn-ea"/>
                <a:ea typeface="+mn-ea"/>
              </a:rPr>
              <a:t>　（ただし尿糖が出ないとして）</a:t>
            </a:r>
            <a:endParaRPr lang="en-US" altLang="ja-JP" sz="3200" dirty="0">
              <a:solidFill>
                <a:srgbClr val="FFFFFF"/>
              </a:solidFill>
              <a:latin typeface="+mn-ea"/>
              <a:ea typeface="+mn-ea"/>
            </a:endParaRPr>
          </a:p>
          <a:p>
            <a:pPr eaLnBrk="1" hangingPunct="1"/>
            <a:r>
              <a:rPr lang="ja-JP" altLang="en-US" sz="3200" dirty="0">
                <a:solidFill>
                  <a:srgbClr val="FFFFFF"/>
                </a:solidFill>
                <a:latin typeface="+mn-ea"/>
                <a:ea typeface="+mn-ea"/>
              </a:rPr>
              <a:t>　→　血糖は</a:t>
            </a:r>
            <a:r>
              <a:rPr lang="en-US" altLang="ja-JP" sz="3200" dirty="0">
                <a:solidFill>
                  <a:srgbClr val="FFFFFF"/>
                </a:solidFill>
                <a:latin typeface="+mn-ea"/>
                <a:ea typeface="+mn-ea"/>
              </a:rPr>
              <a:t>170mg/dl</a:t>
            </a:r>
            <a:r>
              <a:rPr lang="ja-JP" altLang="en-US" sz="3200" dirty="0">
                <a:solidFill>
                  <a:srgbClr val="FFFFFF"/>
                </a:solidFill>
                <a:latin typeface="+mn-ea"/>
                <a:ea typeface="+mn-ea"/>
              </a:rPr>
              <a:t>未満にする</a:t>
            </a:r>
            <a:endParaRPr lang="en-US" altLang="ja-JP" sz="3200" dirty="0">
              <a:solidFill>
                <a:srgbClr val="FFFFFF"/>
              </a:solidFill>
              <a:latin typeface="+mn-ea"/>
              <a:ea typeface="+mn-ea"/>
            </a:endParaRPr>
          </a:p>
        </p:txBody>
      </p:sp>
      <p:sp>
        <p:nvSpPr>
          <p:cNvPr id="3" name="下矢印 2"/>
          <p:cNvSpPr/>
          <p:nvPr/>
        </p:nvSpPr>
        <p:spPr>
          <a:xfrm>
            <a:off x="3613944" y="2562354"/>
            <a:ext cx="1250950" cy="412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j-ea"/>
              <a:ea typeface="+mj-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テキスト ボックス 1"/>
          <p:cNvSpPr txBox="1">
            <a:spLocks noChangeArrowheads="1"/>
          </p:cNvSpPr>
          <p:nvPr/>
        </p:nvSpPr>
        <p:spPr bwMode="auto">
          <a:xfrm>
            <a:off x="271463" y="260350"/>
            <a:ext cx="854551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200" dirty="0">
                <a:solidFill>
                  <a:srgbClr val="FFFFFF"/>
                </a:solidFill>
                <a:latin typeface="ＭＳ Ｐゴシック"/>
                <a:ea typeface="ＭＳ Ｐゴシック"/>
              </a:rPr>
              <a:t>肝臓からのブドウ糖産生率</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a:t>
            </a:r>
            <a:r>
              <a:rPr lang="en-US" altLang="ja-JP" sz="3200" dirty="0">
                <a:solidFill>
                  <a:srgbClr val="FFFFFF"/>
                </a:solidFill>
                <a:latin typeface="ＭＳ Ｐゴシック"/>
                <a:ea typeface="ＭＳ Ｐゴシック"/>
              </a:rPr>
              <a:t>200g/</a:t>
            </a:r>
            <a:r>
              <a:rPr lang="ja-JP" altLang="en-US" sz="3200" dirty="0">
                <a:solidFill>
                  <a:srgbClr val="FFFFFF"/>
                </a:solidFill>
                <a:latin typeface="ＭＳ Ｐゴシック"/>
                <a:ea typeface="ＭＳ Ｐゴシック"/>
              </a:rPr>
              <a:t>日　＝　</a:t>
            </a:r>
            <a:r>
              <a:rPr lang="en-US" altLang="ja-JP" sz="3200" dirty="0">
                <a:solidFill>
                  <a:srgbClr val="FFFF00"/>
                </a:solidFill>
                <a:latin typeface="ＭＳ Ｐゴシック"/>
                <a:ea typeface="ＭＳ Ｐゴシック"/>
              </a:rPr>
              <a:t>8.3g/</a:t>
            </a:r>
            <a:r>
              <a:rPr lang="ja-JP" altLang="en-US" sz="3200" dirty="0">
                <a:solidFill>
                  <a:srgbClr val="FFFF00"/>
                </a:solidFill>
                <a:latin typeface="ＭＳ Ｐゴシック"/>
                <a:ea typeface="ＭＳ Ｐゴシック"/>
              </a:rPr>
              <a:t>時間</a:t>
            </a:r>
            <a:endParaRPr lang="en-US" altLang="ja-JP" sz="3200" dirty="0">
              <a:solidFill>
                <a:srgbClr val="FFFF00"/>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維持輸液（ソリタＴ３Ｇなど）</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時間</a:t>
            </a:r>
            <a:r>
              <a:rPr lang="en-US" altLang="ja-JP" sz="3200" dirty="0">
                <a:solidFill>
                  <a:srgbClr val="FFFFFF"/>
                </a:solidFill>
                <a:latin typeface="ＭＳ Ｐゴシック"/>
                <a:ea typeface="ＭＳ Ｐゴシック"/>
              </a:rPr>
              <a:t>80ml </a:t>
            </a:r>
            <a:r>
              <a:rPr lang="ja-JP" altLang="en-US" sz="3200" dirty="0">
                <a:solidFill>
                  <a:srgbClr val="FFFFFF"/>
                </a:solidFill>
                <a:latin typeface="ＭＳ Ｐゴシック"/>
                <a:ea typeface="ＭＳ Ｐゴシック"/>
              </a:rPr>
              <a:t>１日２Ｌ</a:t>
            </a:r>
            <a:endParaRPr lang="en-US" altLang="ja-JP" sz="3200" dirty="0">
              <a:solidFill>
                <a:srgbClr val="FFFFFF"/>
              </a:solidFill>
              <a:latin typeface="ＭＳ Ｐゴシック"/>
              <a:ea typeface="ＭＳ Ｐゴシック"/>
            </a:endParaRPr>
          </a:p>
          <a:p>
            <a:pPr eaLnBrk="1" hangingPunct="1"/>
            <a:endParaRPr lang="en-US" altLang="ja-JP" sz="3200" dirty="0">
              <a:solidFill>
                <a:srgbClr val="FFFFFF"/>
              </a:solidFill>
              <a:latin typeface="ＭＳ Ｐゴシック"/>
              <a:ea typeface="ＭＳ Ｐゴシック"/>
            </a:endParaRPr>
          </a:p>
          <a:p>
            <a:pPr eaLnBrk="1" hangingPunct="1"/>
            <a:r>
              <a:rPr lang="en-US" altLang="ja-JP" sz="3200" dirty="0">
                <a:solidFill>
                  <a:srgbClr val="FFFFFF"/>
                </a:solidFill>
                <a:latin typeface="ＭＳ Ｐゴシック"/>
                <a:ea typeface="ＭＳ Ｐゴシック"/>
              </a:rPr>
              <a:t>  </a:t>
            </a:r>
            <a:endParaRPr lang="en-US" altLang="ja-JP" sz="3200" dirty="0" smtClean="0">
              <a:solidFill>
                <a:srgbClr val="FFFFFF"/>
              </a:solidFill>
              <a:latin typeface="ＭＳ Ｐゴシック"/>
              <a:ea typeface="ＭＳ Ｐゴシック"/>
            </a:endParaRPr>
          </a:p>
          <a:p>
            <a:pPr eaLnBrk="1" hangingPunct="1"/>
            <a:r>
              <a:rPr lang="ja-JP" altLang="en-US" sz="3200" dirty="0" smtClean="0">
                <a:solidFill>
                  <a:srgbClr val="FFFFFF"/>
                </a:solidFill>
                <a:latin typeface="ＭＳ Ｐゴシック"/>
                <a:ea typeface="ＭＳ Ｐゴシック"/>
              </a:rPr>
              <a:t>点滴内</a:t>
            </a:r>
            <a:r>
              <a:rPr lang="ja-JP" altLang="en-US" sz="3200" dirty="0">
                <a:solidFill>
                  <a:srgbClr val="FFFFFF"/>
                </a:solidFill>
                <a:latin typeface="ＭＳ Ｐゴシック"/>
                <a:ea typeface="ＭＳ Ｐゴシック"/>
              </a:rPr>
              <a:t>にこの程度のブドウ糖が入っていれば重篤な代謝障害は惹起されない。</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異化亢進とならず，ケトン体も産生されない。</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（ただし尿糖が出ないとして）</a:t>
            </a:r>
            <a:endParaRPr lang="en-US" altLang="ja-JP" sz="3200" dirty="0">
              <a:solidFill>
                <a:srgbClr val="FFFFFF"/>
              </a:solidFill>
              <a:latin typeface="ＭＳ Ｐゴシック"/>
              <a:ea typeface="ＭＳ Ｐゴシック"/>
            </a:endParaRPr>
          </a:p>
          <a:p>
            <a:pPr eaLnBrk="1" hangingPunct="1"/>
            <a:r>
              <a:rPr lang="ja-JP" altLang="en-US" sz="3200" dirty="0">
                <a:solidFill>
                  <a:srgbClr val="FFFFFF"/>
                </a:solidFill>
                <a:latin typeface="ＭＳ Ｐゴシック"/>
                <a:ea typeface="ＭＳ Ｐゴシック"/>
              </a:rPr>
              <a:t>　→　血糖は</a:t>
            </a:r>
            <a:r>
              <a:rPr lang="en-US" altLang="ja-JP" sz="3200" dirty="0">
                <a:solidFill>
                  <a:srgbClr val="FFFFFF"/>
                </a:solidFill>
                <a:latin typeface="ＭＳ Ｐゴシック"/>
                <a:ea typeface="ＭＳ Ｐゴシック"/>
              </a:rPr>
              <a:t>170mg/dl</a:t>
            </a:r>
            <a:r>
              <a:rPr lang="ja-JP" altLang="en-US" sz="3200" dirty="0">
                <a:solidFill>
                  <a:srgbClr val="FFFFFF"/>
                </a:solidFill>
                <a:latin typeface="ＭＳ Ｐゴシック"/>
                <a:ea typeface="ＭＳ Ｐゴシック"/>
              </a:rPr>
              <a:t>未満にする</a:t>
            </a:r>
            <a:endParaRPr lang="en-US" altLang="ja-JP" sz="3200" dirty="0">
              <a:solidFill>
                <a:srgbClr val="FFFFFF"/>
              </a:solidFill>
              <a:latin typeface="ＭＳ Ｐゴシック"/>
              <a:ea typeface="ＭＳ Ｐゴシック"/>
            </a:endParaRPr>
          </a:p>
        </p:txBody>
      </p:sp>
      <p:sp>
        <p:nvSpPr>
          <p:cNvPr id="3" name="下矢印 2"/>
          <p:cNvSpPr/>
          <p:nvPr/>
        </p:nvSpPr>
        <p:spPr>
          <a:xfrm>
            <a:off x="3613944" y="2562354"/>
            <a:ext cx="1250950" cy="412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ＭＳ Ｐゴシック"/>
            </a:endParaRPr>
          </a:p>
        </p:txBody>
      </p:sp>
      <p:sp>
        <p:nvSpPr>
          <p:cNvPr id="2" name="テキスト ボックス 1"/>
          <p:cNvSpPr txBox="1"/>
          <p:nvPr/>
        </p:nvSpPr>
        <p:spPr>
          <a:xfrm>
            <a:off x="5326144" y="829558"/>
            <a:ext cx="3740126" cy="523220"/>
          </a:xfrm>
          <a:prstGeom prst="rect">
            <a:avLst/>
          </a:prstGeom>
          <a:noFill/>
        </p:spPr>
        <p:txBody>
          <a:bodyPr wrap="none" rtlCol="0">
            <a:spAutoFit/>
          </a:bodyPr>
          <a:lstStyle/>
          <a:p>
            <a:r>
              <a:rPr lang="en-US" altLang="ja-JP" sz="2800" b="0" u="sng" dirty="0" smtClean="0">
                <a:solidFill>
                  <a:srgbClr val="FFAAAE"/>
                </a:solidFill>
              </a:rPr>
              <a:t>2.2</a:t>
            </a:r>
            <a:r>
              <a:rPr lang="ja-JP" altLang="en-US" sz="2800" b="0" u="sng" dirty="0">
                <a:solidFill>
                  <a:srgbClr val="FFAAAE"/>
                </a:solidFill>
              </a:rPr>
              <a:t> </a:t>
            </a:r>
            <a:r>
              <a:rPr lang="en-US" altLang="ja-JP" sz="2800" b="0" u="sng" dirty="0" smtClean="0">
                <a:solidFill>
                  <a:srgbClr val="FFAAAE"/>
                </a:solidFill>
              </a:rPr>
              <a:t>mg/kg BW per min</a:t>
            </a:r>
            <a:endParaRPr lang="ja-JP" altLang="en-US" sz="2800" b="0" u="sng" dirty="0">
              <a:solidFill>
                <a:srgbClr val="FFAAAE"/>
              </a:solidFill>
            </a:endParaRPr>
          </a:p>
        </p:txBody>
      </p:sp>
    </p:spTree>
    <p:extLst>
      <p:ext uri="{BB962C8B-B14F-4D97-AF65-F5344CB8AC3E}">
        <p14:creationId xmlns:p14="http://schemas.microsoft.com/office/powerpoint/2010/main" val="2290579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テキスト ボックス 1"/>
          <p:cNvSpPr txBox="1">
            <a:spLocks noChangeArrowheads="1"/>
          </p:cNvSpPr>
          <p:nvPr/>
        </p:nvSpPr>
        <p:spPr bwMode="auto">
          <a:xfrm>
            <a:off x="392459" y="192801"/>
            <a:ext cx="8638419"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lvl="1" eaLnBrk="1" hangingPunct="1"/>
            <a:r>
              <a:rPr lang="ja-JP" altLang="en-US" sz="3200" dirty="0">
                <a:solidFill>
                  <a:srgbClr val="FFFFFF"/>
                </a:solidFill>
                <a:latin typeface="ＭＳ Ｐゴシック"/>
                <a:ea typeface="ＭＳ Ｐゴシック"/>
              </a:rPr>
              <a:t>肝臓からのブドウ糖産生率</a:t>
            </a:r>
            <a:endParaRPr lang="en-US" altLang="ja-JP" sz="3200" dirty="0">
              <a:solidFill>
                <a:srgbClr val="FFFFFF"/>
              </a:solidFill>
              <a:latin typeface="ＭＳ Ｐゴシック"/>
              <a:ea typeface="ＭＳ Ｐゴシック"/>
            </a:endParaRPr>
          </a:p>
          <a:p>
            <a:pPr lvl="1" eaLnBrk="1" hangingPunct="1"/>
            <a:r>
              <a:rPr lang="ja-JP" altLang="en-US" sz="3200" dirty="0">
                <a:solidFill>
                  <a:srgbClr val="FFFFFF"/>
                </a:solidFill>
                <a:latin typeface="ＭＳ Ｐゴシック"/>
                <a:ea typeface="ＭＳ Ｐゴシック"/>
              </a:rPr>
              <a:t>　</a:t>
            </a:r>
            <a:r>
              <a:rPr lang="en-US" altLang="ja-JP" sz="3200" dirty="0">
                <a:solidFill>
                  <a:srgbClr val="FFFFFF"/>
                </a:solidFill>
                <a:latin typeface="ＭＳ Ｐゴシック"/>
                <a:ea typeface="ＭＳ Ｐゴシック"/>
              </a:rPr>
              <a:t>200g/</a:t>
            </a:r>
            <a:r>
              <a:rPr lang="ja-JP" altLang="en-US" sz="3200" dirty="0">
                <a:solidFill>
                  <a:srgbClr val="FFFFFF"/>
                </a:solidFill>
                <a:latin typeface="ＭＳ Ｐゴシック"/>
                <a:ea typeface="ＭＳ Ｐゴシック"/>
              </a:rPr>
              <a:t>日　＝　</a:t>
            </a:r>
            <a:r>
              <a:rPr lang="en-US" altLang="ja-JP" sz="3200" dirty="0">
                <a:solidFill>
                  <a:srgbClr val="FFFFFF"/>
                </a:solidFill>
                <a:latin typeface="ＭＳ Ｐゴシック"/>
                <a:ea typeface="ＭＳ Ｐゴシック"/>
              </a:rPr>
              <a:t>8.3g/</a:t>
            </a:r>
            <a:r>
              <a:rPr lang="ja-JP" altLang="en-US" sz="3200" dirty="0">
                <a:solidFill>
                  <a:srgbClr val="FFFFFF"/>
                </a:solidFill>
                <a:latin typeface="ＭＳ Ｐゴシック"/>
                <a:ea typeface="ＭＳ Ｐゴシック"/>
              </a:rPr>
              <a:t>時間</a:t>
            </a:r>
            <a:endParaRPr lang="en-US" altLang="ja-JP" sz="3200" dirty="0">
              <a:solidFill>
                <a:srgbClr val="FFFFFF"/>
              </a:solidFill>
              <a:latin typeface="ＭＳ Ｐゴシック"/>
              <a:ea typeface="ＭＳ Ｐゴシック"/>
            </a:endParaRPr>
          </a:p>
          <a:p>
            <a:pPr lvl="1" eaLnBrk="1" hangingPunct="1"/>
            <a:r>
              <a:rPr lang="ja-JP" altLang="en-US" sz="3200" dirty="0" smtClean="0">
                <a:solidFill>
                  <a:srgbClr val="FFFFFF"/>
                </a:solidFill>
                <a:latin typeface="ＭＳ Ｐゴシック"/>
                <a:ea typeface="ＭＳ Ｐゴシック"/>
              </a:rPr>
              <a:t>もし</a:t>
            </a:r>
            <a:r>
              <a:rPr lang="en-US" altLang="ja-JP" sz="3200" dirty="0">
                <a:solidFill>
                  <a:srgbClr val="FFFFFF"/>
                </a:solidFill>
                <a:latin typeface="ＭＳ Ｐゴシック"/>
                <a:ea typeface="ＭＳ Ｐゴシック"/>
              </a:rPr>
              <a:t>8.3g/</a:t>
            </a:r>
            <a:r>
              <a:rPr lang="ja-JP" altLang="en-US" sz="3200" dirty="0">
                <a:solidFill>
                  <a:srgbClr val="FFFFFF"/>
                </a:solidFill>
                <a:latin typeface="ＭＳ Ｐゴシック"/>
                <a:ea typeface="ＭＳ Ｐゴシック"/>
              </a:rPr>
              <a:t>時間でブドウ糖を投与し</a:t>
            </a:r>
            <a:endParaRPr lang="en-US" altLang="ja-JP" sz="3200" dirty="0">
              <a:solidFill>
                <a:srgbClr val="FFFFFF"/>
              </a:solidFill>
              <a:latin typeface="ＭＳ Ｐゴシック"/>
              <a:ea typeface="ＭＳ Ｐゴシック"/>
            </a:endParaRPr>
          </a:p>
          <a:p>
            <a:pPr lvl="1" eaLnBrk="1" hangingPunct="1"/>
            <a:r>
              <a:rPr lang="ja-JP" altLang="en-US" sz="3200" dirty="0" smtClean="0">
                <a:solidFill>
                  <a:srgbClr val="FFFFFF"/>
                </a:solidFill>
                <a:latin typeface="ＭＳ Ｐゴシック"/>
                <a:ea typeface="ＭＳ Ｐゴシック"/>
              </a:rPr>
              <a:t>ブドウ糖利用が０とすると、</a:t>
            </a:r>
            <a:endParaRPr lang="en-US" altLang="ja-JP" sz="3200" dirty="0" smtClean="0">
              <a:solidFill>
                <a:srgbClr val="FFFFFF"/>
              </a:solidFill>
              <a:latin typeface="ＭＳ Ｐゴシック"/>
              <a:ea typeface="ＭＳ Ｐゴシック"/>
            </a:endParaRPr>
          </a:p>
          <a:p>
            <a:pPr lvl="1" eaLnBrk="1" hangingPunct="1"/>
            <a:endParaRPr lang="en-US" altLang="ja-JP" sz="3200" dirty="0" smtClean="0">
              <a:solidFill>
                <a:srgbClr val="FFFFFF"/>
              </a:solidFill>
              <a:latin typeface="ＭＳ Ｐゴシック"/>
              <a:ea typeface="ＭＳ Ｐゴシック"/>
            </a:endParaRPr>
          </a:p>
          <a:p>
            <a:pPr lvl="1" eaLnBrk="1" hangingPunct="1"/>
            <a:endParaRPr lang="en-US" altLang="ja-JP" sz="3200" dirty="0">
              <a:solidFill>
                <a:srgbClr val="FFFFFF"/>
              </a:solidFill>
              <a:latin typeface="ＭＳ Ｐゴシック"/>
              <a:ea typeface="ＭＳ Ｐゴシック"/>
            </a:endParaRPr>
          </a:p>
          <a:p>
            <a:pPr lvl="1" eaLnBrk="1" hangingPunct="1"/>
            <a:endParaRPr lang="en-US" altLang="ja-JP" sz="3200" dirty="0" smtClean="0">
              <a:solidFill>
                <a:srgbClr val="FFFFFF"/>
              </a:solidFill>
              <a:latin typeface="ＭＳ Ｐゴシック"/>
              <a:ea typeface="ＭＳ Ｐゴシック"/>
            </a:endParaRPr>
          </a:p>
          <a:p>
            <a:pPr lvl="1" eaLnBrk="1" hangingPunct="1"/>
            <a:endParaRPr lang="en-US" altLang="ja-JP" sz="3200" dirty="0">
              <a:solidFill>
                <a:srgbClr val="FFFFFF"/>
              </a:solidFill>
              <a:latin typeface="ＭＳ Ｐゴシック"/>
              <a:ea typeface="ＭＳ Ｐゴシック"/>
            </a:endParaRPr>
          </a:p>
          <a:p>
            <a:pPr lvl="1" eaLnBrk="1" hangingPunct="1"/>
            <a:r>
              <a:rPr lang="ja-JP" altLang="en-US" sz="3200" dirty="0">
                <a:solidFill>
                  <a:srgbClr val="FFFFFF"/>
                </a:solidFill>
                <a:latin typeface="ＭＳ Ｐゴシック"/>
                <a:ea typeface="ＭＳ Ｐゴシック"/>
              </a:rPr>
              <a:t>　１分で　</a:t>
            </a:r>
            <a:r>
              <a:rPr lang="en-US" altLang="ja-JP" sz="3200" dirty="0">
                <a:solidFill>
                  <a:srgbClr val="FFFFFF"/>
                </a:solidFill>
                <a:latin typeface="ＭＳ Ｐゴシック"/>
                <a:ea typeface="ＭＳ Ｐゴシック"/>
              </a:rPr>
              <a:t>1mg/dl</a:t>
            </a:r>
            <a:r>
              <a:rPr lang="ja-JP" altLang="en-US" sz="3200" dirty="0">
                <a:solidFill>
                  <a:srgbClr val="FFFFFF"/>
                </a:solidFill>
                <a:latin typeface="ＭＳ Ｐゴシック"/>
                <a:ea typeface="ＭＳ Ｐゴシック"/>
              </a:rPr>
              <a:t>　</a:t>
            </a:r>
            <a:r>
              <a:rPr lang="ja-JP" altLang="en-US" sz="3200" dirty="0">
                <a:solidFill>
                  <a:srgbClr val="FFFF00"/>
                </a:solidFill>
                <a:latin typeface="ＭＳ Ｐゴシック"/>
                <a:ea typeface="ＭＳ Ｐゴシック"/>
              </a:rPr>
              <a:t>上昇</a:t>
            </a:r>
            <a:endParaRPr lang="en-US" altLang="ja-JP" sz="3200" dirty="0">
              <a:solidFill>
                <a:srgbClr val="FFFF00"/>
              </a:solidFill>
              <a:latin typeface="ＭＳ Ｐゴシック"/>
              <a:ea typeface="ＭＳ Ｐゴシック"/>
            </a:endParaRPr>
          </a:p>
          <a:p>
            <a:pPr lvl="1" eaLnBrk="1" hangingPunct="1"/>
            <a:r>
              <a:rPr lang="ja-JP" altLang="en-US" sz="3200" dirty="0">
                <a:solidFill>
                  <a:srgbClr val="FFFFFF"/>
                </a:solidFill>
                <a:latin typeface="ＭＳ Ｐゴシック"/>
                <a:ea typeface="ＭＳ Ｐゴシック"/>
              </a:rPr>
              <a:t>　１時間で　血糖が</a:t>
            </a:r>
            <a:r>
              <a:rPr lang="en-US" altLang="ja-JP" sz="3200" dirty="0">
                <a:solidFill>
                  <a:srgbClr val="FFFFFF"/>
                </a:solidFill>
                <a:latin typeface="ＭＳ Ｐゴシック"/>
                <a:ea typeface="ＭＳ Ｐゴシック"/>
              </a:rPr>
              <a:t>50mg/dl</a:t>
            </a:r>
            <a:r>
              <a:rPr lang="ja-JP" altLang="en-US" sz="3200" dirty="0">
                <a:solidFill>
                  <a:srgbClr val="FFFFFF"/>
                </a:solidFill>
                <a:latin typeface="ＭＳ Ｐゴシック"/>
                <a:ea typeface="ＭＳ Ｐゴシック"/>
              </a:rPr>
              <a:t>以上</a:t>
            </a:r>
            <a:r>
              <a:rPr lang="ja-JP" altLang="en-US" sz="3200" dirty="0">
                <a:solidFill>
                  <a:srgbClr val="FFFF00"/>
                </a:solidFill>
                <a:latin typeface="ＭＳ Ｐゴシック"/>
                <a:ea typeface="ＭＳ Ｐゴシック"/>
              </a:rPr>
              <a:t>上昇</a:t>
            </a:r>
            <a:endParaRPr lang="en-US" altLang="ja-JP" sz="3200" dirty="0">
              <a:solidFill>
                <a:srgbClr val="FFFF00"/>
              </a:solidFill>
              <a:latin typeface="ＭＳ Ｐゴシック"/>
              <a:ea typeface="ＭＳ Ｐゴシック"/>
            </a:endParaRPr>
          </a:p>
          <a:p>
            <a:pPr lvl="1" eaLnBrk="1" hangingPunct="1"/>
            <a:r>
              <a:rPr lang="ja-JP" altLang="en-US" sz="3200" dirty="0">
                <a:solidFill>
                  <a:srgbClr val="FFFFFF"/>
                </a:solidFill>
                <a:latin typeface="ＭＳ Ｐゴシック"/>
                <a:ea typeface="ＭＳ Ｐゴシック"/>
              </a:rPr>
              <a:t>　２時間で　</a:t>
            </a:r>
            <a:r>
              <a:rPr lang="en-US" altLang="ja-JP" sz="3200" dirty="0">
                <a:solidFill>
                  <a:srgbClr val="FFFFFF"/>
                </a:solidFill>
                <a:latin typeface="ＭＳ Ｐゴシック"/>
                <a:ea typeface="ＭＳ Ｐゴシック"/>
              </a:rPr>
              <a:t>100mg/dl</a:t>
            </a:r>
            <a:r>
              <a:rPr lang="ja-JP" altLang="en-US" sz="3200" dirty="0">
                <a:solidFill>
                  <a:srgbClr val="FFFFFF"/>
                </a:solidFill>
                <a:latin typeface="ＭＳ Ｐゴシック"/>
                <a:ea typeface="ＭＳ Ｐゴシック"/>
              </a:rPr>
              <a:t>以上</a:t>
            </a:r>
            <a:r>
              <a:rPr lang="ja-JP" altLang="en-US" sz="3200" dirty="0">
                <a:solidFill>
                  <a:srgbClr val="FFFF00"/>
                </a:solidFill>
                <a:latin typeface="ＭＳ Ｐゴシック"/>
                <a:ea typeface="ＭＳ Ｐゴシック"/>
              </a:rPr>
              <a:t>上昇</a:t>
            </a:r>
            <a:r>
              <a:rPr lang="ja-JP" altLang="en-US" sz="3200" dirty="0">
                <a:solidFill>
                  <a:srgbClr val="FFFFFF"/>
                </a:solidFill>
                <a:latin typeface="ＭＳ Ｐゴシック"/>
                <a:ea typeface="ＭＳ Ｐゴシック"/>
              </a:rPr>
              <a:t>！</a:t>
            </a:r>
            <a:endParaRPr lang="en-US" altLang="ja-JP" sz="3200" dirty="0">
              <a:solidFill>
                <a:srgbClr val="FFFFFF"/>
              </a:solidFill>
              <a:latin typeface="ＭＳ Ｐゴシック"/>
              <a:ea typeface="ＭＳ Ｐゴシック"/>
            </a:endParaRPr>
          </a:p>
          <a:p>
            <a:pPr lvl="1" eaLnBrk="1" hangingPunct="1"/>
            <a:endParaRPr lang="en-US" altLang="ja-JP" sz="3200" dirty="0">
              <a:solidFill>
                <a:srgbClr val="FFFFFF"/>
              </a:solidFill>
              <a:latin typeface="ＭＳ Ｐゴシック"/>
              <a:ea typeface="ＭＳ Ｐゴシック"/>
            </a:endParaRPr>
          </a:p>
          <a:p>
            <a:pPr lvl="1" eaLnBrk="1" hangingPunct="1"/>
            <a:r>
              <a:rPr lang="ja-JP" altLang="en-US" sz="3200" dirty="0">
                <a:solidFill>
                  <a:srgbClr val="FFFFFF"/>
                </a:solidFill>
                <a:latin typeface="ＭＳ Ｐゴシック"/>
                <a:ea typeface="ＭＳ Ｐゴシック"/>
              </a:rPr>
              <a:t>血糖測定は急性期は１時間おき！</a:t>
            </a:r>
            <a:endParaRPr lang="en-US" altLang="ja-JP" sz="3200" dirty="0">
              <a:solidFill>
                <a:srgbClr val="FFFFFF"/>
              </a:solidFill>
              <a:latin typeface="ＭＳ Ｐゴシック"/>
              <a:ea typeface="ＭＳ Ｐゴシック"/>
            </a:endParaRPr>
          </a:p>
        </p:txBody>
      </p:sp>
      <p:sp>
        <p:nvSpPr>
          <p:cNvPr id="3" name="テキスト ボックス 2"/>
          <p:cNvSpPr txBox="1"/>
          <p:nvPr/>
        </p:nvSpPr>
        <p:spPr>
          <a:xfrm>
            <a:off x="392459" y="2901235"/>
            <a:ext cx="8520281" cy="1077218"/>
          </a:xfrm>
          <a:prstGeom prst="rect">
            <a:avLst/>
          </a:prstGeom>
          <a:noFill/>
        </p:spPr>
        <p:txBody>
          <a:bodyPr wrap="none" rtlCol="0">
            <a:spAutoFit/>
          </a:bodyPr>
          <a:lstStyle/>
          <a:p>
            <a:r>
              <a:rPr lang="en-US" altLang="ja-JP" sz="3200" b="0" dirty="0" smtClean="0">
                <a:solidFill>
                  <a:srgbClr val="FFFF00"/>
                </a:solidFill>
              </a:rPr>
              <a:t>8300[mg]÷</a:t>
            </a:r>
            <a:r>
              <a:rPr lang="ja-JP" altLang="en-US" sz="3200" b="0" dirty="0" smtClean="0">
                <a:solidFill>
                  <a:srgbClr val="FFFF00"/>
                </a:solidFill>
              </a:rPr>
              <a:t>（</a:t>
            </a:r>
            <a:r>
              <a:rPr lang="en-US" altLang="ja-JP" sz="3200" b="0" dirty="0" smtClean="0">
                <a:solidFill>
                  <a:srgbClr val="FFFF00"/>
                </a:solidFill>
              </a:rPr>
              <a:t>60[kg]×0.25×10[dl/L]</a:t>
            </a:r>
            <a:r>
              <a:rPr lang="ja-JP" altLang="en-US" sz="3200" b="0" dirty="0" smtClean="0">
                <a:solidFill>
                  <a:srgbClr val="FFFF00"/>
                </a:solidFill>
              </a:rPr>
              <a:t>）</a:t>
            </a:r>
            <a:r>
              <a:rPr lang="en-US" altLang="ja-JP" sz="3200" b="0" dirty="0" smtClean="0">
                <a:solidFill>
                  <a:srgbClr val="FFFF00"/>
                </a:solidFill>
              </a:rPr>
              <a:t>÷60[min]</a:t>
            </a:r>
          </a:p>
          <a:p>
            <a:r>
              <a:rPr lang="ja-JP" altLang="en-US" sz="3200" b="0" dirty="0" smtClean="0">
                <a:solidFill>
                  <a:srgbClr val="FFFF00"/>
                </a:solidFill>
              </a:rPr>
              <a:t>　　＝　</a:t>
            </a:r>
            <a:r>
              <a:rPr lang="en-US" altLang="ja-JP" sz="3200" b="0" dirty="0" smtClean="0">
                <a:solidFill>
                  <a:srgbClr val="FFFF00"/>
                </a:solidFill>
              </a:rPr>
              <a:t>0.92</a:t>
            </a:r>
            <a:r>
              <a:rPr lang="ja-JP" altLang="en-US" sz="3200" b="0" dirty="0">
                <a:solidFill>
                  <a:srgbClr val="FFFF00"/>
                </a:solidFill>
              </a:rPr>
              <a:t> </a:t>
            </a:r>
            <a:r>
              <a:rPr lang="en-US" altLang="ja-JP" sz="3200" b="0" dirty="0" smtClean="0">
                <a:solidFill>
                  <a:srgbClr val="FFFF00"/>
                </a:solidFill>
              </a:rPr>
              <a:t>[mg/dl</a:t>
            </a:r>
            <a:r>
              <a:rPr lang="ja-JP" altLang="en-US" sz="3200" b="0" dirty="0">
                <a:solidFill>
                  <a:srgbClr val="FFFF00"/>
                </a:solidFill>
              </a:rPr>
              <a:t> </a:t>
            </a:r>
            <a:r>
              <a:rPr lang="en-US" altLang="ja-JP" sz="3200" b="0" dirty="0" smtClean="0">
                <a:solidFill>
                  <a:srgbClr val="FFFF00"/>
                </a:solidFill>
              </a:rPr>
              <a:t>per min]</a:t>
            </a:r>
            <a:endParaRPr lang="ja-JP" altLang="en-US" sz="3200" b="0" dirty="0">
              <a:solidFill>
                <a:srgbClr val="FFFF00"/>
              </a:solidFill>
            </a:endParaRPr>
          </a:p>
        </p:txBody>
      </p:sp>
      <p:sp>
        <p:nvSpPr>
          <p:cNvPr id="4" name="テキスト ボックス 3"/>
          <p:cNvSpPr txBox="1"/>
          <p:nvPr/>
        </p:nvSpPr>
        <p:spPr>
          <a:xfrm>
            <a:off x="5717054" y="1806288"/>
            <a:ext cx="3195686" cy="830997"/>
          </a:xfrm>
          <a:prstGeom prst="rect">
            <a:avLst/>
          </a:prstGeom>
          <a:noFill/>
        </p:spPr>
        <p:txBody>
          <a:bodyPr wrap="square" rtlCol="0">
            <a:spAutoFit/>
          </a:bodyPr>
          <a:lstStyle/>
          <a:p>
            <a:r>
              <a:rPr lang="ja-JP" altLang="en-US" sz="2400" dirty="0" smtClean="0">
                <a:solidFill>
                  <a:srgbClr val="DAEDEF"/>
                </a:solidFill>
                <a:effectLst>
                  <a:outerShdw blurRad="38100" dist="38100" dir="2700000" algn="tl">
                    <a:srgbClr val="000000">
                      <a:alpha val="43137"/>
                    </a:srgbClr>
                  </a:outerShdw>
                </a:effectLst>
              </a:rPr>
              <a:t>ブドウ糖の体液中への拡散を仮定すると：</a:t>
            </a:r>
            <a:endParaRPr lang="ja-JP" altLang="en-US" sz="2400" dirty="0">
              <a:solidFill>
                <a:srgbClr val="DAEDE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5292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テキスト ボックス 1"/>
          <p:cNvSpPr txBox="1">
            <a:spLocks noChangeArrowheads="1"/>
          </p:cNvSpPr>
          <p:nvPr/>
        </p:nvSpPr>
        <p:spPr bwMode="auto">
          <a:xfrm>
            <a:off x="588963" y="336550"/>
            <a:ext cx="7970837"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marL="9525" indent="-9525" eaLnBrk="1" hangingPunct="1"/>
            <a:r>
              <a:rPr lang="ja-JP" altLang="en-US" sz="3200" dirty="0">
                <a:solidFill>
                  <a:srgbClr val="FFFFFF"/>
                </a:solidFill>
                <a:latin typeface="ＭＳ Ｐゴシック"/>
                <a:ea typeface="ＭＳ Ｐゴシック"/>
              </a:rPr>
              <a:t>肝臓からのブドウ糖産生率</a:t>
            </a:r>
            <a:endParaRPr lang="en-US" altLang="ja-JP" sz="3200" dirty="0">
              <a:solidFill>
                <a:srgbClr val="FFFFFF"/>
              </a:solidFill>
              <a:latin typeface="ＭＳ Ｐゴシック"/>
              <a:ea typeface="ＭＳ Ｐゴシック"/>
            </a:endParaRPr>
          </a:p>
          <a:p>
            <a:pPr marL="9525" indent="-9525" eaLnBrk="1" hangingPunct="1"/>
            <a:r>
              <a:rPr lang="ja-JP" altLang="en-US" sz="3200" dirty="0">
                <a:solidFill>
                  <a:srgbClr val="FFFFFF"/>
                </a:solidFill>
                <a:latin typeface="ＭＳ Ｐゴシック"/>
                <a:ea typeface="ＭＳ Ｐゴシック"/>
              </a:rPr>
              <a:t>　</a:t>
            </a:r>
            <a:r>
              <a:rPr lang="en-US" altLang="ja-JP" sz="3200" dirty="0">
                <a:solidFill>
                  <a:srgbClr val="FFFFFF"/>
                </a:solidFill>
                <a:latin typeface="ＭＳ Ｐゴシック"/>
                <a:ea typeface="ＭＳ Ｐゴシック"/>
              </a:rPr>
              <a:t>200g/</a:t>
            </a:r>
            <a:r>
              <a:rPr lang="ja-JP" altLang="en-US" sz="3200" dirty="0">
                <a:solidFill>
                  <a:srgbClr val="FFFFFF"/>
                </a:solidFill>
                <a:latin typeface="ＭＳ Ｐゴシック"/>
                <a:ea typeface="ＭＳ Ｐゴシック"/>
              </a:rPr>
              <a:t>日　＝　</a:t>
            </a:r>
            <a:r>
              <a:rPr lang="en-US" altLang="ja-JP" sz="3200" dirty="0">
                <a:solidFill>
                  <a:srgbClr val="FFFFFF"/>
                </a:solidFill>
                <a:latin typeface="ＭＳ Ｐゴシック"/>
                <a:ea typeface="ＭＳ Ｐゴシック"/>
              </a:rPr>
              <a:t>8.3g/</a:t>
            </a:r>
            <a:r>
              <a:rPr lang="ja-JP" altLang="en-US" sz="3200" dirty="0">
                <a:solidFill>
                  <a:srgbClr val="FFFFFF"/>
                </a:solidFill>
                <a:latin typeface="ＭＳ Ｐゴシック"/>
                <a:ea typeface="ＭＳ Ｐゴシック"/>
              </a:rPr>
              <a:t>時間</a:t>
            </a:r>
            <a:endParaRPr lang="en-US" altLang="ja-JP" sz="3200" dirty="0">
              <a:solidFill>
                <a:srgbClr val="FFFFFF"/>
              </a:solidFill>
              <a:latin typeface="ＭＳ Ｐゴシック"/>
              <a:ea typeface="ＭＳ Ｐゴシック"/>
            </a:endParaRPr>
          </a:p>
          <a:p>
            <a:pPr marL="9525" indent="-9525" eaLnBrk="1" hangingPunct="1"/>
            <a:r>
              <a:rPr lang="en-US" altLang="ja-JP" sz="3200" dirty="0">
                <a:solidFill>
                  <a:srgbClr val="FFFFFF"/>
                </a:solidFill>
                <a:latin typeface="ＭＳ Ｐゴシック"/>
                <a:ea typeface="ＭＳ Ｐゴシック"/>
              </a:rPr>
              <a:t>  </a:t>
            </a:r>
            <a:r>
              <a:rPr lang="ja-JP" altLang="en-US" sz="3200" dirty="0">
                <a:solidFill>
                  <a:srgbClr val="FFFFFF"/>
                </a:solidFill>
                <a:latin typeface="ＭＳ Ｐゴシック"/>
                <a:ea typeface="ＭＳ Ｐゴシック"/>
              </a:rPr>
              <a:t>（</a:t>
            </a:r>
            <a:r>
              <a:rPr lang="en-US" altLang="ja-JP" sz="3200" dirty="0">
                <a:solidFill>
                  <a:srgbClr val="FFFFFF"/>
                </a:solidFill>
                <a:latin typeface="ＭＳ Ｐゴシック"/>
                <a:ea typeface="ＭＳ Ｐゴシック"/>
              </a:rPr>
              <a:t>2.2mg/kg per min</a:t>
            </a:r>
            <a:r>
              <a:rPr lang="ja-JP" altLang="en-US" sz="3200" dirty="0">
                <a:solidFill>
                  <a:srgbClr val="FFFFFF"/>
                </a:solidFill>
                <a:latin typeface="ＭＳ Ｐゴシック"/>
                <a:ea typeface="ＭＳ Ｐゴシック"/>
              </a:rPr>
              <a:t>）</a:t>
            </a:r>
            <a:endParaRPr lang="en-US" altLang="ja-JP" sz="3200" dirty="0">
              <a:solidFill>
                <a:srgbClr val="FFFFFF"/>
              </a:solidFill>
              <a:latin typeface="ＭＳ Ｐゴシック"/>
              <a:ea typeface="ＭＳ Ｐゴシック"/>
            </a:endParaRPr>
          </a:p>
          <a:p>
            <a:pPr marL="9525" indent="-9525" eaLnBrk="1" hangingPunct="1"/>
            <a:r>
              <a:rPr lang="ja-JP" altLang="en-US" sz="3200" dirty="0">
                <a:solidFill>
                  <a:srgbClr val="FFFFFF"/>
                </a:solidFill>
                <a:latin typeface="ＭＳ Ｐゴシック"/>
                <a:ea typeface="ＭＳ Ｐゴシック"/>
              </a:rPr>
              <a:t>もし肝臓からの糖産生が止まったら</a:t>
            </a:r>
            <a:endParaRPr lang="en-US" altLang="ja-JP" sz="3200" dirty="0">
              <a:solidFill>
                <a:srgbClr val="FFFFFF"/>
              </a:solidFill>
              <a:latin typeface="ＭＳ Ｐゴシック"/>
              <a:ea typeface="ＭＳ Ｐゴシック"/>
            </a:endParaRPr>
          </a:p>
          <a:p>
            <a:pPr marL="9525" indent="-9525" eaLnBrk="1" hangingPunct="1"/>
            <a:r>
              <a:rPr lang="ja-JP" altLang="en-US" sz="3200" dirty="0" smtClean="0">
                <a:solidFill>
                  <a:srgbClr val="FFFFFF"/>
                </a:solidFill>
                <a:latin typeface="ＭＳ Ｐゴシック"/>
                <a:ea typeface="ＭＳ Ｐゴシック"/>
              </a:rPr>
              <a:t>　</a:t>
            </a:r>
            <a:r>
              <a:rPr lang="ja-JP" altLang="en-US" sz="3200" u="sng" dirty="0" smtClean="0">
                <a:solidFill>
                  <a:srgbClr val="FFFFFF"/>
                </a:solidFill>
                <a:latin typeface="ＭＳ Ｐゴシック"/>
                <a:ea typeface="ＭＳ Ｐゴシック"/>
              </a:rPr>
              <a:t>　</a:t>
            </a:r>
            <a:r>
              <a:rPr lang="en-US" altLang="ja-JP" sz="3200" u="sng" dirty="0" smtClean="0">
                <a:solidFill>
                  <a:srgbClr val="FFFFFF"/>
                </a:solidFill>
                <a:latin typeface="ＭＳ Ｐゴシック"/>
                <a:ea typeface="ＭＳ Ｐゴシック"/>
              </a:rPr>
              <a:t>Ra(</a:t>
            </a:r>
            <a:r>
              <a:rPr lang="ja-JP" altLang="en-US" sz="3200" u="sng" dirty="0" smtClean="0">
                <a:solidFill>
                  <a:srgbClr val="FFFFFF"/>
                </a:solidFill>
                <a:latin typeface="ＭＳ Ｐゴシック"/>
                <a:ea typeface="ＭＳ Ｐゴシック"/>
              </a:rPr>
              <a:t>糖産生</a:t>
            </a:r>
            <a:r>
              <a:rPr lang="en-US" altLang="ja-JP" sz="3200" u="sng" dirty="0" smtClean="0">
                <a:solidFill>
                  <a:srgbClr val="FFFFFF"/>
                </a:solidFill>
                <a:latin typeface="ＭＳ Ｐゴシック"/>
                <a:ea typeface="ＭＳ Ｐゴシック"/>
              </a:rPr>
              <a:t>) = Rd(</a:t>
            </a:r>
            <a:r>
              <a:rPr lang="ja-JP" altLang="en-US" sz="3200" u="sng" dirty="0" smtClean="0">
                <a:solidFill>
                  <a:srgbClr val="FFFFFF"/>
                </a:solidFill>
                <a:latin typeface="ＭＳ Ｐゴシック"/>
                <a:ea typeface="ＭＳ Ｐゴシック"/>
              </a:rPr>
              <a:t>糖利用</a:t>
            </a:r>
            <a:r>
              <a:rPr lang="en-US" altLang="ja-JP" sz="3200" u="sng" dirty="0" smtClean="0">
                <a:solidFill>
                  <a:srgbClr val="FFFFFF"/>
                </a:solidFill>
                <a:latin typeface="ＭＳ Ｐゴシック"/>
                <a:ea typeface="ＭＳ Ｐゴシック"/>
              </a:rPr>
              <a:t>)</a:t>
            </a:r>
          </a:p>
          <a:p>
            <a:pPr marL="9525" indent="-9525" eaLnBrk="1" hangingPunct="1"/>
            <a:r>
              <a:rPr lang="ja-JP" altLang="en-US" sz="2400" dirty="0" smtClean="0">
                <a:solidFill>
                  <a:srgbClr val="FFFF00"/>
                </a:solidFill>
                <a:latin typeface="ＭＳ Ｐゴシック"/>
                <a:ea typeface="ＭＳ Ｐゴシック"/>
              </a:rPr>
              <a:t>空腹時などで血糖が上昇しないのは糖産生の分だけ糖が利用されているはず。ブドウ糖分布容積内で</a:t>
            </a:r>
            <a:r>
              <a:rPr lang="en-US" altLang="ja-JP" sz="2400" dirty="0" smtClean="0">
                <a:solidFill>
                  <a:srgbClr val="FFFF00"/>
                </a:solidFill>
                <a:latin typeface="ＭＳ Ｐゴシック"/>
                <a:ea typeface="ＭＳ Ｐゴシック"/>
              </a:rPr>
              <a:t>8.3g/</a:t>
            </a:r>
            <a:r>
              <a:rPr lang="ja-JP" altLang="en-US" sz="2400" dirty="0" smtClean="0">
                <a:solidFill>
                  <a:srgbClr val="FFFF00"/>
                </a:solidFill>
                <a:latin typeface="ＭＳ Ｐゴシック"/>
                <a:ea typeface="ＭＳ Ｐゴシック"/>
              </a:rPr>
              <a:t>時間ブドウ糖が消費される。</a:t>
            </a:r>
            <a:endParaRPr lang="en-US" altLang="ja-JP" sz="2400" dirty="0" smtClean="0">
              <a:solidFill>
                <a:srgbClr val="FFFF00"/>
              </a:solidFill>
              <a:latin typeface="ＭＳ Ｐゴシック"/>
              <a:ea typeface="ＭＳ Ｐゴシック"/>
            </a:endParaRPr>
          </a:p>
          <a:p>
            <a:pPr marL="9525" indent="-9525" eaLnBrk="1" hangingPunct="1"/>
            <a:endParaRPr lang="en-US" altLang="ja-JP" dirty="0">
              <a:solidFill>
                <a:srgbClr val="FFFFFF"/>
              </a:solidFill>
              <a:latin typeface="ＭＳ Ｐゴシック"/>
              <a:ea typeface="ＭＳ Ｐゴシック"/>
            </a:endParaRPr>
          </a:p>
          <a:p>
            <a:pPr marL="9525" indent="-9525" eaLnBrk="1" hangingPunct="1"/>
            <a:r>
              <a:rPr lang="ja-JP" altLang="en-US" sz="3200" dirty="0">
                <a:solidFill>
                  <a:srgbClr val="FFFFFF"/>
                </a:solidFill>
                <a:latin typeface="ＭＳ Ｐゴシック"/>
                <a:ea typeface="ＭＳ Ｐゴシック"/>
              </a:rPr>
              <a:t>　１分で　</a:t>
            </a:r>
            <a:r>
              <a:rPr lang="en-US" altLang="ja-JP" sz="3200" dirty="0">
                <a:solidFill>
                  <a:srgbClr val="FFFFFF"/>
                </a:solidFill>
                <a:latin typeface="ＭＳ Ｐゴシック"/>
                <a:ea typeface="ＭＳ Ｐゴシック"/>
              </a:rPr>
              <a:t>1mg/dl</a:t>
            </a:r>
            <a:r>
              <a:rPr lang="ja-JP" altLang="en-US" sz="3200" dirty="0">
                <a:solidFill>
                  <a:srgbClr val="FFFFFF"/>
                </a:solidFill>
                <a:latin typeface="ＭＳ Ｐゴシック"/>
                <a:ea typeface="ＭＳ Ｐゴシック"/>
              </a:rPr>
              <a:t>　</a:t>
            </a:r>
            <a:r>
              <a:rPr lang="ja-JP" altLang="en-US" sz="3200" dirty="0">
                <a:solidFill>
                  <a:srgbClr val="AAFFD2"/>
                </a:solidFill>
                <a:latin typeface="ＭＳ Ｐゴシック"/>
                <a:ea typeface="ＭＳ Ｐゴシック"/>
              </a:rPr>
              <a:t>低下</a:t>
            </a:r>
            <a:endParaRPr lang="en-US" altLang="ja-JP" sz="3200" dirty="0">
              <a:solidFill>
                <a:srgbClr val="AAFFD2"/>
              </a:solidFill>
              <a:latin typeface="ＭＳ Ｐゴシック"/>
              <a:ea typeface="ＭＳ Ｐゴシック"/>
            </a:endParaRPr>
          </a:p>
          <a:p>
            <a:pPr marL="9525" indent="-9525" eaLnBrk="1" hangingPunct="1"/>
            <a:r>
              <a:rPr lang="ja-JP" altLang="en-US" sz="3200" dirty="0">
                <a:solidFill>
                  <a:srgbClr val="FFFFFF"/>
                </a:solidFill>
                <a:latin typeface="ＭＳ Ｐゴシック"/>
                <a:ea typeface="ＭＳ Ｐゴシック"/>
              </a:rPr>
              <a:t>　１時間で　血糖が</a:t>
            </a:r>
            <a:r>
              <a:rPr lang="en-US" altLang="ja-JP" sz="3200" dirty="0">
                <a:solidFill>
                  <a:srgbClr val="FFFFFF"/>
                </a:solidFill>
                <a:latin typeface="ＭＳ Ｐゴシック"/>
                <a:ea typeface="ＭＳ Ｐゴシック"/>
              </a:rPr>
              <a:t>50mg/dl</a:t>
            </a:r>
            <a:r>
              <a:rPr lang="ja-JP" altLang="en-US" sz="3200" dirty="0">
                <a:solidFill>
                  <a:srgbClr val="FFFFFF"/>
                </a:solidFill>
                <a:latin typeface="ＭＳ Ｐゴシック"/>
                <a:ea typeface="ＭＳ Ｐゴシック"/>
              </a:rPr>
              <a:t>以上</a:t>
            </a:r>
            <a:r>
              <a:rPr lang="ja-JP" altLang="en-US" sz="3200" dirty="0">
                <a:solidFill>
                  <a:srgbClr val="AAFFD2"/>
                </a:solidFill>
                <a:latin typeface="ＭＳ Ｐゴシック"/>
                <a:ea typeface="ＭＳ Ｐゴシック"/>
              </a:rPr>
              <a:t>低下</a:t>
            </a:r>
            <a:endParaRPr lang="en-US" altLang="ja-JP" sz="3200" dirty="0">
              <a:solidFill>
                <a:srgbClr val="AAFFD2"/>
              </a:solidFill>
              <a:latin typeface="ＭＳ Ｐゴシック"/>
              <a:ea typeface="ＭＳ Ｐゴシック"/>
            </a:endParaRPr>
          </a:p>
          <a:p>
            <a:pPr marL="9525" indent="-9525" eaLnBrk="1" hangingPunct="1"/>
            <a:r>
              <a:rPr lang="ja-JP" altLang="en-US" sz="3200" dirty="0">
                <a:solidFill>
                  <a:srgbClr val="FFFFFF"/>
                </a:solidFill>
                <a:latin typeface="ＭＳ Ｐゴシック"/>
                <a:ea typeface="ＭＳ Ｐゴシック"/>
              </a:rPr>
              <a:t>　２時間で　</a:t>
            </a:r>
            <a:r>
              <a:rPr lang="en-US" altLang="ja-JP" sz="3200" dirty="0">
                <a:solidFill>
                  <a:srgbClr val="FFFFFF"/>
                </a:solidFill>
                <a:latin typeface="ＭＳ Ｐゴシック"/>
                <a:ea typeface="ＭＳ Ｐゴシック"/>
              </a:rPr>
              <a:t>100mg/dl</a:t>
            </a:r>
            <a:r>
              <a:rPr lang="ja-JP" altLang="en-US" sz="3200" dirty="0">
                <a:solidFill>
                  <a:srgbClr val="FFFFFF"/>
                </a:solidFill>
                <a:latin typeface="ＭＳ Ｐゴシック"/>
                <a:ea typeface="ＭＳ Ｐゴシック"/>
              </a:rPr>
              <a:t>以上</a:t>
            </a:r>
            <a:r>
              <a:rPr lang="ja-JP" altLang="en-US" sz="3200" dirty="0">
                <a:solidFill>
                  <a:srgbClr val="AAFFD2"/>
                </a:solidFill>
                <a:latin typeface="ＭＳ Ｐゴシック"/>
                <a:ea typeface="ＭＳ Ｐゴシック"/>
              </a:rPr>
              <a:t>低下</a:t>
            </a:r>
            <a:r>
              <a:rPr lang="ja-JP" altLang="en-US" sz="3200" dirty="0" smtClean="0">
                <a:solidFill>
                  <a:srgbClr val="FFFFFF"/>
                </a:solidFill>
                <a:latin typeface="ＭＳ Ｐゴシック"/>
                <a:ea typeface="ＭＳ Ｐゴシック"/>
              </a:rPr>
              <a:t>！</a:t>
            </a:r>
            <a:endParaRPr lang="en-US" altLang="ja-JP" sz="3200" dirty="0" smtClean="0">
              <a:solidFill>
                <a:srgbClr val="FFFFFF"/>
              </a:solidFill>
              <a:latin typeface="ＭＳ Ｐゴシック"/>
              <a:ea typeface="ＭＳ Ｐゴシック"/>
            </a:endParaRPr>
          </a:p>
          <a:p>
            <a:pPr marL="9525" indent="-9525" eaLnBrk="1" hangingPunct="1"/>
            <a:endParaRPr lang="en-US" altLang="ja-JP" sz="3200" dirty="0">
              <a:solidFill>
                <a:srgbClr val="FFFFFF"/>
              </a:solidFill>
              <a:latin typeface="ＭＳ Ｐゴシック"/>
              <a:ea typeface="ＭＳ Ｐゴシック"/>
            </a:endParaRPr>
          </a:p>
          <a:p>
            <a:pPr marL="9525" indent="-9525" eaLnBrk="1" hangingPunct="1"/>
            <a:r>
              <a:rPr lang="ja-JP" altLang="en-US" sz="3200" dirty="0">
                <a:solidFill>
                  <a:srgbClr val="FFFFFF"/>
                </a:solidFill>
                <a:latin typeface="ＭＳ Ｐゴシック"/>
                <a:ea typeface="ＭＳ Ｐゴシック"/>
              </a:rPr>
              <a:t>血糖測定は急性期は１時間おき！</a:t>
            </a:r>
            <a:endParaRPr lang="en-US" altLang="ja-JP" sz="3200" dirty="0">
              <a:solidFill>
                <a:srgbClr val="FFFFFF"/>
              </a:solidFill>
              <a:latin typeface="ＭＳ Ｐゴシック"/>
              <a:ea typeface="ＭＳ Ｐゴシック"/>
            </a:endParaRPr>
          </a:p>
        </p:txBody>
      </p:sp>
    </p:spTree>
    <p:extLst>
      <p:ext uri="{BB962C8B-B14F-4D97-AF65-F5344CB8AC3E}">
        <p14:creationId xmlns:p14="http://schemas.microsoft.com/office/powerpoint/2010/main" val="464666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テキスト ボックス 1"/>
          <p:cNvSpPr txBox="1">
            <a:spLocks noChangeArrowheads="1"/>
          </p:cNvSpPr>
          <p:nvPr/>
        </p:nvSpPr>
        <p:spPr bwMode="auto">
          <a:xfrm>
            <a:off x="588963" y="336550"/>
            <a:ext cx="797083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200" dirty="0">
                <a:solidFill>
                  <a:srgbClr val="FFFFFF"/>
                </a:solidFill>
                <a:latin typeface="+mn-ea"/>
                <a:ea typeface="+mn-ea"/>
              </a:rPr>
              <a:t>肝臓からのブドウ糖産生率</a:t>
            </a:r>
            <a:endParaRPr lang="en-US" altLang="ja-JP" sz="3200" dirty="0">
              <a:solidFill>
                <a:srgbClr val="FFFFFF"/>
              </a:solidFill>
              <a:latin typeface="+mn-ea"/>
              <a:ea typeface="+mn-ea"/>
            </a:endParaRPr>
          </a:p>
          <a:p>
            <a:pPr eaLnBrk="1" hangingPunct="1"/>
            <a:r>
              <a:rPr lang="ja-JP" altLang="en-US" sz="3200" dirty="0">
                <a:solidFill>
                  <a:srgbClr val="FFFFFF"/>
                </a:solidFill>
                <a:latin typeface="+mn-ea"/>
                <a:ea typeface="+mn-ea"/>
              </a:rPr>
              <a:t>　</a:t>
            </a:r>
            <a:r>
              <a:rPr lang="en-US" altLang="ja-JP" sz="3200" dirty="0">
                <a:solidFill>
                  <a:srgbClr val="FFFFFF"/>
                </a:solidFill>
                <a:latin typeface="+mn-ea"/>
                <a:ea typeface="+mn-ea"/>
              </a:rPr>
              <a:t>200g/</a:t>
            </a:r>
            <a:r>
              <a:rPr lang="ja-JP" altLang="en-US" sz="3200" dirty="0">
                <a:solidFill>
                  <a:srgbClr val="FFFFFF"/>
                </a:solidFill>
                <a:latin typeface="+mn-ea"/>
                <a:ea typeface="+mn-ea"/>
              </a:rPr>
              <a:t>日　＝　</a:t>
            </a:r>
            <a:r>
              <a:rPr lang="en-US" altLang="ja-JP" sz="3200" dirty="0">
                <a:solidFill>
                  <a:srgbClr val="FFFFFF"/>
                </a:solidFill>
                <a:latin typeface="+mn-ea"/>
                <a:ea typeface="+mn-ea"/>
              </a:rPr>
              <a:t>8.3g/</a:t>
            </a:r>
            <a:r>
              <a:rPr lang="ja-JP" altLang="en-US" sz="3200" dirty="0">
                <a:solidFill>
                  <a:srgbClr val="FFFFFF"/>
                </a:solidFill>
                <a:latin typeface="+mn-ea"/>
                <a:ea typeface="+mn-ea"/>
              </a:rPr>
              <a:t>時間</a:t>
            </a:r>
            <a:endParaRPr lang="en-US" altLang="ja-JP" sz="3200" dirty="0">
              <a:solidFill>
                <a:srgbClr val="FFFFFF"/>
              </a:solidFill>
              <a:latin typeface="+mn-ea"/>
              <a:ea typeface="+mn-ea"/>
            </a:endParaRPr>
          </a:p>
          <a:p>
            <a:pPr eaLnBrk="1" hangingPunct="1"/>
            <a:r>
              <a:rPr lang="en-US" altLang="ja-JP" sz="3200" dirty="0">
                <a:solidFill>
                  <a:srgbClr val="FFFFFF"/>
                </a:solidFill>
                <a:latin typeface="+mn-ea"/>
                <a:ea typeface="+mn-ea"/>
              </a:rPr>
              <a:t>  </a:t>
            </a:r>
            <a:r>
              <a:rPr lang="ja-JP" altLang="en-US" sz="3200" dirty="0">
                <a:solidFill>
                  <a:srgbClr val="FFFFFF"/>
                </a:solidFill>
                <a:latin typeface="+mn-ea"/>
                <a:ea typeface="+mn-ea"/>
              </a:rPr>
              <a:t>（</a:t>
            </a:r>
            <a:r>
              <a:rPr lang="en-US" altLang="ja-JP" sz="3200" dirty="0">
                <a:solidFill>
                  <a:srgbClr val="FFFFFF"/>
                </a:solidFill>
                <a:latin typeface="+mn-ea"/>
                <a:ea typeface="+mn-ea"/>
              </a:rPr>
              <a:t>2.2mg/kg per min</a:t>
            </a:r>
            <a:r>
              <a:rPr lang="ja-JP" altLang="en-US" sz="3200" dirty="0">
                <a:solidFill>
                  <a:srgbClr val="FFFFFF"/>
                </a:solidFill>
                <a:latin typeface="+mn-ea"/>
                <a:ea typeface="+mn-ea"/>
              </a:rPr>
              <a:t>）</a:t>
            </a:r>
            <a:endParaRPr lang="en-US" altLang="ja-JP" sz="3200" dirty="0">
              <a:solidFill>
                <a:srgbClr val="FFFFFF"/>
              </a:solidFill>
              <a:latin typeface="+mn-ea"/>
              <a:ea typeface="+mn-ea"/>
            </a:endParaRPr>
          </a:p>
          <a:p>
            <a:pPr eaLnBrk="1" hangingPunct="1"/>
            <a:r>
              <a:rPr lang="ja-JP" altLang="en-US" sz="3200" dirty="0">
                <a:solidFill>
                  <a:srgbClr val="FFFFFF"/>
                </a:solidFill>
                <a:latin typeface="+mn-ea"/>
                <a:ea typeface="+mn-ea"/>
              </a:rPr>
              <a:t>もし肝臓からの糖産生が止まったら</a:t>
            </a:r>
            <a:endParaRPr lang="en-US" altLang="ja-JP" sz="3200" dirty="0">
              <a:solidFill>
                <a:srgbClr val="FFFFFF"/>
              </a:solidFill>
              <a:latin typeface="+mn-ea"/>
              <a:ea typeface="+mn-ea"/>
            </a:endParaRPr>
          </a:p>
          <a:p>
            <a:pPr eaLnBrk="1" hangingPunct="1"/>
            <a:endParaRPr lang="en-US" altLang="ja-JP" sz="3200" dirty="0" smtClean="0">
              <a:solidFill>
                <a:srgbClr val="FFFFFF"/>
              </a:solidFill>
              <a:latin typeface="+mn-ea"/>
              <a:ea typeface="+mn-ea"/>
            </a:endParaRPr>
          </a:p>
          <a:p>
            <a:pPr eaLnBrk="1" hangingPunct="1"/>
            <a:endParaRPr lang="en-US" altLang="ja-JP" sz="3200" dirty="0">
              <a:solidFill>
                <a:srgbClr val="FFFFFF"/>
              </a:solidFill>
              <a:latin typeface="+mn-ea"/>
              <a:ea typeface="+mn-ea"/>
            </a:endParaRPr>
          </a:p>
          <a:p>
            <a:pPr eaLnBrk="1" hangingPunct="1"/>
            <a:r>
              <a:rPr lang="ja-JP" altLang="en-US" sz="3200" dirty="0">
                <a:solidFill>
                  <a:srgbClr val="FFFFFF"/>
                </a:solidFill>
                <a:latin typeface="+mn-ea"/>
                <a:ea typeface="+mn-ea"/>
              </a:rPr>
              <a:t>　１分で　</a:t>
            </a:r>
            <a:r>
              <a:rPr lang="en-US" altLang="ja-JP" sz="3200" dirty="0">
                <a:solidFill>
                  <a:srgbClr val="FFFFFF"/>
                </a:solidFill>
                <a:latin typeface="+mn-ea"/>
                <a:ea typeface="+mn-ea"/>
              </a:rPr>
              <a:t>1mg/dl</a:t>
            </a:r>
            <a:r>
              <a:rPr lang="ja-JP" altLang="en-US" sz="3200" dirty="0">
                <a:solidFill>
                  <a:srgbClr val="FFFFFF"/>
                </a:solidFill>
                <a:latin typeface="+mn-ea"/>
                <a:ea typeface="+mn-ea"/>
              </a:rPr>
              <a:t>　</a:t>
            </a:r>
            <a:r>
              <a:rPr lang="ja-JP" altLang="en-US" sz="3200" dirty="0">
                <a:solidFill>
                  <a:srgbClr val="AAFFD2"/>
                </a:solidFill>
                <a:latin typeface="+mn-ea"/>
                <a:ea typeface="+mn-ea"/>
              </a:rPr>
              <a:t>低下</a:t>
            </a:r>
            <a:endParaRPr lang="en-US" altLang="ja-JP" sz="3200" dirty="0">
              <a:solidFill>
                <a:srgbClr val="AAFFD2"/>
              </a:solidFill>
              <a:latin typeface="+mn-ea"/>
              <a:ea typeface="+mn-ea"/>
            </a:endParaRPr>
          </a:p>
          <a:p>
            <a:pPr eaLnBrk="1" hangingPunct="1"/>
            <a:r>
              <a:rPr lang="ja-JP" altLang="en-US" sz="3200" dirty="0">
                <a:solidFill>
                  <a:srgbClr val="FFFFFF"/>
                </a:solidFill>
                <a:latin typeface="+mn-ea"/>
                <a:ea typeface="+mn-ea"/>
              </a:rPr>
              <a:t>　１時間で　血糖が</a:t>
            </a:r>
            <a:r>
              <a:rPr lang="en-US" altLang="ja-JP" sz="3200" dirty="0">
                <a:solidFill>
                  <a:srgbClr val="FFFFFF"/>
                </a:solidFill>
                <a:latin typeface="+mn-ea"/>
                <a:ea typeface="+mn-ea"/>
              </a:rPr>
              <a:t>50mg/dl</a:t>
            </a:r>
            <a:r>
              <a:rPr lang="ja-JP" altLang="en-US" sz="3200" dirty="0">
                <a:solidFill>
                  <a:srgbClr val="FFFFFF"/>
                </a:solidFill>
                <a:latin typeface="+mn-ea"/>
                <a:ea typeface="+mn-ea"/>
              </a:rPr>
              <a:t>以上</a:t>
            </a:r>
            <a:r>
              <a:rPr lang="ja-JP" altLang="en-US" sz="3200" dirty="0">
                <a:solidFill>
                  <a:srgbClr val="AAFFD2"/>
                </a:solidFill>
                <a:latin typeface="+mn-ea"/>
                <a:ea typeface="+mn-ea"/>
              </a:rPr>
              <a:t>低下</a:t>
            </a:r>
            <a:endParaRPr lang="en-US" altLang="ja-JP" sz="3200" dirty="0">
              <a:solidFill>
                <a:srgbClr val="AAFFD2"/>
              </a:solidFill>
              <a:latin typeface="+mn-ea"/>
              <a:ea typeface="+mn-ea"/>
            </a:endParaRPr>
          </a:p>
          <a:p>
            <a:pPr eaLnBrk="1" hangingPunct="1"/>
            <a:r>
              <a:rPr lang="ja-JP" altLang="en-US" sz="3200" dirty="0">
                <a:solidFill>
                  <a:srgbClr val="FFFFFF"/>
                </a:solidFill>
                <a:latin typeface="+mn-ea"/>
                <a:ea typeface="+mn-ea"/>
              </a:rPr>
              <a:t>　２時間で　</a:t>
            </a:r>
            <a:r>
              <a:rPr lang="en-US" altLang="ja-JP" sz="3200" dirty="0">
                <a:solidFill>
                  <a:srgbClr val="FFFFFF"/>
                </a:solidFill>
                <a:latin typeface="+mn-ea"/>
                <a:ea typeface="+mn-ea"/>
              </a:rPr>
              <a:t>100mg/dl</a:t>
            </a:r>
            <a:r>
              <a:rPr lang="ja-JP" altLang="en-US" sz="3200" dirty="0">
                <a:solidFill>
                  <a:srgbClr val="FFFFFF"/>
                </a:solidFill>
                <a:latin typeface="+mn-ea"/>
                <a:ea typeface="+mn-ea"/>
              </a:rPr>
              <a:t>以上</a:t>
            </a:r>
            <a:r>
              <a:rPr lang="ja-JP" altLang="en-US" sz="3200" dirty="0">
                <a:solidFill>
                  <a:srgbClr val="AAFFD2"/>
                </a:solidFill>
                <a:latin typeface="+mn-ea"/>
                <a:ea typeface="+mn-ea"/>
              </a:rPr>
              <a:t>低下</a:t>
            </a:r>
            <a:r>
              <a:rPr lang="ja-JP" altLang="en-US" sz="3200" dirty="0">
                <a:solidFill>
                  <a:srgbClr val="FFFFFF"/>
                </a:solidFill>
                <a:latin typeface="+mn-ea"/>
                <a:ea typeface="+mn-ea"/>
              </a:rPr>
              <a:t>！</a:t>
            </a:r>
            <a:endParaRPr lang="en-US" altLang="ja-JP" sz="3200" dirty="0">
              <a:solidFill>
                <a:srgbClr val="FFFFFF"/>
              </a:solidFill>
              <a:latin typeface="+mn-ea"/>
              <a:ea typeface="+mn-ea"/>
            </a:endParaRPr>
          </a:p>
          <a:p>
            <a:pPr eaLnBrk="1" hangingPunct="1"/>
            <a:endParaRPr lang="en-US" altLang="ja-JP" sz="3200" dirty="0">
              <a:solidFill>
                <a:srgbClr val="FFFFFF"/>
              </a:solidFill>
              <a:latin typeface="+mn-ea"/>
              <a:ea typeface="+mn-ea"/>
            </a:endParaRPr>
          </a:p>
          <a:p>
            <a:pPr eaLnBrk="1" hangingPunct="1"/>
            <a:r>
              <a:rPr lang="ja-JP" altLang="en-US" sz="3200" dirty="0">
                <a:solidFill>
                  <a:srgbClr val="FFFFFF"/>
                </a:solidFill>
                <a:latin typeface="+mn-ea"/>
                <a:ea typeface="+mn-ea"/>
              </a:rPr>
              <a:t>血糖測定は急性期は１時間おき！</a:t>
            </a:r>
            <a:endParaRPr lang="en-US" altLang="ja-JP" sz="3200" dirty="0">
              <a:solidFill>
                <a:srgbClr val="FFFFFF"/>
              </a:solidFill>
              <a:latin typeface="+mn-ea"/>
              <a:ea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テキスト ボックス 1"/>
          <p:cNvSpPr txBox="1">
            <a:spLocks noChangeArrowheads="1"/>
          </p:cNvSpPr>
          <p:nvPr/>
        </p:nvSpPr>
        <p:spPr bwMode="auto">
          <a:xfrm>
            <a:off x="588963" y="336550"/>
            <a:ext cx="797083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lvl="1" eaLnBrk="1" hangingPunct="1"/>
            <a:r>
              <a:rPr lang="ja-JP" altLang="en-US" sz="3200" dirty="0">
                <a:solidFill>
                  <a:srgbClr val="FFFFFF"/>
                </a:solidFill>
                <a:latin typeface="+mn-ea"/>
                <a:ea typeface="+mn-ea"/>
              </a:rPr>
              <a:t>肝臓からのブドウ糖産生率</a:t>
            </a:r>
            <a:endParaRPr lang="en-US" altLang="ja-JP" sz="3200" dirty="0">
              <a:solidFill>
                <a:srgbClr val="FFFFFF"/>
              </a:solidFill>
              <a:latin typeface="+mn-ea"/>
              <a:ea typeface="+mn-ea"/>
            </a:endParaRPr>
          </a:p>
          <a:p>
            <a:pPr lvl="1" eaLnBrk="1" hangingPunct="1"/>
            <a:r>
              <a:rPr lang="ja-JP" altLang="en-US" sz="3200" dirty="0">
                <a:solidFill>
                  <a:srgbClr val="FFFFFF"/>
                </a:solidFill>
                <a:latin typeface="+mn-ea"/>
                <a:ea typeface="+mn-ea"/>
              </a:rPr>
              <a:t>　</a:t>
            </a:r>
            <a:r>
              <a:rPr lang="en-US" altLang="ja-JP" sz="3200" dirty="0">
                <a:solidFill>
                  <a:srgbClr val="FFFFFF"/>
                </a:solidFill>
                <a:latin typeface="+mn-ea"/>
                <a:ea typeface="+mn-ea"/>
              </a:rPr>
              <a:t>200g/</a:t>
            </a:r>
            <a:r>
              <a:rPr lang="ja-JP" altLang="en-US" sz="3200" dirty="0">
                <a:solidFill>
                  <a:srgbClr val="FFFFFF"/>
                </a:solidFill>
                <a:latin typeface="+mn-ea"/>
                <a:ea typeface="+mn-ea"/>
              </a:rPr>
              <a:t>日　＝　</a:t>
            </a:r>
            <a:r>
              <a:rPr lang="en-US" altLang="ja-JP" sz="3200" dirty="0">
                <a:solidFill>
                  <a:srgbClr val="FFFFFF"/>
                </a:solidFill>
                <a:latin typeface="+mn-ea"/>
                <a:ea typeface="+mn-ea"/>
              </a:rPr>
              <a:t>8.3g/</a:t>
            </a:r>
            <a:r>
              <a:rPr lang="ja-JP" altLang="en-US" sz="3200" dirty="0">
                <a:solidFill>
                  <a:srgbClr val="FFFFFF"/>
                </a:solidFill>
                <a:latin typeface="+mn-ea"/>
                <a:ea typeface="+mn-ea"/>
              </a:rPr>
              <a:t>時間</a:t>
            </a:r>
            <a:endParaRPr lang="en-US" altLang="ja-JP" sz="3200" dirty="0">
              <a:solidFill>
                <a:srgbClr val="FFFFFF"/>
              </a:solidFill>
              <a:latin typeface="+mn-ea"/>
              <a:ea typeface="+mn-ea"/>
            </a:endParaRPr>
          </a:p>
          <a:p>
            <a:pPr lvl="1" eaLnBrk="1" hangingPunct="1"/>
            <a:endParaRPr lang="en-US" altLang="ja-JP" sz="3200" dirty="0" smtClean="0">
              <a:solidFill>
                <a:srgbClr val="FFFFFF"/>
              </a:solidFill>
              <a:latin typeface="+mn-ea"/>
              <a:ea typeface="+mn-ea"/>
            </a:endParaRPr>
          </a:p>
          <a:p>
            <a:pPr lvl="1" eaLnBrk="1" hangingPunct="1"/>
            <a:endParaRPr lang="en-US" altLang="ja-JP" sz="3200" dirty="0">
              <a:solidFill>
                <a:srgbClr val="FFFFFF"/>
              </a:solidFill>
              <a:latin typeface="+mn-ea"/>
              <a:ea typeface="+mn-ea"/>
            </a:endParaRPr>
          </a:p>
          <a:p>
            <a:pPr lvl="1" eaLnBrk="1" hangingPunct="1"/>
            <a:r>
              <a:rPr lang="ja-JP" altLang="en-US" sz="3200" dirty="0">
                <a:solidFill>
                  <a:srgbClr val="FFFFFF"/>
                </a:solidFill>
                <a:latin typeface="+mn-ea"/>
                <a:ea typeface="+mn-ea"/>
              </a:rPr>
              <a:t>もし</a:t>
            </a:r>
            <a:r>
              <a:rPr lang="en-US" altLang="ja-JP" sz="3200" dirty="0">
                <a:solidFill>
                  <a:srgbClr val="FFFFFF"/>
                </a:solidFill>
                <a:latin typeface="+mn-ea"/>
                <a:ea typeface="+mn-ea"/>
              </a:rPr>
              <a:t>8.3g/</a:t>
            </a:r>
            <a:r>
              <a:rPr lang="ja-JP" altLang="en-US" sz="3200" dirty="0">
                <a:solidFill>
                  <a:srgbClr val="FFFFFF"/>
                </a:solidFill>
                <a:latin typeface="+mn-ea"/>
                <a:ea typeface="+mn-ea"/>
              </a:rPr>
              <a:t>時間でブドウ糖を投与し</a:t>
            </a:r>
            <a:endParaRPr lang="en-US" altLang="ja-JP" sz="3200" dirty="0">
              <a:solidFill>
                <a:srgbClr val="FFFFFF"/>
              </a:solidFill>
              <a:latin typeface="+mn-ea"/>
              <a:ea typeface="+mn-ea"/>
            </a:endParaRPr>
          </a:p>
          <a:p>
            <a:pPr lvl="1" eaLnBrk="1" hangingPunct="1"/>
            <a:r>
              <a:rPr lang="ja-JP" altLang="en-US" sz="3200" dirty="0">
                <a:solidFill>
                  <a:srgbClr val="FFFFFF"/>
                </a:solidFill>
                <a:latin typeface="+mn-ea"/>
                <a:ea typeface="+mn-ea"/>
              </a:rPr>
              <a:t>インスリンが効かないと</a:t>
            </a:r>
            <a:endParaRPr lang="en-US" altLang="ja-JP" sz="3200" dirty="0">
              <a:solidFill>
                <a:srgbClr val="FFFFFF"/>
              </a:solidFill>
              <a:latin typeface="+mn-ea"/>
              <a:ea typeface="+mn-ea"/>
            </a:endParaRPr>
          </a:p>
          <a:p>
            <a:pPr lvl="1" eaLnBrk="1" hangingPunct="1"/>
            <a:r>
              <a:rPr lang="ja-JP" altLang="en-US" sz="3200" dirty="0">
                <a:solidFill>
                  <a:srgbClr val="FFFFFF"/>
                </a:solidFill>
                <a:latin typeface="+mn-ea"/>
                <a:ea typeface="+mn-ea"/>
              </a:rPr>
              <a:t>　１分で　</a:t>
            </a:r>
            <a:r>
              <a:rPr lang="en-US" altLang="ja-JP" sz="3200" dirty="0">
                <a:solidFill>
                  <a:srgbClr val="FFFFFF"/>
                </a:solidFill>
                <a:latin typeface="+mn-ea"/>
                <a:ea typeface="+mn-ea"/>
              </a:rPr>
              <a:t>1mg/dl</a:t>
            </a:r>
            <a:r>
              <a:rPr lang="ja-JP" altLang="en-US" sz="3200" dirty="0">
                <a:solidFill>
                  <a:srgbClr val="FFFFFF"/>
                </a:solidFill>
                <a:latin typeface="+mn-ea"/>
                <a:ea typeface="+mn-ea"/>
              </a:rPr>
              <a:t>　</a:t>
            </a:r>
            <a:r>
              <a:rPr lang="ja-JP" altLang="en-US" sz="3200" dirty="0">
                <a:solidFill>
                  <a:srgbClr val="FFFF00"/>
                </a:solidFill>
                <a:latin typeface="+mn-ea"/>
                <a:ea typeface="+mn-ea"/>
              </a:rPr>
              <a:t>上昇</a:t>
            </a:r>
            <a:endParaRPr lang="en-US" altLang="ja-JP" sz="3200" dirty="0">
              <a:solidFill>
                <a:srgbClr val="FFFF00"/>
              </a:solidFill>
              <a:latin typeface="+mn-ea"/>
              <a:ea typeface="+mn-ea"/>
            </a:endParaRPr>
          </a:p>
          <a:p>
            <a:pPr lvl="1" eaLnBrk="1" hangingPunct="1"/>
            <a:r>
              <a:rPr lang="ja-JP" altLang="en-US" sz="3200" dirty="0">
                <a:solidFill>
                  <a:srgbClr val="FFFFFF"/>
                </a:solidFill>
                <a:latin typeface="+mn-ea"/>
                <a:ea typeface="+mn-ea"/>
              </a:rPr>
              <a:t>　１時間で　血糖が</a:t>
            </a:r>
            <a:r>
              <a:rPr lang="en-US" altLang="ja-JP" sz="3200" dirty="0">
                <a:solidFill>
                  <a:srgbClr val="FFFFFF"/>
                </a:solidFill>
                <a:latin typeface="+mn-ea"/>
                <a:ea typeface="+mn-ea"/>
              </a:rPr>
              <a:t>50mg/dl</a:t>
            </a:r>
            <a:r>
              <a:rPr lang="ja-JP" altLang="en-US" sz="3200" dirty="0">
                <a:solidFill>
                  <a:srgbClr val="FFFFFF"/>
                </a:solidFill>
                <a:latin typeface="+mn-ea"/>
                <a:ea typeface="+mn-ea"/>
              </a:rPr>
              <a:t>以上</a:t>
            </a:r>
            <a:r>
              <a:rPr lang="ja-JP" altLang="en-US" sz="3200" dirty="0">
                <a:solidFill>
                  <a:srgbClr val="FFFF00"/>
                </a:solidFill>
                <a:latin typeface="+mn-ea"/>
                <a:ea typeface="+mn-ea"/>
              </a:rPr>
              <a:t>上昇</a:t>
            </a:r>
            <a:endParaRPr lang="en-US" altLang="ja-JP" sz="3200" dirty="0">
              <a:solidFill>
                <a:srgbClr val="FFFF00"/>
              </a:solidFill>
              <a:latin typeface="+mn-ea"/>
              <a:ea typeface="+mn-ea"/>
            </a:endParaRPr>
          </a:p>
          <a:p>
            <a:pPr lvl="1" eaLnBrk="1" hangingPunct="1"/>
            <a:r>
              <a:rPr lang="ja-JP" altLang="en-US" sz="3200" dirty="0">
                <a:solidFill>
                  <a:srgbClr val="FFFFFF"/>
                </a:solidFill>
                <a:latin typeface="+mn-ea"/>
                <a:ea typeface="+mn-ea"/>
              </a:rPr>
              <a:t>　２時間で　</a:t>
            </a:r>
            <a:r>
              <a:rPr lang="en-US" altLang="ja-JP" sz="3200" dirty="0">
                <a:solidFill>
                  <a:srgbClr val="FFFFFF"/>
                </a:solidFill>
                <a:latin typeface="+mn-ea"/>
                <a:ea typeface="+mn-ea"/>
              </a:rPr>
              <a:t>100mg/dl</a:t>
            </a:r>
            <a:r>
              <a:rPr lang="ja-JP" altLang="en-US" sz="3200" dirty="0">
                <a:solidFill>
                  <a:srgbClr val="FFFFFF"/>
                </a:solidFill>
                <a:latin typeface="+mn-ea"/>
                <a:ea typeface="+mn-ea"/>
              </a:rPr>
              <a:t>以上</a:t>
            </a:r>
            <a:r>
              <a:rPr lang="ja-JP" altLang="en-US" sz="3200" dirty="0">
                <a:solidFill>
                  <a:srgbClr val="FFFF00"/>
                </a:solidFill>
                <a:latin typeface="+mn-ea"/>
                <a:ea typeface="+mn-ea"/>
              </a:rPr>
              <a:t>上昇</a:t>
            </a:r>
            <a:r>
              <a:rPr lang="ja-JP" altLang="en-US" sz="3200" dirty="0">
                <a:solidFill>
                  <a:srgbClr val="FFFFFF"/>
                </a:solidFill>
                <a:latin typeface="+mn-ea"/>
                <a:ea typeface="+mn-ea"/>
              </a:rPr>
              <a:t>！</a:t>
            </a:r>
            <a:endParaRPr lang="en-US" altLang="ja-JP" sz="3200" dirty="0">
              <a:solidFill>
                <a:srgbClr val="FFFFFF"/>
              </a:solidFill>
              <a:latin typeface="+mn-ea"/>
              <a:ea typeface="+mn-ea"/>
            </a:endParaRPr>
          </a:p>
          <a:p>
            <a:pPr lvl="1" eaLnBrk="1" hangingPunct="1"/>
            <a:endParaRPr lang="en-US" altLang="ja-JP" sz="3200" dirty="0">
              <a:solidFill>
                <a:srgbClr val="FFFFFF"/>
              </a:solidFill>
              <a:latin typeface="+mn-ea"/>
              <a:ea typeface="+mn-ea"/>
            </a:endParaRPr>
          </a:p>
          <a:p>
            <a:pPr lvl="1" eaLnBrk="1" hangingPunct="1"/>
            <a:r>
              <a:rPr lang="ja-JP" altLang="en-US" sz="3200" dirty="0">
                <a:solidFill>
                  <a:srgbClr val="FFFFFF"/>
                </a:solidFill>
                <a:latin typeface="+mn-ea"/>
                <a:ea typeface="+mn-ea"/>
              </a:rPr>
              <a:t>血糖測定は急性期は１時間おき！</a:t>
            </a:r>
            <a:endParaRPr lang="en-US" altLang="ja-JP" sz="3200" dirty="0">
              <a:solidFill>
                <a:srgbClr val="FFFFFF"/>
              </a:solidFill>
              <a:latin typeface="+mn-ea"/>
              <a:ea typeface="+mn-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テキスト ボックス 1"/>
          <p:cNvSpPr txBox="1">
            <a:spLocks noChangeArrowheads="1"/>
          </p:cNvSpPr>
          <p:nvPr/>
        </p:nvSpPr>
        <p:spPr bwMode="auto">
          <a:xfrm>
            <a:off x="588963" y="336550"/>
            <a:ext cx="855503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200">
                <a:solidFill>
                  <a:srgbClr val="FFFFFF"/>
                </a:solidFill>
                <a:latin typeface="+mn-ea"/>
                <a:ea typeface="+mn-ea"/>
              </a:rPr>
              <a:t>肝臓からのブドウ糖産生率</a:t>
            </a:r>
            <a:endParaRPr lang="en-US" altLang="ja-JP" sz="3200">
              <a:solidFill>
                <a:srgbClr val="FFFFFF"/>
              </a:solidFill>
              <a:latin typeface="+mn-ea"/>
              <a:ea typeface="+mn-ea"/>
            </a:endParaRPr>
          </a:p>
          <a:p>
            <a:pPr eaLnBrk="1" hangingPunct="1"/>
            <a:r>
              <a:rPr lang="ja-JP" altLang="en-US" sz="3200">
                <a:solidFill>
                  <a:srgbClr val="FFFFFF"/>
                </a:solidFill>
                <a:latin typeface="+mn-ea"/>
                <a:ea typeface="+mn-ea"/>
              </a:rPr>
              <a:t>　</a:t>
            </a:r>
            <a:r>
              <a:rPr lang="en-US" altLang="ja-JP" sz="3200">
                <a:solidFill>
                  <a:srgbClr val="FFFFFF"/>
                </a:solidFill>
                <a:latin typeface="+mn-ea"/>
                <a:ea typeface="+mn-ea"/>
              </a:rPr>
              <a:t>200g/</a:t>
            </a:r>
            <a:r>
              <a:rPr lang="ja-JP" altLang="en-US" sz="3200">
                <a:solidFill>
                  <a:srgbClr val="FFFFFF"/>
                </a:solidFill>
                <a:latin typeface="+mn-ea"/>
                <a:ea typeface="+mn-ea"/>
              </a:rPr>
              <a:t>日　＝　</a:t>
            </a:r>
            <a:r>
              <a:rPr lang="en-US" altLang="ja-JP" sz="3200">
                <a:solidFill>
                  <a:srgbClr val="FFFFFF"/>
                </a:solidFill>
                <a:latin typeface="+mn-ea"/>
                <a:ea typeface="+mn-ea"/>
              </a:rPr>
              <a:t>8.3g/</a:t>
            </a:r>
            <a:r>
              <a:rPr lang="ja-JP" altLang="en-US" sz="3200">
                <a:solidFill>
                  <a:srgbClr val="FFFFFF"/>
                </a:solidFill>
                <a:latin typeface="+mn-ea"/>
                <a:ea typeface="+mn-ea"/>
              </a:rPr>
              <a:t>時間</a:t>
            </a:r>
            <a:endParaRPr lang="en-US" altLang="ja-JP" sz="3200">
              <a:solidFill>
                <a:srgbClr val="FFFFFF"/>
              </a:solidFill>
              <a:latin typeface="+mn-ea"/>
              <a:ea typeface="+mn-ea"/>
            </a:endParaRPr>
          </a:p>
          <a:p>
            <a:pPr eaLnBrk="1" hangingPunct="1"/>
            <a:r>
              <a:rPr lang="en-US" altLang="ja-JP" sz="3200">
                <a:solidFill>
                  <a:srgbClr val="FFFFFF"/>
                </a:solidFill>
                <a:latin typeface="+mn-ea"/>
                <a:ea typeface="+mn-ea"/>
              </a:rPr>
              <a:t> </a:t>
            </a:r>
            <a:r>
              <a:rPr lang="ja-JP" altLang="en-US" sz="3200">
                <a:solidFill>
                  <a:srgbClr val="FFFFFF"/>
                </a:solidFill>
                <a:latin typeface="+mn-ea"/>
                <a:ea typeface="+mn-ea"/>
              </a:rPr>
              <a:t>（</a:t>
            </a:r>
            <a:r>
              <a:rPr lang="en-US" altLang="ja-JP" sz="3200">
                <a:solidFill>
                  <a:srgbClr val="FFFFFF"/>
                </a:solidFill>
                <a:latin typeface="+mn-ea"/>
                <a:ea typeface="+mn-ea"/>
              </a:rPr>
              <a:t>2.2mg/kg per min</a:t>
            </a:r>
            <a:r>
              <a:rPr lang="ja-JP" altLang="en-US" sz="3200">
                <a:solidFill>
                  <a:srgbClr val="FFFFFF"/>
                </a:solidFill>
                <a:latin typeface="+mn-ea"/>
                <a:ea typeface="+mn-ea"/>
              </a:rPr>
              <a:t>）</a:t>
            </a:r>
            <a:endParaRPr lang="en-US" altLang="ja-JP" sz="3200">
              <a:solidFill>
                <a:srgbClr val="FFFFFF"/>
              </a:solidFill>
              <a:latin typeface="+mn-ea"/>
              <a:ea typeface="+mn-ea"/>
            </a:endParaRPr>
          </a:p>
          <a:p>
            <a:pPr eaLnBrk="1" hangingPunct="1"/>
            <a:endParaRPr lang="en-US" altLang="ja-JP" sz="3200">
              <a:solidFill>
                <a:srgbClr val="FFFFFF"/>
              </a:solidFill>
              <a:latin typeface="+mn-ea"/>
              <a:ea typeface="+mn-ea"/>
            </a:endParaRPr>
          </a:p>
          <a:p>
            <a:pPr eaLnBrk="1" hangingPunct="1"/>
            <a:r>
              <a:rPr lang="ja-JP" altLang="en-US" sz="3200">
                <a:solidFill>
                  <a:srgbClr val="FFFFFF"/>
                </a:solidFill>
                <a:latin typeface="+mn-ea"/>
                <a:ea typeface="+mn-ea"/>
              </a:rPr>
              <a:t>もし肝臓からの糖産生が止まったら</a:t>
            </a:r>
            <a:endParaRPr lang="en-US" altLang="ja-JP" sz="3200">
              <a:solidFill>
                <a:srgbClr val="FFFFFF"/>
              </a:solidFill>
              <a:latin typeface="+mn-ea"/>
              <a:ea typeface="+mn-ea"/>
            </a:endParaRPr>
          </a:p>
          <a:p>
            <a:pPr eaLnBrk="1" hangingPunct="1"/>
            <a:r>
              <a:rPr lang="ja-JP" altLang="en-US" sz="3200">
                <a:solidFill>
                  <a:srgbClr val="FFFFFF"/>
                </a:solidFill>
                <a:latin typeface="+mn-ea"/>
                <a:ea typeface="+mn-ea"/>
              </a:rPr>
              <a:t>　１分で　</a:t>
            </a:r>
            <a:r>
              <a:rPr lang="en-US" altLang="ja-JP" sz="3200">
                <a:solidFill>
                  <a:srgbClr val="FFFFFF"/>
                </a:solidFill>
                <a:latin typeface="+mn-ea"/>
                <a:ea typeface="+mn-ea"/>
              </a:rPr>
              <a:t>1mg/dl</a:t>
            </a:r>
            <a:r>
              <a:rPr lang="ja-JP" altLang="en-US" sz="3200">
                <a:solidFill>
                  <a:srgbClr val="FFFFFF"/>
                </a:solidFill>
                <a:latin typeface="+mn-ea"/>
                <a:ea typeface="+mn-ea"/>
              </a:rPr>
              <a:t>　低下</a:t>
            </a:r>
            <a:endParaRPr lang="en-US" altLang="ja-JP" sz="3200">
              <a:solidFill>
                <a:srgbClr val="FFFFFF"/>
              </a:solidFill>
              <a:latin typeface="+mn-ea"/>
              <a:ea typeface="+mn-ea"/>
            </a:endParaRPr>
          </a:p>
          <a:p>
            <a:pPr eaLnBrk="1" hangingPunct="1"/>
            <a:r>
              <a:rPr lang="ja-JP" altLang="en-US" sz="3200">
                <a:solidFill>
                  <a:srgbClr val="FFFFFF"/>
                </a:solidFill>
                <a:latin typeface="+mn-ea"/>
                <a:ea typeface="+mn-ea"/>
              </a:rPr>
              <a:t>　１時間で　血糖が</a:t>
            </a:r>
            <a:r>
              <a:rPr lang="en-US" altLang="ja-JP" sz="3200">
                <a:solidFill>
                  <a:srgbClr val="FFFFFF"/>
                </a:solidFill>
                <a:latin typeface="+mn-ea"/>
                <a:ea typeface="+mn-ea"/>
              </a:rPr>
              <a:t>50mg/dl</a:t>
            </a:r>
            <a:r>
              <a:rPr lang="ja-JP" altLang="en-US" sz="3200">
                <a:solidFill>
                  <a:srgbClr val="FFFFFF"/>
                </a:solidFill>
                <a:latin typeface="+mn-ea"/>
                <a:ea typeface="+mn-ea"/>
              </a:rPr>
              <a:t>以上低下</a:t>
            </a:r>
            <a:endParaRPr lang="en-US" altLang="ja-JP" sz="3200">
              <a:solidFill>
                <a:srgbClr val="FFFFFF"/>
              </a:solidFill>
              <a:latin typeface="+mn-ea"/>
              <a:ea typeface="+mn-ea"/>
            </a:endParaRPr>
          </a:p>
          <a:p>
            <a:pPr eaLnBrk="1" hangingPunct="1"/>
            <a:r>
              <a:rPr lang="ja-JP" altLang="en-US" sz="3200">
                <a:solidFill>
                  <a:srgbClr val="FFFFFF"/>
                </a:solidFill>
                <a:latin typeface="+mn-ea"/>
                <a:ea typeface="+mn-ea"/>
              </a:rPr>
              <a:t>　２時間で　</a:t>
            </a:r>
            <a:r>
              <a:rPr lang="en-US" altLang="ja-JP" sz="3200">
                <a:solidFill>
                  <a:srgbClr val="FFFFFF"/>
                </a:solidFill>
                <a:latin typeface="+mn-ea"/>
                <a:ea typeface="+mn-ea"/>
              </a:rPr>
              <a:t>100mg/dl</a:t>
            </a:r>
            <a:r>
              <a:rPr lang="ja-JP" altLang="en-US" sz="3200">
                <a:solidFill>
                  <a:srgbClr val="FFFFFF"/>
                </a:solidFill>
                <a:latin typeface="+mn-ea"/>
                <a:ea typeface="+mn-ea"/>
              </a:rPr>
              <a:t>以上低下！</a:t>
            </a:r>
            <a:endParaRPr lang="en-US" altLang="ja-JP" sz="3200">
              <a:solidFill>
                <a:srgbClr val="FFFFFF"/>
              </a:solidFill>
              <a:latin typeface="+mn-ea"/>
              <a:ea typeface="+mn-ea"/>
            </a:endParaRPr>
          </a:p>
          <a:p>
            <a:pPr eaLnBrk="1" hangingPunct="1"/>
            <a:endParaRPr lang="en-US" altLang="ja-JP" sz="3200">
              <a:solidFill>
                <a:srgbClr val="FFFFFF"/>
              </a:solidFill>
              <a:latin typeface="+mn-ea"/>
              <a:ea typeface="+mn-ea"/>
            </a:endParaRPr>
          </a:p>
          <a:p>
            <a:pPr eaLnBrk="1" hangingPunct="1"/>
            <a:r>
              <a:rPr lang="ja-JP" altLang="en-US" sz="3200">
                <a:solidFill>
                  <a:srgbClr val="FFFFFF"/>
                </a:solidFill>
                <a:latin typeface="+mn-ea"/>
                <a:ea typeface="+mn-ea"/>
              </a:rPr>
              <a:t>低血糖の場合のブドウ糖投与量は？</a:t>
            </a:r>
            <a:endParaRPr lang="en-US" altLang="ja-JP" sz="3200">
              <a:solidFill>
                <a:srgbClr val="FFFFFF"/>
              </a:solidFill>
              <a:latin typeface="+mn-ea"/>
              <a:ea typeface="+mn-ea"/>
            </a:endParaRPr>
          </a:p>
        </p:txBody>
      </p:sp>
      <p:sp>
        <p:nvSpPr>
          <p:cNvPr id="3" name="角丸四角形 2"/>
          <p:cNvSpPr/>
          <p:nvPr/>
        </p:nvSpPr>
        <p:spPr>
          <a:xfrm>
            <a:off x="685800" y="3267075"/>
            <a:ext cx="7685088" cy="6635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テキスト ボックス 1"/>
          <p:cNvSpPr txBox="1">
            <a:spLocks noChangeArrowheads="1"/>
          </p:cNvSpPr>
          <p:nvPr/>
        </p:nvSpPr>
        <p:spPr bwMode="auto">
          <a:xfrm>
            <a:off x="588963" y="336550"/>
            <a:ext cx="85550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200" dirty="0">
                <a:solidFill>
                  <a:srgbClr val="FFFFFF"/>
                </a:solidFill>
                <a:latin typeface="+mj-ea"/>
                <a:ea typeface="+mj-ea"/>
              </a:rPr>
              <a:t>肝臓からのブドウ糖産生率</a:t>
            </a:r>
            <a:endParaRPr lang="en-US" altLang="ja-JP" sz="3200" dirty="0">
              <a:solidFill>
                <a:srgbClr val="FFFFFF"/>
              </a:solidFill>
              <a:latin typeface="+mj-ea"/>
              <a:ea typeface="+mj-ea"/>
            </a:endParaRPr>
          </a:p>
          <a:p>
            <a:pPr eaLnBrk="1" hangingPunct="1"/>
            <a:r>
              <a:rPr lang="ja-JP" altLang="en-US" sz="3200" dirty="0">
                <a:solidFill>
                  <a:srgbClr val="FFFFFF"/>
                </a:solidFill>
                <a:latin typeface="+mj-ea"/>
                <a:ea typeface="+mj-ea"/>
              </a:rPr>
              <a:t>　</a:t>
            </a:r>
            <a:r>
              <a:rPr lang="en-US" altLang="ja-JP" sz="3200" dirty="0">
                <a:solidFill>
                  <a:srgbClr val="FFFFFF"/>
                </a:solidFill>
                <a:latin typeface="+mj-ea"/>
                <a:ea typeface="+mj-ea"/>
              </a:rPr>
              <a:t>200g/</a:t>
            </a:r>
            <a:r>
              <a:rPr lang="ja-JP" altLang="en-US" sz="3200" dirty="0">
                <a:solidFill>
                  <a:srgbClr val="FFFFFF"/>
                </a:solidFill>
                <a:latin typeface="+mj-ea"/>
                <a:ea typeface="+mj-ea"/>
              </a:rPr>
              <a:t>日　＝　</a:t>
            </a:r>
            <a:r>
              <a:rPr lang="en-US" altLang="ja-JP" sz="3200" dirty="0">
                <a:solidFill>
                  <a:srgbClr val="FFFFFF"/>
                </a:solidFill>
                <a:latin typeface="+mj-ea"/>
                <a:ea typeface="+mj-ea"/>
              </a:rPr>
              <a:t>8.3g/</a:t>
            </a:r>
            <a:r>
              <a:rPr lang="ja-JP" altLang="en-US" sz="3200" dirty="0">
                <a:solidFill>
                  <a:srgbClr val="FFFFFF"/>
                </a:solidFill>
                <a:latin typeface="+mj-ea"/>
                <a:ea typeface="+mj-ea"/>
              </a:rPr>
              <a:t>時間</a:t>
            </a:r>
            <a:endParaRPr lang="en-US" altLang="ja-JP" sz="3200" dirty="0">
              <a:solidFill>
                <a:srgbClr val="FFFFFF"/>
              </a:solidFill>
              <a:latin typeface="+mj-ea"/>
              <a:ea typeface="+mj-ea"/>
            </a:endParaRPr>
          </a:p>
          <a:p>
            <a:pPr eaLnBrk="1" hangingPunct="1"/>
            <a:r>
              <a:rPr lang="en-US" altLang="ja-JP" sz="3200" dirty="0">
                <a:solidFill>
                  <a:srgbClr val="FFFFFF"/>
                </a:solidFill>
                <a:latin typeface="+mj-ea"/>
                <a:ea typeface="+mj-ea"/>
              </a:rPr>
              <a:t> </a:t>
            </a:r>
            <a:r>
              <a:rPr lang="ja-JP" altLang="en-US" sz="3200" dirty="0">
                <a:solidFill>
                  <a:srgbClr val="FFFFFF"/>
                </a:solidFill>
                <a:latin typeface="+mj-ea"/>
                <a:ea typeface="+mj-ea"/>
              </a:rPr>
              <a:t>（</a:t>
            </a:r>
            <a:r>
              <a:rPr lang="en-US" altLang="ja-JP" sz="3200" dirty="0">
                <a:solidFill>
                  <a:srgbClr val="FFFFFF"/>
                </a:solidFill>
                <a:latin typeface="+mj-ea"/>
                <a:ea typeface="+mj-ea"/>
              </a:rPr>
              <a:t>2.2mg/kg per min</a:t>
            </a:r>
            <a:r>
              <a:rPr lang="ja-JP" altLang="en-US" sz="3200" dirty="0">
                <a:solidFill>
                  <a:srgbClr val="FFFFFF"/>
                </a:solidFill>
                <a:latin typeface="+mj-ea"/>
                <a:ea typeface="+mj-ea"/>
              </a:rPr>
              <a:t>）</a:t>
            </a:r>
            <a:endParaRPr lang="en-US" altLang="ja-JP" sz="3200" dirty="0">
              <a:solidFill>
                <a:srgbClr val="FFFFFF"/>
              </a:solidFill>
              <a:latin typeface="+mj-ea"/>
              <a:ea typeface="+mj-ea"/>
            </a:endParaRPr>
          </a:p>
          <a:p>
            <a:pPr eaLnBrk="1" hangingPunct="1"/>
            <a:endParaRPr lang="en-US" altLang="ja-JP" sz="3200" dirty="0">
              <a:solidFill>
                <a:srgbClr val="FFFFFF"/>
              </a:solidFill>
              <a:latin typeface="+mj-ea"/>
              <a:ea typeface="+mj-ea"/>
            </a:endParaRPr>
          </a:p>
          <a:p>
            <a:pPr eaLnBrk="1" hangingPunct="1"/>
            <a:r>
              <a:rPr lang="ja-JP" altLang="en-US" sz="3200" dirty="0">
                <a:solidFill>
                  <a:srgbClr val="FFFFFF"/>
                </a:solidFill>
                <a:latin typeface="+mj-ea"/>
                <a:ea typeface="+mj-ea"/>
              </a:rPr>
              <a:t>もし肝臓からの糖産生が止まったら</a:t>
            </a:r>
            <a:endParaRPr lang="en-US" altLang="ja-JP" sz="3200" dirty="0">
              <a:solidFill>
                <a:srgbClr val="FFFFFF"/>
              </a:solidFill>
              <a:latin typeface="+mj-ea"/>
              <a:ea typeface="+mj-ea"/>
            </a:endParaRPr>
          </a:p>
          <a:p>
            <a:pPr eaLnBrk="1" hangingPunct="1"/>
            <a:r>
              <a:rPr lang="ja-JP" altLang="en-US" sz="3200" dirty="0">
                <a:solidFill>
                  <a:srgbClr val="FFFFFF"/>
                </a:solidFill>
                <a:latin typeface="+mj-ea"/>
                <a:ea typeface="+mj-ea"/>
              </a:rPr>
              <a:t>　１分で　</a:t>
            </a:r>
            <a:r>
              <a:rPr lang="en-US" altLang="ja-JP" sz="3200" dirty="0">
                <a:solidFill>
                  <a:srgbClr val="FFFFFF"/>
                </a:solidFill>
                <a:latin typeface="+mj-ea"/>
                <a:ea typeface="+mj-ea"/>
              </a:rPr>
              <a:t>1mg/dl</a:t>
            </a:r>
            <a:r>
              <a:rPr lang="ja-JP" altLang="en-US" sz="3200" dirty="0">
                <a:solidFill>
                  <a:srgbClr val="FFFFFF"/>
                </a:solidFill>
                <a:latin typeface="+mj-ea"/>
                <a:ea typeface="+mj-ea"/>
              </a:rPr>
              <a:t>　低下</a:t>
            </a:r>
            <a:endParaRPr lang="en-US" altLang="ja-JP" sz="3200" dirty="0">
              <a:solidFill>
                <a:srgbClr val="FFFFFF"/>
              </a:solidFill>
              <a:latin typeface="+mj-ea"/>
              <a:ea typeface="+mj-ea"/>
            </a:endParaRPr>
          </a:p>
          <a:p>
            <a:pPr eaLnBrk="1" hangingPunct="1"/>
            <a:r>
              <a:rPr lang="ja-JP" altLang="en-US" sz="3200" dirty="0">
                <a:solidFill>
                  <a:srgbClr val="FFFFFF"/>
                </a:solidFill>
                <a:latin typeface="+mj-ea"/>
                <a:ea typeface="+mj-ea"/>
              </a:rPr>
              <a:t>　１時間で　血糖が</a:t>
            </a:r>
            <a:r>
              <a:rPr lang="en-US" altLang="ja-JP" sz="3200" dirty="0">
                <a:solidFill>
                  <a:srgbClr val="FFFFFF"/>
                </a:solidFill>
                <a:latin typeface="+mj-ea"/>
                <a:ea typeface="+mj-ea"/>
              </a:rPr>
              <a:t>50mg/dl</a:t>
            </a:r>
            <a:r>
              <a:rPr lang="ja-JP" altLang="en-US" sz="3200" dirty="0">
                <a:solidFill>
                  <a:srgbClr val="FFFFFF"/>
                </a:solidFill>
                <a:latin typeface="+mj-ea"/>
                <a:ea typeface="+mj-ea"/>
              </a:rPr>
              <a:t>以上低下</a:t>
            </a:r>
            <a:endParaRPr lang="en-US" altLang="ja-JP" sz="3200" dirty="0">
              <a:solidFill>
                <a:srgbClr val="FFFFFF"/>
              </a:solidFill>
              <a:latin typeface="+mj-ea"/>
              <a:ea typeface="+mj-ea"/>
            </a:endParaRPr>
          </a:p>
          <a:p>
            <a:pPr eaLnBrk="1" hangingPunct="1"/>
            <a:r>
              <a:rPr lang="ja-JP" altLang="en-US" sz="3200" dirty="0">
                <a:solidFill>
                  <a:srgbClr val="FFFFFF"/>
                </a:solidFill>
                <a:latin typeface="+mj-ea"/>
                <a:ea typeface="+mj-ea"/>
              </a:rPr>
              <a:t>　２時間で　</a:t>
            </a:r>
            <a:r>
              <a:rPr lang="en-US" altLang="ja-JP" sz="3200" dirty="0">
                <a:solidFill>
                  <a:srgbClr val="FFFFFF"/>
                </a:solidFill>
                <a:latin typeface="+mj-ea"/>
                <a:ea typeface="+mj-ea"/>
              </a:rPr>
              <a:t>100mg/dl</a:t>
            </a:r>
            <a:r>
              <a:rPr lang="ja-JP" altLang="en-US" sz="3200" dirty="0">
                <a:solidFill>
                  <a:srgbClr val="FFFFFF"/>
                </a:solidFill>
                <a:latin typeface="+mj-ea"/>
                <a:ea typeface="+mj-ea"/>
              </a:rPr>
              <a:t>以上低下！</a:t>
            </a:r>
            <a:endParaRPr lang="en-US" altLang="ja-JP" sz="3200" dirty="0">
              <a:solidFill>
                <a:srgbClr val="FFFFFF"/>
              </a:solidFill>
              <a:latin typeface="+mj-ea"/>
              <a:ea typeface="+mj-ea"/>
            </a:endParaRPr>
          </a:p>
          <a:p>
            <a:pPr eaLnBrk="1" hangingPunct="1"/>
            <a:endParaRPr lang="en-US" altLang="ja-JP" sz="3200" dirty="0">
              <a:solidFill>
                <a:srgbClr val="FFFFFF"/>
              </a:solidFill>
              <a:latin typeface="+mj-ea"/>
              <a:ea typeface="+mj-ea"/>
            </a:endParaRPr>
          </a:p>
          <a:p>
            <a:pPr eaLnBrk="1" hangingPunct="1"/>
            <a:r>
              <a:rPr lang="ja-JP" altLang="en-US" sz="3200" dirty="0">
                <a:solidFill>
                  <a:srgbClr val="FFFFFF"/>
                </a:solidFill>
                <a:latin typeface="+mj-ea"/>
                <a:ea typeface="+mj-ea"/>
              </a:rPr>
              <a:t>低血糖の場合のブドウ糖投与量は？</a:t>
            </a:r>
            <a:r>
              <a:rPr lang="en-US" altLang="ja-JP" sz="3200" dirty="0">
                <a:solidFill>
                  <a:srgbClr val="FFFFFF"/>
                </a:solidFill>
                <a:latin typeface="+mj-ea"/>
                <a:ea typeface="+mj-ea"/>
              </a:rPr>
              <a:t>10g</a:t>
            </a:r>
          </a:p>
          <a:p>
            <a:pPr eaLnBrk="1" hangingPunct="1"/>
            <a:endParaRPr lang="en-US" altLang="ja-JP" sz="1400" dirty="0">
              <a:solidFill>
                <a:srgbClr val="FFFFFF"/>
              </a:solidFill>
              <a:latin typeface="+mj-ea"/>
              <a:ea typeface="+mj-ea"/>
            </a:endParaRPr>
          </a:p>
        </p:txBody>
      </p:sp>
      <p:sp>
        <p:nvSpPr>
          <p:cNvPr id="4" name="角丸四角形 3"/>
          <p:cNvSpPr/>
          <p:nvPr/>
        </p:nvSpPr>
        <p:spPr>
          <a:xfrm>
            <a:off x="685800" y="3267075"/>
            <a:ext cx="7685088" cy="6635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テキスト ボックス 1"/>
          <p:cNvSpPr txBox="1">
            <a:spLocks noChangeArrowheads="1"/>
          </p:cNvSpPr>
          <p:nvPr/>
        </p:nvSpPr>
        <p:spPr bwMode="auto">
          <a:xfrm>
            <a:off x="588963" y="317500"/>
            <a:ext cx="855503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200">
                <a:solidFill>
                  <a:srgbClr val="FFFFFF"/>
                </a:solidFill>
                <a:latin typeface="+mn-ea"/>
                <a:ea typeface="+mn-ea"/>
              </a:rPr>
              <a:t>肝臓からのブドウ糖産生率</a:t>
            </a:r>
            <a:endParaRPr lang="en-US" altLang="ja-JP" sz="3200">
              <a:solidFill>
                <a:srgbClr val="FFFFFF"/>
              </a:solidFill>
              <a:latin typeface="+mn-ea"/>
              <a:ea typeface="+mn-ea"/>
            </a:endParaRPr>
          </a:p>
          <a:p>
            <a:pPr eaLnBrk="1" hangingPunct="1"/>
            <a:r>
              <a:rPr lang="ja-JP" altLang="en-US" sz="3200">
                <a:solidFill>
                  <a:srgbClr val="FFFFFF"/>
                </a:solidFill>
                <a:latin typeface="+mn-ea"/>
                <a:ea typeface="+mn-ea"/>
              </a:rPr>
              <a:t>　</a:t>
            </a:r>
            <a:r>
              <a:rPr lang="en-US" altLang="ja-JP" sz="3200">
                <a:solidFill>
                  <a:srgbClr val="FFFFFF"/>
                </a:solidFill>
                <a:latin typeface="+mn-ea"/>
                <a:ea typeface="+mn-ea"/>
              </a:rPr>
              <a:t>200g/</a:t>
            </a:r>
            <a:r>
              <a:rPr lang="ja-JP" altLang="en-US" sz="3200">
                <a:solidFill>
                  <a:srgbClr val="FFFFFF"/>
                </a:solidFill>
                <a:latin typeface="+mn-ea"/>
                <a:ea typeface="+mn-ea"/>
              </a:rPr>
              <a:t>日　＝　</a:t>
            </a:r>
            <a:r>
              <a:rPr lang="en-US" altLang="ja-JP" sz="3200">
                <a:solidFill>
                  <a:srgbClr val="FFFFFF"/>
                </a:solidFill>
                <a:latin typeface="+mn-ea"/>
                <a:ea typeface="+mn-ea"/>
              </a:rPr>
              <a:t>8.3g/</a:t>
            </a:r>
            <a:r>
              <a:rPr lang="ja-JP" altLang="en-US" sz="3200">
                <a:solidFill>
                  <a:srgbClr val="FFFFFF"/>
                </a:solidFill>
                <a:latin typeface="+mn-ea"/>
                <a:ea typeface="+mn-ea"/>
              </a:rPr>
              <a:t>時間</a:t>
            </a:r>
            <a:endParaRPr lang="en-US" altLang="ja-JP" sz="3200">
              <a:solidFill>
                <a:srgbClr val="FFFFFF"/>
              </a:solidFill>
              <a:latin typeface="+mn-ea"/>
              <a:ea typeface="+mn-ea"/>
            </a:endParaRPr>
          </a:p>
          <a:p>
            <a:pPr eaLnBrk="1" hangingPunct="1"/>
            <a:r>
              <a:rPr lang="en-US" altLang="ja-JP" sz="3200">
                <a:solidFill>
                  <a:srgbClr val="FFFFFF"/>
                </a:solidFill>
                <a:latin typeface="+mn-ea"/>
                <a:ea typeface="+mn-ea"/>
              </a:rPr>
              <a:t> </a:t>
            </a:r>
            <a:r>
              <a:rPr lang="ja-JP" altLang="en-US" sz="3200">
                <a:solidFill>
                  <a:srgbClr val="FFFFFF"/>
                </a:solidFill>
                <a:latin typeface="+mn-ea"/>
                <a:ea typeface="+mn-ea"/>
              </a:rPr>
              <a:t>（</a:t>
            </a:r>
            <a:r>
              <a:rPr lang="en-US" altLang="ja-JP" sz="3200">
                <a:solidFill>
                  <a:srgbClr val="FFFFFF"/>
                </a:solidFill>
                <a:latin typeface="+mn-ea"/>
                <a:ea typeface="+mn-ea"/>
              </a:rPr>
              <a:t>2.2mg/kg per min</a:t>
            </a:r>
            <a:r>
              <a:rPr lang="ja-JP" altLang="en-US" sz="3200">
                <a:solidFill>
                  <a:srgbClr val="FFFFFF"/>
                </a:solidFill>
                <a:latin typeface="+mn-ea"/>
                <a:ea typeface="+mn-ea"/>
              </a:rPr>
              <a:t>）</a:t>
            </a:r>
            <a:endParaRPr lang="en-US" altLang="ja-JP" sz="3200">
              <a:solidFill>
                <a:srgbClr val="FFFFFF"/>
              </a:solidFill>
              <a:latin typeface="+mn-ea"/>
              <a:ea typeface="+mn-ea"/>
            </a:endParaRPr>
          </a:p>
          <a:p>
            <a:pPr eaLnBrk="1" hangingPunct="1"/>
            <a:endParaRPr lang="en-US" altLang="ja-JP" sz="3200">
              <a:solidFill>
                <a:srgbClr val="FFFFFF"/>
              </a:solidFill>
              <a:latin typeface="+mn-ea"/>
              <a:ea typeface="+mn-ea"/>
            </a:endParaRPr>
          </a:p>
          <a:p>
            <a:pPr eaLnBrk="1" hangingPunct="1"/>
            <a:r>
              <a:rPr lang="ja-JP" altLang="en-US" sz="3200">
                <a:solidFill>
                  <a:srgbClr val="FFFFFF"/>
                </a:solidFill>
                <a:latin typeface="+mn-ea"/>
                <a:ea typeface="+mn-ea"/>
              </a:rPr>
              <a:t>もし肝臓からの糖産生が止まったら</a:t>
            </a:r>
            <a:endParaRPr lang="en-US" altLang="ja-JP" sz="3200">
              <a:solidFill>
                <a:srgbClr val="FFFFFF"/>
              </a:solidFill>
              <a:latin typeface="+mn-ea"/>
              <a:ea typeface="+mn-ea"/>
            </a:endParaRPr>
          </a:p>
          <a:p>
            <a:pPr eaLnBrk="1" hangingPunct="1"/>
            <a:r>
              <a:rPr lang="ja-JP" altLang="en-US" sz="3200">
                <a:solidFill>
                  <a:srgbClr val="FFFFFF"/>
                </a:solidFill>
                <a:latin typeface="+mn-ea"/>
                <a:ea typeface="+mn-ea"/>
              </a:rPr>
              <a:t>　１分で　</a:t>
            </a:r>
            <a:r>
              <a:rPr lang="en-US" altLang="ja-JP" sz="3200">
                <a:solidFill>
                  <a:srgbClr val="FFFFFF"/>
                </a:solidFill>
                <a:latin typeface="+mn-ea"/>
                <a:ea typeface="+mn-ea"/>
              </a:rPr>
              <a:t>1mg/dl</a:t>
            </a:r>
            <a:r>
              <a:rPr lang="ja-JP" altLang="en-US" sz="3200">
                <a:solidFill>
                  <a:srgbClr val="FFFFFF"/>
                </a:solidFill>
                <a:latin typeface="+mn-ea"/>
                <a:ea typeface="+mn-ea"/>
              </a:rPr>
              <a:t>　低下</a:t>
            </a:r>
            <a:endParaRPr lang="en-US" altLang="ja-JP" sz="3200">
              <a:solidFill>
                <a:srgbClr val="FFFFFF"/>
              </a:solidFill>
              <a:latin typeface="+mn-ea"/>
              <a:ea typeface="+mn-ea"/>
            </a:endParaRPr>
          </a:p>
          <a:p>
            <a:pPr eaLnBrk="1" hangingPunct="1"/>
            <a:r>
              <a:rPr lang="ja-JP" altLang="en-US" sz="3200">
                <a:solidFill>
                  <a:srgbClr val="FFFFFF"/>
                </a:solidFill>
                <a:latin typeface="+mn-ea"/>
                <a:ea typeface="+mn-ea"/>
              </a:rPr>
              <a:t>　１時間で　血糖が</a:t>
            </a:r>
            <a:r>
              <a:rPr lang="en-US" altLang="ja-JP" sz="3200">
                <a:solidFill>
                  <a:srgbClr val="FFFFFF"/>
                </a:solidFill>
                <a:latin typeface="+mn-ea"/>
                <a:ea typeface="+mn-ea"/>
              </a:rPr>
              <a:t>50mg/dl</a:t>
            </a:r>
            <a:r>
              <a:rPr lang="ja-JP" altLang="en-US" sz="3200">
                <a:solidFill>
                  <a:srgbClr val="FFFFFF"/>
                </a:solidFill>
                <a:latin typeface="+mn-ea"/>
                <a:ea typeface="+mn-ea"/>
              </a:rPr>
              <a:t>以上低下</a:t>
            </a:r>
            <a:endParaRPr lang="en-US" altLang="ja-JP" sz="3200">
              <a:solidFill>
                <a:srgbClr val="FFFFFF"/>
              </a:solidFill>
              <a:latin typeface="+mn-ea"/>
              <a:ea typeface="+mn-ea"/>
            </a:endParaRPr>
          </a:p>
          <a:p>
            <a:pPr eaLnBrk="1" hangingPunct="1"/>
            <a:r>
              <a:rPr lang="ja-JP" altLang="en-US" sz="3200">
                <a:solidFill>
                  <a:srgbClr val="FFFFFF"/>
                </a:solidFill>
                <a:latin typeface="+mn-ea"/>
                <a:ea typeface="+mn-ea"/>
              </a:rPr>
              <a:t>　２時間で　</a:t>
            </a:r>
            <a:r>
              <a:rPr lang="en-US" altLang="ja-JP" sz="3200">
                <a:solidFill>
                  <a:srgbClr val="FFFFFF"/>
                </a:solidFill>
                <a:latin typeface="+mn-ea"/>
                <a:ea typeface="+mn-ea"/>
              </a:rPr>
              <a:t>100mg/dl</a:t>
            </a:r>
            <a:r>
              <a:rPr lang="ja-JP" altLang="en-US" sz="3200">
                <a:solidFill>
                  <a:srgbClr val="FFFFFF"/>
                </a:solidFill>
                <a:latin typeface="+mn-ea"/>
                <a:ea typeface="+mn-ea"/>
              </a:rPr>
              <a:t>以上低下！</a:t>
            </a:r>
            <a:endParaRPr lang="en-US" altLang="ja-JP" sz="3200">
              <a:solidFill>
                <a:srgbClr val="FFFFFF"/>
              </a:solidFill>
              <a:latin typeface="+mn-ea"/>
              <a:ea typeface="+mn-ea"/>
            </a:endParaRPr>
          </a:p>
          <a:p>
            <a:pPr eaLnBrk="1" hangingPunct="1"/>
            <a:endParaRPr lang="en-US" altLang="ja-JP" sz="3200">
              <a:solidFill>
                <a:srgbClr val="FFFFFF"/>
              </a:solidFill>
              <a:latin typeface="+mn-ea"/>
              <a:ea typeface="+mn-ea"/>
            </a:endParaRPr>
          </a:p>
          <a:p>
            <a:pPr eaLnBrk="1" hangingPunct="1"/>
            <a:r>
              <a:rPr lang="ja-JP" altLang="en-US" sz="3200">
                <a:solidFill>
                  <a:srgbClr val="FFFFFF"/>
                </a:solidFill>
                <a:latin typeface="+mn-ea"/>
                <a:ea typeface="+mn-ea"/>
              </a:rPr>
              <a:t>低血糖の場合のブドウ糖投与量は？</a:t>
            </a:r>
            <a:r>
              <a:rPr lang="en-US" altLang="ja-JP" sz="3200">
                <a:solidFill>
                  <a:srgbClr val="FFFFFF"/>
                </a:solidFill>
                <a:latin typeface="+mn-ea"/>
                <a:ea typeface="+mn-ea"/>
              </a:rPr>
              <a:t>10g</a:t>
            </a:r>
          </a:p>
          <a:p>
            <a:pPr eaLnBrk="1" hangingPunct="1"/>
            <a:endParaRPr lang="en-US" altLang="ja-JP" sz="1400">
              <a:solidFill>
                <a:srgbClr val="FFFFFF"/>
              </a:solidFill>
              <a:latin typeface="+mn-ea"/>
              <a:ea typeface="+mn-ea"/>
            </a:endParaRPr>
          </a:p>
          <a:p>
            <a:pPr eaLnBrk="1" hangingPunct="1"/>
            <a:r>
              <a:rPr lang="ja-JP" altLang="en-US" sz="3200">
                <a:solidFill>
                  <a:srgbClr val="FFFFFF"/>
                </a:solidFill>
                <a:latin typeface="+mn-ea"/>
                <a:ea typeface="+mn-ea"/>
              </a:rPr>
              <a:t>遷延性：</a:t>
            </a:r>
            <a:r>
              <a:rPr lang="en-US" altLang="ja-JP" sz="3200">
                <a:solidFill>
                  <a:srgbClr val="FFFFFF"/>
                </a:solidFill>
                <a:latin typeface="+mn-ea"/>
                <a:ea typeface="+mn-ea"/>
              </a:rPr>
              <a:t>10%</a:t>
            </a:r>
            <a:r>
              <a:rPr lang="ja-JP" altLang="en-US" sz="3200">
                <a:solidFill>
                  <a:srgbClr val="FFFFFF"/>
                </a:solidFill>
                <a:latin typeface="+mn-ea"/>
                <a:ea typeface="+mn-ea"/>
              </a:rPr>
              <a:t>ブドウ糖液　時間</a:t>
            </a:r>
            <a:r>
              <a:rPr lang="en-US" altLang="ja-JP" sz="3200">
                <a:solidFill>
                  <a:srgbClr val="FFFFFF"/>
                </a:solidFill>
                <a:latin typeface="+mn-ea"/>
                <a:ea typeface="+mn-ea"/>
              </a:rPr>
              <a:t>80ml/hr</a:t>
            </a:r>
          </a:p>
        </p:txBody>
      </p:sp>
      <p:sp>
        <p:nvSpPr>
          <p:cNvPr id="4" name="角丸四角形 3"/>
          <p:cNvSpPr/>
          <p:nvPr/>
        </p:nvSpPr>
        <p:spPr>
          <a:xfrm>
            <a:off x="685800" y="3225988"/>
            <a:ext cx="7685088" cy="6635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rgbClr val="FF0000"/>
              </a:solidFill>
              <a:latin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457200" y="0"/>
            <a:ext cx="8229600" cy="788988"/>
          </a:xfrm>
        </p:spPr>
        <p:txBody>
          <a:bodyPr/>
          <a:lstStyle/>
          <a:p>
            <a:pPr eaLnBrk="1" hangingPunct="1">
              <a:defRPr/>
            </a:pPr>
            <a:r>
              <a:rPr lang="ja-JP" altLang="en-US" dirty="0" smtClean="0">
                <a:solidFill>
                  <a:schemeClr val="accent2">
                    <a:lumMod val="75000"/>
                  </a:schemeClr>
                </a:solidFill>
                <a:latin typeface="+mj-ea"/>
              </a:rPr>
              <a:t>日本人の死因</a:t>
            </a:r>
          </a:p>
        </p:txBody>
      </p:sp>
      <p:sp>
        <p:nvSpPr>
          <p:cNvPr id="45059" name="Text Box 3"/>
          <p:cNvSpPr txBox="1">
            <a:spLocks noChangeArrowheads="1"/>
          </p:cNvSpPr>
          <p:nvPr/>
        </p:nvSpPr>
        <p:spPr bwMode="auto">
          <a:xfrm>
            <a:off x="2401888" y="5500688"/>
            <a:ext cx="2246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a:solidFill>
                  <a:srgbClr val="000000"/>
                </a:solidFill>
                <a:latin typeface="+mj-ea"/>
                <a:ea typeface="+mj-ea"/>
              </a:rPr>
              <a:t>糖尿病</a:t>
            </a:r>
            <a:r>
              <a:rPr lang="en-US" altLang="ja-JP">
                <a:solidFill>
                  <a:srgbClr val="000000"/>
                </a:solidFill>
                <a:latin typeface="+mj-ea"/>
                <a:ea typeface="+mj-ea"/>
              </a:rPr>
              <a:t>39:221-239,1996</a:t>
            </a:r>
          </a:p>
        </p:txBody>
      </p:sp>
      <p:sp>
        <p:nvSpPr>
          <p:cNvPr id="45060" name="Rectangle 10"/>
          <p:cNvSpPr>
            <a:spLocks noChangeArrowheads="1"/>
          </p:cNvSpPr>
          <p:nvPr/>
        </p:nvSpPr>
        <p:spPr bwMode="auto">
          <a:xfrm>
            <a:off x="2522538" y="6180138"/>
            <a:ext cx="5262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ja-JP">
                <a:solidFill>
                  <a:srgbClr val="000000"/>
                </a:solidFill>
                <a:latin typeface="+mj-ea"/>
                <a:ea typeface="+mj-ea"/>
              </a:rPr>
              <a:t>2005</a:t>
            </a:r>
            <a:r>
              <a:rPr lang="ja-JP" altLang="en-US">
                <a:solidFill>
                  <a:srgbClr val="000000"/>
                </a:solidFill>
                <a:latin typeface="+mj-ea"/>
                <a:ea typeface="+mj-ea"/>
              </a:rPr>
              <a:t>年の平均寿命は女性が８５．４９歳、男性が７８．５３歳 </a:t>
            </a:r>
          </a:p>
        </p:txBody>
      </p:sp>
      <p:sp>
        <p:nvSpPr>
          <p:cNvPr id="45061" name="Text Box 11"/>
          <p:cNvSpPr txBox="1">
            <a:spLocks noChangeArrowheads="1"/>
          </p:cNvSpPr>
          <p:nvPr/>
        </p:nvSpPr>
        <p:spPr bwMode="auto">
          <a:xfrm>
            <a:off x="41275" y="5172075"/>
            <a:ext cx="4756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a:solidFill>
                  <a:srgbClr val="000000"/>
                </a:solidFill>
                <a:latin typeface="+mj-ea"/>
                <a:ea typeface="+mj-ea"/>
              </a:rPr>
              <a:t>糖尿病患者は男性で</a:t>
            </a:r>
            <a:r>
              <a:rPr lang="en-US" altLang="ja-JP">
                <a:solidFill>
                  <a:srgbClr val="000000"/>
                </a:solidFill>
                <a:latin typeface="+mj-ea"/>
                <a:ea typeface="+mj-ea"/>
              </a:rPr>
              <a:t>10.2</a:t>
            </a:r>
            <a:r>
              <a:rPr lang="ja-JP" altLang="en-US">
                <a:solidFill>
                  <a:srgbClr val="000000"/>
                </a:solidFill>
                <a:latin typeface="+mj-ea"/>
                <a:ea typeface="+mj-ea"/>
              </a:rPr>
              <a:t>歳，女性で</a:t>
            </a:r>
            <a:r>
              <a:rPr lang="en-US" altLang="ja-JP">
                <a:solidFill>
                  <a:srgbClr val="000000"/>
                </a:solidFill>
                <a:latin typeface="+mj-ea"/>
                <a:ea typeface="+mj-ea"/>
              </a:rPr>
              <a:t>13.7</a:t>
            </a:r>
            <a:r>
              <a:rPr lang="ja-JP" altLang="en-US">
                <a:solidFill>
                  <a:srgbClr val="000000"/>
                </a:solidFill>
                <a:latin typeface="+mj-ea"/>
                <a:ea typeface="+mj-ea"/>
              </a:rPr>
              <a:t>歳寿命短縮</a:t>
            </a:r>
          </a:p>
        </p:txBody>
      </p:sp>
      <p:sp>
        <p:nvSpPr>
          <p:cNvPr id="10" name="下矢印 9"/>
          <p:cNvSpPr>
            <a:spLocks noChangeArrowheads="1"/>
          </p:cNvSpPr>
          <p:nvPr/>
        </p:nvSpPr>
        <p:spPr bwMode="auto">
          <a:xfrm rot="9044937">
            <a:off x="3341407" y="3845617"/>
            <a:ext cx="918552" cy="1068212"/>
          </a:xfrm>
          <a:prstGeom prst="downArrow">
            <a:avLst>
              <a:gd name="adj1" fmla="val 50000"/>
              <a:gd name="adj2" fmla="val 49955"/>
            </a:avLst>
          </a:prstGeom>
          <a:solidFill>
            <a:srgbClr val="FF0000"/>
          </a:solidFill>
          <a:ln w="9525" algn="ctr">
            <a:noFill/>
            <a:round/>
            <a:headEnd/>
            <a:tailEnd/>
          </a:ln>
          <a:scene3d>
            <a:camera prst="orthographicFront"/>
            <a:lightRig rig="threePt" dir="t"/>
          </a:scene3d>
          <a:sp3d>
            <a:bevelT/>
          </a:sp3d>
        </p:spPr>
        <p:txBody>
          <a:bodyPr/>
          <a:lstStyle/>
          <a:p>
            <a:pPr>
              <a:defRPr/>
            </a:pPr>
            <a:endParaRPr lang="ja-JP" altLang="en-US">
              <a:solidFill>
                <a:srgbClr val="000000"/>
              </a:solidFill>
              <a:latin typeface="+mj-ea"/>
              <a:ea typeface="+mj-ea"/>
            </a:endParaRPr>
          </a:p>
        </p:txBody>
      </p:sp>
      <p:graphicFrame>
        <p:nvGraphicFramePr>
          <p:cNvPr id="45065" name="グラフ 10"/>
          <p:cNvGraphicFramePr>
            <a:graphicFrameLocks/>
          </p:cNvGraphicFramePr>
          <p:nvPr>
            <p:extLst>
              <p:ext uri="{D42A27DB-BD31-4B8C-83A1-F6EECF244321}">
                <p14:modId xmlns:p14="http://schemas.microsoft.com/office/powerpoint/2010/main" val="2975282051"/>
              </p:ext>
            </p:extLst>
          </p:nvPr>
        </p:nvGraphicFramePr>
        <p:xfrm>
          <a:off x="0" y="1301750"/>
          <a:ext cx="4549775" cy="3965575"/>
        </p:xfrm>
        <a:graphic>
          <a:graphicData uri="http://schemas.openxmlformats.org/presentationml/2006/ole">
            <mc:AlternateContent xmlns:mc="http://schemas.openxmlformats.org/markup-compatibility/2006">
              <mc:Choice xmlns:v="urn:schemas-microsoft-com:vml" Requires="v">
                <p:oleObj spid="_x0000_s45077" r:id="rId4" imgW="4548010" imgH="3968840" progId="Excel.Sheet.8">
                  <p:embed/>
                </p:oleObj>
              </mc:Choice>
              <mc:Fallback>
                <p:oleObj r:id="rId4" imgW="4548010" imgH="3968840" progId="Excel.Sheet.8">
                  <p:embed/>
                  <p:pic>
                    <p:nvPicPr>
                      <p:cNvPr id="0" name="グラフ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1750"/>
                        <a:ext cx="454977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6" name="グラフ 11"/>
          <p:cNvGraphicFramePr>
            <a:graphicFrameLocks/>
          </p:cNvGraphicFramePr>
          <p:nvPr>
            <p:extLst>
              <p:ext uri="{D42A27DB-BD31-4B8C-83A1-F6EECF244321}">
                <p14:modId xmlns:p14="http://schemas.microsoft.com/office/powerpoint/2010/main" val="300330719"/>
              </p:ext>
            </p:extLst>
          </p:nvPr>
        </p:nvGraphicFramePr>
        <p:xfrm>
          <a:off x="4094163" y="1317625"/>
          <a:ext cx="5049837" cy="3965575"/>
        </p:xfrm>
        <a:graphic>
          <a:graphicData uri="http://schemas.openxmlformats.org/presentationml/2006/ole">
            <mc:AlternateContent xmlns:mc="http://schemas.openxmlformats.org/markup-compatibility/2006">
              <mc:Choice xmlns:v="urn:schemas-microsoft-com:vml" Requires="v">
                <p:oleObj spid="_x0000_s45078" r:id="rId6" imgW="5047925" imgH="3968840" progId="Excel.Sheet.8">
                  <p:embed/>
                </p:oleObj>
              </mc:Choice>
              <mc:Fallback>
                <p:oleObj r:id="rId6" imgW="5047925" imgH="3968840" progId="Excel.Sheet.8">
                  <p:embed/>
                  <p:pic>
                    <p:nvPicPr>
                      <p:cNvPr id="0" name="グラフ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4163" y="1317625"/>
                        <a:ext cx="5049837"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テキスト ボックス 1"/>
          <p:cNvSpPr txBox="1">
            <a:spLocks noChangeArrowheads="1"/>
          </p:cNvSpPr>
          <p:nvPr/>
        </p:nvSpPr>
        <p:spPr bwMode="auto">
          <a:xfrm>
            <a:off x="588963" y="336550"/>
            <a:ext cx="79708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600">
                <a:solidFill>
                  <a:srgbClr val="FFFFFF"/>
                </a:solidFill>
                <a:latin typeface="ＭＳ ゴシック" pitchFamily="49" charset="-128"/>
                <a:ea typeface="ＭＳ ゴシック" pitchFamily="49" charset="-128"/>
              </a:rPr>
              <a:t>肝臓からのブドウ糖産生率</a:t>
            </a:r>
            <a:endParaRPr lang="en-US" altLang="ja-JP" sz="3600">
              <a:solidFill>
                <a:srgbClr val="FFFFFF"/>
              </a:solidFill>
              <a:latin typeface="ＭＳ ゴシック" pitchFamily="49" charset="-128"/>
              <a:ea typeface="ＭＳ ゴシック" pitchFamily="49" charset="-128"/>
            </a:endParaRPr>
          </a:p>
          <a:p>
            <a:pPr eaLnBrk="1" hangingPunct="1"/>
            <a:r>
              <a:rPr lang="ja-JP" altLang="en-US" sz="3600">
                <a:solidFill>
                  <a:srgbClr val="FFFFFF"/>
                </a:solidFill>
                <a:latin typeface="ＭＳ ゴシック" pitchFamily="49" charset="-128"/>
                <a:ea typeface="ＭＳ ゴシック" pitchFamily="49" charset="-128"/>
              </a:rPr>
              <a:t>　</a:t>
            </a:r>
            <a:r>
              <a:rPr lang="en-US" altLang="ja-JP" sz="3600">
                <a:solidFill>
                  <a:srgbClr val="FFFFFF"/>
                </a:solidFill>
                <a:latin typeface="ＭＳ ゴシック" pitchFamily="49" charset="-128"/>
                <a:ea typeface="ＭＳ ゴシック" pitchFamily="49" charset="-128"/>
              </a:rPr>
              <a:t>200g/</a:t>
            </a:r>
            <a:r>
              <a:rPr lang="ja-JP" altLang="en-US" sz="3600">
                <a:solidFill>
                  <a:srgbClr val="FFFFFF"/>
                </a:solidFill>
                <a:latin typeface="ＭＳ ゴシック" pitchFamily="49" charset="-128"/>
                <a:ea typeface="ＭＳ ゴシック" pitchFamily="49" charset="-128"/>
              </a:rPr>
              <a:t>日　＝　</a:t>
            </a:r>
            <a:r>
              <a:rPr lang="en-US" altLang="ja-JP" sz="3600">
                <a:solidFill>
                  <a:srgbClr val="FFFFFF"/>
                </a:solidFill>
                <a:latin typeface="ＭＳ ゴシック" pitchFamily="49" charset="-128"/>
                <a:ea typeface="ＭＳ ゴシック" pitchFamily="49" charset="-128"/>
              </a:rPr>
              <a:t>8.3g/</a:t>
            </a:r>
            <a:r>
              <a:rPr lang="ja-JP" altLang="en-US" sz="3600">
                <a:solidFill>
                  <a:srgbClr val="FFFFFF"/>
                </a:solidFill>
                <a:latin typeface="ＭＳ ゴシック" pitchFamily="49" charset="-128"/>
                <a:ea typeface="ＭＳ ゴシック" pitchFamily="49" charset="-128"/>
              </a:rPr>
              <a:t>時間</a:t>
            </a:r>
            <a:endParaRPr lang="en-US" altLang="ja-JP" sz="3600">
              <a:solidFill>
                <a:srgbClr val="FFFFFF"/>
              </a:solidFill>
              <a:latin typeface="ＭＳ ゴシック" pitchFamily="49" charset="-128"/>
              <a:ea typeface="ＭＳ ゴシック" pitchFamily="49" charset="-128"/>
            </a:endParaRPr>
          </a:p>
          <a:p>
            <a:pPr eaLnBrk="1" hangingPunct="1"/>
            <a:r>
              <a:rPr lang="en-US" altLang="ja-JP" sz="3600">
                <a:solidFill>
                  <a:srgbClr val="FFFFFF"/>
                </a:solidFill>
                <a:latin typeface="ＭＳ ゴシック" pitchFamily="49" charset="-128"/>
                <a:ea typeface="ＭＳ ゴシック" pitchFamily="49" charset="-128"/>
              </a:rPr>
              <a:t> </a:t>
            </a:r>
            <a:r>
              <a:rPr lang="ja-JP" altLang="en-US" sz="3600">
                <a:solidFill>
                  <a:srgbClr val="FFFFFF"/>
                </a:solidFill>
                <a:latin typeface="ＭＳ ゴシック" pitchFamily="49" charset="-128"/>
                <a:ea typeface="ＭＳ ゴシック" pitchFamily="49" charset="-128"/>
              </a:rPr>
              <a:t>（</a:t>
            </a:r>
            <a:r>
              <a:rPr lang="en-US" altLang="ja-JP" sz="3600">
                <a:solidFill>
                  <a:srgbClr val="FFFFFF"/>
                </a:solidFill>
                <a:latin typeface="ＭＳ ゴシック" pitchFamily="49" charset="-128"/>
                <a:ea typeface="ＭＳ ゴシック" pitchFamily="49" charset="-128"/>
              </a:rPr>
              <a:t>2.2mg/kg per min</a:t>
            </a:r>
            <a:r>
              <a:rPr lang="ja-JP" altLang="en-US" sz="3600">
                <a:solidFill>
                  <a:srgbClr val="FFFFFF"/>
                </a:solidFill>
                <a:latin typeface="ＭＳ ゴシック" pitchFamily="49" charset="-128"/>
                <a:ea typeface="ＭＳ ゴシック" pitchFamily="49" charset="-128"/>
              </a:rPr>
              <a:t>）</a:t>
            </a:r>
            <a:endParaRPr lang="en-US" altLang="ja-JP" sz="3600">
              <a:solidFill>
                <a:srgbClr val="FFFFFF"/>
              </a:solidFill>
              <a:latin typeface="ＭＳ ゴシック" pitchFamily="49" charset="-128"/>
              <a:ea typeface="ＭＳ ゴシック" pitchFamily="49" charset="-128"/>
            </a:endParaRPr>
          </a:p>
          <a:p>
            <a:pPr eaLnBrk="1" hangingPunct="1"/>
            <a:endParaRPr lang="en-US" altLang="ja-JP" sz="3600">
              <a:solidFill>
                <a:srgbClr val="FFFFFF"/>
              </a:solidFill>
              <a:latin typeface="ＭＳ ゴシック" pitchFamily="49" charset="-128"/>
              <a:ea typeface="ＭＳ ゴシック" pitchFamily="49" charset="-128"/>
            </a:endParaRPr>
          </a:p>
          <a:p>
            <a:pPr eaLnBrk="1" hangingPunct="1"/>
            <a:r>
              <a:rPr lang="ja-JP" altLang="en-US" sz="3600">
                <a:solidFill>
                  <a:srgbClr val="FFFFFF"/>
                </a:solidFill>
                <a:latin typeface="ＭＳ ゴシック" pitchFamily="49" charset="-128"/>
                <a:ea typeface="ＭＳ ゴシック" pitchFamily="49" charset="-128"/>
              </a:rPr>
              <a:t>もし肝臓からの糖産生が止まったら</a:t>
            </a:r>
            <a:endParaRPr lang="en-US" altLang="ja-JP" sz="3600">
              <a:solidFill>
                <a:srgbClr val="FFFFFF"/>
              </a:solidFill>
              <a:latin typeface="ＭＳ ゴシック" pitchFamily="49" charset="-128"/>
              <a:ea typeface="ＭＳ ゴシック" pitchFamily="49" charset="-128"/>
            </a:endParaRPr>
          </a:p>
          <a:p>
            <a:pPr eaLnBrk="1" hangingPunct="1"/>
            <a:r>
              <a:rPr lang="ja-JP" altLang="en-US" sz="3600">
                <a:solidFill>
                  <a:srgbClr val="FFFFFF"/>
                </a:solidFill>
                <a:latin typeface="ＭＳ ゴシック" pitchFamily="49" charset="-128"/>
                <a:ea typeface="ＭＳ ゴシック" pitchFamily="49" charset="-128"/>
              </a:rPr>
              <a:t>　１分で　</a:t>
            </a:r>
            <a:r>
              <a:rPr lang="en-US" altLang="ja-JP" sz="3600">
                <a:solidFill>
                  <a:srgbClr val="FFFFFF"/>
                </a:solidFill>
                <a:latin typeface="ＭＳ ゴシック" pitchFamily="49" charset="-128"/>
                <a:ea typeface="ＭＳ ゴシック" pitchFamily="49" charset="-128"/>
              </a:rPr>
              <a:t>1mg/dl</a:t>
            </a:r>
            <a:r>
              <a:rPr lang="ja-JP" altLang="en-US" sz="3600">
                <a:solidFill>
                  <a:srgbClr val="FFFFFF"/>
                </a:solidFill>
                <a:latin typeface="ＭＳ ゴシック" pitchFamily="49" charset="-128"/>
                <a:ea typeface="ＭＳ ゴシック" pitchFamily="49" charset="-128"/>
              </a:rPr>
              <a:t>　低下</a:t>
            </a:r>
            <a:endParaRPr lang="en-US" altLang="ja-JP" sz="3600">
              <a:solidFill>
                <a:srgbClr val="FFFFFF"/>
              </a:solidFill>
              <a:latin typeface="ＭＳ ゴシック" pitchFamily="49" charset="-128"/>
              <a:ea typeface="ＭＳ ゴシック" pitchFamily="49" charset="-128"/>
            </a:endParaRPr>
          </a:p>
          <a:p>
            <a:pPr eaLnBrk="1" hangingPunct="1"/>
            <a:r>
              <a:rPr lang="ja-JP" altLang="en-US" sz="3600">
                <a:solidFill>
                  <a:srgbClr val="FFFFFF"/>
                </a:solidFill>
                <a:latin typeface="ＭＳ ゴシック" pitchFamily="49" charset="-128"/>
                <a:ea typeface="ＭＳ ゴシック" pitchFamily="49" charset="-128"/>
              </a:rPr>
              <a:t>　１時間で　血糖が</a:t>
            </a:r>
            <a:r>
              <a:rPr lang="en-US" altLang="ja-JP" sz="3600">
                <a:solidFill>
                  <a:srgbClr val="FFFFFF"/>
                </a:solidFill>
                <a:latin typeface="ＭＳ ゴシック" pitchFamily="49" charset="-128"/>
                <a:ea typeface="ＭＳ ゴシック" pitchFamily="49" charset="-128"/>
              </a:rPr>
              <a:t>50mg/dl</a:t>
            </a:r>
            <a:r>
              <a:rPr lang="ja-JP" altLang="en-US" sz="3600">
                <a:solidFill>
                  <a:srgbClr val="FFFFFF"/>
                </a:solidFill>
                <a:latin typeface="ＭＳ ゴシック" pitchFamily="49" charset="-128"/>
                <a:ea typeface="ＭＳ ゴシック" pitchFamily="49" charset="-128"/>
              </a:rPr>
              <a:t>以上低下</a:t>
            </a:r>
            <a:endParaRPr lang="en-US" altLang="ja-JP" sz="3600">
              <a:solidFill>
                <a:srgbClr val="FFFFFF"/>
              </a:solidFill>
              <a:latin typeface="ＭＳ ゴシック" pitchFamily="49" charset="-128"/>
              <a:ea typeface="ＭＳ ゴシック" pitchFamily="49" charset="-128"/>
            </a:endParaRPr>
          </a:p>
          <a:p>
            <a:pPr eaLnBrk="1" hangingPunct="1"/>
            <a:r>
              <a:rPr lang="ja-JP" altLang="en-US" sz="3600">
                <a:solidFill>
                  <a:srgbClr val="FFFFFF"/>
                </a:solidFill>
                <a:latin typeface="ＭＳ ゴシック" pitchFamily="49" charset="-128"/>
                <a:ea typeface="ＭＳ ゴシック" pitchFamily="49" charset="-128"/>
              </a:rPr>
              <a:t>　２時間で　</a:t>
            </a:r>
            <a:r>
              <a:rPr lang="en-US" altLang="ja-JP" sz="3600">
                <a:solidFill>
                  <a:srgbClr val="FFFFFF"/>
                </a:solidFill>
                <a:latin typeface="ＭＳ ゴシック" pitchFamily="49" charset="-128"/>
                <a:ea typeface="ＭＳ ゴシック" pitchFamily="49" charset="-128"/>
              </a:rPr>
              <a:t>100mg/dl</a:t>
            </a:r>
            <a:r>
              <a:rPr lang="ja-JP" altLang="en-US" sz="3600">
                <a:solidFill>
                  <a:srgbClr val="FFFFFF"/>
                </a:solidFill>
                <a:latin typeface="ＭＳ ゴシック" pitchFamily="49" charset="-128"/>
                <a:ea typeface="ＭＳ ゴシック" pitchFamily="49" charset="-128"/>
              </a:rPr>
              <a:t>以上低下！</a:t>
            </a:r>
            <a:endParaRPr lang="en-US" altLang="ja-JP" sz="3600">
              <a:solidFill>
                <a:srgbClr val="FFFFFF"/>
              </a:solidFill>
              <a:latin typeface="ＭＳ ゴシック" pitchFamily="49" charset="-128"/>
              <a:ea typeface="ＭＳ ゴシック" pitchFamily="49" charset="-128"/>
            </a:endParaRPr>
          </a:p>
          <a:p>
            <a:pPr eaLnBrk="1" hangingPunct="1"/>
            <a:endParaRPr lang="en-US" altLang="ja-JP" sz="3600">
              <a:solidFill>
                <a:srgbClr val="FFFFFF"/>
              </a:solidFill>
              <a:latin typeface="ＭＳ ゴシック" pitchFamily="49" charset="-128"/>
              <a:ea typeface="ＭＳ ゴシック" pitchFamily="49" charset="-128"/>
            </a:endParaRPr>
          </a:p>
          <a:p>
            <a:pPr eaLnBrk="1" hangingPunct="1"/>
            <a:r>
              <a:rPr lang="ja-JP" altLang="en-US" sz="3600">
                <a:solidFill>
                  <a:srgbClr val="FFFFFF"/>
                </a:solidFill>
                <a:latin typeface="ＭＳ ゴシック" pitchFamily="49" charset="-128"/>
                <a:ea typeface="ＭＳ ゴシック" pitchFamily="49" charset="-128"/>
              </a:rPr>
              <a:t>低血糖の場合の砂糖投与量は？</a:t>
            </a:r>
            <a:endParaRPr lang="en-US" altLang="ja-JP" sz="3600">
              <a:solidFill>
                <a:srgbClr val="FFFFFF"/>
              </a:solidFill>
              <a:latin typeface="ＭＳ ゴシック" pitchFamily="49" charset="-128"/>
              <a:ea typeface="ＭＳ ゴシック" pitchFamily="49" charset="-128"/>
            </a:endParaRPr>
          </a:p>
        </p:txBody>
      </p:sp>
      <p:sp>
        <p:nvSpPr>
          <p:cNvPr id="4" name="角丸四角形 3"/>
          <p:cNvSpPr/>
          <p:nvPr/>
        </p:nvSpPr>
        <p:spPr>
          <a:xfrm>
            <a:off x="685800" y="3657600"/>
            <a:ext cx="7685088" cy="6635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テキスト ボックス 1"/>
          <p:cNvSpPr txBox="1">
            <a:spLocks noChangeArrowheads="1"/>
          </p:cNvSpPr>
          <p:nvPr/>
        </p:nvSpPr>
        <p:spPr bwMode="auto">
          <a:xfrm>
            <a:off x="588963" y="336550"/>
            <a:ext cx="85550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3600">
                <a:solidFill>
                  <a:srgbClr val="FFFFFF"/>
                </a:solidFill>
                <a:latin typeface="ＭＳ ゴシック" pitchFamily="49" charset="-128"/>
                <a:ea typeface="ＭＳ ゴシック" pitchFamily="49" charset="-128"/>
              </a:rPr>
              <a:t>肝臓からのブドウ糖産生率</a:t>
            </a:r>
            <a:endParaRPr lang="en-US" altLang="ja-JP" sz="3600">
              <a:solidFill>
                <a:srgbClr val="FFFFFF"/>
              </a:solidFill>
              <a:latin typeface="ＭＳ ゴシック" pitchFamily="49" charset="-128"/>
              <a:ea typeface="ＭＳ ゴシック" pitchFamily="49" charset="-128"/>
            </a:endParaRPr>
          </a:p>
          <a:p>
            <a:pPr eaLnBrk="1" hangingPunct="1"/>
            <a:r>
              <a:rPr lang="ja-JP" altLang="en-US" sz="3600">
                <a:solidFill>
                  <a:srgbClr val="FFFFFF"/>
                </a:solidFill>
                <a:latin typeface="ＭＳ ゴシック" pitchFamily="49" charset="-128"/>
                <a:ea typeface="ＭＳ ゴシック" pitchFamily="49" charset="-128"/>
              </a:rPr>
              <a:t>　</a:t>
            </a:r>
            <a:r>
              <a:rPr lang="en-US" altLang="ja-JP" sz="3600">
                <a:solidFill>
                  <a:srgbClr val="FFFFFF"/>
                </a:solidFill>
                <a:latin typeface="ＭＳ ゴシック" pitchFamily="49" charset="-128"/>
                <a:ea typeface="ＭＳ ゴシック" pitchFamily="49" charset="-128"/>
              </a:rPr>
              <a:t>200g/</a:t>
            </a:r>
            <a:r>
              <a:rPr lang="ja-JP" altLang="en-US" sz="3600">
                <a:solidFill>
                  <a:srgbClr val="FFFFFF"/>
                </a:solidFill>
                <a:latin typeface="ＭＳ ゴシック" pitchFamily="49" charset="-128"/>
                <a:ea typeface="ＭＳ ゴシック" pitchFamily="49" charset="-128"/>
              </a:rPr>
              <a:t>日　＝　</a:t>
            </a:r>
            <a:r>
              <a:rPr lang="en-US" altLang="ja-JP" sz="3600">
                <a:solidFill>
                  <a:srgbClr val="FFFFFF"/>
                </a:solidFill>
                <a:latin typeface="ＭＳ ゴシック" pitchFamily="49" charset="-128"/>
                <a:ea typeface="ＭＳ ゴシック" pitchFamily="49" charset="-128"/>
              </a:rPr>
              <a:t>8.3g/</a:t>
            </a:r>
            <a:r>
              <a:rPr lang="ja-JP" altLang="en-US" sz="3600">
                <a:solidFill>
                  <a:srgbClr val="FFFFFF"/>
                </a:solidFill>
                <a:latin typeface="ＭＳ ゴシック" pitchFamily="49" charset="-128"/>
                <a:ea typeface="ＭＳ ゴシック" pitchFamily="49" charset="-128"/>
              </a:rPr>
              <a:t>時間</a:t>
            </a:r>
            <a:endParaRPr lang="en-US" altLang="ja-JP" sz="3600">
              <a:solidFill>
                <a:srgbClr val="FFFFFF"/>
              </a:solidFill>
              <a:latin typeface="ＭＳ ゴシック" pitchFamily="49" charset="-128"/>
              <a:ea typeface="ＭＳ ゴシック" pitchFamily="49" charset="-128"/>
            </a:endParaRPr>
          </a:p>
          <a:p>
            <a:pPr eaLnBrk="1" hangingPunct="1"/>
            <a:r>
              <a:rPr lang="en-US" altLang="ja-JP" sz="3600">
                <a:solidFill>
                  <a:srgbClr val="FFFFFF"/>
                </a:solidFill>
                <a:latin typeface="ＭＳ ゴシック" pitchFamily="49" charset="-128"/>
                <a:ea typeface="ＭＳ ゴシック" pitchFamily="49" charset="-128"/>
              </a:rPr>
              <a:t> </a:t>
            </a:r>
            <a:r>
              <a:rPr lang="ja-JP" altLang="en-US" sz="3600">
                <a:solidFill>
                  <a:srgbClr val="FFFFFF"/>
                </a:solidFill>
                <a:latin typeface="ＭＳ ゴシック" pitchFamily="49" charset="-128"/>
                <a:ea typeface="ＭＳ ゴシック" pitchFamily="49" charset="-128"/>
              </a:rPr>
              <a:t>（</a:t>
            </a:r>
            <a:r>
              <a:rPr lang="en-US" altLang="ja-JP" sz="3600">
                <a:solidFill>
                  <a:srgbClr val="FFFFFF"/>
                </a:solidFill>
                <a:latin typeface="ＭＳ ゴシック" pitchFamily="49" charset="-128"/>
                <a:ea typeface="ＭＳ ゴシック" pitchFamily="49" charset="-128"/>
              </a:rPr>
              <a:t>2.2mg/kg per min</a:t>
            </a:r>
            <a:r>
              <a:rPr lang="ja-JP" altLang="en-US" sz="3600">
                <a:solidFill>
                  <a:srgbClr val="FFFFFF"/>
                </a:solidFill>
                <a:latin typeface="ＭＳ ゴシック" pitchFamily="49" charset="-128"/>
                <a:ea typeface="ＭＳ ゴシック" pitchFamily="49" charset="-128"/>
              </a:rPr>
              <a:t>）</a:t>
            </a:r>
            <a:endParaRPr lang="en-US" altLang="ja-JP" sz="3600">
              <a:solidFill>
                <a:srgbClr val="FFFFFF"/>
              </a:solidFill>
              <a:latin typeface="ＭＳ ゴシック" pitchFamily="49" charset="-128"/>
              <a:ea typeface="ＭＳ ゴシック" pitchFamily="49" charset="-128"/>
            </a:endParaRPr>
          </a:p>
          <a:p>
            <a:pPr eaLnBrk="1" hangingPunct="1"/>
            <a:endParaRPr lang="en-US" altLang="ja-JP" sz="3600">
              <a:solidFill>
                <a:srgbClr val="FFFFFF"/>
              </a:solidFill>
              <a:latin typeface="ＭＳ ゴシック" pitchFamily="49" charset="-128"/>
              <a:ea typeface="ＭＳ ゴシック" pitchFamily="49" charset="-128"/>
            </a:endParaRPr>
          </a:p>
          <a:p>
            <a:pPr eaLnBrk="1" hangingPunct="1"/>
            <a:r>
              <a:rPr lang="ja-JP" altLang="en-US" sz="3600">
                <a:solidFill>
                  <a:srgbClr val="FFFFFF"/>
                </a:solidFill>
                <a:latin typeface="ＭＳ ゴシック" pitchFamily="49" charset="-128"/>
                <a:ea typeface="ＭＳ ゴシック" pitchFamily="49" charset="-128"/>
              </a:rPr>
              <a:t>もし肝臓からの糖産生が止まったら</a:t>
            </a:r>
            <a:endParaRPr lang="en-US" altLang="ja-JP" sz="3600">
              <a:solidFill>
                <a:srgbClr val="FFFFFF"/>
              </a:solidFill>
              <a:latin typeface="ＭＳ ゴシック" pitchFamily="49" charset="-128"/>
              <a:ea typeface="ＭＳ ゴシック" pitchFamily="49" charset="-128"/>
            </a:endParaRPr>
          </a:p>
          <a:p>
            <a:pPr eaLnBrk="1" hangingPunct="1"/>
            <a:r>
              <a:rPr lang="ja-JP" altLang="en-US" sz="3600">
                <a:solidFill>
                  <a:srgbClr val="FFFFFF"/>
                </a:solidFill>
                <a:latin typeface="ＭＳ ゴシック" pitchFamily="49" charset="-128"/>
                <a:ea typeface="ＭＳ ゴシック" pitchFamily="49" charset="-128"/>
              </a:rPr>
              <a:t>　１分で　</a:t>
            </a:r>
            <a:r>
              <a:rPr lang="en-US" altLang="ja-JP" sz="3600">
                <a:solidFill>
                  <a:srgbClr val="FFFFFF"/>
                </a:solidFill>
                <a:latin typeface="ＭＳ ゴシック" pitchFamily="49" charset="-128"/>
                <a:ea typeface="ＭＳ ゴシック" pitchFamily="49" charset="-128"/>
              </a:rPr>
              <a:t>1mg/dl</a:t>
            </a:r>
            <a:r>
              <a:rPr lang="ja-JP" altLang="en-US" sz="3600">
                <a:solidFill>
                  <a:srgbClr val="FFFFFF"/>
                </a:solidFill>
                <a:latin typeface="ＭＳ ゴシック" pitchFamily="49" charset="-128"/>
                <a:ea typeface="ＭＳ ゴシック" pitchFamily="49" charset="-128"/>
              </a:rPr>
              <a:t>　低下</a:t>
            </a:r>
            <a:endParaRPr lang="en-US" altLang="ja-JP" sz="3600">
              <a:solidFill>
                <a:srgbClr val="FFFFFF"/>
              </a:solidFill>
              <a:latin typeface="ＭＳ ゴシック" pitchFamily="49" charset="-128"/>
              <a:ea typeface="ＭＳ ゴシック" pitchFamily="49" charset="-128"/>
            </a:endParaRPr>
          </a:p>
          <a:p>
            <a:pPr eaLnBrk="1" hangingPunct="1"/>
            <a:r>
              <a:rPr lang="ja-JP" altLang="en-US" sz="3600">
                <a:solidFill>
                  <a:srgbClr val="FFFFFF"/>
                </a:solidFill>
                <a:latin typeface="ＭＳ ゴシック" pitchFamily="49" charset="-128"/>
                <a:ea typeface="ＭＳ ゴシック" pitchFamily="49" charset="-128"/>
              </a:rPr>
              <a:t>　１時間で　血糖が</a:t>
            </a:r>
            <a:r>
              <a:rPr lang="en-US" altLang="ja-JP" sz="3600">
                <a:solidFill>
                  <a:srgbClr val="FFFFFF"/>
                </a:solidFill>
                <a:latin typeface="ＭＳ ゴシック" pitchFamily="49" charset="-128"/>
                <a:ea typeface="ＭＳ ゴシック" pitchFamily="49" charset="-128"/>
              </a:rPr>
              <a:t>50mg/dl</a:t>
            </a:r>
            <a:r>
              <a:rPr lang="ja-JP" altLang="en-US" sz="3600">
                <a:solidFill>
                  <a:srgbClr val="FFFFFF"/>
                </a:solidFill>
                <a:latin typeface="ＭＳ ゴシック" pitchFamily="49" charset="-128"/>
                <a:ea typeface="ＭＳ ゴシック" pitchFamily="49" charset="-128"/>
              </a:rPr>
              <a:t>以上低下</a:t>
            </a:r>
            <a:endParaRPr lang="en-US" altLang="ja-JP" sz="3600">
              <a:solidFill>
                <a:srgbClr val="FFFFFF"/>
              </a:solidFill>
              <a:latin typeface="ＭＳ ゴシック" pitchFamily="49" charset="-128"/>
              <a:ea typeface="ＭＳ ゴシック" pitchFamily="49" charset="-128"/>
            </a:endParaRPr>
          </a:p>
          <a:p>
            <a:pPr eaLnBrk="1" hangingPunct="1"/>
            <a:r>
              <a:rPr lang="ja-JP" altLang="en-US" sz="3600">
                <a:solidFill>
                  <a:srgbClr val="FFFFFF"/>
                </a:solidFill>
                <a:latin typeface="ＭＳ ゴシック" pitchFamily="49" charset="-128"/>
                <a:ea typeface="ＭＳ ゴシック" pitchFamily="49" charset="-128"/>
              </a:rPr>
              <a:t>　２時間で　</a:t>
            </a:r>
            <a:r>
              <a:rPr lang="en-US" altLang="ja-JP" sz="3600">
                <a:solidFill>
                  <a:srgbClr val="FFFFFF"/>
                </a:solidFill>
                <a:latin typeface="ＭＳ ゴシック" pitchFamily="49" charset="-128"/>
                <a:ea typeface="ＭＳ ゴシック" pitchFamily="49" charset="-128"/>
              </a:rPr>
              <a:t>100mg/dl</a:t>
            </a:r>
            <a:r>
              <a:rPr lang="ja-JP" altLang="en-US" sz="3600">
                <a:solidFill>
                  <a:srgbClr val="FFFFFF"/>
                </a:solidFill>
                <a:latin typeface="ＭＳ ゴシック" pitchFamily="49" charset="-128"/>
                <a:ea typeface="ＭＳ ゴシック" pitchFamily="49" charset="-128"/>
              </a:rPr>
              <a:t>以上低下！</a:t>
            </a:r>
            <a:endParaRPr lang="en-US" altLang="ja-JP" sz="3600">
              <a:solidFill>
                <a:srgbClr val="FFFFFF"/>
              </a:solidFill>
              <a:latin typeface="ＭＳ ゴシック" pitchFamily="49" charset="-128"/>
              <a:ea typeface="ＭＳ ゴシック" pitchFamily="49" charset="-128"/>
            </a:endParaRPr>
          </a:p>
          <a:p>
            <a:pPr eaLnBrk="1" hangingPunct="1"/>
            <a:endParaRPr lang="en-US" altLang="ja-JP" sz="3600">
              <a:solidFill>
                <a:srgbClr val="FFFFFF"/>
              </a:solidFill>
              <a:latin typeface="ＭＳ ゴシック" pitchFamily="49" charset="-128"/>
              <a:ea typeface="ＭＳ ゴシック" pitchFamily="49" charset="-128"/>
            </a:endParaRPr>
          </a:p>
          <a:p>
            <a:pPr eaLnBrk="1" hangingPunct="1"/>
            <a:r>
              <a:rPr lang="ja-JP" altLang="en-US" sz="3600">
                <a:solidFill>
                  <a:srgbClr val="FFFFFF"/>
                </a:solidFill>
                <a:latin typeface="ＭＳ ゴシック" pitchFamily="49" charset="-128"/>
                <a:ea typeface="ＭＳ ゴシック" pitchFamily="49" charset="-128"/>
              </a:rPr>
              <a:t>低血糖の場合の砂糖投与量は？　</a:t>
            </a:r>
            <a:r>
              <a:rPr lang="en-US" altLang="ja-JP" sz="3600">
                <a:solidFill>
                  <a:srgbClr val="FFFFFF"/>
                </a:solidFill>
                <a:latin typeface="ＭＳ ゴシック" pitchFamily="49" charset="-128"/>
                <a:ea typeface="ＭＳ ゴシック" pitchFamily="49" charset="-128"/>
              </a:rPr>
              <a:t>20g</a:t>
            </a:r>
          </a:p>
        </p:txBody>
      </p:sp>
      <p:sp>
        <p:nvSpPr>
          <p:cNvPr id="4" name="角丸四角形 3"/>
          <p:cNvSpPr/>
          <p:nvPr/>
        </p:nvSpPr>
        <p:spPr>
          <a:xfrm>
            <a:off x="685800" y="3657600"/>
            <a:ext cx="7685088" cy="6635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14338" y="881063"/>
            <a:ext cx="8437562" cy="865187"/>
          </a:xfrm>
        </p:spPr>
        <p:txBody>
          <a:bodyPr anchorCtr="1"/>
          <a:lstStyle/>
          <a:p>
            <a:pPr eaLnBrk="1" hangingPunct="1"/>
            <a:r>
              <a:rPr lang="ja-JP" altLang="en-US" sz="2800" smtClean="0">
                <a:solidFill>
                  <a:srgbClr val="000066"/>
                </a:solidFill>
                <a:latin typeface="ＭＳ Ｐゴシック" pitchFamily="50" charset="-128"/>
              </a:rPr>
              <a:t>アンケート調査における日本人糖尿病の死因</a:t>
            </a:r>
            <a:br>
              <a:rPr lang="ja-JP" altLang="en-US" sz="2800" smtClean="0">
                <a:solidFill>
                  <a:srgbClr val="000066"/>
                </a:solidFill>
                <a:latin typeface="ＭＳ Ｐゴシック" pitchFamily="50" charset="-128"/>
              </a:rPr>
            </a:br>
            <a:r>
              <a:rPr lang="en-US" altLang="ja-JP" sz="2000" smtClean="0">
                <a:solidFill>
                  <a:srgbClr val="000066"/>
                </a:solidFill>
                <a:latin typeface="ＭＳ Ｐゴシック" pitchFamily="50" charset="-128"/>
              </a:rPr>
              <a:t>‐1991</a:t>
            </a:r>
            <a:r>
              <a:rPr lang="ja-JP" altLang="en-US" sz="2000" smtClean="0">
                <a:solidFill>
                  <a:srgbClr val="000066"/>
                </a:solidFill>
                <a:latin typeface="ＭＳ Ｐゴシック" pitchFamily="50" charset="-128"/>
              </a:rPr>
              <a:t>～</a:t>
            </a:r>
            <a:r>
              <a:rPr lang="en-US" altLang="ja-JP" sz="2000" smtClean="0">
                <a:solidFill>
                  <a:srgbClr val="000066"/>
                </a:solidFill>
                <a:latin typeface="ＭＳ Ｐゴシック" pitchFamily="50" charset="-128"/>
              </a:rPr>
              <a:t>2000</a:t>
            </a:r>
            <a:r>
              <a:rPr lang="ja-JP" altLang="en-US" sz="2000" smtClean="0">
                <a:solidFill>
                  <a:srgbClr val="000066"/>
                </a:solidFill>
                <a:latin typeface="ＭＳ Ｐゴシック" pitchFamily="50" charset="-128"/>
              </a:rPr>
              <a:t>年の</a:t>
            </a:r>
            <a:r>
              <a:rPr lang="en-US" altLang="ja-JP" sz="2000" smtClean="0">
                <a:solidFill>
                  <a:srgbClr val="000066"/>
                </a:solidFill>
                <a:latin typeface="ＭＳ Ｐゴシック" pitchFamily="50" charset="-128"/>
              </a:rPr>
              <a:t>10</a:t>
            </a:r>
            <a:r>
              <a:rPr lang="ja-JP" altLang="en-US" sz="2000" smtClean="0">
                <a:solidFill>
                  <a:srgbClr val="000066"/>
                </a:solidFill>
                <a:latin typeface="ＭＳ Ｐゴシック" pitchFamily="50" charset="-128"/>
              </a:rPr>
              <a:t>年間</a:t>
            </a:r>
            <a:r>
              <a:rPr lang="en-US" altLang="ja-JP" sz="2000" smtClean="0">
                <a:solidFill>
                  <a:srgbClr val="000066"/>
                </a:solidFill>
                <a:latin typeface="ＭＳ Ｐゴシック" pitchFamily="50" charset="-128"/>
              </a:rPr>
              <a:t>,18,385</a:t>
            </a:r>
            <a:r>
              <a:rPr lang="ja-JP" altLang="en-US" sz="2000" smtClean="0">
                <a:solidFill>
                  <a:srgbClr val="000066"/>
                </a:solidFill>
                <a:latin typeface="ＭＳ Ｐゴシック" pitchFamily="50" charset="-128"/>
              </a:rPr>
              <a:t>例での検討</a:t>
            </a:r>
            <a:r>
              <a:rPr lang="en-US" altLang="ja-JP" sz="2000" smtClean="0">
                <a:solidFill>
                  <a:srgbClr val="000066"/>
                </a:solidFill>
                <a:latin typeface="ＭＳ Ｐゴシック" pitchFamily="50" charset="-128"/>
              </a:rPr>
              <a:t>‐</a:t>
            </a:r>
          </a:p>
        </p:txBody>
      </p:sp>
      <p:sp>
        <p:nvSpPr>
          <p:cNvPr id="46083" name="Text Box 3"/>
          <p:cNvSpPr txBox="1">
            <a:spLocks noChangeArrowheads="1"/>
          </p:cNvSpPr>
          <p:nvPr/>
        </p:nvSpPr>
        <p:spPr bwMode="auto">
          <a:xfrm>
            <a:off x="5135563" y="6435725"/>
            <a:ext cx="3808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1200">
                <a:solidFill>
                  <a:srgbClr val="000000"/>
                </a:solidFill>
                <a:latin typeface="ＭＳ Ｐゴシック" pitchFamily="50" charset="-128"/>
              </a:rPr>
              <a:t>堀田 饒 ほか．糖尿病 </a:t>
            </a:r>
            <a:r>
              <a:rPr lang="en-US" altLang="ja-JP" sz="1200">
                <a:solidFill>
                  <a:srgbClr val="000000"/>
                </a:solidFill>
                <a:latin typeface="ＭＳ Ｐゴシック" pitchFamily="50" charset="-128"/>
              </a:rPr>
              <a:t>2007;50(1):47-61</a:t>
            </a:r>
            <a:r>
              <a:rPr lang="ja-JP" altLang="en-US" sz="1200">
                <a:solidFill>
                  <a:srgbClr val="000000"/>
                </a:solidFill>
                <a:latin typeface="ＭＳ Ｐゴシック" pitchFamily="50" charset="-128"/>
              </a:rPr>
              <a:t>より作図</a:t>
            </a:r>
          </a:p>
        </p:txBody>
      </p:sp>
      <p:sp>
        <p:nvSpPr>
          <p:cNvPr id="85014" name="Text Box 22"/>
          <p:cNvSpPr txBox="1">
            <a:spLocks noChangeArrowheads="1"/>
          </p:cNvSpPr>
          <p:nvPr/>
        </p:nvSpPr>
        <p:spPr bwMode="auto">
          <a:xfrm>
            <a:off x="165100" y="5843588"/>
            <a:ext cx="6022975" cy="641350"/>
          </a:xfrm>
          <a:prstGeom prst="rect">
            <a:avLst/>
          </a:prstGeom>
          <a:noFill/>
          <a:ln w="9525">
            <a:noFill/>
            <a:miter lim="800000"/>
            <a:headEnd/>
            <a:tailEnd/>
          </a:ln>
          <a:effectLst/>
        </p:spPr>
        <p:txBody>
          <a:bodyPr wrap="none"/>
          <a:lstStyle/>
          <a:p>
            <a:pPr>
              <a:defRPr/>
            </a:pPr>
            <a:r>
              <a:rPr lang="ja-JP" altLang="en-US">
                <a:solidFill>
                  <a:srgbClr val="FF0000"/>
                </a:solidFill>
                <a:effectLst>
                  <a:outerShdw blurRad="38100" dist="38100" dir="2700000" algn="tl">
                    <a:srgbClr val="C0C0C0"/>
                  </a:outerShdw>
                </a:effectLst>
                <a:latin typeface="ＭＳ Ｐゴシック" pitchFamily="50" charset="-128"/>
              </a:rPr>
              <a:t>血糖コントロール不良群（</a:t>
            </a:r>
            <a:r>
              <a:rPr lang="en-US" altLang="ja-JP">
                <a:solidFill>
                  <a:srgbClr val="FF0000"/>
                </a:solidFill>
                <a:effectLst>
                  <a:outerShdw blurRad="38100" dist="38100" dir="2700000" algn="tl">
                    <a:srgbClr val="C0C0C0"/>
                  </a:outerShdw>
                </a:effectLst>
                <a:latin typeface="ＭＳ Ｐゴシック" pitchFamily="50" charset="-128"/>
              </a:rPr>
              <a:t>HbA1c</a:t>
            </a:r>
            <a:r>
              <a:rPr lang="ja-JP" altLang="en-US">
                <a:solidFill>
                  <a:srgbClr val="FF0000"/>
                </a:solidFill>
                <a:effectLst>
                  <a:outerShdw blurRad="38100" dist="38100" dir="2700000" algn="tl">
                    <a:srgbClr val="C0C0C0"/>
                  </a:outerShdw>
                </a:effectLst>
                <a:latin typeface="ＭＳ Ｐゴシック" pitchFamily="50" charset="-128"/>
              </a:rPr>
              <a:t>値</a:t>
            </a:r>
            <a:r>
              <a:rPr lang="en-US" altLang="ja-JP">
                <a:solidFill>
                  <a:srgbClr val="FF0000"/>
                </a:solidFill>
                <a:effectLst>
                  <a:outerShdw blurRad="38100" dist="38100" dir="2700000" algn="tl">
                    <a:srgbClr val="C0C0C0"/>
                  </a:outerShdw>
                </a:effectLst>
                <a:latin typeface="ＭＳ Ｐゴシック" pitchFamily="50" charset="-128"/>
              </a:rPr>
              <a:t>8%</a:t>
            </a:r>
            <a:r>
              <a:rPr lang="ja-JP" altLang="en-US">
                <a:solidFill>
                  <a:srgbClr val="FF0000"/>
                </a:solidFill>
                <a:effectLst>
                  <a:outerShdw blurRad="38100" dist="38100" dir="2700000" algn="tl">
                    <a:srgbClr val="C0C0C0"/>
                  </a:outerShdw>
                </a:effectLst>
                <a:latin typeface="ＭＳ Ｐゴシック" pitchFamily="50" charset="-128"/>
              </a:rPr>
              <a:t>以上）では</a:t>
            </a:r>
          </a:p>
          <a:p>
            <a:pPr>
              <a:defRPr/>
            </a:pPr>
            <a:r>
              <a:rPr lang="ja-JP" altLang="en-US">
                <a:solidFill>
                  <a:srgbClr val="FF0000"/>
                </a:solidFill>
                <a:effectLst>
                  <a:outerShdw blurRad="38100" dist="38100" dir="2700000" algn="tl">
                    <a:srgbClr val="C0C0C0"/>
                  </a:outerShdw>
                </a:effectLst>
                <a:latin typeface="ＭＳ Ｐゴシック" pitchFamily="50" charset="-128"/>
              </a:rPr>
              <a:t>良好群に比べ、男性</a:t>
            </a:r>
            <a:r>
              <a:rPr lang="en-US" altLang="ja-JP">
                <a:solidFill>
                  <a:srgbClr val="FF0000"/>
                </a:solidFill>
                <a:effectLst>
                  <a:outerShdw blurRad="38100" dist="38100" dir="2700000" algn="tl">
                    <a:srgbClr val="C0C0C0"/>
                  </a:outerShdw>
                </a:effectLst>
                <a:latin typeface="ＭＳ Ｐゴシック" pitchFamily="50" charset="-128"/>
              </a:rPr>
              <a:t>2.5</a:t>
            </a:r>
            <a:r>
              <a:rPr lang="ja-JP" altLang="en-US">
                <a:solidFill>
                  <a:srgbClr val="FF0000"/>
                </a:solidFill>
                <a:effectLst>
                  <a:outerShdw blurRad="38100" dist="38100" dir="2700000" algn="tl">
                    <a:srgbClr val="C0C0C0"/>
                  </a:outerShdw>
                </a:effectLst>
                <a:latin typeface="ＭＳ Ｐゴシック" pitchFamily="50" charset="-128"/>
              </a:rPr>
              <a:t>歳・女性で</a:t>
            </a:r>
            <a:r>
              <a:rPr lang="en-US" altLang="ja-JP">
                <a:solidFill>
                  <a:srgbClr val="FF0000"/>
                </a:solidFill>
                <a:effectLst>
                  <a:outerShdw blurRad="38100" dist="38100" dir="2700000" algn="tl">
                    <a:srgbClr val="C0C0C0"/>
                  </a:outerShdw>
                </a:effectLst>
                <a:latin typeface="ＭＳ Ｐゴシック" pitchFamily="50" charset="-128"/>
              </a:rPr>
              <a:t>1.6</a:t>
            </a:r>
            <a:r>
              <a:rPr lang="ja-JP" altLang="en-US">
                <a:solidFill>
                  <a:srgbClr val="FF0000"/>
                </a:solidFill>
                <a:effectLst>
                  <a:outerShdw blurRad="38100" dist="38100" dir="2700000" algn="tl">
                    <a:srgbClr val="C0C0C0"/>
                  </a:outerShdw>
                </a:effectLst>
                <a:latin typeface="ＭＳ Ｐゴシック" pitchFamily="50" charset="-128"/>
              </a:rPr>
              <a:t>歳短命であった。</a:t>
            </a:r>
          </a:p>
        </p:txBody>
      </p:sp>
      <p:sp>
        <p:nvSpPr>
          <p:cNvPr id="46085" name="Text Box 24"/>
          <p:cNvSpPr txBox="1">
            <a:spLocks noChangeArrowheads="1"/>
          </p:cNvSpPr>
          <p:nvPr/>
        </p:nvSpPr>
        <p:spPr bwMode="auto">
          <a:xfrm>
            <a:off x="96838" y="6538913"/>
            <a:ext cx="1012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1400">
                <a:solidFill>
                  <a:srgbClr val="FFFFFF"/>
                </a:solidFill>
                <a:latin typeface="ＭＳ Ｐゴシック" pitchFamily="50" charset="-128"/>
              </a:rPr>
              <a:t>0703NEGI</a:t>
            </a:r>
          </a:p>
        </p:txBody>
      </p:sp>
      <p:sp>
        <p:nvSpPr>
          <p:cNvPr id="46086" name="AutoShape 25"/>
          <p:cNvSpPr>
            <a:spLocks noChangeArrowheads="1"/>
          </p:cNvSpPr>
          <p:nvPr/>
        </p:nvSpPr>
        <p:spPr bwMode="auto">
          <a:xfrm>
            <a:off x="179388" y="63500"/>
            <a:ext cx="8686800" cy="865188"/>
          </a:xfrm>
          <a:prstGeom prst="roundRect">
            <a:avLst>
              <a:gd name="adj" fmla="val 16667"/>
            </a:avLst>
          </a:prstGeom>
          <a:solidFill>
            <a:schemeClr val="accent1">
              <a:alpha val="39999"/>
            </a:schemeClr>
          </a:solidFill>
          <a:ln w="9525">
            <a:solidFill>
              <a:srgbClr val="3366FF"/>
            </a:solidFill>
            <a:round/>
            <a:headEnd/>
            <a:tailEnd/>
          </a:ln>
        </p:spPr>
        <p:txBody>
          <a:bodyPr wrap="none" anchor="ctr"/>
          <a:lstStyle/>
          <a:p>
            <a:endParaRPr lang="ja-JP" altLang="en-US">
              <a:solidFill>
                <a:srgbClr val="000000"/>
              </a:solidFill>
              <a:latin typeface="ＭＳ Ｐゴシック" pitchFamily="50" charset="-128"/>
            </a:endParaRPr>
          </a:p>
        </p:txBody>
      </p:sp>
      <p:pic>
        <p:nvPicPr>
          <p:cNvPr id="46087"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063" y="1701800"/>
            <a:ext cx="7278687"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63"/>
          <p:cNvSpPr>
            <a:spLocks noChangeArrowheads="1"/>
          </p:cNvSpPr>
          <p:nvPr/>
        </p:nvSpPr>
        <p:spPr bwMode="auto">
          <a:xfrm>
            <a:off x="457200" y="141288"/>
            <a:ext cx="82296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ja-JP" altLang="en-US" sz="3200">
                <a:solidFill>
                  <a:srgbClr val="0000FF"/>
                </a:solidFill>
                <a:latin typeface="ＭＳ Ｐゴシック" pitchFamily="50" charset="-128"/>
              </a:rPr>
              <a:t>糖尿病患者は血管障害での死亡が多い</a:t>
            </a:r>
          </a:p>
        </p:txBody>
      </p:sp>
      <p:sp>
        <p:nvSpPr>
          <p:cNvPr id="9" name="角丸四角形 8"/>
          <p:cNvSpPr/>
          <p:nvPr/>
        </p:nvSpPr>
        <p:spPr>
          <a:xfrm>
            <a:off x="6313488" y="2297113"/>
            <a:ext cx="2046287" cy="2603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ＭＳ Ｐゴシック" pitchFamily="50"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AutoShape 71"/>
          <p:cNvSpPr>
            <a:spLocks noChangeArrowheads="1"/>
          </p:cNvSpPr>
          <p:nvPr/>
        </p:nvSpPr>
        <p:spPr bwMode="auto">
          <a:xfrm>
            <a:off x="46038" y="152400"/>
            <a:ext cx="9055100" cy="747713"/>
          </a:xfrm>
          <a:prstGeom prst="roundRect">
            <a:avLst>
              <a:gd name="adj" fmla="val 50000"/>
            </a:avLst>
          </a:prstGeom>
          <a:solidFill>
            <a:srgbClr val="CCFF99"/>
          </a:solidFill>
          <a:ln w="9525">
            <a:solidFill>
              <a:srgbClr val="009900"/>
            </a:solidFill>
            <a:round/>
            <a:headEnd/>
            <a:tailEnd/>
          </a:ln>
          <a:effectLst>
            <a:prstShdw prst="shdw17" dist="17961" dir="2700000">
              <a:srgbClr val="005C00"/>
            </a:prstShdw>
          </a:effectLst>
        </p:spPr>
        <p:txBody>
          <a:bodyPr wrap="none" anchor="ctr"/>
          <a:lstStyle/>
          <a:p>
            <a:endParaRPr lang="ja-JP" altLang="en-US" sz="1400" b="0">
              <a:solidFill>
                <a:srgbClr val="000000"/>
              </a:solidFill>
            </a:endParaRPr>
          </a:p>
        </p:txBody>
      </p:sp>
      <p:sp>
        <p:nvSpPr>
          <p:cNvPr id="47107" name="Rectangle 2"/>
          <p:cNvSpPr>
            <a:spLocks noChangeArrowheads="1"/>
          </p:cNvSpPr>
          <p:nvPr/>
        </p:nvSpPr>
        <p:spPr bwMode="auto">
          <a:xfrm>
            <a:off x="338138" y="206375"/>
            <a:ext cx="8562975" cy="48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63595" tIns="25438" rIns="63595" bIns="25438">
            <a:spAutoFit/>
          </a:bodyPr>
          <a:lstStyle/>
          <a:p>
            <a:pPr algn="ctr" defTabSz="915988" eaLnBrk="0" hangingPunct="0">
              <a:tabLst>
                <a:tab pos="8093075" algn="l"/>
              </a:tabLst>
            </a:pPr>
            <a:r>
              <a:rPr kumimoji="0" lang="ja-JP" altLang="en-US" sz="2800" b="0">
                <a:solidFill>
                  <a:srgbClr val="000000"/>
                </a:solidFill>
                <a:latin typeface="HGP創英角ｺﾞｼｯｸUB" pitchFamily="50" charset="-128"/>
                <a:ea typeface="HGP創英角ｺﾞｼｯｸUB" pitchFamily="50" charset="-128"/>
              </a:rPr>
              <a:t>降圧薬と経口糖尿病薬の発売年次 </a:t>
            </a:r>
            <a:endParaRPr kumimoji="0" lang="ja-JP" altLang="en-US" sz="2000" b="0">
              <a:solidFill>
                <a:srgbClr val="000000"/>
              </a:solidFill>
              <a:latin typeface="HGP創英角ｺﾞｼｯｸUB" pitchFamily="50" charset="-128"/>
              <a:ea typeface="HGP創英角ｺﾞｼｯｸUB" pitchFamily="50" charset="-128"/>
            </a:endParaRPr>
          </a:p>
        </p:txBody>
      </p:sp>
      <p:sp>
        <p:nvSpPr>
          <p:cNvPr id="47108" name="Line 3"/>
          <p:cNvSpPr>
            <a:spLocks noChangeShapeType="1"/>
          </p:cNvSpPr>
          <p:nvPr/>
        </p:nvSpPr>
        <p:spPr bwMode="auto">
          <a:xfrm>
            <a:off x="968375" y="1733550"/>
            <a:ext cx="0" cy="41687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09" name="Line 4"/>
          <p:cNvSpPr>
            <a:spLocks noChangeShapeType="1"/>
          </p:cNvSpPr>
          <p:nvPr/>
        </p:nvSpPr>
        <p:spPr bwMode="auto">
          <a:xfrm>
            <a:off x="914400" y="1997075"/>
            <a:ext cx="1063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10" name="Line 5"/>
          <p:cNvSpPr>
            <a:spLocks noChangeShapeType="1"/>
          </p:cNvSpPr>
          <p:nvPr/>
        </p:nvSpPr>
        <p:spPr bwMode="auto">
          <a:xfrm>
            <a:off x="914400" y="2444750"/>
            <a:ext cx="1063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11" name="Line 6"/>
          <p:cNvSpPr>
            <a:spLocks noChangeShapeType="1"/>
          </p:cNvSpPr>
          <p:nvPr/>
        </p:nvSpPr>
        <p:spPr bwMode="auto">
          <a:xfrm>
            <a:off x="914400" y="2892425"/>
            <a:ext cx="1063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12" name="Line 7"/>
          <p:cNvSpPr>
            <a:spLocks noChangeShapeType="1"/>
          </p:cNvSpPr>
          <p:nvPr/>
        </p:nvSpPr>
        <p:spPr bwMode="auto">
          <a:xfrm>
            <a:off x="914400" y="4238625"/>
            <a:ext cx="1063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13" name="Line 8"/>
          <p:cNvSpPr>
            <a:spLocks noChangeShapeType="1"/>
          </p:cNvSpPr>
          <p:nvPr/>
        </p:nvSpPr>
        <p:spPr bwMode="auto">
          <a:xfrm>
            <a:off x="914400" y="5583238"/>
            <a:ext cx="1063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14" name="Line 9"/>
          <p:cNvSpPr>
            <a:spLocks noChangeShapeType="1"/>
          </p:cNvSpPr>
          <p:nvPr/>
        </p:nvSpPr>
        <p:spPr bwMode="auto">
          <a:xfrm>
            <a:off x="914400" y="5137150"/>
            <a:ext cx="1063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15" name="Line 10"/>
          <p:cNvSpPr>
            <a:spLocks noChangeShapeType="1"/>
          </p:cNvSpPr>
          <p:nvPr/>
        </p:nvSpPr>
        <p:spPr bwMode="auto">
          <a:xfrm>
            <a:off x="914400" y="4687888"/>
            <a:ext cx="1063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16" name="Line 11"/>
          <p:cNvSpPr>
            <a:spLocks noChangeShapeType="1"/>
          </p:cNvSpPr>
          <p:nvPr/>
        </p:nvSpPr>
        <p:spPr bwMode="auto">
          <a:xfrm>
            <a:off x="914400" y="3789363"/>
            <a:ext cx="1063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17" name="Line 12"/>
          <p:cNvSpPr>
            <a:spLocks noChangeShapeType="1"/>
          </p:cNvSpPr>
          <p:nvPr/>
        </p:nvSpPr>
        <p:spPr bwMode="auto">
          <a:xfrm>
            <a:off x="914400" y="3343275"/>
            <a:ext cx="1063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18" name="Rectangle 13"/>
          <p:cNvSpPr>
            <a:spLocks noChangeArrowheads="1"/>
          </p:cNvSpPr>
          <p:nvPr/>
        </p:nvSpPr>
        <p:spPr bwMode="auto">
          <a:xfrm>
            <a:off x="657225" y="1782763"/>
            <a:ext cx="296830" cy="33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23" tIns="44517" rIns="90623" bIns="44517">
            <a:spAutoFit/>
          </a:bodyPr>
          <a:lstStyle/>
          <a:p>
            <a:pPr defTabSz="915988" eaLnBrk="0" hangingPunct="0"/>
            <a:r>
              <a:rPr kumimoji="0" lang="en-US" altLang="ja-JP">
                <a:solidFill>
                  <a:srgbClr val="000000"/>
                </a:solidFill>
              </a:rPr>
              <a:t>9</a:t>
            </a:r>
          </a:p>
        </p:txBody>
      </p:sp>
      <p:sp>
        <p:nvSpPr>
          <p:cNvPr id="47119" name="Rectangle 14"/>
          <p:cNvSpPr>
            <a:spLocks noChangeArrowheads="1"/>
          </p:cNvSpPr>
          <p:nvPr/>
        </p:nvSpPr>
        <p:spPr bwMode="auto">
          <a:xfrm>
            <a:off x="657225" y="2286000"/>
            <a:ext cx="296830" cy="33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23" tIns="44517" rIns="90623" bIns="44517">
            <a:spAutoFit/>
          </a:bodyPr>
          <a:lstStyle/>
          <a:p>
            <a:pPr defTabSz="915988" eaLnBrk="0" hangingPunct="0"/>
            <a:r>
              <a:rPr kumimoji="0" lang="en-US" altLang="ja-JP">
                <a:solidFill>
                  <a:srgbClr val="000000"/>
                </a:solidFill>
              </a:rPr>
              <a:t>8</a:t>
            </a:r>
          </a:p>
        </p:txBody>
      </p:sp>
      <p:sp>
        <p:nvSpPr>
          <p:cNvPr id="47120" name="Rectangle 15"/>
          <p:cNvSpPr>
            <a:spLocks noChangeArrowheads="1"/>
          </p:cNvSpPr>
          <p:nvPr/>
        </p:nvSpPr>
        <p:spPr bwMode="auto">
          <a:xfrm>
            <a:off x="657225" y="2735263"/>
            <a:ext cx="296830" cy="33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23" tIns="44517" rIns="90623" bIns="44517">
            <a:spAutoFit/>
          </a:bodyPr>
          <a:lstStyle/>
          <a:p>
            <a:pPr defTabSz="915988" eaLnBrk="0" hangingPunct="0"/>
            <a:r>
              <a:rPr kumimoji="0" lang="en-US" altLang="ja-JP">
                <a:solidFill>
                  <a:srgbClr val="000000"/>
                </a:solidFill>
              </a:rPr>
              <a:t>7</a:t>
            </a:r>
          </a:p>
        </p:txBody>
      </p:sp>
      <p:sp>
        <p:nvSpPr>
          <p:cNvPr id="47121" name="Rectangle 16"/>
          <p:cNvSpPr>
            <a:spLocks noChangeArrowheads="1"/>
          </p:cNvSpPr>
          <p:nvPr/>
        </p:nvSpPr>
        <p:spPr bwMode="auto">
          <a:xfrm>
            <a:off x="657225" y="3187700"/>
            <a:ext cx="296830" cy="33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23" tIns="44517" rIns="90623" bIns="44517">
            <a:spAutoFit/>
          </a:bodyPr>
          <a:lstStyle/>
          <a:p>
            <a:pPr defTabSz="915988" eaLnBrk="0" hangingPunct="0"/>
            <a:r>
              <a:rPr kumimoji="0" lang="en-US" altLang="ja-JP">
                <a:solidFill>
                  <a:srgbClr val="000000"/>
                </a:solidFill>
              </a:rPr>
              <a:t>6</a:t>
            </a:r>
          </a:p>
        </p:txBody>
      </p:sp>
      <p:sp>
        <p:nvSpPr>
          <p:cNvPr id="47122" name="Rectangle 17"/>
          <p:cNvSpPr>
            <a:spLocks noChangeArrowheads="1"/>
          </p:cNvSpPr>
          <p:nvPr/>
        </p:nvSpPr>
        <p:spPr bwMode="auto">
          <a:xfrm>
            <a:off x="657225" y="3633788"/>
            <a:ext cx="296830" cy="33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23" tIns="44517" rIns="90623" bIns="44517">
            <a:spAutoFit/>
          </a:bodyPr>
          <a:lstStyle/>
          <a:p>
            <a:pPr defTabSz="915988" eaLnBrk="0" hangingPunct="0"/>
            <a:r>
              <a:rPr kumimoji="0" lang="en-US" altLang="ja-JP">
                <a:solidFill>
                  <a:srgbClr val="000000"/>
                </a:solidFill>
              </a:rPr>
              <a:t>5</a:t>
            </a:r>
          </a:p>
        </p:txBody>
      </p:sp>
      <p:sp>
        <p:nvSpPr>
          <p:cNvPr id="47123" name="Rectangle 18"/>
          <p:cNvSpPr>
            <a:spLocks noChangeArrowheads="1"/>
          </p:cNvSpPr>
          <p:nvPr/>
        </p:nvSpPr>
        <p:spPr bwMode="auto">
          <a:xfrm>
            <a:off x="657225" y="4081463"/>
            <a:ext cx="296830" cy="33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23" tIns="44517" rIns="90623" bIns="44517">
            <a:spAutoFit/>
          </a:bodyPr>
          <a:lstStyle/>
          <a:p>
            <a:pPr defTabSz="915988" eaLnBrk="0" hangingPunct="0"/>
            <a:r>
              <a:rPr kumimoji="0" lang="en-US" altLang="ja-JP">
                <a:solidFill>
                  <a:srgbClr val="000000"/>
                </a:solidFill>
              </a:rPr>
              <a:t>4</a:t>
            </a:r>
          </a:p>
        </p:txBody>
      </p:sp>
      <p:sp>
        <p:nvSpPr>
          <p:cNvPr id="47124" name="Rectangle 19"/>
          <p:cNvSpPr>
            <a:spLocks noChangeArrowheads="1"/>
          </p:cNvSpPr>
          <p:nvPr/>
        </p:nvSpPr>
        <p:spPr bwMode="auto">
          <a:xfrm>
            <a:off x="657225" y="4532313"/>
            <a:ext cx="296830" cy="33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23" tIns="44517" rIns="90623" bIns="44517">
            <a:spAutoFit/>
          </a:bodyPr>
          <a:lstStyle/>
          <a:p>
            <a:pPr defTabSz="915988" eaLnBrk="0" hangingPunct="0"/>
            <a:r>
              <a:rPr kumimoji="0" lang="en-US" altLang="ja-JP">
                <a:solidFill>
                  <a:srgbClr val="000000"/>
                </a:solidFill>
              </a:rPr>
              <a:t>3</a:t>
            </a:r>
          </a:p>
        </p:txBody>
      </p:sp>
      <p:sp>
        <p:nvSpPr>
          <p:cNvPr id="47125" name="Rectangle 20"/>
          <p:cNvSpPr>
            <a:spLocks noChangeArrowheads="1"/>
          </p:cNvSpPr>
          <p:nvPr/>
        </p:nvSpPr>
        <p:spPr bwMode="auto">
          <a:xfrm>
            <a:off x="657225" y="4981575"/>
            <a:ext cx="296830" cy="33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23" tIns="44517" rIns="90623" bIns="44517">
            <a:spAutoFit/>
          </a:bodyPr>
          <a:lstStyle/>
          <a:p>
            <a:pPr defTabSz="915988" eaLnBrk="0" hangingPunct="0"/>
            <a:r>
              <a:rPr kumimoji="0" lang="en-US" altLang="ja-JP">
                <a:solidFill>
                  <a:srgbClr val="000000"/>
                </a:solidFill>
              </a:rPr>
              <a:t>2</a:t>
            </a:r>
          </a:p>
        </p:txBody>
      </p:sp>
      <p:sp>
        <p:nvSpPr>
          <p:cNvPr id="47126" name="Rectangle 21"/>
          <p:cNvSpPr>
            <a:spLocks noChangeArrowheads="1"/>
          </p:cNvSpPr>
          <p:nvPr/>
        </p:nvSpPr>
        <p:spPr bwMode="auto">
          <a:xfrm>
            <a:off x="657225" y="5429250"/>
            <a:ext cx="296830" cy="33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23" tIns="44517" rIns="90623" bIns="44517">
            <a:spAutoFit/>
          </a:bodyPr>
          <a:lstStyle/>
          <a:p>
            <a:pPr defTabSz="915988" eaLnBrk="0" hangingPunct="0"/>
            <a:r>
              <a:rPr kumimoji="0" lang="en-US" altLang="ja-JP">
                <a:solidFill>
                  <a:srgbClr val="000000"/>
                </a:solidFill>
              </a:rPr>
              <a:t>1</a:t>
            </a:r>
          </a:p>
        </p:txBody>
      </p:sp>
      <p:sp>
        <p:nvSpPr>
          <p:cNvPr id="47127" name="Line 22"/>
          <p:cNvSpPr>
            <a:spLocks noChangeShapeType="1"/>
          </p:cNvSpPr>
          <p:nvPr/>
        </p:nvSpPr>
        <p:spPr bwMode="auto">
          <a:xfrm flipV="1">
            <a:off x="1041400" y="5918200"/>
            <a:ext cx="63388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28" name="Rectangle 23"/>
          <p:cNvSpPr>
            <a:spLocks noChangeArrowheads="1"/>
          </p:cNvSpPr>
          <p:nvPr/>
        </p:nvSpPr>
        <p:spPr bwMode="auto">
          <a:xfrm>
            <a:off x="1190625" y="6045200"/>
            <a:ext cx="7953375" cy="23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3595" tIns="25438" rIns="63595" bIns="25438">
            <a:spAutoFit/>
          </a:bodyPr>
          <a:lstStyle/>
          <a:p>
            <a:pPr defTabSz="915988" eaLnBrk="0" hangingPunct="0">
              <a:lnSpc>
                <a:spcPct val="85000"/>
              </a:lnSpc>
            </a:pPr>
            <a:r>
              <a:rPr kumimoji="0" lang="en-US" altLang="ja-JP" sz="1400">
                <a:solidFill>
                  <a:srgbClr val="000000"/>
                </a:solidFill>
              </a:rPr>
              <a:t>1950             1960        </a:t>
            </a:r>
            <a:r>
              <a:rPr kumimoji="0" lang="ja-JP" altLang="en-US" sz="1400">
                <a:solidFill>
                  <a:srgbClr val="000000"/>
                </a:solidFill>
              </a:rPr>
              <a:t>　  </a:t>
            </a:r>
            <a:r>
              <a:rPr kumimoji="0" lang="en-US" altLang="ja-JP" sz="1400">
                <a:solidFill>
                  <a:srgbClr val="000000"/>
                </a:solidFill>
              </a:rPr>
              <a:t>1970         </a:t>
            </a:r>
            <a:r>
              <a:rPr kumimoji="0" lang="ja-JP" altLang="en-US" sz="1400">
                <a:solidFill>
                  <a:srgbClr val="000000"/>
                </a:solidFill>
              </a:rPr>
              <a:t>　  </a:t>
            </a:r>
            <a:r>
              <a:rPr kumimoji="0" lang="en-US" altLang="ja-JP" sz="1400">
                <a:solidFill>
                  <a:srgbClr val="000000"/>
                </a:solidFill>
              </a:rPr>
              <a:t>1980       </a:t>
            </a:r>
            <a:r>
              <a:rPr kumimoji="0" lang="ja-JP" altLang="en-US" sz="1400">
                <a:solidFill>
                  <a:srgbClr val="000000"/>
                </a:solidFill>
              </a:rPr>
              <a:t>　   </a:t>
            </a:r>
            <a:r>
              <a:rPr kumimoji="0" lang="en-US" altLang="ja-JP" sz="1400">
                <a:solidFill>
                  <a:srgbClr val="000000"/>
                </a:solidFill>
              </a:rPr>
              <a:t>1990   </a:t>
            </a:r>
            <a:r>
              <a:rPr kumimoji="0" lang="ja-JP" altLang="en-US" sz="1400">
                <a:solidFill>
                  <a:srgbClr val="000000"/>
                </a:solidFill>
              </a:rPr>
              <a:t>　   　 </a:t>
            </a:r>
            <a:r>
              <a:rPr kumimoji="0" lang="en-US" altLang="ja-JP" sz="1400">
                <a:solidFill>
                  <a:srgbClr val="000000"/>
                </a:solidFill>
              </a:rPr>
              <a:t>2000   </a:t>
            </a:r>
            <a:r>
              <a:rPr kumimoji="0" lang="ja-JP" altLang="en-US" sz="1400">
                <a:solidFill>
                  <a:srgbClr val="000000"/>
                </a:solidFill>
              </a:rPr>
              <a:t>　  　 </a:t>
            </a:r>
            <a:r>
              <a:rPr kumimoji="0" lang="en-US" altLang="ja-JP" sz="1400">
                <a:solidFill>
                  <a:srgbClr val="000000"/>
                </a:solidFill>
              </a:rPr>
              <a:t>2010</a:t>
            </a:r>
          </a:p>
        </p:txBody>
      </p:sp>
      <p:sp>
        <p:nvSpPr>
          <p:cNvPr id="47129" name="Line 24"/>
          <p:cNvSpPr>
            <a:spLocks noChangeShapeType="1"/>
          </p:cNvSpPr>
          <p:nvPr/>
        </p:nvSpPr>
        <p:spPr bwMode="auto">
          <a:xfrm>
            <a:off x="1474788" y="5873750"/>
            <a:ext cx="0" cy="936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30" name="Line 25"/>
          <p:cNvSpPr>
            <a:spLocks noChangeShapeType="1"/>
          </p:cNvSpPr>
          <p:nvPr/>
        </p:nvSpPr>
        <p:spPr bwMode="auto">
          <a:xfrm>
            <a:off x="2562225" y="5873750"/>
            <a:ext cx="0" cy="936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31" name="Line 26"/>
          <p:cNvSpPr>
            <a:spLocks noChangeShapeType="1"/>
          </p:cNvSpPr>
          <p:nvPr/>
        </p:nvSpPr>
        <p:spPr bwMode="auto">
          <a:xfrm>
            <a:off x="3708400" y="5873750"/>
            <a:ext cx="0" cy="936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32" name="Line 27"/>
          <p:cNvSpPr>
            <a:spLocks noChangeShapeType="1"/>
          </p:cNvSpPr>
          <p:nvPr/>
        </p:nvSpPr>
        <p:spPr bwMode="auto">
          <a:xfrm>
            <a:off x="4856163" y="5873750"/>
            <a:ext cx="0" cy="936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33" name="Line 28"/>
          <p:cNvSpPr>
            <a:spLocks noChangeShapeType="1"/>
          </p:cNvSpPr>
          <p:nvPr/>
        </p:nvSpPr>
        <p:spPr bwMode="auto">
          <a:xfrm>
            <a:off x="5940425" y="5873750"/>
            <a:ext cx="0" cy="936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34" name="Line 29"/>
          <p:cNvSpPr>
            <a:spLocks noChangeShapeType="1"/>
          </p:cNvSpPr>
          <p:nvPr/>
        </p:nvSpPr>
        <p:spPr bwMode="auto">
          <a:xfrm>
            <a:off x="7023100" y="5873750"/>
            <a:ext cx="0" cy="936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p>
        </p:txBody>
      </p:sp>
      <p:sp>
        <p:nvSpPr>
          <p:cNvPr id="47135" name="Rectangle 30"/>
          <p:cNvSpPr>
            <a:spLocks noChangeArrowheads="1"/>
          </p:cNvSpPr>
          <p:nvPr/>
        </p:nvSpPr>
        <p:spPr bwMode="auto">
          <a:xfrm>
            <a:off x="6332599" y="1765300"/>
            <a:ext cx="460253" cy="21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95" tIns="25438" rIns="63595" bIns="25438">
            <a:spAutoFit/>
          </a:bodyPr>
          <a:lstStyle/>
          <a:p>
            <a:pPr algn="ctr" defTabSz="915988" eaLnBrk="0" hangingPunct="0">
              <a:lnSpc>
                <a:spcPct val="90000"/>
              </a:lnSpc>
            </a:pPr>
            <a:r>
              <a:rPr kumimoji="0" lang="en-US" altLang="ja-JP" sz="1200">
                <a:solidFill>
                  <a:srgbClr val="000000"/>
                </a:solidFill>
              </a:rPr>
              <a:t>ARB</a:t>
            </a:r>
          </a:p>
        </p:txBody>
      </p:sp>
      <p:sp>
        <p:nvSpPr>
          <p:cNvPr id="47136" name="Rectangle 31"/>
          <p:cNvSpPr>
            <a:spLocks noChangeArrowheads="1"/>
          </p:cNvSpPr>
          <p:nvPr/>
        </p:nvSpPr>
        <p:spPr bwMode="auto">
          <a:xfrm>
            <a:off x="4167188" y="2236788"/>
            <a:ext cx="913904" cy="21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95" tIns="25438" rIns="63595" bIns="25438">
            <a:spAutoFit/>
          </a:bodyPr>
          <a:lstStyle/>
          <a:p>
            <a:pPr defTabSz="915988" eaLnBrk="0" hangingPunct="0">
              <a:lnSpc>
                <a:spcPct val="90000"/>
              </a:lnSpc>
            </a:pPr>
            <a:r>
              <a:rPr kumimoji="0" lang="en-US" altLang="ja-JP" sz="1200">
                <a:solidFill>
                  <a:srgbClr val="000000"/>
                </a:solidFill>
                <a:latin typeface="Helvetica" pitchFamily="34" charset="0"/>
              </a:rPr>
              <a:t>ACE</a:t>
            </a:r>
            <a:r>
              <a:rPr kumimoji="0" lang="ja-JP" altLang="en-US" sz="1200">
                <a:solidFill>
                  <a:srgbClr val="000000"/>
                </a:solidFill>
                <a:latin typeface="Helvetica" pitchFamily="34" charset="0"/>
              </a:rPr>
              <a:t>阻害薬</a:t>
            </a:r>
          </a:p>
        </p:txBody>
      </p:sp>
      <p:sp>
        <p:nvSpPr>
          <p:cNvPr id="47137" name="Rectangle 32"/>
          <p:cNvSpPr>
            <a:spLocks noChangeArrowheads="1"/>
          </p:cNvSpPr>
          <p:nvPr/>
        </p:nvSpPr>
        <p:spPr bwMode="auto">
          <a:xfrm>
            <a:off x="3511550" y="3135313"/>
            <a:ext cx="785663" cy="23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95" tIns="25438" rIns="63595" bIns="25438">
            <a:spAutoFit/>
          </a:bodyPr>
          <a:lstStyle/>
          <a:p>
            <a:pPr defTabSz="915988" eaLnBrk="0" hangingPunct="0">
              <a:lnSpc>
                <a:spcPct val="101000"/>
              </a:lnSpc>
            </a:pPr>
            <a:r>
              <a:rPr kumimoji="0" lang="en-US" altLang="ja-JP" sz="1200">
                <a:solidFill>
                  <a:srgbClr val="000000"/>
                </a:solidFill>
                <a:latin typeface="Helvetica" pitchFamily="34" charset="0"/>
              </a:rPr>
              <a:t>Ca</a:t>
            </a:r>
            <a:r>
              <a:rPr kumimoji="0" lang="ja-JP" altLang="en-US" sz="1200">
                <a:solidFill>
                  <a:srgbClr val="000000"/>
                </a:solidFill>
                <a:latin typeface="Helvetica" pitchFamily="34" charset="0"/>
              </a:rPr>
              <a:t>拮抗薬</a:t>
            </a:r>
          </a:p>
        </p:txBody>
      </p:sp>
      <p:sp>
        <p:nvSpPr>
          <p:cNvPr id="47138" name="Rectangle 33"/>
          <p:cNvSpPr>
            <a:spLocks noChangeArrowheads="1"/>
          </p:cNvSpPr>
          <p:nvPr/>
        </p:nvSpPr>
        <p:spPr bwMode="auto">
          <a:xfrm>
            <a:off x="4049713" y="2657475"/>
            <a:ext cx="760015" cy="24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95" tIns="25438" rIns="63595" bIns="25438">
            <a:spAutoFit/>
          </a:bodyPr>
          <a:lstStyle/>
          <a:p>
            <a:pPr defTabSz="915988" eaLnBrk="0" hangingPunct="0">
              <a:lnSpc>
                <a:spcPct val="113000"/>
              </a:lnSpc>
            </a:pPr>
            <a:r>
              <a:rPr kumimoji="0" lang="en-US" altLang="ja-JP" sz="1200">
                <a:solidFill>
                  <a:srgbClr val="000000"/>
                </a:solidFill>
                <a:latin typeface="Helvetica" pitchFamily="34" charset="0"/>
              </a:rPr>
              <a:t>α</a:t>
            </a:r>
            <a:r>
              <a:rPr kumimoji="0" lang="en-US" altLang="ja-JP" sz="1050">
                <a:solidFill>
                  <a:srgbClr val="000000"/>
                </a:solidFill>
                <a:latin typeface="Helvetica" pitchFamily="34" charset="0"/>
              </a:rPr>
              <a:t>1</a:t>
            </a:r>
            <a:r>
              <a:rPr kumimoji="0" lang="ja-JP" altLang="en-US" sz="1200">
                <a:solidFill>
                  <a:srgbClr val="000000"/>
                </a:solidFill>
                <a:latin typeface="Helvetica" pitchFamily="34" charset="0"/>
              </a:rPr>
              <a:t>遮断薬</a:t>
            </a:r>
          </a:p>
        </p:txBody>
      </p:sp>
      <p:sp>
        <p:nvSpPr>
          <p:cNvPr id="47139" name="Rectangle 34"/>
          <p:cNvSpPr>
            <a:spLocks noChangeArrowheads="1"/>
          </p:cNvSpPr>
          <p:nvPr/>
        </p:nvSpPr>
        <p:spPr bwMode="auto">
          <a:xfrm>
            <a:off x="1871663" y="4486275"/>
            <a:ext cx="590097" cy="21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95" tIns="25438" rIns="63595" bIns="25438">
            <a:spAutoFit/>
          </a:bodyPr>
          <a:lstStyle/>
          <a:p>
            <a:pPr defTabSz="915988" eaLnBrk="0" hangingPunct="0">
              <a:lnSpc>
                <a:spcPct val="90000"/>
              </a:lnSpc>
            </a:pPr>
            <a:r>
              <a:rPr kumimoji="0" lang="ja-JP" altLang="en-US" sz="1200">
                <a:solidFill>
                  <a:srgbClr val="000000"/>
                </a:solidFill>
                <a:latin typeface="Helvetica" pitchFamily="34" charset="0"/>
              </a:rPr>
              <a:t>利尿薬</a:t>
            </a:r>
          </a:p>
        </p:txBody>
      </p:sp>
      <p:sp>
        <p:nvSpPr>
          <p:cNvPr id="47140" name="Rectangle 35"/>
          <p:cNvSpPr>
            <a:spLocks noChangeArrowheads="1"/>
          </p:cNvSpPr>
          <p:nvPr/>
        </p:nvSpPr>
        <p:spPr bwMode="auto">
          <a:xfrm>
            <a:off x="2574925" y="3587750"/>
            <a:ext cx="1067792" cy="20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95" tIns="25438" rIns="63595" bIns="25438">
            <a:spAutoFit/>
          </a:bodyPr>
          <a:lstStyle/>
          <a:p>
            <a:pPr defTabSz="915988" eaLnBrk="0" hangingPunct="0">
              <a:lnSpc>
                <a:spcPct val="85000"/>
              </a:lnSpc>
            </a:pPr>
            <a:r>
              <a:rPr kumimoji="0" lang="ja-JP" altLang="en-US" sz="1200">
                <a:solidFill>
                  <a:srgbClr val="000000"/>
                </a:solidFill>
                <a:latin typeface="Helvetica" pitchFamily="34" charset="0"/>
              </a:rPr>
              <a:t>中枢</a:t>
            </a:r>
            <a:r>
              <a:rPr kumimoji="0" lang="en-US" altLang="ja-JP" sz="1200">
                <a:solidFill>
                  <a:srgbClr val="000000"/>
                </a:solidFill>
                <a:latin typeface="Helvetica" pitchFamily="34" charset="0"/>
              </a:rPr>
              <a:t>α</a:t>
            </a:r>
            <a:r>
              <a:rPr kumimoji="0" lang="en-US" altLang="ja-JP" sz="1050">
                <a:solidFill>
                  <a:srgbClr val="000000"/>
                </a:solidFill>
                <a:latin typeface="Helvetica" pitchFamily="34" charset="0"/>
              </a:rPr>
              <a:t>2</a:t>
            </a:r>
            <a:r>
              <a:rPr kumimoji="0" lang="ja-JP" altLang="en-US" sz="1200">
                <a:solidFill>
                  <a:srgbClr val="000000"/>
                </a:solidFill>
                <a:latin typeface="Helvetica" pitchFamily="34" charset="0"/>
              </a:rPr>
              <a:t>刺激薬</a:t>
            </a:r>
          </a:p>
        </p:txBody>
      </p:sp>
      <p:sp>
        <p:nvSpPr>
          <p:cNvPr id="47141" name="Rectangle 36"/>
          <p:cNvSpPr>
            <a:spLocks noChangeArrowheads="1"/>
          </p:cNvSpPr>
          <p:nvPr/>
        </p:nvSpPr>
        <p:spPr bwMode="auto">
          <a:xfrm>
            <a:off x="958850" y="5289550"/>
            <a:ext cx="833753" cy="20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95" tIns="25438" rIns="63595" bIns="25438">
            <a:spAutoFit/>
          </a:bodyPr>
          <a:lstStyle/>
          <a:p>
            <a:pPr defTabSz="915988" eaLnBrk="0" hangingPunct="0">
              <a:lnSpc>
                <a:spcPct val="90000"/>
              </a:lnSpc>
            </a:pPr>
            <a:r>
              <a:rPr kumimoji="0" lang="ja-JP" altLang="en-US" sz="1100">
                <a:solidFill>
                  <a:srgbClr val="000000"/>
                </a:solidFill>
                <a:latin typeface="Helvetica" pitchFamily="34" charset="0"/>
              </a:rPr>
              <a:t>血管拡張薬</a:t>
            </a:r>
          </a:p>
        </p:txBody>
      </p:sp>
      <p:sp>
        <p:nvSpPr>
          <p:cNvPr id="47142" name="Rectangle 37"/>
          <p:cNvSpPr>
            <a:spLocks noChangeArrowheads="1"/>
          </p:cNvSpPr>
          <p:nvPr/>
        </p:nvSpPr>
        <p:spPr bwMode="auto">
          <a:xfrm>
            <a:off x="5545138" y="4924425"/>
            <a:ext cx="596900" cy="2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3595" tIns="25438" rIns="63595" bIns="25438">
            <a:spAutoFit/>
          </a:bodyPr>
          <a:lstStyle/>
          <a:p>
            <a:pPr defTabSz="915988" eaLnBrk="0" hangingPunct="0"/>
            <a:r>
              <a:rPr kumimoji="0" lang="en-US" altLang="ja-JP" sz="1400">
                <a:solidFill>
                  <a:srgbClr val="008000"/>
                </a:solidFill>
                <a:latin typeface="Helvetica" pitchFamily="34" charset="0"/>
              </a:rPr>
              <a:t>α-GI</a:t>
            </a:r>
          </a:p>
        </p:txBody>
      </p:sp>
      <p:sp>
        <p:nvSpPr>
          <p:cNvPr id="47143" name="Rectangle 38"/>
          <p:cNvSpPr>
            <a:spLocks noChangeArrowheads="1"/>
          </p:cNvSpPr>
          <p:nvPr/>
        </p:nvSpPr>
        <p:spPr bwMode="auto">
          <a:xfrm>
            <a:off x="4552950" y="4006850"/>
            <a:ext cx="2036763" cy="26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3595" tIns="25438" rIns="63595" bIns="25438">
            <a:spAutoFit/>
          </a:bodyPr>
          <a:lstStyle/>
          <a:p>
            <a:pPr algn="r" defTabSz="915988" eaLnBrk="0" hangingPunct="0"/>
            <a:r>
              <a:rPr kumimoji="0" lang="ja-JP" altLang="en-US" sz="1400" b="0">
                <a:solidFill>
                  <a:srgbClr val="008000"/>
                </a:solidFill>
                <a:latin typeface="Helvetica" pitchFamily="34" charset="0"/>
                <a:ea typeface="HGP創英角ｺﾞｼｯｸUB" pitchFamily="50" charset="-128"/>
              </a:rPr>
              <a:t>チアゾリジン誘導体</a:t>
            </a:r>
          </a:p>
        </p:txBody>
      </p:sp>
      <p:sp>
        <p:nvSpPr>
          <p:cNvPr id="47144" name="Rectangle 39"/>
          <p:cNvSpPr>
            <a:spLocks noChangeArrowheads="1"/>
          </p:cNvSpPr>
          <p:nvPr/>
        </p:nvSpPr>
        <p:spPr bwMode="auto">
          <a:xfrm>
            <a:off x="5114925" y="3216275"/>
            <a:ext cx="1898650" cy="48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3595" tIns="25438" rIns="63595" bIns="25438">
            <a:spAutoFit/>
          </a:bodyPr>
          <a:lstStyle/>
          <a:p>
            <a:pPr algn="ctr" defTabSz="915988" eaLnBrk="0" hangingPunct="0"/>
            <a:r>
              <a:rPr kumimoji="0" lang="ja-JP" altLang="en-US" sz="1400">
                <a:solidFill>
                  <a:srgbClr val="FF0066"/>
                </a:solidFill>
                <a:latin typeface="Helvetica" pitchFamily="34" charset="0"/>
              </a:rPr>
              <a:t>非</a:t>
            </a:r>
            <a:r>
              <a:rPr kumimoji="0" lang="en-US" altLang="ja-JP" sz="1400">
                <a:solidFill>
                  <a:srgbClr val="FF0066"/>
                </a:solidFill>
                <a:latin typeface="Helvetica" pitchFamily="34" charset="0"/>
              </a:rPr>
              <a:t>SU</a:t>
            </a:r>
            <a:r>
              <a:rPr kumimoji="0" lang="ja-JP" altLang="en-US" sz="1400">
                <a:solidFill>
                  <a:srgbClr val="FF0066"/>
                </a:solidFill>
                <a:latin typeface="Helvetica" pitchFamily="34" charset="0"/>
              </a:rPr>
              <a:t>系</a:t>
            </a:r>
          </a:p>
          <a:p>
            <a:pPr algn="ctr" defTabSz="915988" eaLnBrk="0" hangingPunct="0"/>
            <a:r>
              <a:rPr kumimoji="0" lang="ja-JP" altLang="en-US" sz="1400">
                <a:solidFill>
                  <a:srgbClr val="FF0066"/>
                </a:solidFill>
                <a:latin typeface="Helvetica" pitchFamily="34" charset="0"/>
              </a:rPr>
              <a:t>インスリン分泌系薬</a:t>
            </a:r>
          </a:p>
        </p:txBody>
      </p:sp>
      <p:sp>
        <p:nvSpPr>
          <p:cNvPr id="47145" name="Rectangle 40"/>
          <p:cNvSpPr>
            <a:spLocks noChangeArrowheads="1"/>
          </p:cNvSpPr>
          <p:nvPr/>
        </p:nvSpPr>
        <p:spPr bwMode="auto">
          <a:xfrm>
            <a:off x="2090738" y="3944938"/>
            <a:ext cx="1019702" cy="29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95" tIns="25438" rIns="63595" bIns="25438">
            <a:spAutoFit/>
          </a:bodyPr>
          <a:lstStyle/>
          <a:p>
            <a:pPr defTabSz="915988" eaLnBrk="0" hangingPunct="0">
              <a:lnSpc>
                <a:spcPct val="131000"/>
              </a:lnSpc>
            </a:pPr>
            <a:r>
              <a:rPr kumimoji="0" lang="en-US" altLang="ja-JP" sz="1200">
                <a:solidFill>
                  <a:srgbClr val="000000"/>
                </a:solidFill>
                <a:latin typeface="ＭＳ Ｐゴシック" pitchFamily="50" charset="-128"/>
              </a:rPr>
              <a:t>β-</a:t>
            </a:r>
            <a:r>
              <a:rPr kumimoji="0" lang="ja-JP" altLang="en-US" sz="1200">
                <a:solidFill>
                  <a:srgbClr val="000000"/>
                </a:solidFill>
                <a:latin typeface="ＭＳ Ｐゴシック" pitchFamily="50" charset="-128"/>
              </a:rPr>
              <a:t>ブロッカー</a:t>
            </a:r>
          </a:p>
        </p:txBody>
      </p:sp>
      <p:sp>
        <p:nvSpPr>
          <p:cNvPr id="47146" name="Rectangle 41"/>
          <p:cNvSpPr>
            <a:spLocks noChangeArrowheads="1"/>
          </p:cNvSpPr>
          <p:nvPr/>
        </p:nvSpPr>
        <p:spPr bwMode="auto">
          <a:xfrm>
            <a:off x="2138363" y="5621338"/>
            <a:ext cx="658812" cy="23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3595" tIns="25438" rIns="63595" bIns="25438">
            <a:spAutoFit/>
          </a:bodyPr>
          <a:lstStyle/>
          <a:p>
            <a:pPr defTabSz="915988" eaLnBrk="0" hangingPunct="0">
              <a:lnSpc>
                <a:spcPct val="85000"/>
              </a:lnSpc>
            </a:pPr>
            <a:r>
              <a:rPr kumimoji="0" lang="en-US" altLang="ja-JP" sz="1400">
                <a:solidFill>
                  <a:srgbClr val="333399"/>
                </a:solidFill>
                <a:latin typeface="Helvetica" pitchFamily="34" charset="0"/>
              </a:rPr>
              <a:t>SU</a:t>
            </a:r>
            <a:r>
              <a:rPr kumimoji="0" lang="ja-JP" altLang="en-US" sz="1400">
                <a:solidFill>
                  <a:srgbClr val="333399"/>
                </a:solidFill>
                <a:latin typeface="Helvetica" pitchFamily="34" charset="0"/>
              </a:rPr>
              <a:t>薬</a:t>
            </a:r>
          </a:p>
        </p:txBody>
      </p:sp>
      <p:sp>
        <p:nvSpPr>
          <p:cNvPr id="47147" name="Rectangle 42"/>
          <p:cNvSpPr>
            <a:spLocks noChangeArrowheads="1"/>
          </p:cNvSpPr>
          <p:nvPr/>
        </p:nvSpPr>
        <p:spPr bwMode="auto">
          <a:xfrm>
            <a:off x="2765425" y="5203825"/>
            <a:ext cx="646113" cy="23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3595" tIns="25438" rIns="63595" bIns="25438">
            <a:spAutoFit/>
          </a:bodyPr>
          <a:lstStyle/>
          <a:p>
            <a:pPr defTabSz="915988" eaLnBrk="0" hangingPunct="0">
              <a:lnSpc>
                <a:spcPct val="85000"/>
              </a:lnSpc>
            </a:pPr>
            <a:r>
              <a:rPr kumimoji="0" lang="en-US" altLang="ja-JP" sz="1400">
                <a:solidFill>
                  <a:srgbClr val="FF0000"/>
                </a:solidFill>
                <a:latin typeface="Helvetica" pitchFamily="34" charset="0"/>
              </a:rPr>
              <a:t>BG</a:t>
            </a:r>
            <a:r>
              <a:rPr kumimoji="0" lang="ja-JP" altLang="en-US" sz="1400">
                <a:solidFill>
                  <a:srgbClr val="FF0000"/>
                </a:solidFill>
                <a:latin typeface="Helvetica" pitchFamily="34" charset="0"/>
              </a:rPr>
              <a:t>薬</a:t>
            </a:r>
          </a:p>
        </p:txBody>
      </p:sp>
      <p:sp>
        <p:nvSpPr>
          <p:cNvPr id="47148" name="Rectangle 43"/>
          <p:cNvSpPr>
            <a:spLocks noChangeArrowheads="1"/>
          </p:cNvSpPr>
          <p:nvPr/>
        </p:nvSpPr>
        <p:spPr bwMode="auto">
          <a:xfrm>
            <a:off x="1186264" y="4876800"/>
            <a:ext cx="1210460" cy="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3595" tIns="25438" rIns="63595" bIns="25438">
            <a:spAutoFit/>
          </a:bodyPr>
          <a:lstStyle/>
          <a:p>
            <a:pPr algn="ctr" defTabSz="915988" eaLnBrk="0" hangingPunct="0">
              <a:lnSpc>
                <a:spcPct val="85000"/>
              </a:lnSpc>
            </a:pPr>
            <a:r>
              <a:rPr kumimoji="0" lang="ja-JP" altLang="en-US" sz="1050">
                <a:solidFill>
                  <a:srgbClr val="000000"/>
                </a:solidFill>
                <a:latin typeface="Helvetica" pitchFamily="34" charset="0"/>
              </a:rPr>
              <a:t>アドレナリン作動性</a:t>
            </a:r>
          </a:p>
          <a:p>
            <a:pPr algn="ctr" defTabSz="915988" eaLnBrk="0" hangingPunct="0">
              <a:lnSpc>
                <a:spcPct val="85000"/>
              </a:lnSpc>
            </a:pPr>
            <a:r>
              <a:rPr kumimoji="0" lang="ja-JP" altLang="en-US" sz="1050">
                <a:solidFill>
                  <a:srgbClr val="000000"/>
                </a:solidFill>
                <a:latin typeface="Helvetica" pitchFamily="34" charset="0"/>
              </a:rPr>
              <a:t>ニューロン遮断薬</a:t>
            </a:r>
          </a:p>
        </p:txBody>
      </p:sp>
      <p:sp>
        <p:nvSpPr>
          <p:cNvPr id="47149" name="Freeform 44"/>
          <p:cNvSpPr>
            <a:spLocks/>
          </p:cNvSpPr>
          <p:nvPr/>
        </p:nvSpPr>
        <p:spPr bwMode="auto">
          <a:xfrm>
            <a:off x="1589088" y="1998663"/>
            <a:ext cx="5222875" cy="3575050"/>
          </a:xfrm>
          <a:custGeom>
            <a:avLst/>
            <a:gdLst>
              <a:gd name="T0" fmla="*/ 0 w 3866"/>
              <a:gd name="T1" fmla="*/ 2147483647 h 2646"/>
              <a:gd name="T2" fmla="*/ 2147483647 w 3866"/>
              <a:gd name="T3" fmla="*/ 2147483647 h 2646"/>
              <a:gd name="T4" fmla="*/ 2147483647 w 3866"/>
              <a:gd name="T5" fmla="*/ 2147483647 h 2646"/>
              <a:gd name="T6" fmla="*/ 2147483647 w 3866"/>
              <a:gd name="T7" fmla="*/ 2147483647 h 2646"/>
              <a:gd name="T8" fmla="*/ 2147483647 w 3866"/>
              <a:gd name="T9" fmla="*/ 2147483647 h 2646"/>
              <a:gd name="T10" fmla="*/ 2147483647 w 3866"/>
              <a:gd name="T11" fmla="*/ 2147483647 h 2646"/>
              <a:gd name="T12" fmla="*/ 2147483647 w 3866"/>
              <a:gd name="T13" fmla="*/ 2147483647 h 2646"/>
              <a:gd name="T14" fmla="*/ 2147483647 w 3866"/>
              <a:gd name="T15" fmla="*/ 2147483647 h 2646"/>
              <a:gd name="T16" fmla="*/ 2147483647 w 3866"/>
              <a:gd name="T17" fmla="*/ 0 h 26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6"/>
              <a:gd name="T28" fmla="*/ 0 h 2646"/>
              <a:gd name="T29" fmla="*/ 3866 w 3866"/>
              <a:gd name="T30" fmla="*/ 2646 h 26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6" h="2646">
                <a:moveTo>
                  <a:pt x="0" y="2646"/>
                </a:moveTo>
                <a:lnTo>
                  <a:pt x="634" y="2314"/>
                </a:lnTo>
                <a:lnTo>
                  <a:pt x="712" y="1982"/>
                </a:lnTo>
                <a:lnTo>
                  <a:pt x="1200" y="1641"/>
                </a:lnTo>
                <a:lnTo>
                  <a:pt x="1669" y="1328"/>
                </a:lnTo>
                <a:lnTo>
                  <a:pt x="2079" y="1006"/>
                </a:lnTo>
                <a:lnTo>
                  <a:pt x="2509" y="664"/>
                </a:lnTo>
                <a:lnTo>
                  <a:pt x="2675" y="323"/>
                </a:lnTo>
                <a:lnTo>
                  <a:pt x="3866" y="0"/>
                </a:ln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400"/>
          </a:p>
        </p:txBody>
      </p:sp>
      <p:sp>
        <p:nvSpPr>
          <p:cNvPr id="47150" name="Oval 45"/>
          <p:cNvSpPr>
            <a:spLocks noChangeArrowheads="1"/>
          </p:cNvSpPr>
          <p:nvPr/>
        </p:nvSpPr>
        <p:spPr bwMode="auto">
          <a:xfrm>
            <a:off x="1511300" y="5505450"/>
            <a:ext cx="158750" cy="158750"/>
          </a:xfrm>
          <a:prstGeom prst="ellipse">
            <a:avLst/>
          </a:prstGeom>
          <a:solidFill>
            <a:srgbClr val="FF0000"/>
          </a:solidFill>
          <a:ln w="9525">
            <a:solidFill>
              <a:srgbClr val="FF0000"/>
            </a:solidFill>
            <a:round/>
            <a:headEnd/>
            <a:tailEnd/>
          </a:ln>
        </p:spPr>
        <p:txBody>
          <a:bodyPr wrap="none" anchor="ctr"/>
          <a:lstStyle/>
          <a:p>
            <a:endParaRPr lang="ja-JP" altLang="en-US" sz="1400" b="0">
              <a:solidFill>
                <a:srgbClr val="000000"/>
              </a:solidFill>
            </a:endParaRPr>
          </a:p>
        </p:txBody>
      </p:sp>
      <p:sp>
        <p:nvSpPr>
          <p:cNvPr id="47151" name="Oval 46"/>
          <p:cNvSpPr>
            <a:spLocks noChangeArrowheads="1"/>
          </p:cNvSpPr>
          <p:nvPr/>
        </p:nvSpPr>
        <p:spPr bwMode="auto">
          <a:xfrm>
            <a:off x="2370138" y="5040313"/>
            <a:ext cx="158750" cy="158750"/>
          </a:xfrm>
          <a:prstGeom prst="ellipse">
            <a:avLst/>
          </a:prstGeom>
          <a:solidFill>
            <a:srgbClr val="FF0000"/>
          </a:solidFill>
          <a:ln w="9525">
            <a:solidFill>
              <a:srgbClr val="FF0000"/>
            </a:solidFill>
            <a:round/>
            <a:headEnd/>
            <a:tailEnd/>
          </a:ln>
        </p:spPr>
        <p:txBody>
          <a:bodyPr wrap="none" anchor="ctr"/>
          <a:lstStyle/>
          <a:p>
            <a:endParaRPr lang="ja-JP" altLang="en-US" sz="1400" b="0">
              <a:solidFill>
                <a:srgbClr val="000000"/>
              </a:solidFill>
            </a:endParaRPr>
          </a:p>
        </p:txBody>
      </p:sp>
      <p:sp>
        <p:nvSpPr>
          <p:cNvPr id="47152" name="Oval 47"/>
          <p:cNvSpPr>
            <a:spLocks noChangeArrowheads="1"/>
          </p:cNvSpPr>
          <p:nvPr/>
        </p:nvSpPr>
        <p:spPr bwMode="auto">
          <a:xfrm>
            <a:off x="2474913" y="4630738"/>
            <a:ext cx="157162" cy="157162"/>
          </a:xfrm>
          <a:prstGeom prst="ellipse">
            <a:avLst/>
          </a:prstGeom>
          <a:solidFill>
            <a:srgbClr val="FF0000"/>
          </a:solidFill>
          <a:ln w="9525">
            <a:solidFill>
              <a:srgbClr val="FF0000"/>
            </a:solidFill>
            <a:round/>
            <a:headEnd/>
            <a:tailEnd/>
          </a:ln>
        </p:spPr>
        <p:txBody>
          <a:bodyPr wrap="none" anchor="ctr"/>
          <a:lstStyle/>
          <a:p>
            <a:endParaRPr lang="ja-JP" altLang="en-US" sz="1400" b="0">
              <a:solidFill>
                <a:srgbClr val="000000"/>
              </a:solidFill>
            </a:endParaRPr>
          </a:p>
        </p:txBody>
      </p:sp>
      <p:sp>
        <p:nvSpPr>
          <p:cNvPr id="47153" name="Oval 48"/>
          <p:cNvSpPr>
            <a:spLocks noChangeArrowheads="1"/>
          </p:cNvSpPr>
          <p:nvPr/>
        </p:nvSpPr>
        <p:spPr bwMode="auto">
          <a:xfrm>
            <a:off x="3130550" y="4151313"/>
            <a:ext cx="158750" cy="158750"/>
          </a:xfrm>
          <a:prstGeom prst="ellipse">
            <a:avLst/>
          </a:prstGeom>
          <a:solidFill>
            <a:srgbClr val="FF0000"/>
          </a:solidFill>
          <a:ln w="9525">
            <a:solidFill>
              <a:srgbClr val="FF0000"/>
            </a:solidFill>
            <a:round/>
            <a:headEnd/>
            <a:tailEnd/>
          </a:ln>
        </p:spPr>
        <p:txBody>
          <a:bodyPr wrap="none" anchor="ctr"/>
          <a:lstStyle/>
          <a:p>
            <a:endParaRPr lang="ja-JP" altLang="en-US" sz="1400" b="0">
              <a:solidFill>
                <a:srgbClr val="000000"/>
              </a:solidFill>
            </a:endParaRPr>
          </a:p>
        </p:txBody>
      </p:sp>
      <p:sp>
        <p:nvSpPr>
          <p:cNvPr id="47154" name="Oval 49"/>
          <p:cNvSpPr>
            <a:spLocks noChangeArrowheads="1"/>
          </p:cNvSpPr>
          <p:nvPr/>
        </p:nvSpPr>
        <p:spPr bwMode="auto">
          <a:xfrm>
            <a:off x="3759200" y="3727450"/>
            <a:ext cx="158750" cy="158750"/>
          </a:xfrm>
          <a:prstGeom prst="ellipse">
            <a:avLst/>
          </a:prstGeom>
          <a:solidFill>
            <a:srgbClr val="FF0000"/>
          </a:solidFill>
          <a:ln w="9525">
            <a:solidFill>
              <a:srgbClr val="FF0000"/>
            </a:solidFill>
            <a:round/>
            <a:headEnd/>
            <a:tailEnd/>
          </a:ln>
        </p:spPr>
        <p:txBody>
          <a:bodyPr wrap="none" anchor="ctr"/>
          <a:lstStyle/>
          <a:p>
            <a:endParaRPr lang="ja-JP" altLang="en-US" sz="1400" b="0">
              <a:solidFill>
                <a:srgbClr val="000000"/>
              </a:solidFill>
            </a:endParaRPr>
          </a:p>
        </p:txBody>
      </p:sp>
      <p:sp>
        <p:nvSpPr>
          <p:cNvPr id="47155" name="Oval 50"/>
          <p:cNvSpPr>
            <a:spLocks noChangeArrowheads="1"/>
          </p:cNvSpPr>
          <p:nvPr/>
        </p:nvSpPr>
        <p:spPr bwMode="auto">
          <a:xfrm>
            <a:off x="4322763" y="3276600"/>
            <a:ext cx="158750" cy="157163"/>
          </a:xfrm>
          <a:prstGeom prst="ellipse">
            <a:avLst/>
          </a:prstGeom>
          <a:solidFill>
            <a:srgbClr val="FF0000"/>
          </a:solidFill>
          <a:ln w="9525">
            <a:solidFill>
              <a:srgbClr val="FF0000"/>
            </a:solidFill>
            <a:round/>
            <a:headEnd/>
            <a:tailEnd/>
          </a:ln>
        </p:spPr>
        <p:txBody>
          <a:bodyPr wrap="none" anchor="ctr"/>
          <a:lstStyle/>
          <a:p>
            <a:endParaRPr lang="ja-JP" altLang="en-US" sz="1400" b="0">
              <a:solidFill>
                <a:srgbClr val="000000"/>
              </a:solidFill>
            </a:endParaRPr>
          </a:p>
        </p:txBody>
      </p:sp>
      <p:sp>
        <p:nvSpPr>
          <p:cNvPr id="47156" name="Oval 51"/>
          <p:cNvSpPr>
            <a:spLocks noChangeArrowheads="1"/>
          </p:cNvSpPr>
          <p:nvPr/>
        </p:nvSpPr>
        <p:spPr bwMode="auto">
          <a:xfrm>
            <a:off x="4897438" y="2811463"/>
            <a:ext cx="158750" cy="158750"/>
          </a:xfrm>
          <a:prstGeom prst="ellipse">
            <a:avLst/>
          </a:prstGeom>
          <a:solidFill>
            <a:srgbClr val="FF0000"/>
          </a:solidFill>
          <a:ln w="9525">
            <a:solidFill>
              <a:srgbClr val="FF0000"/>
            </a:solidFill>
            <a:round/>
            <a:headEnd/>
            <a:tailEnd/>
          </a:ln>
        </p:spPr>
        <p:txBody>
          <a:bodyPr wrap="none" anchor="ctr"/>
          <a:lstStyle/>
          <a:p>
            <a:endParaRPr lang="ja-JP" altLang="en-US" sz="1400" b="0">
              <a:solidFill>
                <a:srgbClr val="000000"/>
              </a:solidFill>
            </a:endParaRPr>
          </a:p>
        </p:txBody>
      </p:sp>
      <p:sp>
        <p:nvSpPr>
          <p:cNvPr id="47157" name="Oval 52"/>
          <p:cNvSpPr>
            <a:spLocks noChangeArrowheads="1"/>
          </p:cNvSpPr>
          <p:nvPr/>
        </p:nvSpPr>
        <p:spPr bwMode="auto">
          <a:xfrm>
            <a:off x="5121275" y="2373313"/>
            <a:ext cx="158750" cy="158750"/>
          </a:xfrm>
          <a:prstGeom prst="ellipse">
            <a:avLst/>
          </a:prstGeom>
          <a:solidFill>
            <a:srgbClr val="FF0000"/>
          </a:solidFill>
          <a:ln w="9525">
            <a:solidFill>
              <a:srgbClr val="FF0000"/>
            </a:solidFill>
            <a:round/>
            <a:headEnd/>
            <a:tailEnd/>
          </a:ln>
        </p:spPr>
        <p:txBody>
          <a:bodyPr wrap="none" anchor="ctr"/>
          <a:lstStyle/>
          <a:p>
            <a:endParaRPr lang="ja-JP" altLang="en-US" sz="1400" b="0">
              <a:solidFill>
                <a:srgbClr val="000000"/>
              </a:solidFill>
            </a:endParaRPr>
          </a:p>
        </p:txBody>
      </p:sp>
      <p:sp>
        <p:nvSpPr>
          <p:cNvPr id="47158" name="Oval 53"/>
          <p:cNvSpPr>
            <a:spLocks noChangeArrowheads="1"/>
          </p:cNvSpPr>
          <p:nvPr/>
        </p:nvSpPr>
        <p:spPr bwMode="auto">
          <a:xfrm>
            <a:off x="6731000" y="1930400"/>
            <a:ext cx="158750" cy="158750"/>
          </a:xfrm>
          <a:prstGeom prst="ellipse">
            <a:avLst/>
          </a:prstGeom>
          <a:solidFill>
            <a:srgbClr val="FF0000"/>
          </a:solidFill>
          <a:ln w="9525">
            <a:solidFill>
              <a:srgbClr val="FF0000"/>
            </a:solidFill>
            <a:round/>
            <a:headEnd/>
            <a:tailEnd/>
          </a:ln>
        </p:spPr>
        <p:txBody>
          <a:bodyPr wrap="none" anchor="ctr"/>
          <a:lstStyle/>
          <a:p>
            <a:endParaRPr lang="ja-JP" altLang="en-US" sz="1400" b="0">
              <a:solidFill>
                <a:srgbClr val="000000"/>
              </a:solidFill>
            </a:endParaRPr>
          </a:p>
        </p:txBody>
      </p:sp>
      <p:sp>
        <p:nvSpPr>
          <p:cNvPr id="47159" name="Text Box 54"/>
          <p:cNvSpPr txBox="1">
            <a:spLocks noChangeArrowheads="1"/>
          </p:cNvSpPr>
          <p:nvPr/>
        </p:nvSpPr>
        <p:spPr bwMode="auto">
          <a:xfrm>
            <a:off x="2874514" y="4440238"/>
            <a:ext cx="2850460" cy="461665"/>
          </a:xfrm>
          <a:prstGeom prst="rect">
            <a:avLst/>
          </a:prstGeom>
          <a:solidFill>
            <a:schemeClr val="bg1"/>
          </a:solidFill>
          <a:ln w="9525">
            <a:solidFill>
              <a:srgbClr val="FF0000"/>
            </a:solidFill>
            <a:miter lim="800000"/>
            <a:headEnd/>
            <a:tailEnd/>
          </a:ln>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ctr" eaLnBrk="1" hangingPunct="1"/>
            <a:r>
              <a:rPr lang="en-US" altLang="ja-JP" sz="1200">
                <a:solidFill>
                  <a:srgbClr val="FF0000"/>
                </a:solidFill>
                <a:latin typeface="Times New Roman" pitchFamily="18" charset="0"/>
              </a:rPr>
              <a:t>FDA:</a:t>
            </a:r>
            <a:r>
              <a:rPr lang="ja-JP" altLang="en-US" sz="1200">
                <a:solidFill>
                  <a:srgbClr val="FF0000"/>
                </a:solidFill>
                <a:latin typeface="Times New Roman" pitchFamily="18" charset="0"/>
              </a:rPr>
              <a:t>乳酸アシード－シスの副作用</a:t>
            </a:r>
            <a:endParaRPr lang="en-US" altLang="ja-JP" sz="1200">
              <a:solidFill>
                <a:srgbClr val="FF0000"/>
              </a:solidFill>
              <a:latin typeface="Times New Roman" pitchFamily="18" charset="0"/>
            </a:endParaRPr>
          </a:p>
          <a:p>
            <a:pPr algn="ctr" eaLnBrk="1" hangingPunct="1"/>
            <a:r>
              <a:rPr lang="ja-JP" altLang="en-US" sz="1200">
                <a:solidFill>
                  <a:srgbClr val="FF0000"/>
                </a:solidFill>
                <a:latin typeface="Times New Roman" pitchFamily="18" charset="0"/>
              </a:rPr>
              <a:t>によりフェンホルミン使用禁止を最終確定</a:t>
            </a:r>
          </a:p>
        </p:txBody>
      </p:sp>
      <p:sp>
        <p:nvSpPr>
          <p:cNvPr id="47160" name="Freeform 55"/>
          <p:cNvSpPr>
            <a:spLocks/>
          </p:cNvSpPr>
          <p:nvPr/>
        </p:nvSpPr>
        <p:spPr bwMode="auto">
          <a:xfrm>
            <a:off x="2130425" y="5151438"/>
            <a:ext cx="619125" cy="434975"/>
          </a:xfrm>
          <a:custGeom>
            <a:avLst/>
            <a:gdLst>
              <a:gd name="T0" fmla="*/ 0 w 459"/>
              <a:gd name="T1" fmla="*/ 2147483647 h 322"/>
              <a:gd name="T2" fmla="*/ 2147483647 w 459"/>
              <a:gd name="T3" fmla="*/ 0 h 322"/>
              <a:gd name="T4" fmla="*/ 0 60000 65536"/>
              <a:gd name="T5" fmla="*/ 0 60000 65536"/>
              <a:gd name="T6" fmla="*/ 0 w 459"/>
              <a:gd name="T7" fmla="*/ 0 h 322"/>
              <a:gd name="T8" fmla="*/ 459 w 459"/>
              <a:gd name="T9" fmla="*/ 322 h 322"/>
            </a:gdLst>
            <a:ahLst/>
            <a:cxnLst>
              <a:cxn ang="T4">
                <a:pos x="T0" y="T1"/>
              </a:cxn>
              <a:cxn ang="T5">
                <a:pos x="T2" y="T3"/>
              </a:cxn>
            </a:cxnLst>
            <a:rect l="T6" t="T7" r="T8" b="T9"/>
            <a:pathLst>
              <a:path w="459" h="322">
                <a:moveTo>
                  <a:pt x="0" y="322"/>
                </a:moveTo>
                <a:cubicBezTo>
                  <a:pt x="0" y="322"/>
                  <a:pt x="229" y="161"/>
                  <a:pt x="459" y="0"/>
                </a:cubicBez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400"/>
          </a:p>
        </p:txBody>
      </p:sp>
      <p:sp>
        <p:nvSpPr>
          <p:cNvPr id="47161" name="Freeform 56"/>
          <p:cNvSpPr>
            <a:spLocks/>
          </p:cNvSpPr>
          <p:nvPr/>
        </p:nvSpPr>
        <p:spPr bwMode="auto">
          <a:xfrm>
            <a:off x="2736850" y="5138738"/>
            <a:ext cx="1819275" cy="447675"/>
          </a:xfrm>
          <a:custGeom>
            <a:avLst/>
            <a:gdLst>
              <a:gd name="T0" fmla="*/ 0 w 1347"/>
              <a:gd name="T1" fmla="*/ 0 h 332"/>
              <a:gd name="T2" fmla="*/ 2147483647 w 1347"/>
              <a:gd name="T3" fmla="*/ 0 h 332"/>
              <a:gd name="T4" fmla="*/ 2147483647 w 1347"/>
              <a:gd name="T5" fmla="*/ 2147483647 h 332"/>
              <a:gd name="T6" fmla="*/ 0 60000 65536"/>
              <a:gd name="T7" fmla="*/ 0 60000 65536"/>
              <a:gd name="T8" fmla="*/ 0 60000 65536"/>
              <a:gd name="T9" fmla="*/ 0 w 1347"/>
              <a:gd name="T10" fmla="*/ 0 h 332"/>
              <a:gd name="T11" fmla="*/ 1347 w 1347"/>
              <a:gd name="T12" fmla="*/ 332 h 332"/>
            </a:gdLst>
            <a:ahLst/>
            <a:cxnLst>
              <a:cxn ang="T6">
                <a:pos x="T0" y="T1"/>
              </a:cxn>
              <a:cxn ang="T7">
                <a:pos x="T2" y="T3"/>
              </a:cxn>
              <a:cxn ang="T8">
                <a:pos x="T4" y="T5"/>
              </a:cxn>
            </a:cxnLst>
            <a:rect l="T9" t="T10" r="T11" b="T12"/>
            <a:pathLst>
              <a:path w="1347" h="332">
                <a:moveTo>
                  <a:pt x="0" y="0"/>
                </a:moveTo>
                <a:lnTo>
                  <a:pt x="1347" y="0"/>
                </a:lnTo>
                <a:lnTo>
                  <a:pt x="1347" y="332"/>
                </a:lnTo>
              </a:path>
            </a:pathLst>
          </a:custGeom>
          <a:noFill/>
          <a:ln w="38100" cap="rnd" cmpd="sng">
            <a:solidFill>
              <a:schemeClr val="accent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400"/>
          </a:p>
        </p:txBody>
      </p:sp>
      <p:sp>
        <p:nvSpPr>
          <p:cNvPr id="47162" name="Freeform 57"/>
          <p:cNvSpPr>
            <a:spLocks/>
          </p:cNvSpPr>
          <p:nvPr/>
        </p:nvSpPr>
        <p:spPr bwMode="auto">
          <a:xfrm>
            <a:off x="4556125" y="3778250"/>
            <a:ext cx="2320925" cy="1808163"/>
          </a:xfrm>
          <a:custGeom>
            <a:avLst/>
            <a:gdLst>
              <a:gd name="T0" fmla="*/ 0 w 1719"/>
              <a:gd name="T1" fmla="*/ 2147483647 h 1338"/>
              <a:gd name="T2" fmla="*/ 2147483647 w 1719"/>
              <a:gd name="T3" fmla="*/ 2147483647 h 1338"/>
              <a:gd name="T4" fmla="*/ 2147483647 w 1719"/>
              <a:gd name="T5" fmla="*/ 2147483647 h 1338"/>
              <a:gd name="T6" fmla="*/ 2147483647 w 1719"/>
              <a:gd name="T7" fmla="*/ 2147483647 h 1338"/>
              <a:gd name="T8" fmla="*/ 2147483647 w 1719"/>
              <a:gd name="T9" fmla="*/ 2147483647 h 1338"/>
              <a:gd name="T10" fmla="*/ 2147483647 w 1719"/>
              <a:gd name="T11" fmla="*/ 0 h 1338"/>
              <a:gd name="T12" fmla="*/ 0 60000 65536"/>
              <a:gd name="T13" fmla="*/ 0 60000 65536"/>
              <a:gd name="T14" fmla="*/ 0 60000 65536"/>
              <a:gd name="T15" fmla="*/ 0 60000 65536"/>
              <a:gd name="T16" fmla="*/ 0 60000 65536"/>
              <a:gd name="T17" fmla="*/ 0 60000 65536"/>
              <a:gd name="T18" fmla="*/ 0 w 1719"/>
              <a:gd name="T19" fmla="*/ 0 h 1338"/>
              <a:gd name="T20" fmla="*/ 1719 w 1719"/>
              <a:gd name="T21" fmla="*/ 1338 h 1338"/>
            </a:gdLst>
            <a:ahLst/>
            <a:cxnLst>
              <a:cxn ang="T12">
                <a:pos x="T0" y="T1"/>
              </a:cxn>
              <a:cxn ang="T13">
                <a:pos x="T2" y="T3"/>
              </a:cxn>
              <a:cxn ang="T14">
                <a:pos x="T4" y="T5"/>
              </a:cxn>
              <a:cxn ang="T15">
                <a:pos x="T6" y="T7"/>
              </a:cxn>
              <a:cxn ang="T16">
                <a:pos x="T8" y="T9"/>
              </a:cxn>
              <a:cxn ang="T17">
                <a:pos x="T10" y="T11"/>
              </a:cxn>
            </a:cxnLst>
            <a:rect l="T18" t="T19" r="T20" b="T21"/>
            <a:pathLst>
              <a:path w="1719" h="1338">
                <a:moveTo>
                  <a:pt x="0" y="1338"/>
                </a:moveTo>
                <a:lnTo>
                  <a:pt x="1260" y="1338"/>
                </a:lnTo>
                <a:lnTo>
                  <a:pt x="1260" y="996"/>
                </a:lnTo>
                <a:lnTo>
                  <a:pt x="1387" y="664"/>
                </a:lnTo>
                <a:lnTo>
                  <a:pt x="1562" y="313"/>
                </a:lnTo>
                <a:lnTo>
                  <a:pt x="1719" y="0"/>
                </a:lnTo>
              </a:path>
            </a:pathLst>
          </a:custGeom>
          <a:noFill/>
          <a:ln w="2857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400"/>
          </a:p>
        </p:txBody>
      </p:sp>
      <p:sp>
        <p:nvSpPr>
          <p:cNvPr id="47163" name="Oval 58"/>
          <p:cNvSpPr>
            <a:spLocks noChangeArrowheads="1"/>
          </p:cNvSpPr>
          <p:nvPr/>
        </p:nvSpPr>
        <p:spPr bwMode="auto">
          <a:xfrm>
            <a:off x="2654300" y="5064125"/>
            <a:ext cx="165100" cy="163513"/>
          </a:xfrm>
          <a:prstGeom prst="ellipse">
            <a:avLst/>
          </a:prstGeom>
          <a:solidFill>
            <a:schemeClr val="bg1"/>
          </a:solidFill>
          <a:ln w="28575">
            <a:solidFill>
              <a:schemeClr val="accent2"/>
            </a:solidFill>
            <a:round/>
            <a:headEnd/>
            <a:tailEnd/>
          </a:ln>
        </p:spPr>
        <p:txBody>
          <a:bodyPr wrap="none" anchor="ctr"/>
          <a:lstStyle/>
          <a:p>
            <a:endParaRPr lang="ja-JP" altLang="en-US" sz="1400" b="0">
              <a:solidFill>
                <a:srgbClr val="000000"/>
              </a:solidFill>
            </a:endParaRPr>
          </a:p>
        </p:txBody>
      </p:sp>
      <p:sp>
        <p:nvSpPr>
          <p:cNvPr id="47164" name="Oval 59"/>
          <p:cNvSpPr>
            <a:spLocks noChangeArrowheads="1"/>
          </p:cNvSpPr>
          <p:nvPr/>
        </p:nvSpPr>
        <p:spPr bwMode="auto">
          <a:xfrm>
            <a:off x="2060575" y="5513388"/>
            <a:ext cx="158750" cy="158750"/>
          </a:xfrm>
          <a:prstGeom prst="ellipse">
            <a:avLst/>
          </a:prstGeom>
          <a:solidFill>
            <a:schemeClr val="accent2"/>
          </a:solidFill>
          <a:ln w="9525">
            <a:solidFill>
              <a:schemeClr val="accent2"/>
            </a:solidFill>
            <a:round/>
            <a:headEnd/>
            <a:tailEnd/>
          </a:ln>
        </p:spPr>
        <p:txBody>
          <a:bodyPr wrap="none" anchor="ctr"/>
          <a:lstStyle/>
          <a:p>
            <a:endParaRPr lang="ja-JP" altLang="en-US" sz="1400" b="0">
              <a:solidFill>
                <a:srgbClr val="000000"/>
              </a:solidFill>
            </a:endParaRPr>
          </a:p>
        </p:txBody>
      </p:sp>
      <p:sp>
        <p:nvSpPr>
          <p:cNvPr id="47165" name="Rectangle 60"/>
          <p:cNvSpPr>
            <a:spLocks noChangeArrowheads="1"/>
          </p:cNvSpPr>
          <p:nvPr/>
        </p:nvSpPr>
        <p:spPr bwMode="auto">
          <a:xfrm>
            <a:off x="6572250" y="4435475"/>
            <a:ext cx="671513" cy="23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3595" tIns="25438" rIns="63595" bIns="25438">
            <a:spAutoFit/>
          </a:bodyPr>
          <a:lstStyle/>
          <a:p>
            <a:pPr defTabSz="915988" eaLnBrk="0" hangingPunct="0">
              <a:lnSpc>
                <a:spcPct val="85000"/>
              </a:lnSpc>
            </a:pPr>
            <a:r>
              <a:rPr kumimoji="0" lang="en-US" altLang="ja-JP" sz="1400">
                <a:solidFill>
                  <a:srgbClr val="FF0000"/>
                </a:solidFill>
                <a:latin typeface="Helvetica" pitchFamily="34" charset="0"/>
              </a:rPr>
              <a:t>BG</a:t>
            </a:r>
            <a:r>
              <a:rPr kumimoji="0" lang="ja-JP" altLang="en-US" sz="1400">
                <a:solidFill>
                  <a:srgbClr val="FF0000"/>
                </a:solidFill>
                <a:latin typeface="Helvetica" pitchFamily="34" charset="0"/>
              </a:rPr>
              <a:t>薬</a:t>
            </a:r>
          </a:p>
        </p:txBody>
      </p:sp>
      <p:sp>
        <p:nvSpPr>
          <p:cNvPr id="47166" name="Oval 61"/>
          <p:cNvSpPr>
            <a:spLocks noChangeArrowheads="1"/>
          </p:cNvSpPr>
          <p:nvPr/>
        </p:nvSpPr>
        <p:spPr bwMode="auto">
          <a:xfrm>
            <a:off x="4473575" y="5508625"/>
            <a:ext cx="158750" cy="157163"/>
          </a:xfrm>
          <a:prstGeom prst="ellipse">
            <a:avLst/>
          </a:prstGeom>
          <a:solidFill>
            <a:schemeClr val="bg1"/>
          </a:solidFill>
          <a:ln w="28575">
            <a:solidFill>
              <a:schemeClr val="tx1"/>
            </a:solidFill>
            <a:round/>
            <a:headEnd/>
            <a:tailEnd/>
          </a:ln>
        </p:spPr>
        <p:txBody>
          <a:bodyPr wrap="none" anchor="ctr"/>
          <a:lstStyle/>
          <a:p>
            <a:endParaRPr lang="ja-JP" altLang="en-US" sz="1400" b="0">
              <a:solidFill>
                <a:srgbClr val="000000"/>
              </a:solidFill>
            </a:endParaRPr>
          </a:p>
        </p:txBody>
      </p:sp>
      <p:sp>
        <p:nvSpPr>
          <p:cNvPr id="47167" name="Oval 62"/>
          <p:cNvSpPr>
            <a:spLocks noChangeArrowheads="1"/>
          </p:cNvSpPr>
          <p:nvPr/>
        </p:nvSpPr>
        <p:spPr bwMode="auto">
          <a:xfrm>
            <a:off x="6173788" y="5053013"/>
            <a:ext cx="157162" cy="158750"/>
          </a:xfrm>
          <a:prstGeom prst="ellipse">
            <a:avLst/>
          </a:prstGeom>
          <a:solidFill>
            <a:schemeClr val="accent2"/>
          </a:solidFill>
          <a:ln w="9525">
            <a:solidFill>
              <a:schemeClr val="accent2"/>
            </a:solidFill>
            <a:round/>
            <a:headEnd/>
            <a:tailEnd/>
          </a:ln>
        </p:spPr>
        <p:txBody>
          <a:bodyPr wrap="none" anchor="ctr"/>
          <a:lstStyle/>
          <a:p>
            <a:endParaRPr lang="ja-JP" altLang="en-US" sz="1400" b="0">
              <a:solidFill>
                <a:srgbClr val="000000"/>
              </a:solidFill>
            </a:endParaRPr>
          </a:p>
        </p:txBody>
      </p:sp>
      <p:sp>
        <p:nvSpPr>
          <p:cNvPr id="47168" name="Oval 63"/>
          <p:cNvSpPr>
            <a:spLocks noChangeArrowheads="1"/>
          </p:cNvSpPr>
          <p:nvPr/>
        </p:nvSpPr>
        <p:spPr bwMode="auto">
          <a:xfrm>
            <a:off x="6356350" y="4614863"/>
            <a:ext cx="158750" cy="15875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ja-JP" altLang="en-US" sz="1400" b="0">
              <a:solidFill>
                <a:srgbClr val="000000"/>
              </a:solidFill>
            </a:endParaRPr>
          </a:p>
        </p:txBody>
      </p:sp>
      <p:sp>
        <p:nvSpPr>
          <p:cNvPr id="47169" name="Oval 64"/>
          <p:cNvSpPr>
            <a:spLocks noChangeArrowheads="1"/>
          </p:cNvSpPr>
          <p:nvPr/>
        </p:nvSpPr>
        <p:spPr bwMode="auto">
          <a:xfrm>
            <a:off x="6573838" y="4141788"/>
            <a:ext cx="157162" cy="158750"/>
          </a:xfrm>
          <a:prstGeom prst="ellipse">
            <a:avLst/>
          </a:prstGeom>
          <a:solidFill>
            <a:schemeClr val="accent2"/>
          </a:solidFill>
          <a:ln w="9525">
            <a:solidFill>
              <a:schemeClr val="accent2"/>
            </a:solidFill>
            <a:round/>
            <a:headEnd/>
            <a:tailEnd/>
          </a:ln>
        </p:spPr>
        <p:txBody>
          <a:bodyPr wrap="none" anchor="ctr"/>
          <a:lstStyle/>
          <a:p>
            <a:endParaRPr lang="ja-JP" altLang="en-US" sz="1400" b="0">
              <a:solidFill>
                <a:srgbClr val="000000"/>
              </a:solidFill>
            </a:endParaRPr>
          </a:p>
        </p:txBody>
      </p:sp>
      <p:sp>
        <p:nvSpPr>
          <p:cNvPr id="47170" name="Oval 65"/>
          <p:cNvSpPr>
            <a:spLocks noChangeArrowheads="1"/>
          </p:cNvSpPr>
          <p:nvPr/>
        </p:nvSpPr>
        <p:spPr bwMode="auto">
          <a:xfrm>
            <a:off x="6796088" y="3705225"/>
            <a:ext cx="158750" cy="157163"/>
          </a:xfrm>
          <a:prstGeom prst="ellipse">
            <a:avLst/>
          </a:prstGeom>
          <a:solidFill>
            <a:schemeClr val="accent2"/>
          </a:solidFill>
          <a:ln w="9525">
            <a:solidFill>
              <a:schemeClr val="accent2"/>
            </a:solidFill>
            <a:round/>
            <a:headEnd/>
            <a:tailEnd/>
          </a:ln>
        </p:spPr>
        <p:txBody>
          <a:bodyPr wrap="none" anchor="ctr"/>
          <a:lstStyle/>
          <a:p>
            <a:endParaRPr lang="ja-JP" altLang="en-US" sz="1400" b="0">
              <a:solidFill>
                <a:srgbClr val="000000"/>
              </a:solidFill>
            </a:endParaRPr>
          </a:p>
        </p:txBody>
      </p:sp>
      <p:sp>
        <p:nvSpPr>
          <p:cNvPr id="47171" name="Text Box 66"/>
          <p:cNvSpPr txBox="1">
            <a:spLocks noChangeArrowheads="1"/>
          </p:cNvSpPr>
          <p:nvPr/>
        </p:nvSpPr>
        <p:spPr bwMode="auto">
          <a:xfrm>
            <a:off x="4287838" y="5629275"/>
            <a:ext cx="5245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1200">
                <a:solidFill>
                  <a:srgbClr val="FF0000"/>
                </a:solidFill>
              </a:rPr>
              <a:t>1979</a:t>
            </a:r>
          </a:p>
        </p:txBody>
      </p:sp>
      <p:sp>
        <p:nvSpPr>
          <p:cNvPr id="47172" name="Text Box 67"/>
          <p:cNvSpPr txBox="1">
            <a:spLocks noChangeArrowheads="1"/>
          </p:cNvSpPr>
          <p:nvPr/>
        </p:nvSpPr>
        <p:spPr bwMode="auto">
          <a:xfrm>
            <a:off x="6427788" y="4787900"/>
            <a:ext cx="1066318" cy="430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1100">
                <a:solidFill>
                  <a:srgbClr val="000000"/>
                </a:solidFill>
              </a:rPr>
              <a:t>1995</a:t>
            </a:r>
            <a:r>
              <a:rPr lang="ja-JP" altLang="en-US" sz="1100">
                <a:solidFill>
                  <a:srgbClr val="000000"/>
                </a:solidFill>
                <a:latin typeface="Times New Roman" pitchFamily="18" charset="0"/>
              </a:rPr>
              <a:t>年</a:t>
            </a:r>
          </a:p>
          <a:p>
            <a:pPr eaLnBrk="1" hangingPunct="1"/>
            <a:r>
              <a:rPr lang="ja-JP" altLang="en-US" sz="1100">
                <a:solidFill>
                  <a:srgbClr val="000000"/>
                </a:solidFill>
                <a:latin typeface="Times New Roman" pitchFamily="18" charset="0"/>
              </a:rPr>
              <a:t>米国 使用承認</a:t>
            </a:r>
          </a:p>
        </p:txBody>
      </p:sp>
      <p:sp>
        <p:nvSpPr>
          <p:cNvPr id="47173" name="Freeform 68"/>
          <p:cNvSpPr>
            <a:spLocks/>
          </p:cNvSpPr>
          <p:nvPr/>
        </p:nvSpPr>
        <p:spPr bwMode="auto">
          <a:xfrm>
            <a:off x="4589463" y="4946650"/>
            <a:ext cx="387350" cy="571500"/>
          </a:xfrm>
          <a:custGeom>
            <a:avLst/>
            <a:gdLst>
              <a:gd name="T0" fmla="*/ 2147483647 w 287"/>
              <a:gd name="T1" fmla="*/ 0 h 423"/>
              <a:gd name="T2" fmla="*/ 2147483647 w 287"/>
              <a:gd name="T3" fmla="*/ 2147483647 h 423"/>
              <a:gd name="T4" fmla="*/ 0 w 287"/>
              <a:gd name="T5" fmla="*/ 2147483647 h 423"/>
              <a:gd name="T6" fmla="*/ 0 60000 65536"/>
              <a:gd name="T7" fmla="*/ 0 60000 65536"/>
              <a:gd name="T8" fmla="*/ 0 60000 65536"/>
              <a:gd name="T9" fmla="*/ 0 w 287"/>
              <a:gd name="T10" fmla="*/ 0 h 423"/>
              <a:gd name="T11" fmla="*/ 287 w 287"/>
              <a:gd name="T12" fmla="*/ 423 h 423"/>
            </a:gdLst>
            <a:ahLst/>
            <a:cxnLst>
              <a:cxn ang="T6">
                <a:pos x="T0" y="T1"/>
              </a:cxn>
              <a:cxn ang="T7">
                <a:pos x="T2" y="T3"/>
              </a:cxn>
              <a:cxn ang="T8">
                <a:pos x="T4" y="T5"/>
              </a:cxn>
            </a:cxnLst>
            <a:rect l="T9" t="T10" r="T11" b="T12"/>
            <a:pathLst>
              <a:path w="287" h="423">
                <a:moveTo>
                  <a:pt x="283" y="0"/>
                </a:moveTo>
                <a:cubicBezTo>
                  <a:pt x="276" y="37"/>
                  <a:pt x="287" y="149"/>
                  <a:pt x="240" y="219"/>
                </a:cubicBezTo>
                <a:cubicBezTo>
                  <a:pt x="193" y="289"/>
                  <a:pt x="50" y="381"/>
                  <a:pt x="0" y="423"/>
                </a:cubicBezTo>
              </a:path>
            </a:pathLst>
          </a:custGeom>
          <a:noFill/>
          <a:ln w="1905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sz="1400"/>
          </a:p>
        </p:txBody>
      </p:sp>
      <p:sp>
        <p:nvSpPr>
          <p:cNvPr id="47174" name="Text Box 69"/>
          <p:cNvSpPr txBox="1">
            <a:spLocks noChangeArrowheads="1"/>
          </p:cNvSpPr>
          <p:nvPr/>
        </p:nvSpPr>
        <p:spPr bwMode="auto">
          <a:xfrm>
            <a:off x="246360" y="2833688"/>
            <a:ext cx="461665" cy="189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1800" dirty="0">
                <a:solidFill>
                  <a:srgbClr val="000000"/>
                </a:solidFill>
                <a:latin typeface="Times New Roman" pitchFamily="18" charset="0"/>
              </a:rPr>
              <a:t>治療薬の種類（数）</a:t>
            </a:r>
          </a:p>
        </p:txBody>
      </p:sp>
      <p:sp>
        <p:nvSpPr>
          <p:cNvPr id="72" name="テキスト ボックス 71"/>
          <p:cNvSpPr txBox="1"/>
          <p:nvPr/>
        </p:nvSpPr>
        <p:spPr>
          <a:xfrm>
            <a:off x="7283450" y="1222375"/>
            <a:ext cx="1416050" cy="276999"/>
          </a:xfrm>
          <a:prstGeom prst="rect">
            <a:avLst/>
          </a:prstGeom>
          <a:noFill/>
        </p:spPr>
        <p:txBody>
          <a:bodyPr>
            <a:spAutoFit/>
          </a:bodyPr>
          <a:lstStyle/>
          <a:p>
            <a:pPr algn="r">
              <a:defRPr/>
            </a:pPr>
            <a:r>
              <a:rPr lang="ja-JP" altLang="en-US" sz="1200" dirty="0">
                <a:solidFill>
                  <a:srgbClr val="000000"/>
                </a:solidFill>
              </a:rPr>
              <a:t>レニン阻害薬</a:t>
            </a:r>
          </a:p>
        </p:txBody>
      </p:sp>
      <p:sp>
        <p:nvSpPr>
          <p:cNvPr id="47176" name="テキスト ボックス 72"/>
          <p:cNvSpPr txBox="1">
            <a:spLocks noChangeArrowheads="1"/>
          </p:cNvSpPr>
          <p:nvPr/>
        </p:nvSpPr>
        <p:spPr bwMode="auto">
          <a:xfrm>
            <a:off x="7191375" y="2879725"/>
            <a:ext cx="1393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r>
              <a:rPr lang="en-US" altLang="ja-JP" sz="1200" u="sng">
                <a:solidFill>
                  <a:srgbClr val="FF0000"/>
                </a:solidFill>
              </a:rPr>
              <a:t>DPP4</a:t>
            </a:r>
            <a:r>
              <a:rPr lang="ja-JP" altLang="en-US" sz="1200" u="sng">
                <a:solidFill>
                  <a:srgbClr val="FF0000"/>
                </a:solidFill>
              </a:rPr>
              <a:t>阻害薬</a:t>
            </a:r>
          </a:p>
        </p:txBody>
      </p:sp>
      <p:cxnSp>
        <p:nvCxnSpPr>
          <p:cNvPr id="76" name="直線コネクタ 75"/>
          <p:cNvCxnSpPr/>
          <p:nvPr/>
        </p:nvCxnSpPr>
        <p:spPr>
          <a:xfrm rot="10800000">
            <a:off x="7207250" y="5918200"/>
            <a:ext cx="14017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8083550" y="5873750"/>
            <a:ext cx="0" cy="984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179" name="Oval 65"/>
          <p:cNvSpPr>
            <a:spLocks noChangeArrowheads="1"/>
          </p:cNvSpPr>
          <p:nvPr/>
        </p:nvSpPr>
        <p:spPr bwMode="auto">
          <a:xfrm>
            <a:off x="7658100" y="3243263"/>
            <a:ext cx="158750" cy="157162"/>
          </a:xfrm>
          <a:prstGeom prst="ellipse">
            <a:avLst/>
          </a:prstGeom>
          <a:solidFill>
            <a:schemeClr val="accent2"/>
          </a:solidFill>
          <a:ln w="9525">
            <a:solidFill>
              <a:schemeClr val="accent2"/>
            </a:solidFill>
            <a:round/>
            <a:headEnd/>
            <a:tailEnd/>
          </a:ln>
        </p:spPr>
        <p:txBody>
          <a:bodyPr wrap="none" anchor="ctr"/>
          <a:lstStyle/>
          <a:p>
            <a:endParaRPr lang="ja-JP" altLang="en-US" sz="1400" b="0">
              <a:solidFill>
                <a:srgbClr val="000000"/>
              </a:solidFill>
            </a:endParaRPr>
          </a:p>
        </p:txBody>
      </p:sp>
      <p:cxnSp>
        <p:nvCxnSpPr>
          <p:cNvPr id="86" name="直線コネクタ 85"/>
          <p:cNvCxnSpPr/>
          <p:nvPr/>
        </p:nvCxnSpPr>
        <p:spPr>
          <a:xfrm rot="10800000" flipV="1">
            <a:off x="6911975" y="3327400"/>
            <a:ext cx="806450" cy="436563"/>
          </a:xfrm>
          <a:prstGeom prst="line">
            <a:avLst/>
          </a:prstGeom>
          <a:ln w="22225">
            <a:solidFill>
              <a:srgbClr val="4D358F"/>
            </a:solidFill>
          </a:ln>
        </p:spPr>
        <p:style>
          <a:lnRef idx="1">
            <a:schemeClr val="accent1"/>
          </a:lnRef>
          <a:fillRef idx="0">
            <a:schemeClr val="accent1"/>
          </a:fillRef>
          <a:effectRef idx="0">
            <a:schemeClr val="accent1"/>
          </a:effectRef>
          <a:fontRef idx="minor">
            <a:schemeClr val="tx1"/>
          </a:fontRef>
        </p:style>
      </p:cxnSp>
      <p:sp>
        <p:nvSpPr>
          <p:cNvPr id="47181" name="Oval 53"/>
          <p:cNvSpPr>
            <a:spLocks noChangeArrowheads="1"/>
          </p:cNvSpPr>
          <p:nvPr/>
        </p:nvSpPr>
        <p:spPr bwMode="auto">
          <a:xfrm>
            <a:off x="7927975" y="1589088"/>
            <a:ext cx="158750" cy="158750"/>
          </a:xfrm>
          <a:prstGeom prst="ellipse">
            <a:avLst/>
          </a:prstGeom>
          <a:solidFill>
            <a:srgbClr val="FF0000"/>
          </a:solidFill>
          <a:ln w="9525">
            <a:solidFill>
              <a:srgbClr val="FF0000"/>
            </a:solidFill>
            <a:round/>
            <a:headEnd/>
            <a:tailEnd/>
          </a:ln>
        </p:spPr>
        <p:txBody>
          <a:bodyPr wrap="none" anchor="ctr"/>
          <a:lstStyle/>
          <a:p>
            <a:endParaRPr lang="ja-JP" altLang="en-US" sz="1400" b="0">
              <a:solidFill>
                <a:srgbClr val="000000"/>
              </a:solidFill>
            </a:endParaRPr>
          </a:p>
        </p:txBody>
      </p:sp>
      <p:cxnSp>
        <p:nvCxnSpPr>
          <p:cNvPr id="89" name="直線コネクタ 88"/>
          <p:cNvCxnSpPr/>
          <p:nvPr/>
        </p:nvCxnSpPr>
        <p:spPr>
          <a:xfrm rot="10800000" flipV="1">
            <a:off x="6805613" y="1671638"/>
            <a:ext cx="1189037" cy="3381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テキスト ボックス 1"/>
          <p:cNvSpPr txBox="1">
            <a:spLocks noChangeArrowheads="1"/>
          </p:cNvSpPr>
          <p:nvPr/>
        </p:nvSpPr>
        <p:spPr bwMode="auto">
          <a:xfrm>
            <a:off x="114300" y="0"/>
            <a:ext cx="9029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ctr" eaLnBrk="1" hangingPunct="1"/>
            <a:r>
              <a:rPr lang="ja-JP" altLang="en-US" sz="4400">
                <a:solidFill>
                  <a:srgbClr val="FFFF00"/>
                </a:solidFill>
                <a:latin typeface="+mj-ea"/>
                <a:ea typeface="+mj-ea"/>
              </a:rPr>
              <a:t>海外で承認されている薬物！</a:t>
            </a:r>
          </a:p>
        </p:txBody>
      </p:sp>
      <p:sp>
        <p:nvSpPr>
          <p:cNvPr id="48131" name="テキスト ボックス 3"/>
          <p:cNvSpPr txBox="1">
            <a:spLocks noChangeArrowheads="1"/>
          </p:cNvSpPr>
          <p:nvPr/>
        </p:nvSpPr>
        <p:spPr bwMode="auto">
          <a:xfrm>
            <a:off x="110272" y="1657350"/>
            <a:ext cx="87114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400">
                <a:solidFill>
                  <a:srgbClr val="FFFF00"/>
                </a:solidFill>
                <a:latin typeface="+mj-ea"/>
                <a:ea typeface="+mj-ea"/>
              </a:rPr>
              <a:t>Orlistat</a:t>
            </a:r>
            <a:r>
              <a:rPr lang="ja-JP" altLang="en-US" sz="2400">
                <a:solidFill>
                  <a:srgbClr val="FFFF00"/>
                </a:solidFill>
                <a:latin typeface="+mj-ea"/>
                <a:ea typeface="+mj-ea"/>
              </a:rPr>
              <a:t>　</a:t>
            </a:r>
            <a:r>
              <a:rPr lang="en-US" altLang="ja-JP" sz="2400">
                <a:solidFill>
                  <a:srgbClr val="FFFF00"/>
                </a:solidFill>
                <a:latin typeface="+mj-ea"/>
                <a:ea typeface="+mj-ea"/>
              </a:rPr>
              <a:t>Xenical®</a:t>
            </a:r>
            <a:r>
              <a:rPr lang="ja-JP" altLang="en-US" sz="2400">
                <a:solidFill>
                  <a:srgbClr val="FFFFFF"/>
                </a:solidFill>
                <a:latin typeface="+mj-ea"/>
                <a:ea typeface="+mj-ea"/>
              </a:rPr>
              <a:t>：　⇒　</a:t>
            </a:r>
            <a:r>
              <a:rPr lang="en-US" altLang="ja-JP" sz="2400">
                <a:solidFill>
                  <a:srgbClr val="FFFFFF"/>
                </a:solidFill>
                <a:latin typeface="+mj-ea"/>
                <a:ea typeface="+mj-ea"/>
              </a:rPr>
              <a:t>cetilistat</a:t>
            </a:r>
          </a:p>
          <a:p>
            <a:pPr eaLnBrk="1" hangingPunct="1"/>
            <a:r>
              <a:rPr lang="ja-JP" altLang="en-US" sz="2400">
                <a:solidFill>
                  <a:srgbClr val="FFFFFF"/>
                </a:solidFill>
                <a:latin typeface="+mj-ea"/>
                <a:ea typeface="+mj-ea"/>
              </a:rPr>
              <a:t>　　腸管での脂肪分解酵素阻害　食べても吸収されず</a:t>
            </a:r>
            <a:endParaRPr lang="en-US" altLang="ja-JP" sz="2400">
              <a:solidFill>
                <a:srgbClr val="FFFFFF"/>
              </a:solidFill>
              <a:latin typeface="+mj-ea"/>
              <a:ea typeface="+mj-ea"/>
            </a:endParaRPr>
          </a:p>
        </p:txBody>
      </p:sp>
      <p:sp>
        <p:nvSpPr>
          <p:cNvPr id="48132" name="テキスト ボックス 4"/>
          <p:cNvSpPr txBox="1">
            <a:spLocks noChangeArrowheads="1"/>
          </p:cNvSpPr>
          <p:nvPr/>
        </p:nvSpPr>
        <p:spPr bwMode="auto">
          <a:xfrm>
            <a:off x="76002" y="693738"/>
            <a:ext cx="60041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400">
                <a:solidFill>
                  <a:srgbClr val="FFFF00"/>
                </a:solidFill>
                <a:latin typeface="+mj-ea"/>
                <a:ea typeface="+mj-ea"/>
              </a:rPr>
              <a:t>Amylin</a:t>
            </a:r>
            <a:r>
              <a:rPr lang="ja-JP" altLang="en-US" sz="2400">
                <a:solidFill>
                  <a:srgbClr val="FFFF00"/>
                </a:solidFill>
                <a:latin typeface="+mj-ea"/>
                <a:ea typeface="+mj-ea"/>
              </a:rPr>
              <a:t>　</a:t>
            </a:r>
            <a:r>
              <a:rPr lang="en-US" altLang="ja-JP" sz="2400">
                <a:solidFill>
                  <a:srgbClr val="FFFF00"/>
                </a:solidFill>
                <a:latin typeface="+mj-ea"/>
                <a:ea typeface="+mj-ea"/>
              </a:rPr>
              <a:t>Symlin®</a:t>
            </a:r>
            <a:r>
              <a:rPr lang="ja-JP" altLang="en-US" sz="2400">
                <a:solidFill>
                  <a:srgbClr val="FFFFFF"/>
                </a:solidFill>
                <a:latin typeface="+mj-ea"/>
                <a:ea typeface="+mj-ea"/>
              </a:rPr>
              <a:t>：</a:t>
            </a:r>
            <a:endParaRPr lang="en-US" altLang="ja-JP" sz="2400">
              <a:solidFill>
                <a:srgbClr val="FFFFFF"/>
              </a:solidFill>
              <a:latin typeface="+mj-ea"/>
              <a:ea typeface="+mj-ea"/>
            </a:endParaRPr>
          </a:p>
          <a:p>
            <a:pPr eaLnBrk="1" hangingPunct="1"/>
            <a:r>
              <a:rPr lang="ja-JP" altLang="en-US" sz="2400">
                <a:solidFill>
                  <a:srgbClr val="FFFFFF"/>
                </a:solidFill>
                <a:latin typeface="+mj-ea"/>
                <a:ea typeface="+mj-ea"/>
              </a:rPr>
              <a:t>　　膵島より出されるホルモン補充！</a:t>
            </a:r>
            <a:endParaRPr lang="en-US" altLang="ja-JP" sz="2400">
              <a:solidFill>
                <a:srgbClr val="FFFFFF"/>
              </a:solidFill>
              <a:latin typeface="+mj-ea"/>
              <a:ea typeface="+mj-ea"/>
            </a:endParaRPr>
          </a:p>
        </p:txBody>
      </p:sp>
      <p:sp>
        <p:nvSpPr>
          <p:cNvPr id="48133" name="テキスト ボックス 5"/>
          <p:cNvSpPr txBox="1">
            <a:spLocks noChangeArrowheads="1"/>
          </p:cNvSpPr>
          <p:nvPr/>
        </p:nvSpPr>
        <p:spPr bwMode="auto">
          <a:xfrm>
            <a:off x="112632" y="4392613"/>
            <a:ext cx="88980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400" dirty="0" err="1">
                <a:solidFill>
                  <a:srgbClr val="FFFF00"/>
                </a:solidFill>
                <a:latin typeface="+mj-ea"/>
                <a:ea typeface="+mj-ea"/>
              </a:rPr>
              <a:t>Bromocriptin</a:t>
            </a:r>
            <a:r>
              <a:rPr lang="ja-JP" altLang="en-US" sz="2400" dirty="0">
                <a:solidFill>
                  <a:srgbClr val="FFFF00"/>
                </a:solidFill>
                <a:latin typeface="+mj-ea"/>
                <a:ea typeface="+mj-ea"/>
              </a:rPr>
              <a:t>　</a:t>
            </a:r>
            <a:r>
              <a:rPr lang="en-US" altLang="ja-JP" sz="2400" dirty="0" err="1">
                <a:solidFill>
                  <a:srgbClr val="FFFF00"/>
                </a:solidFill>
                <a:latin typeface="+mj-ea"/>
                <a:ea typeface="+mj-ea"/>
              </a:rPr>
              <a:t>Cycloset</a:t>
            </a:r>
            <a:r>
              <a:rPr lang="en-US" altLang="ja-JP" sz="2400" dirty="0">
                <a:solidFill>
                  <a:srgbClr val="FFFF00"/>
                </a:solidFill>
                <a:latin typeface="+mj-ea"/>
                <a:ea typeface="+mj-ea"/>
              </a:rPr>
              <a:t>®</a:t>
            </a:r>
            <a:r>
              <a:rPr lang="ja-JP" altLang="en-US" sz="2400" dirty="0">
                <a:solidFill>
                  <a:srgbClr val="FFFFFF"/>
                </a:solidFill>
                <a:latin typeface="+mj-ea"/>
                <a:ea typeface="+mj-ea"/>
              </a:rPr>
              <a:t>：</a:t>
            </a:r>
            <a:endParaRPr lang="en-US" altLang="ja-JP" sz="2400" dirty="0">
              <a:solidFill>
                <a:srgbClr val="FFFFFF"/>
              </a:solidFill>
              <a:latin typeface="+mj-ea"/>
              <a:ea typeface="+mj-ea"/>
            </a:endParaRPr>
          </a:p>
          <a:p>
            <a:pPr eaLnBrk="1" hangingPunct="1"/>
            <a:r>
              <a:rPr lang="ja-JP" altLang="en-US" sz="2400" dirty="0">
                <a:solidFill>
                  <a:srgbClr val="FFFFFF"/>
                </a:solidFill>
                <a:latin typeface="+mj-ea"/>
                <a:ea typeface="+mj-ea"/>
              </a:rPr>
              <a:t>　　</a:t>
            </a:r>
            <a:r>
              <a:rPr lang="en-US" altLang="ja-JP" sz="2400" dirty="0">
                <a:solidFill>
                  <a:srgbClr val="FFFFFF"/>
                </a:solidFill>
                <a:latin typeface="+mj-ea"/>
                <a:ea typeface="+mj-ea"/>
              </a:rPr>
              <a:t>FDA</a:t>
            </a:r>
            <a:r>
              <a:rPr lang="ja-JP" altLang="en-US" sz="2400" dirty="0">
                <a:solidFill>
                  <a:srgbClr val="FFFFFF"/>
                </a:solidFill>
                <a:latin typeface="+mj-ea"/>
                <a:ea typeface="+mj-ea"/>
              </a:rPr>
              <a:t>が血糖降下薬で大血管合併症に関するデータを要求するようになり初めて認可</a:t>
            </a:r>
            <a:r>
              <a:rPr lang="en-US" altLang="ja-JP" sz="2400" dirty="0">
                <a:solidFill>
                  <a:srgbClr val="FFFFFF"/>
                </a:solidFill>
                <a:latin typeface="+mj-ea"/>
                <a:ea typeface="+mj-ea"/>
              </a:rPr>
              <a:t>(</a:t>
            </a:r>
            <a:r>
              <a:rPr lang="en-US" altLang="ja-JP" sz="1800" dirty="0">
                <a:solidFill>
                  <a:srgbClr val="FFFFFF"/>
                </a:solidFill>
                <a:latin typeface="+mj-ea"/>
                <a:ea typeface="+mj-ea"/>
              </a:rPr>
              <a:t>2009</a:t>
            </a:r>
            <a:r>
              <a:rPr lang="ja-JP" altLang="en-US" sz="1800" dirty="0">
                <a:solidFill>
                  <a:srgbClr val="FFFFFF"/>
                </a:solidFill>
                <a:latin typeface="+mj-ea"/>
                <a:ea typeface="+mj-ea"/>
              </a:rPr>
              <a:t>年</a:t>
            </a:r>
            <a:r>
              <a:rPr lang="en-US" altLang="ja-JP" sz="1800" dirty="0">
                <a:solidFill>
                  <a:srgbClr val="FFFFFF"/>
                </a:solidFill>
                <a:latin typeface="+mj-ea"/>
                <a:ea typeface="+mj-ea"/>
              </a:rPr>
              <a:t>5</a:t>
            </a:r>
            <a:r>
              <a:rPr lang="ja-JP" altLang="en-US" sz="1800" dirty="0">
                <a:solidFill>
                  <a:srgbClr val="FFFFFF"/>
                </a:solidFill>
                <a:latin typeface="+mj-ea"/>
                <a:ea typeface="+mj-ea"/>
              </a:rPr>
              <a:t>月</a:t>
            </a:r>
            <a:r>
              <a:rPr lang="en-US" altLang="ja-JP" sz="1800" dirty="0">
                <a:solidFill>
                  <a:srgbClr val="FFFFFF"/>
                </a:solidFill>
                <a:latin typeface="+mj-ea"/>
                <a:ea typeface="+mj-ea"/>
              </a:rPr>
              <a:t>)</a:t>
            </a:r>
            <a:endParaRPr lang="en-US" altLang="ja-JP" sz="2400" dirty="0">
              <a:solidFill>
                <a:srgbClr val="FFFFFF"/>
              </a:solidFill>
              <a:latin typeface="+mj-ea"/>
              <a:ea typeface="+mj-ea"/>
            </a:endParaRPr>
          </a:p>
        </p:txBody>
      </p:sp>
      <p:sp>
        <p:nvSpPr>
          <p:cNvPr id="48134" name="テキスト ボックス 6"/>
          <p:cNvSpPr txBox="1">
            <a:spLocks noChangeArrowheads="1"/>
          </p:cNvSpPr>
          <p:nvPr/>
        </p:nvSpPr>
        <p:spPr bwMode="auto">
          <a:xfrm>
            <a:off x="112632" y="3421063"/>
            <a:ext cx="88980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400" dirty="0">
                <a:solidFill>
                  <a:srgbClr val="FFFF00"/>
                </a:solidFill>
                <a:latin typeface="+mj-ea"/>
                <a:ea typeface="+mj-ea"/>
              </a:rPr>
              <a:t>Rosiglitazone</a:t>
            </a:r>
            <a:r>
              <a:rPr lang="ja-JP" altLang="en-US" sz="2400" dirty="0">
                <a:solidFill>
                  <a:srgbClr val="FFFF00"/>
                </a:solidFill>
                <a:latin typeface="+mj-ea"/>
                <a:ea typeface="+mj-ea"/>
              </a:rPr>
              <a:t>　</a:t>
            </a:r>
            <a:r>
              <a:rPr lang="en-US" altLang="ja-JP" sz="2400" dirty="0">
                <a:solidFill>
                  <a:srgbClr val="FFFF00"/>
                </a:solidFill>
                <a:latin typeface="+mj-ea"/>
                <a:ea typeface="+mj-ea"/>
              </a:rPr>
              <a:t>Avandia®:</a:t>
            </a:r>
            <a:r>
              <a:rPr lang="ja-JP" altLang="en-US" sz="2400" dirty="0">
                <a:solidFill>
                  <a:srgbClr val="FFFFFF"/>
                </a:solidFill>
                <a:latin typeface="+mj-ea"/>
                <a:ea typeface="+mj-ea"/>
              </a:rPr>
              <a:t>　</a:t>
            </a:r>
            <a:r>
              <a:rPr lang="ja-JP" altLang="en-US" sz="2400" dirty="0">
                <a:solidFill>
                  <a:srgbClr val="FFFF00"/>
                </a:solidFill>
                <a:latin typeface="+mj-ea"/>
                <a:ea typeface="+mj-ea"/>
              </a:rPr>
              <a:t>⇒　</a:t>
            </a:r>
            <a:r>
              <a:rPr lang="en-US" altLang="ja-JP" sz="2400" dirty="0">
                <a:solidFill>
                  <a:srgbClr val="FFFF00"/>
                </a:solidFill>
                <a:latin typeface="+mj-ea"/>
                <a:ea typeface="+mj-ea"/>
              </a:rPr>
              <a:t>pioglitazone</a:t>
            </a:r>
          </a:p>
          <a:p>
            <a:pPr eaLnBrk="1" hangingPunct="1"/>
            <a:r>
              <a:rPr lang="ja-JP" altLang="en-US" sz="2400" dirty="0">
                <a:solidFill>
                  <a:srgbClr val="FFFFFF"/>
                </a:solidFill>
                <a:latin typeface="+mj-ea"/>
                <a:ea typeface="+mj-ea"/>
              </a:rPr>
              <a:t>　　</a:t>
            </a:r>
            <a:r>
              <a:rPr lang="en-US" altLang="ja-JP" sz="2400" dirty="0" err="1">
                <a:solidFill>
                  <a:srgbClr val="FFFFFF"/>
                </a:solidFill>
                <a:latin typeface="+mj-ea"/>
                <a:ea typeface="+mj-ea"/>
              </a:rPr>
              <a:t>PPARγ</a:t>
            </a:r>
            <a:r>
              <a:rPr lang="ja-JP" altLang="en-US" sz="2400" dirty="0">
                <a:solidFill>
                  <a:srgbClr val="FFFFFF"/>
                </a:solidFill>
                <a:latin typeface="+mj-ea"/>
                <a:ea typeface="+mj-ea"/>
              </a:rPr>
              <a:t>作動薬</a:t>
            </a:r>
            <a:endParaRPr lang="en-US" altLang="ja-JP" sz="2400" dirty="0">
              <a:solidFill>
                <a:srgbClr val="FFFFFF"/>
              </a:solidFill>
              <a:latin typeface="+mj-ea"/>
              <a:ea typeface="+mj-ea"/>
            </a:endParaRPr>
          </a:p>
        </p:txBody>
      </p:sp>
      <p:sp>
        <p:nvSpPr>
          <p:cNvPr id="48135" name="テキスト ボックス 7"/>
          <p:cNvSpPr txBox="1">
            <a:spLocks noChangeArrowheads="1"/>
          </p:cNvSpPr>
          <p:nvPr/>
        </p:nvSpPr>
        <p:spPr bwMode="auto">
          <a:xfrm>
            <a:off x="114300" y="2538413"/>
            <a:ext cx="9029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400" dirty="0" err="1">
                <a:solidFill>
                  <a:srgbClr val="FFFF00"/>
                </a:solidFill>
                <a:latin typeface="+mj-ea"/>
                <a:ea typeface="+mj-ea"/>
              </a:rPr>
              <a:t>Exenatide</a:t>
            </a:r>
            <a:r>
              <a:rPr lang="ja-JP" altLang="en-US" sz="2400" dirty="0">
                <a:solidFill>
                  <a:srgbClr val="FFFF00"/>
                </a:solidFill>
                <a:latin typeface="+mj-ea"/>
                <a:ea typeface="+mj-ea"/>
              </a:rPr>
              <a:t>　</a:t>
            </a:r>
            <a:r>
              <a:rPr lang="en-US" altLang="ja-JP" sz="2400" dirty="0" err="1">
                <a:solidFill>
                  <a:srgbClr val="FFFF00"/>
                </a:solidFill>
                <a:latin typeface="+mj-ea"/>
                <a:ea typeface="+mj-ea"/>
              </a:rPr>
              <a:t>Byetta</a:t>
            </a:r>
            <a:r>
              <a:rPr lang="en-US" altLang="ja-JP" sz="2400" dirty="0">
                <a:solidFill>
                  <a:srgbClr val="FFFF00"/>
                </a:solidFill>
                <a:latin typeface="+mj-ea"/>
                <a:ea typeface="+mj-ea"/>
              </a:rPr>
              <a:t>®</a:t>
            </a:r>
            <a:r>
              <a:rPr lang="ja-JP" altLang="en-US" sz="2400" dirty="0">
                <a:solidFill>
                  <a:srgbClr val="FFFFFF"/>
                </a:solidFill>
                <a:latin typeface="+mj-ea"/>
                <a:ea typeface="+mj-ea"/>
              </a:rPr>
              <a:t>：　</a:t>
            </a:r>
            <a:r>
              <a:rPr lang="ja-JP" altLang="en-US" sz="2400" dirty="0">
                <a:solidFill>
                  <a:srgbClr val="FFFF00"/>
                </a:solidFill>
                <a:latin typeface="+mj-ea"/>
                <a:ea typeface="+mj-ea"/>
              </a:rPr>
              <a:t>⇒　</a:t>
            </a:r>
            <a:r>
              <a:rPr lang="en-US" altLang="ja-JP" sz="2400" dirty="0" err="1">
                <a:solidFill>
                  <a:srgbClr val="FFFF00"/>
                </a:solidFill>
                <a:latin typeface="+mj-ea"/>
                <a:ea typeface="+mj-ea"/>
              </a:rPr>
              <a:t>liraglutide</a:t>
            </a:r>
            <a:endParaRPr lang="en-US" altLang="ja-JP" sz="2400" dirty="0">
              <a:solidFill>
                <a:srgbClr val="FFFF00"/>
              </a:solidFill>
              <a:latin typeface="+mj-ea"/>
              <a:ea typeface="+mj-ea"/>
            </a:endParaRPr>
          </a:p>
          <a:p>
            <a:pPr eaLnBrk="1" hangingPunct="1"/>
            <a:r>
              <a:rPr lang="ja-JP" altLang="en-US" sz="2400" dirty="0">
                <a:solidFill>
                  <a:srgbClr val="FFFFFF"/>
                </a:solidFill>
                <a:latin typeface="+mj-ea"/>
                <a:ea typeface="+mj-ea"/>
              </a:rPr>
              <a:t>　　</a:t>
            </a:r>
            <a:r>
              <a:rPr lang="en-US" altLang="ja-JP" sz="2400" dirty="0">
                <a:solidFill>
                  <a:srgbClr val="FFFFFF"/>
                </a:solidFill>
                <a:latin typeface="+mj-ea"/>
                <a:ea typeface="+mj-ea"/>
              </a:rPr>
              <a:t>GLP-1</a:t>
            </a:r>
            <a:r>
              <a:rPr lang="ja-JP" altLang="en-US" sz="2400" dirty="0">
                <a:solidFill>
                  <a:srgbClr val="FFFFFF"/>
                </a:solidFill>
                <a:latin typeface="+mj-ea"/>
                <a:ea typeface="+mj-ea"/>
              </a:rPr>
              <a:t>受容体作動薬</a:t>
            </a:r>
            <a:endParaRPr lang="en-US" altLang="ja-JP" sz="2400" dirty="0">
              <a:solidFill>
                <a:srgbClr val="FFFFFF"/>
              </a:solidFill>
              <a:latin typeface="+mj-ea"/>
              <a:ea typeface="+mj-ea"/>
            </a:endParaRPr>
          </a:p>
        </p:txBody>
      </p:sp>
      <p:sp>
        <p:nvSpPr>
          <p:cNvPr id="48136" name="テキスト ボックス 6"/>
          <p:cNvSpPr txBox="1">
            <a:spLocks noChangeArrowheads="1"/>
          </p:cNvSpPr>
          <p:nvPr/>
        </p:nvSpPr>
        <p:spPr bwMode="auto">
          <a:xfrm>
            <a:off x="116661" y="5726113"/>
            <a:ext cx="90273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400" dirty="0" err="1">
                <a:solidFill>
                  <a:srgbClr val="FFFF00"/>
                </a:solidFill>
                <a:latin typeface="+mj-ea"/>
                <a:ea typeface="+mj-ea"/>
              </a:rPr>
              <a:t>Colesevelam</a:t>
            </a:r>
            <a:r>
              <a:rPr lang="ja-JP" altLang="en-US" sz="2400" dirty="0">
                <a:solidFill>
                  <a:srgbClr val="FFFF00"/>
                </a:solidFill>
                <a:latin typeface="+mj-ea"/>
                <a:ea typeface="+mj-ea"/>
              </a:rPr>
              <a:t>　</a:t>
            </a:r>
            <a:r>
              <a:rPr lang="en-US" altLang="ja-JP" sz="2400" dirty="0" err="1">
                <a:solidFill>
                  <a:srgbClr val="FFFF00"/>
                </a:solidFill>
                <a:latin typeface="+mj-ea"/>
                <a:ea typeface="+mj-ea"/>
              </a:rPr>
              <a:t>Welchol</a:t>
            </a:r>
            <a:r>
              <a:rPr lang="en-US" altLang="ja-JP" sz="2400" dirty="0">
                <a:solidFill>
                  <a:srgbClr val="FFFF00"/>
                </a:solidFill>
                <a:latin typeface="+mj-ea"/>
                <a:ea typeface="+mj-ea"/>
              </a:rPr>
              <a:t>®: </a:t>
            </a:r>
            <a:r>
              <a:rPr lang="ja-JP" altLang="en-US" sz="2400" dirty="0">
                <a:solidFill>
                  <a:srgbClr val="FFFF00"/>
                </a:solidFill>
                <a:latin typeface="+mj-ea"/>
                <a:ea typeface="+mj-ea"/>
              </a:rPr>
              <a:t>⇒　</a:t>
            </a:r>
            <a:r>
              <a:rPr lang="en-US" altLang="ja-JP" sz="2400" dirty="0" err="1">
                <a:solidFill>
                  <a:srgbClr val="FFFF00"/>
                </a:solidFill>
                <a:latin typeface="+mj-ea"/>
                <a:ea typeface="+mj-ea"/>
              </a:rPr>
              <a:t>colestimide</a:t>
            </a:r>
            <a:endParaRPr lang="en-US" altLang="ja-JP" sz="2400" dirty="0">
              <a:solidFill>
                <a:srgbClr val="FFFF00"/>
              </a:solidFill>
              <a:latin typeface="+mj-ea"/>
              <a:ea typeface="+mj-ea"/>
            </a:endParaRPr>
          </a:p>
          <a:p>
            <a:pPr eaLnBrk="1" hangingPunct="1"/>
            <a:r>
              <a:rPr lang="ja-JP" altLang="en-US" sz="2400" dirty="0">
                <a:solidFill>
                  <a:srgbClr val="FFFFFF"/>
                </a:solidFill>
                <a:latin typeface="+mj-ea"/>
                <a:ea typeface="+mj-ea"/>
              </a:rPr>
              <a:t>　　脂質異常症で使用　胆汁酸吸着剤</a:t>
            </a:r>
            <a:r>
              <a:rPr lang="en-US" altLang="ja-JP" sz="1800" dirty="0">
                <a:solidFill>
                  <a:srgbClr val="FFFFFF"/>
                </a:solidFill>
                <a:latin typeface="+mj-ea"/>
                <a:ea typeface="+mj-ea"/>
              </a:rPr>
              <a:t>(2009</a:t>
            </a:r>
            <a:r>
              <a:rPr lang="ja-JP" altLang="en-US" sz="1800" dirty="0">
                <a:solidFill>
                  <a:srgbClr val="FFFFFF"/>
                </a:solidFill>
                <a:latin typeface="+mj-ea"/>
                <a:ea typeface="+mj-ea"/>
              </a:rPr>
              <a:t>年</a:t>
            </a:r>
            <a:r>
              <a:rPr lang="en-US" altLang="ja-JP" sz="1800" dirty="0">
                <a:solidFill>
                  <a:srgbClr val="FFFFFF"/>
                </a:solidFill>
                <a:latin typeface="+mj-ea"/>
                <a:ea typeface="+mj-ea"/>
              </a:rPr>
              <a:t>1</a:t>
            </a:r>
            <a:r>
              <a:rPr lang="ja-JP" altLang="en-US" sz="1800" dirty="0">
                <a:solidFill>
                  <a:srgbClr val="FFFFFF"/>
                </a:solidFill>
                <a:latin typeface="+mj-ea"/>
                <a:ea typeface="+mj-ea"/>
              </a:rPr>
              <a:t>月成人，</a:t>
            </a:r>
            <a:r>
              <a:rPr lang="en-US" altLang="ja-JP" sz="1800" dirty="0">
                <a:solidFill>
                  <a:srgbClr val="FFFFFF"/>
                </a:solidFill>
                <a:latin typeface="+mj-ea"/>
                <a:ea typeface="+mj-ea"/>
              </a:rPr>
              <a:t>9</a:t>
            </a:r>
            <a:r>
              <a:rPr lang="ja-JP" altLang="en-US" sz="1800" dirty="0">
                <a:solidFill>
                  <a:srgbClr val="FFFFFF"/>
                </a:solidFill>
                <a:latin typeface="+mj-ea"/>
                <a:ea typeface="+mj-ea"/>
              </a:rPr>
              <a:t>月小児</a:t>
            </a:r>
            <a:r>
              <a:rPr lang="en-US" altLang="ja-JP" sz="1800" dirty="0">
                <a:solidFill>
                  <a:srgbClr val="FFFFFF"/>
                </a:solidFill>
                <a:latin typeface="+mj-ea"/>
                <a:ea typeface="+mj-ea"/>
              </a:rPr>
              <a:t>)</a:t>
            </a:r>
            <a:endParaRPr lang="en-US" altLang="ja-JP" sz="2400" dirty="0">
              <a:solidFill>
                <a:srgbClr val="FFFFFF"/>
              </a:solidFill>
              <a:latin typeface="+mj-ea"/>
              <a:ea typeface="+mj-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テキスト ボックス 1"/>
          <p:cNvSpPr txBox="1">
            <a:spLocks noChangeArrowheads="1"/>
          </p:cNvSpPr>
          <p:nvPr/>
        </p:nvSpPr>
        <p:spPr bwMode="auto">
          <a:xfrm>
            <a:off x="1349375" y="0"/>
            <a:ext cx="64182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4400">
                <a:solidFill>
                  <a:srgbClr val="FFFF00"/>
                </a:solidFill>
                <a:latin typeface="+mj-ea"/>
                <a:ea typeface="+mj-ea"/>
              </a:rPr>
              <a:t>このような薬も開発中！</a:t>
            </a:r>
          </a:p>
        </p:txBody>
      </p:sp>
      <p:sp>
        <p:nvSpPr>
          <p:cNvPr id="49155" name="テキスト ボックス 2"/>
          <p:cNvSpPr txBox="1">
            <a:spLocks noChangeArrowheads="1"/>
          </p:cNvSpPr>
          <p:nvPr/>
        </p:nvSpPr>
        <p:spPr bwMode="auto">
          <a:xfrm>
            <a:off x="2399846" y="6519863"/>
            <a:ext cx="67441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r" eaLnBrk="1" hangingPunct="1"/>
            <a:r>
              <a:rPr lang="en-US" altLang="ja-JP" sz="1400">
                <a:solidFill>
                  <a:srgbClr val="FFFFFF"/>
                </a:solidFill>
                <a:latin typeface="+mj-ea"/>
                <a:ea typeface="+mj-ea"/>
              </a:rPr>
              <a:t>2010</a:t>
            </a:r>
            <a:r>
              <a:rPr lang="ja-JP" altLang="en-US" sz="1400">
                <a:solidFill>
                  <a:srgbClr val="FFFFFF"/>
                </a:solidFill>
                <a:latin typeface="+mj-ea"/>
                <a:ea typeface="+mj-ea"/>
              </a:rPr>
              <a:t>年 第</a:t>
            </a:r>
            <a:r>
              <a:rPr lang="en-US" altLang="ja-JP" sz="1400">
                <a:solidFill>
                  <a:srgbClr val="FFFFFF"/>
                </a:solidFill>
                <a:latin typeface="+mj-ea"/>
                <a:ea typeface="+mj-ea"/>
              </a:rPr>
              <a:t>53</a:t>
            </a:r>
            <a:r>
              <a:rPr lang="ja-JP" altLang="en-US" sz="1400">
                <a:solidFill>
                  <a:srgbClr val="FFFFFF"/>
                </a:solidFill>
                <a:latin typeface="+mj-ea"/>
                <a:ea typeface="+mj-ea"/>
              </a:rPr>
              <a:t>回日本糖尿病学会年次学術集会（岡山）　「新規抗糖尿病薬」シンポジウム</a:t>
            </a:r>
          </a:p>
        </p:txBody>
      </p:sp>
      <p:sp>
        <p:nvSpPr>
          <p:cNvPr id="4" name="テキスト ボックス 3"/>
          <p:cNvSpPr txBox="1">
            <a:spLocks noChangeArrowheads="1"/>
          </p:cNvSpPr>
          <p:nvPr/>
        </p:nvSpPr>
        <p:spPr bwMode="auto">
          <a:xfrm>
            <a:off x="511175" y="1971675"/>
            <a:ext cx="75168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400" dirty="0" err="1">
                <a:solidFill>
                  <a:srgbClr val="FFFF00"/>
                </a:solidFill>
                <a:latin typeface="+mj-ea"/>
                <a:ea typeface="+mj-ea"/>
              </a:rPr>
              <a:t>Glucokinase</a:t>
            </a:r>
            <a:r>
              <a:rPr lang="ja-JP" altLang="en-US" sz="2400" dirty="0">
                <a:solidFill>
                  <a:srgbClr val="FFFF00"/>
                </a:solidFill>
                <a:latin typeface="+mj-ea"/>
                <a:ea typeface="+mj-ea"/>
              </a:rPr>
              <a:t>活性薬</a:t>
            </a:r>
            <a:r>
              <a:rPr lang="ja-JP" altLang="en-US" sz="2400" dirty="0">
                <a:solidFill>
                  <a:srgbClr val="FFFFFF"/>
                </a:solidFill>
                <a:latin typeface="+mj-ea"/>
                <a:ea typeface="+mj-ea"/>
              </a:rPr>
              <a:t>：</a:t>
            </a:r>
            <a:endParaRPr lang="en-US" altLang="ja-JP" sz="2400" dirty="0">
              <a:solidFill>
                <a:srgbClr val="FFFFFF"/>
              </a:solidFill>
              <a:latin typeface="+mj-ea"/>
              <a:ea typeface="+mj-ea"/>
            </a:endParaRPr>
          </a:p>
          <a:p>
            <a:pPr eaLnBrk="1" hangingPunct="1"/>
            <a:r>
              <a:rPr lang="ja-JP" altLang="en-US" sz="2400" dirty="0">
                <a:solidFill>
                  <a:srgbClr val="FFFFFF"/>
                </a:solidFill>
                <a:latin typeface="+mj-ea"/>
                <a:ea typeface="+mj-ea"/>
              </a:rPr>
              <a:t>　　</a:t>
            </a:r>
            <a:r>
              <a:rPr lang="en-US" altLang="ja-JP" sz="2400" dirty="0">
                <a:solidFill>
                  <a:srgbClr val="FFFFFF"/>
                </a:solidFill>
                <a:latin typeface="+mj-ea"/>
                <a:ea typeface="+mj-ea"/>
              </a:rPr>
              <a:t>β</a:t>
            </a:r>
            <a:r>
              <a:rPr lang="ja-JP" altLang="en-US" sz="2400" dirty="0">
                <a:solidFill>
                  <a:srgbClr val="FFFFFF"/>
                </a:solidFill>
                <a:latin typeface="+mj-ea"/>
                <a:ea typeface="+mj-ea"/>
              </a:rPr>
              <a:t>細胞ブドウ糖センサー活性化でインスリン分泌促進</a:t>
            </a:r>
            <a:endParaRPr lang="en-US" altLang="ja-JP" sz="2400" dirty="0">
              <a:solidFill>
                <a:srgbClr val="FFFFFF"/>
              </a:solidFill>
              <a:latin typeface="+mj-ea"/>
              <a:ea typeface="+mj-ea"/>
            </a:endParaRPr>
          </a:p>
        </p:txBody>
      </p:sp>
      <p:sp>
        <p:nvSpPr>
          <p:cNvPr id="5" name="テキスト ボックス 4"/>
          <p:cNvSpPr txBox="1">
            <a:spLocks noChangeArrowheads="1"/>
          </p:cNvSpPr>
          <p:nvPr/>
        </p:nvSpPr>
        <p:spPr bwMode="auto">
          <a:xfrm>
            <a:off x="511175" y="1089025"/>
            <a:ext cx="72410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400" dirty="0">
                <a:solidFill>
                  <a:srgbClr val="FFFF00"/>
                </a:solidFill>
                <a:latin typeface="+mj-ea"/>
                <a:ea typeface="+mj-ea"/>
              </a:rPr>
              <a:t>SGLT-2</a:t>
            </a:r>
            <a:r>
              <a:rPr lang="ja-JP" altLang="en-US" sz="2400" dirty="0">
                <a:solidFill>
                  <a:srgbClr val="FFFF00"/>
                </a:solidFill>
                <a:latin typeface="+mj-ea"/>
                <a:ea typeface="+mj-ea"/>
              </a:rPr>
              <a:t>　阻害薬</a:t>
            </a:r>
            <a:r>
              <a:rPr lang="ja-JP" altLang="en-US" sz="2400" dirty="0">
                <a:solidFill>
                  <a:srgbClr val="FFFFFF"/>
                </a:solidFill>
                <a:latin typeface="+mj-ea"/>
                <a:ea typeface="+mj-ea"/>
              </a:rPr>
              <a:t>：</a:t>
            </a:r>
            <a:endParaRPr lang="en-US" altLang="ja-JP" sz="2400" dirty="0">
              <a:solidFill>
                <a:srgbClr val="FFFFFF"/>
              </a:solidFill>
              <a:latin typeface="+mj-ea"/>
              <a:ea typeface="+mj-ea"/>
            </a:endParaRPr>
          </a:p>
          <a:p>
            <a:pPr eaLnBrk="1" hangingPunct="1"/>
            <a:r>
              <a:rPr lang="ja-JP" altLang="en-US" sz="2400" dirty="0">
                <a:solidFill>
                  <a:srgbClr val="FFFFFF"/>
                </a:solidFill>
                <a:latin typeface="+mj-ea"/>
                <a:ea typeface="+mj-ea"/>
              </a:rPr>
              <a:t>　　尿からのブドウ糖は排出を促進する。血圧も低下！</a:t>
            </a:r>
            <a:endParaRPr lang="en-US" altLang="ja-JP" sz="2400" dirty="0">
              <a:solidFill>
                <a:srgbClr val="FFFFFF"/>
              </a:solidFill>
              <a:latin typeface="+mj-ea"/>
              <a:ea typeface="+mj-ea"/>
            </a:endParaRPr>
          </a:p>
        </p:txBody>
      </p:sp>
      <p:sp>
        <p:nvSpPr>
          <p:cNvPr id="7" name="テキスト ボックス 6"/>
          <p:cNvSpPr txBox="1">
            <a:spLocks noChangeArrowheads="1"/>
          </p:cNvSpPr>
          <p:nvPr/>
        </p:nvSpPr>
        <p:spPr bwMode="auto">
          <a:xfrm>
            <a:off x="511175" y="3733800"/>
            <a:ext cx="8424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400" dirty="0" err="1">
                <a:solidFill>
                  <a:srgbClr val="FFFF00"/>
                </a:solidFill>
                <a:latin typeface="+mj-ea"/>
                <a:ea typeface="+mj-ea"/>
              </a:rPr>
              <a:t>Hydroxychloroquine</a:t>
            </a:r>
            <a:r>
              <a:rPr lang="en-US" altLang="ja-JP" sz="2400" dirty="0">
                <a:solidFill>
                  <a:srgbClr val="FFFF00"/>
                </a:solidFill>
                <a:latin typeface="+mj-ea"/>
                <a:ea typeface="+mj-ea"/>
              </a:rPr>
              <a:t>:</a:t>
            </a:r>
          </a:p>
          <a:p>
            <a:pPr eaLnBrk="1" hangingPunct="1"/>
            <a:r>
              <a:rPr lang="ja-JP" altLang="en-US" sz="2400" dirty="0">
                <a:solidFill>
                  <a:srgbClr val="FFFFFF"/>
                </a:solidFill>
                <a:latin typeface="+mj-ea"/>
                <a:ea typeface="+mj-ea"/>
              </a:rPr>
              <a:t>　　インスリン血中濃度を維持することで血糖低下</a:t>
            </a:r>
            <a:endParaRPr lang="en-US" altLang="ja-JP" sz="2400" dirty="0">
              <a:solidFill>
                <a:srgbClr val="FFFFFF"/>
              </a:solidFill>
              <a:latin typeface="+mj-ea"/>
              <a:ea typeface="+mj-ea"/>
            </a:endParaRPr>
          </a:p>
        </p:txBody>
      </p:sp>
      <p:sp>
        <p:nvSpPr>
          <p:cNvPr id="8" name="テキスト ボックス 7"/>
          <p:cNvSpPr txBox="1">
            <a:spLocks noChangeArrowheads="1"/>
          </p:cNvSpPr>
          <p:nvPr/>
        </p:nvSpPr>
        <p:spPr bwMode="auto">
          <a:xfrm>
            <a:off x="511175" y="2852738"/>
            <a:ext cx="30684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400" dirty="0" err="1">
                <a:solidFill>
                  <a:srgbClr val="FFFF00"/>
                </a:solidFill>
                <a:latin typeface="+mj-ea"/>
                <a:ea typeface="+mj-ea"/>
              </a:rPr>
              <a:t>PPARx</a:t>
            </a:r>
            <a:r>
              <a:rPr lang="ja-JP" altLang="en-US" sz="2400" dirty="0">
                <a:solidFill>
                  <a:srgbClr val="FFFFFF"/>
                </a:solidFill>
                <a:latin typeface="+mj-ea"/>
                <a:ea typeface="+mj-ea"/>
              </a:rPr>
              <a:t>：</a:t>
            </a:r>
            <a:endParaRPr lang="en-US" altLang="ja-JP" sz="2400" dirty="0">
              <a:solidFill>
                <a:srgbClr val="FFFFFF"/>
              </a:solidFill>
              <a:latin typeface="+mj-ea"/>
              <a:ea typeface="+mj-ea"/>
            </a:endParaRPr>
          </a:p>
          <a:p>
            <a:pPr eaLnBrk="1" hangingPunct="1"/>
            <a:r>
              <a:rPr lang="ja-JP" altLang="en-US" sz="2400" dirty="0">
                <a:solidFill>
                  <a:srgbClr val="FFFFFF"/>
                </a:solidFill>
                <a:latin typeface="+mj-ea"/>
                <a:ea typeface="+mj-ea"/>
              </a:rPr>
              <a:t>　　</a:t>
            </a:r>
            <a:r>
              <a:rPr lang="en-US" altLang="ja-JP" sz="2400" dirty="0">
                <a:solidFill>
                  <a:srgbClr val="FFFFFF"/>
                </a:solidFill>
                <a:latin typeface="+mj-ea"/>
                <a:ea typeface="+mj-ea"/>
              </a:rPr>
              <a:t>PPARα/γ</a:t>
            </a:r>
            <a:r>
              <a:rPr lang="ja-JP" altLang="en-US" sz="2400" dirty="0">
                <a:solidFill>
                  <a:srgbClr val="FFFFFF"/>
                </a:solidFill>
                <a:latin typeface="+mj-ea"/>
                <a:ea typeface="+mj-ea"/>
              </a:rPr>
              <a:t>作動薬</a:t>
            </a:r>
            <a:endParaRPr lang="en-US" altLang="ja-JP" sz="2400" dirty="0">
              <a:solidFill>
                <a:srgbClr val="FFFFFF"/>
              </a:solidFill>
              <a:latin typeface="+mj-ea"/>
              <a:ea typeface="+mj-ea"/>
            </a:endParaRPr>
          </a:p>
        </p:txBody>
      </p:sp>
      <p:sp>
        <p:nvSpPr>
          <p:cNvPr id="12" name="テキスト ボックス 11"/>
          <p:cNvSpPr txBox="1">
            <a:spLocks noChangeArrowheads="1"/>
          </p:cNvSpPr>
          <p:nvPr/>
        </p:nvSpPr>
        <p:spPr bwMode="auto">
          <a:xfrm>
            <a:off x="511175" y="4616450"/>
            <a:ext cx="50225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en-US" altLang="ja-JP" sz="2400" dirty="0">
                <a:solidFill>
                  <a:srgbClr val="FFFF00"/>
                </a:solidFill>
                <a:latin typeface="+mj-ea"/>
                <a:ea typeface="+mj-ea"/>
              </a:rPr>
              <a:t>GPR40</a:t>
            </a:r>
            <a:r>
              <a:rPr lang="ja-JP" altLang="en-US" sz="2400" dirty="0">
                <a:solidFill>
                  <a:srgbClr val="FFFF00"/>
                </a:solidFill>
                <a:latin typeface="+mj-ea"/>
                <a:ea typeface="+mj-ea"/>
              </a:rPr>
              <a:t>作動薬</a:t>
            </a:r>
            <a:r>
              <a:rPr lang="ja-JP" altLang="en-US" sz="2400" dirty="0">
                <a:solidFill>
                  <a:srgbClr val="FFFFFF"/>
                </a:solidFill>
                <a:latin typeface="+mj-ea"/>
                <a:ea typeface="+mj-ea"/>
              </a:rPr>
              <a:t>：</a:t>
            </a:r>
            <a:endParaRPr lang="en-US" altLang="ja-JP" sz="2400" dirty="0">
              <a:solidFill>
                <a:srgbClr val="FFFFFF"/>
              </a:solidFill>
              <a:latin typeface="+mj-ea"/>
              <a:ea typeface="+mj-ea"/>
            </a:endParaRPr>
          </a:p>
          <a:p>
            <a:pPr eaLnBrk="1" hangingPunct="1"/>
            <a:r>
              <a:rPr lang="ja-JP" altLang="en-US" sz="2400" dirty="0">
                <a:solidFill>
                  <a:srgbClr val="FFFFFF"/>
                </a:solidFill>
                <a:latin typeface="+mj-ea"/>
                <a:ea typeface="+mj-ea"/>
              </a:rPr>
              <a:t>　　インスリン分泌促進薬　</a:t>
            </a:r>
            <a:r>
              <a:rPr lang="en-US" altLang="ja-JP" sz="2400" dirty="0">
                <a:solidFill>
                  <a:srgbClr val="FFFFFF"/>
                </a:solidFill>
                <a:latin typeface="+mj-ea"/>
                <a:ea typeface="+mj-ea"/>
              </a:rPr>
              <a:t>(TAK-875)</a:t>
            </a:r>
          </a:p>
        </p:txBody>
      </p:sp>
      <p:sp>
        <p:nvSpPr>
          <p:cNvPr id="10" name="テキスト ボックス 9"/>
          <p:cNvSpPr txBox="1">
            <a:spLocks noChangeArrowheads="1"/>
          </p:cNvSpPr>
          <p:nvPr/>
        </p:nvSpPr>
        <p:spPr bwMode="auto">
          <a:xfrm>
            <a:off x="511175" y="5464175"/>
            <a:ext cx="56108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eaLnBrk="1" hangingPunct="1"/>
            <a:r>
              <a:rPr lang="ja-JP" altLang="en-US" sz="2400">
                <a:solidFill>
                  <a:srgbClr val="FFFF00"/>
                </a:solidFill>
                <a:latin typeface="+mj-ea"/>
                <a:ea typeface="+mj-ea"/>
              </a:rPr>
              <a:t>インスリン経口薬</a:t>
            </a:r>
            <a:r>
              <a:rPr lang="en-US" altLang="ja-JP" sz="2400">
                <a:solidFill>
                  <a:srgbClr val="FFFF00"/>
                </a:solidFill>
                <a:latin typeface="+mj-ea"/>
                <a:ea typeface="+mj-ea"/>
              </a:rPr>
              <a:t>/</a:t>
            </a:r>
            <a:r>
              <a:rPr lang="ja-JP" altLang="en-US" sz="2400">
                <a:solidFill>
                  <a:srgbClr val="FFFF00"/>
                </a:solidFill>
                <a:latin typeface="+mj-ea"/>
                <a:ea typeface="+mj-ea"/>
              </a:rPr>
              <a:t>吸入薬</a:t>
            </a:r>
            <a:r>
              <a:rPr lang="ja-JP" altLang="en-US" sz="2400">
                <a:solidFill>
                  <a:srgbClr val="FFFFFF"/>
                </a:solidFill>
                <a:latin typeface="+mj-ea"/>
                <a:ea typeface="+mj-ea"/>
              </a:rPr>
              <a:t>：</a:t>
            </a:r>
            <a:endParaRPr lang="en-US" altLang="ja-JP" sz="2400">
              <a:solidFill>
                <a:srgbClr val="FFFFFF"/>
              </a:solidFill>
              <a:latin typeface="+mj-ea"/>
              <a:ea typeface="+mj-ea"/>
            </a:endParaRPr>
          </a:p>
          <a:p>
            <a:pPr eaLnBrk="1" hangingPunct="1"/>
            <a:r>
              <a:rPr lang="ja-JP" altLang="en-US" sz="2400">
                <a:solidFill>
                  <a:srgbClr val="FFFFFF"/>
                </a:solidFill>
                <a:latin typeface="+mj-ea"/>
                <a:ea typeface="+mj-ea"/>
              </a:rPr>
              <a:t>　　インスリン注射に代わるインスリン補充</a:t>
            </a:r>
            <a:endParaRPr lang="en-US" altLang="ja-JP" sz="2400">
              <a:solidFill>
                <a:srgbClr val="FFFFFF"/>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0.70"/>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 5"/>
          <p:cNvSpPr>
            <a:spLocks noGrp="1"/>
          </p:cNvSpPr>
          <p:nvPr>
            <p:ph type="sldNum" sz="quarter" idx="12"/>
          </p:nvPr>
        </p:nvSpPr>
        <p:spPr/>
        <p:txBody>
          <a:bodyPr/>
          <a:lstStyle/>
          <a:p>
            <a:pPr>
              <a:defRPr/>
            </a:pPr>
            <a:fld id="{6CA0E36B-52E5-4BC4-A299-563A87F7FC29}" type="slidenum">
              <a:rPr lang="en-US" altLang="ja-JP" smtClean="0">
                <a:latin typeface="+mj-ea"/>
                <a:ea typeface="+mj-ea"/>
              </a:rPr>
              <a:pPr>
                <a:defRPr/>
              </a:pPr>
              <a:t>9</a:t>
            </a:fld>
            <a:endParaRPr lang="en-US" altLang="ja-JP" smtClean="0">
              <a:latin typeface="+mj-ea"/>
              <a:ea typeface="+mj-ea"/>
            </a:endParaRPr>
          </a:p>
        </p:txBody>
      </p:sp>
      <p:sp>
        <p:nvSpPr>
          <p:cNvPr id="50179" name="Rectangle 3"/>
          <p:cNvSpPr>
            <a:spLocks noChangeArrowheads="1"/>
          </p:cNvSpPr>
          <p:nvPr/>
        </p:nvSpPr>
        <p:spPr bwMode="auto">
          <a:xfrm>
            <a:off x="7885113" y="5373688"/>
            <a:ext cx="1258887" cy="1150937"/>
          </a:xfrm>
          <a:prstGeom prst="rect">
            <a:avLst/>
          </a:prstGeom>
          <a:solidFill>
            <a:srgbClr val="FFEB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1400">
              <a:solidFill>
                <a:srgbClr val="000000"/>
              </a:solidFill>
              <a:latin typeface="+mj-ea"/>
              <a:ea typeface="+mj-ea"/>
            </a:endParaRP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9888"/>
            <a:ext cx="9144000"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249238" y="323850"/>
            <a:ext cx="86375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1600" b="1">
                <a:solidFill>
                  <a:schemeClr val="tx1"/>
                </a:solidFill>
                <a:latin typeface="Arial" pitchFamily="34" charset="0"/>
                <a:ea typeface="ＭＳ Ｐゴシック" pitchFamily="50" charset="-128"/>
              </a:defRPr>
            </a:lvl1pPr>
            <a:lvl2pPr marL="742950" indent="-285750" eaLnBrk="0" hangingPunct="0">
              <a:defRPr kumimoji="1" sz="1600" b="1">
                <a:solidFill>
                  <a:schemeClr val="tx1"/>
                </a:solidFill>
                <a:latin typeface="Arial" pitchFamily="34" charset="0"/>
                <a:ea typeface="ＭＳ Ｐゴシック" pitchFamily="50" charset="-128"/>
              </a:defRPr>
            </a:lvl2pPr>
            <a:lvl3pPr marL="1143000" indent="-228600" eaLnBrk="0" hangingPunct="0">
              <a:defRPr kumimoji="1" sz="1600" b="1">
                <a:solidFill>
                  <a:schemeClr val="tx1"/>
                </a:solidFill>
                <a:latin typeface="Arial" pitchFamily="34" charset="0"/>
                <a:ea typeface="ＭＳ Ｐゴシック" pitchFamily="50" charset="-128"/>
              </a:defRPr>
            </a:lvl3pPr>
            <a:lvl4pPr marL="1600200" indent="-228600" eaLnBrk="0" hangingPunct="0">
              <a:defRPr kumimoji="1" sz="1600" b="1">
                <a:solidFill>
                  <a:schemeClr val="tx1"/>
                </a:solidFill>
                <a:latin typeface="Arial" pitchFamily="34" charset="0"/>
                <a:ea typeface="ＭＳ Ｐゴシック" pitchFamily="50" charset="-128"/>
              </a:defRPr>
            </a:lvl4pPr>
            <a:lvl5pPr marL="2057400" indent="-228600" eaLnBrk="0" hangingPunct="0">
              <a:defRPr kumimoji="1" sz="16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Arial" pitchFamily="34" charset="0"/>
                <a:ea typeface="ＭＳ Ｐゴシック" pitchFamily="50" charset="-128"/>
              </a:defRPr>
            </a:lvl9pPr>
          </a:lstStyle>
          <a:p>
            <a:pPr algn="ctr" eaLnBrk="1" hangingPunct="1"/>
            <a:r>
              <a:rPr lang="ja-JP" altLang="en-US" sz="3200" dirty="0">
                <a:solidFill>
                  <a:srgbClr val="3333FF"/>
                </a:solidFill>
                <a:latin typeface="+mj-ea"/>
                <a:ea typeface="+mj-ea"/>
              </a:rPr>
              <a:t>メタボ＝内臓肥満（内臓脂肪）</a:t>
            </a:r>
            <a:r>
              <a:rPr lang="ja-JP" altLang="en-US" sz="2800" dirty="0">
                <a:solidFill>
                  <a:srgbClr val="3333FF"/>
                </a:solidFill>
                <a:latin typeface="+mj-ea"/>
                <a:ea typeface="+mj-ea"/>
              </a:rPr>
              <a:t>は</a:t>
            </a:r>
            <a:r>
              <a:rPr lang="ja-JP" altLang="en-US" sz="3200" dirty="0">
                <a:solidFill>
                  <a:srgbClr val="3333FF"/>
                </a:solidFill>
                <a:latin typeface="+mj-ea"/>
                <a:ea typeface="+mj-ea"/>
              </a:rPr>
              <a:t>見かけでは</a:t>
            </a:r>
          </a:p>
          <a:p>
            <a:pPr algn="ctr" eaLnBrk="1" hangingPunct="1"/>
            <a:r>
              <a:rPr lang="ja-JP" altLang="en-US" sz="3200" dirty="0">
                <a:solidFill>
                  <a:srgbClr val="3333FF"/>
                </a:solidFill>
                <a:latin typeface="+mj-ea"/>
                <a:ea typeface="+mj-ea"/>
              </a:rPr>
              <a:t>わからない</a:t>
            </a:r>
            <a:r>
              <a:rPr lang="en-US" altLang="ja-JP" sz="3200" dirty="0">
                <a:solidFill>
                  <a:srgbClr val="3333FF"/>
                </a:solidFill>
                <a:latin typeface="+mj-ea"/>
                <a:ea typeface="+mj-ea"/>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6_標準デザイン">
  <a:themeElements>
    <a:clrScheme name="13_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3_標準デザイン">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3_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3_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3_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3_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3_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BlueSlide">
  <a:themeElements>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sz="2000" dirty="0" smtClean="0">
            <a:solidFill>
              <a:srgbClr val="F7F7C9"/>
            </a:solidFill>
          </a:defRPr>
        </a:defPPr>
      </a:lstStyle>
    </a:txDef>
  </a:objectDefaults>
  <a:extraClrSchemeLst>
    <a:extraClrScheme>
      <a:clrScheme name="2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ueSlide">
  <a:themeElements>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pitchFamily="34" charset="0"/>
            <a:ea typeface="HGS創英角ｺﾞｼｯｸUB"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pitchFamily="34" charset="0"/>
            <a:ea typeface="HGS創英角ｺﾞｼｯｸUB"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標準デザイン">
  <a:themeElements>
    <a:clrScheme name="">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fontScheme name="6_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sz="20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sz="20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6_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lueSlide">
  <a:themeElements>
    <a:clrScheme name="1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ue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ue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ue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ue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ue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ue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ue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ue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ue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ue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ue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ue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ue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BlueSlide</Template>
  <TotalTime>17095</TotalTime>
  <Words>1759</Words>
  <Application>Microsoft Office PowerPoint</Application>
  <PresentationFormat>画面に合わせる (4:3)</PresentationFormat>
  <Paragraphs>457</Paragraphs>
  <Slides>42</Slides>
  <Notes>42</Notes>
  <HiddenSlides>0</HiddenSlides>
  <MMClips>0</MMClips>
  <ScaleCrop>false</ScaleCrop>
  <HeadingPairs>
    <vt:vector size="8" baseType="variant">
      <vt:variant>
        <vt:lpstr>使用されているフォント</vt:lpstr>
      </vt:variant>
      <vt:variant>
        <vt:i4>13</vt:i4>
      </vt:variant>
      <vt:variant>
        <vt:lpstr>テーマ</vt:lpstr>
      </vt:variant>
      <vt:variant>
        <vt:i4>14</vt:i4>
      </vt:variant>
      <vt:variant>
        <vt:lpstr>埋め込まれた OLE サーバー</vt:lpstr>
      </vt:variant>
      <vt:variant>
        <vt:i4>2</vt:i4>
      </vt:variant>
      <vt:variant>
        <vt:lpstr>スライド タイトル</vt:lpstr>
      </vt:variant>
      <vt:variant>
        <vt:i4>42</vt:i4>
      </vt:variant>
    </vt:vector>
  </HeadingPairs>
  <TitlesOfParts>
    <vt:vector size="71" baseType="lpstr">
      <vt:lpstr>HGP創英角ｺﾞｼｯｸUB</vt:lpstr>
      <vt:lpstr>HGS創英角ｺﾞｼｯｸUB</vt:lpstr>
      <vt:lpstr>ＭＳ Ｐゴシック</vt:lpstr>
      <vt:lpstr>ＭＳ Ｐ明朝</vt:lpstr>
      <vt:lpstr>ＭＳ ゴシック</vt:lpstr>
      <vt:lpstr>Osaka</vt:lpstr>
      <vt:lpstr>StarSymbol</vt:lpstr>
      <vt:lpstr>Arial</vt:lpstr>
      <vt:lpstr>Calibri</vt:lpstr>
      <vt:lpstr>Helvetica</vt:lpstr>
      <vt:lpstr>Lucida Sans Unicode</vt:lpstr>
      <vt:lpstr>Times</vt:lpstr>
      <vt:lpstr>Times New Roman</vt:lpstr>
      <vt:lpstr>BlueSlide</vt:lpstr>
      <vt:lpstr>1_BlueSlide</vt:lpstr>
      <vt:lpstr>14_BlueSlide</vt:lpstr>
      <vt:lpstr>2_BlueSlide</vt:lpstr>
      <vt:lpstr>12_標準デザイン</vt:lpstr>
      <vt:lpstr>17_標準デザイン</vt:lpstr>
      <vt:lpstr>13_標準デザイン</vt:lpstr>
      <vt:lpstr>14_標準デザイン</vt:lpstr>
      <vt:lpstr>5_BlueSlide</vt:lpstr>
      <vt:lpstr>16_標準デザイン</vt:lpstr>
      <vt:lpstr>4_標準デザイン</vt:lpstr>
      <vt:lpstr>18_BlueSlide</vt:lpstr>
      <vt:lpstr>5_Office テーマ</vt:lpstr>
      <vt:lpstr>3_BlueSlide</vt:lpstr>
      <vt:lpstr>Image</vt:lpstr>
      <vt:lpstr>Microsoft Excel 97-2003 Worksheet</vt:lpstr>
      <vt:lpstr>代謝・内分泌領域の臨床研究と診療 Clinical Research and Clinical Practice in Metabolic and Endocrine Diseases 　</vt:lpstr>
      <vt:lpstr>埼玉医科大学総合医療センター（川越）</vt:lpstr>
      <vt:lpstr>日本人糖尿病の平均死亡時年齢と日本人一般の平均寿命の比較</vt:lpstr>
      <vt:lpstr>日本人の死因</vt:lpstr>
      <vt:lpstr>アンケート調査における日本人糖尿病の死因 ‐1991～2000年の10年間,18,385例での検討‐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エスピーG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Masafumi Matsuda, MD</dc:creator>
  <cp:lastModifiedBy>Masafumi Matsuda</cp:lastModifiedBy>
  <cp:revision>893</cp:revision>
  <dcterms:created xsi:type="dcterms:W3CDTF">2001-10-16T01:19:51Z</dcterms:created>
  <dcterms:modified xsi:type="dcterms:W3CDTF">2016-04-03T11:18:01Z</dcterms:modified>
</cp:coreProperties>
</file>